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7"/>
  </p:notesMasterIdLst>
  <p:sldIdLst>
    <p:sldId id="260" r:id="rId2"/>
    <p:sldId id="272" r:id="rId3"/>
    <p:sldId id="283" r:id="rId4"/>
    <p:sldId id="284" r:id="rId5"/>
    <p:sldId id="285" r:id="rId6"/>
    <p:sldId id="286" r:id="rId7"/>
    <p:sldId id="287" r:id="rId8"/>
    <p:sldId id="288" r:id="rId9"/>
    <p:sldId id="289" r:id="rId10"/>
    <p:sldId id="290" r:id="rId11"/>
    <p:sldId id="291" r:id="rId12"/>
    <p:sldId id="603" r:id="rId13"/>
    <p:sldId id="604" r:id="rId14"/>
    <p:sldId id="605" r:id="rId15"/>
    <p:sldId id="606" r:id="rId16"/>
    <p:sldId id="607" r:id="rId17"/>
    <p:sldId id="609" r:id="rId18"/>
    <p:sldId id="610" r:id="rId19"/>
    <p:sldId id="778" r:id="rId20"/>
    <p:sldId id="925" r:id="rId21"/>
    <p:sldId id="783" r:id="rId22"/>
    <p:sldId id="785" r:id="rId23"/>
    <p:sldId id="784" r:id="rId24"/>
    <p:sldId id="909" r:id="rId25"/>
    <p:sldId id="910" r:id="rId26"/>
    <p:sldId id="922" r:id="rId27"/>
    <p:sldId id="912" r:id="rId28"/>
    <p:sldId id="923" r:id="rId29"/>
    <p:sldId id="924" r:id="rId30"/>
    <p:sldId id="915" r:id="rId31"/>
    <p:sldId id="916" r:id="rId32"/>
    <p:sldId id="917" r:id="rId33"/>
    <p:sldId id="918" r:id="rId34"/>
    <p:sldId id="919" r:id="rId35"/>
    <p:sldId id="774" r:id="rId36"/>
    <p:sldId id="775" r:id="rId37"/>
    <p:sldId id="776" r:id="rId38"/>
    <p:sldId id="777" r:id="rId39"/>
    <p:sldId id="504" r:id="rId40"/>
    <p:sldId id="673" r:id="rId41"/>
    <p:sldId id="505" r:id="rId42"/>
    <p:sldId id="787" r:id="rId43"/>
    <p:sldId id="786" r:id="rId44"/>
    <p:sldId id="928" r:id="rId45"/>
    <p:sldId id="929" r:id="rId46"/>
    <p:sldId id="943" r:id="rId47"/>
    <p:sldId id="920" r:id="rId48"/>
    <p:sldId id="601" r:id="rId49"/>
    <p:sldId id="921" r:id="rId50"/>
    <p:sldId id="602" r:id="rId51"/>
    <p:sldId id="944" r:id="rId52"/>
    <p:sldId id="945" r:id="rId53"/>
    <p:sldId id="946" r:id="rId54"/>
    <p:sldId id="934" r:id="rId55"/>
    <p:sldId id="935" r:id="rId56"/>
    <p:sldId id="936" r:id="rId57"/>
    <p:sldId id="948" r:id="rId58"/>
    <p:sldId id="939" r:id="rId59"/>
    <p:sldId id="611" r:id="rId60"/>
    <p:sldId id="612" r:id="rId61"/>
    <p:sldId id="947" r:id="rId62"/>
    <p:sldId id="264" r:id="rId63"/>
    <p:sldId id="941" r:id="rId64"/>
    <p:sldId id="942" r:id="rId65"/>
    <p:sldId id="26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3C3C"/>
    <a:srgbClr val="3A3838"/>
    <a:srgbClr val="FFF1C3"/>
    <a:srgbClr val="FFF3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941" autoAdjust="0"/>
    <p:restoredTop sz="61405" autoAdjust="0"/>
  </p:normalViewPr>
  <p:slideViewPr>
    <p:cSldViewPr snapToGrid="0">
      <p:cViewPr varScale="1">
        <p:scale>
          <a:sx n="54" d="100"/>
          <a:sy n="54" d="100"/>
        </p:scale>
        <p:origin x="1496" y="208"/>
      </p:cViewPr>
      <p:guideLst/>
    </p:cSldViewPr>
  </p:slideViewPr>
  <p:notesTextViewPr>
    <p:cViewPr>
      <p:scale>
        <a:sx n="114" d="100"/>
        <a:sy n="114"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5130FB-4C65-4FC6-8F55-36AF9C8FDDEB}" type="datetimeFigureOut">
              <a:rPr lang="en-GB" smtClean="0"/>
              <a:t>02/03/2023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2C3D7-BB94-467C-A712-48EF46830AC0}" type="slidenum">
              <a:rPr lang="en-GB" smtClean="0"/>
              <a:t>‹#›</a:t>
            </a:fld>
            <a:endParaRPr lang="en-GB"/>
          </a:p>
        </p:txBody>
      </p:sp>
    </p:spTree>
    <p:extLst>
      <p:ext uri="{BB962C8B-B14F-4D97-AF65-F5344CB8AC3E}">
        <p14:creationId xmlns:p14="http://schemas.microsoft.com/office/powerpoint/2010/main" val="1421297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creativecommons.org/licenses/by/3.0/deed.en"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creativecommons.org/licenses/by/2.0/deed.en"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63.xml"/><Relationship Id="rId1" Type="http://schemas.openxmlformats.org/officeDocument/2006/relationships/notesMaster" Target="../notesMasters/notesMaster1.xml"/><Relationship Id="rId5" Type="http://schemas.openxmlformats.org/officeDocument/2006/relationships/hyperlink" Target="https://creativecommons.org/licenses/by-sa/2.0/deed.en" TargetMode="External"/><Relationship Id="rId4" Type="http://schemas.openxmlformats.org/officeDocument/2006/relationships/hyperlink" Target="https://creativecommons.org/licenses/by-sa/4.0/deed.en"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64.xml"/><Relationship Id="rId1" Type="http://schemas.openxmlformats.org/officeDocument/2006/relationships/notesMaster" Target="../notesMasters/notesMaster1.xml"/><Relationship Id="rId5" Type="http://schemas.openxmlformats.org/officeDocument/2006/relationships/hyperlink" Target="https://creativecommons.org/licenses/by-sa/2.0/deed.en" TargetMode="External"/><Relationship Id="rId4" Type="http://schemas.openxmlformats.org/officeDocument/2006/relationships/hyperlink" Target="https://creativecommons.org/licenses/by-sa/4.0/deed.en"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dirty="0"/>
          </a:p>
          <a:p>
            <a:pPr marL="0" marR="0" lvl="0" indent="0" algn="l" rtl="0">
              <a:lnSpc>
                <a:spcPct val="100000"/>
              </a:lnSpc>
              <a:spcBef>
                <a:spcPts val="0"/>
              </a:spcBef>
              <a:spcAft>
                <a:spcPts val="0"/>
              </a:spcAft>
              <a:buClr>
                <a:schemeClr val="dk1"/>
              </a:buClr>
              <a:buSzPts val="1200"/>
              <a:buFont typeface="Calibri"/>
              <a:buNone/>
            </a:pPr>
            <a:endParaRPr sz="1200" b="1" dirty="0"/>
          </a:p>
          <a:p>
            <a:pPr marL="0" lvl="0" indent="0" algn="l" rtl="0">
              <a:spcBef>
                <a:spcPts val="0"/>
              </a:spcBef>
              <a:spcAft>
                <a:spcPts val="0"/>
              </a:spcAft>
              <a:buNone/>
            </a:pPr>
            <a:r>
              <a:rPr lang="en-GB" sz="1200" b="1" dirty="0"/>
              <a:t>Learning outcomes (lesson 1):</a:t>
            </a:r>
            <a:endParaRPr dirty="0"/>
          </a:p>
          <a:p>
            <a:pPr marL="0" marR="0" lvl="0" indent="0" algn="l" rtl="0">
              <a:lnSpc>
                <a:spcPct val="100000"/>
              </a:lnSpc>
              <a:spcBef>
                <a:spcPts val="0"/>
              </a:spcBef>
              <a:spcAft>
                <a:spcPts val="0"/>
              </a:spcAft>
              <a:buClr>
                <a:schemeClr val="dk1"/>
              </a:buClr>
              <a:buSzPts val="1200"/>
              <a:buFont typeface="Calibri"/>
              <a:buNone/>
            </a:pPr>
            <a:r>
              <a:rPr lang="en-GB" b="0" i="0" dirty="0">
                <a:solidFill>
                  <a:srgbClr val="000000"/>
                </a:solidFill>
                <a:latin typeface="Century Gothic"/>
                <a:ea typeface="Century Gothic"/>
                <a:cs typeface="Century Gothic"/>
                <a:sym typeface="Century Gothic"/>
              </a:rPr>
              <a:t>Possessive adjective '</a:t>
            </a:r>
            <a:r>
              <a:rPr lang="en-GB" b="0" i="0" dirty="0" err="1">
                <a:solidFill>
                  <a:srgbClr val="000000"/>
                </a:solidFill>
                <a:latin typeface="Century Gothic"/>
                <a:ea typeface="Century Gothic"/>
                <a:cs typeface="Century Gothic"/>
                <a:sym typeface="Century Gothic"/>
              </a:rPr>
              <a:t>su</a:t>
            </a:r>
            <a:r>
              <a:rPr lang="en-GB" b="0" i="0" dirty="0">
                <a:solidFill>
                  <a:srgbClr val="000000"/>
                </a:solidFill>
                <a:latin typeface="Century Gothic"/>
                <a:ea typeface="Century Gothic"/>
                <a:cs typeface="Century Gothic"/>
                <a:sym typeface="Century Gothic"/>
              </a:rPr>
              <a:t>' with meaning 'their’</a:t>
            </a:r>
            <a:endParaRPr b="0" i="0"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regular verbs in 3rd person singular vs plural PAST </a:t>
            </a:r>
            <a:r>
              <a:rPr lang="en-GB" sz="1200" b="1" i="0" u="none" strike="noStrike" cap="none" dirty="0" err="1">
                <a:solidFill>
                  <a:schemeClr val="dk1"/>
                </a:solidFill>
                <a:latin typeface="Calibri"/>
                <a:ea typeface="Calibri"/>
                <a:cs typeface="Calibri"/>
                <a:sym typeface="Calibri"/>
              </a:rPr>
              <a:t>preterite</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ó</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aron</a:t>
            </a:r>
            <a:r>
              <a:rPr lang="en-GB" sz="1200" b="1" i="0" u="none" strike="noStrike" cap="none" dirty="0">
                <a:solidFill>
                  <a:schemeClr val="dk1"/>
                </a:solidFill>
                <a:latin typeface="Calibri"/>
                <a:ea typeface="Calibri"/>
                <a:cs typeface="Calibri"/>
                <a:sym typeface="Calibri"/>
              </a:rPr>
              <a:t>)</a:t>
            </a: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yes-no Qs with raised intonation</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awareness raising of 'did' auxiliary</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subject pronouns </a:t>
            </a:r>
            <a:r>
              <a:rPr lang="en-GB" sz="1200" b="1" i="0" u="none" strike="noStrike" cap="none" dirty="0" err="1">
                <a:solidFill>
                  <a:schemeClr val="dk1"/>
                </a:solidFill>
                <a:latin typeface="Calibri"/>
                <a:ea typeface="Calibri"/>
                <a:cs typeface="Calibri"/>
                <a:sym typeface="Calibri"/>
              </a:rPr>
              <a:t>él</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ella</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ellos</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ellas</a:t>
            </a: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possessive adjectives </a:t>
            </a:r>
            <a:r>
              <a:rPr lang="en-GB" sz="1200" b="0" i="0" u="none" strike="noStrike" cap="none" dirty="0" err="1">
                <a:solidFill>
                  <a:schemeClr val="dk1"/>
                </a:solidFill>
                <a:latin typeface="Calibri"/>
                <a:ea typeface="Calibri"/>
                <a:cs typeface="Calibri"/>
                <a:sym typeface="Calibri"/>
              </a:rPr>
              <a:t>su</a:t>
            </a:r>
            <a:r>
              <a:rPr lang="en-GB" sz="1200" b="0" i="0" u="none" strike="noStrike" cap="none" dirty="0">
                <a:solidFill>
                  <a:schemeClr val="dk1"/>
                </a:solidFill>
                <a:latin typeface="Calibri"/>
                <a:ea typeface="Calibri"/>
                <a:cs typeface="Calibri"/>
                <a:sym typeface="Calibri"/>
              </a:rPr>
              <a:t> vs sus (with meaning 'his', 'her', 'its')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possessive adjectives: </a:t>
            </a:r>
            <a:r>
              <a:rPr lang="en-GB" sz="1200" b="0" i="0" u="none" strike="noStrike" cap="none" dirty="0" err="1">
                <a:solidFill>
                  <a:schemeClr val="dk1"/>
                </a:solidFill>
                <a:latin typeface="Calibri"/>
                <a:ea typeface="Calibri"/>
                <a:cs typeface="Calibri"/>
                <a:sym typeface="Calibri"/>
              </a:rPr>
              <a:t>vuestro</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vuestra</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vuestros</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vuestras</a:t>
            </a: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b="1" i="0" dirty="0">
                <a:solidFill>
                  <a:srgbClr val="000000"/>
                </a:solidFill>
                <a:latin typeface="Century Gothic"/>
                <a:ea typeface="Century Gothic"/>
                <a:cs typeface="Century Gothic"/>
                <a:sym typeface="Century Gothic"/>
              </a:rPr>
              <a:t>[</a:t>
            </a:r>
            <a:r>
              <a:rPr lang="en-GB" b="1" i="0" dirty="0" err="1">
                <a:solidFill>
                  <a:srgbClr val="000000"/>
                </a:solidFill>
                <a:latin typeface="Century Gothic"/>
                <a:ea typeface="Century Gothic"/>
                <a:cs typeface="Century Gothic"/>
                <a:sym typeface="Century Gothic"/>
              </a:rPr>
              <a:t>ja</a:t>
            </a:r>
            <a:r>
              <a:rPr lang="en-GB" b="1" i="0" dirty="0">
                <a:solidFill>
                  <a:srgbClr val="000000"/>
                </a:solidFill>
                <a:latin typeface="Century Gothic"/>
                <a:ea typeface="Century Gothic"/>
                <a:cs typeface="Century Gothic"/>
                <a:sym typeface="Century Gothic"/>
              </a:rPr>
              <a:t>], [jo], [</a:t>
            </a:r>
            <a:r>
              <a:rPr lang="en-GB" b="1" i="0" dirty="0" err="1">
                <a:solidFill>
                  <a:srgbClr val="000000"/>
                </a:solidFill>
                <a:latin typeface="Century Gothic"/>
                <a:ea typeface="Century Gothic"/>
                <a:cs typeface="Century Gothic"/>
                <a:sym typeface="Century Gothic"/>
              </a:rPr>
              <a:t>ju</a:t>
            </a:r>
            <a:r>
              <a:rPr lang="en-GB" b="1" i="0" dirty="0">
                <a:solidFill>
                  <a:srgbClr val="000000"/>
                </a:solidFill>
                <a:latin typeface="Century Gothic"/>
                <a:ea typeface="Century Gothic"/>
                <a:cs typeface="Century Gothic"/>
                <a:sym typeface="Century Gothic"/>
              </a:rPr>
              <a:t>] vs [ga], [go], [</a:t>
            </a:r>
            <a:r>
              <a:rPr lang="en-GB" b="1" i="0" dirty="0" err="1">
                <a:solidFill>
                  <a:srgbClr val="000000"/>
                </a:solidFill>
                <a:latin typeface="Century Gothic"/>
                <a:ea typeface="Century Gothic"/>
                <a:cs typeface="Century Gothic"/>
                <a:sym typeface="Century Gothic"/>
              </a:rPr>
              <a:t>gu</a:t>
            </a:r>
            <a:r>
              <a:rPr lang="en-GB" b="1" i="0" dirty="0">
                <a:solidFill>
                  <a:srgbClr val="000000"/>
                </a:solidFill>
                <a:latin typeface="Century Gothic"/>
                <a:ea typeface="Century Gothic"/>
                <a:cs typeface="Century Gothic"/>
                <a:sym typeface="Century Gothic"/>
              </a:rPr>
              <a:t>] </a:t>
            </a: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endParaRPr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n-GB" b="0" i="0" u="none" strike="noStrike" dirty="0" err="1">
                <a:solidFill>
                  <a:srgbClr val="000000"/>
                </a:solidFill>
                <a:latin typeface="Century Gothic"/>
                <a:ea typeface="Century Gothic"/>
                <a:cs typeface="Century Gothic"/>
                <a:sym typeface="Century Gothic"/>
              </a:rPr>
              <a:t>casarse</a:t>
            </a:r>
            <a:r>
              <a:rPr lang="en-GB" b="0" i="0" u="none" strike="noStrike" dirty="0">
                <a:solidFill>
                  <a:srgbClr val="000000"/>
                </a:solidFill>
                <a:latin typeface="Century Gothic"/>
                <a:ea typeface="Century Gothic"/>
                <a:cs typeface="Century Gothic"/>
                <a:sym typeface="Century Gothic"/>
              </a:rPr>
              <a:t> [650]; contar² (to tell) [172]; </a:t>
            </a:r>
            <a:r>
              <a:rPr lang="en-GB" b="0" i="0" u="none" strike="noStrike" dirty="0" err="1">
                <a:solidFill>
                  <a:srgbClr val="000000"/>
                </a:solidFill>
                <a:latin typeface="Century Gothic"/>
                <a:ea typeface="Century Gothic"/>
                <a:cs typeface="Century Gothic"/>
                <a:sym typeface="Century Gothic"/>
              </a:rPr>
              <a:t>equilibrar</a:t>
            </a:r>
            <a:r>
              <a:rPr lang="en-GB" b="0" i="0" u="none" strike="noStrike" dirty="0">
                <a:solidFill>
                  <a:srgbClr val="000000"/>
                </a:solidFill>
                <a:latin typeface="Century Gothic"/>
                <a:ea typeface="Century Gothic"/>
                <a:cs typeface="Century Gothic"/>
                <a:sym typeface="Century Gothic"/>
              </a:rPr>
              <a:t> [1157]; se [27]; </a:t>
            </a:r>
            <a:r>
              <a:rPr lang="en-GB" b="0" i="0" u="none" strike="noStrike" dirty="0" err="1">
                <a:solidFill>
                  <a:srgbClr val="000000"/>
                </a:solidFill>
                <a:latin typeface="Century Gothic"/>
                <a:ea typeface="Century Gothic"/>
                <a:cs typeface="Century Gothic"/>
                <a:sym typeface="Century Gothic"/>
              </a:rPr>
              <a:t>esposa</a:t>
            </a:r>
            <a:r>
              <a:rPr lang="en-GB" b="0" i="0" u="none" strike="noStrike" dirty="0">
                <a:solidFill>
                  <a:srgbClr val="000000"/>
                </a:solidFill>
                <a:latin typeface="Century Gothic"/>
                <a:ea typeface="Century Gothic"/>
                <a:cs typeface="Century Gothic"/>
                <a:sym typeface="Century Gothic"/>
              </a:rPr>
              <a:t> [1083]; gusto¹ (pleasure) [890]; papel² (role) [793]; bueno* (well...)[98]; </a:t>
            </a:r>
            <a:r>
              <a:rPr lang="en-GB" b="0" i="0" u="none" strike="noStrike" dirty="0" err="1">
                <a:solidFill>
                  <a:srgbClr val="000000"/>
                </a:solidFill>
                <a:latin typeface="Century Gothic"/>
                <a:ea typeface="Century Gothic"/>
                <a:cs typeface="Century Gothic"/>
                <a:sym typeface="Century Gothic"/>
              </a:rPr>
              <a:t>intj</a:t>
            </a:r>
            <a:r>
              <a:rPr lang="en-GB" b="0" i="0" u="none" strike="noStrike" dirty="0">
                <a:solidFill>
                  <a:srgbClr val="000000"/>
                </a:solidFill>
                <a:latin typeface="Century Gothic"/>
                <a:ea typeface="Century Gothic"/>
                <a:cs typeface="Century Gothic"/>
                <a:sym typeface="Century Gothic"/>
              </a:rPr>
              <a:t>.: ¡</a:t>
            </a:r>
            <a:r>
              <a:rPr lang="en-GB" b="0" i="0" u="none" strike="noStrike" dirty="0" err="1">
                <a:solidFill>
                  <a:srgbClr val="000000"/>
                </a:solidFill>
                <a:latin typeface="Century Gothic"/>
                <a:ea typeface="Century Gothic"/>
                <a:cs typeface="Century Gothic"/>
                <a:sym typeface="Century Gothic"/>
              </a:rPr>
              <a:t>adiós</a:t>
            </a:r>
            <a:r>
              <a:rPr lang="en-GB" b="0" i="0" u="none" strike="noStrike" dirty="0">
                <a:solidFill>
                  <a:srgbClr val="000000"/>
                </a:solidFill>
                <a:latin typeface="Century Gothic"/>
                <a:ea typeface="Century Gothic"/>
                <a:cs typeface="Century Gothic"/>
                <a:sym typeface="Century Gothic"/>
              </a:rPr>
              <a:t>! [2309] </a:t>
            </a:r>
            <a:r>
              <a:rPr lang="en-GB" b="1" i="0" u="none" strike="noStrike" dirty="0">
                <a:solidFill>
                  <a:srgbClr val="000000"/>
                </a:solidFill>
                <a:latin typeface="Century Gothic"/>
                <a:ea typeface="Century Gothic"/>
                <a:cs typeface="Century Gothic"/>
                <a:sym typeface="Century Gothic"/>
              </a:rPr>
              <a:t>(9)</a:t>
            </a:r>
            <a:r>
              <a:rPr lang="en-GB" b="0" i="0" u="none" strike="noStrike" dirty="0">
                <a:solidFill>
                  <a:srgbClr val="000000"/>
                </a:solidFill>
                <a:latin typeface="Century Gothic"/>
                <a:ea typeface="Century Gothic"/>
                <a:cs typeface="Century Gothic"/>
                <a:sym typeface="Century Gothic"/>
              </a:rPr>
              <a:t> </a:t>
            </a:r>
            <a:r>
              <a:rPr lang="en-GB" b="1" i="0" u="none" strike="noStrike" dirty="0">
                <a:solidFill>
                  <a:srgbClr val="000000"/>
                </a:solidFill>
                <a:latin typeface="Century Gothic"/>
                <a:ea typeface="Century Gothic"/>
                <a:cs typeface="Century Gothic"/>
                <a:sym typeface="Century Gothic"/>
              </a:rPr>
              <a:t>/H only: </a:t>
            </a:r>
            <a:r>
              <a:rPr lang="en-GB" b="0" i="0" u="none" strike="noStrike" dirty="0" err="1">
                <a:solidFill>
                  <a:srgbClr val="FF0000"/>
                </a:solidFill>
                <a:latin typeface="Century Gothic"/>
                <a:ea typeface="Century Gothic"/>
                <a:cs typeface="Century Gothic"/>
                <a:sym typeface="Century Gothic"/>
              </a:rPr>
              <a:t>enamorarse</a:t>
            </a:r>
            <a:r>
              <a:rPr lang="en-GB" b="0" i="0" u="none" strike="noStrike" dirty="0">
                <a:solidFill>
                  <a:srgbClr val="FF0000"/>
                </a:solidFill>
                <a:latin typeface="Century Gothic"/>
                <a:ea typeface="Century Gothic"/>
                <a:cs typeface="Century Gothic"/>
                <a:sym typeface="Century Gothic"/>
              </a:rPr>
              <a:t> (de) [1783]; </a:t>
            </a:r>
            <a:r>
              <a:rPr lang="en-GB" b="0" i="0" u="none" strike="noStrike" dirty="0" err="1">
                <a:solidFill>
                  <a:srgbClr val="FF0000"/>
                </a:solidFill>
                <a:latin typeface="Century Gothic"/>
                <a:ea typeface="Century Gothic"/>
                <a:cs typeface="Century Gothic"/>
                <a:sym typeface="Century Gothic"/>
              </a:rPr>
              <a:t>fijar</a:t>
            </a:r>
            <a:r>
              <a:rPr lang="en-GB" b="0" i="0" u="none" strike="noStrike" dirty="0">
                <a:solidFill>
                  <a:srgbClr val="FF0000"/>
                </a:solidFill>
                <a:latin typeface="Century Gothic"/>
                <a:ea typeface="Century Gothic"/>
                <a:cs typeface="Century Gothic"/>
                <a:sym typeface="Century Gothic"/>
              </a:rPr>
              <a:t>, fijarse¹ (to notice) [681]; </a:t>
            </a:r>
            <a:r>
              <a:rPr lang="en-GB" b="0" i="0" u="none" strike="noStrike" dirty="0" err="1">
                <a:solidFill>
                  <a:srgbClr val="FF0000"/>
                </a:solidFill>
                <a:latin typeface="Century Gothic"/>
                <a:ea typeface="Century Gothic"/>
                <a:cs typeface="Century Gothic"/>
                <a:sym typeface="Century Gothic"/>
              </a:rPr>
              <a:t>esposo</a:t>
            </a:r>
            <a:r>
              <a:rPr lang="en-GB" b="0" i="0" u="none" strike="noStrike" dirty="0">
                <a:solidFill>
                  <a:srgbClr val="FF0000"/>
                </a:solidFill>
                <a:latin typeface="Century Gothic"/>
                <a:ea typeface="Century Gothic"/>
                <a:cs typeface="Century Gothic"/>
                <a:sym typeface="Century Gothic"/>
              </a:rPr>
              <a:t> [1913]; </a:t>
            </a:r>
            <a:r>
              <a:rPr lang="en-GB" b="0" i="0" u="none" strike="noStrike" dirty="0" err="1">
                <a:solidFill>
                  <a:srgbClr val="FF0000"/>
                </a:solidFill>
                <a:latin typeface="Century Gothic"/>
                <a:ea typeface="Century Gothic"/>
                <a:cs typeface="Century Gothic"/>
                <a:sym typeface="Century Gothic"/>
              </a:rPr>
              <a:t>matrimonio</a:t>
            </a:r>
            <a:r>
              <a:rPr lang="en-GB" b="0" i="0" u="none" strike="noStrike" dirty="0">
                <a:solidFill>
                  <a:srgbClr val="FF0000"/>
                </a:solidFill>
                <a:latin typeface="Century Gothic"/>
                <a:ea typeface="Century Gothic"/>
                <a:cs typeface="Century Gothic"/>
                <a:sym typeface="Century Gothic"/>
              </a:rPr>
              <a:t> [1151]; </a:t>
            </a:r>
            <a:r>
              <a:rPr lang="en-GB" b="0" i="0" u="none" strike="noStrike" dirty="0" err="1">
                <a:solidFill>
                  <a:srgbClr val="FF0000"/>
                </a:solidFill>
                <a:latin typeface="Century Gothic"/>
                <a:ea typeface="Century Gothic"/>
                <a:cs typeface="Century Gothic"/>
                <a:sym typeface="Century Gothic"/>
              </a:rPr>
              <a:t>nacimiento</a:t>
            </a:r>
            <a:r>
              <a:rPr lang="en-GB" b="0" i="0" u="none" strike="noStrike" dirty="0">
                <a:solidFill>
                  <a:srgbClr val="FF0000"/>
                </a:solidFill>
                <a:latin typeface="Century Gothic"/>
                <a:ea typeface="Century Gothic"/>
                <a:cs typeface="Century Gothic"/>
                <a:sym typeface="Century Gothic"/>
              </a:rPr>
              <a:t> [1750] </a:t>
            </a:r>
            <a:r>
              <a:rPr lang="en-GB" b="1" i="0" u="none" strike="noStrike" dirty="0">
                <a:solidFill>
                  <a:srgbClr val="FF0000"/>
                </a:solidFill>
                <a:latin typeface="Century Gothic"/>
                <a:ea typeface="Century Gothic"/>
                <a:cs typeface="Century Gothic"/>
                <a:sym typeface="Century Gothic"/>
              </a:rPr>
              <a:t>(6)</a:t>
            </a: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i="0" dirty="0"/>
              <a:t>Thematic revisited vocabulary</a:t>
            </a:r>
            <a:r>
              <a:rPr lang="en-GB" b="0" i="0" dirty="0"/>
              <a:t>: </a:t>
            </a:r>
            <a:r>
              <a:rPr lang="en-GB" b="0" i="0" u="none" strike="noStrike" dirty="0" err="1">
                <a:solidFill>
                  <a:srgbClr val="000000"/>
                </a:solidFill>
                <a:latin typeface="Century Gothic"/>
                <a:ea typeface="Century Gothic"/>
                <a:cs typeface="Century Gothic"/>
                <a:sym typeface="Century Gothic"/>
              </a:rPr>
              <a:t>juntos</a:t>
            </a:r>
            <a:r>
              <a:rPr lang="en-GB" b="0" i="0" u="none" strike="noStrike" dirty="0">
                <a:solidFill>
                  <a:srgbClr val="000000"/>
                </a:solidFill>
                <a:latin typeface="Century Gothic"/>
                <a:ea typeface="Century Gothic"/>
                <a:cs typeface="Century Gothic"/>
                <a:sym typeface="Century Gothic"/>
              </a:rPr>
              <a:t> [149]; amor [283]; pareja [893]; actor [1533]; </a:t>
            </a:r>
            <a:r>
              <a:rPr lang="en-GB" b="0" i="0" u="none" strike="noStrike" dirty="0" err="1">
                <a:solidFill>
                  <a:srgbClr val="000000"/>
                </a:solidFill>
                <a:latin typeface="Century Gothic"/>
                <a:ea typeface="Century Gothic"/>
                <a:cs typeface="Century Gothic"/>
                <a:sym typeface="Century Gothic"/>
              </a:rPr>
              <a:t>actriz</a:t>
            </a:r>
            <a:r>
              <a:rPr lang="en-GB" b="0" i="0" u="none" strike="noStrike" dirty="0">
                <a:solidFill>
                  <a:srgbClr val="000000"/>
                </a:solidFill>
                <a:latin typeface="Century Gothic"/>
                <a:ea typeface="Century Gothic"/>
                <a:cs typeface="Century Gothic"/>
                <a:sym typeface="Century Gothic"/>
              </a:rPr>
              <a:t> [3567]; </a:t>
            </a:r>
            <a:r>
              <a:rPr lang="en-GB" b="0" i="0" u="none" strike="noStrike" dirty="0" err="1">
                <a:solidFill>
                  <a:srgbClr val="000000"/>
                </a:solidFill>
                <a:latin typeface="Century Gothic"/>
                <a:ea typeface="Century Gothic"/>
                <a:cs typeface="Century Gothic"/>
                <a:sym typeface="Century Gothic"/>
              </a:rPr>
              <a:t>hijo</a:t>
            </a:r>
            <a:r>
              <a:rPr lang="en-GB" b="0" i="0" u="none" strike="noStrike" dirty="0">
                <a:solidFill>
                  <a:srgbClr val="000000"/>
                </a:solidFill>
                <a:latin typeface="Century Gothic"/>
                <a:ea typeface="Century Gothic"/>
                <a:cs typeface="Century Gothic"/>
                <a:sym typeface="Century Gothic"/>
              </a:rPr>
              <a:t> [140]; </a:t>
            </a:r>
            <a:r>
              <a:rPr lang="en-GB" b="0" i="0" u="none" strike="noStrike" dirty="0" err="1">
                <a:solidFill>
                  <a:srgbClr val="000000"/>
                </a:solidFill>
                <a:latin typeface="Century Gothic"/>
                <a:ea typeface="Century Gothic"/>
                <a:cs typeface="Century Gothic"/>
                <a:sym typeface="Century Gothic"/>
              </a:rPr>
              <a:t>marido</a:t>
            </a:r>
            <a:r>
              <a:rPr lang="en-GB" b="0" i="0" u="none" strike="noStrike" dirty="0">
                <a:solidFill>
                  <a:srgbClr val="000000"/>
                </a:solidFill>
                <a:latin typeface="Century Gothic"/>
                <a:ea typeface="Century Gothic"/>
                <a:cs typeface="Century Gothic"/>
                <a:sym typeface="Century Gothic"/>
              </a:rPr>
              <a:t> [965]; </a:t>
            </a:r>
            <a:r>
              <a:rPr lang="en-GB" b="0" i="0" u="none" strike="noStrike" dirty="0" err="1">
                <a:solidFill>
                  <a:srgbClr val="000000"/>
                </a:solidFill>
                <a:latin typeface="Century Gothic"/>
                <a:ea typeface="Century Gothic"/>
                <a:cs typeface="Century Gothic"/>
                <a:sym typeface="Century Gothic"/>
              </a:rPr>
              <a:t>mujer</a:t>
            </a:r>
            <a:r>
              <a:rPr lang="en-GB" b="0" i="0" u="none" strike="noStrike" dirty="0">
                <a:solidFill>
                  <a:srgbClr val="000000"/>
                </a:solidFill>
                <a:latin typeface="Century Gothic"/>
                <a:ea typeface="Century Gothic"/>
                <a:cs typeface="Century Gothic"/>
                <a:sym typeface="Century Gothic"/>
              </a:rPr>
              <a:t> [120]; </a:t>
            </a:r>
            <a:r>
              <a:rPr lang="en-GB" b="0" i="0" u="none" strike="noStrike" dirty="0" err="1">
                <a:solidFill>
                  <a:srgbClr val="000000"/>
                </a:solidFill>
                <a:latin typeface="Century Gothic"/>
                <a:ea typeface="Century Gothic"/>
                <a:cs typeface="Century Gothic"/>
                <a:sym typeface="Century Gothic"/>
              </a:rPr>
              <a:t>tratar</a:t>
            </a:r>
            <a:r>
              <a:rPr lang="en-GB" b="0" i="0" u="none" strike="noStrike" dirty="0">
                <a:solidFill>
                  <a:srgbClr val="000000"/>
                </a:solidFill>
                <a:latin typeface="Century Gothic"/>
                <a:ea typeface="Century Gothic"/>
                <a:cs typeface="Century Gothic"/>
                <a:sym typeface="Century Gothic"/>
              </a:rPr>
              <a:t> [141]; </a:t>
            </a:r>
            <a:r>
              <a:rPr lang="en-GB" b="0" i="0" u="none" strike="noStrike" dirty="0" err="1">
                <a:solidFill>
                  <a:srgbClr val="000000"/>
                </a:solidFill>
                <a:latin typeface="Century Gothic"/>
                <a:ea typeface="Century Gothic"/>
                <a:cs typeface="Century Gothic"/>
                <a:sym typeface="Century Gothic"/>
              </a:rPr>
              <a:t>novia</a:t>
            </a:r>
            <a:r>
              <a:rPr lang="en-GB" b="0" i="0" u="none" strike="noStrike" dirty="0">
                <a:solidFill>
                  <a:srgbClr val="000000"/>
                </a:solidFill>
                <a:latin typeface="Century Gothic"/>
                <a:ea typeface="Century Gothic"/>
                <a:cs typeface="Century Gothic"/>
                <a:sym typeface="Century Gothic"/>
              </a:rPr>
              <a:t> [1996]; </a:t>
            </a:r>
            <a:r>
              <a:rPr lang="en-GB" b="0" i="0" u="none" strike="noStrike" dirty="0" err="1">
                <a:solidFill>
                  <a:srgbClr val="000000"/>
                </a:solidFill>
                <a:latin typeface="Century Gothic"/>
                <a:ea typeface="Century Gothic"/>
                <a:cs typeface="Century Gothic"/>
                <a:sym typeface="Century Gothic"/>
              </a:rPr>
              <a:t>novio</a:t>
            </a:r>
            <a:r>
              <a:rPr lang="en-GB" b="0" i="0" u="none" strike="noStrike" dirty="0">
                <a:solidFill>
                  <a:srgbClr val="000000"/>
                </a:solidFill>
                <a:latin typeface="Century Gothic"/>
                <a:ea typeface="Century Gothic"/>
                <a:cs typeface="Century Gothic"/>
                <a:sym typeface="Century Gothic"/>
              </a:rPr>
              <a:t> [1322]; </a:t>
            </a:r>
            <a:r>
              <a:rPr lang="en-GB" b="0" i="0" u="none" strike="noStrike" dirty="0" err="1">
                <a:solidFill>
                  <a:srgbClr val="000000"/>
                </a:solidFill>
                <a:latin typeface="Century Gothic"/>
                <a:ea typeface="Century Gothic"/>
                <a:cs typeface="Century Gothic"/>
                <a:sym typeface="Century Gothic"/>
              </a:rPr>
              <a:t>realizar</a:t>
            </a:r>
            <a:r>
              <a:rPr lang="en-GB" b="0" i="0" u="none" strike="noStrike" dirty="0">
                <a:solidFill>
                  <a:srgbClr val="000000"/>
                </a:solidFill>
                <a:latin typeface="Century Gothic"/>
                <a:ea typeface="Century Gothic"/>
                <a:cs typeface="Century Gothic"/>
                <a:sym typeface="Century Gothic"/>
              </a:rPr>
              <a:t> [205]; </a:t>
            </a:r>
            <a:r>
              <a:rPr lang="en-GB" b="0" i="0" u="none" strike="noStrike" dirty="0" err="1">
                <a:solidFill>
                  <a:srgbClr val="000000"/>
                </a:solidFill>
                <a:latin typeface="Century Gothic"/>
                <a:ea typeface="Century Gothic"/>
                <a:cs typeface="Century Gothic"/>
                <a:sym typeface="Century Gothic"/>
              </a:rPr>
              <a:t>entrar</a:t>
            </a:r>
            <a:r>
              <a:rPr lang="en-GB" b="0" i="0" u="none" strike="noStrike" dirty="0">
                <a:solidFill>
                  <a:srgbClr val="000000"/>
                </a:solidFill>
                <a:latin typeface="Century Gothic"/>
                <a:ea typeface="Century Gothic"/>
                <a:cs typeface="Century Gothic"/>
                <a:sym typeface="Century Gothic"/>
              </a:rPr>
              <a:t> [207]; </a:t>
            </a:r>
            <a:r>
              <a:rPr lang="en-GB" b="0" i="0" u="none" strike="noStrike" dirty="0" err="1">
                <a:solidFill>
                  <a:srgbClr val="000000"/>
                </a:solidFill>
                <a:latin typeface="Century Gothic"/>
                <a:ea typeface="Century Gothic"/>
                <a:cs typeface="Century Gothic"/>
                <a:sym typeface="Century Gothic"/>
              </a:rPr>
              <a:t>mundo</a:t>
            </a:r>
            <a:r>
              <a:rPr lang="en-GB" b="0" i="0" u="none" strike="noStrike" dirty="0">
                <a:solidFill>
                  <a:srgbClr val="000000"/>
                </a:solidFill>
                <a:latin typeface="Century Gothic"/>
                <a:ea typeface="Century Gothic"/>
                <a:cs typeface="Century Gothic"/>
                <a:sym typeface="Century Gothic"/>
              </a:rPr>
              <a:t> [123]; </a:t>
            </a:r>
            <a:r>
              <a:rPr lang="en-GB" b="0" i="0" u="none" strike="noStrike" dirty="0" err="1">
                <a:solidFill>
                  <a:srgbClr val="000000"/>
                </a:solidFill>
                <a:latin typeface="Century Gothic"/>
                <a:ea typeface="Century Gothic"/>
                <a:cs typeface="Century Gothic"/>
                <a:sym typeface="Century Gothic"/>
              </a:rPr>
              <a:t>olvidar</a:t>
            </a:r>
            <a:r>
              <a:rPr lang="en-GB" b="0" i="0" u="none" strike="noStrike" dirty="0">
                <a:solidFill>
                  <a:srgbClr val="000000"/>
                </a:solidFill>
                <a:latin typeface="Century Gothic"/>
                <a:ea typeface="Century Gothic"/>
                <a:cs typeface="Century Gothic"/>
                <a:sym typeface="Century Gothic"/>
              </a:rPr>
              <a:t> [415]; </a:t>
            </a:r>
            <a:r>
              <a:rPr lang="en-GB" b="0" i="0" u="none" strike="noStrike" dirty="0" err="1">
                <a:solidFill>
                  <a:srgbClr val="000000"/>
                </a:solidFill>
                <a:latin typeface="Century Gothic"/>
                <a:ea typeface="Century Gothic"/>
                <a:cs typeface="Century Gothic"/>
                <a:sym typeface="Century Gothic"/>
              </a:rPr>
              <a:t>aceptar</a:t>
            </a:r>
            <a:r>
              <a:rPr lang="en-GB" b="0" i="0" u="none" strike="noStrike" dirty="0">
                <a:solidFill>
                  <a:srgbClr val="000000"/>
                </a:solidFill>
                <a:latin typeface="Century Gothic"/>
                <a:ea typeface="Century Gothic"/>
                <a:cs typeface="Century Gothic"/>
                <a:sym typeface="Century Gothic"/>
              </a:rPr>
              <a:t> [433]; </a:t>
            </a:r>
            <a:r>
              <a:rPr lang="en-GB" b="0" i="0" u="none" strike="noStrike" dirty="0" err="1">
                <a:solidFill>
                  <a:srgbClr val="000000"/>
                </a:solidFill>
                <a:latin typeface="Century Gothic"/>
                <a:ea typeface="Century Gothic"/>
                <a:cs typeface="Century Gothic"/>
                <a:sym typeface="Century Gothic"/>
              </a:rPr>
              <a:t>regresar</a:t>
            </a:r>
            <a:r>
              <a:rPr lang="en-GB" b="0" i="0" u="none" strike="noStrike" dirty="0">
                <a:solidFill>
                  <a:srgbClr val="000000"/>
                </a:solidFill>
                <a:latin typeface="Century Gothic"/>
                <a:ea typeface="Century Gothic"/>
                <a:cs typeface="Century Gothic"/>
                <a:sym typeface="Century Gothic"/>
              </a:rPr>
              <a:t> [573]; </a:t>
            </a:r>
            <a:r>
              <a:rPr lang="en-GB" b="0" i="0" u="none" strike="noStrike" dirty="0" err="1">
                <a:solidFill>
                  <a:srgbClr val="000000"/>
                </a:solidFill>
                <a:latin typeface="Century Gothic"/>
                <a:ea typeface="Century Gothic"/>
                <a:cs typeface="Century Gothic"/>
                <a:sym typeface="Century Gothic"/>
              </a:rPr>
              <a:t>contestar</a:t>
            </a:r>
            <a:r>
              <a:rPr lang="en-GB" b="0" i="0" u="none" strike="noStrike" dirty="0">
                <a:solidFill>
                  <a:srgbClr val="000000"/>
                </a:solidFill>
                <a:latin typeface="Century Gothic"/>
                <a:ea typeface="Century Gothic"/>
                <a:cs typeface="Century Gothic"/>
                <a:sym typeface="Century Gothic"/>
              </a:rPr>
              <a:t> [669]; </a:t>
            </a:r>
            <a:r>
              <a:rPr lang="en-GB" b="0" i="0" u="none" strike="noStrike" dirty="0" err="1">
                <a:solidFill>
                  <a:srgbClr val="000000"/>
                </a:solidFill>
                <a:latin typeface="Century Gothic"/>
                <a:ea typeface="Century Gothic"/>
                <a:cs typeface="Century Gothic"/>
                <a:sym typeface="Century Gothic"/>
              </a:rPr>
              <a:t>amar</a:t>
            </a:r>
            <a:r>
              <a:rPr lang="en-GB" b="0" i="0" u="none" strike="noStrike" dirty="0">
                <a:solidFill>
                  <a:srgbClr val="000000"/>
                </a:solidFill>
                <a:latin typeface="Century Gothic"/>
                <a:ea typeface="Century Gothic"/>
                <a:cs typeface="Century Gothic"/>
                <a:sym typeface="Century Gothic"/>
              </a:rPr>
              <a:t> [700]; </a:t>
            </a:r>
            <a:r>
              <a:rPr lang="en-GB" b="0" i="0" u="none" strike="noStrike" dirty="0" err="1">
                <a:solidFill>
                  <a:srgbClr val="000000"/>
                </a:solidFill>
                <a:latin typeface="Century Gothic"/>
                <a:ea typeface="Century Gothic"/>
                <a:cs typeface="Century Gothic"/>
                <a:sym typeface="Century Gothic"/>
              </a:rPr>
              <a:t>enviar</a:t>
            </a:r>
            <a:r>
              <a:rPr lang="en-GB" b="0" i="0" u="none" strike="noStrike" dirty="0">
                <a:solidFill>
                  <a:srgbClr val="000000"/>
                </a:solidFill>
                <a:latin typeface="Century Gothic"/>
                <a:ea typeface="Century Gothic"/>
                <a:cs typeface="Century Gothic"/>
                <a:sym typeface="Century Gothic"/>
              </a:rPr>
              <a:t> [704]; tele [4880], </a:t>
            </a:r>
            <a:r>
              <a:rPr lang="en-GB" b="0" i="0" u="none" strike="noStrike" dirty="0" err="1">
                <a:solidFill>
                  <a:srgbClr val="000000"/>
                </a:solidFill>
                <a:latin typeface="Century Gothic"/>
                <a:ea typeface="Century Gothic"/>
                <a:cs typeface="Century Gothic"/>
                <a:sym typeface="Century Gothic"/>
              </a:rPr>
              <a:t>televisión</a:t>
            </a:r>
            <a:r>
              <a:rPr lang="en-GB" b="0" i="0" u="none" strike="noStrike" dirty="0">
                <a:solidFill>
                  <a:srgbClr val="000000"/>
                </a:solidFill>
                <a:latin typeface="Century Gothic"/>
                <a:ea typeface="Century Gothic"/>
                <a:cs typeface="Century Gothic"/>
                <a:sym typeface="Century Gothic"/>
              </a:rPr>
              <a:t> [825]; paso [279]; </a:t>
            </a:r>
            <a:r>
              <a:rPr lang="en-GB" b="0" i="0" u="none" strike="noStrike" dirty="0" err="1">
                <a:solidFill>
                  <a:srgbClr val="000000"/>
                </a:solidFill>
                <a:latin typeface="Century Gothic"/>
                <a:ea typeface="Century Gothic"/>
                <a:cs typeface="Century Gothic"/>
                <a:sym typeface="Century Gothic"/>
              </a:rPr>
              <a:t>atrás</a:t>
            </a:r>
            <a:r>
              <a:rPr lang="en-GB" b="0" i="0" u="none" strike="noStrike" dirty="0">
                <a:solidFill>
                  <a:srgbClr val="000000"/>
                </a:solidFill>
                <a:latin typeface="Century Gothic"/>
                <a:ea typeface="Century Gothic"/>
                <a:cs typeface="Century Gothic"/>
                <a:sym typeface="Century Gothic"/>
              </a:rPr>
              <a:t> [599]; </a:t>
            </a:r>
            <a:r>
              <a:rPr lang="en-GB" b="0" i="0" u="none" strike="noStrike" dirty="0" err="1">
                <a:solidFill>
                  <a:srgbClr val="000000"/>
                </a:solidFill>
                <a:latin typeface="Century Gothic"/>
                <a:ea typeface="Century Gothic"/>
                <a:cs typeface="Century Gothic"/>
                <a:sym typeface="Century Gothic"/>
              </a:rPr>
              <a:t>carrera</a:t>
            </a:r>
            <a:r>
              <a:rPr lang="en-GB" b="0" i="0" u="none" strike="noStrike" dirty="0">
                <a:solidFill>
                  <a:srgbClr val="000000"/>
                </a:solidFill>
                <a:latin typeface="Century Gothic"/>
                <a:ea typeface="Century Gothic"/>
                <a:cs typeface="Century Gothic"/>
                <a:sym typeface="Century Gothic"/>
              </a:rPr>
              <a:t> [481]; ¿</a:t>
            </a:r>
            <a:r>
              <a:rPr lang="en-GB" b="0" i="0" u="none" strike="noStrike" dirty="0" err="1">
                <a:solidFill>
                  <a:srgbClr val="000000"/>
                </a:solidFill>
                <a:latin typeface="Century Gothic"/>
                <a:ea typeface="Century Gothic"/>
                <a:cs typeface="Century Gothic"/>
                <a:sym typeface="Century Gothic"/>
              </a:rPr>
              <a:t>Cómo</a:t>
            </a:r>
            <a:r>
              <a:rPr lang="en-GB" b="0" i="0" u="none" strike="noStrike" dirty="0">
                <a:solidFill>
                  <a:srgbClr val="000000"/>
                </a:solidFill>
                <a:latin typeface="Century Gothic"/>
                <a:ea typeface="Century Gothic"/>
                <a:cs typeface="Century Gothic"/>
                <a:sym typeface="Century Gothic"/>
              </a:rPr>
              <a:t> es? [n/a]; </a:t>
            </a:r>
            <a:r>
              <a:rPr lang="en-GB" b="0" i="0" u="none" strike="noStrike" dirty="0" err="1">
                <a:solidFill>
                  <a:srgbClr val="000000"/>
                </a:solidFill>
                <a:latin typeface="Century Gothic"/>
                <a:ea typeface="Century Gothic"/>
                <a:cs typeface="Century Gothic"/>
                <a:sym typeface="Century Gothic"/>
              </a:rPr>
              <a:t>protagonista</a:t>
            </a:r>
            <a:r>
              <a:rPr lang="en-GB" b="0" i="0" u="none" strike="noStrike" dirty="0">
                <a:solidFill>
                  <a:srgbClr val="000000"/>
                </a:solidFill>
                <a:latin typeface="Century Gothic"/>
                <a:ea typeface="Century Gothic"/>
                <a:cs typeface="Century Gothic"/>
                <a:sym typeface="Century Gothic"/>
              </a:rPr>
              <a:t> [1926]; </a:t>
            </a:r>
            <a:r>
              <a:rPr lang="en-GB" b="0" i="0" u="none" strike="noStrike" dirty="0" err="1">
                <a:solidFill>
                  <a:srgbClr val="000000"/>
                </a:solidFill>
                <a:latin typeface="Century Gothic"/>
                <a:ea typeface="Century Gothic"/>
                <a:cs typeface="Century Gothic"/>
                <a:sym typeface="Century Gothic"/>
              </a:rPr>
              <a:t>besar</a:t>
            </a:r>
            <a:r>
              <a:rPr lang="en-GB" b="0" i="0" u="none" strike="noStrike" dirty="0">
                <a:solidFill>
                  <a:srgbClr val="000000"/>
                </a:solidFill>
                <a:latin typeface="Century Gothic"/>
                <a:ea typeface="Century Gothic"/>
                <a:cs typeface="Century Gothic"/>
                <a:sym typeface="Century Gothic"/>
              </a:rPr>
              <a:t> [1591]; </a:t>
            </a:r>
            <a:r>
              <a:rPr lang="en-GB" b="0" i="0" u="none" strike="noStrike" dirty="0" err="1">
                <a:solidFill>
                  <a:srgbClr val="000000"/>
                </a:solidFill>
                <a:latin typeface="Century Gothic"/>
                <a:ea typeface="Century Gothic"/>
                <a:cs typeface="Century Gothic"/>
                <a:sym typeface="Century Gothic"/>
              </a:rPr>
              <a:t>raíz</a:t>
            </a:r>
            <a:r>
              <a:rPr lang="en-GB" b="0" i="0" u="none" strike="noStrike" dirty="0">
                <a:solidFill>
                  <a:srgbClr val="000000"/>
                </a:solidFill>
                <a:latin typeface="Century Gothic"/>
                <a:ea typeface="Century Gothic"/>
                <a:cs typeface="Century Gothic"/>
                <a:sym typeface="Century Gothic"/>
              </a:rPr>
              <a:t> [1304]; </a:t>
            </a:r>
            <a:r>
              <a:rPr lang="en-GB" b="0" i="0" u="none" strike="noStrike" dirty="0" err="1">
                <a:solidFill>
                  <a:srgbClr val="000000"/>
                </a:solidFill>
                <a:latin typeface="Century Gothic"/>
                <a:ea typeface="Century Gothic"/>
                <a:cs typeface="Century Gothic"/>
                <a:sym typeface="Century Gothic"/>
              </a:rPr>
              <a:t>notar</a:t>
            </a:r>
            <a:r>
              <a:rPr lang="en-GB" b="0" i="0" u="none" strike="noStrike" dirty="0">
                <a:solidFill>
                  <a:srgbClr val="000000"/>
                </a:solidFill>
                <a:latin typeface="Century Gothic"/>
                <a:ea typeface="Century Gothic"/>
                <a:cs typeface="Century Gothic"/>
                <a:sym typeface="Century Gothic"/>
              </a:rPr>
              <a:t> [696]; </a:t>
            </a:r>
            <a:r>
              <a:rPr lang="en-GB" b="0" i="0" u="none" strike="noStrike" dirty="0" err="1">
                <a:solidFill>
                  <a:srgbClr val="000000"/>
                </a:solidFill>
                <a:latin typeface="Century Gothic"/>
                <a:ea typeface="Century Gothic"/>
                <a:cs typeface="Century Gothic"/>
                <a:sym typeface="Century Gothic"/>
              </a:rPr>
              <a:t>hermoso</a:t>
            </a:r>
            <a:r>
              <a:rPr lang="en-GB" b="0" i="0" u="none" strike="noStrike" dirty="0">
                <a:solidFill>
                  <a:srgbClr val="000000"/>
                </a:solidFill>
                <a:latin typeface="Century Gothic"/>
                <a:ea typeface="Century Gothic"/>
                <a:cs typeface="Century Gothic"/>
                <a:sym typeface="Century Gothic"/>
              </a:rPr>
              <a:t> [980]; </a:t>
            </a:r>
            <a:r>
              <a:rPr lang="en-GB" b="0" i="0" u="none" strike="noStrike" dirty="0" err="1">
                <a:solidFill>
                  <a:srgbClr val="000000"/>
                </a:solidFill>
                <a:latin typeface="Century Gothic"/>
                <a:ea typeface="Century Gothic"/>
                <a:cs typeface="Century Gothic"/>
                <a:sym typeface="Century Gothic"/>
              </a:rPr>
              <a:t>altura</a:t>
            </a:r>
            <a:r>
              <a:rPr lang="en-GB" b="0" i="0" u="none" strike="noStrike" dirty="0">
                <a:solidFill>
                  <a:srgbClr val="000000"/>
                </a:solidFill>
                <a:latin typeface="Century Gothic"/>
                <a:ea typeface="Century Gothic"/>
                <a:cs typeface="Century Gothic"/>
                <a:sym typeface="Century Gothic"/>
              </a:rPr>
              <a:t> [970]; </a:t>
            </a:r>
            <a:r>
              <a:rPr lang="en-GB" b="0" i="0" u="none" strike="noStrike" dirty="0" err="1">
                <a:solidFill>
                  <a:srgbClr val="000000"/>
                </a:solidFill>
                <a:latin typeface="Century Gothic"/>
                <a:ea typeface="Century Gothic"/>
                <a:cs typeface="Century Gothic"/>
                <a:sym typeface="Century Gothic"/>
              </a:rPr>
              <a:t>recorrer</a:t>
            </a:r>
            <a:r>
              <a:rPr lang="en-GB" b="0" i="0" u="none" strike="noStrike" dirty="0">
                <a:solidFill>
                  <a:srgbClr val="000000"/>
                </a:solidFill>
                <a:latin typeface="Century Gothic"/>
                <a:ea typeface="Century Gothic"/>
                <a:cs typeface="Century Gothic"/>
                <a:sym typeface="Century Gothic"/>
              </a:rPr>
              <a:t> [697]; </a:t>
            </a:r>
            <a:r>
              <a:rPr lang="en-GB" b="0" i="0" u="none" strike="noStrike" dirty="0" err="1">
                <a:solidFill>
                  <a:srgbClr val="000000"/>
                </a:solidFill>
                <a:latin typeface="Century Gothic"/>
                <a:ea typeface="Century Gothic"/>
                <a:cs typeface="Century Gothic"/>
                <a:sym typeface="Century Gothic"/>
              </a:rPr>
              <a:t>pasado</a:t>
            </a:r>
            <a:r>
              <a:rPr lang="en-GB" b="0" i="0" u="none" strike="noStrike" dirty="0">
                <a:solidFill>
                  <a:srgbClr val="000000"/>
                </a:solidFill>
                <a:latin typeface="Century Gothic"/>
                <a:ea typeface="Century Gothic"/>
                <a:cs typeface="Century Gothic"/>
                <a:sym typeface="Century Gothic"/>
              </a:rPr>
              <a:t> [932]; </a:t>
            </a:r>
            <a:r>
              <a:rPr lang="en-GB" b="0" i="0" u="none" strike="noStrike" dirty="0" err="1">
                <a:solidFill>
                  <a:srgbClr val="000000"/>
                </a:solidFill>
                <a:latin typeface="Century Gothic"/>
                <a:ea typeface="Century Gothic"/>
                <a:cs typeface="Century Gothic"/>
                <a:sym typeface="Century Gothic"/>
              </a:rPr>
              <a:t>isla</a:t>
            </a:r>
            <a:r>
              <a:rPr lang="en-GB" b="0" i="0" u="none" strike="noStrike" dirty="0">
                <a:solidFill>
                  <a:srgbClr val="000000"/>
                </a:solidFill>
                <a:latin typeface="Century Gothic"/>
                <a:ea typeface="Century Gothic"/>
                <a:cs typeface="Century Gothic"/>
                <a:sym typeface="Century Gothic"/>
              </a:rPr>
              <a:t> [810]; </a:t>
            </a:r>
            <a:r>
              <a:rPr lang="en-GB" b="0" i="0" u="none" strike="noStrike" dirty="0" err="1">
                <a:solidFill>
                  <a:srgbClr val="000000"/>
                </a:solidFill>
                <a:latin typeface="Century Gothic"/>
                <a:ea typeface="Century Gothic"/>
                <a:cs typeface="Century Gothic"/>
                <a:sym typeface="Century Gothic"/>
              </a:rPr>
              <a:t>abierto</a:t>
            </a:r>
            <a:r>
              <a:rPr lang="en-GB" b="0" i="0" u="none" strike="noStrike" dirty="0">
                <a:solidFill>
                  <a:srgbClr val="000000"/>
                </a:solidFill>
                <a:latin typeface="Century Gothic"/>
                <a:ea typeface="Century Gothic"/>
                <a:cs typeface="Century Gothic"/>
                <a:sym typeface="Century Gothic"/>
              </a:rPr>
              <a:t> [654] </a:t>
            </a:r>
            <a:r>
              <a:rPr lang="en-GB" b="1" i="0" u="none" strike="noStrike" dirty="0">
                <a:solidFill>
                  <a:srgbClr val="000000"/>
                </a:solidFill>
                <a:latin typeface="Century Gothic"/>
                <a:ea typeface="Century Gothic"/>
                <a:cs typeface="Century Gothic"/>
                <a:sym typeface="Century Gothic"/>
              </a:rPr>
              <a:t>(36)</a:t>
            </a:r>
            <a:endParaRPr b="0" i="0" dirty="0"/>
          </a:p>
          <a:p>
            <a:pPr marL="0" marR="0" lvl="0" indent="0" algn="l" rtl="0">
              <a:lnSpc>
                <a:spcPct val="100000"/>
              </a:lnSpc>
              <a:spcBef>
                <a:spcPts val="0"/>
              </a:spcBef>
              <a:spcAft>
                <a:spcPts val="0"/>
              </a:spcAft>
              <a:buClr>
                <a:schemeClr val="dk1"/>
              </a:buClr>
              <a:buSzPts val="1200"/>
              <a:buFont typeface="Calibri"/>
              <a:buNone/>
            </a:pPr>
            <a:r>
              <a:rPr lang="en-GB" b="1" i="0" u="none" strike="noStrike" dirty="0">
                <a:solidFill>
                  <a:srgbClr val="000000"/>
                </a:solidFill>
                <a:latin typeface="Century Gothic"/>
                <a:ea typeface="Century Gothic"/>
                <a:cs typeface="Century Gothic"/>
                <a:sym typeface="Century Gothic"/>
              </a:rPr>
              <a:t>Spaced repetition: </a:t>
            </a:r>
            <a:r>
              <a:rPr lang="en-GB" b="0" i="0" dirty="0" err="1">
                <a:solidFill>
                  <a:srgbClr val="000000"/>
                </a:solidFill>
                <a:latin typeface="Century Gothic"/>
                <a:ea typeface="Century Gothic"/>
                <a:cs typeface="Century Gothic"/>
                <a:sym typeface="Century Gothic"/>
              </a:rPr>
              <a:t>doler</a:t>
            </a:r>
            <a:r>
              <a:rPr lang="en-GB" b="0" i="0" dirty="0">
                <a:solidFill>
                  <a:srgbClr val="000000"/>
                </a:solidFill>
                <a:latin typeface="Century Gothic"/>
                <a:ea typeface="Century Gothic"/>
                <a:cs typeface="Century Gothic"/>
                <a:sym typeface="Century Gothic"/>
              </a:rPr>
              <a:t> [1629]; </a:t>
            </a:r>
            <a:r>
              <a:rPr lang="en-GB" b="0" i="0" dirty="0" err="1">
                <a:solidFill>
                  <a:srgbClr val="000000"/>
                </a:solidFill>
                <a:latin typeface="Century Gothic"/>
                <a:ea typeface="Century Gothic"/>
                <a:cs typeface="Century Gothic"/>
                <a:sym typeface="Century Gothic"/>
              </a:rPr>
              <a:t>recomendar</a:t>
            </a:r>
            <a:r>
              <a:rPr lang="en-GB" b="0" i="0" dirty="0">
                <a:solidFill>
                  <a:srgbClr val="000000"/>
                </a:solidFill>
                <a:latin typeface="Century Gothic"/>
                <a:ea typeface="Century Gothic"/>
                <a:cs typeface="Century Gothic"/>
                <a:sym typeface="Century Gothic"/>
              </a:rPr>
              <a:t> [1247]; </a:t>
            </a:r>
            <a:r>
              <a:rPr lang="en-GB" b="0" i="0" dirty="0" err="1">
                <a:solidFill>
                  <a:srgbClr val="000000"/>
                </a:solidFill>
                <a:latin typeface="Century Gothic"/>
                <a:ea typeface="Century Gothic"/>
                <a:cs typeface="Century Gothic"/>
                <a:sym typeface="Century Gothic"/>
              </a:rPr>
              <a:t>repetir</a:t>
            </a:r>
            <a:r>
              <a:rPr lang="en-GB" b="0" i="0" dirty="0">
                <a:solidFill>
                  <a:srgbClr val="000000"/>
                </a:solidFill>
                <a:latin typeface="Century Gothic"/>
                <a:ea typeface="Century Gothic"/>
                <a:cs typeface="Century Gothic"/>
                <a:sym typeface="Century Gothic"/>
              </a:rPr>
              <a:t> [512]; </a:t>
            </a:r>
            <a:r>
              <a:rPr lang="en-GB" b="0" i="0" dirty="0" err="1">
                <a:solidFill>
                  <a:srgbClr val="000000"/>
                </a:solidFill>
                <a:latin typeface="Century Gothic"/>
                <a:ea typeface="Century Gothic"/>
                <a:cs typeface="Century Gothic"/>
                <a:sym typeface="Century Gothic"/>
              </a:rPr>
              <a:t>alumno</a:t>
            </a:r>
            <a:r>
              <a:rPr lang="en-GB" b="0" i="0" dirty="0">
                <a:solidFill>
                  <a:srgbClr val="000000"/>
                </a:solidFill>
                <a:latin typeface="Century Gothic"/>
                <a:ea typeface="Century Gothic"/>
                <a:cs typeface="Century Gothic"/>
                <a:sym typeface="Century Gothic"/>
              </a:rPr>
              <a:t> [862]; boca [465]; cita¹ (appointment) [2002]; </a:t>
            </a:r>
            <a:r>
              <a:rPr lang="en-GB" b="0" i="0" dirty="0" err="1">
                <a:solidFill>
                  <a:srgbClr val="000000"/>
                </a:solidFill>
                <a:latin typeface="Century Gothic"/>
                <a:ea typeface="Century Gothic"/>
                <a:cs typeface="Century Gothic"/>
                <a:sym typeface="Century Gothic"/>
              </a:rPr>
              <a:t>cuello</a:t>
            </a:r>
            <a:r>
              <a:rPr lang="en-GB" b="0" i="0" dirty="0">
                <a:solidFill>
                  <a:srgbClr val="000000"/>
                </a:solidFill>
                <a:latin typeface="Century Gothic"/>
                <a:ea typeface="Century Gothic"/>
                <a:cs typeface="Century Gothic"/>
                <a:sym typeface="Century Gothic"/>
              </a:rPr>
              <a:t> [1298]; </a:t>
            </a:r>
            <a:r>
              <a:rPr lang="en-GB" b="0" i="0" dirty="0" err="1">
                <a:solidFill>
                  <a:srgbClr val="000000"/>
                </a:solidFill>
                <a:latin typeface="Century Gothic"/>
                <a:ea typeface="Century Gothic"/>
                <a:cs typeface="Century Gothic"/>
                <a:sym typeface="Century Gothic"/>
              </a:rPr>
              <a:t>derecho</a:t>
            </a:r>
            <a:r>
              <a:rPr lang="en-GB" b="0" i="0" dirty="0">
                <a:solidFill>
                  <a:srgbClr val="000000"/>
                </a:solidFill>
                <a:latin typeface="Century Gothic"/>
                <a:ea typeface="Century Gothic"/>
                <a:cs typeface="Century Gothic"/>
                <a:sym typeface="Century Gothic"/>
              </a:rPr>
              <a:t> [1334]; </a:t>
            </a:r>
            <a:r>
              <a:rPr lang="en-GB" b="0" i="0" dirty="0" err="1">
                <a:solidFill>
                  <a:srgbClr val="000000"/>
                </a:solidFill>
                <a:latin typeface="Century Gothic"/>
                <a:ea typeface="Century Gothic"/>
                <a:cs typeface="Century Gothic"/>
                <a:sym typeface="Century Gothic"/>
              </a:rPr>
              <a:t>diente</a:t>
            </a:r>
            <a:r>
              <a:rPr lang="en-GB" b="0" i="0" dirty="0">
                <a:solidFill>
                  <a:srgbClr val="000000"/>
                </a:solidFill>
                <a:latin typeface="Century Gothic"/>
                <a:ea typeface="Century Gothic"/>
                <a:cs typeface="Century Gothic"/>
                <a:sym typeface="Century Gothic"/>
              </a:rPr>
              <a:t> [1365]; error [886]; </a:t>
            </a:r>
            <a:r>
              <a:rPr lang="en-GB" b="0" i="0" dirty="0" err="1">
                <a:solidFill>
                  <a:srgbClr val="000000"/>
                </a:solidFill>
                <a:latin typeface="Century Gothic"/>
                <a:ea typeface="Century Gothic"/>
                <a:cs typeface="Century Gothic"/>
                <a:sym typeface="Century Gothic"/>
              </a:rPr>
              <a:t>espalda</a:t>
            </a:r>
            <a:r>
              <a:rPr lang="en-GB" b="0" i="0" dirty="0">
                <a:solidFill>
                  <a:srgbClr val="000000"/>
                </a:solidFill>
                <a:latin typeface="Century Gothic"/>
                <a:ea typeface="Century Gothic"/>
                <a:cs typeface="Century Gothic"/>
                <a:sym typeface="Century Gothic"/>
              </a:rPr>
              <a:t> [942]; hospital [1050]; </a:t>
            </a:r>
            <a:r>
              <a:rPr lang="en-GB" b="0" i="0" dirty="0" err="1">
                <a:solidFill>
                  <a:srgbClr val="000000"/>
                </a:solidFill>
                <a:latin typeface="Century Gothic"/>
                <a:ea typeface="Century Gothic"/>
                <a:cs typeface="Century Gothic"/>
                <a:sym typeface="Century Gothic"/>
              </a:rPr>
              <a:t>rodilla</a:t>
            </a:r>
            <a:r>
              <a:rPr lang="en-GB" b="0" i="0" dirty="0">
                <a:solidFill>
                  <a:srgbClr val="000000"/>
                </a:solidFill>
                <a:latin typeface="Century Gothic"/>
                <a:ea typeface="Century Gothic"/>
                <a:cs typeface="Century Gothic"/>
                <a:sym typeface="Century Gothic"/>
              </a:rPr>
              <a:t> [1839]; </a:t>
            </a:r>
            <a:r>
              <a:rPr lang="en-GB" b="0" i="0" dirty="0" err="1">
                <a:solidFill>
                  <a:srgbClr val="000000"/>
                </a:solidFill>
                <a:latin typeface="Century Gothic"/>
                <a:ea typeface="Century Gothic"/>
                <a:cs typeface="Century Gothic"/>
                <a:sym typeface="Century Gothic"/>
              </a:rPr>
              <a:t>fumar</a:t>
            </a:r>
            <a:r>
              <a:rPr lang="en-GB" b="0" i="0" dirty="0">
                <a:solidFill>
                  <a:srgbClr val="000000"/>
                </a:solidFill>
                <a:latin typeface="Century Gothic"/>
                <a:ea typeface="Century Gothic"/>
                <a:cs typeface="Century Gothic"/>
                <a:sym typeface="Century Gothic"/>
              </a:rPr>
              <a:t> [1883]; </a:t>
            </a:r>
            <a:r>
              <a:rPr lang="en-GB" b="0" i="0" dirty="0" err="1">
                <a:solidFill>
                  <a:srgbClr val="000000"/>
                </a:solidFill>
                <a:latin typeface="Century Gothic"/>
                <a:ea typeface="Century Gothic"/>
                <a:cs typeface="Century Gothic"/>
                <a:sym typeface="Century Gothic"/>
              </a:rPr>
              <a:t>información</a:t>
            </a:r>
            <a:r>
              <a:rPr lang="en-GB" b="0" i="0" dirty="0">
                <a:solidFill>
                  <a:srgbClr val="000000"/>
                </a:solidFill>
                <a:latin typeface="Century Gothic"/>
                <a:ea typeface="Century Gothic"/>
                <a:cs typeface="Century Gothic"/>
                <a:sym typeface="Century Gothic"/>
              </a:rPr>
              <a:t> [326]; </a:t>
            </a:r>
            <a:r>
              <a:rPr lang="en-GB" b="0" i="0" dirty="0" err="1">
                <a:solidFill>
                  <a:srgbClr val="000000"/>
                </a:solidFill>
                <a:latin typeface="Century Gothic"/>
                <a:ea typeface="Century Gothic"/>
                <a:cs typeface="Century Gothic"/>
                <a:sym typeface="Century Gothic"/>
              </a:rPr>
              <a:t>vuelo</a:t>
            </a:r>
            <a:r>
              <a:rPr lang="en-GB" b="0" i="0" dirty="0">
                <a:solidFill>
                  <a:srgbClr val="000000"/>
                </a:solidFill>
                <a:latin typeface="Century Gothic"/>
                <a:ea typeface="Century Gothic"/>
                <a:cs typeface="Century Gothic"/>
                <a:sym typeface="Century Gothic"/>
              </a:rPr>
              <a:t> [1739]; </a:t>
            </a:r>
            <a:r>
              <a:rPr lang="en-GB" b="0" i="0" dirty="0" err="1">
                <a:solidFill>
                  <a:srgbClr val="000000"/>
                </a:solidFill>
                <a:latin typeface="Century Gothic"/>
                <a:ea typeface="Century Gothic"/>
                <a:cs typeface="Century Gothic"/>
                <a:sym typeface="Century Gothic"/>
              </a:rPr>
              <a:t>europeo</a:t>
            </a:r>
            <a:r>
              <a:rPr lang="en-GB" b="0" i="0" dirty="0">
                <a:solidFill>
                  <a:srgbClr val="000000"/>
                </a:solidFill>
                <a:latin typeface="Century Gothic"/>
                <a:ea typeface="Century Gothic"/>
                <a:cs typeface="Century Gothic"/>
                <a:sym typeface="Century Gothic"/>
              </a:rPr>
              <a:t> [721] </a:t>
            </a:r>
            <a:r>
              <a:rPr lang="en-GB" b="1" i="0" dirty="0">
                <a:solidFill>
                  <a:srgbClr val="000000"/>
                </a:solidFill>
                <a:latin typeface="Century Gothic"/>
                <a:ea typeface="Century Gothic"/>
                <a:cs typeface="Century Gothic"/>
                <a:sym typeface="Century Gothic"/>
              </a:rPr>
              <a:t>(17) /H only: </a:t>
            </a:r>
            <a:r>
              <a:rPr lang="en-GB" b="0" i="0" dirty="0" err="1">
                <a:solidFill>
                  <a:srgbClr val="FF0000"/>
                </a:solidFill>
                <a:latin typeface="Century Gothic"/>
                <a:ea typeface="Century Gothic"/>
                <a:cs typeface="Century Gothic"/>
                <a:sym typeface="Century Gothic"/>
              </a:rPr>
              <a:t>asegurar</a:t>
            </a:r>
            <a:r>
              <a:rPr lang="en-GB" b="0" i="0" dirty="0">
                <a:solidFill>
                  <a:srgbClr val="FF0000"/>
                </a:solidFill>
                <a:latin typeface="Century Gothic"/>
                <a:ea typeface="Century Gothic"/>
                <a:cs typeface="Century Gothic"/>
                <a:sym typeface="Century Gothic"/>
              </a:rPr>
              <a:t> [497]; </a:t>
            </a:r>
            <a:r>
              <a:rPr lang="en-GB" b="0" i="0" dirty="0" err="1">
                <a:solidFill>
                  <a:srgbClr val="FF0000"/>
                </a:solidFill>
                <a:latin typeface="Century Gothic"/>
                <a:ea typeface="Century Gothic"/>
                <a:cs typeface="Century Gothic"/>
                <a:sym typeface="Century Gothic"/>
              </a:rPr>
              <a:t>exigir</a:t>
            </a:r>
            <a:r>
              <a:rPr lang="en-GB" b="0" i="0" dirty="0">
                <a:solidFill>
                  <a:srgbClr val="FF0000"/>
                </a:solidFill>
                <a:latin typeface="Century Gothic"/>
                <a:ea typeface="Century Gothic"/>
                <a:cs typeface="Century Gothic"/>
                <a:sym typeface="Century Gothic"/>
              </a:rPr>
              <a:t> [854]; </a:t>
            </a:r>
            <a:r>
              <a:rPr lang="en-GB" b="0" i="0" dirty="0" err="1">
                <a:solidFill>
                  <a:srgbClr val="FF0000"/>
                </a:solidFill>
                <a:latin typeface="Century Gothic"/>
                <a:ea typeface="Century Gothic"/>
                <a:cs typeface="Century Gothic"/>
                <a:sym typeface="Century Gothic"/>
              </a:rPr>
              <a:t>nos</a:t>
            </a:r>
            <a:r>
              <a:rPr lang="en-GB" b="0" i="0" dirty="0">
                <a:solidFill>
                  <a:srgbClr val="FF0000"/>
                </a:solidFill>
                <a:latin typeface="Century Gothic"/>
                <a:ea typeface="Century Gothic"/>
                <a:cs typeface="Century Gothic"/>
                <a:sym typeface="Century Gothic"/>
              </a:rPr>
              <a:t> [52]; </a:t>
            </a:r>
            <a:r>
              <a:rPr lang="en-GB" b="0" i="0" dirty="0" err="1">
                <a:solidFill>
                  <a:srgbClr val="FF0000"/>
                </a:solidFill>
                <a:latin typeface="Century Gothic"/>
                <a:ea typeface="Century Gothic"/>
                <a:cs typeface="Century Gothic"/>
                <a:sym typeface="Century Gothic"/>
              </a:rPr>
              <a:t>os</a:t>
            </a:r>
            <a:r>
              <a:rPr lang="en-GB" b="0" i="0" dirty="0">
                <a:solidFill>
                  <a:srgbClr val="FF0000"/>
                </a:solidFill>
                <a:latin typeface="Century Gothic"/>
                <a:ea typeface="Century Gothic"/>
                <a:cs typeface="Century Gothic"/>
                <a:sym typeface="Century Gothic"/>
              </a:rPr>
              <a:t> [695]; </a:t>
            </a:r>
            <a:r>
              <a:rPr lang="en-GB" b="0" i="0" dirty="0" err="1">
                <a:solidFill>
                  <a:srgbClr val="FF0000"/>
                </a:solidFill>
                <a:latin typeface="Century Gothic"/>
                <a:ea typeface="Century Gothic"/>
                <a:cs typeface="Century Gothic"/>
                <a:sym typeface="Century Gothic"/>
              </a:rPr>
              <a:t>hombro</a:t>
            </a:r>
            <a:r>
              <a:rPr lang="en-GB" b="0" i="0" dirty="0">
                <a:solidFill>
                  <a:srgbClr val="FF0000"/>
                </a:solidFill>
                <a:latin typeface="Century Gothic"/>
                <a:ea typeface="Century Gothic"/>
                <a:cs typeface="Century Gothic"/>
                <a:sym typeface="Century Gothic"/>
              </a:rPr>
              <a:t> [1146]; </a:t>
            </a:r>
            <a:r>
              <a:rPr lang="en-GB" b="0" i="0" dirty="0" err="1">
                <a:solidFill>
                  <a:srgbClr val="FF0000"/>
                </a:solidFill>
                <a:latin typeface="Century Gothic"/>
                <a:ea typeface="Century Gothic"/>
                <a:cs typeface="Century Gothic"/>
                <a:sym typeface="Century Gothic"/>
              </a:rPr>
              <a:t>nariz</a:t>
            </a:r>
            <a:r>
              <a:rPr lang="en-GB" b="0" i="0" dirty="0">
                <a:solidFill>
                  <a:srgbClr val="FF0000"/>
                </a:solidFill>
                <a:latin typeface="Century Gothic"/>
                <a:ea typeface="Century Gothic"/>
                <a:cs typeface="Century Gothic"/>
                <a:sym typeface="Century Gothic"/>
              </a:rPr>
              <a:t> [1570]; </a:t>
            </a:r>
            <a:r>
              <a:rPr lang="en-GB" b="0" i="0" dirty="0" err="1">
                <a:solidFill>
                  <a:srgbClr val="FF0000"/>
                </a:solidFill>
                <a:latin typeface="Century Gothic"/>
                <a:ea typeface="Century Gothic"/>
                <a:cs typeface="Century Gothic"/>
                <a:sym typeface="Century Gothic"/>
              </a:rPr>
              <a:t>justo</a:t>
            </a:r>
            <a:r>
              <a:rPr lang="en-GB" b="0" i="0" dirty="0">
                <a:solidFill>
                  <a:srgbClr val="FF0000"/>
                </a:solidFill>
                <a:latin typeface="Century Gothic"/>
                <a:ea typeface="Century Gothic"/>
                <a:cs typeface="Century Gothic"/>
                <a:sym typeface="Century Gothic"/>
              </a:rPr>
              <a:t> [1782]; </a:t>
            </a:r>
            <a:r>
              <a:rPr lang="en-GB" b="0" i="0" dirty="0" err="1">
                <a:solidFill>
                  <a:srgbClr val="FF0000"/>
                </a:solidFill>
                <a:latin typeface="Century Gothic"/>
                <a:ea typeface="Century Gothic"/>
                <a:cs typeface="Century Gothic"/>
                <a:sym typeface="Century Gothic"/>
              </a:rPr>
              <a:t>mío</a:t>
            </a:r>
            <a:r>
              <a:rPr lang="en-GB" b="0" i="0" dirty="0">
                <a:solidFill>
                  <a:srgbClr val="FF0000"/>
                </a:solidFill>
                <a:latin typeface="Century Gothic"/>
                <a:ea typeface="Century Gothic"/>
                <a:cs typeface="Century Gothic"/>
                <a:sym typeface="Century Gothic"/>
              </a:rPr>
              <a:t> [676]; </a:t>
            </a:r>
            <a:r>
              <a:rPr lang="en-GB" b="0" i="0" dirty="0" err="1">
                <a:solidFill>
                  <a:srgbClr val="FF0000"/>
                </a:solidFill>
                <a:latin typeface="Century Gothic"/>
                <a:ea typeface="Century Gothic"/>
                <a:cs typeface="Century Gothic"/>
                <a:sym typeface="Century Gothic"/>
              </a:rPr>
              <a:t>suyo</a:t>
            </a:r>
            <a:r>
              <a:rPr lang="en-GB" b="0" i="0" dirty="0">
                <a:solidFill>
                  <a:srgbClr val="FF0000"/>
                </a:solidFill>
                <a:latin typeface="Century Gothic"/>
                <a:ea typeface="Century Gothic"/>
                <a:cs typeface="Century Gothic"/>
                <a:sym typeface="Century Gothic"/>
              </a:rPr>
              <a:t> [1002]; </a:t>
            </a:r>
            <a:r>
              <a:rPr lang="en-GB" b="0" i="0" dirty="0" err="1">
                <a:solidFill>
                  <a:srgbClr val="FF0000"/>
                </a:solidFill>
                <a:latin typeface="Century Gothic"/>
                <a:ea typeface="Century Gothic"/>
                <a:cs typeface="Century Gothic"/>
                <a:sym typeface="Century Gothic"/>
              </a:rPr>
              <a:t>tuyo</a:t>
            </a:r>
            <a:r>
              <a:rPr lang="en-GB" b="0" i="0" dirty="0">
                <a:solidFill>
                  <a:srgbClr val="FF0000"/>
                </a:solidFill>
                <a:latin typeface="Century Gothic"/>
                <a:ea typeface="Century Gothic"/>
                <a:cs typeface="Century Gothic"/>
                <a:sym typeface="Century Gothic"/>
              </a:rPr>
              <a:t> [1717] </a:t>
            </a:r>
            <a:r>
              <a:rPr lang="en-GB" b="1" i="0" dirty="0">
                <a:solidFill>
                  <a:srgbClr val="FF0000"/>
                </a:solidFill>
                <a:latin typeface="Century Gothic"/>
                <a:ea typeface="Century Gothic"/>
                <a:cs typeface="Century Gothic"/>
                <a:sym typeface="Century Gothic"/>
              </a:rPr>
              <a:t>(10)</a:t>
            </a:r>
            <a:endParaRPr b="1" i="0" u="none" strike="noStrik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b="1" i="0" dirty="0"/>
              <a:t>Revisited function words</a:t>
            </a:r>
            <a:r>
              <a:rPr lang="en-GB" b="0" i="0" dirty="0"/>
              <a:t>: </a:t>
            </a:r>
            <a:r>
              <a:rPr lang="en-GB" b="0" i="0" dirty="0" err="1">
                <a:solidFill>
                  <a:srgbClr val="000000"/>
                </a:solidFill>
                <a:latin typeface="Century Gothic"/>
                <a:ea typeface="Century Gothic"/>
                <a:cs typeface="Century Gothic"/>
                <a:sym typeface="Century Gothic"/>
              </a:rPr>
              <a:t>su</a:t>
            </a:r>
            <a:r>
              <a:rPr lang="en-GB" b="0" i="0" dirty="0">
                <a:solidFill>
                  <a:srgbClr val="000000"/>
                </a:solidFill>
                <a:latin typeface="Century Gothic"/>
                <a:ea typeface="Century Gothic"/>
                <a:cs typeface="Century Gothic"/>
                <a:sym typeface="Century Gothic"/>
              </a:rPr>
              <a:t> [12]; </a:t>
            </a:r>
            <a:r>
              <a:rPr lang="en-GB" b="0" i="0" dirty="0" err="1">
                <a:solidFill>
                  <a:srgbClr val="000000"/>
                </a:solidFill>
                <a:latin typeface="Century Gothic"/>
                <a:ea typeface="Century Gothic"/>
                <a:cs typeface="Century Gothic"/>
                <a:sym typeface="Century Gothic"/>
              </a:rPr>
              <a:t>ellas</a:t>
            </a:r>
            <a:r>
              <a:rPr lang="en-GB" b="0" i="0" dirty="0">
                <a:solidFill>
                  <a:srgbClr val="000000"/>
                </a:solidFill>
                <a:latin typeface="Century Gothic"/>
                <a:ea typeface="Century Gothic"/>
                <a:cs typeface="Century Gothic"/>
                <a:sym typeface="Century Gothic"/>
              </a:rPr>
              <a:t> [72]; </a:t>
            </a:r>
            <a:r>
              <a:rPr lang="en-GB" b="0" i="0" dirty="0" err="1">
                <a:solidFill>
                  <a:srgbClr val="000000"/>
                </a:solidFill>
                <a:latin typeface="Century Gothic"/>
                <a:ea typeface="Century Gothic"/>
                <a:cs typeface="Century Gothic"/>
                <a:sym typeface="Century Gothic"/>
              </a:rPr>
              <a:t>ellos</a:t>
            </a:r>
            <a:r>
              <a:rPr lang="en-GB" b="0" i="0" dirty="0">
                <a:solidFill>
                  <a:srgbClr val="000000"/>
                </a:solidFill>
                <a:latin typeface="Century Gothic"/>
                <a:ea typeface="Century Gothic"/>
                <a:cs typeface="Century Gothic"/>
                <a:sym typeface="Century Gothic"/>
              </a:rPr>
              <a:t> [9]; </a:t>
            </a:r>
            <a:r>
              <a:rPr lang="en-GB" b="0" i="0" dirty="0" err="1">
                <a:solidFill>
                  <a:srgbClr val="000000"/>
                </a:solidFill>
                <a:latin typeface="Century Gothic"/>
                <a:ea typeface="Century Gothic"/>
                <a:cs typeface="Century Gothic"/>
                <a:sym typeface="Century Gothic"/>
              </a:rPr>
              <a:t>alguien</a:t>
            </a:r>
            <a:r>
              <a:rPr lang="en-GB" b="0" i="0" dirty="0">
                <a:solidFill>
                  <a:srgbClr val="000000"/>
                </a:solidFill>
                <a:latin typeface="Century Gothic"/>
                <a:ea typeface="Century Gothic"/>
                <a:cs typeface="Century Gothic"/>
                <a:sym typeface="Century Gothic"/>
              </a:rPr>
              <a:t> [346]; </a:t>
            </a:r>
            <a:r>
              <a:rPr lang="en-GB" b="0" i="0" dirty="0" err="1">
                <a:solidFill>
                  <a:srgbClr val="000000"/>
                </a:solidFill>
                <a:latin typeface="Century Gothic"/>
                <a:ea typeface="Century Gothic"/>
                <a:cs typeface="Century Gothic"/>
                <a:sym typeface="Century Gothic"/>
              </a:rPr>
              <a:t>vuestro</a:t>
            </a:r>
            <a:r>
              <a:rPr lang="en-GB" b="0" i="0" dirty="0">
                <a:solidFill>
                  <a:srgbClr val="000000"/>
                </a:solidFill>
                <a:latin typeface="Century Gothic"/>
                <a:ea typeface="Century Gothic"/>
                <a:cs typeface="Century Gothic"/>
                <a:sym typeface="Century Gothic"/>
              </a:rPr>
              <a:t> [1748] </a:t>
            </a:r>
            <a:r>
              <a:rPr lang="en-GB" b="1" i="0" dirty="0">
                <a:solidFill>
                  <a:srgbClr val="000000"/>
                </a:solidFill>
                <a:latin typeface="Century Gothic"/>
                <a:ea typeface="Century Gothic"/>
                <a:cs typeface="Century Gothic"/>
                <a:sym typeface="Century Gothic"/>
              </a:rPr>
              <a:t>(5)</a:t>
            </a:r>
            <a:endParaRPr b="0" i="0" dirty="0"/>
          </a:p>
          <a:p>
            <a:pPr marL="0" marR="0" lvl="0" indent="0" algn="l" rtl="0">
              <a:lnSpc>
                <a:spcPct val="100000"/>
              </a:lnSpc>
              <a:spcBef>
                <a:spcPts val="0"/>
              </a:spcBef>
              <a:spcAft>
                <a:spcPts val="0"/>
              </a:spcAft>
              <a:buClr>
                <a:schemeClr val="dk1"/>
              </a:buClr>
              <a:buSzPts val="1200"/>
              <a:buFont typeface="Calibri"/>
              <a:buNone/>
            </a:pPr>
            <a:endParaRPr b="0" i="0"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endParaRPr dirty="0"/>
          </a:p>
          <a:p>
            <a:pPr marL="0" lvl="0" indent="0" algn="l" rtl="0">
              <a:lnSpc>
                <a:spcPct val="100000"/>
              </a:lnSpc>
              <a:spcBef>
                <a:spcPts val="0"/>
              </a:spcBef>
              <a:spcAft>
                <a:spcPts val="0"/>
              </a:spcAft>
              <a:buClr>
                <a:schemeClr val="dk1"/>
              </a:buClr>
              <a:buSzPts val="1400"/>
              <a:buFont typeface="Calibri"/>
              <a:buNone/>
            </a:pPr>
            <a:endParaRPr i="1" dirty="0"/>
          </a:p>
          <a:p>
            <a:pPr marL="0" lvl="0" indent="0" algn="l" rtl="0">
              <a:lnSpc>
                <a:spcPct val="100000"/>
              </a:lnSpc>
              <a:spcBef>
                <a:spcPts val="0"/>
              </a:spcBef>
              <a:spcAft>
                <a:spcPts val="0"/>
              </a:spcAft>
              <a:buClr>
                <a:schemeClr val="dk1"/>
              </a:buClr>
              <a:buSzPts val="1400"/>
              <a:buFont typeface="Calibri"/>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dirty="0"/>
          </a:p>
          <a:p>
            <a:pPr marL="0" lvl="0" indent="0" algn="l" rtl="0">
              <a:lnSpc>
                <a:spcPct val="100000"/>
              </a:lnSpc>
              <a:spcBef>
                <a:spcPts val="0"/>
              </a:spcBef>
              <a:spcAft>
                <a:spcPts val="0"/>
              </a:spcAft>
              <a:buClr>
                <a:schemeClr val="dk1"/>
              </a:buClr>
              <a:buSzPts val="1400"/>
              <a:buFont typeface="Calibri"/>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91" name="Google Shape;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[8/8]</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395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promote</a:t>
            </a:r>
            <a:r>
              <a:rPr lang="en-US" b="0" baseline="0" dirty="0"/>
              <a:t> recall of</a:t>
            </a:r>
            <a:r>
              <a:rPr lang="en-US" b="0" dirty="0"/>
              <a:t> the vocabulary items</a:t>
            </a:r>
            <a:r>
              <a:rPr lang="en-US" b="0" baseline="0" dirty="0"/>
              <a:t> in Spanish.</a:t>
            </a:r>
            <a:endParaRPr lang="en-US" b="0" dirty="0"/>
          </a:p>
          <a:p>
            <a:endParaRPr lang="en-US" b="1" dirty="0"/>
          </a:p>
          <a:p>
            <a:r>
              <a:rPr lang="en-US" b="1" dirty="0"/>
              <a:t>Procedure:</a:t>
            </a:r>
          </a:p>
          <a:p>
            <a:r>
              <a:rPr lang="en-US" b="0" dirty="0"/>
              <a:t>1. Students</a:t>
            </a:r>
            <a:r>
              <a:rPr lang="en-US" b="0" baseline="0" dirty="0"/>
              <a:t> say the Spanish for the picture that disappears each time. The English prompt for the picture remains in place to reduce the cognitive load (</a:t>
            </a:r>
            <a:r>
              <a:rPr lang="en-US" b="0" baseline="0" dirty="0" err="1"/>
              <a:t>memorisation</a:t>
            </a:r>
            <a:r>
              <a:rPr lang="en-US" b="0" baseline="0" dirty="0"/>
              <a:t> of the pictures and their positions on the slide is not required).</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46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HIGHER</a:t>
            </a:r>
          </a:p>
          <a:p>
            <a:r>
              <a:rPr lang="en-US" b="1" dirty="0"/>
              <a:t>Timing: </a:t>
            </a:r>
            <a:r>
              <a:rPr lang="en-US" b="0" dirty="0"/>
              <a:t>3 minutes</a:t>
            </a:r>
          </a:p>
          <a:p>
            <a:endParaRPr lang="en-US" b="1" dirty="0"/>
          </a:p>
          <a:p>
            <a:r>
              <a:rPr lang="en-US" b="1" dirty="0"/>
              <a:t>Aim: </a:t>
            </a:r>
            <a:r>
              <a:rPr lang="en-US" b="0" dirty="0"/>
              <a:t>to present new vocabulary items with their meanings as isolated nouns, before</a:t>
            </a:r>
            <a:r>
              <a:rPr lang="en-US" b="0" baseline="0" dirty="0"/>
              <a:t> learning these as part of idiomatic expressions with ‘</a:t>
            </a:r>
            <a:r>
              <a:rPr lang="en-US" b="0" baseline="0" dirty="0" err="1"/>
              <a:t>tener</a:t>
            </a:r>
            <a:r>
              <a:rPr lang="en-US" b="0" baseline="0" dirty="0"/>
              <a:t>’.</a:t>
            </a:r>
            <a:endParaRPr lang="en-US" b="0" dirty="0"/>
          </a:p>
          <a:p>
            <a:endParaRPr lang="en-US" b="1" dirty="0"/>
          </a:p>
          <a:p>
            <a:r>
              <a:rPr lang="en-US" b="1" dirty="0"/>
              <a:t>Procedure:</a:t>
            </a:r>
          </a:p>
          <a:p>
            <a:r>
              <a:rPr lang="en-US" b="0" dirty="0"/>
              <a:t>1. Present the Spanish orally.</a:t>
            </a:r>
          </a:p>
          <a:p>
            <a:r>
              <a:rPr lang="en-US" b="0" dirty="0"/>
              <a:t>2. Students listen and repeat each word.</a:t>
            </a:r>
          </a:p>
          <a:p>
            <a:r>
              <a:rPr lang="en-US" b="0" dirty="0"/>
              <a:t>3. Elicit the Englis</a:t>
            </a:r>
            <a:r>
              <a:rPr lang="en-US" b="0" baseline="0" dirty="0"/>
              <a:t>h after each item.</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458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[1/5]</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35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[2/5]</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403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1 minutes [3/5]</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761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[4/5]</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097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[5/5]</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326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promote</a:t>
            </a:r>
            <a:r>
              <a:rPr lang="en-US" b="0" baseline="0" dirty="0"/>
              <a:t> recall of</a:t>
            </a:r>
            <a:r>
              <a:rPr lang="en-US" b="0" dirty="0"/>
              <a:t> the vocabulary items</a:t>
            </a:r>
            <a:r>
              <a:rPr lang="en-US" b="0" baseline="0" dirty="0"/>
              <a:t> in Spanish.</a:t>
            </a:r>
            <a:endParaRPr lang="en-US" b="0" dirty="0"/>
          </a:p>
          <a:p>
            <a:endParaRPr lang="en-US" b="1" dirty="0"/>
          </a:p>
          <a:p>
            <a:r>
              <a:rPr lang="en-US" b="1" dirty="0"/>
              <a:t>Procedure:</a:t>
            </a:r>
          </a:p>
          <a:p>
            <a:r>
              <a:rPr lang="en-US" b="0" dirty="0"/>
              <a:t>1. Students</a:t>
            </a:r>
            <a:r>
              <a:rPr lang="en-US" b="0" baseline="0" dirty="0"/>
              <a:t> say the Spanish for the picture that disappears each time. The English prompt for the picture remains in place to reduce the cognitive load (</a:t>
            </a:r>
            <a:r>
              <a:rPr lang="en-US" b="0" baseline="0" dirty="0" err="1"/>
              <a:t>memorisation</a:t>
            </a:r>
            <a:r>
              <a:rPr lang="en-US" b="0" baseline="0" dirty="0"/>
              <a:t> of the pictures and their positions on the slide is not required).</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770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1</a:t>
            </a:r>
            <a:r>
              <a:rPr lang="en-GB" sz="1200" b="0" kern="1200" baseline="30000" dirty="0">
                <a:solidFill>
                  <a:schemeClr val="tx1"/>
                </a:solidFill>
                <a:effectLst/>
                <a:latin typeface="+mn-lt"/>
                <a:ea typeface="+mn-ea"/>
                <a:cs typeface="+mn-cs"/>
              </a:rPr>
              <a:t>st</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person singular form of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 for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a:t>
            </a:r>
            <a:r>
              <a:rPr lang="en-GB" sz="1200" kern="1200" dirty="0" err="1">
                <a:solidFill>
                  <a:schemeClr val="tx1"/>
                </a:solidFill>
                <a:effectLst/>
                <a:latin typeface="+mn-lt"/>
                <a:ea typeface="+mn-ea"/>
                <a:cs typeface="+mn-cs"/>
              </a:rPr>
              <a:t>ó</a:t>
            </a:r>
            <a:r>
              <a:rPr lang="en-GB" sz="1200" kern="1200" dirty="0">
                <a:solidFill>
                  <a:schemeClr val="tx1"/>
                </a:solidFill>
                <a:effectLst/>
                <a:latin typeface="+mn-lt"/>
                <a:ea typeface="+mn-ea"/>
                <a:cs typeface="+mn-cs"/>
              </a:rPr>
              <a:t>) and </a:t>
            </a:r>
            <a:r>
              <a:rPr lang="en-GB" sz="1200" kern="1200" baseline="0" dirty="0">
                <a:solidFill>
                  <a:schemeClr val="tx1"/>
                </a:solidFill>
                <a:effectLst/>
                <a:latin typeface="+mn-lt"/>
                <a:ea typeface="+mn-ea"/>
                <a:cs typeface="+mn-cs"/>
              </a:rPr>
              <a:t>3rd  person plural </a:t>
            </a:r>
            <a:r>
              <a:rPr lang="en-GB" sz="1200" kern="1200" baseline="0" dirty="0" err="1">
                <a:solidFill>
                  <a:schemeClr val="tx1"/>
                </a:solidFill>
                <a:effectLst/>
                <a:latin typeface="+mn-lt"/>
                <a:ea typeface="+mn-ea"/>
                <a:cs typeface="+mn-cs"/>
              </a:rPr>
              <a:t>preterite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aron</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b="1" dirty="0"/>
          </a:p>
          <a:p>
            <a:r>
              <a:rPr lang="en-US" b="1" dirty="0"/>
              <a:t>Procedure:</a:t>
            </a:r>
          </a:p>
          <a:p>
            <a:pPr marL="0" indent="0">
              <a:buNone/>
            </a:pPr>
            <a:r>
              <a:rPr lang="en-US" b="0" dirty="0"/>
              <a:t>1. Go</a:t>
            </a:r>
            <a:r>
              <a:rPr lang="en-US" b="0" baseline="0" dirty="0"/>
              <a:t> through the grammar explanation with students, revealing each new sentence on a mouse click.</a:t>
            </a:r>
            <a:endParaRPr lang="en-GB" sz="1200" kern="1200" dirty="0">
              <a:solidFill>
                <a:schemeClr val="tx1"/>
              </a:solidFill>
              <a:effectLst/>
              <a:latin typeface="+mn-lt"/>
              <a:ea typeface="+mn-ea"/>
              <a:cs typeface="+mn-cs"/>
            </a:endParaRPr>
          </a:p>
          <a:p>
            <a:endParaRPr lang="en-ES" dirty="0"/>
          </a:p>
        </p:txBody>
      </p:sp>
      <p:sp>
        <p:nvSpPr>
          <p:cNvPr id="4" name="Slide Number Placeholder 3"/>
          <p:cNvSpPr>
            <a:spLocks noGrp="1"/>
          </p:cNvSpPr>
          <p:nvPr>
            <p:ph type="sldNum" sz="quarter" idx="5"/>
          </p:nvPr>
        </p:nvSpPr>
        <p:spPr/>
        <p:txBody>
          <a:bodyPr/>
          <a:lstStyle/>
          <a:p>
            <a:fld id="{75D2C3D7-BB94-467C-A712-48EF46830AC0}" type="slidenum">
              <a:rPr lang="en-GB" smtClean="0"/>
              <a:t>19</a:t>
            </a:fld>
            <a:endParaRPr lang="en-GB"/>
          </a:p>
        </p:txBody>
      </p:sp>
    </p:spTree>
    <p:extLst>
      <p:ext uri="{BB962C8B-B14F-4D97-AF65-F5344CB8AC3E}">
        <p14:creationId xmlns:p14="http://schemas.microsoft.com/office/powerpoint/2010/main" val="3487012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present new vocabulary items with their meanings as isolated nouns, before</a:t>
            </a:r>
            <a:r>
              <a:rPr lang="en-US" b="0" baseline="0" dirty="0"/>
              <a:t> learning these as part of idiomatic expressions with ‘</a:t>
            </a:r>
            <a:r>
              <a:rPr lang="en-US" b="0" baseline="0" dirty="0" err="1"/>
              <a:t>tener</a:t>
            </a:r>
            <a:r>
              <a:rPr lang="en-US" b="0" baseline="0" dirty="0"/>
              <a:t>’.</a:t>
            </a:r>
            <a:endParaRPr lang="en-US" b="0" dirty="0"/>
          </a:p>
          <a:p>
            <a:endParaRPr lang="en-US" b="1" dirty="0"/>
          </a:p>
          <a:p>
            <a:r>
              <a:rPr lang="en-US" b="1" dirty="0"/>
              <a:t>Procedure:</a:t>
            </a:r>
          </a:p>
          <a:p>
            <a:r>
              <a:rPr lang="en-US" b="0" dirty="0"/>
              <a:t>1. Present the Spanish orally.</a:t>
            </a:r>
          </a:p>
          <a:p>
            <a:r>
              <a:rPr lang="en-US" b="0" dirty="0"/>
              <a:t>2. Students listen and repeat each word.</a:t>
            </a:r>
          </a:p>
          <a:p>
            <a:r>
              <a:rPr lang="en-US" b="0" dirty="0"/>
              <a:t>3. Elicit the Englis</a:t>
            </a:r>
            <a:r>
              <a:rPr lang="en-US" b="0" baseline="0" dirty="0"/>
              <a:t>h after each item.</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458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GB" b="1" dirty="0"/>
              <a:t> </a:t>
            </a:r>
            <a:r>
              <a:rPr lang="en-GB" b="0" dirty="0"/>
              <a:t>8 minutes</a:t>
            </a:r>
            <a:endParaRPr lang="en-ES" b="0" dirty="0"/>
          </a:p>
          <a:p>
            <a:endParaRPr lang="en-ES" b="1" dirty="0"/>
          </a:p>
          <a:p>
            <a:r>
              <a:rPr lang="en-ES" b="1" dirty="0"/>
              <a:t>Aim:</a:t>
            </a:r>
            <a:r>
              <a:rPr lang="en-GB" b="1" dirty="0"/>
              <a:t> </a:t>
            </a:r>
            <a:r>
              <a:rPr lang="en-GB" b="0" dirty="0"/>
              <a:t>to practise recognition of 3</a:t>
            </a:r>
            <a:r>
              <a:rPr lang="en-GB" b="0" baseline="30000" dirty="0"/>
              <a:t>rd</a:t>
            </a:r>
            <a:r>
              <a:rPr lang="en-GB" b="0" dirty="0"/>
              <a:t> person </a:t>
            </a:r>
            <a:r>
              <a:rPr lang="en-GB" b="0" dirty="0" err="1"/>
              <a:t>preterite</a:t>
            </a:r>
            <a:r>
              <a:rPr lang="en-GB" b="0" dirty="0"/>
              <a:t> endings (-ó and –</a:t>
            </a:r>
            <a:r>
              <a:rPr lang="en-GB" b="0" dirty="0" err="1"/>
              <a:t>aron</a:t>
            </a:r>
            <a:r>
              <a:rPr lang="en-GB" b="0" dirty="0"/>
              <a:t>) in the singular and plural in the written modality</a:t>
            </a:r>
            <a:endParaRPr lang="en-ES" b="1" dirty="0"/>
          </a:p>
          <a:p>
            <a:endParaRPr lang="en-ES" b="1" dirty="0"/>
          </a:p>
          <a:p>
            <a:r>
              <a:rPr lang="en-ES" b="1" dirty="0"/>
              <a:t>Procedure:</a:t>
            </a:r>
            <a:endParaRPr lang="en-GB" b="1" dirty="0"/>
          </a:p>
          <a:p>
            <a:pPr marL="228600" indent="-228600">
              <a:buAutoNum type="arabicPeriod"/>
            </a:pPr>
            <a:r>
              <a:rPr lang="en-GB" b="0" dirty="0"/>
              <a:t>Read the sentence</a:t>
            </a:r>
          </a:p>
          <a:p>
            <a:pPr marL="228600" indent="-228600">
              <a:buAutoNum type="arabicPeriod"/>
            </a:pPr>
            <a:r>
              <a:rPr lang="en-GB" b="0" dirty="0"/>
              <a:t>Tick the correct column according to whether the sentence is written about one of the celebrities or both of them.</a:t>
            </a:r>
          </a:p>
          <a:p>
            <a:pPr marL="228600" indent="-228600">
              <a:buAutoNum type="arabicPeriod"/>
            </a:pPr>
            <a:r>
              <a:rPr lang="en-GB" b="0" dirty="0"/>
              <a:t>Click to reveal the answers. Teachers may wish to elicit the English meaning of some of the phrases with some of this week’s vocabulary.</a:t>
            </a:r>
          </a:p>
          <a:p>
            <a:pPr marL="228600" indent="-228600">
              <a:buAutoNum type="arabicPeriod"/>
            </a:pPr>
            <a:endParaRPr lang="en-GB" b="0" dirty="0"/>
          </a:p>
          <a:p>
            <a:pPr marL="0" indent="0">
              <a:buNone/>
            </a:pPr>
            <a:r>
              <a:rPr lang="en-GB" dirty="0"/>
              <a:t>Image of Javier Barden and </a:t>
            </a:r>
            <a:r>
              <a:rPr lang="en-GB" dirty="0" err="1"/>
              <a:t>Penélope</a:t>
            </a:r>
            <a:r>
              <a:rPr lang="en-GB" dirty="0"/>
              <a:t> Cruz by Carlos Delgado available at: https://commons.wikimedia.org/wiki/File:Premios_Goya_2018_-_Javier_Bardem_y_Pen%C3%A9lope_Cruz.jpg.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Attribution-Share Alike 4.0 International</a:t>
            </a:r>
            <a:r>
              <a:rPr lang="en-US" sz="1200" b="0" i="0" kern="1200" dirty="0">
                <a:solidFill>
                  <a:schemeClr val="tx1"/>
                </a:solidFill>
                <a:effectLst/>
                <a:latin typeface="+mn-lt"/>
                <a:ea typeface="+mn-ea"/>
                <a:cs typeface="+mn-cs"/>
              </a:rPr>
              <a:t> license.</a:t>
            </a:r>
            <a:r>
              <a:rPr lang="en-GB" sz="1200" b="0" i="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5"/>
          </p:nvPr>
        </p:nvSpPr>
        <p:spPr/>
        <p:txBody>
          <a:bodyPr/>
          <a:lstStyle/>
          <a:p>
            <a:fld id="{75D2C3D7-BB94-467C-A712-48EF46830AC0}" type="slidenum">
              <a:rPr lang="en-GB" smtClean="0"/>
              <a:t>20</a:t>
            </a:fld>
            <a:endParaRPr lang="en-GB"/>
          </a:p>
        </p:txBody>
      </p:sp>
    </p:spTree>
    <p:extLst>
      <p:ext uri="{BB962C8B-B14F-4D97-AF65-F5344CB8AC3E}">
        <p14:creationId xmlns:p14="http://schemas.microsoft.com/office/powerpoint/2010/main" val="56235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personal pronouns ‘</a:t>
            </a:r>
            <a:r>
              <a:rPr lang="en-GB" sz="1200" b="0" kern="1200" dirty="0" err="1">
                <a:solidFill>
                  <a:schemeClr val="tx1"/>
                </a:solidFill>
                <a:effectLst/>
                <a:latin typeface="+mn-lt"/>
                <a:ea typeface="+mn-ea"/>
                <a:cs typeface="+mn-cs"/>
              </a:rPr>
              <a:t>él</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ella</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ellos</a:t>
            </a:r>
            <a:r>
              <a:rPr lang="en-GB" sz="1200" b="0" kern="1200" dirty="0">
                <a:solidFill>
                  <a:schemeClr val="tx1"/>
                </a:solidFill>
                <a:effectLst/>
                <a:latin typeface="+mn-lt"/>
                <a:ea typeface="+mn-ea"/>
                <a:cs typeface="+mn-cs"/>
              </a:rPr>
              <a:t>’ and ‘</a:t>
            </a:r>
            <a:r>
              <a:rPr lang="en-GB" sz="1200" b="0" kern="1200" dirty="0" err="1">
                <a:solidFill>
                  <a:schemeClr val="tx1"/>
                </a:solidFill>
                <a:effectLst/>
                <a:latin typeface="+mn-lt"/>
                <a:ea typeface="+mn-ea"/>
                <a:cs typeface="+mn-cs"/>
              </a:rPr>
              <a:t>ellas</a:t>
            </a:r>
            <a:r>
              <a:rPr lang="en-GB" sz="1200" b="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b="1" dirty="0"/>
          </a:p>
          <a:p>
            <a:r>
              <a:rPr lang="en-US" b="1" dirty="0"/>
              <a:t>Procedure:</a:t>
            </a:r>
          </a:p>
          <a:p>
            <a:pPr marL="0" indent="0">
              <a:buNone/>
            </a:pPr>
            <a:r>
              <a:rPr lang="en-US" b="0" dirty="0"/>
              <a:t>1. Go</a:t>
            </a:r>
            <a:r>
              <a:rPr lang="en-US" b="0" baseline="0" dirty="0"/>
              <a:t> through the grammar explanation with students, revealing each new sentence on a mouse click.</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5"/>
          </p:nvPr>
        </p:nvSpPr>
        <p:spPr/>
        <p:txBody>
          <a:bodyPr/>
          <a:lstStyle/>
          <a:p>
            <a:fld id="{75D2C3D7-BB94-467C-A712-48EF46830AC0}" type="slidenum">
              <a:rPr lang="en-GB" smtClean="0"/>
              <a:t>21</a:t>
            </a:fld>
            <a:endParaRPr lang="en-GB"/>
          </a:p>
        </p:txBody>
      </p:sp>
    </p:spTree>
    <p:extLst>
      <p:ext uri="{BB962C8B-B14F-4D97-AF65-F5344CB8AC3E}">
        <p14:creationId xmlns:p14="http://schemas.microsoft.com/office/powerpoint/2010/main" val="3584277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[1/2]</a:t>
            </a:r>
          </a:p>
          <a:p>
            <a:r>
              <a:rPr lang="en-US" b="1" dirty="0"/>
              <a:t>Timing: </a:t>
            </a:r>
            <a:r>
              <a:rPr lang="en-US" b="0" dirty="0"/>
              <a:t>12 minutes</a:t>
            </a:r>
          </a:p>
          <a:p>
            <a:endParaRPr lang="en-US" b="0" dirty="0"/>
          </a:p>
          <a:p>
            <a:r>
              <a:rPr lang="en-US" b="1" dirty="0"/>
              <a:t>Aim: </a:t>
            </a:r>
            <a:r>
              <a:rPr lang="en-US" b="0" dirty="0"/>
              <a:t>to </a:t>
            </a:r>
            <a:r>
              <a:rPr lang="en-US" b="0" dirty="0" err="1"/>
              <a:t>recognise</a:t>
            </a:r>
            <a:r>
              <a:rPr lang="en-US" b="0" dirty="0"/>
              <a:t> 3</a:t>
            </a:r>
            <a:r>
              <a:rPr lang="en-US" b="0" baseline="30000" dirty="0"/>
              <a:t>rd</a:t>
            </a:r>
            <a:r>
              <a:rPr lang="en-US" b="0" dirty="0"/>
              <a:t> person </a:t>
            </a:r>
            <a:r>
              <a:rPr lang="en-US" b="0" dirty="0" err="1"/>
              <a:t>preterite</a:t>
            </a:r>
            <a:r>
              <a:rPr lang="en-US" b="0" dirty="0"/>
              <a:t> endings –ó and –</a:t>
            </a:r>
            <a:r>
              <a:rPr lang="en-US" b="0" dirty="0" err="1"/>
              <a:t>aron</a:t>
            </a:r>
            <a:r>
              <a:rPr lang="en-US" b="0" dirty="0"/>
              <a:t> and connect them with the correct subject pronouns:‘</a:t>
            </a:r>
            <a:r>
              <a:rPr lang="en-US" b="0" dirty="0" err="1"/>
              <a:t>él</a:t>
            </a:r>
            <a:r>
              <a:rPr lang="en-US" b="0" dirty="0"/>
              <a:t>’, ‘</a:t>
            </a:r>
            <a:r>
              <a:rPr lang="en-US" b="0" dirty="0" err="1"/>
              <a:t>ella</a:t>
            </a:r>
            <a:r>
              <a:rPr lang="en-US" b="0" dirty="0"/>
              <a:t>’, ‘</a:t>
            </a:r>
            <a:r>
              <a:rPr lang="en-US" b="0" dirty="0" err="1"/>
              <a:t>ellos</a:t>
            </a:r>
            <a:r>
              <a:rPr lang="en-US" b="0" dirty="0"/>
              <a:t>’ or ‘</a:t>
            </a:r>
            <a:r>
              <a:rPr lang="en-US" b="0" dirty="0" err="1"/>
              <a:t>ellas</a:t>
            </a:r>
            <a:r>
              <a:rPr lang="en-US" b="0" dirty="0"/>
              <a:t>’</a:t>
            </a:r>
          </a:p>
          <a:p>
            <a:endParaRPr lang="en-US" b="1" dirty="0"/>
          </a:p>
          <a:p>
            <a:r>
              <a:rPr lang="en-US" b="1" dirty="0"/>
              <a:t>Procedure:</a:t>
            </a:r>
          </a:p>
          <a:p>
            <a:pPr marL="228600" indent="-228600">
              <a:buAutoNum type="arabicPeriod"/>
            </a:pPr>
            <a:r>
              <a:rPr lang="en-US" b="0" dirty="0"/>
              <a:t>Listen to the audio.</a:t>
            </a:r>
          </a:p>
          <a:p>
            <a:pPr marL="228600" indent="-228600">
              <a:buAutoNum type="arabicPeriod"/>
            </a:pPr>
            <a:r>
              <a:rPr lang="en-US" b="0" dirty="0"/>
              <a:t>Tick the correct column according to whether student hear the verb in the 3</a:t>
            </a:r>
            <a:r>
              <a:rPr lang="en-US" b="0" baseline="30000" dirty="0"/>
              <a:t>rd</a:t>
            </a:r>
            <a:r>
              <a:rPr lang="en-US" b="0" dirty="0"/>
              <a:t> person </a:t>
            </a:r>
            <a:r>
              <a:rPr lang="en-US" b="0" dirty="0" err="1"/>
              <a:t>preterite</a:t>
            </a:r>
            <a:r>
              <a:rPr lang="en-US" b="0" dirty="0"/>
              <a:t> singular (-ó) or plural (-</a:t>
            </a:r>
            <a:r>
              <a:rPr lang="en-US" b="0" dirty="0" err="1"/>
              <a:t>aron</a:t>
            </a:r>
            <a:r>
              <a:rPr lang="en-US" b="0" dirty="0"/>
              <a:t>)</a:t>
            </a:r>
          </a:p>
          <a:p>
            <a:pPr marL="228600" indent="-228600">
              <a:buAutoNum type="arabicPeriod"/>
            </a:pPr>
            <a:r>
              <a:rPr lang="en-US" b="0" dirty="0"/>
              <a:t>Click to reveal the transcript and the answers.</a:t>
            </a:r>
          </a:p>
          <a:p>
            <a:pPr marL="228600" indent="-228600">
              <a:buAutoNum type="arabicPeriod"/>
            </a:pPr>
            <a:r>
              <a:rPr lang="en-US" b="0" dirty="0"/>
              <a:t>On the next slide, students then decide if the subject of the sentence is ‘</a:t>
            </a:r>
            <a:r>
              <a:rPr lang="en-US" b="0" dirty="0" err="1"/>
              <a:t>él</a:t>
            </a:r>
            <a:r>
              <a:rPr lang="en-US" b="0" dirty="0"/>
              <a:t>’, ‘</a:t>
            </a:r>
            <a:r>
              <a:rPr lang="en-US" b="0" dirty="0" err="1"/>
              <a:t>ella</a:t>
            </a:r>
            <a:r>
              <a:rPr lang="en-US" b="0" dirty="0"/>
              <a:t>’, ‘</a:t>
            </a:r>
            <a:r>
              <a:rPr lang="en-US" b="0" dirty="0" err="1"/>
              <a:t>ellos</a:t>
            </a:r>
            <a:r>
              <a:rPr lang="en-US" b="0" dirty="0"/>
              <a:t>’ or ‘</a:t>
            </a:r>
            <a:r>
              <a:rPr lang="en-US" b="0" dirty="0" err="1"/>
              <a:t>ellas</a:t>
            </a:r>
            <a:r>
              <a:rPr lang="en-US" b="0" dirty="0"/>
              <a:t>’</a:t>
            </a:r>
          </a:p>
          <a:p>
            <a:pPr marL="228600" indent="-228600">
              <a:buAutoNum type="arabicPeriod"/>
            </a:pPr>
            <a:r>
              <a:rPr lang="en-US" b="0" dirty="0"/>
              <a:t>Click to reveal the answers.</a:t>
            </a:r>
            <a:endParaRPr lang="en-US" b="1" dirty="0"/>
          </a:p>
          <a:p>
            <a:endParaRPr lang="en-US" b="1"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ES" sz="1200" dirty="0"/>
              <a:t>Trabajaron juntos en una película en los años noventa.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ES" sz="1200" dirty="0"/>
              <a:t>Llegó a Estados Unidos sola para empezar su carrera allí.</a:t>
            </a:r>
            <a:endParaRPr lang="en-GB"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Un amigo de Bono, del </a:t>
            </a:r>
            <a:r>
              <a:rPr lang="en-GB" sz="1200" dirty="0" err="1"/>
              <a:t>grupo</a:t>
            </a:r>
            <a:r>
              <a:rPr lang="en-GB" sz="1200" dirty="0"/>
              <a:t> U2, </a:t>
            </a:r>
            <a:r>
              <a:rPr lang="en-GB" sz="1200" dirty="0" err="1"/>
              <a:t>bailó</a:t>
            </a:r>
            <a:r>
              <a:rPr lang="en-GB" sz="1200" dirty="0"/>
              <a:t> </a:t>
            </a:r>
            <a:r>
              <a:rPr lang="en-GB" sz="1200" dirty="0" err="1"/>
              <a:t>en</a:t>
            </a:r>
            <a:r>
              <a:rPr lang="en-GB" sz="1200" dirty="0"/>
              <a:t> el </a:t>
            </a:r>
            <a:r>
              <a:rPr lang="en-GB" sz="1200" dirty="0" err="1"/>
              <a:t>escenario</a:t>
            </a:r>
            <a:r>
              <a:rPr lang="en-GB" sz="1200" dirty="0"/>
              <a:t>* </a:t>
            </a:r>
            <a:r>
              <a:rPr lang="en-GB" sz="1200" dirty="0" err="1"/>
              <a:t>durante</a:t>
            </a:r>
            <a:r>
              <a:rPr lang="en-GB" sz="1200" dirty="0"/>
              <a:t> </a:t>
            </a:r>
            <a:r>
              <a:rPr lang="en-GB" sz="1200" dirty="0" err="1"/>
              <a:t>su</a:t>
            </a:r>
            <a:r>
              <a:rPr lang="en-GB" sz="1200" dirty="0"/>
              <a:t> </a:t>
            </a:r>
            <a:r>
              <a:rPr lang="en-GB" sz="1200" dirty="0" err="1"/>
              <a:t>concierto</a:t>
            </a:r>
            <a:r>
              <a:rPr lang="en-ES" sz="1200" dirty="0"/>
              <a:t>.</a:t>
            </a:r>
            <a:endParaRPr lang="en-GB"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Después</a:t>
            </a:r>
            <a:r>
              <a:rPr lang="en-GB" sz="1200" dirty="0"/>
              <a:t> de </a:t>
            </a:r>
            <a:r>
              <a:rPr lang="en-GB" sz="1200" dirty="0" err="1"/>
              <a:t>hacer</a:t>
            </a:r>
            <a:r>
              <a:rPr lang="en-GB" sz="1200" dirty="0"/>
              <a:t> la </a:t>
            </a:r>
            <a:r>
              <a:rPr lang="en-GB" sz="1200" dirty="0" err="1"/>
              <a:t>película</a:t>
            </a:r>
            <a:r>
              <a:rPr lang="en-GB" sz="1200" dirty="0"/>
              <a:t>, “</a:t>
            </a:r>
            <a:r>
              <a:rPr lang="en-GB" sz="1200" dirty="0" err="1"/>
              <a:t>Todos</a:t>
            </a:r>
            <a:r>
              <a:rPr lang="en-GB" sz="1200" dirty="0"/>
              <a:t> los caballos </a:t>
            </a:r>
            <a:r>
              <a:rPr lang="en-GB" sz="1200" dirty="0" err="1"/>
              <a:t>bellos</a:t>
            </a:r>
            <a:r>
              <a:rPr lang="en-GB" sz="1200" dirty="0"/>
              <a:t>”, </a:t>
            </a:r>
            <a:r>
              <a:rPr lang="en-GB" sz="1200" dirty="0" err="1"/>
              <a:t>tomó</a:t>
            </a:r>
            <a:r>
              <a:rPr lang="en-GB" sz="1200" dirty="0"/>
              <a:t> la decision de ser </a:t>
            </a:r>
            <a:r>
              <a:rPr lang="en-GB" sz="1200" dirty="0" err="1"/>
              <a:t>vegetariana</a:t>
            </a:r>
            <a:r>
              <a:rPr lang="en-GB" sz="120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En</a:t>
            </a:r>
            <a:r>
              <a:rPr lang="en-GB" sz="1200" dirty="0"/>
              <a:t> la </a:t>
            </a:r>
            <a:r>
              <a:rPr lang="en-GB" sz="1200" dirty="0" err="1"/>
              <a:t>película</a:t>
            </a:r>
            <a:r>
              <a:rPr lang="en-GB" sz="1200" dirty="0"/>
              <a:t> </a:t>
            </a:r>
            <a:r>
              <a:rPr lang="en-GB" sz="1200" i="1" dirty="0" err="1"/>
              <a:t>Agentes</a:t>
            </a:r>
            <a:r>
              <a:rPr lang="en-GB" sz="1200" i="1" dirty="0"/>
              <a:t> 335</a:t>
            </a:r>
            <a:r>
              <a:rPr lang="en-GB" sz="1200" dirty="0"/>
              <a:t>, las </a:t>
            </a:r>
            <a:r>
              <a:rPr lang="en-GB" sz="1200" dirty="0" err="1"/>
              <a:t>cinco</a:t>
            </a:r>
            <a:r>
              <a:rPr lang="en-GB" sz="1200" dirty="0"/>
              <a:t> </a:t>
            </a:r>
            <a:r>
              <a:rPr lang="en-GB" sz="1200" dirty="0" err="1"/>
              <a:t>protagnistas</a:t>
            </a:r>
            <a:r>
              <a:rPr lang="en-GB" sz="1200" dirty="0"/>
              <a:t> </a:t>
            </a:r>
            <a:r>
              <a:rPr lang="en-GB" sz="1200" dirty="0" err="1"/>
              <a:t>inteligentes</a:t>
            </a:r>
            <a:r>
              <a:rPr lang="en-GB" sz="1200" dirty="0"/>
              <a:t> y </a:t>
            </a:r>
            <a:r>
              <a:rPr lang="en-GB" sz="1200" dirty="0" err="1"/>
              <a:t>hermosas</a:t>
            </a:r>
            <a:r>
              <a:rPr lang="en-GB" sz="1200" dirty="0"/>
              <a:t> </a:t>
            </a:r>
            <a:r>
              <a:rPr lang="en-GB" sz="1200" dirty="0" err="1"/>
              <a:t>evitaron</a:t>
            </a:r>
            <a:r>
              <a:rPr lang="en-GB" sz="1200" dirty="0"/>
              <a:t> la </a:t>
            </a:r>
            <a:r>
              <a:rPr lang="en-GB" sz="1200" dirty="0" err="1"/>
              <a:t>Tercera</a:t>
            </a:r>
            <a:r>
              <a:rPr lang="en-GB" sz="1200" dirty="0"/>
              <a:t> Guerra Mundial.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 </a:t>
            </a:r>
            <a:r>
              <a:rPr lang="en-ES" sz="1200" dirty="0"/>
              <a:t>L</a:t>
            </a:r>
            <a:r>
              <a:rPr lang="en-GB" sz="1200" dirty="0" err="1"/>
              <a:t>os</a:t>
            </a:r>
            <a:r>
              <a:rPr lang="en-GB" sz="1200" dirty="0"/>
              <a:t> dos se </a:t>
            </a:r>
            <a:r>
              <a:rPr lang="en-GB" sz="1200" dirty="0" err="1"/>
              <a:t>enamoraron</a:t>
            </a:r>
            <a:r>
              <a:rPr lang="en-GB" sz="1200" dirty="0"/>
              <a:t> </a:t>
            </a:r>
            <a:r>
              <a:rPr lang="en-GB" sz="1200" dirty="0" err="1"/>
              <a:t>en</a:t>
            </a:r>
            <a:r>
              <a:rPr lang="en-GB" sz="1200" dirty="0"/>
              <a:t> 2007 </a:t>
            </a:r>
            <a:r>
              <a:rPr lang="en-GB" sz="1200" dirty="0" err="1"/>
              <a:t>durante</a:t>
            </a:r>
            <a:r>
              <a:rPr lang="en-GB" sz="1200" dirty="0"/>
              <a:t> la </a:t>
            </a:r>
            <a:r>
              <a:rPr lang="en-GB" sz="1200" dirty="0" err="1"/>
              <a:t>filmación</a:t>
            </a:r>
            <a:r>
              <a:rPr lang="en-GB" sz="1200" dirty="0"/>
              <a:t> de Vicky Cristina Barcelona. (H)</a:t>
            </a:r>
            <a:endParaRPr lang="en-ES"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p:txBody>
      </p:sp>
      <p:sp>
        <p:nvSpPr>
          <p:cNvPr id="4" name="Slide Number Placeholder 3"/>
          <p:cNvSpPr>
            <a:spLocks noGrp="1"/>
          </p:cNvSpPr>
          <p:nvPr>
            <p:ph type="sldNum" sz="quarter" idx="5"/>
          </p:nvPr>
        </p:nvSpPr>
        <p:spPr/>
        <p:txBody>
          <a:bodyPr/>
          <a:lstStyle/>
          <a:p>
            <a:fld id="{75D2C3D7-BB94-467C-A712-48EF46830AC0}" type="slidenum">
              <a:rPr lang="en-GB" smtClean="0"/>
              <a:t>22</a:t>
            </a:fld>
            <a:endParaRPr lang="en-GB"/>
          </a:p>
        </p:txBody>
      </p:sp>
    </p:spTree>
    <p:extLst>
      <p:ext uri="{BB962C8B-B14F-4D97-AF65-F5344CB8AC3E}">
        <p14:creationId xmlns:p14="http://schemas.microsoft.com/office/powerpoint/2010/main" val="10085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endParaRPr lang="en-US" b="0" dirty="0"/>
          </a:p>
        </p:txBody>
      </p:sp>
      <p:sp>
        <p:nvSpPr>
          <p:cNvPr id="4" name="Slide Number Placeholder 3"/>
          <p:cNvSpPr>
            <a:spLocks noGrp="1"/>
          </p:cNvSpPr>
          <p:nvPr>
            <p:ph type="sldNum" sz="quarter" idx="5"/>
          </p:nvPr>
        </p:nvSpPr>
        <p:spPr/>
        <p:txBody>
          <a:bodyPr/>
          <a:lstStyle/>
          <a:p>
            <a:fld id="{75D2C3D7-BB94-467C-A712-48EF46830AC0}" type="slidenum">
              <a:rPr lang="en-GB" smtClean="0"/>
              <a:t>23</a:t>
            </a:fld>
            <a:endParaRPr lang="en-GB"/>
          </a:p>
        </p:txBody>
      </p:sp>
    </p:spTree>
    <p:extLst>
      <p:ext uri="{BB962C8B-B14F-4D97-AF65-F5344CB8AC3E}">
        <p14:creationId xmlns:p14="http://schemas.microsoft.com/office/powerpoint/2010/main" val="612653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[1/11]</a:t>
            </a:r>
          </a:p>
          <a:p>
            <a:endParaRPr lang="en-GB" b="1" dirty="0"/>
          </a:p>
          <a:p>
            <a:r>
              <a:rPr lang="en-ES" b="1" dirty="0"/>
              <a:t>Timing:</a:t>
            </a:r>
            <a:r>
              <a:rPr lang="en-GB" b="1" dirty="0"/>
              <a:t> </a:t>
            </a:r>
            <a:r>
              <a:rPr lang="en-GB" b="0" dirty="0"/>
              <a:t>5 minutes</a:t>
            </a:r>
            <a:endParaRPr lang="en-ES" b="0" dirty="0"/>
          </a:p>
          <a:p>
            <a:endParaRPr lang="en-ES" b="1" dirty="0"/>
          </a:p>
          <a:p>
            <a:r>
              <a:rPr lang="en-ES" b="1" dirty="0"/>
              <a:t>Aim:</a:t>
            </a:r>
            <a:r>
              <a:rPr lang="en-GB" b="1" dirty="0"/>
              <a:t> </a:t>
            </a:r>
            <a:r>
              <a:rPr lang="en-GB" b="0" dirty="0"/>
              <a:t>to recognise the difference between SSCs [j] and [g] in words containing [</a:t>
            </a:r>
            <a:r>
              <a:rPr lang="en-GB" b="0" dirty="0" err="1"/>
              <a:t>ja</a:t>
            </a:r>
            <a:r>
              <a:rPr lang="en-GB" b="0" dirty="0"/>
              <a:t>], [jo], [</a:t>
            </a:r>
            <a:r>
              <a:rPr lang="en-GB" b="0" dirty="0" err="1"/>
              <a:t>ju</a:t>
            </a:r>
            <a:r>
              <a:rPr lang="en-GB" b="0" dirty="0"/>
              <a:t>] vs [ga], [go], [</a:t>
            </a:r>
            <a:r>
              <a:rPr lang="en-GB" b="0" dirty="0" err="1"/>
              <a:t>gu</a:t>
            </a:r>
            <a:r>
              <a:rPr lang="en-GB" b="0" dirty="0"/>
              <a:t>]</a:t>
            </a:r>
            <a:endParaRPr lang="en-ES" b="1" dirty="0"/>
          </a:p>
          <a:p>
            <a:endParaRPr lang="en-ES" b="1" dirty="0"/>
          </a:p>
          <a:p>
            <a:r>
              <a:rPr lang="en-ES" b="1" dirty="0"/>
              <a:t>Procedure:</a:t>
            </a:r>
            <a:endParaRPr lang="en-GB" b="1" dirty="0"/>
          </a:p>
          <a:p>
            <a:pPr marL="228600" indent="-228600">
              <a:buFont typeface="+mj-lt"/>
              <a:buAutoNum type="arabicPeriod"/>
            </a:pPr>
            <a:r>
              <a:rPr lang="en-GB" b="0" dirty="0"/>
              <a:t>Before beginning the activity, students should write down numbers 1-11.</a:t>
            </a:r>
          </a:p>
          <a:p>
            <a:pPr marL="228600" indent="-228600">
              <a:buFont typeface="+mj-lt"/>
              <a:buAutoNum type="arabicPeriod"/>
            </a:pPr>
            <a:r>
              <a:rPr lang="en-GB" b="0" dirty="0"/>
              <a:t>The procedure is the same for each of the 11 slides in this activity.</a:t>
            </a:r>
          </a:p>
          <a:p>
            <a:pPr marL="228600" indent="-228600">
              <a:buFont typeface="+mj-lt"/>
              <a:buAutoNum type="arabicPeriod"/>
            </a:pPr>
            <a:r>
              <a:rPr lang="en-GB" b="0" dirty="0"/>
              <a:t>Teacher clicks on the number button in the top left to play the Spanish audio of one of the words displayed on the screen.</a:t>
            </a:r>
          </a:p>
          <a:p>
            <a:pPr marL="228600" indent="-228600">
              <a:buFont typeface="+mj-lt"/>
              <a:buAutoNum type="arabicPeriod"/>
            </a:pPr>
            <a:r>
              <a:rPr lang="en-GB" b="0" dirty="0"/>
              <a:t>Students write down A or B, depending on which word they believe they heard.</a:t>
            </a:r>
          </a:p>
          <a:p>
            <a:pPr marL="228600" indent="-228600">
              <a:buFont typeface="+mj-lt"/>
              <a:buAutoNum type="arabicPeriod"/>
            </a:pPr>
            <a:r>
              <a:rPr lang="en-GB" b="0" dirty="0"/>
              <a:t>Teacher clicks to reveal the answer before moving on to the next slide.</a:t>
            </a:r>
          </a:p>
          <a:p>
            <a:endParaRPr lang="en-GB" b="1" dirty="0"/>
          </a:p>
          <a:p>
            <a:pPr marL="0" indent="0">
              <a:buNone/>
            </a:pPr>
            <a:r>
              <a:rPr lang="en-GB" b="1" baseline="0" dirty="0"/>
              <a:t>Note:</a:t>
            </a:r>
          </a:p>
          <a:p>
            <a:pPr marL="0" indent="0">
              <a:buNone/>
            </a:pPr>
            <a:r>
              <a:rPr lang="en-GB" b="0" baseline="0" dirty="0"/>
              <a:t>Most words in this activity are not known to students. They are not expected to learn these words, which have simply been used to demonstrate the target SSCs.</a:t>
            </a:r>
          </a:p>
          <a:p>
            <a:pPr marL="0" indent="0">
              <a:buNone/>
            </a:pPr>
            <a:endParaRPr lang="en-GB" b="0" baseline="0" dirty="0"/>
          </a:p>
          <a:p>
            <a:pPr marL="0" indent="0">
              <a:buNone/>
            </a:pPr>
            <a:r>
              <a:rPr lang="en-GB" b="1" baseline="0" dirty="0"/>
              <a:t>Transcript:</a:t>
            </a:r>
          </a:p>
          <a:p>
            <a:pPr marL="228600" indent="-228600">
              <a:buFont typeface="+mj-lt"/>
              <a:buAutoNum type="arabicPeriod"/>
            </a:pPr>
            <a:r>
              <a:rPr lang="en-GB" b="0" baseline="0" dirty="0" err="1"/>
              <a:t>jarra</a:t>
            </a:r>
            <a:endParaRPr lang="en-GB" b="0" baseline="0" dirty="0"/>
          </a:p>
          <a:p>
            <a:pPr marL="228600" indent="-228600">
              <a:buFont typeface="+mj-lt"/>
              <a:buAutoNum type="arabicPeriod"/>
            </a:pPr>
            <a:r>
              <a:rPr lang="en-GB" b="0" baseline="0" dirty="0" err="1"/>
              <a:t>gota</a:t>
            </a:r>
            <a:endParaRPr lang="en-GB" b="0" baseline="0" dirty="0"/>
          </a:p>
          <a:p>
            <a:pPr marL="228600" indent="-228600">
              <a:buFont typeface="+mj-lt"/>
              <a:buAutoNum type="arabicPeriod"/>
            </a:pPr>
            <a:r>
              <a:rPr lang="en-GB" b="0" baseline="0" dirty="0" err="1"/>
              <a:t>Jandía</a:t>
            </a:r>
            <a:endParaRPr lang="en-GB" b="0" baseline="0" dirty="0"/>
          </a:p>
          <a:p>
            <a:pPr marL="228600" indent="-228600">
              <a:buFont typeface="+mj-lt"/>
              <a:buAutoNum type="arabicPeriod"/>
            </a:pPr>
            <a:r>
              <a:rPr lang="en-GB" b="0" baseline="0" dirty="0"/>
              <a:t>gusto</a:t>
            </a:r>
          </a:p>
          <a:p>
            <a:pPr marL="228600" indent="-228600">
              <a:buFont typeface="+mj-lt"/>
              <a:buAutoNum type="arabicPeriod"/>
            </a:pPr>
            <a:r>
              <a:rPr lang="en-GB" b="0" baseline="0" dirty="0" err="1"/>
              <a:t>liga</a:t>
            </a:r>
            <a:endParaRPr lang="en-GB" b="0" baseline="0" dirty="0"/>
          </a:p>
          <a:p>
            <a:pPr marL="228600" indent="-228600">
              <a:buFont typeface="+mj-lt"/>
              <a:buAutoNum type="arabicPeriod"/>
            </a:pPr>
            <a:r>
              <a:rPr lang="en-GB" b="0" baseline="0" dirty="0" err="1"/>
              <a:t>higo</a:t>
            </a:r>
            <a:endParaRPr lang="en-GB" b="0" baseline="0" dirty="0"/>
          </a:p>
          <a:p>
            <a:pPr marL="228600" indent="-228600">
              <a:buFont typeface="+mj-lt"/>
              <a:buAutoNum type="arabicPeriod"/>
            </a:pPr>
            <a:r>
              <a:rPr lang="en-GB" b="0" baseline="0" dirty="0" err="1"/>
              <a:t>dijo</a:t>
            </a:r>
            <a:endParaRPr lang="en-GB" b="0" baseline="0" dirty="0"/>
          </a:p>
          <a:p>
            <a:pPr marL="228600" indent="-228600">
              <a:buFont typeface="+mj-lt"/>
              <a:buAutoNum type="arabicPeriod"/>
            </a:pPr>
            <a:r>
              <a:rPr lang="en-GB" b="0" baseline="0" dirty="0" err="1"/>
              <a:t>paja</a:t>
            </a:r>
            <a:endParaRPr lang="en-GB" b="0" baseline="0" dirty="0"/>
          </a:p>
          <a:p>
            <a:pPr marL="228600" indent="-228600">
              <a:buFont typeface="+mj-lt"/>
              <a:buAutoNum type="arabicPeriod"/>
            </a:pPr>
            <a:r>
              <a:rPr lang="en-GB" b="0" baseline="0" dirty="0"/>
              <a:t>soja</a:t>
            </a:r>
          </a:p>
          <a:p>
            <a:pPr marL="228600" indent="-228600">
              <a:buFont typeface="+mj-lt"/>
              <a:buAutoNum type="arabicPeriod"/>
            </a:pPr>
            <a:r>
              <a:rPr lang="en-GB" b="0" baseline="0" dirty="0"/>
              <a:t>Lugo</a:t>
            </a:r>
          </a:p>
          <a:p>
            <a:pPr marL="228600" indent="-228600">
              <a:buFont typeface="+mj-lt"/>
              <a:buAutoNum type="arabicPeriod"/>
            </a:pPr>
            <a:r>
              <a:rPr lang="en-GB" b="0" baseline="0" dirty="0" err="1"/>
              <a:t>joya</a:t>
            </a:r>
            <a:r>
              <a:rPr lang="en-GB" b="0" baseline="0" dirty="0"/>
              <a:t> </a:t>
            </a:r>
          </a:p>
          <a:p>
            <a:pPr marL="0" indent="0">
              <a:buNone/>
            </a:pPr>
            <a:endParaRPr lang="en-GB" baseline="0" dirty="0"/>
          </a:p>
          <a:p>
            <a:pPr marL="0" indent="0">
              <a:buNone/>
            </a:pPr>
            <a:r>
              <a:rPr lang="en-GB" b="1" baseline="0" dirty="0"/>
              <a:t>Frequency of unknown/glossed words (1 is the most frequent word in Spanish): </a:t>
            </a:r>
          </a:p>
          <a:p>
            <a:pPr marL="0" indent="0">
              <a:buNone/>
            </a:pPr>
            <a:r>
              <a:rPr lang="en-GB" b="0" baseline="0" dirty="0" err="1"/>
              <a:t>dijo</a:t>
            </a:r>
            <a:r>
              <a:rPr lang="en-GB" b="0" baseline="0" dirty="0"/>
              <a:t> [31]; </a:t>
            </a:r>
            <a:r>
              <a:rPr lang="en-GB" b="0" baseline="0" dirty="0" err="1"/>
              <a:t>Gandía</a:t>
            </a:r>
            <a:r>
              <a:rPr lang="en-GB" b="0" baseline="0" dirty="0"/>
              <a:t> [&gt;5000]; </a:t>
            </a:r>
            <a:r>
              <a:rPr lang="en-GB" b="0" baseline="0" dirty="0" err="1"/>
              <a:t>garra</a:t>
            </a:r>
            <a:r>
              <a:rPr lang="en-GB" b="0" baseline="0" dirty="0"/>
              <a:t> [4958]; </a:t>
            </a:r>
            <a:r>
              <a:rPr lang="en-GB" b="0" baseline="0" dirty="0" err="1"/>
              <a:t>gota</a:t>
            </a:r>
            <a:r>
              <a:rPr lang="en-GB" b="0" baseline="0" dirty="0"/>
              <a:t> [2391]; Goya [&gt;5000]; </a:t>
            </a:r>
            <a:r>
              <a:rPr lang="en-GB" b="0" baseline="0" dirty="0" err="1"/>
              <a:t>higo</a:t>
            </a:r>
            <a:r>
              <a:rPr lang="en-GB" b="0" baseline="0" dirty="0"/>
              <a:t> [&gt;5000]; </a:t>
            </a:r>
            <a:r>
              <a:rPr lang="en-GB" b="0" baseline="0" dirty="0" err="1"/>
              <a:t>Jandía</a:t>
            </a:r>
            <a:r>
              <a:rPr lang="en-GB" b="0" baseline="0" dirty="0"/>
              <a:t> [&gt;5000]; </a:t>
            </a:r>
            <a:r>
              <a:rPr lang="en-GB" b="0" baseline="0" dirty="0" err="1"/>
              <a:t>jarra</a:t>
            </a:r>
            <a:r>
              <a:rPr lang="en-GB" b="0" baseline="0" dirty="0"/>
              <a:t> [&gt;5000]; jota [&gt;5000]; </a:t>
            </a:r>
            <a:r>
              <a:rPr lang="en-GB" b="0" baseline="0" dirty="0" err="1"/>
              <a:t>joya</a:t>
            </a:r>
            <a:r>
              <a:rPr lang="en-GB" b="0" baseline="0" dirty="0"/>
              <a:t> [3292]; </a:t>
            </a:r>
            <a:r>
              <a:rPr lang="en-GB" b="0" baseline="0" dirty="0" err="1"/>
              <a:t>liga</a:t>
            </a:r>
            <a:r>
              <a:rPr lang="en-GB" b="0" baseline="0" dirty="0"/>
              <a:t> [2313]; lija [&gt;5000]; Lugo [&gt;5000]; </a:t>
            </a:r>
            <a:r>
              <a:rPr lang="en-GB" b="0" baseline="0" dirty="0" err="1"/>
              <a:t>lujo</a:t>
            </a:r>
            <a:r>
              <a:rPr lang="en-GB" b="0" baseline="0" dirty="0"/>
              <a:t> [2240]; </a:t>
            </a:r>
            <a:r>
              <a:rPr lang="en-GB" b="0" baseline="0" dirty="0" err="1"/>
              <a:t>paga</a:t>
            </a:r>
            <a:r>
              <a:rPr lang="en-GB" b="0" baseline="0" dirty="0"/>
              <a:t> [&gt;5000]; </a:t>
            </a:r>
            <a:r>
              <a:rPr lang="en-GB" b="0" baseline="0" dirty="0" err="1"/>
              <a:t>paja</a:t>
            </a:r>
            <a:r>
              <a:rPr lang="en-GB" b="0" baseline="0" dirty="0"/>
              <a:t> [3876]; </a:t>
            </a:r>
            <a:r>
              <a:rPr lang="en-GB" b="0" baseline="0" dirty="0" err="1"/>
              <a:t>soga</a:t>
            </a:r>
            <a:r>
              <a:rPr lang="en-GB" b="0" baseline="0" dirty="0"/>
              <a:t> [&gt;5000]; soja [&gt;5000]</a:t>
            </a:r>
          </a:p>
        </p:txBody>
      </p:sp>
      <p:sp>
        <p:nvSpPr>
          <p:cNvPr id="4" name="Slide Number Placeholder 3"/>
          <p:cNvSpPr>
            <a:spLocks noGrp="1"/>
          </p:cNvSpPr>
          <p:nvPr>
            <p:ph type="sldNum" sz="quarter" idx="5"/>
          </p:nvPr>
        </p:nvSpPr>
        <p:spPr/>
        <p:txBody>
          <a:bodyPr/>
          <a:lstStyle/>
          <a:p>
            <a:fld id="{75D2C3D7-BB94-467C-A712-48EF46830AC0}" type="slidenum">
              <a:rPr lang="en-GB" smtClean="0"/>
              <a:t>24</a:t>
            </a:fld>
            <a:endParaRPr lang="en-GB"/>
          </a:p>
        </p:txBody>
      </p:sp>
    </p:spTree>
    <p:extLst>
      <p:ext uri="{BB962C8B-B14F-4D97-AF65-F5344CB8AC3E}">
        <p14:creationId xmlns:p14="http://schemas.microsoft.com/office/powerpoint/2010/main" val="988306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25</a:t>
            </a:fld>
            <a:endParaRPr lang="en-GB"/>
          </a:p>
        </p:txBody>
      </p:sp>
    </p:spTree>
    <p:extLst>
      <p:ext uri="{BB962C8B-B14F-4D97-AF65-F5344CB8AC3E}">
        <p14:creationId xmlns:p14="http://schemas.microsoft.com/office/powerpoint/2010/main" val="442116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26</a:t>
            </a:fld>
            <a:endParaRPr lang="en-GB"/>
          </a:p>
        </p:txBody>
      </p:sp>
    </p:spTree>
    <p:extLst>
      <p:ext uri="{BB962C8B-B14F-4D97-AF65-F5344CB8AC3E}">
        <p14:creationId xmlns:p14="http://schemas.microsoft.com/office/powerpoint/2010/main" val="3275565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27</a:t>
            </a:fld>
            <a:endParaRPr lang="en-GB"/>
          </a:p>
        </p:txBody>
      </p:sp>
    </p:spTree>
    <p:extLst>
      <p:ext uri="{BB962C8B-B14F-4D97-AF65-F5344CB8AC3E}">
        <p14:creationId xmlns:p14="http://schemas.microsoft.com/office/powerpoint/2010/main" val="2473339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28</a:t>
            </a:fld>
            <a:endParaRPr lang="en-GB"/>
          </a:p>
        </p:txBody>
      </p:sp>
    </p:spTree>
    <p:extLst>
      <p:ext uri="{BB962C8B-B14F-4D97-AF65-F5344CB8AC3E}">
        <p14:creationId xmlns:p14="http://schemas.microsoft.com/office/powerpoint/2010/main" val="2641031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29</a:t>
            </a:fld>
            <a:endParaRPr lang="en-GB"/>
          </a:p>
        </p:txBody>
      </p:sp>
    </p:spTree>
    <p:extLst>
      <p:ext uri="{BB962C8B-B14F-4D97-AF65-F5344CB8AC3E}">
        <p14:creationId xmlns:p14="http://schemas.microsoft.com/office/powerpoint/2010/main" val="222443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[1/8]</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35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30</a:t>
            </a:fld>
            <a:endParaRPr lang="en-GB"/>
          </a:p>
        </p:txBody>
      </p:sp>
    </p:spTree>
    <p:extLst>
      <p:ext uri="{BB962C8B-B14F-4D97-AF65-F5344CB8AC3E}">
        <p14:creationId xmlns:p14="http://schemas.microsoft.com/office/powerpoint/2010/main" val="1558315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31</a:t>
            </a:fld>
            <a:endParaRPr lang="en-GB"/>
          </a:p>
        </p:txBody>
      </p:sp>
    </p:spTree>
    <p:extLst>
      <p:ext uri="{BB962C8B-B14F-4D97-AF65-F5344CB8AC3E}">
        <p14:creationId xmlns:p14="http://schemas.microsoft.com/office/powerpoint/2010/main" val="653624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32</a:t>
            </a:fld>
            <a:endParaRPr lang="en-GB"/>
          </a:p>
        </p:txBody>
      </p:sp>
    </p:spTree>
    <p:extLst>
      <p:ext uri="{BB962C8B-B14F-4D97-AF65-F5344CB8AC3E}">
        <p14:creationId xmlns:p14="http://schemas.microsoft.com/office/powerpoint/2010/main" val="1641156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[10/11]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33</a:t>
            </a:fld>
            <a:endParaRPr lang="en-GB"/>
          </a:p>
        </p:txBody>
      </p:sp>
    </p:spTree>
    <p:extLst>
      <p:ext uri="{BB962C8B-B14F-4D97-AF65-F5344CB8AC3E}">
        <p14:creationId xmlns:p14="http://schemas.microsoft.com/office/powerpoint/2010/main" val="1046751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[11/11]</a:t>
            </a:r>
            <a:endParaRPr lang="en-ES" b="1" dirty="0"/>
          </a:p>
        </p:txBody>
      </p:sp>
      <p:sp>
        <p:nvSpPr>
          <p:cNvPr id="4" name="Slide Number Placeholder 3"/>
          <p:cNvSpPr>
            <a:spLocks noGrp="1"/>
          </p:cNvSpPr>
          <p:nvPr>
            <p:ph type="sldNum" sz="quarter" idx="5"/>
          </p:nvPr>
        </p:nvSpPr>
        <p:spPr/>
        <p:txBody>
          <a:bodyPr/>
          <a:lstStyle/>
          <a:p>
            <a:fld id="{75D2C3D7-BB94-467C-A712-48EF46830AC0}" type="slidenum">
              <a:rPr lang="en-GB" smtClean="0"/>
              <a:t>34</a:t>
            </a:fld>
            <a:endParaRPr lang="en-GB"/>
          </a:p>
        </p:txBody>
      </p:sp>
    </p:spTree>
    <p:extLst>
      <p:ext uri="{BB962C8B-B14F-4D97-AF65-F5344CB8AC3E}">
        <p14:creationId xmlns:p14="http://schemas.microsoft.com/office/powerpoint/2010/main" val="1779217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dirty="0"/>
              <a:t>Timing: </a:t>
            </a:r>
            <a:r>
              <a:rPr lang="en-US" b="0" dirty="0"/>
              <a:t>5 minutes</a:t>
            </a:r>
          </a:p>
          <a:p>
            <a:pPr marL="0" lvl="0" indent="0" algn="l" rtl="0">
              <a:spcBef>
                <a:spcPts val="0"/>
              </a:spcBef>
              <a:spcAft>
                <a:spcPts val="0"/>
              </a:spcAft>
              <a:buClr>
                <a:schemeClr val="dk1"/>
              </a:buClr>
              <a:buSzPts val="1200"/>
              <a:buFont typeface="Calibri"/>
              <a:buNone/>
            </a:pPr>
            <a:endParaRPr lang="en-US" b="0" dirty="0"/>
          </a:p>
          <a:p>
            <a:pPr marL="0" lvl="0" indent="0" algn="l" rtl="0">
              <a:spcBef>
                <a:spcPts val="0"/>
              </a:spcBef>
              <a:spcAft>
                <a:spcPts val="0"/>
              </a:spcAft>
              <a:buClr>
                <a:schemeClr val="dk1"/>
              </a:buClr>
              <a:buSzPts val="1200"/>
              <a:buFont typeface="Calibri"/>
              <a:buNone/>
            </a:pPr>
            <a:r>
              <a:rPr lang="en-US" b="1" dirty="0"/>
              <a:t>Aim: </a:t>
            </a:r>
            <a:r>
              <a:rPr lang="en-US" b="0" dirty="0"/>
              <a:t>to practice vocabulary </a:t>
            </a:r>
            <a:r>
              <a:rPr lang="en-US" b="0"/>
              <a:t>and phonics</a:t>
            </a:r>
          </a:p>
          <a:p>
            <a:pPr marL="0" lvl="0" indent="0" algn="l" rtl="0">
              <a:spcBef>
                <a:spcPts val="0"/>
              </a:spcBef>
              <a:spcAft>
                <a:spcPts val="0"/>
              </a:spcAft>
              <a:buClr>
                <a:schemeClr val="dk1"/>
              </a:buClr>
              <a:buSzPts val="1200"/>
              <a:buFont typeface="Calibri"/>
              <a:buNone/>
            </a:pPr>
            <a:endParaRPr lang="en-US" b="0" dirty="0"/>
          </a:p>
          <a:p>
            <a:pPr marL="0" lvl="0" indent="0" algn="l" rtl="0">
              <a:spcBef>
                <a:spcPts val="0"/>
              </a:spcBef>
              <a:spcAft>
                <a:spcPts val="0"/>
              </a:spcAft>
              <a:buClr>
                <a:schemeClr val="dk1"/>
              </a:buClr>
              <a:buSzPts val="1200"/>
              <a:buFont typeface="Calibri"/>
              <a:buNone/>
            </a:pPr>
            <a:r>
              <a:rPr lang="en-US" b="1" dirty="0"/>
              <a:t>Procedure:</a:t>
            </a:r>
          </a:p>
          <a:p>
            <a:pPr marL="228600" lvl="0" indent="-228600" algn="l" rtl="0">
              <a:spcBef>
                <a:spcPts val="0"/>
              </a:spcBef>
              <a:spcAft>
                <a:spcPts val="0"/>
              </a:spcAft>
              <a:buClr>
                <a:schemeClr val="dk1"/>
              </a:buClr>
              <a:buSzPts val="1200"/>
              <a:buFont typeface="Calibri"/>
              <a:buAutoNum type="arabicPeriod"/>
            </a:pPr>
            <a:r>
              <a:rPr lang="en-US" b="0" dirty="0"/>
              <a:t>Students work in pairs. </a:t>
            </a:r>
          </a:p>
          <a:p>
            <a:pPr marL="228600" lvl="0" indent="-228600" algn="l" rtl="0">
              <a:spcBef>
                <a:spcPts val="0"/>
              </a:spcBef>
              <a:spcAft>
                <a:spcPts val="0"/>
              </a:spcAft>
              <a:buClr>
                <a:schemeClr val="dk1"/>
              </a:buClr>
              <a:buSzPts val="1200"/>
              <a:buFont typeface="Calibri"/>
              <a:buAutoNum type="arabicPeriod"/>
            </a:pPr>
            <a:r>
              <a:rPr lang="en-US" b="0" dirty="0"/>
              <a:t>Student A reads their phrases in Spanish.</a:t>
            </a:r>
          </a:p>
          <a:p>
            <a:pPr marL="228600" lvl="0" indent="-228600" algn="l" rtl="0">
              <a:spcBef>
                <a:spcPts val="0"/>
              </a:spcBef>
              <a:spcAft>
                <a:spcPts val="0"/>
              </a:spcAft>
              <a:buClr>
                <a:schemeClr val="dk1"/>
              </a:buClr>
              <a:buSzPts val="1200"/>
              <a:buFont typeface="Calibri"/>
              <a:buAutoNum type="arabicPeriod"/>
            </a:pPr>
            <a:r>
              <a:rPr lang="en-US" b="0" dirty="0"/>
              <a:t>Student B writes down all the words with the relevant SSCs.</a:t>
            </a:r>
          </a:p>
          <a:p>
            <a:pPr marL="228600" lvl="0" indent="-228600" algn="l" rtl="0">
              <a:spcBef>
                <a:spcPts val="0"/>
              </a:spcBef>
              <a:spcAft>
                <a:spcPts val="0"/>
              </a:spcAft>
              <a:buClr>
                <a:schemeClr val="dk1"/>
              </a:buClr>
              <a:buSzPts val="1200"/>
              <a:buFont typeface="Calibri"/>
              <a:buAutoNum type="arabicPeriod"/>
            </a:pPr>
            <a:r>
              <a:rPr lang="en-US" b="0" dirty="0"/>
              <a:t>Then, students swap roles.</a:t>
            </a:r>
          </a:p>
          <a:p>
            <a:pPr marL="0" lvl="0" indent="0" algn="l" rtl="0">
              <a:spcBef>
                <a:spcPts val="0"/>
              </a:spcBef>
              <a:spcAft>
                <a:spcPts val="0"/>
              </a:spcAft>
              <a:buClr>
                <a:schemeClr val="dk1"/>
              </a:buClr>
              <a:buSzPts val="1200"/>
              <a:buFont typeface="Calibri"/>
              <a:buNone/>
            </a:pPr>
            <a:endParaRPr lang="en-US" b="1" dirty="0"/>
          </a:p>
          <a:p>
            <a:pPr marL="0" lvl="0" indent="0" algn="l" rtl="0">
              <a:spcBef>
                <a:spcPts val="0"/>
              </a:spcBef>
              <a:spcAft>
                <a:spcPts val="0"/>
              </a:spcAft>
              <a:buClr>
                <a:schemeClr val="dk1"/>
              </a:buClr>
              <a:buSzPts val="1200"/>
              <a:buFont typeface="Calibri"/>
              <a:buNone/>
            </a:pPr>
            <a:r>
              <a:rPr lang="en-US" b="1" dirty="0"/>
              <a:t>Frequency of unknown vocabulary:</a:t>
            </a:r>
          </a:p>
          <a:p>
            <a:pPr marL="0" lvl="0" indent="0" algn="l" rtl="0">
              <a:spcBef>
                <a:spcPts val="0"/>
              </a:spcBef>
              <a:spcAft>
                <a:spcPts val="0"/>
              </a:spcAft>
              <a:buClr>
                <a:schemeClr val="dk1"/>
              </a:buClr>
              <a:buSzPts val="1200"/>
              <a:buFont typeface="Calibri"/>
              <a:buNone/>
            </a:pPr>
            <a:r>
              <a:rPr lang="en-US" b="0" dirty="0" err="1"/>
              <a:t>secundario</a:t>
            </a:r>
            <a:r>
              <a:rPr lang="en-US" b="0" dirty="0"/>
              <a:t> [2046]</a:t>
            </a:r>
            <a:endParaRPr b="0" dirty="0"/>
          </a:p>
        </p:txBody>
      </p:sp>
      <p:sp>
        <p:nvSpPr>
          <p:cNvPr id="72" name="Google Shape;7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35</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40017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Speaking cards</a:t>
            </a:r>
            <a:endParaRPr/>
          </a:p>
        </p:txBody>
      </p:sp>
      <p:sp>
        <p:nvSpPr>
          <p:cNvPr id="84" name="Google Shape;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36</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1367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a:t>ANSWER SLIDE</a:t>
            </a:r>
            <a:endParaRPr/>
          </a:p>
        </p:txBody>
      </p:sp>
      <p:sp>
        <p:nvSpPr>
          <p:cNvPr id="96" name="Google Shape;9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37</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1018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ANSWER SLIDE</a:t>
            </a:r>
            <a:endParaRPr/>
          </a:p>
        </p:txBody>
      </p:sp>
      <p:sp>
        <p:nvSpPr>
          <p:cNvPr id="116" name="Google Shape;11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38</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37306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sz="1200" b="0" kern="1200" dirty="0">
                <a:solidFill>
                  <a:schemeClr val="tx1"/>
                </a:solidFill>
                <a:effectLst/>
                <a:latin typeface="+mn-lt"/>
                <a:ea typeface="+mn-ea"/>
                <a:cs typeface="+mn-cs"/>
              </a:rPr>
              <a:t>to use the new grammar</a:t>
            </a:r>
            <a:r>
              <a:rPr lang="en-US" sz="1200" b="0" kern="1200" baseline="0" dirty="0">
                <a:solidFill>
                  <a:schemeClr val="tx1"/>
                </a:solidFill>
                <a:effectLst/>
                <a:latin typeface="+mn-lt"/>
                <a:ea typeface="+mn-ea"/>
                <a:cs typeface="+mn-cs"/>
              </a:rPr>
              <a:t> and vocabulary in oral production</a:t>
            </a:r>
            <a:r>
              <a:rPr lang="en-US" sz="1200" kern="1200" dirty="0">
                <a:solidFill>
                  <a:schemeClr val="tx1"/>
                </a:solidFill>
                <a:effectLst/>
                <a:latin typeface="+mn-lt"/>
                <a:ea typeface="+mn-ea"/>
                <a:cs typeface="+mn-cs"/>
              </a:rPr>
              <a:t>; to</a:t>
            </a:r>
            <a:r>
              <a:rPr lang="en-US" sz="1200" kern="1200" baseline="0" dirty="0">
                <a:solidFill>
                  <a:schemeClr val="tx1"/>
                </a:solidFill>
                <a:effectLst/>
                <a:latin typeface="+mn-lt"/>
                <a:ea typeface="+mn-ea"/>
                <a:cs typeface="+mn-cs"/>
              </a:rPr>
              <a:t> further practise listening out for 3</a:t>
            </a:r>
            <a:r>
              <a:rPr lang="en-US" sz="1200" kern="1200" baseline="30000" dirty="0">
                <a:solidFill>
                  <a:schemeClr val="tx1"/>
                </a:solidFill>
                <a:effectLst/>
                <a:latin typeface="+mn-lt"/>
                <a:ea typeface="+mn-ea"/>
                <a:cs typeface="+mn-cs"/>
              </a:rPr>
              <a:t>rd</a:t>
            </a:r>
            <a:r>
              <a:rPr lang="en-US" sz="1200" kern="1200" baseline="0" dirty="0">
                <a:solidFill>
                  <a:schemeClr val="tx1"/>
                </a:solidFill>
                <a:effectLst/>
                <a:latin typeface="+mn-lt"/>
                <a:ea typeface="+mn-ea"/>
                <a:cs typeface="+mn-cs"/>
              </a:rPr>
              <a:t> person singular and plural verb endings –e and –en and connecting these with their meanings.</a:t>
            </a:r>
            <a:endParaRPr lang="en-US"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a:t>
            </a:r>
            <a:r>
              <a:rPr lang="en-US" b="0" baseline="0" dirty="0"/>
              <a:t> teacher runs through the worked example with students on this slide, making clear that students need to start each phrase with a verb, not a pronoun.</a:t>
            </a:r>
          </a:p>
          <a:p>
            <a:pPr marL="228600" indent="-228600">
              <a:buAutoNum type="arabicPeriod"/>
            </a:pPr>
            <a:r>
              <a:rPr lang="en-US" b="0" baseline="0" dirty="0"/>
              <a:t>In the paired activity, student A reads the sentences aloud in Spanish. Student B and responds with the most appropriate second part of the sentence and using the correct form of the verb in the </a:t>
            </a:r>
            <a:r>
              <a:rPr lang="en-US" b="0" baseline="0" dirty="0" err="1"/>
              <a:t>preterite</a:t>
            </a:r>
            <a:r>
              <a:rPr lang="en-US" b="0" baseline="0" dirty="0"/>
              <a:t> with the -ó or –</a:t>
            </a:r>
            <a:r>
              <a:rPr lang="en-US" b="0" baseline="0" dirty="0" err="1"/>
              <a:t>aron</a:t>
            </a:r>
            <a:r>
              <a:rPr lang="en-US" b="0" baseline="0" dirty="0"/>
              <a:t> ending. </a:t>
            </a:r>
            <a:r>
              <a:rPr lang="en-US" b="1" baseline="0" dirty="0"/>
              <a:t>Note that the focus here is to use the verb correctly in the </a:t>
            </a:r>
            <a:r>
              <a:rPr lang="en-US" b="1" baseline="0" dirty="0" err="1"/>
              <a:t>preterite</a:t>
            </a:r>
            <a:r>
              <a:rPr lang="en-US" b="1" baseline="0" dirty="0"/>
              <a:t> tense, i.e. it’s less important to select the correct sentence ending.</a:t>
            </a:r>
            <a:endParaRPr lang="en-US" b="0" baseline="0" dirty="0"/>
          </a:p>
          <a:p>
            <a:pPr marL="228600" indent="-228600">
              <a:buAutoNum type="arabicPeriod"/>
            </a:pPr>
            <a:r>
              <a:rPr lang="en-US" b="0" baseline="0" dirty="0"/>
              <a:t>Student A records the second part of the sentence in English.</a:t>
            </a:r>
          </a:p>
          <a:p>
            <a:pPr marL="228600" indent="-228600">
              <a:buAutoNum type="arabicPeriod"/>
            </a:pPr>
            <a:r>
              <a:rPr lang="en-US" b="0" baseline="0" dirty="0"/>
              <a:t>Students then swap roles.</a:t>
            </a:r>
          </a:p>
          <a:p>
            <a:pPr marL="0" indent="0">
              <a:buNone/>
            </a:pPr>
            <a:endParaRPr lang="en-US" b="1" dirty="0"/>
          </a:p>
          <a:p>
            <a:pPr marL="0" indent="0">
              <a:buNone/>
            </a:pPr>
            <a:r>
              <a:rPr lang="en-US" b="1" dirty="0"/>
              <a:t>The next two slides are student cards, followed by two answer slides.</a:t>
            </a:r>
          </a:p>
          <a:p>
            <a:pPr marL="0" indent="0">
              <a:buNone/>
            </a:pPr>
            <a:endParaRPr lang="en-US" b="1" dirty="0"/>
          </a:p>
          <a:p>
            <a:pPr marL="0" indent="0">
              <a:buNone/>
            </a:pPr>
            <a:r>
              <a:rPr lang="en-GB" b="1" dirty="0"/>
              <a:t>Note that the focus of the activity here is the </a:t>
            </a:r>
            <a:r>
              <a:rPr lang="en-GB" b="1" dirty="0" err="1"/>
              <a:t>preterite</a:t>
            </a:r>
            <a:r>
              <a:rPr lang="en-GB" b="1" dirty="0"/>
              <a:t> tense in the 3</a:t>
            </a:r>
            <a:r>
              <a:rPr lang="en-GB" b="1" baseline="30000" dirty="0"/>
              <a:t>rd</a:t>
            </a:r>
            <a:r>
              <a:rPr lang="en-GB" b="1" dirty="0"/>
              <a:t> person, the use of ‘</a:t>
            </a:r>
            <a:r>
              <a:rPr lang="en-GB" b="1" dirty="0" err="1"/>
              <a:t>su</a:t>
            </a:r>
            <a:r>
              <a:rPr lang="en-GB" b="1" dirty="0"/>
              <a:t>’ and this week’s vocabulary, students should be have a go  and focus on communicating their meaning using the target grammar / vocabulary and know that it is ok to make mistakes when they are completing speaking practice activities. </a:t>
            </a:r>
          </a:p>
          <a:p>
            <a:pPr marL="0" indent="0">
              <a:buNone/>
            </a:pPr>
            <a:endParaRPr lang="en-GB" b="1" dirty="0"/>
          </a:p>
          <a:p>
            <a:pPr marL="0" indent="0">
              <a:buNone/>
            </a:pPr>
            <a:r>
              <a:rPr lang="en-GB" b="1" dirty="0"/>
              <a:t>Frequency of unknown vocabulary:</a:t>
            </a:r>
          </a:p>
          <a:p>
            <a:pPr marL="0" indent="0">
              <a:buNone/>
            </a:pPr>
            <a:r>
              <a:rPr lang="en-GB" b="0" dirty="0" err="1"/>
              <a:t>apropiado</a:t>
            </a:r>
            <a:r>
              <a:rPr lang="en-GB" b="0" dirty="0"/>
              <a:t> [3136]</a:t>
            </a: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700362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[2/8]</a:t>
            </a:r>
            <a:endParaRPr lang="en-US" b="1" dirty="0"/>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3788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SPEAKING CARDS - DO NOT</a:t>
            </a:r>
            <a:r>
              <a:rPr lang="en-GB" b="1" baseline="0" dirty="0"/>
              <a:t> DISPLAY DURING ACTIVITY.</a:t>
            </a:r>
            <a:endParaRPr lang="en-GB" b="0" baseline="0" dirty="0"/>
          </a:p>
          <a:p>
            <a:pPr marL="0" indent="0">
              <a:buNone/>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8486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a:t>
            </a:r>
            <a:endParaRPr lang="en-GB" b="0" baseline="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961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teacher can use this slide to give students feedback on their answers. Answers are animated to appear one by one.</a:t>
            </a:r>
          </a:p>
          <a:p>
            <a:pPr marL="0" indent="0">
              <a:buNone/>
            </a:pPr>
            <a:endParaRPr lang="en-GB" b="0" dirty="0"/>
          </a:p>
          <a:p>
            <a:pPr marL="0" indent="0">
              <a:buNone/>
            </a:pPr>
            <a:r>
              <a:rPr lang="en-GB" b="1" dirty="0"/>
              <a:t>Note that the focus of the activity here is the </a:t>
            </a:r>
            <a:r>
              <a:rPr lang="en-GB" b="1" dirty="0" err="1"/>
              <a:t>preterite</a:t>
            </a:r>
            <a:r>
              <a:rPr lang="en-GB" b="1" dirty="0"/>
              <a:t> tense in the 3</a:t>
            </a:r>
            <a:r>
              <a:rPr lang="en-GB" b="1" baseline="30000" dirty="0"/>
              <a:t>rd</a:t>
            </a:r>
            <a:r>
              <a:rPr lang="en-GB" b="1" dirty="0"/>
              <a:t> person, the use of ‘</a:t>
            </a:r>
            <a:r>
              <a:rPr lang="en-GB" b="1" dirty="0" err="1"/>
              <a:t>su</a:t>
            </a:r>
            <a:r>
              <a:rPr lang="en-GB" b="1" dirty="0"/>
              <a:t>’ and this week’s vocabulary. Correction should focus on these grammar features as at this level, errors may occur in other parts of the sentence.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857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teacher can use this slide to give students feedback on their answers. Answers are animated to appear one by one.</a:t>
            </a:r>
          </a:p>
          <a:p>
            <a:pPr marL="0" indent="0">
              <a:buNone/>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3387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dirty="0"/>
          </a:p>
          <a:p>
            <a:pPr marL="0" marR="0" lvl="0" indent="0" algn="l" rtl="0">
              <a:lnSpc>
                <a:spcPct val="100000"/>
              </a:lnSpc>
              <a:spcBef>
                <a:spcPts val="0"/>
              </a:spcBef>
              <a:spcAft>
                <a:spcPts val="0"/>
              </a:spcAft>
              <a:buClr>
                <a:schemeClr val="dk1"/>
              </a:buClr>
              <a:buSzPts val="1200"/>
              <a:buFont typeface="Calibri"/>
              <a:buNone/>
            </a:pPr>
            <a:endParaRPr sz="1200" b="1" dirty="0"/>
          </a:p>
          <a:p>
            <a:pPr marL="0" lvl="0" indent="0" algn="l" rtl="0">
              <a:spcBef>
                <a:spcPts val="0"/>
              </a:spcBef>
              <a:spcAft>
                <a:spcPts val="0"/>
              </a:spcAft>
              <a:buNone/>
            </a:pPr>
            <a:r>
              <a:rPr lang="en-GB" sz="1200" b="1" dirty="0"/>
              <a:t>Learning outcomes (lesson 2):</a:t>
            </a:r>
            <a:endParaRPr dirty="0"/>
          </a:p>
          <a:p>
            <a:pPr marL="0" marR="0" lvl="0" indent="0" algn="l" rtl="0">
              <a:lnSpc>
                <a:spcPct val="100000"/>
              </a:lnSpc>
              <a:spcBef>
                <a:spcPts val="0"/>
              </a:spcBef>
              <a:spcAft>
                <a:spcPts val="0"/>
              </a:spcAft>
              <a:buClr>
                <a:schemeClr val="dk1"/>
              </a:buClr>
              <a:buSzPts val="1200"/>
              <a:buFont typeface="Calibri"/>
              <a:buNone/>
            </a:pPr>
            <a:r>
              <a:rPr lang="en-GB" b="0" i="0" dirty="0">
                <a:solidFill>
                  <a:srgbClr val="000000"/>
                </a:solidFill>
                <a:latin typeface="Century Gothic"/>
                <a:ea typeface="Century Gothic"/>
                <a:cs typeface="Century Gothic"/>
                <a:sym typeface="Century Gothic"/>
              </a:rPr>
              <a:t>Possessive adjective '</a:t>
            </a:r>
            <a:r>
              <a:rPr lang="en-GB" b="0" i="0" dirty="0" err="1">
                <a:solidFill>
                  <a:srgbClr val="000000"/>
                </a:solidFill>
                <a:latin typeface="Century Gothic"/>
                <a:ea typeface="Century Gothic"/>
                <a:cs typeface="Century Gothic"/>
                <a:sym typeface="Century Gothic"/>
              </a:rPr>
              <a:t>su</a:t>
            </a:r>
            <a:r>
              <a:rPr lang="en-GB" b="0" i="0" dirty="0">
                <a:solidFill>
                  <a:srgbClr val="000000"/>
                </a:solidFill>
                <a:latin typeface="Century Gothic"/>
                <a:ea typeface="Century Gothic"/>
                <a:cs typeface="Century Gothic"/>
                <a:sym typeface="Century Gothic"/>
              </a:rPr>
              <a:t>' with meaning 'their’</a:t>
            </a:r>
            <a:endParaRPr b="0" i="0"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regular verbs in 3rd person singular vs plural PAST </a:t>
            </a:r>
            <a:r>
              <a:rPr lang="en-GB" sz="1200" b="0" i="0" u="none" strike="noStrike" cap="none" dirty="0" err="1">
                <a:solidFill>
                  <a:schemeClr val="dk1"/>
                </a:solidFill>
                <a:latin typeface="Calibri"/>
                <a:ea typeface="Calibri"/>
                <a:cs typeface="Calibri"/>
                <a:sym typeface="Calibri"/>
              </a:rPr>
              <a:t>preterite</a:t>
            </a:r>
            <a:r>
              <a:rPr lang="en-GB" sz="1200" b="0" i="0" u="none" strike="noStrike" cap="none" dirty="0">
                <a:solidFill>
                  <a:schemeClr val="dk1"/>
                </a:solidFill>
                <a:latin typeface="Calibri"/>
                <a:ea typeface="Calibri"/>
                <a:cs typeface="Calibri"/>
                <a:sym typeface="Calibri"/>
              </a:rPr>
              <a:t> (-ó, -</a:t>
            </a:r>
            <a:r>
              <a:rPr lang="en-GB" sz="1200" b="0" i="0" u="none" strike="noStrike" cap="none" dirty="0" err="1">
                <a:solidFill>
                  <a:schemeClr val="dk1"/>
                </a:solidFill>
                <a:latin typeface="Calibri"/>
                <a:ea typeface="Calibri"/>
                <a:cs typeface="Calibri"/>
                <a:sym typeface="Calibri"/>
              </a:rPr>
              <a:t>aron</a:t>
            </a:r>
            <a:r>
              <a:rPr lang="en-GB" sz="1200" b="0" i="0" u="none" strike="noStrike" cap="none" dirty="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yes-no Qs with raised intonation</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awareness raising of 'did' auxiliary</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subject pronouns </a:t>
            </a:r>
            <a:r>
              <a:rPr lang="en-GB" sz="1200" b="0" i="0" u="none" strike="noStrike" cap="none" dirty="0" err="1">
                <a:solidFill>
                  <a:schemeClr val="dk1"/>
                </a:solidFill>
                <a:latin typeface="Calibri"/>
                <a:ea typeface="Calibri"/>
                <a:cs typeface="Calibri"/>
                <a:sym typeface="Calibri"/>
              </a:rPr>
              <a:t>él</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ella</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ellos</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ellas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possessive adjectives </a:t>
            </a:r>
            <a:r>
              <a:rPr lang="en-GB" sz="1200" b="0" i="0" u="none" strike="noStrike" cap="none" dirty="0" err="1">
                <a:solidFill>
                  <a:schemeClr val="dk1"/>
                </a:solidFill>
                <a:latin typeface="Calibri"/>
                <a:ea typeface="Calibri"/>
                <a:cs typeface="Calibri"/>
                <a:sym typeface="Calibri"/>
              </a:rPr>
              <a:t>su</a:t>
            </a:r>
            <a:r>
              <a:rPr lang="en-GB" sz="1200" b="0" i="0" u="none" strike="noStrike" cap="none" dirty="0">
                <a:solidFill>
                  <a:schemeClr val="dk1"/>
                </a:solidFill>
                <a:latin typeface="Calibri"/>
                <a:ea typeface="Calibri"/>
                <a:cs typeface="Calibri"/>
                <a:sym typeface="Calibri"/>
              </a:rPr>
              <a:t> vs sus (with meaning 'his', 'her', 'its')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possessive adjectives: </a:t>
            </a:r>
            <a:r>
              <a:rPr lang="en-GB" sz="1200" b="0" i="0" u="none" strike="noStrike" cap="none" dirty="0" err="1">
                <a:solidFill>
                  <a:schemeClr val="dk1"/>
                </a:solidFill>
                <a:latin typeface="Calibri"/>
                <a:ea typeface="Calibri"/>
                <a:cs typeface="Calibri"/>
                <a:sym typeface="Calibri"/>
              </a:rPr>
              <a:t>vuestro</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vuestra</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vuestros</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vuestras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b="0" i="0" dirty="0">
                <a:solidFill>
                  <a:srgbClr val="000000"/>
                </a:solidFill>
                <a:latin typeface="Century Gothic"/>
                <a:ea typeface="Century Gothic"/>
                <a:cs typeface="Century Gothic"/>
                <a:sym typeface="Century Gothic"/>
              </a:rPr>
              <a:t>[</a:t>
            </a:r>
            <a:r>
              <a:rPr lang="en-GB" b="0" i="0" dirty="0" err="1">
                <a:solidFill>
                  <a:srgbClr val="000000"/>
                </a:solidFill>
                <a:latin typeface="Century Gothic"/>
                <a:ea typeface="Century Gothic"/>
                <a:cs typeface="Century Gothic"/>
                <a:sym typeface="Century Gothic"/>
              </a:rPr>
              <a:t>ja</a:t>
            </a:r>
            <a:r>
              <a:rPr lang="en-GB" b="0" i="0" dirty="0">
                <a:solidFill>
                  <a:srgbClr val="000000"/>
                </a:solidFill>
                <a:latin typeface="Century Gothic"/>
                <a:ea typeface="Century Gothic"/>
                <a:cs typeface="Century Gothic"/>
                <a:sym typeface="Century Gothic"/>
              </a:rPr>
              <a:t>], [jo], [</a:t>
            </a:r>
            <a:r>
              <a:rPr lang="en-GB" b="0" i="0" dirty="0" err="1">
                <a:solidFill>
                  <a:srgbClr val="000000"/>
                </a:solidFill>
                <a:latin typeface="Century Gothic"/>
                <a:ea typeface="Century Gothic"/>
                <a:cs typeface="Century Gothic"/>
                <a:sym typeface="Century Gothic"/>
              </a:rPr>
              <a:t>ju</a:t>
            </a:r>
            <a:r>
              <a:rPr lang="en-GB" b="0" i="0" dirty="0">
                <a:solidFill>
                  <a:srgbClr val="000000"/>
                </a:solidFill>
                <a:latin typeface="Century Gothic"/>
                <a:ea typeface="Century Gothic"/>
                <a:cs typeface="Century Gothic"/>
                <a:sym typeface="Century Gothic"/>
              </a:rPr>
              <a:t>] vs [ga], [go], [</a:t>
            </a:r>
            <a:r>
              <a:rPr lang="en-GB" b="0" i="0" dirty="0" err="1">
                <a:solidFill>
                  <a:srgbClr val="000000"/>
                </a:solidFill>
                <a:latin typeface="Century Gothic"/>
                <a:ea typeface="Century Gothic"/>
                <a:cs typeface="Century Gothic"/>
                <a:sym typeface="Century Gothic"/>
              </a:rPr>
              <a:t>gu</a:t>
            </a:r>
            <a:r>
              <a:rPr lang="en-GB" b="0" i="0" dirty="0">
                <a:solidFill>
                  <a:srgbClr val="000000"/>
                </a:solidFill>
                <a:latin typeface="Century Gothic"/>
                <a:ea typeface="Century Gothic"/>
                <a:cs typeface="Century Gothic"/>
                <a:sym typeface="Century Gothic"/>
              </a:rPr>
              <a:t>] </a:t>
            </a: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endParaRPr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n-GB" b="0" i="0" u="none" strike="noStrike" dirty="0" err="1">
                <a:solidFill>
                  <a:srgbClr val="000000"/>
                </a:solidFill>
                <a:latin typeface="Century Gothic"/>
                <a:ea typeface="Century Gothic"/>
                <a:cs typeface="Century Gothic"/>
                <a:sym typeface="Century Gothic"/>
              </a:rPr>
              <a:t>casarse</a:t>
            </a:r>
            <a:r>
              <a:rPr lang="en-GB" b="0" i="0" u="none" strike="noStrike" dirty="0">
                <a:solidFill>
                  <a:srgbClr val="000000"/>
                </a:solidFill>
                <a:latin typeface="Century Gothic"/>
                <a:ea typeface="Century Gothic"/>
                <a:cs typeface="Century Gothic"/>
                <a:sym typeface="Century Gothic"/>
              </a:rPr>
              <a:t> [650]; contar² (to tell) [172]; </a:t>
            </a:r>
            <a:r>
              <a:rPr lang="en-GB" b="0" i="0" u="none" strike="noStrike" dirty="0" err="1">
                <a:solidFill>
                  <a:srgbClr val="000000"/>
                </a:solidFill>
                <a:latin typeface="Century Gothic"/>
                <a:ea typeface="Century Gothic"/>
                <a:cs typeface="Century Gothic"/>
                <a:sym typeface="Century Gothic"/>
              </a:rPr>
              <a:t>equilibrar</a:t>
            </a:r>
            <a:r>
              <a:rPr lang="en-GB" b="0" i="0" u="none" strike="noStrike" dirty="0">
                <a:solidFill>
                  <a:srgbClr val="000000"/>
                </a:solidFill>
                <a:latin typeface="Century Gothic"/>
                <a:ea typeface="Century Gothic"/>
                <a:cs typeface="Century Gothic"/>
                <a:sym typeface="Century Gothic"/>
              </a:rPr>
              <a:t> [1157]; se [27]; </a:t>
            </a:r>
            <a:r>
              <a:rPr lang="en-GB" b="0" i="0" u="none" strike="noStrike" dirty="0" err="1">
                <a:solidFill>
                  <a:srgbClr val="000000"/>
                </a:solidFill>
                <a:latin typeface="Century Gothic"/>
                <a:ea typeface="Century Gothic"/>
                <a:cs typeface="Century Gothic"/>
                <a:sym typeface="Century Gothic"/>
              </a:rPr>
              <a:t>esposa</a:t>
            </a:r>
            <a:r>
              <a:rPr lang="en-GB" b="0" i="0" u="none" strike="noStrike" dirty="0">
                <a:solidFill>
                  <a:srgbClr val="000000"/>
                </a:solidFill>
                <a:latin typeface="Century Gothic"/>
                <a:ea typeface="Century Gothic"/>
                <a:cs typeface="Century Gothic"/>
                <a:sym typeface="Century Gothic"/>
              </a:rPr>
              <a:t> [1083]; gusto¹ (pleasure) [890]; papel² (role) [793]; bueno* (well...)[98]; </a:t>
            </a:r>
            <a:r>
              <a:rPr lang="en-GB" b="0" i="0" u="none" strike="noStrike" dirty="0" err="1">
                <a:solidFill>
                  <a:srgbClr val="000000"/>
                </a:solidFill>
                <a:latin typeface="Century Gothic"/>
                <a:ea typeface="Century Gothic"/>
                <a:cs typeface="Century Gothic"/>
                <a:sym typeface="Century Gothic"/>
              </a:rPr>
              <a:t>intj</a:t>
            </a:r>
            <a:r>
              <a:rPr lang="en-GB" b="0" i="0" u="none" strike="noStrike" dirty="0">
                <a:solidFill>
                  <a:srgbClr val="000000"/>
                </a:solidFill>
                <a:latin typeface="Century Gothic"/>
                <a:ea typeface="Century Gothic"/>
                <a:cs typeface="Century Gothic"/>
                <a:sym typeface="Century Gothic"/>
              </a:rPr>
              <a:t>.: ¡</a:t>
            </a:r>
            <a:r>
              <a:rPr lang="en-GB" b="0" i="0" u="none" strike="noStrike" dirty="0" err="1">
                <a:solidFill>
                  <a:srgbClr val="000000"/>
                </a:solidFill>
                <a:latin typeface="Century Gothic"/>
                <a:ea typeface="Century Gothic"/>
                <a:cs typeface="Century Gothic"/>
                <a:sym typeface="Century Gothic"/>
              </a:rPr>
              <a:t>adiós</a:t>
            </a:r>
            <a:r>
              <a:rPr lang="en-GB" b="0" i="0" u="none" strike="noStrike" dirty="0">
                <a:solidFill>
                  <a:srgbClr val="000000"/>
                </a:solidFill>
                <a:latin typeface="Century Gothic"/>
                <a:ea typeface="Century Gothic"/>
                <a:cs typeface="Century Gothic"/>
                <a:sym typeface="Century Gothic"/>
              </a:rPr>
              <a:t>! [2309] </a:t>
            </a:r>
            <a:r>
              <a:rPr lang="en-GB" b="1" i="0" u="none" strike="noStrike" dirty="0">
                <a:solidFill>
                  <a:srgbClr val="000000"/>
                </a:solidFill>
                <a:latin typeface="Century Gothic"/>
                <a:ea typeface="Century Gothic"/>
                <a:cs typeface="Century Gothic"/>
                <a:sym typeface="Century Gothic"/>
              </a:rPr>
              <a:t>(9)</a:t>
            </a:r>
            <a:r>
              <a:rPr lang="en-GB" b="0" i="0" u="none" strike="noStrike" dirty="0">
                <a:solidFill>
                  <a:srgbClr val="000000"/>
                </a:solidFill>
                <a:latin typeface="Century Gothic"/>
                <a:ea typeface="Century Gothic"/>
                <a:cs typeface="Century Gothic"/>
                <a:sym typeface="Century Gothic"/>
              </a:rPr>
              <a:t> </a:t>
            </a:r>
            <a:r>
              <a:rPr lang="en-GB" b="1" i="0" u="none" strike="noStrike" dirty="0">
                <a:solidFill>
                  <a:srgbClr val="000000"/>
                </a:solidFill>
                <a:latin typeface="Century Gothic"/>
                <a:ea typeface="Century Gothic"/>
                <a:cs typeface="Century Gothic"/>
                <a:sym typeface="Century Gothic"/>
              </a:rPr>
              <a:t>/H only: </a:t>
            </a:r>
            <a:r>
              <a:rPr lang="en-GB" b="0" i="0" u="none" strike="noStrike" dirty="0" err="1">
                <a:solidFill>
                  <a:srgbClr val="FF0000"/>
                </a:solidFill>
                <a:latin typeface="Century Gothic"/>
                <a:ea typeface="Century Gothic"/>
                <a:cs typeface="Century Gothic"/>
                <a:sym typeface="Century Gothic"/>
              </a:rPr>
              <a:t>enamorarse</a:t>
            </a:r>
            <a:r>
              <a:rPr lang="en-GB" b="0" i="0" u="none" strike="noStrike" dirty="0">
                <a:solidFill>
                  <a:srgbClr val="FF0000"/>
                </a:solidFill>
                <a:latin typeface="Century Gothic"/>
                <a:ea typeface="Century Gothic"/>
                <a:cs typeface="Century Gothic"/>
                <a:sym typeface="Century Gothic"/>
              </a:rPr>
              <a:t> (de) [1783]; </a:t>
            </a:r>
            <a:r>
              <a:rPr lang="en-GB" b="0" i="0" u="none" strike="noStrike" dirty="0" err="1">
                <a:solidFill>
                  <a:srgbClr val="FF0000"/>
                </a:solidFill>
                <a:latin typeface="Century Gothic"/>
                <a:ea typeface="Century Gothic"/>
                <a:cs typeface="Century Gothic"/>
                <a:sym typeface="Century Gothic"/>
              </a:rPr>
              <a:t>fijar</a:t>
            </a:r>
            <a:r>
              <a:rPr lang="en-GB" b="0" i="0" u="none" strike="noStrike" dirty="0">
                <a:solidFill>
                  <a:srgbClr val="FF0000"/>
                </a:solidFill>
                <a:latin typeface="Century Gothic"/>
                <a:ea typeface="Century Gothic"/>
                <a:cs typeface="Century Gothic"/>
                <a:sym typeface="Century Gothic"/>
              </a:rPr>
              <a:t>, fijarse¹ (to notice) [681]; </a:t>
            </a:r>
            <a:r>
              <a:rPr lang="en-GB" b="0" i="0" u="none" strike="noStrike" dirty="0" err="1">
                <a:solidFill>
                  <a:srgbClr val="FF0000"/>
                </a:solidFill>
                <a:latin typeface="Century Gothic"/>
                <a:ea typeface="Century Gothic"/>
                <a:cs typeface="Century Gothic"/>
                <a:sym typeface="Century Gothic"/>
              </a:rPr>
              <a:t>esposo</a:t>
            </a:r>
            <a:r>
              <a:rPr lang="en-GB" b="0" i="0" u="none" strike="noStrike" dirty="0">
                <a:solidFill>
                  <a:srgbClr val="FF0000"/>
                </a:solidFill>
                <a:latin typeface="Century Gothic"/>
                <a:ea typeface="Century Gothic"/>
                <a:cs typeface="Century Gothic"/>
                <a:sym typeface="Century Gothic"/>
              </a:rPr>
              <a:t> [1913]; </a:t>
            </a:r>
            <a:r>
              <a:rPr lang="en-GB" b="0" i="0" u="none" strike="noStrike" dirty="0" err="1">
                <a:solidFill>
                  <a:srgbClr val="FF0000"/>
                </a:solidFill>
                <a:latin typeface="Century Gothic"/>
                <a:ea typeface="Century Gothic"/>
                <a:cs typeface="Century Gothic"/>
                <a:sym typeface="Century Gothic"/>
              </a:rPr>
              <a:t>matrimonio</a:t>
            </a:r>
            <a:r>
              <a:rPr lang="en-GB" b="0" i="0" u="none" strike="noStrike" dirty="0">
                <a:solidFill>
                  <a:srgbClr val="FF0000"/>
                </a:solidFill>
                <a:latin typeface="Century Gothic"/>
                <a:ea typeface="Century Gothic"/>
                <a:cs typeface="Century Gothic"/>
                <a:sym typeface="Century Gothic"/>
              </a:rPr>
              <a:t> [1151]; </a:t>
            </a:r>
            <a:r>
              <a:rPr lang="en-GB" b="0" i="0" u="none" strike="noStrike" dirty="0" err="1">
                <a:solidFill>
                  <a:srgbClr val="FF0000"/>
                </a:solidFill>
                <a:latin typeface="Century Gothic"/>
                <a:ea typeface="Century Gothic"/>
                <a:cs typeface="Century Gothic"/>
                <a:sym typeface="Century Gothic"/>
              </a:rPr>
              <a:t>nacimiento</a:t>
            </a:r>
            <a:r>
              <a:rPr lang="en-GB" b="0" i="0" u="none" strike="noStrike" dirty="0">
                <a:solidFill>
                  <a:srgbClr val="FF0000"/>
                </a:solidFill>
                <a:latin typeface="Century Gothic"/>
                <a:ea typeface="Century Gothic"/>
                <a:cs typeface="Century Gothic"/>
                <a:sym typeface="Century Gothic"/>
              </a:rPr>
              <a:t> [1750] </a:t>
            </a:r>
            <a:r>
              <a:rPr lang="en-GB" b="1" i="0" u="none" strike="noStrike" dirty="0">
                <a:solidFill>
                  <a:srgbClr val="FF0000"/>
                </a:solidFill>
                <a:latin typeface="Century Gothic"/>
                <a:ea typeface="Century Gothic"/>
                <a:cs typeface="Century Gothic"/>
                <a:sym typeface="Century Gothic"/>
              </a:rPr>
              <a:t>(6)</a:t>
            </a: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i="0" dirty="0"/>
              <a:t>Thematic revisited vocabulary</a:t>
            </a:r>
            <a:r>
              <a:rPr lang="en-GB" b="0" i="0" dirty="0"/>
              <a:t>: </a:t>
            </a:r>
            <a:r>
              <a:rPr lang="en-GB" b="0" i="0" u="none" strike="noStrike" dirty="0" err="1">
                <a:solidFill>
                  <a:srgbClr val="000000"/>
                </a:solidFill>
                <a:latin typeface="Century Gothic"/>
                <a:ea typeface="Century Gothic"/>
                <a:cs typeface="Century Gothic"/>
                <a:sym typeface="Century Gothic"/>
              </a:rPr>
              <a:t>juntos</a:t>
            </a:r>
            <a:r>
              <a:rPr lang="en-GB" b="0" i="0" u="none" strike="noStrike" dirty="0">
                <a:solidFill>
                  <a:srgbClr val="000000"/>
                </a:solidFill>
                <a:latin typeface="Century Gothic"/>
                <a:ea typeface="Century Gothic"/>
                <a:cs typeface="Century Gothic"/>
                <a:sym typeface="Century Gothic"/>
              </a:rPr>
              <a:t> [149]; amor [283]; pareja [893]; actor [1533]; </a:t>
            </a:r>
            <a:r>
              <a:rPr lang="en-GB" b="0" i="0" u="none" strike="noStrike" dirty="0" err="1">
                <a:solidFill>
                  <a:srgbClr val="000000"/>
                </a:solidFill>
                <a:latin typeface="Century Gothic"/>
                <a:ea typeface="Century Gothic"/>
                <a:cs typeface="Century Gothic"/>
                <a:sym typeface="Century Gothic"/>
              </a:rPr>
              <a:t>actriz</a:t>
            </a:r>
            <a:r>
              <a:rPr lang="en-GB" b="0" i="0" u="none" strike="noStrike" dirty="0">
                <a:solidFill>
                  <a:srgbClr val="000000"/>
                </a:solidFill>
                <a:latin typeface="Century Gothic"/>
                <a:ea typeface="Century Gothic"/>
                <a:cs typeface="Century Gothic"/>
                <a:sym typeface="Century Gothic"/>
              </a:rPr>
              <a:t> [3567]; </a:t>
            </a:r>
            <a:r>
              <a:rPr lang="en-GB" b="0" i="0" u="none" strike="noStrike" dirty="0" err="1">
                <a:solidFill>
                  <a:srgbClr val="000000"/>
                </a:solidFill>
                <a:latin typeface="Century Gothic"/>
                <a:ea typeface="Century Gothic"/>
                <a:cs typeface="Century Gothic"/>
                <a:sym typeface="Century Gothic"/>
              </a:rPr>
              <a:t>hijo</a:t>
            </a:r>
            <a:r>
              <a:rPr lang="en-GB" b="0" i="0" u="none" strike="noStrike" dirty="0">
                <a:solidFill>
                  <a:srgbClr val="000000"/>
                </a:solidFill>
                <a:latin typeface="Century Gothic"/>
                <a:ea typeface="Century Gothic"/>
                <a:cs typeface="Century Gothic"/>
                <a:sym typeface="Century Gothic"/>
              </a:rPr>
              <a:t> [140]; </a:t>
            </a:r>
            <a:r>
              <a:rPr lang="en-GB" b="0" i="0" u="none" strike="noStrike" dirty="0" err="1">
                <a:solidFill>
                  <a:srgbClr val="000000"/>
                </a:solidFill>
                <a:latin typeface="Century Gothic"/>
                <a:ea typeface="Century Gothic"/>
                <a:cs typeface="Century Gothic"/>
                <a:sym typeface="Century Gothic"/>
              </a:rPr>
              <a:t>marido</a:t>
            </a:r>
            <a:r>
              <a:rPr lang="en-GB" b="0" i="0" u="none" strike="noStrike" dirty="0">
                <a:solidFill>
                  <a:srgbClr val="000000"/>
                </a:solidFill>
                <a:latin typeface="Century Gothic"/>
                <a:ea typeface="Century Gothic"/>
                <a:cs typeface="Century Gothic"/>
                <a:sym typeface="Century Gothic"/>
              </a:rPr>
              <a:t> [965]; </a:t>
            </a:r>
            <a:r>
              <a:rPr lang="en-GB" b="0" i="0" u="none" strike="noStrike" dirty="0" err="1">
                <a:solidFill>
                  <a:srgbClr val="000000"/>
                </a:solidFill>
                <a:latin typeface="Century Gothic"/>
                <a:ea typeface="Century Gothic"/>
                <a:cs typeface="Century Gothic"/>
                <a:sym typeface="Century Gothic"/>
              </a:rPr>
              <a:t>mujer</a:t>
            </a:r>
            <a:r>
              <a:rPr lang="en-GB" b="0" i="0" u="none" strike="noStrike" dirty="0">
                <a:solidFill>
                  <a:srgbClr val="000000"/>
                </a:solidFill>
                <a:latin typeface="Century Gothic"/>
                <a:ea typeface="Century Gothic"/>
                <a:cs typeface="Century Gothic"/>
                <a:sym typeface="Century Gothic"/>
              </a:rPr>
              <a:t> [120]; </a:t>
            </a:r>
            <a:r>
              <a:rPr lang="en-GB" b="0" i="0" u="none" strike="noStrike" dirty="0" err="1">
                <a:solidFill>
                  <a:srgbClr val="000000"/>
                </a:solidFill>
                <a:latin typeface="Century Gothic"/>
                <a:ea typeface="Century Gothic"/>
                <a:cs typeface="Century Gothic"/>
                <a:sym typeface="Century Gothic"/>
              </a:rPr>
              <a:t>tratar</a:t>
            </a:r>
            <a:r>
              <a:rPr lang="en-GB" b="0" i="0" u="none" strike="noStrike" dirty="0">
                <a:solidFill>
                  <a:srgbClr val="000000"/>
                </a:solidFill>
                <a:latin typeface="Century Gothic"/>
                <a:ea typeface="Century Gothic"/>
                <a:cs typeface="Century Gothic"/>
                <a:sym typeface="Century Gothic"/>
              </a:rPr>
              <a:t> [141]; </a:t>
            </a:r>
            <a:r>
              <a:rPr lang="en-GB" b="0" i="0" u="none" strike="noStrike" dirty="0" err="1">
                <a:solidFill>
                  <a:srgbClr val="000000"/>
                </a:solidFill>
                <a:latin typeface="Century Gothic"/>
                <a:ea typeface="Century Gothic"/>
                <a:cs typeface="Century Gothic"/>
                <a:sym typeface="Century Gothic"/>
              </a:rPr>
              <a:t>novia</a:t>
            </a:r>
            <a:r>
              <a:rPr lang="en-GB" b="0" i="0" u="none" strike="noStrike" dirty="0">
                <a:solidFill>
                  <a:srgbClr val="000000"/>
                </a:solidFill>
                <a:latin typeface="Century Gothic"/>
                <a:ea typeface="Century Gothic"/>
                <a:cs typeface="Century Gothic"/>
                <a:sym typeface="Century Gothic"/>
              </a:rPr>
              <a:t> [1996]; </a:t>
            </a:r>
            <a:r>
              <a:rPr lang="en-GB" b="0" i="0" u="none" strike="noStrike" dirty="0" err="1">
                <a:solidFill>
                  <a:srgbClr val="000000"/>
                </a:solidFill>
                <a:latin typeface="Century Gothic"/>
                <a:ea typeface="Century Gothic"/>
                <a:cs typeface="Century Gothic"/>
                <a:sym typeface="Century Gothic"/>
              </a:rPr>
              <a:t>novio</a:t>
            </a:r>
            <a:r>
              <a:rPr lang="en-GB" b="0" i="0" u="none" strike="noStrike" dirty="0">
                <a:solidFill>
                  <a:srgbClr val="000000"/>
                </a:solidFill>
                <a:latin typeface="Century Gothic"/>
                <a:ea typeface="Century Gothic"/>
                <a:cs typeface="Century Gothic"/>
                <a:sym typeface="Century Gothic"/>
              </a:rPr>
              <a:t> [1322]; </a:t>
            </a:r>
            <a:r>
              <a:rPr lang="en-GB" b="0" i="0" u="none" strike="noStrike" dirty="0" err="1">
                <a:solidFill>
                  <a:srgbClr val="000000"/>
                </a:solidFill>
                <a:latin typeface="Century Gothic"/>
                <a:ea typeface="Century Gothic"/>
                <a:cs typeface="Century Gothic"/>
                <a:sym typeface="Century Gothic"/>
              </a:rPr>
              <a:t>realizar</a:t>
            </a:r>
            <a:r>
              <a:rPr lang="en-GB" b="0" i="0" u="none" strike="noStrike" dirty="0">
                <a:solidFill>
                  <a:srgbClr val="000000"/>
                </a:solidFill>
                <a:latin typeface="Century Gothic"/>
                <a:ea typeface="Century Gothic"/>
                <a:cs typeface="Century Gothic"/>
                <a:sym typeface="Century Gothic"/>
              </a:rPr>
              <a:t> [205]; </a:t>
            </a:r>
            <a:r>
              <a:rPr lang="en-GB" b="0" i="0" u="none" strike="noStrike" dirty="0" err="1">
                <a:solidFill>
                  <a:srgbClr val="000000"/>
                </a:solidFill>
                <a:latin typeface="Century Gothic"/>
                <a:ea typeface="Century Gothic"/>
                <a:cs typeface="Century Gothic"/>
                <a:sym typeface="Century Gothic"/>
              </a:rPr>
              <a:t>entrar</a:t>
            </a:r>
            <a:r>
              <a:rPr lang="en-GB" b="0" i="0" u="none" strike="noStrike" dirty="0">
                <a:solidFill>
                  <a:srgbClr val="000000"/>
                </a:solidFill>
                <a:latin typeface="Century Gothic"/>
                <a:ea typeface="Century Gothic"/>
                <a:cs typeface="Century Gothic"/>
                <a:sym typeface="Century Gothic"/>
              </a:rPr>
              <a:t> [207]; </a:t>
            </a:r>
            <a:r>
              <a:rPr lang="en-GB" b="0" i="0" u="none" strike="noStrike" dirty="0" err="1">
                <a:solidFill>
                  <a:srgbClr val="000000"/>
                </a:solidFill>
                <a:latin typeface="Century Gothic"/>
                <a:ea typeface="Century Gothic"/>
                <a:cs typeface="Century Gothic"/>
                <a:sym typeface="Century Gothic"/>
              </a:rPr>
              <a:t>mundo</a:t>
            </a:r>
            <a:r>
              <a:rPr lang="en-GB" b="0" i="0" u="none" strike="noStrike" dirty="0">
                <a:solidFill>
                  <a:srgbClr val="000000"/>
                </a:solidFill>
                <a:latin typeface="Century Gothic"/>
                <a:ea typeface="Century Gothic"/>
                <a:cs typeface="Century Gothic"/>
                <a:sym typeface="Century Gothic"/>
              </a:rPr>
              <a:t> [123]; </a:t>
            </a:r>
            <a:r>
              <a:rPr lang="en-GB" b="0" i="0" u="none" strike="noStrike" dirty="0" err="1">
                <a:solidFill>
                  <a:srgbClr val="000000"/>
                </a:solidFill>
                <a:latin typeface="Century Gothic"/>
                <a:ea typeface="Century Gothic"/>
                <a:cs typeface="Century Gothic"/>
                <a:sym typeface="Century Gothic"/>
              </a:rPr>
              <a:t>olvidar</a:t>
            </a:r>
            <a:r>
              <a:rPr lang="en-GB" b="0" i="0" u="none" strike="noStrike" dirty="0">
                <a:solidFill>
                  <a:srgbClr val="000000"/>
                </a:solidFill>
                <a:latin typeface="Century Gothic"/>
                <a:ea typeface="Century Gothic"/>
                <a:cs typeface="Century Gothic"/>
                <a:sym typeface="Century Gothic"/>
              </a:rPr>
              <a:t> [415]; </a:t>
            </a:r>
            <a:r>
              <a:rPr lang="en-GB" b="0" i="0" u="none" strike="noStrike" dirty="0" err="1">
                <a:solidFill>
                  <a:srgbClr val="000000"/>
                </a:solidFill>
                <a:latin typeface="Century Gothic"/>
                <a:ea typeface="Century Gothic"/>
                <a:cs typeface="Century Gothic"/>
                <a:sym typeface="Century Gothic"/>
              </a:rPr>
              <a:t>aceptar</a:t>
            </a:r>
            <a:r>
              <a:rPr lang="en-GB" b="0" i="0" u="none" strike="noStrike" dirty="0">
                <a:solidFill>
                  <a:srgbClr val="000000"/>
                </a:solidFill>
                <a:latin typeface="Century Gothic"/>
                <a:ea typeface="Century Gothic"/>
                <a:cs typeface="Century Gothic"/>
                <a:sym typeface="Century Gothic"/>
              </a:rPr>
              <a:t> [433]; </a:t>
            </a:r>
            <a:r>
              <a:rPr lang="en-GB" b="0" i="0" u="none" strike="noStrike" dirty="0" err="1">
                <a:solidFill>
                  <a:srgbClr val="000000"/>
                </a:solidFill>
                <a:latin typeface="Century Gothic"/>
                <a:ea typeface="Century Gothic"/>
                <a:cs typeface="Century Gothic"/>
                <a:sym typeface="Century Gothic"/>
              </a:rPr>
              <a:t>regresar</a:t>
            </a:r>
            <a:r>
              <a:rPr lang="en-GB" b="0" i="0" u="none" strike="noStrike" dirty="0">
                <a:solidFill>
                  <a:srgbClr val="000000"/>
                </a:solidFill>
                <a:latin typeface="Century Gothic"/>
                <a:ea typeface="Century Gothic"/>
                <a:cs typeface="Century Gothic"/>
                <a:sym typeface="Century Gothic"/>
              </a:rPr>
              <a:t> [573]; </a:t>
            </a:r>
            <a:r>
              <a:rPr lang="en-GB" b="0" i="0" u="none" strike="noStrike" dirty="0" err="1">
                <a:solidFill>
                  <a:srgbClr val="000000"/>
                </a:solidFill>
                <a:latin typeface="Century Gothic"/>
                <a:ea typeface="Century Gothic"/>
                <a:cs typeface="Century Gothic"/>
                <a:sym typeface="Century Gothic"/>
              </a:rPr>
              <a:t>contestar</a:t>
            </a:r>
            <a:r>
              <a:rPr lang="en-GB" b="0" i="0" u="none" strike="noStrike" dirty="0">
                <a:solidFill>
                  <a:srgbClr val="000000"/>
                </a:solidFill>
                <a:latin typeface="Century Gothic"/>
                <a:ea typeface="Century Gothic"/>
                <a:cs typeface="Century Gothic"/>
                <a:sym typeface="Century Gothic"/>
              </a:rPr>
              <a:t> [669]; </a:t>
            </a:r>
            <a:r>
              <a:rPr lang="en-GB" b="0" i="0" u="none" strike="noStrike" dirty="0" err="1">
                <a:solidFill>
                  <a:srgbClr val="000000"/>
                </a:solidFill>
                <a:latin typeface="Century Gothic"/>
                <a:ea typeface="Century Gothic"/>
                <a:cs typeface="Century Gothic"/>
                <a:sym typeface="Century Gothic"/>
              </a:rPr>
              <a:t>amar</a:t>
            </a:r>
            <a:r>
              <a:rPr lang="en-GB" b="0" i="0" u="none" strike="noStrike" dirty="0">
                <a:solidFill>
                  <a:srgbClr val="000000"/>
                </a:solidFill>
                <a:latin typeface="Century Gothic"/>
                <a:ea typeface="Century Gothic"/>
                <a:cs typeface="Century Gothic"/>
                <a:sym typeface="Century Gothic"/>
              </a:rPr>
              <a:t> [700]; </a:t>
            </a:r>
            <a:r>
              <a:rPr lang="en-GB" b="0" i="0" u="none" strike="noStrike" dirty="0" err="1">
                <a:solidFill>
                  <a:srgbClr val="000000"/>
                </a:solidFill>
                <a:latin typeface="Century Gothic"/>
                <a:ea typeface="Century Gothic"/>
                <a:cs typeface="Century Gothic"/>
                <a:sym typeface="Century Gothic"/>
              </a:rPr>
              <a:t>enviar</a:t>
            </a:r>
            <a:r>
              <a:rPr lang="en-GB" b="0" i="0" u="none" strike="noStrike" dirty="0">
                <a:solidFill>
                  <a:srgbClr val="000000"/>
                </a:solidFill>
                <a:latin typeface="Century Gothic"/>
                <a:ea typeface="Century Gothic"/>
                <a:cs typeface="Century Gothic"/>
                <a:sym typeface="Century Gothic"/>
              </a:rPr>
              <a:t> [704]; tele [4880], </a:t>
            </a:r>
            <a:r>
              <a:rPr lang="en-GB" b="0" i="0" u="none" strike="noStrike" dirty="0" err="1">
                <a:solidFill>
                  <a:srgbClr val="000000"/>
                </a:solidFill>
                <a:latin typeface="Century Gothic"/>
                <a:ea typeface="Century Gothic"/>
                <a:cs typeface="Century Gothic"/>
                <a:sym typeface="Century Gothic"/>
              </a:rPr>
              <a:t>televisión</a:t>
            </a:r>
            <a:r>
              <a:rPr lang="en-GB" b="0" i="0" u="none" strike="noStrike" dirty="0">
                <a:solidFill>
                  <a:srgbClr val="000000"/>
                </a:solidFill>
                <a:latin typeface="Century Gothic"/>
                <a:ea typeface="Century Gothic"/>
                <a:cs typeface="Century Gothic"/>
                <a:sym typeface="Century Gothic"/>
              </a:rPr>
              <a:t> [825]; paso [279]; </a:t>
            </a:r>
            <a:r>
              <a:rPr lang="en-GB" b="0" i="0" u="none" strike="noStrike" dirty="0" err="1">
                <a:solidFill>
                  <a:srgbClr val="000000"/>
                </a:solidFill>
                <a:latin typeface="Century Gothic"/>
                <a:ea typeface="Century Gothic"/>
                <a:cs typeface="Century Gothic"/>
                <a:sym typeface="Century Gothic"/>
              </a:rPr>
              <a:t>atrás</a:t>
            </a:r>
            <a:r>
              <a:rPr lang="en-GB" b="0" i="0" u="none" strike="noStrike" dirty="0">
                <a:solidFill>
                  <a:srgbClr val="000000"/>
                </a:solidFill>
                <a:latin typeface="Century Gothic"/>
                <a:ea typeface="Century Gothic"/>
                <a:cs typeface="Century Gothic"/>
                <a:sym typeface="Century Gothic"/>
              </a:rPr>
              <a:t> [599]; </a:t>
            </a:r>
            <a:r>
              <a:rPr lang="en-GB" b="0" i="0" u="none" strike="noStrike" dirty="0" err="1">
                <a:solidFill>
                  <a:srgbClr val="000000"/>
                </a:solidFill>
                <a:latin typeface="Century Gothic"/>
                <a:ea typeface="Century Gothic"/>
                <a:cs typeface="Century Gothic"/>
                <a:sym typeface="Century Gothic"/>
              </a:rPr>
              <a:t>carrera</a:t>
            </a:r>
            <a:r>
              <a:rPr lang="en-GB" b="0" i="0" u="none" strike="noStrike" dirty="0">
                <a:solidFill>
                  <a:srgbClr val="000000"/>
                </a:solidFill>
                <a:latin typeface="Century Gothic"/>
                <a:ea typeface="Century Gothic"/>
                <a:cs typeface="Century Gothic"/>
                <a:sym typeface="Century Gothic"/>
              </a:rPr>
              <a:t> [481]; ¿</a:t>
            </a:r>
            <a:r>
              <a:rPr lang="en-GB" b="0" i="0" u="none" strike="noStrike" dirty="0" err="1">
                <a:solidFill>
                  <a:srgbClr val="000000"/>
                </a:solidFill>
                <a:latin typeface="Century Gothic"/>
                <a:ea typeface="Century Gothic"/>
                <a:cs typeface="Century Gothic"/>
                <a:sym typeface="Century Gothic"/>
              </a:rPr>
              <a:t>Cómo</a:t>
            </a:r>
            <a:r>
              <a:rPr lang="en-GB" b="0" i="0" u="none" strike="noStrike" dirty="0">
                <a:solidFill>
                  <a:srgbClr val="000000"/>
                </a:solidFill>
                <a:latin typeface="Century Gothic"/>
                <a:ea typeface="Century Gothic"/>
                <a:cs typeface="Century Gothic"/>
                <a:sym typeface="Century Gothic"/>
              </a:rPr>
              <a:t> es? [n/a]; </a:t>
            </a:r>
            <a:r>
              <a:rPr lang="en-GB" b="0" i="0" u="none" strike="noStrike" dirty="0" err="1">
                <a:solidFill>
                  <a:srgbClr val="000000"/>
                </a:solidFill>
                <a:latin typeface="Century Gothic"/>
                <a:ea typeface="Century Gothic"/>
                <a:cs typeface="Century Gothic"/>
                <a:sym typeface="Century Gothic"/>
              </a:rPr>
              <a:t>protagonista</a:t>
            </a:r>
            <a:r>
              <a:rPr lang="en-GB" b="0" i="0" u="none" strike="noStrike" dirty="0">
                <a:solidFill>
                  <a:srgbClr val="000000"/>
                </a:solidFill>
                <a:latin typeface="Century Gothic"/>
                <a:ea typeface="Century Gothic"/>
                <a:cs typeface="Century Gothic"/>
                <a:sym typeface="Century Gothic"/>
              </a:rPr>
              <a:t> [1926]; </a:t>
            </a:r>
            <a:r>
              <a:rPr lang="en-GB" b="0" i="0" u="none" strike="noStrike" dirty="0" err="1">
                <a:solidFill>
                  <a:srgbClr val="000000"/>
                </a:solidFill>
                <a:latin typeface="Century Gothic"/>
                <a:ea typeface="Century Gothic"/>
                <a:cs typeface="Century Gothic"/>
                <a:sym typeface="Century Gothic"/>
              </a:rPr>
              <a:t>besar</a:t>
            </a:r>
            <a:r>
              <a:rPr lang="en-GB" b="0" i="0" u="none" strike="noStrike" dirty="0">
                <a:solidFill>
                  <a:srgbClr val="000000"/>
                </a:solidFill>
                <a:latin typeface="Century Gothic"/>
                <a:ea typeface="Century Gothic"/>
                <a:cs typeface="Century Gothic"/>
                <a:sym typeface="Century Gothic"/>
              </a:rPr>
              <a:t> [1591]; </a:t>
            </a:r>
            <a:r>
              <a:rPr lang="en-GB" b="0" i="0" u="none" strike="noStrike" dirty="0" err="1">
                <a:solidFill>
                  <a:srgbClr val="000000"/>
                </a:solidFill>
                <a:latin typeface="Century Gothic"/>
                <a:ea typeface="Century Gothic"/>
                <a:cs typeface="Century Gothic"/>
                <a:sym typeface="Century Gothic"/>
              </a:rPr>
              <a:t>raíz</a:t>
            </a:r>
            <a:r>
              <a:rPr lang="en-GB" b="0" i="0" u="none" strike="noStrike" dirty="0">
                <a:solidFill>
                  <a:srgbClr val="000000"/>
                </a:solidFill>
                <a:latin typeface="Century Gothic"/>
                <a:ea typeface="Century Gothic"/>
                <a:cs typeface="Century Gothic"/>
                <a:sym typeface="Century Gothic"/>
              </a:rPr>
              <a:t> [1304]; </a:t>
            </a:r>
            <a:r>
              <a:rPr lang="en-GB" b="0" i="0" u="none" strike="noStrike" dirty="0" err="1">
                <a:solidFill>
                  <a:srgbClr val="000000"/>
                </a:solidFill>
                <a:latin typeface="Century Gothic"/>
                <a:ea typeface="Century Gothic"/>
                <a:cs typeface="Century Gothic"/>
                <a:sym typeface="Century Gothic"/>
              </a:rPr>
              <a:t>notar</a:t>
            </a:r>
            <a:r>
              <a:rPr lang="en-GB" b="0" i="0" u="none" strike="noStrike" dirty="0">
                <a:solidFill>
                  <a:srgbClr val="000000"/>
                </a:solidFill>
                <a:latin typeface="Century Gothic"/>
                <a:ea typeface="Century Gothic"/>
                <a:cs typeface="Century Gothic"/>
                <a:sym typeface="Century Gothic"/>
              </a:rPr>
              <a:t> [696]; </a:t>
            </a:r>
            <a:r>
              <a:rPr lang="en-GB" b="0" i="0" u="none" strike="noStrike" dirty="0" err="1">
                <a:solidFill>
                  <a:srgbClr val="000000"/>
                </a:solidFill>
                <a:latin typeface="Century Gothic"/>
                <a:ea typeface="Century Gothic"/>
                <a:cs typeface="Century Gothic"/>
                <a:sym typeface="Century Gothic"/>
              </a:rPr>
              <a:t>hermoso</a:t>
            </a:r>
            <a:r>
              <a:rPr lang="en-GB" b="0" i="0" u="none" strike="noStrike" dirty="0">
                <a:solidFill>
                  <a:srgbClr val="000000"/>
                </a:solidFill>
                <a:latin typeface="Century Gothic"/>
                <a:ea typeface="Century Gothic"/>
                <a:cs typeface="Century Gothic"/>
                <a:sym typeface="Century Gothic"/>
              </a:rPr>
              <a:t> [980]; </a:t>
            </a:r>
            <a:r>
              <a:rPr lang="en-GB" b="0" i="0" u="none" strike="noStrike" dirty="0" err="1">
                <a:solidFill>
                  <a:srgbClr val="000000"/>
                </a:solidFill>
                <a:latin typeface="Century Gothic"/>
                <a:ea typeface="Century Gothic"/>
                <a:cs typeface="Century Gothic"/>
                <a:sym typeface="Century Gothic"/>
              </a:rPr>
              <a:t>altura</a:t>
            </a:r>
            <a:r>
              <a:rPr lang="en-GB" b="0" i="0" u="none" strike="noStrike" dirty="0">
                <a:solidFill>
                  <a:srgbClr val="000000"/>
                </a:solidFill>
                <a:latin typeface="Century Gothic"/>
                <a:ea typeface="Century Gothic"/>
                <a:cs typeface="Century Gothic"/>
                <a:sym typeface="Century Gothic"/>
              </a:rPr>
              <a:t> [970]; </a:t>
            </a:r>
            <a:r>
              <a:rPr lang="en-GB" b="0" i="0" u="none" strike="noStrike" dirty="0" err="1">
                <a:solidFill>
                  <a:srgbClr val="000000"/>
                </a:solidFill>
                <a:latin typeface="Century Gothic"/>
                <a:ea typeface="Century Gothic"/>
                <a:cs typeface="Century Gothic"/>
                <a:sym typeface="Century Gothic"/>
              </a:rPr>
              <a:t>recorrer</a:t>
            </a:r>
            <a:r>
              <a:rPr lang="en-GB" b="0" i="0" u="none" strike="noStrike" dirty="0">
                <a:solidFill>
                  <a:srgbClr val="000000"/>
                </a:solidFill>
                <a:latin typeface="Century Gothic"/>
                <a:ea typeface="Century Gothic"/>
                <a:cs typeface="Century Gothic"/>
                <a:sym typeface="Century Gothic"/>
              </a:rPr>
              <a:t> [697]; </a:t>
            </a:r>
            <a:r>
              <a:rPr lang="en-GB" b="0" i="0" u="none" strike="noStrike" dirty="0" err="1">
                <a:solidFill>
                  <a:srgbClr val="000000"/>
                </a:solidFill>
                <a:latin typeface="Century Gothic"/>
                <a:ea typeface="Century Gothic"/>
                <a:cs typeface="Century Gothic"/>
                <a:sym typeface="Century Gothic"/>
              </a:rPr>
              <a:t>pasado</a:t>
            </a:r>
            <a:r>
              <a:rPr lang="en-GB" b="0" i="0" u="none" strike="noStrike" dirty="0">
                <a:solidFill>
                  <a:srgbClr val="000000"/>
                </a:solidFill>
                <a:latin typeface="Century Gothic"/>
                <a:ea typeface="Century Gothic"/>
                <a:cs typeface="Century Gothic"/>
                <a:sym typeface="Century Gothic"/>
              </a:rPr>
              <a:t> [932]; </a:t>
            </a:r>
            <a:r>
              <a:rPr lang="en-GB" b="0" i="0" u="none" strike="noStrike" dirty="0" err="1">
                <a:solidFill>
                  <a:srgbClr val="000000"/>
                </a:solidFill>
                <a:latin typeface="Century Gothic"/>
                <a:ea typeface="Century Gothic"/>
                <a:cs typeface="Century Gothic"/>
                <a:sym typeface="Century Gothic"/>
              </a:rPr>
              <a:t>isla</a:t>
            </a:r>
            <a:r>
              <a:rPr lang="en-GB" b="0" i="0" u="none" strike="noStrike" dirty="0">
                <a:solidFill>
                  <a:srgbClr val="000000"/>
                </a:solidFill>
                <a:latin typeface="Century Gothic"/>
                <a:ea typeface="Century Gothic"/>
                <a:cs typeface="Century Gothic"/>
                <a:sym typeface="Century Gothic"/>
              </a:rPr>
              <a:t> [810]; </a:t>
            </a:r>
            <a:r>
              <a:rPr lang="en-GB" b="0" i="0" u="none" strike="noStrike" dirty="0" err="1">
                <a:solidFill>
                  <a:srgbClr val="000000"/>
                </a:solidFill>
                <a:latin typeface="Century Gothic"/>
                <a:ea typeface="Century Gothic"/>
                <a:cs typeface="Century Gothic"/>
                <a:sym typeface="Century Gothic"/>
              </a:rPr>
              <a:t>abierto</a:t>
            </a:r>
            <a:r>
              <a:rPr lang="en-GB" b="0" i="0" u="none" strike="noStrike" dirty="0">
                <a:solidFill>
                  <a:srgbClr val="000000"/>
                </a:solidFill>
                <a:latin typeface="Century Gothic"/>
                <a:ea typeface="Century Gothic"/>
                <a:cs typeface="Century Gothic"/>
                <a:sym typeface="Century Gothic"/>
              </a:rPr>
              <a:t> [654] </a:t>
            </a:r>
            <a:r>
              <a:rPr lang="en-GB" b="1" i="0" u="none" strike="noStrike" dirty="0">
                <a:solidFill>
                  <a:srgbClr val="000000"/>
                </a:solidFill>
                <a:latin typeface="Century Gothic"/>
                <a:ea typeface="Century Gothic"/>
                <a:cs typeface="Century Gothic"/>
                <a:sym typeface="Century Gothic"/>
              </a:rPr>
              <a:t>(36)</a:t>
            </a:r>
            <a:endParaRPr b="0" i="0" dirty="0"/>
          </a:p>
          <a:p>
            <a:pPr marL="0" marR="0" lvl="0" indent="0" algn="l" rtl="0">
              <a:lnSpc>
                <a:spcPct val="100000"/>
              </a:lnSpc>
              <a:spcBef>
                <a:spcPts val="0"/>
              </a:spcBef>
              <a:spcAft>
                <a:spcPts val="0"/>
              </a:spcAft>
              <a:buClr>
                <a:schemeClr val="dk1"/>
              </a:buClr>
              <a:buSzPts val="1200"/>
              <a:buFont typeface="Calibri"/>
              <a:buNone/>
            </a:pPr>
            <a:r>
              <a:rPr lang="en-GB" b="1" i="0" u="none" strike="noStrike" dirty="0">
                <a:solidFill>
                  <a:srgbClr val="000000"/>
                </a:solidFill>
                <a:latin typeface="Century Gothic"/>
                <a:ea typeface="Century Gothic"/>
                <a:cs typeface="Century Gothic"/>
                <a:sym typeface="Century Gothic"/>
              </a:rPr>
              <a:t>Spaced repetition: </a:t>
            </a:r>
            <a:r>
              <a:rPr lang="en-GB" b="0" i="0" dirty="0" err="1">
                <a:solidFill>
                  <a:srgbClr val="000000"/>
                </a:solidFill>
                <a:latin typeface="Century Gothic"/>
                <a:ea typeface="Century Gothic"/>
                <a:cs typeface="Century Gothic"/>
                <a:sym typeface="Century Gothic"/>
              </a:rPr>
              <a:t>doler</a:t>
            </a:r>
            <a:r>
              <a:rPr lang="en-GB" b="0" i="0" dirty="0">
                <a:solidFill>
                  <a:srgbClr val="000000"/>
                </a:solidFill>
                <a:latin typeface="Century Gothic"/>
                <a:ea typeface="Century Gothic"/>
                <a:cs typeface="Century Gothic"/>
                <a:sym typeface="Century Gothic"/>
              </a:rPr>
              <a:t> [1629]; </a:t>
            </a:r>
            <a:r>
              <a:rPr lang="en-GB" b="0" i="0" dirty="0" err="1">
                <a:solidFill>
                  <a:srgbClr val="000000"/>
                </a:solidFill>
                <a:latin typeface="Century Gothic"/>
                <a:ea typeface="Century Gothic"/>
                <a:cs typeface="Century Gothic"/>
                <a:sym typeface="Century Gothic"/>
              </a:rPr>
              <a:t>recomendar</a:t>
            </a:r>
            <a:r>
              <a:rPr lang="en-GB" b="0" i="0" dirty="0">
                <a:solidFill>
                  <a:srgbClr val="000000"/>
                </a:solidFill>
                <a:latin typeface="Century Gothic"/>
                <a:ea typeface="Century Gothic"/>
                <a:cs typeface="Century Gothic"/>
                <a:sym typeface="Century Gothic"/>
              </a:rPr>
              <a:t> [1247]; </a:t>
            </a:r>
            <a:r>
              <a:rPr lang="en-GB" b="0" i="0" dirty="0" err="1">
                <a:solidFill>
                  <a:srgbClr val="000000"/>
                </a:solidFill>
                <a:latin typeface="Century Gothic"/>
                <a:ea typeface="Century Gothic"/>
                <a:cs typeface="Century Gothic"/>
                <a:sym typeface="Century Gothic"/>
              </a:rPr>
              <a:t>repetir</a:t>
            </a:r>
            <a:r>
              <a:rPr lang="en-GB" b="0" i="0" dirty="0">
                <a:solidFill>
                  <a:srgbClr val="000000"/>
                </a:solidFill>
                <a:latin typeface="Century Gothic"/>
                <a:ea typeface="Century Gothic"/>
                <a:cs typeface="Century Gothic"/>
                <a:sym typeface="Century Gothic"/>
              </a:rPr>
              <a:t> [512]; </a:t>
            </a:r>
            <a:r>
              <a:rPr lang="en-GB" b="0" i="0" dirty="0" err="1">
                <a:solidFill>
                  <a:srgbClr val="000000"/>
                </a:solidFill>
                <a:latin typeface="Century Gothic"/>
                <a:ea typeface="Century Gothic"/>
                <a:cs typeface="Century Gothic"/>
                <a:sym typeface="Century Gothic"/>
              </a:rPr>
              <a:t>alumno</a:t>
            </a:r>
            <a:r>
              <a:rPr lang="en-GB" b="0" i="0" dirty="0">
                <a:solidFill>
                  <a:srgbClr val="000000"/>
                </a:solidFill>
                <a:latin typeface="Century Gothic"/>
                <a:ea typeface="Century Gothic"/>
                <a:cs typeface="Century Gothic"/>
                <a:sym typeface="Century Gothic"/>
              </a:rPr>
              <a:t> [862]; boca [465]; cita¹ (appointment) [2002]; </a:t>
            </a:r>
            <a:r>
              <a:rPr lang="en-GB" b="0" i="0" dirty="0" err="1">
                <a:solidFill>
                  <a:srgbClr val="000000"/>
                </a:solidFill>
                <a:latin typeface="Century Gothic"/>
                <a:ea typeface="Century Gothic"/>
                <a:cs typeface="Century Gothic"/>
                <a:sym typeface="Century Gothic"/>
              </a:rPr>
              <a:t>cuello</a:t>
            </a:r>
            <a:r>
              <a:rPr lang="en-GB" b="0" i="0" dirty="0">
                <a:solidFill>
                  <a:srgbClr val="000000"/>
                </a:solidFill>
                <a:latin typeface="Century Gothic"/>
                <a:ea typeface="Century Gothic"/>
                <a:cs typeface="Century Gothic"/>
                <a:sym typeface="Century Gothic"/>
              </a:rPr>
              <a:t> [1298]; </a:t>
            </a:r>
            <a:r>
              <a:rPr lang="en-GB" b="0" i="0" dirty="0" err="1">
                <a:solidFill>
                  <a:srgbClr val="000000"/>
                </a:solidFill>
                <a:latin typeface="Century Gothic"/>
                <a:ea typeface="Century Gothic"/>
                <a:cs typeface="Century Gothic"/>
                <a:sym typeface="Century Gothic"/>
              </a:rPr>
              <a:t>derecho</a:t>
            </a:r>
            <a:r>
              <a:rPr lang="en-GB" b="0" i="0" dirty="0">
                <a:solidFill>
                  <a:srgbClr val="000000"/>
                </a:solidFill>
                <a:latin typeface="Century Gothic"/>
                <a:ea typeface="Century Gothic"/>
                <a:cs typeface="Century Gothic"/>
                <a:sym typeface="Century Gothic"/>
              </a:rPr>
              <a:t> [1334]; </a:t>
            </a:r>
            <a:r>
              <a:rPr lang="en-GB" b="0" i="0" dirty="0" err="1">
                <a:solidFill>
                  <a:srgbClr val="000000"/>
                </a:solidFill>
                <a:latin typeface="Century Gothic"/>
                <a:ea typeface="Century Gothic"/>
                <a:cs typeface="Century Gothic"/>
                <a:sym typeface="Century Gothic"/>
              </a:rPr>
              <a:t>diente</a:t>
            </a:r>
            <a:r>
              <a:rPr lang="en-GB" b="0" i="0" dirty="0">
                <a:solidFill>
                  <a:srgbClr val="000000"/>
                </a:solidFill>
                <a:latin typeface="Century Gothic"/>
                <a:ea typeface="Century Gothic"/>
                <a:cs typeface="Century Gothic"/>
                <a:sym typeface="Century Gothic"/>
              </a:rPr>
              <a:t> [1365]; error [886]; </a:t>
            </a:r>
            <a:r>
              <a:rPr lang="en-GB" b="0" i="0" dirty="0" err="1">
                <a:solidFill>
                  <a:srgbClr val="000000"/>
                </a:solidFill>
                <a:latin typeface="Century Gothic"/>
                <a:ea typeface="Century Gothic"/>
                <a:cs typeface="Century Gothic"/>
                <a:sym typeface="Century Gothic"/>
              </a:rPr>
              <a:t>espalda</a:t>
            </a:r>
            <a:r>
              <a:rPr lang="en-GB" b="0" i="0" dirty="0">
                <a:solidFill>
                  <a:srgbClr val="000000"/>
                </a:solidFill>
                <a:latin typeface="Century Gothic"/>
                <a:ea typeface="Century Gothic"/>
                <a:cs typeface="Century Gothic"/>
                <a:sym typeface="Century Gothic"/>
              </a:rPr>
              <a:t> [942]; hospital [1050]; </a:t>
            </a:r>
            <a:r>
              <a:rPr lang="en-GB" b="0" i="0" dirty="0" err="1">
                <a:solidFill>
                  <a:srgbClr val="000000"/>
                </a:solidFill>
                <a:latin typeface="Century Gothic"/>
                <a:ea typeface="Century Gothic"/>
                <a:cs typeface="Century Gothic"/>
                <a:sym typeface="Century Gothic"/>
              </a:rPr>
              <a:t>rodilla</a:t>
            </a:r>
            <a:r>
              <a:rPr lang="en-GB" b="0" i="0" dirty="0">
                <a:solidFill>
                  <a:srgbClr val="000000"/>
                </a:solidFill>
                <a:latin typeface="Century Gothic"/>
                <a:ea typeface="Century Gothic"/>
                <a:cs typeface="Century Gothic"/>
                <a:sym typeface="Century Gothic"/>
              </a:rPr>
              <a:t> [1839]; </a:t>
            </a:r>
            <a:r>
              <a:rPr lang="en-GB" b="0" i="0" dirty="0" err="1">
                <a:solidFill>
                  <a:srgbClr val="000000"/>
                </a:solidFill>
                <a:latin typeface="Century Gothic"/>
                <a:ea typeface="Century Gothic"/>
                <a:cs typeface="Century Gothic"/>
                <a:sym typeface="Century Gothic"/>
              </a:rPr>
              <a:t>fumar</a:t>
            </a:r>
            <a:r>
              <a:rPr lang="en-GB" b="0" i="0" dirty="0">
                <a:solidFill>
                  <a:srgbClr val="000000"/>
                </a:solidFill>
                <a:latin typeface="Century Gothic"/>
                <a:ea typeface="Century Gothic"/>
                <a:cs typeface="Century Gothic"/>
                <a:sym typeface="Century Gothic"/>
              </a:rPr>
              <a:t> [1883]; </a:t>
            </a:r>
            <a:r>
              <a:rPr lang="en-GB" b="0" i="0" dirty="0" err="1">
                <a:solidFill>
                  <a:srgbClr val="000000"/>
                </a:solidFill>
                <a:latin typeface="Century Gothic"/>
                <a:ea typeface="Century Gothic"/>
                <a:cs typeface="Century Gothic"/>
                <a:sym typeface="Century Gothic"/>
              </a:rPr>
              <a:t>información</a:t>
            </a:r>
            <a:r>
              <a:rPr lang="en-GB" b="0" i="0" dirty="0">
                <a:solidFill>
                  <a:srgbClr val="000000"/>
                </a:solidFill>
                <a:latin typeface="Century Gothic"/>
                <a:ea typeface="Century Gothic"/>
                <a:cs typeface="Century Gothic"/>
                <a:sym typeface="Century Gothic"/>
              </a:rPr>
              <a:t> [326]; </a:t>
            </a:r>
            <a:r>
              <a:rPr lang="en-GB" b="0" i="0" dirty="0" err="1">
                <a:solidFill>
                  <a:srgbClr val="000000"/>
                </a:solidFill>
                <a:latin typeface="Century Gothic"/>
                <a:ea typeface="Century Gothic"/>
                <a:cs typeface="Century Gothic"/>
                <a:sym typeface="Century Gothic"/>
              </a:rPr>
              <a:t>vuelo</a:t>
            </a:r>
            <a:r>
              <a:rPr lang="en-GB" b="0" i="0" dirty="0">
                <a:solidFill>
                  <a:srgbClr val="000000"/>
                </a:solidFill>
                <a:latin typeface="Century Gothic"/>
                <a:ea typeface="Century Gothic"/>
                <a:cs typeface="Century Gothic"/>
                <a:sym typeface="Century Gothic"/>
              </a:rPr>
              <a:t> [1739]; </a:t>
            </a:r>
            <a:r>
              <a:rPr lang="en-GB" b="0" i="0" dirty="0" err="1">
                <a:solidFill>
                  <a:srgbClr val="000000"/>
                </a:solidFill>
                <a:latin typeface="Century Gothic"/>
                <a:ea typeface="Century Gothic"/>
                <a:cs typeface="Century Gothic"/>
                <a:sym typeface="Century Gothic"/>
              </a:rPr>
              <a:t>europeo</a:t>
            </a:r>
            <a:r>
              <a:rPr lang="en-GB" b="0" i="0" dirty="0">
                <a:solidFill>
                  <a:srgbClr val="000000"/>
                </a:solidFill>
                <a:latin typeface="Century Gothic"/>
                <a:ea typeface="Century Gothic"/>
                <a:cs typeface="Century Gothic"/>
                <a:sym typeface="Century Gothic"/>
              </a:rPr>
              <a:t> [721] </a:t>
            </a:r>
            <a:r>
              <a:rPr lang="en-GB" b="1" i="0" dirty="0">
                <a:solidFill>
                  <a:srgbClr val="000000"/>
                </a:solidFill>
                <a:latin typeface="Century Gothic"/>
                <a:ea typeface="Century Gothic"/>
                <a:cs typeface="Century Gothic"/>
                <a:sym typeface="Century Gothic"/>
              </a:rPr>
              <a:t>(17) /H only: </a:t>
            </a:r>
            <a:r>
              <a:rPr lang="en-GB" b="0" i="0" dirty="0" err="1">
                <a:solidFill>
                  <a:srgbClr val="FF0000"/>
                </a:solidFill>
                <a:latin typeface="Century Gothic"/>
                <a:ea typeface="Century Gothic"/>
                <a:cs typeface="Century Gothic"/>
                <a:sym typeface="Century Gothic"/>
              </a:rPr>
              <a:t>asegurar</a:t>
            </a:r>
            <a:r>
              <a:rPr lang="en-GB" b="0" i="0" dirty="0">
                <a:solidFill>
                  <a:srgbClr val="FF0000"/>
                </a:solidFill>
                <a:latin typeface="Century Gothic"/>
                <a:ea typeface="Century Gothic"/>
                <a:cs typeface="Century Gothic"/>
                <a:sym typeface="Century Gothic"/>
              </a:rPr>
              <a:t> [497]; </a:t>
            </a:r>
            <a:r>
              <a:rPr lang="en-GB" b="0" i="0" dirty="0" err="1">
                <a:solidFill>
                  <a:srgbClr val="FF0000"/>
                </a:solidFill>
                <a:latin typeface="Century Gothic"/>
                <a:ea typeface="Century Gothic"/>
                <a:cs typeface="Century Gothic"/>
                <a:sym typeface="Century Gothic"/>
              </a:rPr>
              <a:t>exigir</a:t>
            </a:r>
            <a:r>
              <a:rPr lang="en-GB" b="0" i="0" dirty="0">
                <a:solidFill>
                  <a:srgbClr val="FF0000"/>
                </a:solidFill>
                <a:latin typeface="Century Gothic"/>
                <a:ea typeface="Century Gothic"/>
                <a:cs typeface="Century Gothic"/>
                <a:sym typeface="Century Gothic"/>
              </a:rPr>
              <a:t> [854]; </a:t>
            </a:r>
            <a:r>
              <a:rPr lang="en-GB" b="0" i="0" dirty="0" err="1">
                <a:solidFill>
                  <a:srgbClr val="FF0000"/>
                </a:solidFill>
                <a:latin typeface="Century Gothic"/>
                <a:ea typeface="Century Gothic"/>
                <a:cs typeface="Century Gothic"/>
                <a:sym typeface="Century Gothic"/>
              </a:rPr>
              <a:t>nos</a:t>
            </a:r>
            <a:r>
              <a:rPr lang="en-GB" b="0" i="0" dirty="0">
                <a:solidFill>
                  <a:srgbClr val="FF0000"/>
                </a:solidFill>
                <a:latin typeface="Century Gothic"/>
                <a:ea typeface="Century Gothic"/>
                <a:cs typeface="Century Gothic"/>
                <a:sym typeface="Century Gothic"/>
              </a:rPr>
              <a:t> [52]; </a:t>
            </a:r>
            <a:r>
              <a:rPr lang="en-GB" b="0" i="0" dirty="0" err="1">
                <a:solidFill>
                  <a:srgbClr val="FF0000"/>
                </a:solidFill>
                <a:latin typeface="Century Gothic"/>
                <a:ea typeface="Century Gothic"/>
                <a:cs typeface="Century Gothic"/>
                <a:sym typeface="Century Gothic"/>
              </a:rPr>
              <a:t>os</a:t>
            </a:r>
            <a:r>
              <a:rPr lang="en-GB" b="0" i="0" dirty="0">
                <a:solidFill>
                  <a:srgbClr val="FF0000"/>
                </a:solidFill>
                <a:latin typeface="Century Gothic"/>
                <a:ea typeface="Century Gothic"/>
                <a:cs typeface="Century Gothic"/>
                <a:sym typeface="Century Gothic"/>
              </a:rPr>
              <a:t> [695]; </a:t>
            </a:r>
            <a:r>
              <a:rPr lang="en-GB" b="0" i="0" dirty="0" err="1">
                <a:solidFill>
                  <a:srgbClr val="FF0000"/>
                </a:solidFill>
                <a:latin typeface="Century Gothic"/>
                <a:ea typeface="Century Gothic"/>
                <a:cs typeface="Century Gothic"/>
                <a:sym typeface="Century Gothic"/>
              </a:rPr>
              <a:t>hombro</a:t>
            </a:r>
            <a:r>
              <a:rPr lang="en-GB" b="0" i="0" dirty="0">
                <a:solidFill>
                  <a:srgbClr val="FF0000"/>
                </a:solidFill>
                <a:latin typeface="Century Gothic"/>
                <a:ea typeface="Century Gothic"/>
                <a:cs typeface="Century Gothic"/>
                <a:sym typeface="Century Gothic"/>
              </a:rPr>
              <a:t> [1146]; </a:t>
            </a:r>
            <a:r>
              <a:rPr lang="en-GB" b="0" i="0" dirty="0" err="1">
                <a:solidFill>
                  <a:srgbClr val="FF0000"/>
                </a:solidFill>
                <a:latin typeface="Century Gothic"/>
                <a:ea typeface="Century Gothic"/>
                <a:cs typeface="Century Gothic"/>
                <a:sym typeface="Century Gothic"/>
              </a:rPr>
              <a:t>nariz</a:t>
            </a:r>
            <a:r>
              <a:rPr lang="en-GB" b="0" i="0" dirty="0">
                <a:solidFill>
                  <a:srgbClr val="FF0000"/>
                </a:solidFill>
                <a:latin typeface="Century Gothic"/>
                <a:ea typeface="Century Gothic"/>
                <a:cs typeface="Century Gothic"/>
                <a:sym typeface="Century Gothic"/>
              </a:rPr>
              <a:t> [1570]; </a:t>
            </a:r>
            <a:r>
              <a:rPr lang="en-GB" b="0" i="0" dirty="0" err="1">
                <a:solidFill>
                  <a:srgbClr val="FF0000"/>
                </a:solidFill>
                <a:latin typeface="Century Gothic"/>
                <a:ea typeface="Century Gothic"/>
                <a:cs typeface="Century Gothic"/>
                <a:sym typeface="Century Gothic"/>
              </a:rPr>
              <a:t>justo</a:t>
            </a:r>
            <a:r>
              <a:rPr lang="en-GB" b="0" i="0" dirty="0">
                <a:solidFill>
                  <a:srgbClr val="FF0000"/>
                </a:solidFill>
                <a:latin typeface="Century Gothic"/>
                <a:ea typeface="Century Gothic"/>
                <a:cs typeface="Century Gothic"/>
                <a:sym typeface="Century Gothic"/>
              </a:rPr>
              <a:t> [1782]; </a:t>
            </a:r>
            <a:r>
              <a:rPr lang="en-GB" b="0" i="0" dirty="0" err="1">
                <a:solidFill>
                  <a:srgbClr val="FF0000"/>
                </a:solidFill>
                <a:latin typeface="Century Gothic"/>
                <a:ea typeface="Century Gothic"/>
                <a:cs typeface="Century Gothic"/>
                <a:sym typeface="Century Gothic"/>
              </a:rPr>
              <a:t>mío</a:t>
            </a:r>
            <a:r>
              <a:rPr lang="en-GB" b="0" i="0" dirty="0">
                <a:solidFill>
                  <a:srgbClr val="FF0000"/>
                </a:solidFill>
                <a:latin typeface="Century Gothic"/>
                <a:ea typeface="Century Gothic"/>
                <a:cs typeface="Century Gothic"/>
                <a:sym typeface="Century Gothic"/>
              </a:rPr>
              <a:t> [676]; </a:t>
            </a:r>
            <a:r>
              <a:rPr lang="en-GB" b="0" i="0" dirty="0" err="1">
                <a:solidFill>
                  <a:srgbClr val="FF0000"/>
                </a:solidFill>
                <a:latin typeface="Century Gothic"/>
                <a:ea typeface="Century Gothic"/>
                <a:cs typeface="Century Gothic"/>
                <a:sym typeface="Century Gothic"/>
              </a:rPr>
              <a:t>suyo</a:t>
            </a:r>
            <a:r>
              <a:rPr lang="en-GB" b="0" i="0" dirty="0">
                <a:solidFill>
                  <a:srgbClr val="FF0000"/>
                </a:solidFill>
                <a:latin typeface="Century Gothic"/>
                <a:ea typeface="Century Gothic"/>
                <a:cs typeface="Century Gothic"/>
                <a:sym typeface="Century Gothic"/>
              </a:rPr>
              <a:t> [1002]; </a:t>
            </a:r>
            <a:r>
              <a:rPr lang="en-GB" b="0" i="0" dirty="0" err="1">
                <a:solidFill>
                  <a:srgbClr val="FF0000"/>
                </a:solidFill>
                <a:latin typeface="Century Gothic"/>
                <a:ea typeface="Century Gothic"/>
                <a:cs typeface="Century Gothic"/>
                <a:sym typeface="Century Gothic"/>
              </a:rPr>
              <a:t>tuyo</a:t>
            </a:r>
            <a:r>
              <a:rPr lang="en-GB" b="0" i="0" dirty="0">
                <a:solidFill>
                  <a:srgbClr val="FF0000"/>
                </a:solidFill>
                <a:latin typeface="Century Gothic"/>
                <a:ea typeface="Century Gothic"/>
                <a:cs typeface="Century Gothic"/>
                <a:sym typeface="Century Gothic"/>
              </a:rPr>
              <a:t> [1717] </a:t>
            </a:r>
            <a:r>
              <a:rPr lang="en-GB" b="1" i="0" dirty="0">
                <a:solidFill>
                  <a:srgbClr val="FF0000"/>
                </a:solidFill>
                <a:latin typeface="Century Gothic"/>
                <a:ea typeface="Century Gothic"/>
                <a:cs typeface="Century Gothic"/>
                <a:sym typeface="Century Gothic"/>
              </a:rPr>
              <a:t>(10)</a:t>
            </a:r>
            <a:endParaRPr b="1" i="0" u="none" strike="noStrik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b="1" i="0" dirty="0"/>
              <a:t>Revisited function words</a:t>
            </a:r>
            <a:r>
              <a:rPr lang="en-GB" b="0" i="0" dirty="0"/>
              <a:t>: </a:t>
            </a:r>
            <a:r>
              <a:rPr lang="en-GB" b="0" i="0" dirty="0" err="1">
                <a:solidFill>
                  <a:srgbClr val="000000"/>
                </a:solidFill>
                <a:latin typeface="Century Gothic"/>
                <a:ea typeface="Century Gothic"/>
                <a:cs typeface="Century Gothic"/>
                <a:sym typeface="Century Gothic"/>
              </a:rPr>
              <a:t>su</a:t>
            </a:r>
            <a:r>
              <a:rPr lang="en-GB" b="0" i="0" dirty="0">
                <a:solidFill>
                  <a:srgbClr val="000000"/>
                </a:solidFill>
                <a:latin typeface="Century Gothic"/>
                <a:ea typeface="Century Gothic"/>
                <a:cs typeface="Century Gothic"/>
                <a:sym typeface="Century Gothic"/>
              </a:rPr>
              <a:t> [12]; </a:t>
            </a:r>
            <a:r>
              <a:rPr lang="en-GB" b="0" i="0" dirty="0" err="1">
                <a:solidFill>
                  <a:srgbClr val="000000"/>
                </a:solidFill>
                <a:latin typeface="Century Gothic"/>
                <a:ea typeface="Century Gothic"/>
                <a:cs typeface="Century Gothic"/>
                <a:sym typeface="Century Gothic"/>
              </a:rPr>
              <a:t>ellas</a:t>
            </a:r>
            <a:r>
              <a:rPr lang="en-GB" b="0" i="0" dirty="0">
                <a:solidFill>
                  <a:srgbClr val="000000"/>
                </a:solidFill>
                <a:latin typeface="Century Gothic"/>
                <a:ea typeface="Century Gothic"/>
                <a:cs typeface="Century Gothic"/>
                <a:sym typeface="Century Gothic"/>
              </a:rPr>
              <a:t> [72]; </a:t>
            </a:r>
            <a:r>
              <a:rPr lang="en-GB" b="0" i="0" dirty="0" err="1">
                <a:solidFill>
                  <a:srgbClr val="000000"/>
                </a:solidFill>
                <a:latin typeface="Century Gothic"/>
                <a:ea typeface="Century Gothic"/>
                <a:cs typeface="Century Gothic"/>
                <a:sym typeface="Century Gothic"/>
              </a:rPr>
              <a:t>ellos</a:t>
            </a:r>
            <a:r>
              <a:rPr lang="en-GB" b="0" i="0" dirty="0">
                <a:solidFill>
                  <a:srgbClr val="000000"/>
                </a:solidFill>
                <a:latin typeface="Century Gothic"/>
                <a:ea typeface="Century Gothic"/>
                <a:cs typeface="Century Gothic"/>
                <a:sym typeface="Century Gothic"/>
              </a:rPr>
              <a:t> [9]; </a:t>
            </a:r>
            <a:r>
              <a:rPr lang="en-GB" b="0" i="0" dirty="0" err="1">
                <a:solidFill>
                  <a:srgbClr val="000000"/>
                </a:solidFill>
                <a:latin typeface="Century Gothic"/>
                <a:ea typeface="Century Gothic"/>
                <a:cs typeface="Century Gothic"/>
                <a:sym typeface="Century Gothic"/>
              </a:rPr>
              <a:t>alguien</a:t>
            </a:r>
            <a:r>
              <a:rPr lang="en-GB" b="0" i="0" dirty="0">
                <a:solidFill>
                  <a:srgbClr val="000000"/>
                </a:solidFill>
                <a:latin typeface="Century Gothic"/>
                <a:ea typeface="Century Gothic"/>
                <a:cs typeface="Century Gothic"/>
                <a:sym typeface="Century Gothic"/>
              </a:rPr>
              <a:t> [346]; </a:t>
            </a:r>
            <a:r>
              <a:rPr lang="en-GB" b="0" i="0" dirty="0" err="1">
                <a:solidFill>
                  <a:srgbClr val="000000"/>
                </a:solidFill>
                <a:latin typeface="Century Gothic"/>
                <a:ea typeface="Century Gothic"/>
                <a:cs typeface="Century Gothic"/>
                <a:sym typeface="Century Gothic"/>
              </a:rPr>
              <a:t>vuestro</a:t>
            </a:r>
            <a:r>
              <a:rPr lang="en-GB" b="0" i="0" dirty="0">
                <a:solidFill>
                  <a:srgbClr val="000000"/>
                </a:solidFill>
                <a:latin typeface="Century Gothic"/>
                <a:ea typeface="Century Gothic"/>
                <a:cs typeface="Century Gothic"/>
                <a:sym typeface="Century Gothic"/>
              </a:rPr>
              <a:t> [1748] </a:t>
            </a:r>
            <a:r>
              <a:rPr lang="en-GB" b="1" i="0" dirty="0">
                <a:solidFill>
                  <a:srgbClr val="000000"/>
                </a:solidFill>
                <a:latin typeface="Century Gothic"/>
                <a:ea typeface="Century Gothic"/>
                <a:cs typeface="Century Gothic"/>
                <a:sym typeface="Century Gothic"/>
              </a:rPr>
              <a:t>(5)</a:t>
            </a:r>
            <a:endParaRPr b="0" i="0" dirty="0"/>
          </a:p>
          <a:p>
            <a:pPr marL="0" marR="0" lvl="0" indent="0" algn="l" rtl="0">
              <a:lnSpc>
                <a:spcPct val="100000"/>
              </a:lnSpc>
              <a:spcBef>
                <a:spcPts val="0"/>
              </a:spcBef>
              <a:spcAft>
                <a:spcPts val="0"/>
              </a:spcAft>
              <a:buClr>
                <a:schemeClr val="dk1"/>
              </a:buClr>
              <a:buSzPts val="1200"/>
              <a:buFont typeface="Calibri"/>
              <a:buNone/>
            </a:pPr>
            <a:endParaRPr b="0" i="0"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endParaRPr dirty="0"/>
          </a:p>
          <a:p>
            <a:pPr marL="0" lvl="0" indent="0" algn="l" rtl="0">
              <a:lnSpc>
                <a:spcPct val="100000"/>
              </a:lnSpc>
              <a:spcBef>
                <a:spcPts val="0"/>
              </a:spcBef>
              <a:spcAft>
                <a:spcPts val="0"/>
              </a:spcAft>
              <a:buClr>
                <a:schemeClr val="dk1"/>
              </a:buClr>
              <a:buSzPts val="1400"/>
              <a:buFont typeface="Calibri"/>
              <a:buNone/>
            </a:pPr>
            <a:endParaRPr i="1" dirty="0"/>
          </a:p>
          <a:p>
            <a:pPr marL="0" lvl="0" indent="0" algn="l" rtl="0">
              <a:lnSpc>
                <a:spcPct val="100000"/>
              </a:lnSpc>
              <a:spcBef>
                <a:spcPts val="0"/>
              </a:spcBef>
              <a:spcAft>
                <a:spcPts val="0"/>
              </a:spcAft>
              <a:buClr>
                <a:schemeClr val="dk1"/>
              </a:buClr>
              <a:buSzPts val="1400"/>
              <a:buFont typeface="Calibri"/>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dirty="0"/>
          </a:p>
          <a:p>
            <a:pPr marL="0" lvl="0" indent="0" algn="l" rtl="0">
              <a:lnSpc>
                <a:spcPct val="100000"/>
              </a:lnSpc>
              <a:spcBef>
                <a:spcPts val="0"/>
              </a:spcBef>
              <a:spcAft>
                <a:spcPts val="0"/>
              </a:spcAft>
              <a:buClr>
                <a:schemeClr val="dk1"/>
              </a:buClr>
              <a:buSzPts val="1400"/>
              <a:buFont typeface="Calibri"/>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0" name="Google Shape;10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800" b="1" dirty="0"/>
              <a:t>1/2</a:t>
            </a:r>
          </a:p>
          <a:p>
            <a:pPr lvl="0"/>
            <a:r>
              <a:rPr lang="en-GB" sz="1800" b="1" dirty="0"/>
              <a:t>Timing: </a:t>
            </a:r>
            <a:r>
              <a:rPr lang="en-GB" sz="1800" b="0" dirty="0"/>
              <a:t>6 minutes</a:t>
            </a:r>
          </a:p>
          <a:p>
            <a:pPr lvl="0"/>
            <a:endParaRPr lang="en-GB" sz="1800" b="1" dirty="0"/>
          </a:p>
          <a:p>
            <a:pPr lvl="0"/>
            <a:r>
              <a:rPr lang="en-GB" sz="1800" b="1" dirty="0"/>
              <a:t>Aim: </a:t>
            </a:r>
            <a:r>
              <a:rPr lang="en-GB" sz="1800" kern="1200" dirty="0">
                <a:solidFill>
                  <a:schemeClr val="tx1"/>
                </a:solidFill>
                <a:effectLst/>
                <a:latin typeface="+mn-lt"/>
                <a:ea typeface="+mn-ea"/>
                <a:cs typeface="+mn-cs"/>
              </a:rPr>
              <a:t>to revise a mix of new and revisited vocabulary</a:t>
            </a:r>
            <a:endParaRPr lang="es-GB" sz="1800" kern="1200" dirty="0">
              <a:solidFill>
                <a:schemeClr val="tx1"/>
              </a:solidFill>
              <a:effectLst/>
              <a:latin typeface="+mn-lt"/>
              <a:ea typeface="+mn-ea"/>
              <a:cs typeface="+mn-cs"/>
            </a:endParaRPr>
          </a:p>
          <a:p>
            <a:pPr lvl="0"/>
            <a:endParaRPr lang="en-GB" sz="1800" b="0" dirty="0"/>
          </a:p>
          <a:p>
            <a:pPr lvl="0"/>
            <a:r>
              <a:rPr lang="en-GB" sz="1800" b="1" dirty="0"/>
              <a:t>Procedure:</a:t>
            </a:r>
          </a:p>
          <a:p>
            <a:pPr lvl="0"/>
            <a:r>
              <a:rPr lang="en-GB" sz="1800" dirty="0"/>
              <a:t>1. Click on the action buttons to hear the definitions.</a:t>
            </a:r>
          </a:p>
          <a:p>
            <a:pPr lvl="0"/>
            <a:r>
              <a:rPr lang="en-GB" sz="1800" dirty="0"/>
              <a:t>2. Students decide if the answer is in column A, B, C or D. They will write down the correct letter for each definition to form a code.</a:t>
            </a:r>
          </a:p>
          <a:p>
            <a:pPr lvl="0"/>
            <a:r>
              <a:rPr lang="en-GB" sz="1800" dirty="0"/>
              <a:t>3. Teacher clicks anywhere in the slide to reveal the answers.</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Transcript</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rtl="0">
              <a:spcBef>
                <a:spcPts val="0"/>
              </a:spcBef>
              <a:spcAft>
                <a:spcPts val="0"/>
              </a:spcAft>
              <a:buAutoNum type="arabicParen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Cuando</a:t>
            </a:r>
            <a:r>
              <a:rPr lang="en-GB" sz="1800" dirty="0">
                <a:effectLst/>
                <a:latin typeface="Calibri" panose="020F0502020204030204" pitchFamily="34" charset="0"/>
                <a:ea typeface="Calibri" panose="020F0502020204030204" pitchFamily="34" charset="0"/>
                <a:cs typeface="Times New Roman" panose="02020603050405020304" pitchFamily="18" charset="0"/>
              </a:rPr>
              <a:t> no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acuerdas</a:t>
            </a:r>
            <a:r>
              <a:rPr lang="en-GB" sz="1800" dirty="0">
                <a:effectLst/>
                <a:latin typeface="Calibri" panose="020F0502020204030204" pitchFamily="34" charset="0"/>
                <a:ea typeface="Calibri" panose="020F0502020204030204" pitchFamily="34" charset="0"/>
                <a:cs typeface="Times New Roman" panose="02020603050405020304" pitchFamily="18" charset="0"/>
              </a:rPr>
              <a:t> de algo.</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Vas 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este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lugar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cuando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tienes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dolor</a:t>
            </a:r>
            <a:r>
              <a:rPr lang="en-GB" sz="1800" dirty="0">
                <a:effectLst/>
                <a:latin typeface="Calibri" panose="020F0502020204030204" pitchFamily="34" charset="0"/>
                <a:ea typeface="Calibri" panose="020F0502020204030204" pitchFamily="34" charset="0"/>
                <a:cs typeface="Times New Roman" panose="02020603050405020304" pitchFamily="18" charset="0"/>
              </a:rPr>
              <a:t> 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cuando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estás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enfermo</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rtl="0">
              <a:spcBef>
                <a:spcPts val="0"/>
              </a:spcBef>
              <a:spcAft>
                <a:spcPts val="0"/>
              </a:spcAft>
              <a:buAutoNum type="arabicParenR"/>
            </a:pPr>
            <a:r>
              <a:rPr lang="en-GB" sz="1800" dirty="0">
                <a:effectLst/>
                <a:latin typeface="Calibri" panose="020F0502020204030204" pitchFamily="34" charset="0"/>
                <a:ea typeface="Calibri" panose="020F0502020204030204" pitchFamily="34" charset="0"/>
                <a:cs typeface="Times New Roman" panose="02020603050405020304" pitchFamily="18" charset="0"/>
              </a:rPr>
              <a:t>Es algo que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está</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en</a:t>
            </a:r>
            <a:r>
              <a:rPr lang="en-GB" sz="1800" dirty="0">
                <a:effectLst/>
                <a:latin typeface="Calibri" panose="020F0502020204030204" pitchFamily="34" charset="0"/>
                <a:ea typeface="Calibri" panose="020F0502020204030204" pitchFamily="34" charset="0"/>
                <a:cs typeface="Times New Roman" panose="02020603050405020304" pitchFamily="18" charset="0"/>
              </a:rPr>
              <a:t> la boca.</a:t>
            </a:r>
          </a:p>
          <a:p>
            <a:pPr marL="342900" lvl="0" indent="-342900" algn="l" rtl="0">
              <a:spcBef>
                <a:spcPts val="0"/>
              </a:spcBef>
              <a:spcAft>
                <a:spcPts val="0"/>
              </a:spcAft>
              <a:buAutoNum type="arabicParenR"/>
            </a:pPr>
            <a:r>
              <a:rPr lang="en-GB" sz="1800" dirty="0">
                <a:effectLst/>
                <a:latin typeface="Calibri" panose="020F0502020204030204" pitchFamily="34" charset="0"/>
                <a:ea typeface="Calibri" panose="020F0502020204030204" pitchFamily="34" charset="0"/>
                <a:cs typeface="Times New Roman" panose="02020603050405020304" pitchFamily="18" charset="0"/>
              </a:rPr>
              <a:t>Dos personas que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están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saliendo</a:t>
            </a:r>
            <a:r>
              <a:rPr lang="en-GB" sz="1800" dirty="0">
                <a:effectLst/>
                <a:latin typeface="Calibri" panose="020F0502020204030204" pitchFamily="34" charset="0"/>
                <a:ea typeface="Calibri" panose="020F0502020204030204" pitchFamily="34" charset="0"/>
                <a:cs typeface="Times New Roman" panose="02020603050405020304" pitchFamily="18" charset="0"/>
              </a:rPr>
              <a:t> juntas.</a:t>
            </a:r>
          </a:p>
          <a:p>
            <a:pPr marL="342900" lvl="0" indent="-342900" algn="l" rtl="0">
              <a:spcBef>
                <a:spcPts val="0"/>
              </a:spcBef>
              <a:spcAft>
                <a:spcPts val="0"/>
              </a:spcAft>
              <a:buAutoNum type="arabicParenR"/>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Hacer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algo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otra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vez</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673096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t>2/2</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6) Algo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básico</a:t>
            </a:r>
            <a:r>
              <a:rPr lang="en-GB" sz="1800" dirty="0">
                <a:effectLst/>
                <a:latin typeface="Calibri" panose="020F0502020204030204" pitchFamily="34" charset="0"/>
                <a:ea typeface="Calibri" panose="020F0502020204030204" pitchFamily="34" charset="0"/>
                <a:cs typeface="Times New Roman" panose="02020603050405020304" pitchFamily="18" charset="0"/>
              </a:rPr>
              <a:t> que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todos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merecemos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por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ejemplo</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el</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poder</a:t>
            </a:r>
            <a:r>
              <a:rPr lang="en-GB" sz="1800" dirty="0">
                <a:effectLst/>
                <a:latin typeface="Calibri" panose="020F0502020204030204" pitchFamily="34" charset="0"/>
                <a:ea typeface="Calibri" panose="020F0502020204030204" pitchFamily="34" charset="0"/>
                <a:cs typeface="Times New Roman" panose="02020603050405020304" pitchFamily="18" charset="0"/>
              </a:rPr>
              <a:t> de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votar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7) Responder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una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pregunta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8)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Otra</a:t>
            </a:r>
            <a:r>
              <a:rPr lang="en-GB" sz="1800" dirty="0">
                <a:effectLst/>
                <a:latin typeface="Calibri" panose="020F0502020204030204" pitchFamily="34" charset="0"/>
                <a:ea typeface="Calibri" panose="020F0502020204030204" pitchFamily="34" charset="0"/>
                <a:cs typeface="Times New Roman" panose="02020603050405020304" pitchFamily="18" charset="0"/>
              </a:rPr>
              <a:t> palabra para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precioso</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9) Una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parte</a:t>
            </a:r>
            <a:r>
              <a:rPr lang="en-GB" sz="1800" dirty="0">
                <a:effectLst/>
                <a:latin typeface="Calibri" panose="020F0502020204030204" pitchFamily="34" charset="0"/>
                <a:ea typeface="Calibri" panose="020F0502020204030204" pitchFamily="34" charset="0"/>
                <a:cs typeface="Times New Roman" panose="02020603050405020304" pitchFamily="18" charset="0"/>
              </a:rPr>
              <a:t> de la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pierna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10)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Otra</a:t>
            </a:r>
            <a:r>
              <a:rPr lang="en-GB" sz="1800" dirty="0">
                <a:effectLst/>
                <a:latin typeface="Calibri" panose="020F0502020204030204" pitchFamily="34" charset="0"/>
                <a:ea typeface="Calibri" panose="020F0502020204030204" pitchFamily="34" charset="0"/>
                <a:cs typeface="Times New Roman" panose="02020603050405020304" pitchFamily="18" charset="0"/>
              </a:rPr>
              <a:t> palabra para mandar.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04656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US" b="0" dirty="0" err="1"/>
              <a:t>su</a:t>
            </a:r>
            <a:r>
              <a:rPr lang="en-US" b="0" dirty="0"/>
              <a:t>’ and ‘sus’.</a:t>
            </a:r>
          </a:p>
          <a:p>
            <a:endParaRPr lang="en-US" b="1" dirty="0"/>
          </a:p>
          <a:p>
            <a:r>
              <a:rPr lang="en-US" b="1" dirty="0"/>
              <a:t>Procedure:</a:t>
            </a:r>
          </a:p>
          <a:p>
            <a:r>
              <a:rPr lang="en-US" b="0" dirty="0"/>
              <a:t>1. Click to reveal each</a:t>
            </a:r>
            <a:r>
              <a:rPr lang="en-US" b="0" baseline="0" dirty="0"/>
              <a:t> new part of explanation of ‘</a:t>
            </a:r>
            <a:r>
              <a:rPr lang="en-US" b="0" baseline="0" dirty="0" err="1"/>
              <a:t>su</a:t>
            </a:r>
            <a:r>
              <a:rPr lang="en-US" b="0" baseline="0" dirty="0"/>
              <a:t>’ and ‘sus’ and then the examples. Each example and answer is revealed by a click, so teachers can ask students for the answers.</a:t>
            </a:r>
          </a:p>
          <a:p>
            <a:r>
              <a:rPr lang="en-US" b="0" baseline="0" dirty="0"/>
              <a:t>2. </a:t>
            </a:r>
            <a:r>
              <a:rPr lang="en-US" b="0" dirty="0"/>
              <a:t>Click to show explanation of  </a:t>
            </a:r>
            <a:r>
              <a:rPr lang="en-US" b="0" baseline="0" dirty="0"/>
              <a:t>‘</a:t>
            </a:r>
            <a:r>
              <a:rPr lang="en-US" b="0" baseline="0" dirty="0" err="1"/>
              <a:t>su</a:t>
            </a:r>
            <a:r>
              <a:rPr lang="en-US" b="0" baseline="0" dirty="0"/>
              <a:t>’ or ‘sus’ and how this will inform the verb choice between ‘es’ or ‘son’.</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5411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GB" b="1" dirty="0"/>
              <a:t> </a:t>
            </a:r>
            <a:r>
              <a:rPr lang="en-GB" b="0" dirty="0"/>
              <a:t>7 minutes</a:t>
            </a:r>
            <a:endParaRPr lang="en-ES" b="0" dirty="0"/>
          </a:p>
          <a:p>
            <a:endParaRPr lang="en-ES" b="1" dirty="0"/>
          </a:p>
          <a:p>
            <a:r>
              <a:rPr lang="en-ES" b="1" dirty="0"/>
              <a:t>Aim:</a:t>
            </a:r>
            <a:r>
              <a:rPr lang="en-GB" b="1" dirty="0"/>
              <a:t> </a:t>
            </a:r>
            <a:r>
              <a:rPr lang="en-GB" b="0" dirty="0"/>
              <a:t>to recognise ‘</a:t>
            </a:r>
            <a:r>
              <a:rPr lang="en-GB" b="0" dirty="0" err="1"/>
              <a:t>su</a:t>
            </a:r>
            <a:r>
              <a:rPr lang="en-GB" b="0" dirty="0"/>
              <a:t>’ and ‘sus’ in a spoken text; to recognise this week’s vocabulary in context.</a:t>
            </a:r>
            <a:endParaRPr lang="en-ES" b="1" dirty="0"/>
          </a:p>
          <a:p>
            <a:endParaRPr lang="en-ES" b="1" dirty="0"/>
          </a:p>
          <a:p>
            <a:r>
              <a:rPr lang="en-ES" b="1" dirty="0"/>
              <a:t>Procedure:</a:t>
            </a:r>
            <a:endParaRPr lang="en-GB" b="1" dirty="0"/>
          </a:p>
          <a:p>
            <a:pPr marL="228600" indent="-228600">
              <a:buAutoNum type="arabicPeriod"/>
            </a:pPr>
            <a:r>
              <a:rPr lang="en-GB" b="0" dirty="0"/>
              <a:t>Listen to the first part of the message</a:t>
            </a:r>
          </a:p>
          <a:p>
            <a:pPr marL="228600" indent="-228600">
              <a:buAutoNum type="arabicPeriod"/>
            </a:pPr>
            <a:r>
              <a:rPr lang="en-GB" b="0" dirty="0"/>
              <a:t>Depending on whether ‘</a:t>
            </a:r>
            <a:r>
              <a:rPr lang="en-GB" b="0" dirty="0" err="1"/>
              <a:t>su</a:t>
            </a:r>
            <a:r>
              <a:rPr lang="en-GB" b="0" dirty="0"/>
              <a:t>’ or ‘sus’ is used, select the correct option to finish the sentence.</a:t>
            </a:r>
          </a:p>
          <a:p>
            <a:pPr marL="228600" indent="-228600">
              <a:buAutoNum type="arabicPeriod"/>
            </a:pPr>
            <a:r>
              <a:rPr lang="en-GB" b="0" dirty="0"/>
              <a:t>Click to reveal the answers</a:t>
            </a:r>
          </a:p>
          <a:p>
            <a:pPr marL="228600" indent="-228600">
              <a:buAutoNum type="arabicPeriod"/>
            </a:pPr>
            <a:r>
              <a:rPr lang="en-GB" b="0" dirty="0"/>
              <a:t>Elicit the translation of the underlined words</a:t>
            </a:r>
          </a:p>
          <a:p>
            <a:pPr marL="228600" indent="-228600">
              <a:buAutoNum type="arabicPeriod"/>
            </a:pPr>
            <a:r>
              <a:rPr lang="en-GB" b="0" dirty="0"/>
              <a:t>Click to reveal the answers</a:t>
            </a:r>
          </a:p>
          <a:p>
            <a:pPr marL="228600" indent="-228600">
              <a:buAutoNum type="arabicPeriod"/>
            </a:pPr>
            <a:endParaRPr lang="en-GB" b="0" dirty="0"/>
          </a:p>
          <a:p>
            <a:pPr marL="0" indent="0">
              <a:buNone/>
            </a:pPr>
            <a:r>
              <a:rPr lang="en-GB" b="1" dirty="0"/>
              <a:t>Transcript:</a:t>
            </a:r>
          </a:p>
          <a:p>
            <a:pPr marL="228600" marR="0" lvl="0" indent="-228600" algn="l" defTabSz="914400" rtl="0" eaLnBrk="1" fontAlgn="t"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la </a:t>
            </a:r>
            <a:r>
              <a:rPr lang="en-GB" sz="1200" b="0" i="0" u="none" strike="noStrike" kern="1200" dirty="0" err="1">
                <a:solidFill>
                  <a:schemeClr val="tx1"/>
                </a:solidFill>
                <a:effectLst/>
                <a:latin typeface="+mn-lt"/>
                <a:ea typeface="+mn-ea"/>
                <a:cs typeface="+mn-cs"/>
              </a:rPr>
              <a:t>entrevista</a:t>
            </a:r>
            <a:r>
              <a:rPr lang="en-GB" sz="1200" b="0" i="0" u="none" strike="noStrike"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rPr>
              <a:t>Penelope Cruz </a:t>
            </a:r>
            <a:r>
              <a:rPr lang="en-GB" sz="1200" b="1" i="0" u="none" strike="noStrike" kern="1200" dirty="0" err="1">
                <a:solidFill>
                  <a:schemeClr val="tx1"/>
                </a:solidFill>
                <a:effectLst/>
                <a:latin typeface="+mn-lt"/>
                <a:ea typeface="+mn-ea"/>
                <a:cs typeface="+mn-cs"/>
              </a:rPr>
              <a:t>habla</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sobre</a:t>
            </a:r>
            <a:r>
              <a:rPr lang="en-GB" sz="1200" b="1"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su</a:t>
            </a:r>
            <a:r>
              <a:rPr lang="en-GB" sz="1200" b="0" i="0" u="none" strike="noStrike"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Consideramos</a:t>
            </a:r>
            <a:r>
              <a:rPr lang="en-GB" sz="1200" b="0"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su</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a:t>
            </a:r>
            <a:endParaRPr lang="en-GB" sz="1200" b="1" i="0" u="none" strike="noStrike"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Hablamos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también</a:t>
            </a:r>
            <a:r>
              <a:rPr lang="en-GB" sz="1200" b="0" i="0" u="none" strike="noStrike" kern="1200" dirty="0">
                <a:solidFill>
                  <a:schemeClr val="tx1"/>
                </a:solidFill>
                <a:effectLst/>
                <a:latin typeface="+mn-lt"/>
                <a:ea typeface="+mn-ea"/>
                <a:cs typeface="+mn-cs"/>
              </a:rPr>
              <a:t> de </a:t>
            </a:r>
            <a:r>
              <a:rPr lang="en-GB" sz="1200" b="1" i="0" u="none" strike="noStrike" kern="1200" dirty="0">
                <a:solidFill>
                  <a:schemeClr val="tx1"/>
                </a:solidFill>
                <a:effectLst/>
                <a:latin typeface="+mn-lt"/>
                <a:ea typeface="+mn-ea"/>
                <a:cs typeface="+mn-cs"/>
              </a:rPr>
              <a:t>sus</a:t>
            </a:r>
            <a:r>
              <a:rPr lang="en-GB" sz="1200" b="0" i="0" u="none" strike="noStrike" kern="1200" dirty="0">
                <a:solidFill>
                  <a:schemeClr val="tx1"/>
                </a:solidFill>
                <a:effectLst/>
                <a:latin typeface="+mn-lt"/>
                <a:ea typeface="+mn-ea"/>
                <a:cs typeface="+mn-cs"/>
              </a:rPr>
              <a:t>…</a:t>
            </a:r>
          </a:p>
          <a:p>
            <a:pPr marL="228600" marR="0" lvl="0" indent="-228600" algn="l" defTabSz="914400" rtl="0" eaLnBrk="1" fontAlgn="t"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Escuchamos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sobre</a:t>
            </a:r>
            <a:r>
              <a:rPr lang="en-GB" sz="1200" b="0" i="0" u="none" strike="noStrike" kern="1200" dirty="0">
                <a:solidFill>
                  <a:schemeClr val="tx1"/>
                </a:solidFill>
                <a:effectLst/>
                <a:latin typeface="+mn-lt"/>
                <a:ea typeface="+mn-ea"/>
                <a:cs typeface="+mn-cs"/>
              </a:rPr>
              <a:t> el </a:t>
            </a:r>
            <a:r>
              <a:rPr lang="en-GB" sz="1200" b="0" i="0" u="sng" strike="noStrike" kern="1200" dirty="0" err="1">
                <a:solidFill>
                  <a:schemeClr val="tx1"/>
                </a:solidFill>
                <a:effectLst/>
                <a:latin typeface="+mn-lt"/>
                <a:ea typeface="+mn-ea"/>
                <a:cs typeface="+mn-cs"/>
              </a:rPr>
              <a:t>marido</a:t>
            </a:r>
            <a:r>
              <a:rPr lang="en-GB" sz="1200" b="0" i="0" u="none" strike="noStrike" kern="1200" dirty="0">
                <a:solidFill>
                  <a:schemeClr val="tx1"/>
                </a:solidFill>
                <a:effectLst/>
                <a:latin typeface="+mn-lt"/>
                <a:ea typeface="+mn-ea"/>
                <a:cs typeface="+mn-cs"/>
              </a:rPr>
              <a:t>, </a:t>
            </a:r>
            <a:r>
              <a:rPr lang="en-GB" sz="1200" b="0" i="0" u="sng" strike="noStrike" kern="1200" dirty="0">
                <a:solidFill>
                  <a:schemeClr val="tx1"/>
                </a:solidFill>
                <a:effectLst/>
                <a:latin typeface="+mn-lt"/>
                <a:ea typeface="+mn-ea"/>
                <a:cs typeface="+mn-cs"/>
              </a:rPr>
              <a:t>actor </a:t>
            </a:r>
            <a:r>
              <a:rPr lang="en-GB" sz="1200" b="0" i="0" u="none" strike="noStrike" kern="1200" dirty="0">
                <a:solidFill>
                  <a:schemeClr val="tx1"/>
                </a:solidFill>
                <a:effectLst/>
                <a:latin typeface="+mn-lt"/>
                <a:ea typeface="+mn-ea"/>
                <a:cs typeface="+mn-cs"/>
              </a:rPr>
              <a:t>Javier Bardem, y </a:t>
            </a:r>
            <a:r>
              <a:rPr lang="en-GB" sz="1200" b="1" i="0" u="none" strike="noStrike" kern="1200" dirty="0">
                <a:solidFill>
                  <a:schemeClr val="tx1"/>
                </a:solidFill>
                <a:effectLst/>
                <a:latin typeface="+mn-lt"/>
                <a:ea typeface="+mn-ea"/>
                <a:cs typeface="+mn-cs"/>
              </a:rPr>
              <a:t>sus </a:t>
            </a:r>
            <a:r>
              <a:rPr lang="en-GB" sz="1200" b="0" i="0" u="none" strike="noStrike" kern="1200" dirty="0">
                <a:solidFill>
                  <a:schemeClr val="tx1"/>
                </a:solidFill>
                <a:effectLst/>
                <a:latin typeface="+mn-lt"/>
                <a:ea typeface="+mn-ea"/>
                <a:cs typeface="+mn-cs"/>
              </a:rPr>
              <a:t>…</a:t>
            </a:r>
            <a:endParaRPr lang="en-GB" sz="1200" b="1" i="0" u="none" strike="noStrike" kern="1200" dirty="0">
              <a:solidFill>
                <a:schemeClr val="tx1"/>
              </a:solidFill>
              <a:effectLst/>
              <a:latin typeface="+mn-lt"/>
              <a:ea typeface="+mn-ea"/>
              <a:cs typeface="+mn-cs"/>
            </a:endParaRPr>
          </a:p>
          <a:p>
            <a:pPr marL="228600" marR="0" lvl="0" indent="-228600" algn="l" defTabSz="914400" rtl="0" eaLnBrk="1" fontAlgn="t" latinLnBrk="0" hangingPunct="1">
              <a:lnSpc>
                <a:spcPct val="100000"/>
              </a:lnSpc>
              <a:spcBef>
                <a:spcPts val="0"/>
              </a:spcBef>
              <a:spcAft>
                <a:spcPts val="0"/>
              </a:spcAft>
              <a:buClrTx/>
              <a:buSzTx/>
              <a:buFont typeface="+mj-lt"/>
              <a:buAutoNum type="arabicPeriod"/>
              <a:tabLst/>
              <a:defRPr/>
            </a:pPr>
            <a:r>
              <a:rPr lang="en-GB" sz="1200" b="0" i="0" u="none" strike="noStrike" kern="1200" dirty="0">
                <a:solidFill>
                  <a:schemeClr val="tx1"/>
                </a:solidFill>
                <a:effectLst/>
                <a:latin typeface="+mn-lt"/>
                <a:ea typeface="+mn-ea"/>
                <a:cs typeface="+mn-cs"/>
              </a:rPr>
              <a:t>Por </a:t>
            </a:r>
            <a:r>
              <a:rPr lang="en-GB" sz="1200" b="0" i="0" u="none" strike="noStrike" kern="1200" dirty="0" err="1">
                <a:solidFill>
                  <a:schemeClr val="tx1"/>
                </a:solidFill>
                <a:effectLst/>
                <a:latin typeface="+mn-lt"/>
                <a:ea typeface="+mn-ea"/>
                <a:cs typeface="+mn-cs"/>
              </a:rPr>
              <a:t>supuesto</a:t>
            </a:r>
            <a:r>
              <a:rPr lang="en-GB" sz="1200" b="0" i="0" u="none" strike="noStrike" kern="1200" dirty="0">
                <a:solidFill>
                  <a:schemeClr val="tx1"/>
                </a:solidFill>
                <a:effectLst/>
                <a:latin typeface="+mn-lt"/>
                <a:ea typeface="+mn-ea"/>
                <a:cs typeface="+mn-cs"/>
              </a:rPr>
              <a:t> </a:t>
            </a:r>
            <a:r>
              <a:rPr lang="en-GB" sz="1200" b="0" i="0" u="sng" strike="noStrike" kern="1200" dirty="0" err="1">
                <a:solidFill>
                  <a:schemeClr val="tx1"/>
                </a:solidFill>
                <a:effectLst/>
                <a:latin typeface="+mn-lt"/>
                <a:ea typeface="+mn-ea"/>
                <a:cs typeface="+mn-cs"/>
              </a:rPr>
              <a:t>cuenta</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todo</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sobre</a:t>
            </a:r>
            <a:r>
              <a:rPr lang="en-GB" sz="1200" b="0" i="0" u="none" strike="noStrike" kern="1200" dirty="0">
                <a:solidFill>
                  <a:schemeClr val="tx1"/>
                </a:solidFill>
                <a:effectLst/>
                <a:latin typeface="+mn-lt"/>
                <a:ea typeface="+mn-ea"/>
                <a:cs typeface="+mn-cs"/>
              </a:rPr>
              <a:t> </a:t>
            </a:r>
            <a:r>
              <a:rPr lang="en-GB" sz="1200" b="1" i="0" u="none" strike="noStrike" kern="1200" dirty="0" err="1">
                <a:solidFill>
                  <a:schemeClr val="tx1"/>
                </a:solidFill>
                <a:effectLst/>
                <a:latin typeface="+mn-lt"/>
                <a:ea typeface="+mn-ea"/>
                <a:cs typeface="+mn-cs"/>
              </a:rPr>
              <a:t>su</a:t>
            </a:r>
            <a:r>
              <a:rPr lang="en-GB" sz="1200" b="0" i="0" u="none" strike="noStrike" kern="1200" dirty="0">
                <a:solidFill>
                  <a:schemeClr val="tx1"/>
                </a:solidFill>
                <a:effectLst/>
                <a:latin typeface="+mn-lt"/>
                <a:ea typeface="+mn-ea"/>
                <a:cs typeface="+mn-cs"/>
              </a:rPr>
              <a:t>…</a:t>
            </a:r>
          </a:p>
          <a:p>
            <a:pPr marL="228600" indent="-228600" rtl="0" eaLnBrk="1" fontAlgn="t" latinLnBrk="0" hangingPunct="1">
              <a:buFont typeface="+mj-lt"/>
              <a:buAutoNum type="arabicPeriod"/>
            </a:pPr>
            <a:r>
              <a:rPr lang="en-GB" sz="1200" b="0" i="0" u="none" strike="noStrike" kern="1200" dirty="0" err="1">
                <a:solidFill>
                  <a:schemeClr val="tx1"/>
                </a:solidFill>
                <a:effectLst/>
                <a:latin typeface="+mn-lt"/>
                <a:ea typeface="+mn-ea"/>
                <a:cs typeface="+mn-cs"/>
              </a:rPr>
              <a:t>Finalmente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comparte</a:t>
            </a:r>
            <a:r>
              <a:rPr lang="en-GB" sz="1200" b="0" i="0" u="none" strike="noStrike" kern="1200" dirty="0">
                <a:solidFill>
                  <a:schemeClr val="tx1"/>
                </a:solidFill>
                <a:effectLst/>
                <a:latin typeface="+mn-lt"/>
                <a:ea typeface="+mn-ea"/>
                <a:cs typeface="+mn-cs"/>
              </a:rPr>
              <a:t> los </a:t>
            </a:r>
            <a:r>
              <a:rPr lang="en-GB" sz="1200" b="0" i="0" u="none" strike="noStrike" kern="1200" dirty="0" err="1">
                <a:solidFill>
                  <a:schemeClr val="tx1"/>
                </a:solidFill>
                <a:effectLst/>
                <a:latin typeface="+mn-lt"/>
                <a:ea typeface="+mn-ea"/>
                <a:cs typeface="+mn-cs"/>
              </a:rPr>
              <a:t>mejores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momentos</a:t>
            </a:r>
            <a:r>
              <a:rPr lang="en-GB" sz="1200" b="0" i="0" u="none" strike="noStrike" kern="1200" dirty="0">
                <a:solidFill>
                  <a:schemeClr val="tx1"/>
                </a:solidFill>
                <a:effectLst/>
                <a:latin typeface="+mn-lt"/>
                <a:ea typeface="+mn-ea"/>
                <a:cs typeface="+mn-cs"/>
              </a:rPr>
              <a:t> de la </a:t>
            </a:r>
            <a:r>
              <a:rPr lang="en-GB" sz="1200" b="0" i="0" u="none" strike="noStrike" kern="1200" dirty="0" err="1">
                <a:solidFill>
                  <a:schemeClr val="tx1"/>
                </a:solidFill>
                <a:effectLst/>
                <a:latin typeface="+mn-lt"/>
                <a:ea typeface="+mn-ea"/>
                <a:cs typeface="+mn-cs"/>
              </a:rPr>
              <a:t>vida</a:t>
            </a:r>
            <a:r>
              <a:rPr lang="en-GB" sz="1200" b="0" i="0" u="none" strike="noStrike" kern="1200" dirty="0">
                <a:solidFill>
                  <a:schemeClr val="tx1"/>
                </a:solidFill>
                <a:effectLst/>
                <a:latin typeface="+mn-lt"/>
                <a:ea typeface="+mn-ea"/>
                <a:cs typeface="+mn-cs"/>
              </a:rPr>
              <a:t> con </a:t>
            </a:r>
            <a:r>
              <a:rPr lang="en-GB" sz="1200" b="1" i="0" u="none" strike="noStrike" kern="1200" dirty="0">
                <a:solidFill>
                  <a:schemeClr val="tx1"/>
                </a:solidFill>
                <a:effectLst/>
                <a:latin typeface="+mn-lt"/>
                <a:ea typeface="+mn-ea"/>
                <a:cs typeface="+mn-cs"/>
              </a:rPr>
              <a:t>sus</a:t>
            </a:r>
            <a:r>
              <a:rPr lang="en-GB" sz="1200" b="0" i="0" u="none" strike="noStrike" kern="1200" dirty="0">
                <a:solidFill>
                  <a:schemeClr val="tx1"/>
                </a:solidFill>
                <a:effectLst/>
                <a:latin typeface="+mn-lt"/>
                <a:ea typeface="+mn-ea"/>
                <a:cs typeface="+mn-cs"/>
              </a:rPr>
              <a:t>…</a:t>
            </a:r>
          </a:p>
          <a:p>
            <a:pPr marL="0" indent="0">
              <a:buNone/>
            </a:pPr>
            <a:endParaRPr lang="en-ES" b="0" dirty="0"/>
          </a:p>
          <a:p>
            <a:r>
              <a:rPr lang="en-GB" dirty="0"/>
              <a:t>Photo of </a:t>
            </a:r>
            <a:r>
              <a:rPr lang="en-GB" dirty="0" err="1"/>
              <a:t>Penélope</a:t>
            </a:r>
            <a:r>
              <a:rPr lang="en-GB" dirty="0"/>
              <a:t> Cruz by </a:t>
            </a:r>
            <a:r>
              <a:rPr lang="en-GB" dirty="0" err="1"/>
              <a:t>Beto</a:t>
            </a:r>
            <a:r>
              <a:rPr lang="en-GB" dirty="0"/>
              <a:t> </a:t>
            </a:r>
            <a:r>
              <a:rPr lang="en-GB" dirty="0" err="1"/>
              <a:t>Pasillas</a:t>
            </a:r>
            <a:r>
              <a:rPr lang="en-GB" dirty="0"/>
              <a:t> available at : https://commons.wikimedia.org/wiki/File:Pen%C3%A9lope_Cruz_Goldeb_Globes_2019.png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 3.0 Unported</a:t>
            </a:r>
            <a:r>
              <a:rPr lang="en-US" sz="1200" b="0" i="0" kern="1200" dirty="0">
                <a:solidFill>
                  <a:schemeClr val="tx1"/>
                </a:solidFill>
                <a:effectLst/>
                <a:latin typeface="+mn-lt"/>
                <a:ea typeface="+mn-ea"/>
                <a:cs typeface="+mn-cs"/>
              </a:rPr>
              <a:t> license.</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Frequency of unknown vocabulary:</a:t>
            </a:r>
          </a:p>
          <a:p>
            <a:r>
              <a:rPr lang="en-US" sz="1200" b="0" i="0" kern="1200" dirty="0" err="1">
                <a:solidFill>
                  <a:schemeClr val="tx1"/>
                </a:solidFill>
                <a:effectLst/>
                <a:latin typeface="+mn-lt"/>
                <a:ea typeface="+mn-ea"/>
                <a:cs typeface="+mn-cs"/>
              </a:rPr>
              <a:t>subrayar</a:t>
            </a:r>
            <a:r>
              <a:rPr lang="en-US" sz="1200" b="0" i="0" kern="1200" dirty="0">
                <a:solidFill>
                  <a:schemeClr val="tx1"/>
                </a:solidFill>
                <a:effectLst/>
                <a:latin typeface="+mn-lt"/>
                <a:ea typeface="+mn-ea"/>
                <a:cs typeface="+mn-cs"/>
              </a:rPr>
              <a:t> [2881]</a:t>
            </a:r>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D6D86-1863-4B60-A858-7AAF6E563CD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9400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US" b="0" dirty="0" err="1"/>
              <a:t>su</a:t>
            </a:r>
            <a:r>
              <a:rPr lang="en-US" b="0" dirty="0"/>
              <a:t>’ and ‘sus’.</a:t>
            </a:r>
          </a:p>
          <a:p>
            <a:endParaRPr lang="en-US" b="1" dirty="0"/>
          </a:p>
          <a:p>
            <a:r>
              <a:rPr lang="en-US" b="1" dirty="0"/>
              <a:t>Procedure:</a:t>
            </a:r>
          </a:p>
          <a:p>
            <a:r>
              <a:rPr lang="en-US" b="0" dirty="0"/>
              <a:t>1. Click to reveal each</a:t>
            </a:r>
            <a:r>
              <a:rPr lang="en-US" b="0" baseline="0" dirty="0"/>
              <a:t> new part of explanation of ‘</a:t>
            </a:r>
            <a:r>
              <a:rPr lang="en-US" b="0" baseline="0" dirty="0" err="1"/>
              <a:t>su</a:t>
            </a:r>
            <a:r>
              <a:rPr lang="en-US" b="0" baseline="0" dirty="0"/>
              <a:t>’ and ‘sus’ and then the examples. Each example and answer is revealed by a click, so teachers can ask students for the answers.</a:t>
            </a:r>
          </a:p>
          <a:p>
            <a:r>
              <a:rPr lang="en-US" b="0" baseline="0" dirty="0"/>
              <a:t>2. </a:t>
            </a:r>
            <a:r>
              <a:rPr lang="en-US" b="0" dirty="0"/>
              <a:t>Click to show explanation of  </a:t>
            </a:r>
            <a:r>
              <a:rPr lang="en-US" b="0" baseline="0" dirty="0"/>
              <a:t>‘</a:t>
            </a:r>
            <a:r>
              <a:rPr lang="en-US" b="0" baseline="0" dirty="0" err="1"/>
              <a:t>su</a:t>
            </a:r>
            <a:r>
              <a:rPr lang="en-US" b="0" baseline="0" dirty="0"/>
              <a:t>’ or ‘sus’ and how this will inform the verb choice between ‘es’ or ‘son’.</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5982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[3/8]</a:t>
            </a:r>
            <a:endParaRPr lang="en-US" b="1" dirty="0"/>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665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GB" b="1" dirty="0"/>
              <a:t> </a:t>
            </a:r>
            <a:r>
              <a:rPr lang="en-GB" b="0" dirty="0"/>
              <a:t>7 minutes</a:t>
            </a:r>
            <a:endParaRPr lang="en-ES" b="0" dirty="0"/>
          </a:p>
          <a:p>
            <a:endParaRPr lang="en-ES" b="1" dirty="0"/>
          </a:p>
          <a:p>
            <a:r>
              <a:rPr lang="en-ES" b="1" dirty="0"/>
              <a:t>Aim:</a:t>
            </a:r>
            <a:r>
              <a:rPr lang="en-GB" b="1" dirty="0"/>
              <a:t> </a:t>
            </a:r>
            <a:r>
              <a:rPr lang="en-GB" b="0" dirty="0"/>
              <a:t>to understand from the context of the sentence, the meaning of ‘</a:t>
            </a:r>
            <a:r>
              <a:rPr lang="en-GB" b="0" dirty="0" err="1"/>
              <a:t>su</a:t>
            </a:r>
            <a:r>
              <a:rPr lang="en-GB" b="0" dirty="0"/>
              <a:t>’ and ‘sus’</a:t>
            </a:r>
            <a:endParaRPr lang="en-ES" b="1" dirty="0"/>
          </a:p>
          <a:p>
            <a:endParaRPr lang="en-ES" b="1" dirty="0"/>
          </a:p>
          <a:p>
            <a:r>
              <a:rPr lang="en-ES" b="1" dirty="0"/>
              <a:t>Procedure:</a:t>
            </a:r>
            <a:endParaRPr lang="en-GB" b="1" dirty="0"/>
          </a:p>
          <a:p>
            <a:pPr marL="228600" indent="-228600">
              <a:buAutoNum type="arabicPeriod"/>
            </a:pPr>
            <a:r>
              <a:rPr lang="en-GB" b="0" dirty="0"/>
              <a:t>Read the sentence</a:t>
            </a:r>
          </a:p>
          <a:p>
            <a:pPr marL="228600" indent="-228600">
              <a:buAutoNum type="arabicPeriod"/>
            </a:pPr>
            <a:r>
              <a:rPr lang="en-GB" b="0" dirty="0"/>
              <a:t>Tick the meaning of ‘</a:t>
            </a:r>
            <a:r>
              <a:rPr lang="en-GB" b="0" dirty="0" err="1"/>
              <a:t>su</a:t>
            </a:r>
            <a:r>
              <a:rPr lang="en-GB" b="0" dirty="0"/>
              <a:t>’ according to context of the text.</a:t>
            </a:r>
          </a:p>
          <a:p>
            <a:pPr marL="228600" indent="-228600">
              <a:buAutoNum type="arabicPeriod"/>
            </a:pPr>
            <a:r>
              <a:rPr lang="en-GB" b="0" dirty="0"/>
              <a:t>Click to reveal the answers.</a:t>
            </a:r>
          </a:p>
          <a:p>
            <a:pPr marL="228600" indent="-228600">
              <a:buAutoNum type="arabicPeriod"/>
            </a:pPr>
            <a:endParaRPr lang="en-GB" b="0" dirty="0"/>
          </a:p>
          <a:p>
            <a:r>
              <a:rPr lang="en-GB" b="0" dirty="0"/>
              <a:t>Photo of Gerard Piqué by </a:t>
            </a:r>
            <a:r>
              <a:rPr lang="en-GB" b="0" dirty="0" err="1"/>
              <a:t>Galkiux</a:t>
            </a:r>
            <a:r>
              <a:rPr lang="en-GB" b="0" dirty="0"/>
              <a:t> and available at: https://commons.wikimedia.org/wiki/File:Piqu%C3%A9.jpg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 2.0 Generic</a:t>
            </a:r>
            <a:r>
              <a:rPr lang="en-US" sz="1200" b="0" i="0" kern="1200" dirty="0">
                <a:solidFill>
                  <a:schemeClr val="tx1"/>
                </a:solidFill>
                <a:effectLst/>
                <a:latin typeface="+mn-lt"/>
                <a:ea typeface="+mn-ea"/>
                <a:cs typeface="+mn-cs"/>
              </a:rPr>
              <a:t> license.</a:t>
            </a:r>
          </a:p>
          <a:p>
            <a:pPr marL="0" indent="0">
              <a:buNone/>
            </a:pPr>
            <a:endParaRPr lang="en-ES" b="0" dirty="0"/>
          </a:p>
          <a:p>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D6D86-1863-4B60-A858-7AAF6E563CDC}"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9105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a:t>
            </a:r>
          </a:p>
          <a:p>
            <a:endParaRPr lang="en-US" b="1" dirty="0"/>
          </a:p>
          <a:p>
            <a:r>
              <a:rPr lang="en-US" b="1" dirty="0"/>
              <a:t>Aim: </a:t>
            </a:r>
            <a:r>
              <a:rPr lang="en-US" b="0" baseline="0" dirty="0"/>
              <a:t>to help students prepare for the productive elements of the next task by recapping Spanish question formation. Students often find it difficult to construct questions by translating from English prompts, as the translation is often not literal.</a:t>
            </a:r>
          </a:p>
          <a:p>
            <a:endParaRPr lang="en-US" b="0" baseline="0" dirty="0"/>
          </a:p>
          <a:p>
            <a:r>
              <a:rPr lang="en-US" b="1" dirty="0"/>
              <a:t>Procedure:</a:t>
            </a:r>
          </a:p>
          <a:p>
            <a:pPr marL="228600" indent="-228600">
              <a:buAutoNum type="arabicPeriod"/>
            </a:pPr>
            <a:r>
              <a:rPr lang="en-US" b="0" dirty="0"/>
              <a:t>Click to go through this</a:t>
            </a:r>
            <a:r>
              <a:rPr lang="en-US" b="0" baseline="0" dirty="0"/>
              <a:t> slide’s explanation and examples.</a:t>
            </a:r>
          </a:p>
          <a:p>
            <a:pPr marL="228600" indent="-228600">
              <a:buAutoNum type="arabicPeriod"/>
            </a:pPr>
            <a:r>
              <a:rPr lang="en-US" b="0" baseline="0" dirty="0"/>
              <a:t>Audio is provided to model the intonation (see note below).</a:t>
            </a:r>
          </a:p>
          <a:p>
            <a:pPr marL="0" indent="0">
              <a:buNone/>
            </a:pPr>
            <a:endParaRPr lang="en-US" b="0" baseline="0" dirty="0"/>
          </a:p>
          <a:p>
            <a:r>
              <a:rPr lang="en-US" b="1" baseline="0" dirty="0"/>
              <a:t>Note: </a:t>
            </a:r>
            <a:r>
              <a:rPr lang="en-US" b="0" baseline="0" dirty="0"/>
              <a:t>the teacher could also highlight the fact that Spanish questions have raised intonation at the end. This distinguishes them from statements.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4259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Grammar recap slide</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dirty="0"/>
              <a:t>2 minute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Aim: </a:t>
            </a:r>
            <a:r>
              <a:rPr lang="en-GB" dirty="0"/>
              <a:t>to remind students of English vs Spanish question formation differences, in particular the use of the auxiliary ‘do’ (which becomes ‘did’ in past).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reveal each part of the explanation.</a:t>
            </a:r>
            <a:endParaRPr dirty="0"/>
          </a:p>
        </p:txBody>
      </p:sp>
      <p:sp>
        <p:nvSpPr>
          <p:cNvPr id="893" name="Google Shape;89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GB" b="1" dirty="0"/>
              <a:t> </a:t>
            </a:r>
            <a:r>
              <a:rPr lang="en-GB" b="0" dirty="0"/>
              <a:t>7 minutes</a:t>
            </a:r>
            <a:endParaRPr lang="en-ES" b="0" dirty="0"/>
          </a:p>
          <a:p>
            <a:endParaRPr lang="en-ES" b="1" dirty="0"/>
          </a:p>
          <a:p>
            <a:r>
              <a:rPr lang="en-ES" b="1" dirty="0"/>
              <a:t>Aim:</a:t>
            </a:r>
            <a:r>
              <a:rPr lang="en-GB" b="1" dirty="0"/>
              <a:t> </a:t>
            </a:r>
            <a:r>
              <a:rPr lang="en-GB" b="0" dirty="0"/>
              <a:t>to practise recognising questions in spoken language by listening for intonation</a:t>
            </a:r>
            <a:endParaRPr lang="en-ES" b="1" dirty="0"/>
          </a:p>
          <a:p>
            <a:endParaRPr lang="en-ES" b="1" dirty="0"/>
          </a:p>
          <a:p>
            <a:r>
              <a:rPr lang="en-ES" b="1" dirty="0"/>
              <a:t>Procedure:</a:t>
            </a:r>
          </a:p>
          <a:p>
            <a:pPr marL="228600" indent="-228600">
              <a:buAutoNum type="arabicPeriod"/>
            </a:pPr>
            <a:r>
              <a:rPr lang="en-GB" b="0" dirty="0"/>
              <a:t>Listen to each audio.</a:t>
            </a:r>
          </a:p>
          <a:p>
            <a:pPr marL="228600" indent="-228600">
              <a:buAutoNum type="arabicPeriod"/>
            </a:pPr>
            <a:r>
              <a:rPr lang="en-GB" b="0" dirty="0"/>
              <a:t>Point out that students will hear the word ‘</a:t>
            </a:r>
            <a:r>
              <a:rPr lang="en-GB" b="0" dirty="0" err="1"/>
              <a:t>secreto</a:t>
            </a:r>
            <a:r>
              <a:rPr lang="en-GB" b="0" dirty="0"/>
              <a:t>’ in questions 6 and it’s meaning in English (‘</a:t>
            </a:r>
            <a:r>
              <a:rPr lang="en-GB" b="0" dirty="0" err="1"/>
              <a:t>secreto</a:t>
            </a:r>
            <a:r>
              <a:rPr lang="en-GB" b="0" dirty="0"/>
              <a:t>’ will be introduced in 11.1.2.2)</a:t>
            </a:r>
          </a:p>
          <a:p>
            <a:pPr marL="228600" indent="-228600">
              <a:buAutoNum type="arabicPeriod"/>
            </a:pPr>
            <a:r>
              <a:rPr lang="en-GB" b="0" dirty="0"/>
              <a:t>Tick if the sentence is a question / cross if it’s not.</a:t>
            </a:r>
          </a:p>
          <a:p>
            <a:pPr marL="228600" indent="-228600">
              <a:buAutoNum type="arabicPeriod"/>
            </a:pPr>
            <a:r>
              <a:rPr lang="en-GB" b="0" dirty="0"/>
              <a:t>Click to reveal the answers</a:t>
            </a:r>
            <a:endParaRPr lang="en-GB" b="1" dirty="0"/>
          </a:p>
          <a:p>
            <a:endParaRPr lang="en-GB" b="1" dirty="0"/>
          </a:p>
          <a:p>
            <a:endParaRPr lang="en-ES" b="1" dirty="0"/>
          </a:p>
          <a:p>
            <a:r>
              <a:rPr lang="en-ES" b="1" dirty="0"/>
              <a:t>Transcript:</a:t>
            </a:r>
          </a:p>
          <a:p>
            <a:pPr marL="228600" indent="-228600">
              <a:buFont typeface="+mj-lt"/>
              <a:buAutoNum type="arabicPeriod"/>
            </a:pPr>
            <a:r>
              <a:rPr lang="en-ES" sz="1200" dirty="0"/>
              <a:t>Miss Argentina y Miss Puerto Rico se casaron.</a:t>
            </a:r>
          </a:p>
          <a:p>
            <a:pPr marL="228600" indent="-228600">
              <a:buFont typeface="+mj-lt"/>
              <a:buAutoNum type="arabicPeriod"/>
            </a:pPr>
            <a:r>
              <a:rPr lang="en-ES" sz="1200" dirty="0"/>
              <a:t>¿Lo anunciaron en sus redes sociales con un vídeo? </a:t>
            </a:r>
          </a:p>
          <a:p>
            <a:pPr marL="228600" indent="-228600">
              <a:buFont typeface="+mj-lt"/>
              <a:buAutoNum type="arabicPeriod"/>
            </a:pPr>
            <a:r>
              <a:rPr lang="en-ES" sz="1200" dirty="0"/>
              <a:t>¿Alguien te contó la noticia?</a:t>
            </a:r>
          </a:p>
          <a:p>
            <a:pPr marL="228600" indent="-228600">
              <a:buFont typeface="+mj-lt"/>
              <a:buAutoNum type="arabicPeriod"/>
            </a:pPr>
            <a:r>
              <a:rPr lang="en-ES" sz="1200" dirty="0"/>
              <a:t>Un amigo mandó/</a:t>
            </a:r>
            <a:r>
              <a:rPr lang="en-ES" sz="1200" b="1" dirty="0">
                <a:solidFill>
                  <a:srgbClr val="FF0000"/>
                </a:solidFill>
              </a:rPr>
              <a:t>envió</a:t>
            </a:r>
            <a:r>
              <a:rPr lang="en-ES" sz="1200" dirty="0"/>
              <a:t> el vídeo en un grupo de WhatsApp.</a:t>
            </a:r>
          </a:p>
          <a:p>
            <a:pPr marL="228600" indent="-228600">
              <a:buFont typeface="+mj-lt"/>
              <a:buAutoNum type="arabicPeriod"/>
            </a:pPr>
            <a:r>
              <a:rPr lang="en-ES" sz="1200" dirty="0"/>
              <a:t>Empezaron a salir en 2020.</a:t>
            </a:r>
          </a:p>
          <a:p>
            <a:pPr marL="228600" indent="-228600">
              <a:buFont typeface="+mj-lt"/>
              <a:buAutoNum type="arabicPeriod"/>
            </a:pPr>
            <a:r>
              <a:rPr lang="en-ES" sz="1200" dirty="0"/>
              <a:t>¿Guardaron el secreto durante años?</a:t>
            </a:r>
          </a:p>
          <a:p>
            <a:pPr marL="228600" indent="-228600">
              <a:buFont typeface="+mj-lt"/>
              <a:buAutoNum type="arabicPeriod"/>
            </a:pPr>
            <a:r>
              <a:rPr lang="en-ES" sz="1200" dirty="0"/>
              <a:t>¿Hablaron de/</a:t>
            </a:r>
            <a:r>
              <a:rPr lang="en-ES" sz="1200" b="1" dirty="0">
                <a:solidFill>
                  <a:srgbClr val="FF0000"/>
                </a:solidFill>
              </a:rPr>
              <a:t>trataron</a:t>
            </a:r>
            <a:r>
              <a:rPr lang="en-ES" sz="1200" dirty="0"/>
              <a:t> la noticia también en la tele?</a:t>
            </a:r>
          </a:p>
          <a:p>
            <a:pPr marL="228600" indent="-228600">
              <a:buFont typeface="+mj-lt"/>
              <a:buAutoNum type="arabicPeriod"/>
            </a:pPr>
            <a:r>
              <a:rPr lang="en-ES" sz="1200" dirty="0"/>
              <a:t>Un presentador organizó/</a:t>
            </a:r>
            <a:r>
              <a:rPr lang="en-ES" sz="1200" b="1" dirty="0">
                <a:solidFill>
                  <a:srgbClr val="FF0000"/>
                </a:solidFill>
              </a:rPr>
              <a:t>realizó</a:t>
            </a:r>
            <a:r>
              <a:rPr lang="en-ES" sz="1200" dirty="0"/>
              <a:t> una entrevista. </a:t>
            </a:r>
            <a:endParaRPr lang="en-GB" sz="1200" dirty="0"/>
          </a:p>
          <a:p>
            <a:pPr marL="228600" indent="-228600">
              <a:buFont typeface="+mj-lt"/>
              <a:buAutoNum type="arabicPeriod"/>
            </a:pPr>
            <a:endParaRPr lang="en-GB" sz="1200" dirty="0"/>
          </a:p>
          <a:p>
            <a:pPr marL="0" indent="0">
              <a:buFont typeface="+mj-lt"/>
              <a:buNone/>
            </a:pPr>
            <a:r>
              <a:rPr lang="en-GB" sz="1200" dirty="0"/>
              <a:t>https://www.theguardian.com/world/2022/nov/03/beauty-queens-miss-puerto-rico-miss-argentina-married</a:t>
            </a:r>
            <a:endParaRPr lang="en-ES" sz="1200" dirty="0"/>
          </a:p>
        </p:txBody>
      </p:sp>
      <p:sp>
        <p:nvSpPr>
          <p:cNvPr id="4" name="Slide Number Placeholder 3"/>
          <p:cNvSpPr>
            <a:spLocks noGrp="1"/>
          </p:cNvSpPr>
          <p:nvPr>
            <p:ph type="sldNum" sz="quarter" idx="5"/>
          </p:nvPr>
        </p:nvSpPr>
        <p:spPr/>
        <p:txBody>
          <a:bodyPr/>
          <a:lstStyle/>
          <a:p>
            <a:fld id="{75D2C3D7-BB94-467C-A712-48EF46830AC0}" type="slidenum">
              <a:rPr lang="en-GB" smtClean="0"/>
              <a:t>53</a:t>
            </a:fld>
            <a:endParaRPr lang="en-GB"/>
          </a:p>
        </p:txBody>
      </p:sp>
    </p:spTree>
    <p:extLst>
      <p:ext uri="{BB962C8B-B14F-4D97-AF65-F5344CB8AC3E}">
        <p14:creationId xmlns:p14="http://schemas.microsoft.com/office/powerpoint/2010/main" val="659911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a:t>
            </a:r>
            <a:r>
              <a:rPr lang="en-GB" b="1" dirty="0"/>
              <a:t> </a:t>
            </a:r>
            <a:r>
              <a:rPr lang="en-GB" b="0" dirty="0"/>
              <a:t>5 minutes</a:t>
            </a:r>
            <a:endParaRPr lang="en-ES" b="0" dirty="0"/>
          </a:p>
          <a:p>
            <a:endParaRPr lang="en-ES" b="1" dirty="0"/>
          </a:p>
          <a:p>
            <a:r>
              <a:rPr lang="en-ES" b="1" dirty="0"/>
              <a:t>Aim:</a:t>
            </a:r>
            <a:r>
              <a:rPr lang="en-GB" b="1" dirty="0"/>
              <a:t> </a:t>
            </a:r>
            <a:r>
              <a:rPr lang="en-GB" b="0" dirty="0"/>
              <a:t>to practise recognising questions in spoken language by listening for intonation</a:t>
            </a:r>
            <a:endParaRPr lang="en-ES" b="1" dirty="0"/>
          </a:p>
          <a:p>
            <a:endParaRPr lang="en-ES" b="1" dirty="0"/>
          </a:p>
          <a:p>
            <a:r>
              <a:rPr lang="en-ES" b="1" dirty="0"/>
              <a:t>Procedure:</a:t>
            </a:r>
          </a:p>
          <a:p>
            <a:pPr marL="228600" indent="-228600">
              <a:buAutoNum type="arabicPeriod"/>
            </a:pPr>
            <a:r>
              <a:rPr lang="en-GB" b="0" dirty="0"/>
              <a:t>Read and listen to the conversation between Daniel and Lucía in full.</a:t>
            </a:r>
          </a:p>
          <a:p>
            <a:pPr marL="228600" indent="-228600">
              <a:buAutoNum type="arabicPeriod"/>
            </a:pPr>
            <a:r>
              <a:rPr lang="en-GB" b="0" dirty="0"/>
              <a:t>Highlight all of the verbs in the </a:t>
            </a:r>
            <a:r>
              <a:rPr lang="en-GB" b="0" dirty="0" err="1"/>
              <a:t>preterite</a:t>
            </a:r>
            <a:r>
              <a:rPr lang="en-GB" b="0" dirty="0"/>
              <a:t> tense, using a different colour for plural and singular verbs.</a:t>
            </a:r>
          </a:p>
          <a:p>
            <a:pPr marL="228600" indent="-228600">
              <a:buAutoNum type="arabicPeriod"/>
            </a:pPr>
            <a:r>
              <a:rPr lang="en-GB" b="0" dirty="0"/>
              <a:t>Click to reveal the answers.</a:t>
            </a:r>
          </a:p>
          <a:p>
            <a:endParaRPr lang="en-GB" dirty="0"/>
          </a:p>
        </p:txBody>
      </p:sp>
      <p:sp>
        <p:nvSpPr>
          <p:cNvPr id="4" name="Slide Number Placeholder 3"/>
          <p:cNvSpPr>
            <a:spLocks noGrp="1"/>
          </p:cNvSpPr>
          <p:nvPr>
            <p:ph type="sldNum" sz="quarter" idx="5"/>
          </p:nvPr>
        </p:nvSpPr>
        <p:spPr/>
        <p:txBody>
          <a:bodyPr/>
          <a:lstStyle/>
          <a:p>
            <a:fld id="{75D2C3D7-BB94-467C-A712-48EF46830AC0}" type="slidenum">
              <a:rPr lang="en-GB" smtClean="0"/>
              <a:t>54</a:t>
            </a:fld>
            <a:endParaRPr lang="en-GB"/>
          </a:p>
        </p:txBody>
      </p:sp>
    </p:spTree>
    <p:extLst>
      <p:ext uri="{BB962C8B-B14F-4D97-AF65-F5344CB8AC3E}">
        <p14:creationId xmlns:p14="http://schemas.microsoft.com/office/powerpoint/2010/main" val="29824269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OPTIONAL</a:t>
            </a:r>
          </a:p>
          <a:p>
            <a:r>
              <a:rPr lang="en-ES" b="1" dirty="0"/>
              <a:t>Timing:</a:t>
            </a:r>
            <a:r>
              <a:rPr lang="en-GB" b="1" dirty="0"/>
              <a:t> </a:t>
            </a:r>
            <a:r>
              <a:rPr lang="en-GB" b="0" dirty="0"/>
              <a:t>3 minutes</a:t>
            </a:r>
            <a:endParaRPr lang="en-ES" b="0" dirty="0"/>
          </a:p>
          <a:p>
            <a:endParaRPr lang="en-ES" b="1" dirty="0"/>
          </a:p>
          <a:p>
            <a:r>
              <a:rPr lang="en-ES" b="1" dirty="0"/>
              <a:t>Aim:</a:t>
            </a:r>
            <a:r>
              <a:rPr lang="en-GB" b="1" dirty="0"/>
              <a:t> </a:t>
            </a:r>
            <a:r>
              <a:rPr lang="en-GB" b="0" dirty="0"/>
              <a:t>to understand the details of a short text.</a:t>
            </a:r>
          </a:p>
          <a:p>
            <a:endParaRPr lang="en-ES" b="1" dirty="0"/>
          </a:p>
          <a:p>
            <a:r>
              <a:rPr lang="en-ES" b="1" dirty="0"/>
              <a:t>Procedure:</a:t>
            </a:r>
          </a:p>
          <a:p>
            <a:pPr marL="228600" indent="-228600">
              <a:buAutoNum type="arabicPeriod"/>
            </a:pPr>
            <a:r>
              <a:rPr lang="en-GB" b="0" dirty="0"/>
              <a:t>In pairs or as a class, finish the sentences according to the conversation on the previous slide.</a:t>
            </a:r>
          </a:p>
          <a:p>
            <a:pPr marL="228600" indent="-228600">
              <a:buAutoNum type="arabicPeriod"/>
            </a:pPr>
            <a:r>
              <a:rPr lang="en-GB" b="0" dirty="0"/>
              <a:t>Click to reveal the suggested answers.</a:t>
            </a:r>
          </a:p>
          <a:p>
            <a:endParaRPr lang="en-GB" dirty="0"/>
          </a:p>
        </p:txBody>
      </p:sp>
      <p:sp>
        <p:nvSpPr>
          <p:cNvPr id="4" name="Slide Number Placeholder 3"/>
          <p:cNvSpPr>
            <a:spLocks noGrp="1"/>
          </p:cNvSpPr>
          <p:nvPr>
            <p:ph type="sldNum" sz="quarter" idx="5"/>
          </p:nvPr>
        </p:nvSpPr>
        <p:spPr/>
        <p:txBody>
          <a:bodyPr/>
          <a:lstStyle/>
          <a:p>
            <a:fld id="{75D2C3D7-BB94-467C-A712-48EF46830AC0}" type="slidenum">
              <a:rPr lang="en-GB" smtClean="0"/>
              <a:t>55</a:t>
            </a:fld>
            <a:endParaRPr lang="en-GB"/>
          </a:p>
        </p:txBody>
      </p:sp>
    </p:spTree>
    <p:extLst>
      <p:ext uri="{BB962C8B-B14F-4D97-AF65-F5344CB8AC3E}">
        <p14:creationId xmlns:p14="http://schemas.microsoft.com/office/powerpoint/2010/main" val="32228674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sz="1200" b="0" kern="1200" dirty="0">
                <a:solidFill>
                  <a:schemeClr val="tx1"/>
                </a:solidFill>
                <a:effectLst/>
                <a:latin typeface="+mn-lt"/>
                <a:ea typeface="+mn-ea"/>
                <a:cs typeface="+mn-cs"/>
              </a:rPr>
              <a:t>to use the new grammar</a:t>
            </a:r>
            <a:r>
              <a:rPr lang="en-US" sz="1200" b="0" kern="1200" baseline="0" dirty="0">
                <a:solidFill>
                  <a:schemeClr val="tx1"/>
                </a:solidFill>
                <a:effectLst/>
                <a:latin typeface="+mn-lt"/>
                <a:ea typeface="+mn-ea"/>
                <a:cs typeface="+mn-cs"/>
              </a:rPr>
              <a:t> and vocabulary in oral production</a:t>
            </a:r>
            <a:r>
              <a:rPr lang="en-US" sz="1200" kern="1200" dirty="0">
                <a:solidFill>
                  <a:schemeClr val="tx1"/>
                </a:solidFill>
                <a:effectLst/>
                <a:latin typeface="+mn-lt"/>
                <a:ea typeface="+mn-ea"/>
                <a:cs typeface="+mn-cs"/>
              </a:rPr>
              <a:t>; to</a:t>
            </a:r>
            <a:r>
              <a:rPr lang="en-US" sz="1200" kern="1200" baseline="0" dirty="0">
                <a:solidFill>
                  <a:schemeClr val="tx1"/>
                </a:solidFill>
                <a:effectLst/>
                <a:latin typeface="+mn-lt"/>
                <a:ea typeface="+mn-ea"/>
                <a:cs typeface="+mn-cs"/>
              </a:rPr>
              <a:t> further practise listening out for 3</a:t>
            </a:r>
            <a:r>
              <a:rPr lang="en-US" sz="1200" kern="1200" baseline="30000" dirty="0">
                <a:solidFill>
                  <a:schemeClr val="tx1"/>
                </a:solidFill>
                <a:effectLst/>
                <a:latin typeface="+mn-lt"/>
                <a:ea typeface="+mn-ea"/>
                <a:cs typeface="+mn-cs"/>
              </a:rPr>
              <a:t>rd</a:t>
            </a:r>
            <a:r>
              <a:rPr lang="en-US" sz="1200" kern="1200" baseline="0" dirty="0">
                <a:solidFill>
                  <a:schemeClr val="tx1"/>
                </a:solidFill>
                <a:effectLst/>
                <a:latin typeface="+mn-lt"/>
                <a:ea typeface="+mn-ea"/>
                <a:cs typeface="+mn-cs"/>
              </a:rPr>
              <a:t> person singular and plural verb endings –ó and –</a:t>
            </a:r>
            <a:r>
              <a:rPr lang="en-US" sz="1200" kern="1200" baseline="0" dirty="0" err="1">
                <a:solidFill>
                  <a:schemeClr val="tx1"/>
                </a:solidFill>
                <a:effectLst/>
                <a:latin typeface="+mn-lt"/>
                <a:ea typeface="+mn-ea"/>
                <a:cs typeface="+mn-cs"/>
              </a:rPr>
              <a:t>aron</a:t>
            </a:r>
            <a:r>
              <a:rPr lang="en-US" sz="1200" kern="1200" baseline="0" dirty="0">
                <a:solidFill>
                  <a:schemeClr val="tx1"/>
                </a:solidFill>
                <a:effectLst/>
                <a:latin typeface="+mn-lt"/>
                <a:ea typeface="+mn-ea"/>
                <a:cs typeface="+mn-cs"/>
              </a:rPr>
              <a:t> and connecting these with their meanings.</a:t>
            </a:r>
            <a:endParaRPr lang="en-US"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a:t>
            </a:r>
            <a:r>
              <a:rPr lang="en-US" b="0" baseline="0" dirty="0"/>
              <a:t> teacher runs through the worked example with students on this slide, making clear that students need to start each phrase with a verb, not a pronoun.</a:t>
            </a:r>
          </a:p>
          <a:p>
            <a:pPr marL="228600" indent="-228600">
              <a:buAutoNum type="arabicPeriod"/>
            </a:pPr>
            <a:r>
              <a:rPr lang="en-US" b="0" baseline="0" dirty="0"/>
              <a:t>In the paired activity, student A reads the sentences aloud in Spanish. Student B responds with the most appropriate second part of the sentence using the correct form of the verb in the </a:t>
            </a:r>
            <a:r>
              <a:rPr lang="en-US" b="0" baseline="0" dirty="0" err="1"/>
              <a:t>preterite</a:t>
            </a:r>
            <a:r>
              <a:rPr lang="en-US" b="0" baseline="0" dirty="0"/>
              <a:t> with the -ó or –</a:t>
            </a:r>
            <a:r>
              <a:rPr lang="en-US" b="0" baseline="0" dirty="0" err="1"/>
              <a:t>aron</a:t>
            </a:r>
            <a:r>
              <a:rPr lang="en-US" b="0" baseline="0" dirty="0"/>
              <a:t> ending.</a:t>
            </a:r>
          </a:p>
          <a:p>
            <a:pPr marL="228600" indent="-228600">
              <a:buAutoNum type="arabicPeriod"/>
            </a:pPr>
            <a:r>
              <a:rPr lang="en-US" b="0" baseline="0" dirty="0"/>
              <a:t>Student A records the second part of the sentence in English.</a:t>
            </a:r>
          </a:p>
          <a:p>
            <a:pPr marL="228600" indent="-228600">
              <a:buAutoNum type="arabicPeriod"/>
            </a:pPr>
            <a:r>
              <a:rPr lang="en-US" b="0" baseline="0" dirty="0"/>
              <a:t>Students then swap roles.</a:t>
            </a:r>
          </a:p>
          <a:p>
            <a:pPr marL="228600" indent="-228600">
              <a:buAutoNum type="arabicPeriod"/>
            </a:pPr>
            <a:r>
              <a:rPr lang="en-US" b="0" baseline="0" dirty="0"/>
              <a:t>Finally, students can compare their answers to see if they are correct. </a:t>
            </a:r>
          </a:p>
          <a:p>
            <a:pPr marL="228600" indent="-228600">
              <a:buAutoNum type="arabicPeriod"/>
            </a:pPr>
            <a:r>
              <a:rPr lang="en-US" b="0" baseline="0" dirty="0"/>
              <a:t>Teacher shows answer slides.</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56</a:t>
            </a:fld>
            <a:endParaRPr lang="en-GB"/>
          </a:p>
        </p:txBody>
      </p:sp>
    </p:spTree>
    <p:extLst>
      <p:ext uri="{BB962C8B-B14F-4D97-AF65-F5344CB8AC3E}">
        <p14:creationId xmlns:p14="http://schemas.microsoft.com/office/powerpoint/2010/main" val="7003620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SHOW DURING ACTIVITY / ONLY SHOW DURING FEEDBACK</a:t>
            </a:r>
            <a:endParaRPr lang="en-GB" b="0" dirty="0"/>
          </a:p>
          <a:p>
            <a:endParaRPr lang="en-GB" b="0" dirty="0"/>
          </a:p>
          <a:p>
            <a:r>
              <a:rPr lang="en-GB" b="1" dirty="0"/>
              <a:t>Target phrases in Spanish:</a:t>
            </a:r>
            <a:endParaRPr lang="en-GB" b="0" dirty="0"/>
          </a:p>
          <a:p>
            <a:endParaRPr lang="en-GB" b="0" dirty="0"/>
          </a:p>
          <a:p>
            <a:r>
              <a:rPr lang="en-GB" b="0" dirty="0"/>
              <a:t>Persona A:</a:t>
            </a:r>
          </a:p>
          <a:p>
            <a:pPr marL="228600" indent="-228600">
              <a:buAutoNum type="arabicPeriod"/>
            </a:pPr>
            <a:r>
              <a:rPr lang="en-GB" b="0" dirty="0" err="1"/>
              <a:t>Besó</a:t>
            </a:r>
            <a:r>
              <a:rPr lang="en-GB" b="0" dirty="0"/>
              <a:t> a </a:t>
            </a:r>
            <a:r>
              <a:rPr lang="en-GB" b="0" dirty="0" err="1"/>
              <a:t>su</a:t>
            </a:r>
            <a:r>
              <a:rPr lang="en-GB" b="0" dirty="0"/>
              <a:t> </a:t>
            </a:r>
            <a:r>
              <a:rPr lang="en-GB" b="0" dirty="0" err="1"/>
              <a:t>mujer</a:t>
            </a:r>
            <a:r>
              <a:rPr lang="en-GB" b="0" dirty="0"/>
              <a:t>.</a:t>
            </a:r>
          </a:p>
          <a:p>
            <a:pPr marL="228600" indent="-228600">
              <a:buAutoNum type="arabicPeriod"/>
            </a:pPr>
            <a:r>
              <a:rPr lang="en-GB" b="0" dirty="0"/>
              <a:t>¿</a:t>
            </a:r>
            <a:r>
              <a:rPr lang="en-GB" b="0" dirty="0" err="1"/>
              <a:t>Anunciaron</a:t>
            </a:r>
            <a:r>
              <a:rPr lang="en-GB" b="0" dirty="0"/>
              <a:t> </a:t>
            </a:r>
            <a:r>
              <a:rPr lang="en-GB" b="0" dirty="0" err="1"/>
              <a:t>su</a:t>
            </a:r>
            <a:r>
              <a:rPr lang="en-GB" b="0" dirty="0"/>
              <a:t> </a:t>
            </a:r>
            <a:r>
              <a:rPr lang="en-GB" b="0" dirty="0" err="1"/>
              <a:t>noticia</a:t>
            </a:r>
            <a:r>
              <a:rPr lang="en-GB" b="0" dirty="0"/>
              <a:t> </a:t>
            </a:r>
            <a:r>
              <a:rPr lang="en-GB" b="0" dirty="0" err="1"/>
              <a:t>en</a:t>
            </a:r>
            <a:r>
              <a:rPr lang="en-GB" b="0" dirty="0"/>
              <a:t> las redes </a:t>
            </a:r>
            <a:r>
              <a:rPr lang="en-GB" b="0" dirty="0" err="1"/>
              <a:t>sociales</a:t>
            </a:r>
            <a:r>
              <a:rPr lang="en-GB" b="0" dirty="0"/>
              <a:t>?</a:t>
            </a:r>
          </a:p>
          <a:p>
            <a:pPr marL="228600" indent="-228600">
              <a:buAutoNum type="arabicPeriod"/>
            </a:pPr>
            <a:r>
              <a:rPr lang="en-GB" b="0" dirty="0"/>
              <a:t>¿Se </a:t>
            </a:r>
            <a:r>
              <a:rPr lang="en-GB" b="0" dirty="0" err="1"/>
              <a:t>casaron</a:t>
            </a:r>
            <a:r>
              <a:rPr lang="en-GB" b="0" dirty="0"/>
              <a:t> </a:t>
            </a:r>
            <a:r>
              <a:rPr lang="en-GB" b="0" dirty="0" err="1"/>
              <a:t>ayer</a:t>
            </a:r>
            <a:r>
              <a:rPr lang="en-GB" b="0" dirty="0"/>
              <a:t>?</a:t>
            </a:r>
          </a:p>
          <a:p>
            <a:pPr marL="228600" indent="-228600">
              <a:buAutoNum type="arabicPeriod"/>
            </a:pPr>
            <a:r>
              <a:rPr lang="en-GB" b="0" dirty="0" err="1"/>
              <a:t>Te</a:t>
            </a:r>
            <a:r>
              <a:rPr lang="en-GB" b="0" dirty="0"/>
              <a:t> </a:t>
            </a:r>
            <a:r>
              <a:rPr lang="en-GB" b="0" dirty="0" err="1"/>
              <a:t>contó</a:t>
            </a:r>
            <a:r>
              <a:rPr lang="en-GB" b="0" dirty="0"/>
              <a:t> la </a:t>
            </a:r>
            <a:r>
              <a:rPr lang="en-GB" b="0" dirty="0" err="1"/>
              <a:t>noticia</a:t>
            </a:r>
            <a:r>
              <a:rPr lang="en-GB" b="0" dirty="0"/>
              <a:t>.</a:t>
            </a:r>
          </a:p>
          <a:p>
            <a:pPr marL="228600" indent="-228600">
              <a:buAutoNum type="arabicPeriod"/>
            </a:pPr>
            <a:r>
              <a:rPr lang="en-GB" b="0" dirty="0" err="1"/>
              <a:t>Hablaron</a:t>
            </a:r>
            <a:r>
              <a:rPr lang="en-GB" b="0" dirty="0"/>
              <a:t> </a:t>
            </a:r>
            <a:r>
              <a:rPr lang="en-GB" b="0" dirty="0" err="1"/>
              <a:t>sobre</a:t>
            </a:r>
            <a:r>
              <a:rPr lang="en-GB" b="0" dirty="0"/>
              <a:t> </a:t>
            </a:r>
            <a:r>
              <a:rPr lang="en-GB" b="0" dirty="0" err="1"/>
              <a:t>su</a:t>
            </a:r>
            <a:r>
              <a:rPr lang="en-GB" b="0" dirty="0"/>
              <a:t> </a:t>
            </a:r>
            <a:r>
              <a:rPr lang="en-GB" b="0" dirty="0" err="1"/>
              <a:t>matrimonio</a:t>
            </a:r>
            <a:r>
              <a:rPr lang="en-GB" b="0" dirty="0"/>
              <a:t> </a:t>
            </a:r>
            <a:r>
              <a:rPr lang="en-GB" b="0" dirty="0" err="1"/>
              <a:t>en</a:t>
            </a:r>
            <a:r>
              <a:rPr lang="en-GB" b="0" dirty="0"/>
              <a:t> la television.</a:t>
            </a:r>
          </a:p>
          <a:p>
            <a:pPr marL="228600" indent="-228600">
              <a:buAutoNum type="arabicPeriod"/>
            </a:pPr>
            <a:endParaRPr lang="en-GB" b="0" dirty="0"/>
          </a:p>
          <a:p>
            <a:pPr marL="0" indent="0">
              <a:buNone/>
            </a:pPr>
            <a:r>
              <a:rPr lang="en-GB" b="0" dirty="0"/>
              <a:t>Persona B:</a:t>
            </a:r>
          </a:p>
          <a:p>
            <a:pPr marL="228600" indent="-228600">
              <a:buAutoNum type="arabicPeriod"/>
            </a:pPr>
            <a:r>
              <a:rPr lang="en-GB" b="0" dirty="0"/>
              <a:t>¿Se </a:t>
            </a:r>
            <a:r>
              <a:rPr lang="en-GB" b="0" dirty="0" err="1"/>
              <a:t>casó</a:t>
            </a:r>
            <a:r>
              <a:rPr lang="en-GB" b="0" dirty="0"/>
              <a:t> con Miss Argentina?</a:t>
            </a:r>
          </a:p>
          <a:p>
            <a:pPr marL="228600" indent="-228600">
              <a:buAutoNum type="arabicPeriod"/>
            </a:pPr>
            <a:r>
              <a:rPr lang="en-GB" b="0" dirty="0"/>
              <a:t>¿</a:t>
            </a:r>
            <a:r>
              <a:rPr lang="en-GB" b="0" dirty="0" err="1"/>
              <a:t>Te</a:t>
            </a:r>
            <a:r>
              <a:rPr lang="en-GB" b="0" dirty="0"/>
              <a:t> </a:t>
            </a:r>
            <a:r>
              <a:rPr lang="en-GB" b="0" dirty="0" err="1"/>
              <a:t>contó</a:t>
            </a:r>
            <a:r>
              <a:rPr lang="en-GB" b="0" dirty="0"/>
              <a:t> la </a:t>
            </a:r>
            <a:r>
              <a:rPr lang="en-GB" b="0" dirty="0" err="1"/>
              <a:t>noticia</a:t>
            </a:r>
            <a:r>
              <a:rPr lang="en-GB" b="0" dirty="0"/>
              <a:t>?</a:t>
            </a:r>
          </a:p>
          <a:p>
            <a:pPr marL="228600" indent="-228600">
              <a:buAutoNum type="arabicPeriod"/>
            </a:pPr>
            <a:r>
              <a:rPr lang="en-GB" b="0" dirty="0"/>
              <a:t>La pareja </a:t>
            </a:r>
            <a:r>
              <a:rPr lang="en-GB" b="0" dirty="0" err="1"/>
              <a:t>mostró</a:t>
            </a:r>
            <a:r>
              <a:rPr lang="en-GB" b="0" dirty="0"/>
              <a:t> </a:t>
            </a:r>
            <a:r>
              <a:rPr lang="en-GB" b="0" dirty="0" err="1"/>
              <a:t>su</a:t>
            </a:r>
            <a:r>
              <a:rPr lang="en-GB" b="0" dirty="0"/>
              <a:t> </a:t>
            </a:r>
            <a:r>
              <a:rPr lang="en-GB" b="0" dirty="0" err="1"/>
              <a:t>alegría</a:t>
            </a:r>
            <a:r>
              <a:rPr lang="en-GB" b="0" dirty="0"/>
              <a:t>.</a:t>
            </a:r>
          </a:p>
          <a:p>
            <a:pPr marL="228600" indent="-228600">
              <a:buAutoNum type="arabicPeriod"/>
            </a:pPr>
            <a:r>
              <a:rPr lang="en-GB" b="0" dirty="0"/>
              <a:t>Sus amigos mandarin/</a:t>
            </a:r>
            <a:r>
              <a:rPr lang="en-GB" b="0" dirty="0" err="1"/>
              <a:t>enviaron</a:t>
            </a:r>
            <a:r>
              <a:rPr lang="en-GB" b="0" dirty="0"/>
              <a:t> </a:t>
            </a:r>
            <a:r>
              <a:rPr lang="en-GB" b="0" dirty="0" err="1"/>
              <a:t>mensajes</a:t>
            </a:r>
            <a:r>
              <a:rPr lang="en-GB" b="0" dirty="0"/>
              <a:t> de </a:t>
            </a:r>
            <a:r>
              <a:rPr lang="en-GB" b="0" dirty="0" err="1"/>
              <a:t>apoyo</a:t>
            </a:r>
            <a:r>
              <a:rPr lang="en-GB" b="0" dirty="0"/>
              <a:t>.</a:t>
            </a:r>
          </a:p>
          <a:p>
            <a:pPr marL="228600" indent="-228600">
              <a:buAutoNum type="arabicPeriod"/>
            </a:pPr>
            <a:r>
              <a:rPr lang="en-GB" b="0" dirty="0"/>
              <a:t>¿Se </a:t>
            </a:r>
            <a:r>
              <a:rPr lang="en-GB" b="0" dirty="0" err="1"/>
              <a:t>enamoraron</a:t>
            </a:r>
            <a:r>
              <a:rPr lang="en-GB" b="0" dirty="0"/>
              <a:t> </a:t>
            </a:r>
            <a:r>
              <a:rPr lang="en-GB" b="0" dirty="0" err="1"/>
              <a:t>en</a:t>
            </a:r>
            <a:r>
              <a:rPr lang="en-GB" b="0" dirty="0"/>
              <a:t> 2020?</a:t>
            </a:r>
          </a:p>
          <a:p>
            <a:pPr marL="228600" indent="-228600">
              <a:buAutoNum type="arabicPeriod"/>
            </a:pPr>
            <a:endParaRPr lang="en-GB" b="0" dirty="0"/>
          </a:p>
        </p:txBody>
      </p:sp>
      <p:sp>
        <p:nvSpPr>
          <p:cNvPr id="4" name="Slide Number Placeholder 3"/>
          <p:cNvSpPr>
            <a:spLocks noGrp="1"/>
          </p:cNvSpPr>
          <p:nvPr>
            <p:ph type="sldNum" sz="quarter" idx="5"/>
          </p:nvPr>
        </p:nvSpPr>
        <p:spPr/>
        <p:txBody>
          <a:bodyPr/>
          <a:lstStyle/>
          <a:p>
            <a:fld id="{75D2C3D7-BB94-467C-A712-48EF46830AC0}" type="slidenum">
              <a:rPr lang="en-GB" smtClean="0"/>
              <a:t>57</a:t>
            </a:fld>
            <a:endParaRPr lang="en-GB"/>
          </a:p>
        </p:txBody>
      </p:sp>
    </p:spTree>
    <p:extLst>
      <p:ext uri="{BB962C8B-B14F-4D97-AF65-F5344CB8AC3E}">
        <p14:creationId xmlns:p14="http://schemas.microsoft.com/office/powerpoint/2010/main" val="615391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endParaRPr dirty="0"/>
          </a:p>
          <a:p>
            <a:pPr marL="0" marR="0" lvl="0" indent="0" algn="l" rtl="0">
              <a:lnSpc>
                <a:spcPct val="100000"/>
              </a:lnSpc>
              <a:spcBef>
                <a:spcPts val="0"/>
              </a:spcBef>
              <a:spcAft>
                <a:spcPts val="0"/>
              </a:spcAft>
              <a:buClr>
                <a:schemeClr val="dk1"/>
              </a:buClr>
              <a:buSzPts val="1200"/>
              <a:buFont typeface="Calibri"/>
              <a:buNone/>
            </a:pPr>
            <a:endParaRPr sz="1200" b="1" dirty="0"/>
          </a:p>
          <a:p>
            <a:pPr marL="0" lvl="0" indent="0" algn="l" rtl="0">
              <a:spcBef>
                <a:spcPts val="0"/>
              </a:spcBef>
              <a:spcAft>
                <a:spcPts val="0"/>
              </a:spcAft>
              <a:buNone/>
            </a:pPr>
            <a:r>
              <a:rPr lang="en-GB" sz="1200" b="1" dirty="0"/>
              <a:t>Learning outcomes (lesson 3):</a:t>
            </a:r>
            <a:endParaRPr sz="1200" b="1" dirty="0"/>
          </a:p>
          <a:p>
            <a:pPr marL="0" marR="0" lvl="0" indent="0" algn="l" rtl="0">
              <a:lnSpc>
                <a:spcPct val="100000"/>
              </a:lnSpc>
              <a:spcBef>
                <a:spcPts val="0"/>
              </a:spcBef>
              <a:spcAft>
                <a:spcPts val="0"/>
              </a:spcAft>
              <a:buClr>
                <a:schemeClr val="dk1"/>
              </a:buClr>
              <a:buSzPts val="1200"/>
              <a:buFont typeface="Calibri"/>
              <a:buNone/>
            </a:pPr>
            <a:r>
              <a:rPr lang="en-GB" b="0" i="0" dirty="0">
                <a:solidFill>
                  <a:srgbClr val="000000"/>
                </a:solidFill>
                <a:latin typeface="Century Gothic"/>
                <a:ea typeface="Century Gothic"/>
                <a:cs typeface="Century Gothic"/>
                <a:sym typeface="Century Gothic"/>
              </a:rPr>
              <a:t>Possessive adjective '</a:t>
            </a:r>
            <a:r>
              <a:rPr lang="en-GB" b="0" i="0" dirty="0" err="1">
                <a:solidFill>
                  <a:srgbClr val="000000"/>
                </a:solidFill>
                <a:latin typeface="Century Gothic"/>
                <a:ea typeface="Century Gothic"/>
                <a:cs typeface="Century Gothic"/>
                <a:sym typeface="Century Gothic"/>
              </a:rPr>
              <a:t>su</a:t>
            </a:r>
            <a:r>
              <a:rPr lang="en-GB" b="0" i="0" dirty="0">
                <a:solidFill>
                  <a:srgbClr val="000000"/>
                </a:solidFill>
                <a:latin typeface="Century Gothic"/>
                <a:ea typeface="Century Gothic"/>
                <a:cs typeface="Century Gothic"/>
                <a:sym typeface="Century Gothic"/>
              </a:rPr>
              <a:t>' with meaning 'their’</a:t>
            </a:r>
            <a:endParaRPr b="0" i="0"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regular verbs in 3rd person singular vs plural PAST </a:t>
            </a:r>
            <a:r>
              <a:rPr lang="en-GB" sz="1200" b="0" i="0" u="none" strike="noStrike" cap="none" dirty="0" err="1">
                <a:solidFill>
                  <a:schemeClr val="dk1"/>
                </a:solidFill>
                <a:latin typeface="Calibri"/>
                <a:ea typeface="Calibri"/>
                <a:cs typeface="Calibri"/>
                <a:sym typeface="Calibri"/>
              </a:rPr>
              <a:t>preterite</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ó</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aron</a:t>
            </a:r>
            <a:r>
              <a:rPr lang="en-GB" sz="1200" b="0" i="0" u="none" strike="noStrike" cap="none" dirty="0">
                <a:solidFill>
                  <a:schemeClr val="dk1"/>
                </a:solidFill>
                <a:latin typeface="Calibri"/>
                <a:ea typeface="Calibri"/>
                <a:cs typeface="Calibri"/>
                <a:sym typeface="Calibri"/>
              </a:rPr>
              <a:t>)</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yes-no Qs with raised intonation</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awareness raising of 'did' auxiliary</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subject pronouns </a:t>
            </a:r>
            <a:r>
              <a:rPr lang="en-GB" sz="1200" b="0" i="0" u="none" strike="noStrike" cap="none" dirty="0" err="1">
                <a:solidFill>
                  <a:schemeClr val="dk1"/>
                </a:solidFill>
                <a:latin typeface="Calibri"/>
                <a:ea typeface="Calibri"/>
                <a:cs typeface="Calibri"/>
                <a:sym typeface="Calibri"/>
              </a:rPr>
              <a:t>él</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ella</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ellos</a:t>
            </a:r>
            <a:r>
              <a:rPr lang="en-GB" sz="1200" b="0" i="0" u="none" strike="noStrike" cap="none" dirty="0">
                <a:solidFill>
                  <a:schemeClr val="dk1"/>
                </a:solidFill>
                <a:latin typeface="Calibri"/>
                <a:ea typeface="Calibri"/>
                <a:cs typeface="Calibri"/>
                <a:sym typeface="Calibri"/>
              </a:rPr>
              <a:t>, </a:t>
            </a:r>
            <a:r>
              <a:rPr lang="en-GB" sz="1200" b="0" i="0" u="none" strike="noStrike" cap="none" dirty="0" err="1">
                <a:solidFill>
                  <a:schemeClr val="dk1"/>
                </a:solidFill>
                <a:latin typeface="Calibri"/>
                <a:ea typeface="Calibri"/>
                <a:cs typeface="Calibri"/>
                <a:sym typeface="Calibri"/>
              </a:rPr>
              <a:t>ellas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cap="none" dirty="0">
                <a:solidFill>
                  <a:schemeClr val="dk1"/>
                </a:solidFill>
                <a:latin typeface="Calibri"/>
                <a:ea typeface="Calibri"/>
                <a:cs typeface="Calibri"/>
                <a:sym typeface="Calibri"/>
              </a:rPr>
              <a:t>possessive adjectives </a:t>
            </a:r>
            <a:r>
              <a:rPr lang="en-GB" sz="1200" b="0" i="0" u="none" strike="noStrike" cap="none" dirty="0" err="1">
                <a:solidFill>
                  <a:schemeClr val="dk1"/>
                </a:solidFill>
                <a:latin typeface="Calibri"/>
                <a:ea typeface="Calibri"/>
                <a:cs typeface="Calibri"/>
                <a:sym typeface="Calibri"/>
              </a:rPr>
              <a:t>su</a:t>
            </a:r>
            <a:r>
              <a:rPr lang="en-GB" sz="1200" b="0" i="0" u="none" strike="noStrike" cap="none" dirty="0">
                <a:solidFill>
                  <a:schemeClr val="dk1"/>
                </a:solidFill>
                <a:latin typeface="Calibri"/>
                <a:ea typeface="Calibri"/>
                <a:cs typeface="Calibri"/>
                <a:sym typeface="Calibri"/>
              </a:rPr>
              <a:t> vs sus (with meaning 'his', 'her', 'its')</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possessive adjectives: </a:t>
            </a:r>
            <a:r>
              <a:rPr lang="en-GB" sz="1200" b="1" i="0" u="none" strike="noStrike" cap="none" dirty="0" err="1">
                <a:solidFill>
                  <a:schemeClr val="dk1"/>
                </a:solidFill>
                <a:latin typeface="Calibri"/>
                <a:ea typeface="Calibri"/>
                <a:cs typeface="Calibri"/>
                <a:sym typeface="Calibri"/>
              </a:rPr>
              <a:t>vuestro</a:t>
            </a:r>
            <a:r>
              <a:rPr lang="en-GB" sz="1200" b="1" i="0" u="none" strike="noStrike" cap="none" dirty="0">
                <a:solidFill>
                  <a:schemeClr val="dk1"/>
                </a:solidFill>
                <a:latin typeface="Calibri"/>
                <a:ea typeface="Calibri"/>
                <a:cs typeface="Calibri"/>
                <a:sym typeface="Calibri"/>
              </a:rPr>
              <a:t>/</a:t>
            </a:r>
            <a:r>
              <a:rPr lang="en-GB" sz="1200" b="1" i="0" u="none" strike="noStrike" cap="none" dirty="0" err="1">
                <a:solidFill>
                  <a:schemeClr val="dk1"/>
                </a:solidFill>
                <a:latin typeface="Calibri"/>
                <a:ea typeface="Calibri"/>
                <a:cs typeface="Calibri"/>
                <a:sym typeface="Calibri"/>
              </a:rPr>
              <a:t>vuestra</a:t>
            </a:r>
            <a:r>
              <a:rPr lang="en-GB" sz="1200" b="1" i="0" u="none" strike="noStrike" cap="none" dirty="0">
                <a:solidFill>
                  <a:schemeClr val="dk1"/>
                </a:solidFill>
                <a:latin typeface="Calibri"/>
                <a:ea typeface="Calibri"/>
                <a:cs typeface="Calibri"/>
                <a:sym typeface="Calibri"/>
              </a:rPr>
              <a:t>/</a:t>
            </a:r>
            <a:r>
              <a:rPr lang="en-GB" sz="1200" b="1" i="0" u="none" strike="noStrike" cap="none" dirty="0" err="1">
                <a:solidFill>
                  <a:schemeClr val="dk1"/>
                </a:solidFill>
                <a:latin typeface="Calibri"/>
                <a:ea typeface="Calibri"/>
                <a:cs typeface="Calibri"/>
                <a:sym typeface="Calibri"/>
              </a:rPr>
              <a:t>vuestros</a:t>
            </a:r>
            <a:r>
              <a:rPr lang="en-GB" sz="1200" b="1" i="0" u="none" strike="noStrike" cap="none" dirty="0">
                <a:solidFill>
                  <a:schemeClr val="dk1"/>
                </a:solidFill>
                <a:latin typeface="Calibri"/>
                <a:ea typeface="Calibri"/>
                <a:cs typeface="Calibri"/>
                <a:sym typeface="Calibri"/>
              </a:rPr>
              <a:t>/</a:t>
            </a:r>
            <a:r>
              <a:rPr lang="en-GB" sz="1200" b="1" i="0" u="none" strike="noStrike" cap="none" dirty="0" err="1">
                <a:solidFill>
                  <a:schemeClr val="dk1"/>
                </a:solidFill>
                <a:latin typeface="Calibri"/>
                <a:ea typeface="Calibri"/>
                <a:cs typeface="Calibri"/>
                <a:sym typeface="Calibri"/>
              </a:rPr>
              <a:t>vuestras</a:t>
            </a: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 </a:t>
            </a:r>
            <a:r>
              <a:rPr lang="en-GB" b="0" i="0" dirty="0">
                <a:solidFill>
                  <a:srgbClr val="000000"/>
                </a:solidFill>
                <a:latin typeface="Century Gothic"/>
                <a:ea typeface="Century Gothic"/>
                <a:cs typeface="Century Gothic"/>
                <a:sym typeface="Century Gothic"/>
              </a:rPr>
              <a:t>[</a:t>
            </a:r>
            <a:r>
              <a:rPr lang="en-GB" b="0" i="0" dirty="0" err="1">
                <a:solidFill>
                  <a:srgbClr val="000000"/>
                </a:solidFill>
                <a:latin typeface="Century Gothic"/>
                <a:ea typeface="Century Gothic"/>
                <a:cs typeface="Century Gothic"/>
                <a:sym typeface="Century Gothic"/>
              </a:rPr>
              <a:t>ja</a:t>
            </a:r>
            <a:r>
              <a:rPr lang="en-GB" b="0" i="0" dirty="0">
                <a:solidFill>
                  <a:srgbClr val="000000"/>
                </a:solidFill>
                <a:latin typeface="Century Gothic"/>
                <a:ea typeface="Century Gothic"/>
                <a:cs typeface="Century Gothic"/>
                <a:sym typeface="Century Gothic"/>
              </a:rPr>
              <a:t>], [jo], [</a:t>
            </a:r>
            <a:r>
              <a:rPr lang="en-GB" b="0" i="0" dirty="0" err="1">
                <a:solidFill>
                  <a:srgbClr val="000000"/>
                </a:solidFill>
                <a:latin typeface="Century Gothic"/>
                <a:ea typeface="Century Gothic"/>
                <a:cs typeface="Century Gothic"/>
                <a:sym typeface="Century Gothic"/>
              </a:rPr>
              <a:t>ju</a:t>
            </a:r>
            <a:r>
              <a:rPr lang="en-GB" b="0" i="0" dirty="0">
                <a:solidFill>
                  <a:srgbClr val="000000"/>
                </a:solidFill>
                <a:latin typeface="Century Gothic"/>
                <a:ea typeface="Century Gothic"/>
                <a:cs typeface="Century Gothic"/>
                <a:sym typeface="Century Gothic"/>
              </a:rPr>
              <a:t>] vs [ga], [go], [</a:t>
            </a:r>
            <a:r>
              <a:rPr lang="en-GB" b="0" i="0" dirty="0" err="1">
                <a:solidFill>
                  <a:srgbClr val="000000"/>
                </a:solidFill>
                <a:latin typeface="Century Gothic"/>
                <a:ea typeface="Century Gothic"/>
                <a:cs typeface="Century Gothic"/>
                <a:sym typeface="Century Gothic"/>
              </a:rPr>
              <a:t>gu</a:t>
            </a:r>
            <a:r>
              <a:rPr lang="en-GB" b="0" i="0" dirty="0">
                <a:solidFill>
                  <a:srgbClr val="000000"/>
                </a:solidFill>
                <a:latin typeface="Century Gothic"/>
                <a:ea typeface="Century Gothic"/>
                <a:cs typeface="Century Gothic"/>
                <a:sym typeface="Century Gothic"/>
              </a:rPr>
              <a:t>] </a:t>
            </a: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endParaRPr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n-GB" b="0" i="0" u="none" strike="noStrike" dirty="0" err="1">
                <a:solidFill>
                  <a:srgbClr val="000000"/>
                </a:solidFill>
                <a:latin typeface="Century Gothic"/>
                <a:ea typeface="Century Gothic"/>
                <a:cs typeface="Century Gothic"/>
                <a:sym typeface="Century Gothic"/>
              </a:rPr>
              <a:t>casarse</a:t>
            </a:r>
            <a:r>
              <a:rPr lang="en-GB" b="0" i="0" u="none" strike="noStrike" dirty="0">
                <a:solidFill>
                  <a:srgbClr val="000000"/>
                </a:solidFill>
                <a:latin typeface="Century Gothic"/>
                <a:ea typeface="Century Gothic"/>
                <a:cs typeface="Century Gothic"/>
                <a:sym typeface="Century Gothic"/>
              </a:rPr>
              <a:t> [650]; contar² (to tell) [172]; </a:t>
            </a:r>
            <a:r>
              <a:rPr lang="en-GB" b="0" i="0" u="none" strike="noStrike" dirty="0" err="1">
                <a:solidFill>
                  <a:srgbClr val="000000"/>
                </a:solidFill>
                <a:latin typeface="Century Gothic"/>
                <a:ea typeface="Century Gothic"/>
                <a:cs typeface="Century Gothic"/>
                <a:sym typeface="Century Gothic"/>
              </a:rPr>
              <a:t>equilibrar</a:t>
            </a:r>
            <a:r>
              <a:rPr lang="en-GB" b="0" i="0" u="none" strike="noStrike" dirty="0">
                <a:solidFill>
                  <a:srgbClr val="000000"/>
                </a:solidFill>
                <a:latin typeface="Century Gothic"/>
                <a:ea typeface="Century Gothic"/>
                <a:cs typeface="Century Gothic"/>
                <a:sym typeface="Century Gothic"/>
              </a:rPr>
              <a:t> [1157]; se [27]; </a:t>
            </a:r>
            <a:r>
              <a:rPr lang="en-GB" b="0" i="0" u="none" strike="noStrike" dirty="0" err="1">
                <a:solidFill>
                  <a:srgbClr val="000000"/>
                </a:solidFill>
                <a:latin typeface="Century Gothic"/>
                <a:ea typeface="Century Gothic"/>
                <a:cs typeface="Century Gothic"/>
                <a:sym typeface="Century Gothic"/>
              </a:rPr>
              <a:t>esposa</a:t>
            </a:r>
            <a:r>
              <a:rPr lang="en-GB" b="0" i="0" u="none" strike="noStrike" dirty="0">
                <a:solidFill>
                  <a:srgbClr val="000000"/>
                </a:solidFill>
                <a:latin typeface="Century Gothic"/>
                <a:ea typeface="Century Gothic"/>
                <a:cs typeface="Century Gothic"/>
                <a:sym typeface="Century Gothic"/>
              </a:rPr>
              <a:t> [1083]; gusto¹ (pleasure) [890]; papel² (role) [793]; bueno* (well...)[98]; </a:t>
            </a:r>
            <a:r>
              <a:rPr lang="en-GB" b="0" i="0" u="none" strike="noStrike" dirty="0" err="1">
                <a:solidFill>
                  <a:srgbClr val="000000"/>
                </a:solidFill>
                <a:latin typeface="Century Gothic"/>
                <a:ea typeface="Century Gothic"/>
                <a:cs typeface="Century Gothic"/>
                <a:sym typeface="Century Gothic"/>
              </a:rPr>
              <a:t>intj</a:t>
            </a:r>
            <a:r>
              <a:rPr lang="en-GB" b="0" i="0" u="none" strike="noStrike" dirty="0">
                <a:solidFill>
                  <a:srgbClr val="000000"/>
                </a:solidFill>
                <a:latin typeface="Century Gothic"/>
                <a:ea typeface="Century Gothic"/>
                <a:cs typeface="Century Gothic"/>
                <a:sym typeface="Century Gothic"/>
              </a:rPr>
              <a:t>.: ¡</a:t>
            </a:r>
            <a:r>
              <a:rPr lang="en-GB" b="0" i="0" u="none" strike="noStrike" dirty="0" err="1">
                <a:solidFill>
                  <a:srgbClr val="000000"/>
                </a:solidFill>
                <a:latin typeface="Century Gothic"/>
                <a:ea typeface="Century Gothic"/>
                <a:cs typeface="Century Gothic"/>
                <a:sym typeface="Century Gothic"/>
              </a:rPr>
              <a:t>adiós</a:t>
            </a:r>
            <a:r>
              <a:rPr lang="en-GB" b="0" i="0" u="none" strike="noStrike" dirty="0">
                <a:solidFill>
                  <a:srgbClr val="000000"/>
                </a:solidFill>
                <a:latin typeface="Century Gothic"/>
                <a:ea typeface="Century Gothic"/>
                <a:cs typeface="Century Gothic"/>
                <a:sym typeface="Century Gothic"/>
              </a:rPr>
              <a:t>! [2309] </a:t>
            </a:r>
            <a:r>
              <a:rPr lang="en-GB" b="1" i="0" u="none" strike="noStrike" dirty="0">
                <a:solidFill>
                  <a:srgbClr val="000000"/>
                </a:solidFill>
                <a:latin typeface="Century Gothic"/>
                <a:ea typeface="Century Gothic"/>
                <a:cs typeface="Century Gothic"/>
                <a:sym typeface="Century Gothic"/>
              </a:rPr>
              <a:t>(9)</a:t>
            </a:r>
            <a:r>
              <a:rPr lang="en-GB" b="0" i="0" u="none" strike="noStrike" dirty="0">
                <a:solidFill>
                  <a:srgbClr val="000000"/>
                </a:solidFill>
                <a:latin typeface="Century Gothic"/>
                <a:ea typeface="Century Gothic"/>
                <a:cs typeface="Century Gothic"/>
                <a:sym typeface="Century Gothic"/>
              </a:rPr>
              <a:t> </a:t>
            </a:r>
            <a:r>
              <a:rPr lang="en-GB" b="1" i="0" u="none" strike="noStrike" dirty="0">
                <a:solidFill>
                  <a:srgbClr val="000000"/>
                </a:solidFill>
                <a:latin typeface="Century Gothic"/>
                <a:ea typeface="Century Gothic"/>
                <a:cs typeface="Century Gothic"/>
                <a:sym typeface="Century Gothic"/>
              </a:rPr>
              <a:t>/H only: </a:t>
            </a:r>
            <a:r>
              <a:rPr lang="en-GB" b="0" i="0" u="none" strike="noStrike" dirty="0" err="1">
                <a:solidFill>
                  <a:srgbClr val="FF0000"/>
                </a:solidFill>
                <a:latin typeface="Century Gothic"/>
                <a:ea typeface="Century Gothic"/>
                <a:cs typeface="Century Gothic"/>
                <a:sym typeface="Century Gothic"/>
              </a:rPr>
              <a:t>enamorarse</a:t>
            </a:r>
            <a:r>
              <a:rPr lang="en-GB" b="0" i="0" u="none" strike="noStrike" dirty="0">
                <a:solidFill>
                  <a:srgbClr val="FF0000"/>
                </a:solidFill>
                <a:latin typeface="Century Gothic"/>
                <a:ea typeface="Century Gothic"/>
                <a:cs typeface="Century Gothic"/>
                <a:sym typeface="Century Gothic"/>
              </a:rPr>
              <a:t> (de) [1783]; </a:t>
            </a:r>
            <a:r>
              <a:rPr lang="en-GB" b="0" i="0" u="none" strike="noStrike" dirty="0" err="1">
                <a:solidFill>
                  <a:srgbClr val="FF0000"/>
                </a:solidFill>
                <a:latin typeface="Century Gothic"/>
                <a:ea typeface="Century Gothic"/>
                <a:cs typeface="Century Gothic"/>
                <a:sym typeface="Century Gothic"/>
              </a:rPr>
              <a:t>fijar</a:t>
            </a:r>
            <a:r>
              <a:rPr lang="en-GB" b="0" i="0" u="none" strike="noStrike" dirty="0">
                <a:solidFill>
                  <a:srgbClr val="FF0000"/>
                </a:solidFill>
                <a:latin typeface="Century Gothic"/>
                <a:ea typeface="Century Gothic"/>
                <a:cs typeface="Century Gothic"/>
                <a:sym typeface="Century Gothic"/>
              </a:rPr>
              <a:t>, fijarse¹ (to notice) [681]; </a:t>
            </a:r>
            <a:r>
              <a:rPr lang="en-GB" b="0" i="0" u="none" strike="noStrike" dirty="0" err="1">
                <a:solidFill>
                  <a:srgbClr val="FF0000"/>
                </a:solidFill>
                <a:latin typeface="Century Gothic"/>
                <a:ea typeface="Century Gothic"/>
                <a:cs typeface="Century Gothic"/>
                <a:sym typeface="Century Gothic"/>
              </a:rPr>
              <a:t>esposo</a:t>
            </a:r>
            <a:r>
              <a:rPr lang="en-GB" b="0" i="0" u="none" strike="noStrike" dirty="0">
                <a:solidFill>
                  <a:srgbClr val="FF0000"/>
                </a:solidFill>
                <a:latin typeface="Century Gothic"/>
                <a:ea typeface="Century Gothic"/>
                <a:cs typeface="Century Gothic"/>
                <a:sym typeface="Century Gothic"/>
              </a:rPr>
              <a:t> [1913]; </a:t>
            </a:r>
            <a:r>
              <a:rPr lang="en-GB" b="0" i="0" u="none" strike="noStrike" dirty="0" err="1">
                <a:solidFill>
                  <a:srgbClr val="FF0000"/>
                </a:solidFill>
                <a:latin typeface="Century Gothic"/>
                <a:ea typeface="Century Gothic"/>
                <a:cs typeface="Century Gothic"/>
                <a:sym typeface="Century Gothic"/>
              </a:rPr>
              <a:t>matrimonio</a:t>
            </a:r>
            <a:r>
              <a:rPr lang="en-GB" b="0" i="0" u="none" strike="noStrike" dirty="0">
                <a:solidFill>
                  <a:srgbClr val="FF0000"/>
                </a:solidFill>
                <a:latin typeface="Century Gothic"/>
                <a:ea typeface="Century Gothic"/>
                <a:cs typeface="Century Gothic"/>
                <a:sym typeface="Century Gothic"/>
              </a:rPr>
              <a:t> [1151]; </a:t>
            </a:r>
            <a:r>
              <a:rPr lang="en-GB" b="0" i="0" u="none" strike="noStrike" dirty="0" err="1">
                <a:solidFill>
                  <a:srgbClr val="FF0000"/>
                </a:solidFill>
                <a:latin typeface="Century Gothic"/>
                <a:ea typeface="Century Gothic"/>
                <a:cs typeface="Century Gothic"/>
                <a:sym typeface="Century Gothic"/>
              </a:rPr>
              <a:t>nacimiento</a:t>
            </a:r>
            <a:r>
              <a:rPr lang="en-GB" b="0" i="0" u="none" strike="noStrike" dirty="0">
                <a:solidFill>
                  <a:srgbClr val="FF0000"/>
                </a:solidFill>
                <a:latin typeface="Century Gothic"/>
                <a:ea typeface="Century Gothic"/>
                <a:cs typeface="Century Gothic"/>
                <a:sym typeface="Century Gothic"/>
              </a:rPr>
              <a:t> [1750] </a:t>
            </a:r>
            <a:r>
              <a:rPr lang="en-GB" b="1" i="0" u="none" strike="noStrike" dirty="0">
                <a:solidFill>
                  <a:srgbClr val="FF0000"/>
                </a:solidFill>
                <a:latin typeface="Century Gothic"/>
                <a:ea typeface="Century Gothic"/>
                <a:cs typeface="Century Gothic"/>
                <a:sym typeface="Century Gothic"/>
              </a:rPr>
              <a:t>(6)</a:t>
            </a: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i="0" dirty="0"/>
              <a:t>Thematic revisited vocabulary</a:t>
            </a:r>
            <a:r>
              <a:rPr lang="en-GB" b="0" i="0" dirty="0"/>
              <a:t>: </a:t>
            </a:r>
            <a:r>
              <a:rPr lang="en-GB" b="0" i="0" u="none" strike="noStrike" dirty="0" err="1">
                <a:solidFill>
                  <a:srgbClr val="000000"/>
                </a:solidFill>
                <a:latin typeface="Century Gothic"/>
                <a:ea typeface="Century Gothic"/>
                <a:cs typeface="Century Gothic"/>
                <a:sym typeface="Century Gothic"/>
              </a:rPr>
              <a:t>juntos</a:t>
            </a:r>
            <a:r>
              <a:rPr lang="en-GB" b="0" i="0" u="none" strike="noStrike" dirty="0">
                <a:solidFill>
                  <a:srgbClr val="000000"/>
                </a:solidFill>
                <a:latin typeface="Century Gothic"/>
                <a:ea typeface="Century Gothic"/>
                <a:cs typeface="Century Gothic"/>
                <a:sym typeface="Century Gothic"/>
              </a:rPr>
              <a:t> [149]; amor [283]; pareja [893]; actor [1533]; </a:t>
            </a:r>
            <a:r>
              <a:rPr lang="en-GB" b="0" i="0" u="none" strike="noStrike" dirty="0" err="1">
                <a:solidFill>
                  <a:srgbClr val="000000"/>
                </a:solidFill>
                <a:latin typeface="Century Gothic"/>
                <a:ea typeface="Century Gothic"/>
                <a:cs typeface="Century Gothic"/>
                <a:sym typeface="Century Gothic"/>
              </a:rPr>
              <a:t>actriz</a:t>
            </a:r>
            <a:r>
              <a:rPr lang="en-GB" b="0" i="0" u="none" strike="noStrike" dirty="0">
                <a:solidFill>
                  <a:srgbClr val="000000"/>
                </a:solidFill>
                <a:latin typeface="Century Gothic"/>
                <a:ea typeface="Century Gothic"/>
                <a:cs typeface="Century Gothic"/>
                <a:sym typeface="Century Gothic"/>
              </a:rPr>
              <a:t> [3567]; </a:t>
            </a:r>
            <a:r>
              <a:rPr lang="en-GB" b="0" i="0" u="none" strike="noStrike" dirty="0" err="1">
                <a:solidFill>
                  <a:srgbClr val="000000"/>
                </a:solidFill>
                <a:latin typeface="Century Gothic"/>
                <a:ea typeface="Century Gothic"/>
                <a:cs typeface="Century Gothic"/>
                <a:sym typeface="Century Gothic"/>
              </a:rPr>
              <a:t>hijo</a:t>
            </a:r>
            <a:r>
              <a:rPr lang="en-GB" b="0" i="0" u="none" strike="noStrike" dirty="0">
                <a:solidFill>
                  <a:srgbClr val="000000"/>
                </a:solidFill>
                <a:latin typeface="Century Gothic"/>
                <a:ea typeface="Century Gothic"/>
                <a:cs typeface="Century Gothic"/>
                <a:sym typeface="Century Gothic"/>
              </a:rPr>
              <a:t> [140]; </a:t>
            </a:r>
            <a:r>
              <a:rPr lang="en-GB" b="0" i="0" u="none" strike="noStrike" dirty="0" err="1">
                <a:solidFill>
                  <a:srgbClr val="000000"/>
                </a:solidFill>
                <a:latin typeface="Century Gothic"/>
                <a:ea typeface="Century Gothic"/>
                <a:cs typeface="Century Gothic"/>
                <a:sym typeface="Century Gothic"/>
              </a:rPr>
              <a:t>marido</a:t>
            </a:r>
            <a:r>
              <a:rPr lang="en-GB" b="0" i="0" u="none" strike="noStrike" dirty="0">
                <a:solidFill>
                  <a:srgbClr val="000000"/>
                </a:solidFill>
                <a:latin typeface="Century Gothic"/>
                <a:ea typeface="Century Gothic"/>
                <a:cs typeface="Century Gothic"/>
                <a:sym typeface="Century Gothic"/>
              </a:rPr>
              <a:t> [965]; </a:t>
            </a:r>
            <a:r>
              <a:rPr lang="en-GB" b="0" i="0" u="none" strike="noStrike" dirty="0" err="1">
                <a:solidFill>
                  <a:srgbClr val="000000"/>
                </a:solidFill>
                <a:latin typeface="Century Gothic"/>
                <a:ea typeface="Century Gothic"/>
                <a:cs typeface="Century Gothic"/>
                <a:sym typeface="Century Gothic"/>
              </a:rPr>
              <a:t>mujer</a:t>
            </a:r>
            <a:r>
              <a:rPr lang="en-GB" b="0" i="0" u="none" strike="noStrike" dirty="0">
                <a:solidFill>
                  <a:srgbClr val="000000"/>
                </a:solidFill>
                <a:latin typeface="Century Gothic"/>
                <a:ea typeface="Century Gothic"/>
                <a:cs typeface="Century Gothic"/>
                <a:sym typeface="Century Gothic"/>
              </a:rPr>
              <a:t> [120]; </a:t>
            </a:r>
            <a:r>
              <a:rPr lang="en-GB" b="0" i="0" u="none" strike="noStrike" dirty="0" err="1">
                <a:solidFill>
                  <a:srgbClr val="000000"/>
                </a:solidFill>
                <a:latin typeface="Century Gothic"/>
                <a:ea typeface="Century Gothic"/>
                <a:cs typeface="Century Gothic"/>
                <a:sym typeface="Century Gothic"/>
              </a:rPr>
              <a:t>tratar</a:t>
            </a:r>
            <a:r>
              <a:rPr lang="en-GB" b="0" i="0" u="none" strike="noStrike" dirty="0">
                <a:solidFill>
                  <a:srgbClr val="000000"/>
                </a:solidFill>
                <a:latin typeface="Century Gothic"/>
                <a:ea typeface="Century Gothic"/>
                <a:cs typeface="Century Gothic"/>
                <a:sym typeface="Century Gothic"/>
              </a:rPr>
              <a:t> [141]; </a:t>
            </a:r>
            <a:r>
              <a:rPr lang="en-GB" b="0" i="0" u="none" strike="noStrike" dirty="0" err="1">
                <a:solidFill>
                  <a:srgbClr val="000000"/>
                </a:solidFill>
                <a:latin typeface="Century Gothic"/>
                <a:ea typeface="Century Gothic"/>
                <a:cs typeface="Century Gothic"/>
                <a:sym typeface="Century Gothic"/>
              </a:rPr>
              <a:t>novia</a:t>
            </a:r>
            <a:r>
              <a:rPr lang="en-GB" b="0" i="0" u="none" strike="noStrike" dirty="0">
                <a:solidFill>
                  <a:srgbClr val="000000"/>
                </a:solidFill>
                <a:latin typeface="Century Gothic"/>
                <a:ea typeface="Century Gothic"/>
                <a:cs typeface="Century Gothic"/>
                <a:sym typeface="Century Gothic"/>
              </a:rPr>
              <a:t> [1996]; </a:t>
            </a:r>
            <a:r>
              <a:rPr lang="en-GB" b="0" i="0" u="none" strike="noStrike" dirty="0" err="1">
                <a:solidFill>
                  <a:srgbClr val="000000"/>
                </a:solidFill>
                <a:latin typeface="Century Gothic"/>
                <a:ea typeface="Century Gothic"/>
                <a:cs typeface="Century Gothic"/>
                <a:sym typeface="Century Gothic"/>
              </a:rPr>
              <a:t>novio</a:t>
            </a:r>
            <a:r>
              <a:rPr lang="en-GB" b="0" i="0" u="none" strike="noStrike" dirty="0">
                <a:solidFill>
                  <a:srgbClr val="000000"/>
                </a:solidFill>
                <a:latin typeface="Century Gothic"/>
                <a:ea typeface="Century Gothic"/>
                <a:cs typeface="Century Gothic"/>
                <a:sym typeface="Century Gothic"/>
              </a:rPr>
              <a:t> [1322]; </a:t>
            </a:r>
            <a:r>
              <a:rPr lang="en-GB" b="0" i="0" u="none" strike="noStrike" dirty="0" err="1">
                <a:solidFill>
                  <a:srgbClr val="000000"/>
                </a:solidFill>
                <a:latin typeface="Century Gothic"/>
                <a:ea typeface="Century Gothic"/>
                <a:cs typeface="Century Gothic"/>
                <a:sym typeface="Century Gothic"/>
              </a:rPr>
              <a:t>realizar</a:t>
            </a:r>
            <a:r>
              <a:rPr lang="en-GB" b="0" i="0" u="none" strike="noStrike" dirty="0">
                <a:solidFill>
                  <a:srgbClr val="000000"/>
                </a:solidFill>
                <a:latin typeface="Century Gothic"/>
                <a:ea typeface="Century Gothic"/>
                <a:cs typeface="Century Gothic"/>
                <a:sym typeface="Century Gothic"/>
              </a:rPr>
              <a:t> [205]; </a:t>
            </a:r>
            <a:r>
              <a:rPr lang="en-GB" b="0" i="0" u="none" strike="noStrike" dirty="0" err="1">
                <a:solidFill>
                  <a:srgbClr val="000000"/>
                </a:solidFill>
                <a:latin typeface="Century Gothic"/>
                <a:ea typeface="Century Gothic"/>
                <a:cs typeface="Century Gothic"/>
                <a:sym typeface="Century Gothic"/>
              </a:rPr>
              <a:t>entrar</a:t>
            </a:r>
            <a:r>
              <a:rPr lang="en-GB" b="0" i="0" u="none" strike="noStrike" dirty="0">
                <a:solidFill>
                  <a:srgbClr val="000000"/>
                </a:solidFill>
                <a:latin typeface="Century Gothic"/>
                <a:ea typeface="Century Gothic"/>
                <a:cs typeface="Century Gothic"/>
                <a:sym typeface="Century Gothic"/>
              </a:rPr>
              <a:t> [207]; </a:t>
            </a:r>
            <a:r>
              <a:rPr lang="en-GB" b="0" i="0" u="none" strike="noStrike" dirty="0" err="1">
                <a:solidFill>
                  <a:srgbClr val="000000"/>
                </a:solidFill>
                <a:latin typeface="Century Gothic"/>
                <a:ea typeface="Century Gothic"/>
                <a:cs typeface="Century Gothic"/>
                <a:sym typeface="Century Gothic"/>
              </a:rPr>
              <a:t>mundo</a:t>
            </a:r>
            <a:r>
              <a:rPr lang="en-GB" b="0" i="0" u="none" strike="noStrike" dirty="0">
                <a:solidFill>
                  <a:srgbClr val="000000"/>
                </a:solidFill>
                <a:latin typeface="Century Gothic"/>
                <a:ea typeface="Century Gothic"/>
                <a:cs typeface="Century Gothic"/>
                <a:sym typeface="Century Gothic"/>
              </a:rPr>
              <a:t> [123]; </a:t>
            </a:r>
            <a:r>
              <a:rPr lang="en-GB" b="0" i="0" u="none" strike="noStrike" dirty="0" err="1">
                <a:solidFill>
                  <a:srgbClr val="000000"/>
                </a:solidFill>
                <a:latin typeface="Century Gothic"/>
                <a:ea typeface="Century Gothic"/>
                <a:cs typeface="Century Gothic"/>
                <a:sym typeface="Century Gothic"/>
              </a:rPr>
              <a:t>olvidar</a:t>
            </a:r>
            <a:r>
              <a:rPr lang="en-GB" b="0" i="0" u="none" strike="noStrike" dirty="0">
                <a:solidFill>
                  <a:srgbClr val="000000"/>
                </a:solidFill>
                <a:latin typeface="Century Gothic"/>
                <a:ea typeface="Century Gothic"/>
                <a:cs typeface="Century Gothic"/>
                <a:sym typeface="Century Gothic"/>
              </a:rPr>
              <a:t> [415]; </a:t>
            </a:r>
            <a:r>
              <a:rPr lang="en-GB" b="0" i="0" u="none" strike="noStrike" dirty="0" err="1">
                <a:solidFill>
                  <a:srgbClr val="000000"/>
                </a:solidFill>
                <a:latin typeface="Century Gothic"/>
                <a:ea typeface="Century Gothic"/>
                <a:cs typeface="Century Gothic"/>
                <a:sym typeface="Century Gothic"/>
              </a:rPr>
              <a:t>aceptar</a:t>
            </a:r>
            <a:r>
              <a:rPr lang="en-GB" b="0" i="0" u="none" strike="noStrike" dirty="0">
                <a:solidFill>
                  <a:srgbClr val="000000"/>
                </a:solidFill>
                <a:latin typeface="Century Gothic"/>
                <a:ea typeface="Century Gothic"/>
                <a:cs typeface="Century Gothic"/>
                <a:sym typeface="Century Gothic"/>
              </a:rPr>
              <a:t> [433]; </a:t>
            </a:r>
            <a:r>
              <a:rPr lang="en-GB" b="0" i="0" u="none" strike="noStrike" dirty="0" err="1">
                <a:solidFill>
                  <a:srgbClr val="000000"/>
                </a:solidFill>
                <a:latin typeface="Century Gothic"/>
                <a:ea typeface="Century Gothic"/>
                <a:cs typeface="Century Gothic"/>
                <a:sym typeface="Century Gothic"/>
              </a:rPr>
              <a:t>regresar</a:t>
            </a:r>
            <a:r>
              <a:rPr lang="en-GB" b="0" i="0" u="none" strike="noStrike" dirty="0">
                <a:solidFill>
                  <a:srgbClr val="000000"/>
                </a:solidFill>
                <a:latin typeface="Century Gothic"/>
                <a:ea typeface="Century Gothic"/>
                <a:cs typeface="Century Gothic"/>
                <a:sym typeface="Century Gothic"/>
              </a:rPr>
              <a:t> [573]; </a:t>
            </a:r>
            <a:r>
              <a:rPr lang="en-GB" b="0" i="0" u="none" strike="noStrike" dirty="0" err="1">
                <a:solidFill>
                  <a:srgbClr val="000000"/>
                </a:solidFill>
                <a:latin typeface="Century Gothic"/>
                <a:ea typeface="Century Gothic"/>
                <a:cs typeface="Century Gothic"/>
                <a:sym typeface="Century Gothic"/>
              </a:rPr>
              <a:t>contestar</a:t>
            </a:r>
            <a:r>
              <a:rPr lang="en-GB" b="0" i="0" u="none" strike="noStrike" dirty="0">
                <a:solidFill>
                  <a:srgbClr val="000000"/>
                </a:solidFill>
                <a:latin typeface="Century Gothic"/>
                <a:ea typeface="Century Gothic"/>
                <a:cs typeface="Century Gothic"/>
                <a:sym typeface="Century Gothic"/>
              </a:rPr>
              <a:t> [669]; </a:t>
            </a:r>
            <a:r>
              <a:rPr lang="en-GB" b="0" i="0" u="none" strike="noStrike" dirty="0" err="1">
                <a:solidFill>
                  <a:srgbClr val="000000"/>
                </a:solidFill>
                <a:latin typeface="Century Gothic"/>
                <a:ea typeface="Century Gothic"/>
                <a:cs typeface="Century Gothic"/>
                <a:sym typeface="Century Gothic"/>
              </a:rPr>
              <a:t>amar</a:t>
            </a:r>
            <a:r>
              <a:rPr lang="en-GB" b="0" i="0" u="none" strike="noStrike" dirty="0">
                <a:solidFill>
                  <a:srgbClr val="000000"/>
                </a:solidFill>
                <a:latin typeface="Century Gothic"/>
                <a:ea typeface="Century Gothic"/>
                <a:cs typeface="Century Gothic"/>
                <a:sym typeface="Century Gothic"/>
              </a:rPr>
              <a:t> [700]; </a:t>
            </a:r>
            <a:r>
              <a:rPr lang="en-GB" b="0" i="0" u="none" strike="noStrike" dirty="0" err="1">
                <a:solidFill>
                  <a:srgbClr val="000000"/>
                </a:solidFill>
                <a:latin typeface="Century Gothic"/>
                <a:ea typeface="Century Gothic"/>
                <a:cs typeface="Century Gothic"/>
                <a:sym typeface="Century Gothic"/>
              </a:rPr>
              <a:t>enviar</a:t>
            </a:r>
            <a:r>
              <a:rPr lang="en-GB" b="0" i="0" u="none" strike="noStrike" dirty="0">
                <a:solidFill>
                  <a:srgbClr val="000000"/>
                </a:solidFill>
                <a:latin typeface="Century Gothic"/>
                <a:ea typeface="Century Gothic"/>
                <a:cs typeface="Century Gothic"/>
                <a:sym typeface="Century Gothic"/>
              </a:rPr>
              <a:t> [704]; tele [4880], </a:t>
            </a:r>
            <a:r>
              <a:rPr lang="en-GB" b="0" i="0" u="none" strike="noStrike" dirty="0" err="1">
                <a:solidFill>
                  <a:srgbClr val="000000"/>
                </a:solidFill>
                <a:latin typeface="Century Gothic"/>
                <a:ea typeface="Century Gothic"/>
                <a:cs typeface="Century Gothic"/>
                <a:sym typeface="Century Gothic"/>
              </a:rPr>
              <a:t>televisión</a:t>
            </a:r>
            <a:r>
              <a:rPr lang="en-GB" b="0" i="0" u="none" strike="noStrike" dirty="0">
                <a:solidFill>
                  <a:srgbClr val="000000"/>
                </a:solidFill>
                <a:latin typeface="Century Gothic"/>
                <a:ea typeface="Century Gothic"/>
                <a:cs typeface="Century Gothic"/>
                <a:sym typeface="Century Gothic"/>
              </a:rPr>
              <a:t> [825]; paso [279]; </a:t>
            </a:r>
            <a:r>
              <a:rPr lang="en-GB" b="0" i="0" u="none" strike="noStrike" dirty="0" err="1">
                <a:solidFill>
                  <a:srgbClr val="000000"/>
                </a:solidFill>
                <a:latin typeface="Century Gothic"/>
                <a:ea typeface="Century Gothic"/>
                <a:cs typeface="Century Gothic"/>
                <a:sym typeface="Century Gothic"/>
              </a:rPr>
              <a:t>atrás</a:t>
            </a:r>
            <a:r>
              <a:rPr lang="en-GB" b="0" i="0" u="none" strike="noStrike" dirty="0">
                <a:solidFill>
                  <a:srgbClr val="000000"/>
                </a:solidFill>
                <a:latin typeface="Century Gothic"/>
                <a:ea typeface="Century Gothic"/>
                <a:cs typeface="Century Gothic"/>
                <a:sym typeface="Century Gothic"/>
              </a:rPr>
              <a:t> [599]; </a:t>
            </a:r>
            <a:r>
              <a:rPr lang="en-GB" b="0" i="0" u="none" strike="noStrike" dirty="0" err="1">
                <a:solidFill>
                  <a:srgbClr val="000000"/>
                </a:solidFill>
                <a:latin typeface="Century Gothic"/>
                <a:ea typeface="Century Gothic"/>
                <a:cs typeface="Century Gothic"/>
                <a:sym typeface="Century Gothic"/>
              </a:rPr>
              <a:t>carrera</a:t>
            </a:r>
            <a:r>
              <a:rPr lang="en-GB" b="0" i="0" u="none" strike="noStrike" dirty="0">
                <a:solidFill>
                  <a:srgbClr val="000000"/>
                </a:solidFill>
                <a:latin typeface="Century Gothic"/>
                <a:ea typeface="Century Gothic"/>
                <a:cs typeface="Century Gothic"/>
                <a:sym typeface="Century Gothic"/>
              </a:rPr>
              <a:t> [481]; ¿</a:t>
            </a:r>
            <a:r>
              <a:rPr lang="en-GB" b="0" i="0" u="none" strike="noStrike" dirty="0" err="1">
                <a:solidFill>
                  <a:srgbClr val="000000"/>
                </a:solidFill>
                <a:latin typeface="Century Gothic"/>
                <a:ea typeface="Century Gothic"/>
                <a:cs typeface="Century Gothic"/>
                <a:sym typeface="Century Gothic"/>
              </a:rPr>
              <a:t>Cómo</a:t>
            </a:r>
            <a:r>
              <a:rPr lang="en-GB" b="0" i="0" u="none" strike="noStrike" dirty="0">
                <a:solidFill>
                  <a:srgbClr val="000000"/>
                </a:solidFill>
                <a:latin typeface="Century Gothic"/>
                <a:ea typeface="Century Gothic"/>
                <a:cs typeface="Century Gothic"/>
                <a:sym typeface="Century Gothic"/>
              </a:rPr>
              <a:t> es? [n/a]; </a:t>
            </a:r>
            <a:r>
              <a:rPr lang="en-GB" b="0" i="0" u="none" strike="noStrike" dirty="0" err="1">
                <a:solidFill>
                  <a:srgbClr val="000000"/>
                </a:solidFill>
                <a:latin typeface="Century Gothic"/>
                <a:ea typeface="Century Gothic"/>
                <a:cs typeface="Century Gothic"/>
                <a:sym typeface="Century Gothic"/>
              </a:rPr>
              <a:t>protagonista</a:t>
            </a:r>
            <a:r>
              <a:rPr lang="en-GB" b="0" i="0" u="none" strike="noStrike" dirty="0">
                <a:solidFill>
                  <a:srgbClr val="000000"/>
                </a:solidFill>
                <a:latin typeface="Century Gothic"/>
                <a:ea typeface="Century Gothic"/>
                <a:cs typeface="Century Gothic"/>
                <a:sym typeface="Century Gothic"/>
              </a:rPr>
              <a:t> [1926]; </a:t>
            </a:r>
            <a:r>
              <a:rPr lang="en-GB" b="0" i="0" u="none" strike="noStrike" dirty="0" err="1">
                <a:solidFill>
                  <a:srgbClr val="000000"/>
                </a:solidFill>
                <a:latin typeface="Century Gothic"/>
                <a:ea typeface="Century Gothic"/>
                <a:cs typeface="Century Gothic"/>
                <a:sym typeface="Century Gothic"/>
              </a:rPr>
              <a:t>besar</a:t>
            </a:r>
            <a:r>
              <a:rPr lang="en-GB" b="0" i="0" u="none" strike="noStrike" dirty="0">
                <a:solidFill>
                  <a:srgbClr val="000000"/>
                </a:solidFill>
                <a:latin typeface="Century Gothic"/>
                <a:ea typeface="Century Gothic"/>
                <a:cs typeface="Century Gothic"/>
                <a:sym typeface="Century Gothic"/>
              </a:rPr>
              <a:t> [1591]; </a:t>
            </a:r>
            <a:r>
              <a:rPr lang="en-GB" b="0" i="0" u="none" strike="noStrike" dirty="0" err="1">
                <a:solidFill>
                  <a:srgbClr val="000000"/>
                </a:solidFill>
                <a:latin typeface="Century Gothic"/>
                <a:ea typeface="Century Gothic"/>
                <a:cs typeface="Century Gothic"/>
                <a:sym typeface="Century Gothic"/>
              </a:rPr>
              <a:t>raíz</a:t>
            </a:r>
            <a:r>
              <a:rPr lang="en-GB" b="0" i="0" u="none" strike="noStrike" dirty="0">
                <a:solidFill>
                  <a:srgbClr val="000000"/>
                </a:solidFill>
                <a:latin typeface="Century Gothic"/>
                <a:ea typeface="Century Gothic"/>
                <a:cs typeface="Century Gothic"/>
                <a:sym typeface="Century Gothic"/>
              </a:rPr>
              <a:t> [1304]; </a:t>
            </a:r>
            <a:r>
              <a:rPr lang="en-GB" b="0" i="0" u="none" strike="noStrike" dirty="0" err="1">
                <a:solidFill>
                  <a:srgbClr val="000000"/>
                </a:solidFill>
                <a:latin typeface="Century Gothic"/>
                <a:ea typeface="Century Gothic"/>
                <a:cs typeface="Century Gothic"/>
                <a:sym typeface="Century Gothic"/>
              </a:rPr>
              <a:t>notar</a:t>
            </a:r>
            <a:r>
              <a:rPr lang="en-GB" b="0" i="0" u="none" strike="noStrike" dirty="0">
                <a:solidFill>
                  <a:srgbClr val="000000"/>
                </a:solidFill>
                <a:latin typeface="Century Gothic"/>
                <a:ea typeface="Century Gothic"/>
                <a:cs typeface="Century Gothic"/>
                <a:sym typeface="Century Gothic"/>
              </a:rPr>
              <a:t> [696]; </a:t>
            </a:r>
            <a:r>
              <a:rPr lang="en-GB" b="0" i="0" u="none" strike="noStrike" dirty="0" err="1">
                <a:solidFill>
                  <a:srgbClr val="000000"/>
                </a:solidFill>
                <a:latin typeface="Century Gothic"/>
                <a:ea typeface="Century Gothic"/>
                <a:cs typeface="Century Gothic"/>
                <a:sym typeface="Century Gothic"/>
              </a:rPr>
              <a:t>hermoso</a:t>
            </a:r>
            <a:r>
              <a:rPr lang="en-GB" b="0" i="0" u="none" strike="noStrike" dirty="0">
                <a:solidFill>
                  <a:srgbClr val="000000"/>
                </a:solidFill>
                <a:latin typeface="Century Gothic"/>
                <a:ea typeface="Century Gothic"/>
                <a:cs typeface="Century Gothic"/>
                <a:sym typeface="Century Gothic"/>
              </a:rPr>
              <a:t> [980]; </a:t>
            </a:r>
            <a:r>
              <a:rPr lang="en-GB" b="0" i="0" u="none" strike="noStrike" dirty="0" err="1">
                <a:solidFill>
                  <a:srgbClr val="000000"/>
                </a:solidFill>
                <a:latin typeface="Century Gothic"/>
                <a:ea typeface="Century Gothic"/>
                <a:cs typeface="Century Gothic"/>
                <a:sym typeface="Century Gothic"/>
              </a:rPr>
              <a:t>altura</a:t>
            </a:r>
            <a:r>
              <a:rPr lang="en-GB" b="0" i="0" u="none" strike="noStrike" dirty="0">
                <a:solidFill>
                  <a:srgbClr val="000000"/>
                </a:solidFill>
                <a:latin typeface="Century Gothic"/>
                <a:ea typeface="Century Gothic"/>
                <a:cs typeface="Century Gothic"/>
                <a:sym typeface="Century Gothic"/>
              </a:rPr>
              <a:t> [970]; </a:t>
            </a:r>
            <a:r>
              <a:rPr lang="en-GB" b="0" i="0" u="none" strike="noStrike" dirty="0" err="1">
                <a:solidFill>
                  <a:srgbClr val="000000"/>
                </a:solidFill>
                <a:latin typeface="Century Gothic"/>
                <a:ea typeface="Century Gothic"/>
                <a:cs typeface="Century Gothic"/>
                <a:sym typeface="Century Gothic"/>
              </a:rPr>
              <a:t>recorrer</a:t>
            </a:r>
            <a:r>
              <a:rPr lang="en-GB" b="0" i="0" u="none" strike="noStrike" dirty="0">
                <a:solidFill>
                  <a:srgbClr val="000000"/>
                </a:solidFill>
                <a:latin typeface="Century Gothic"/>
                <a:ea typeface="Century Gothic"/>
                <a:cs typeface="Century Gothic"/>
                <a:sym typeface="Century Gothic"/>
              </a:rPr>
              <a:t> [697]; </a:t>
            </a:r>
            <a:r>
              <a:rPr lang="en-GB" b="0" i="0" u="none" strike="noStrike" dirty="0" err="1">
                <a:solidFill>
                  <a:srgbClr val="000000"/>
                </a:solidFill>
                <a:latin typeface="Century Gothic"/>
                <a:ea typeface="Century Gothic"/>
                <a:cs typeface="Century Gothic"/>
                <a:sym typeface="Century Gothic"/>
              </a:rPr>
              <a:t>pasado</a:t>
            </a:r>
            <a:r>
              <a:rPr lang="en-GB" b="0" i="0" u="none" strike="noStrike" dirty="0">
                <a:solidFill>
                  <a:srgbClr val="000000"/>
                </a:solidFill>
                <a:latin typeface="Century Gothic"/>
                <a:ea typeface="Century Gothic"/>
                <a:cs typeface="Century Gothic"/>
                <a:sym typeface="Century Gothic"/>
              </a:rPr>
              <a:t> [932]; </a:t>
            </a:r>
            <a:r>
              <a:rPr lang="en-GB" b="0" i="0" u="none" strike="noStrike" dirty="0" err="1">
                <a:solidFill>
                  <a:srgbClr val="000000"/>
                </a:solidFill>
                <a:latin typeface="Century Gothic"/>
                <a:ea typeface="Century Gothic"/>
                <a:cs typeface="Century Gothic"/>
                <a:sym typeface="Century Gothic"/>
              </a:rPr>
              <a:t>isla</a:t>
            </a:r>
            <a:r>
              <a:rPr lang="en-GB" b="0" i="0" u="none" strike="noStrike" dirty="0">
                <a:solidFill>
                  <a:srgbClr val="000000"/>
                </a:solidFill>
                <a:latin typeface="Century Gothic"/>
                <a:ea typeface="Century Gothic"/>
                <a:cs typeface="Century Gothic"/>
                <a:sym typeface="Century Gothic"/>
              </a:rPr>
              <a:t> [810]; </a:t>
            </a:r>
            <a:r>
              <a:rPr lang="en-GB" b="0" i="0" u="none" strike="noStrike" dirty="0" err="1">
                <a:solidFill>
                  <a:srgbClr val="000000"/>
                </a:solidFill>
                <a:latin typeface="Century Gothic"/>
                <a:ea typeface="Century Gothic"/>
                <a:cs typeface="Century Gothic"/>
                <a:sym typeface="Century Gothic"/>
              </a:rPr>
              <a:t>abierto</a:t>
            </a:r>
            <a:r>
              <a:rPr lang="en-GB" b="0" i="0" u="none" strike="noStrike" dirty="0">
                <a:solidFill>
                  <a:srgbClr val="000000"/>
                </a:solidFill>
                <a:latin typeface="Century Gothic"/>
                <a:ea typeface="Century Gothic"/>
                <a:cs typeface="Century Gothic"/>
                <a:sym typeface="Century Gothic"/>
              </a:rPr>
              <a:t> [654] </a:t>
            </a:r>
            <a:r>
              <a:rPr lang="en-GB" b="1" i="0" u="none" strike="noStrike" dirty="0">
                <a:solidFill>
                  <a:srgbClr val="000000"/>
                </a:solidFill>
                <a:latin typeface="Century Gothic"/>
                <a:ea typeface="Century Gothic"/>
                <a:cs typeface="Century Gothic"/>
                <a:sym typeface="Century Gothic"/>
              </a:rPr>
              <a:t>(36)</a:t>
            </a:r>
            <a:endParaRPr b="0" i="0" dirty="0"/>
          </a:p>
          <a:p>
            <a:pPr marL="0" marR="0" lvl="0" indent="0" algn="l" rtl="0">
              <a:lnSpc>
                <a:spcPct val="100000"/>
              </a:lnSpc>
              <a:spcBef>
                <a:spcPts val="0"/>
              </a:spcBef>
              <a:spcAft>
                <a:spcPts val="0"/>
              </a:spcAft>
              <a:buClr>
                <a:schemeClr val="dk1"/>
              </a:buClr>
              <a:buSzPts val="1200"/>
              <a:buFont typeface="Calibri"/>
              <a:buNone/>
            </a:pPr>
            <a:r>
              <a:rPr lang="en-GB" b="1" i="0" u="none" strike="noStrike" dirty="0">
                <a:solidFill>
                  <a:srgbClr val="000000"/>
                </a:solidFill>
                <a:latin typeface="Century Gothic"/>
                <a:ea typeface="Century Gothic"/>
                <a:cs typeface="Century Gothic"/>
                <a:sym typeface="Century Gothic"/>
              </a:rPr>
              <a:t>Spaced repetition: </a:t>
            </a:r>
            <a:r>
              <a:rPr lang="en-GB" b="0" i="0" dirty="0" err="1">
                <a:solidFill>
                  <a:srgbClr val="000000"/>
                </a:solidFill>
                <a:latin typeface="Century Gothic"/>
                <a:ea typeface="Century Gothic"/>
                <a:cs typeface="Century Gothic"/>
                <a:sym typeface="Century Gothic"/>
              </a:rPr>
              <a:t>doler</a:t>
            </a:r>
            <a:r>
              <a:rPr lang="en-GB" b="0" i="0" dirty="0">
                <a:solidFill>
                  <a:srgbClr val="000000"/>
                </a:solidFill>
                <a:latin typeface="Century Gothic"/>
                <a:ea typeface="Century Gothic"/>
                <a:cs typeface="Century Gothic"/>
                <a:sym typeface="Century Gothic"/>
              </a:rPr>
              <a:t> [1629]; </a:t>
            </a:r>
            <a:r>
              <a:rPr lang="en-GB" b="0" i="0" dirty="0" err="1">
                <a:solidFill>
                  <a:srgbClr val="000000"/>
                </a:solidFill>
                <a:latin typeface="Century Gothic"/>
                <a:ea typeface="Century Gothic"/>
                <a:cs typeface="Century Gothic"/>
                <a:sym typeface="Century Gothic"/>
              </a:rPr>
              <a:t>recomendar</a:t>
            </a:r>
            <a:r>
              <a:rPr lang="en-GB" b="0" i="0" dirty="0">
                <a:solidFill>
                  <a:srgbClr val="000000"/>
                </a:solidFill>
                <a:latin typeface="Century Gothic"/>
                <a:ea typeface="Century Gothic"/>
                <a:cs typeface="Century Gothic"/>
                <a:sym typeface="Century Gothic"/>
              </a:rPr>
              <a:t> [1247]; </a:t>
            </a:r>
            <a:r>
              <a:rPr lang="en-GB" b="0" i="0" dirty="0" err="1">
                <a:solidFill>
                  <a:srgbClr val="000000"/>
                </a:solidFill>
                <a:latin typeface="Century Gothic"/>
                <a:ea typeface="Century Gothic"/>
                <a:cs typeface="Century Gothic"/>
                <a:sym typeface="Century Gothic"/>
              </a:rPr>
              <a:t>repetir</a:t>
            </a:r>
            <a:r>
              <a:rPr lang="en-GB" b="0" i="0" dirty="0">
                <a:solidFill>
                  <a:srgbClr val="000000"/>
                </a:solidFill>
                <a:latin typeface="Century Gothic"/>
                <a:ea typeface="Century Gothic"/>
                <a:cs typeface="Century Gothic"/>
                <a:sym typeface="Century Gothic"/>
              </a:rPr>
              <a:t> [512]; </a:t>
            </a:r>
            <a:r>
              <a:rPr lang="en-GB" b="0" i="0" dirty="0" err="1">
                <a:solidFill>
                  <a:srgbClr val="000000"/>
                </a:solidFill>
                <a:latin typeface="Century Gothic"/>
                <a:ea typeface="Century Gothic"/>
                <a:cs typeface="Century Gothic"/>
                <a:sym typeface="Century Gothic"/>
              </a:rPr>
              <a:t>alumno</a:t>
            </a:r>
            <a:r>
              <a:rPr lang="en-GB" b="0" i="0" dirty="0">
                <a:solidFill>
                  <a:srgbClr val="000000"/>
                </a:solidFill>
                <a:latin typeface="Century Gothic"/>
                <a:ea typeface="Century Gothic"/>
                <a:cs typeface="Century Gothic"/>
                <a:sym typeface="Century Gothic"/>
              </a:rPr>
              <a:t> [862]; boca [465]; cita¹ (appointment) [2002]; </a:t>
            </a:r>
            <a:r>
              <a:rPr lang="en-GB" b="0" i="0" dirty="0" err="1">
                <a:solidFill>
                  <a:srgbClr val="000000"/>
                </a:solidFill>
                <a:latin typeface="Century Gothic"/>
                <a:ea typeface="Century Gothic"/>
                <a:cs typeface="Century Gothic"/>
                <a:sym typeface="Century Gothic"/>
              </a:rPr>
              <a:t>cuello</a:t>
            </a:r>
            <a:r>
              <a:rPr lang="en-GB" b="0" i="0" dirty="0">
                <a:solidFill>
                  <a:srgbClr val="000000"/>
                </a:solidFill>
                <a:latin typeface="Century Gothic"/>
                <a:ea typeface="Century Gothic"/>
                <a:cs typeface="Century Gothic"/>
                <a:sym typeface="Century Gothic"/>
              </a:rPr>
              <a:t> [1298]; </a:t>
            </a:r>
            <a:r>
              <a:rPr lang="en-GB" b="0" i="0" dirty="0" err="1">
                <a:solidFill>
                  <a:srgbClr val="000000"/>
                </a:solidFill>
                <a:latin typeface="Century Gothic"/>
                <a:ea typeface="Century Gothic"/>
                <a:cs typeface="Century Gothic"/>
                <a:sym typeface="Century Gothic"/>
              </a:rPr>
              <a:t>derecho</a:t>
            </a:r>
            <a:r>
              <a:rPr lang="en-GB" b="0" i="0" dirty="0">
                <a:solidFill>
                  <a:srgbClr val="000000"/>
                </a:solidFill>
                <a:latin typeface="Century Gothic"/>
                <a:ea typeface="Century Gothic"/>
                <a:cs typeface="Century Gothic"/>
                <a:sym typeface="Century Gothic"/>
              </a:rPr>
              <a:t> [1334]; </a:t>
            </a:r>
            <a:r>
              <a:rPr lang="en-GB" b="0" i="0" dirty="0" err="1">
                <a:solidFill>
                  <a:srgbClr val="000000"/>
                </a:solidFill>
                <a:latin typeface="Century Gothic"/>
                <a:ea typeface="Century Gothic"/>
                <a:cs typeface="Century Gothic"/>
                <a:sym typeface="Century Gothic"/>
              </a:rPr>
              <a:t>diente</a:t>
            </a:r>
            <a:r>
              <a:rPr lang="en-GB" b="0" i="0" dirty="0">
                <a:solidFill>
                  <a:srgbClr val="000000"/>
                </a:solidFill>
                <a:latin typeface="Century Gothic"/>
                <a:ea typeface="Century Gothic"/>
                <a:cs typeface="Century Gothic"/>
                <a:sym typeface="Century Gothic"/>
              </a:rPr>
              <a:t> [1365]; error [886]; </a:t>
            </a:r>
            <a:r>
              <a:rPr lang="en-GB" b="0" i="0" dirty="0" err="1">
                <a:solidFill>
                  <a:srgbClr val="000000"/>
                </a:solidFill>
                <a:latin typeface="Century Gothic"/>
                <a:ea typeface="Century Gothic"/>
                <a:cs typeface="Century Gothic"/>
                <a:sym typeface="Century Gothic"/>
              </a:rPr>
              <a:t>espalda</a:t>
            </a:r>
            <a:r>
              <a:rPr lang="en-GB" b="0" i="0" dirty="0">
                <a:solidFill>
                  <a:srgbClr val="000000"/>
                </a:solidFill>
                <a:latin typeface="Century Gothic"/>
                <a:ea typeface="Century Gothic"/>
                <a:cs typeface="Century Gothic"/>
                <a:sym typeface="Century Gothic"/>
              </a:rPr>
              <a:t> [942]; hospital [1050]; </a:t>
            </a:r>
            <a:r>
              <a:rPr lang="en-GB" b="0" i="0" dirty="0" err="1">
                <a:solidFill>
                  <a:srgbClr val="000000"/>
                </a:solidFill>
                <a:latin typeface="Century Gothic"/>
                <a:ea typeface="Century Gothic"/>
                <a:cs typeface="Century Gothic"/>
                <a:sym typeface="Century Gothic"/>
              </a:rPr>
              <a:t>rodilla</a:t>
            </a:r>
            <a:r>
              <a:rPr lang="en-GB" b="0" i="0" dirty="0">
                <a:solidFill>
                  <a:srgbClr val="000000"/>
                </a:solidFill>
                <a:latin typeface="Century Gothic"/>
                <a:ea typeface="Century Gothic"/>
                <a:cs typeface="Century Gothic"/>
                <a:sym typeface="Century Gothic"/>
              </a:rPr>
              <a:t> [1839]; </a:t>
            </a:r>
            <a:r>
              <a:rPr lang="en-GB" b="0" i="0" dirty="0" err="1">
                <a:solidFill>
                  <a:srgbClr val="000000"/>
                </a:solidFill>
                <a:latin typeface="Century Gothic"/>
                <a:ea typeface="Century Gothic"/>
                <a:cs typeface="Century Gothic"/>
                <a:sym typeface="Century Gothic"/>
              </a:rPr>
              <a:t>fumar</a:t>
            </a:r>
            <a:r>
              <a:rPr lang="en-GB" b="0" i="0" dirty="0">
                <a:solidFill>
                  <a:srgbClr val="000000"/>
                </a:solidFill>
                <a:latin typeface="Century Gothic"/>
                <a:ea typeface="Century Gothic"/>
                <a:cs typeface="Century Gothic"/>
                <a:sym typeface="Century Gothic"/>
              </a:rPr>
              <a:t> [1883]; </a:t>
            </a:r>
            <a:r>
              <a:rPr lang="en-GB" b="0" i="0" dirty="0" err="1">
                <a:solidFill>
                  <a:srgbClr val="000000"/>
                </a:solidFill>
                <a:latin typeface="Century Gothic"/>
                <a:ea typeface="Century Gothic"/>
                <a:cs typeface="Century Gothic"/>
                <a:sym typeface="Century Gothic"/>
              </a:rPr>
              <a:t>información</a:t>
            </a:r>
            <a:r>
              <a:rPr lang="en-GB" b="0" i="0" dirty="0">
                <a:solidFill>
                  <a:srgbClr val="000000"/>
                </a:solidFill>
                <a:latin typeface="Century Gothic"/>
                <a:ea typeface="Century Gothic"/>
                <a:cs typeface="Century Gothic"/>
                <a:sym typeface="Century Gothic"/>
              </a:rPr>
              <a:t> [326]; </a:t>
            </a:r>
            <a:r>
              <a:rPr lang="en-GB" b="0" i="0" dirty="0" err="1">
                <a:solidFill>
                  <a:srgbClr val="000000"/>
                </a:solidFill>
                <a:latin typeface="Century Gothic"/>
                <a:ea typeface="Century Gothic"/>
                <a:cs typeface="Century Gothic"/>
                <a:sym typeface="Century Gothic"/>
              </a:rPr>
              <a:t>vuelo</a:t>
            </a:r>
            <a:r>
              <a:rPr lang="en-GB" b="0" i="0" dirty="0">
                <a:solidFill>
                  <a:srgbClr val="000000"/>
                </a:solidFill>
                <a:latin typeface="Century Gothic"/>
                <a:ea typeface="Century Gothic"/>
                <a:cs typeface="Century Gothic"/>
                <a:sym typeface="Century Gothic"/>
              </a:rPr>
              <a:t> [1739]; </a:t>
            </a:r>
            <a:r>
              <a:rPr lang="en-GB" b="0" i="0" dirty="0" err="1">
                <a:solidFill>
                  <a:srgbClr val="000000"/>
                </a:solidFill>
                <a:latin typeface="Century Gothic"/>
                <a:ea typeface="Century Gothic"/>
                <a:cs typeface="Century Gothic"/>
                <a:sym typeface="Century Gothic"/>
              </a:rPr>
              <a:t>europeo</a:t>
            </a:r>
            <a:r>
              <a:rPr lang="en-GB" b="0" i="0" dirty="0">
                <a:solidFill>
                  <a:srgbClr val="000000"/>
                </a:solidFill>
                <a:latin typeface="Century Gothic"/>
                <a:ea typeface="Century Gothic"/>
                <a:cs typeface="Century Gothic"/>
                <a:sym typeface="Century Gothic"/>
              </a:rPr>
              <a:t> [721] </a:t>
            </a:r>
            <a:r>
              <a:rPr lang="en-GB" b="1" i="0" dirty="0">
                <a:solidFill>
                  <a:srgbClr val="000000"/>
                </a:solidFill>
                <a:latin typeface="Century Gothic"/>
                <a:ea typeface="Century Gothic"/>
                <a:cs typeface="Century Gothic"/>
                <a:sym typeface="Century Gothic"/>
              </a:rPr>
              <a:t>(17) /H only: </a:t>
            </a:r>
            <a:r>
              <a:rPr lang="en-GB" b="0" i="0" dirty="0" err="1">
                <a:solidFill>
                  <a:srgbClr val="FF0000"/>
                </a:solidFill>
                <a:latin typeface="Century Gothic"/>
                <a:ea typeface="Century Gothic"/>
                <a:cs typeface="Century Gothic"/>
                <a:sym typeface="Century Gothic"/>
              </a:rPr>
              <a:t>asegurar</a:t>
            </a:r>
            <a:r>
              <a:rPr lang="en-GB" b="0" i="0" dirty="0">
                <a:solidFill>
                  <a:srgbClr val="FF0000"/>
                </a:solidFill>
                <a:latin typeface="Century Gothic"/>
                <a:ea typeface="Century Gothic"/>
                <a:cs typeface="Century Gothic"/>
                <a:sym typeface="Century Gothic"/>
              </a:rPr>
              <a:t> [497]; </a:t>
            </a:r>
            <a:r>
              <a:rPr lang="en-GB" b="0" i="0" dirty="0" err="1">
                <a:solidFill>
                  <a:srgbClr val="FF0000"/>
                </a:solidFill>
                <a:latin typeface="Century Gothic"/>
                <a:ea typeface="Century Gothic"/>
                <a:cs typeface="Century Gothic"/>
                <a:sym typeface="Century Gothic"/>
              </a:rPr>
              <a:t>exigir</a:t>
            </a:r>
            <a:r>
              <a:rPr lang="en-GB" b="0" i="0" dirty="0">
                <a:solidFill>
                  <a:srgbClr val="FF0000"/>
                </a:solidFill>
                <a:latin typeface="Century Gothic"/>
                <a:ea typeface="Century Gothic"/>
                <a:cs typeface="Century Gothic"/>
                <a:sym typeface="Century Gothic"/>
              </a:rPr>
              <a:t> [854]; </a:t>
            </a:r>
            <a:r>
              <a:rPr lang="en-GB" b="0" i="0" dirty="0" err="1">
                <a:solidFill>
                  <a:srgbClr val="FF0000"/>
                </a:solidFill>
                <a:latin typeface="Century Gothic"/>
                <a:ea typeface="Century Gothic"/>
                <a:cs typeface="Century Gothic"/>
                <a:sym typeface="Century Gothic"/>
              </a:rPr>
              <a:t>nos</a:t>
            </a:r>
            <a:r>
              <a:rPr lang="en-GB" b="0" i="0" dirty="0">
                <a:solidFill>
                  <a:srgbClr val="FF0000"/>
                </a:solidFill>
                <a:latin typeface="Century Gothic"/>
                <a:ea typeface="Century Gothic"/>
                <a:cs typeface="Century Gothic"/>
                <a:sym typeface="Century Gothic"/>
              </a:rPr>
              <a:t> [52]; </a:t>
            </a:r>
            <a:r>
              <a:rPr lang="en-GB" b="0" i="0" dirty="0" err="1">
                <a:solidFill>
                  <a:srgbClr val="FF0000"/>
                </a:solidFill>
                <a:latin typeface="Century Gothic"/>
                <a:ea typeface="Century Gothic"/>
                <a:cs typeface="Century Gothic"/>
                <a:sym typeface="Century Gothic"/>
              </a:rPr>
              <a:t>os</a:t>
            </a:r>
            <a:r>
              <a:rPr lang="en-GB" b="0" i="0" dirty="0">
                <a:solidFill>
                  <a:srgbClr val="FF0000"/>
                </a:solidFill>
                <a:latin typeface="Century Gothic"/>
                <a:ea typeface="Century Gothic"/>
                <a:cs typeface="Century Gothic"/>
                <a:sym typeface="Century Gothic"/>
              </a:rPr>
              <a:t> [695]; </a:t>
            </a:r>
            <a:r>
              <a:rPr lang="en-GB" b="0" i="0" dirty="0" err="1">
                <a:solidFill>
                  <a:srgbClr val="FF0000"/>
                </a:solidFill>
                <a:latin typeface="Century Gothic"/>
                <a:ea typeface="Century Gothic"/>
                <a:cs typeface="Century Gothic"/>
                <a:sym typeface="Century Gothic"/>
              </a:rPr>
              <a:t>hombro</a:t>
            </a:r>
            <a:r>
              <a:rPr lang="en-GB" b="0" i="0" dirty="0">
                <a:solidFill>
                  <a:srgbClr val="FF0000"/>
                </a:solidFill>
                <a:latin typeface="Century Gothic"/>
                <a:ea typeface="Century Gothic"/>
                <a:cs typeface="Century Gothic"/>
                <a:sym typeface="Century Gothic"/>
              </a:rPr>
              <a:t> [1146]; </a:t>
            </a:r>
            <a:r>
              <a:rPr lang="en-GB" b="0" i="0" dirty="0" err="1">
                <a:solidFill>
                  <a:srgbClr val="FF0000"/>
                </a:solidFill>
                <a:latin typeface="Century Gothic"/>
                <a:ea typeface="Century Gothic"/>
                <a:cs typeface="Century Gothic"/>
                <a:sym typeface="Century Gothic"/>
              </a:rPr>
              <a:t>nariz</a:t>
            </a:r>
            <a:r>
              <a:rPr lang="en-GB" b="0" i="0" dirty="0">
                <a:solidFill>
                  <a:srgbClr val="FF0000"/>
                </a:solidFill>
                <a:latin typeface="Century Gothic"/>
                <a:ea typeface="Century Gothic"/>
                <a:cs typeface="Century Gothic"/>
                <a:sym typeface="Century Gothic"/>
              </a:rPr>
              <a:t> [1570]; </a:t>
            </a:r>
            <a:r>
              <a:rPr lang="en-GB" b="0" i="0" dirty="0" err="1">
                <a:solidFill>
                  <a:srgbClr val="FF0000"/>
                </a:solidFill>
                <a:latin typeface="Century Gothic"/>
                <a:ea typeface="Century Gothic"/>
                <a:cs typeface="Century Gothic"/>
                <a:sym typeface="Century Gothic"/>
              </a:rPr>
              <a:t>justo</a:t>
            </a:r>
            <a:r>
              <a:rPr lang="en-GB" b="0" i="0" dirty="0">
                <a:solidFill>
                  <a:srgbClr val="FF0000"/>
                </a:solidFill>
                <a:latin typeface="Century Gothic"/>
                <a:ea typeface="Century Gothic"/>
                <a:cs typeface="Century Gothic"/>
                <a:sym typeface="Century Gothic"/>
              </a:rPr>
              <a:t> [1782]; </a:t>
            </a:r>
            <a:r>
              <a:rPr lang="en-GB" b="0" i="0" dirty="0" err="1">
                <a:solidFill>
                  <a:srgbClr val="FF0000"/>
                </a:solidFill>
                <a:latin typeface="Century Gothic"/>
                <a:ea typeface="Century Gothic"/>
                <a:cs typeface="Century Gothic"/>
                <a:sym typeface="Century Gothic"/>
              </a:rPr>
              <a:t>mío</a:t>
            </a:r>
            <a:r>
              <a:rPr lang="en-GB" b="0" i="0" dirty="0">
                <a:solidFill>
                  <a:srgbClr val="FF0000"/>
                </a:solidFill>
                <a:latin typeface="Century Gothic"/>
                <a:ea typeface="Century Gothic"/>
                <a:cs typeface="Century Gothic"/>
                <a:sym typeface="Century Gothic"/>
              </a:rPr>
              <a:t> [676]; </a:t>
            </a:r>
            <a:r>
              <a:rPr lang="en-GB" b="0" i="0" dirty="0" err="1">
                <a:solidFill>
                  <a:srgbClr val="FF0000"/>
                </a:solidFill>
                <a:latin typeface="Century Gothic"/>
                <a:ea typeface="Century Gothic"/>
                <a:cs typeface="Century Gothic"/>
                <a:sym typeface="Century Gothic"/>
              </a:rPr>
              <a:t>suyo</a:t>
            </a:r>
            <a:r>
              <a:rPr lang="en-GB" b="0" i="0" dirty="0">
                <a:solidFill>
                  <a:srgbClr val="FF0000"/>
                </a:solidFill>
                <a:latin typeface="Century Gothic"/>
                <a:ea typeface="Century Gothic"/>
                <a:cs typeface="Century Gothic"/>
                <a:sym typeface="Century Gothic"/>
              </a:rPr>
              <a:t> [1002]; </a:t>
            </a:r>
            <a:r>
              <a:rPr lang="en-GB" b="0" i="0" dirty="0" err="1">
                <a:solidFill>
                  <a:srgbClr val="FF0000"/>
                </a:solidFill>
                <a:latin typeface="Century Gothic"/>
                <a:ea typeface="Century Gothic"/>
                <a:cs typeface="Century Gothic"/>
                <a:sym typeface="Century Gothic"/>
              </a:rPr>
              <a:t>tuyo</a:t>
            </a:r>
            <a:r>
              <a:rPr lang="en-GB" b="0" i="0" dirty="0">
                <a:solidFill>
                  <a:srgbClr val="FF0000"/>
                </a:solidFill>
                <a:latin typeface="Century Gothic"/>
                <a:ea typeface="Century Gothic"/>
                <a:cs typeface="Century Gothic"/>
                <a:sym typeface="Century Gothic"/>
              </a:rPr>
              <a:t> [1717] </a:t>
            </a:r>
            <a:r>
              <a:rPr lang="en-GB" b="1" i="0" dirty="0">
                <a:solidFill>
                  <a:srgbClr val="FF0000"/>
                </a:solidFill>
                <a:latin typeface="Century Gothic"/>
                <a:ea typeface="Century Gothic"/>
                <a:cs typeface="Century Gothic"/>
                <a:sym typeface="Century Gothic"/>
              </a:rPr>
              <a:t>(10)</a:t>
            </a:r>
            <a:endParaRPr b="1" i="0" u="none" strike="noStrik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b="1" i="0" dirty="0"/>
              <a:t>Revisited function words</a:t>
            </a:r>
            <a:r>
              <a:rPr lang="en-GB" b="0" i="0" dirty="0"/>
              <a:t>: </a:t>
            </a:r>
            <a:r>
              <a:rPr lang="en-GB" b="0" i="0" dirty="0" err="1">
                <a:solidFill>
                  <a:srgbClr val="000000"/>
                </a:solidFill>
                <a:latin typeface="Century Gothic"/>
                <a:ea typeface="Century Gothic"/>
                <a:cs typeface="Century Gothic"/>
                <a:sym typeface="Century Gothic"/>
              </a:rPr>
              <a:t>su</a:t>
            </a:r>
            <a:r>
              <a:rPr lang="en-GB" b="0" i="0" dirty="0">
                <a:solidFill>
                  <a:srgbClr val="000000"/>
                </a:solidFill>
                <a:latin typeface="Century Gothic"/>
                <a:ea typeface="Century Gothic"/>
                <a:cs typeface="Century Gothic"/>
                <a:sym typeface="Century Gothic"/>
              </a:rPr>
              <a:t> [12]; </a:t>
            </a:r>
            <a:r>
              <a:rPr lang="en-GB" b="0" i="0" dirty="0" err="1">
                <a:solidFill>
                  <a:srgbClr val="000000"/>
                </a:solidFill>
                <a:latin typeface="Century Gothic"/>
                <a:ea typeface="Century Gothic"/>
                <a:cs typeface="Century Gothic"/>
                <a:sym typeface="Century Gothic"/>
              </a:rPr>
              <a:t>ellas</a:t>
            </a:r>
            <a:r>
              <a:rPr lang="en-GB" b="0" i="0" dirty="0">
                <a:solidFill>
                  <a:srgbClr val="000000"/>
                </a:solidFill>
                <a:latin typeface="Century Gothic"/>
                <a:ea typeface="Century Gothic"/>
                <a:cs typeface="Century Gothic"/>
                <a:sym typeface="Century Gothic"/>
              </a:rPr>
              <a:t> [72]; </a:t>
            </a:r>
            <a:r>
              <a:rPr lang="en-GB" b="0" i="0" dirty="0" err="1">
                <a:solidFill>
                  <a:srgbClr val="000000"/>
                </a:solidFill>
                <a:latin typeface="Century Gothic"/>
                <a:ea typeface="Century Gothic"/>
                <a:cs typeface="Century Gothic"/>
                <a:sym typeface="Century Gothic"/>
              </a:rPr>
              <a:t>ellos</a:t>
            </a:r>
            <a:r>
              <a:rPr lang="en-GB" b="0" i="0" dirty="0">
                <a:solidFill>
                  <a:srgbClr val="000000"/>
                </a:solidFill>
                <a:latin typeface="Century Gothic"/>
                <a:ea typeface="Century Gothic"/>
                <a:cs typeface="Century Gothic"/>
                <a:sym typeface="Century Gothic"/>
              </a:rPr>
              <a:t> [9]; </a:t>
            </a:r>
            <a:r>
              <a:rPr lang="en-GB" b="0" i="0" dirty="0" err="1">
                <a:solidFill>
                  <a:srgbClr val="000000"/>
                </a:solidFill>
                <a:latin typeface="Century Gothic"/>
                <a:ea typeface="Century Gothic"/>
                <a:cs typeface="Century Gothic"/>
                <a:sym typeface="Century Gothic"/>
              </a:rPr>
              <a:t>alguien</a:t>
            </a:r>
            <a:r>
              <a:rPr lang="en-GB" b="0" i="0" dirty="0">
                <a:solidFill>
                  <a:srgbClr val="000000"/>
                </a:solidFill>
                <a:latin typeface="Century Gothic"/>
                <a:ea typeface="Century Gothic"/>
                <a:cs typeface="Century Gothic"/>
                <a:sym typeface="Century Gothic"/>
              </a:rPr>
              <a:t> [346]; </a:t>
            </a:r>
            <a:r>
              <a:rPr lang="en-GB" b="0" i="0" dirty="0" err="1">
                <a:solidFill>
                  <a:srgbClr val="000000"/>
                </a:solidFill>
                <a:latin typeface="Century Gothic"/>
                <a:ea typeface="Century Gothic"/>
                <a:cs typeface="Century Gothic"/>
                <a:sym typeface="Century Gothic"/>
              </a:rPr>
              <a:t>vuestro</a:t>
            </a:r>
            <a:r>
              <a:rPr lang="en-GB" b="0" i="0" dirty="0">
                <a:solidFill>
                  <a:srgbClr val="000000"/>
                </a:solidFill>
                <a:latin typeface="Century Gothic"/>
                <a:ea typeface="Century Gothic"/>
                <a:cs typeface="Century Gothic"/>
                <a:sym typeface="Century Gothic"/>
              </a:rPr>
              <a:t> [1748] </a:t>
            </a:r>
            <a:r>
              <a:rPr lang="en-GB" b="1" i="0" dirty="0">
                <a:solidFill>
                  <a:srgbClr val="000000"/>
                </a:solidFill>
                <a:latin typeface="Century Gothic"/>
                <a:ea typeface="Century Gothic"/>
                <a:cs typeface="Century Gothic"/>
                <a:sym typeface="Century Gothic"/>
              </a:rPr>
              <a:t>(5)</a:t>
            </a:r>
            <a:endParaRPr b="0" i="0" dirty="0"/>
          </a:p>
          <a:p>
            <a:pPr marL="0" marR="0" lvl="0" indent="0" algn="l" rtl="0">
              <a:lnSpc>
                <a:spcPct val="100000"/>
              </a:lnSpc>
              <a:spcBef>
                <a:spcPts val="0"/>
              </a:spcBef>
              <a:spcAft>
                <a:spcPts val="0"/>
              </a:spcAft>
              <a:buClr>
                <a:schemeClr val="dk1"/>
              </a:buClr>
              <a:buSzPts val="1200"/>
              <a:buFont typeface="Calibri"/>
              <a:buNone/>
            </a:pPr>
            <a:endParaRPr b="0" i="0"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endParaRPr dirty="0"/>
          </a:p>
          <a:p>
            <a:pPr marL="0" lvl="0" indent="0" algn="l" rtl="0">
              <a:lnSpc>
                <a:spcPct val="100000"/>
              </a:lnSpc>
              <a:spcBef>
                <a:spcPts val="0"/>
              </a:spcBef>
              <a:spcAft>
                <a:spcPts val="0"/>
              </a:spcAft>
              <a:buClr>
                <a:schemeClr val="dk1"/>
              </a:buClr>
              <a:buSzPts val="1400"/>
              <a:buFont typeface="Calibri"/>
              <a:buNone/>
            </a:pPr>
            <a:endParaRPr i="1" dirty="0"/>
          </a:p>
          <a:p>
            <a:pPr marL="0" lvl="0" indent="0" algn="l" rtl="0">
              <a:lnSpc>
                <a:spcPct val="100000"/>
              </a:lnSpc>
              <a:spcBef>
                <a:spcPts val="0"/>
              </a:spcBef>
              <a:spcAft>
                <a:spcPts val="0"/>
              </a:spcAft>
              <a:buClr>
                <a:schemeClr val="dk1"/>
              </a:buClr>
              <a:buSzPts val="1400"/>
              <a:buFont typeface="Calibri"/>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dirty="0"/>
          </a:p>
          <a:p>
            <a:pPr marL="0" lvl="0" indent="0" algn="l" rtl="0">
              <a:lnSpc>
                <a:spcPct val="100000"/>
              </a:lnSpc>
              <a:spcBef>
                <a:spcPts val="0"/>
              </a:spcBef>
              <a:spcAft>
                <a:spcPts val="0"/>
              </a:spcAft>
              <a:buClr>
                <a:schemeClr val="dk1"/>
              </a:buClr>
              <a:buSzPts val="1400"/>
              <a:buFont typeface="Calibri"/>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b="1" baseline="0" dirty="0"/>
              <a:t>Do not display during the activity.</a:t>
            </a:r>
          </a:p>
          <a:p>
            <a:pPr marL="0" indent="0">
              <a:buNone/>
            </a:pPr>
            <a:endParaRPr lang="en-GB" baseline="0" dirty="0"/>
          </a:p>
          <a:p>
            <a:pPr marL="0" indent="0">
              <a:buNone/>
            </a:pPr>
            <a:r>
              <a:rPr lang="en-GB" b="1" baseline="0" dirty="0"/>
              <a:t>Timing: </a:t>
            </a:r>
            <a:r>
              <a:rPr lang="en-GB" b="0" baseline="0" dirty="0"/>
              <a:t>5 minutes</a:t>
            </a:r>
          </a:p>
          <a:p>
            <a:pPr marL="0" indent="0">
              <a:buNone/>
            </a:pPr>
            <a:endParaRPr lang="en-GB" b="1" baseline="0" dirty="0"/>
          </a:p>
          <a:p>
            <a:pPr marL="0" indent="0">
              <a:buNone/>
            </a:pPr>
            <a:r>
              <a:rPr lang="en-GB" b="1" baseline="0" dirty="0"/>
              <a:t>Aim: </a:t>
            </a:r>
            <a:r>
              <a:rPr lang="en-GB" b="0" baseline="0" dirty="0"/>
              <a:t>speaking, listening and writing practice with strong vowels</a:t>
            </a:r>
            <a:endParaRPr lang="en-GB" b="1" baseline="0" dirty="0"/>
          </a:p>
          <a:p>
            <a:pPr marL="0" indent="0">
              <a:buNone/>
            </a:pPr>
            <a:endParaRPr lang="en-GB" b="1" baseline="0" dirty="0"/>
          </a:p>
          <a:p>
            <a:pPr marL="0" indent="0">
              <a:buNone/>
            </a:pPr>
            <a:r>
              <a:rPr lang="en-GB" b="1" baseline="0" dirty="0"/>
              <a:t>Procedure: </a:t>
            </a:r>
          </a:p>
          <a:p>
            <a:pPr marL="228600" indent="-228600">
              <a:buAutoNum type="arabicPeriod"/>
            </a:pPr>
            <a:r>
              <a:rPr lang="en-GB" baseline="0" dirty="0"/>
              <a:t>Students take it in turns to read out the text to their partner.</a:t>
            </a:r>
          </a:p>
          <a:p>
            <a:pPr marL="228600" indent="-228600">
              <a:buAutoNum type="arabicPeriod"/>
            </a:pPr>
            <a:r>
              <a:rPr lang="en-GB" baseline="0" dirty="0"/>
              <a:t>The partner listens and completes their version of the text, which is missing words with pairs of ‘strong’ vowels. These are [</a:t>
            </a:r>
            <a:r>
              <a:rPr lang="en-GB" baseline="0" dirty="0" err="1"/>
              <a:t>ee</a:t>
            </a:r>
            <a:r>
              <a:rPr lang="en-GB" baseline="0" dirty="0"/>
              <a:t>], [</a:t>
            </a:r>
            <a:r>
              <a:rPr lang="en-GB" baseline="0" dirty="0" err="1"/>
              <a:t>eo</a:t>
            </a:r>
            <a:r>
              <a:rPr lang="en-GB" baseline="0" dirty="0"/>
              <a:t>], [ae], [</a:t>
            </a:r>
            <a:r>
              <a:rPr lang="en-GB" baseline="0" dirty="0" err="1"/>
              <a:t>oe</a:t>
            </a:r>
            <a:r>
              <a:rPr lang="en-GB" baseline="0" dirty="0"/>
              <a:t>].</a:t>
            </a:r>
          </a:p>
          <a:p>
            <a:pPr marL="228600" indent="-228600">
              <a:buAutoNum type="arabicPeriod"/>
            </a:pPr>
            <a:r>
              <a:rPr lang="en-GB" baseline="0" dirty="0"/>
              <a:t>Students can then give each other feedback on their respective parts (now showing each other their versions of the text, if helpful).</a:t>
            </a:r>
          </a:p>
          <a:p>
            <a:pPr marL="228600" indent="-228600">
              <a:buAutoNum type="arabicPeriod"/>
            </a:pPr>
            <a:endParaRPr lang="en-GB" baseline="0" dirty="0"/>
          </a:p>
          <a:p>
            <a:pPr marL="0" indent="0">
              <a:buNone/>
            </a:pPr>
            <a:r>
              <a:rPr lang="en-GB" b="1" baseline="0" dirty="0"/>
              <a:t>Notes: </a:t>
            </a:r>
          </a:p>
          <a:p>
            <a:pPr marL="0" indent="0">
              <a:buNone/>
            </a:pPr>
            <a:r>
              <a:rPr lang="en-GB" b="0" baseline="0" dirty="0"/>
              <a:t>1. In previous resources, students have sometimes only needed to complete the missing letters in a word. However, a number of words here are cognates and could be completed without listening if the rest of the letters in the word were to be provided.</a:t>
            </a:r>
          </a:p>
          <a:p>
            <a:pPr marL="0" indent="0">
              <a:buNone/>
            </a:pPr>
            <a:r>
              <a:rPr lang="en-GB" b="0" baseline="0" dirty="0"/>
              <a:t>2. The most challenging part of this text may be the phrase (“la </a:t>
            </a:r>
            <a:r>
              <a:rPr lang="en-GB" b="0" baseline="0" dirty="0" err="1"/>
              <a:t>dejan</a:t>
            </a:r>
            <a:r>
              <a:rPr lang="en-GB" b="0" baseline="0" dirty="0"/>
              <a:t> </a:t>
            </a:r>
            <a:r>
              <a:rPr lang="en-GB" b="0" baseline="0" dirty="0" err="1"/>
              <a:t>caer</a:t>
            </a:r>
            <a:r>
              <a:rPr lang="en-GB" b="0" baseline="0" dirty="0"/>
              <a:t>”). During feedback it is worth exploring students’ comprehension of the pre-verbal object pronoun (“¿</a:t>
            </a:r>
            <a:r>
              <a:rPr lang="en-GB" b="0" baseline="0" dirty="0" err="1"/>
              <a:t>qué</a:t>
            </a:r>
            <a:r>
              <a:rPr lang="en-GB" b="0" baseline="0" dirty="0"/>
              <a:t> </a:t>
            </a:r>
            <a:r>
              <a:rPr lang="en-GB" b="0" baseline="0" dirty="0" err="1"/>
              <a:t>significa</a:t>
            </a:r>
            <a:r>
              <a:rPr lang="en-GB" b="0" baseline="0" dirty="0"/>
              <a:t> ‘la’ </a:t>
            </a:r>
            <a:r>
              <a:rPr lang="en-GB" b="0" baseline="0" dirty="0" err="1"/>
              <a:t>aquí</a:t>
            </a:r>
            <a:r>
              <a:rPr lang="en-GB" b="0" baseline="0" dirty="0"/>
              <a:t>?”) and </a:t>
            </a:r>
            <a:r>
              <a:rPr lang="en-GB" b="0" baseline="0" dirty="0" err="1"/>
              <a:t>dejar</a:t>
            </a:r>
            <a:r>
              <a:rPr lang="en-GB" b="0" baseline="0" dirty="0"/>
              <a:t> + infinitive (</a:t>
            </a:r>
            <a:r>
              <a:rPr lang="en-GB" b="0" baseline="0" dirty="0" err="1"/>
              <a:t>dejar</a:t>
            </a:r>
            <a:r>
              <a:rPr lang="en-GB" b="0" baseline="0" dirty="0"/>
              <a:t> has been taught in this way with the meaning ‘let’, but has also been taught as ‘leave’, so understanding of the context is also needed).</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unknown/glossed words (1 is the most frequent word in Spanish): </a:t>
            </a:r>
          </a:p>
          <a:p>
            <a:pPr marL="0" indent="0">
              <a:buFont typeface="Arial" panose="020B0604020202020204" pitchFamily="34" charset="0"/>
              <a:buNone/>
            </a:pPr>
            <a:r>
              <a:rPr lang="en-GB" b="0" baseline="0" dirty="0" err="1"/>
              <a:t>extr</a:t>
            </a:r>
            <a:r>
              <a:rPr lang="en-GB" b="1" baseline="0" dirty="0" err="1"/>
              <a:t>ao</a:t>
            </a:r>
            <a:r>
              <a:rPr lang="en-GB" b="0" baseline="0" dirty="0" err="1"/>
              <a:t>rdinario</a:t>
            </a:r>
            <a:r>
              <a:rPr lang="en-GB" b="0" baseline="0" dirty="0"/>
              <a:t> [1346]; r</a:t>
            </a:r>
            <a:r>
              <a:rPr lang="en-GB" b="1" baseline="0" dirty="0"/>
              <a:t>ea</a:t>
            </a:r>
            <a:r>
              <a:rPr lang="en-GB" b="0" baseline="0" dirty="0"/>
              <a:t>l [444]; </a:t>
            </a:r>
            <a:r>
              <a:rPr lang="en-GB" b="0" baseline="0" dirty="0" err="1"/>
              <a:t>p</a:t>
            </a:r>
            <a:r>
              <a:rPr lang="en-GB" b="1" baseline="0" dirty="0" err="1"/>
              <a:t>oe</a:t>
            </a:r>
            <a:r>
              <a:rPr lang="en-GB" b="0" baseline="0" dirty="0" err="1"/>
              <a:t>ma</a:t>
            </a:r>
            <a:r>
              <a:rPr lang="en-GB" b="0" baseline="0" dirty="0"/>
              <a:t> [1430]; </a:t>
            </a:r>
            <a:r>
              <a:rPr lang="en-GB" b="0" baseline="0" dirty="0" err="1"/>
              <a:t>tr</a:t>
            </a:r>
            <a:r>
              <a:rPr lang="en-GB" b="1" baseline="0" dirty="0" err="1"/>
              <a:t>ae</a:t>
            </a:r>
            <a:r>
              <a:rPr lang="en-GB" b="0" baseline="0" dirty="0" err="1"/>
              <a:t>r</a:t>
            </a:r>
            <a:r>
              <a:rPr lang="en-GB" b="0" baseline="0" dirty="0"/>
              <a:t> [342]; </a:t>
            </a:r>
            <a:r>
              <a:rPr lang="en-GB" b="0" baseline="0" dirty="0" err="1"/>
              <a:t>p</a:t>
            </a:r>
            <a:r>
              <a:rPr lang="en-GB" b="1" baseline="0" dirty="0" err="1"/>
              <a:t>oe</a:t>
            </a:r>
            <a:r>
              <a:rPr lang="en-GB" b="0" baseline="0" dirty="0" err="1"/>
              <a:t>sía</a:t>
            </a:r>
            <a:r>
              <a:rPr lang="en-GB" b="0" baseline="0" dirty="0"/>
              <a:t> [1282]; </a:t>
            </a:r>
            <a:r>
              <a:rPr lang="en-GB" b="0" baseline="0" dirty="0" err="1"/>
              <a:t>víd</a:t>
            </a:r>
            <a:r>
              <a:rPr lang="en-GB" b="1" baseline="0" dirty="0" err="1"/>
              <a:t>eo</a:t>
            </a:r>
            <a:r>
              <a:rPr lang="en-GB" b="0" baseline="0" dirty="0"/>
              <a:t> [1180]; </a:t>
            </a:r>
            <a:r>
              <a:rPr lang="en-GB" b="0" baseline="0" dirty="0" err="1"/>
              <a:t>c</a:t>
            </a:r>
            <a:r>
              <a:rPr lang="en-GB" b="1" baseline="0" dirty="0" err="1"/>
              <a:t>ae</a:t>
            </a:r>
            <a:r>
              <a:rPr lang="en-GB" b="0" baseline="0" dirty="0" err="1"/>
              <a:t>r</a:t>
            </a:r>
            <a:r>
              <a:rPr lang="en-GB" b="0" baseline="0" dirty="0"/>
              <a:t> [251]; </a:t>
            </a:r>
            <a:r>
              <a:rPr lang="en-GB" b="0" baseline="0" dirty="0" err="1"/>
              <a:t>pos</a:t>
            </a:r>
            <a:r>
              <a:rPr lang="en-GB" b="1" baseline="0" dirty="0" err="1"/>
              <a:t>ee</a:t>
            </a:r>
            <a:r>
              <a:rPr lang="en-GB" b="0" baseline="0" dirty="0" err="1"/>
              <a:t>r</a:t>
            </a:r>
            <a:r>
              <a:rPr lang="en-GB" b="0" baseline="0" dirty="0"/>
              <a:t> [969];  </a:t>
            </a:r>
            <a:r>
              <a:rPr lang="en-GB" b="0" baseline="0" dirty="0" err="1"/>
              <a:t>des</a:t>
            </a:r>
            <a:r>
              <a:rPr lang="en-GB" b="1" baseline="0" dirty="0" err="1"/>
              <a:t>ea</a:t>
            </a:r>
            <a:r>
              <a:rPr lang="en-GB" b="0" baseline="0" dirty="0" err="1"/>
              <a:t>r</a:t>
            </a:r>
            <a:r>
              <a:rPr lang="en-GB" b="0" baseline="0" dirty="0"/>
              <a:t> [542]; </a:t>
            </a:r>
            <a:r>
              <a:rPr lang="en-GB" b="0" baseline="0" dirty="0" err="1"/>
              <a:t>hér</a:t>
            </a:r>
            <a:r>
              <a:rPr lang="en-GB" b="1" baseline="0" dirty="0" err="1"/>
              <a:t>oe</a:t>
            </a:r>
            <a:r>
              <a:rPr lang="en-GB" b="0" baseline="0" dirty="0"/>
              <a:t> [2242]</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59</a:t>
            </a:fld>
            <a:endParaRPr lang="en-GB">
              <a:solidFill>
                <a:prstClr val="black"/>
              </a:solidFill>
              <a:latin typeface="Calibri"/>
            </a:endParaRPr>
          </a:p>
        </p:txBody>
      </p:sp>
    </p:spTree>
    <p:extLst>
      <p:ext uri="{BB962C8B-B14F-4D97-AF65-F5344CB8AC3E}">
        <p14:creationId xmlns:p14="http://schemas.microsoft.com/office/powerpoint/2010/main" val="917739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[4/8]</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5443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0" dirty="0"/>
          </a:p>
          <a:p>
            <a:r>
              <a:rPr lang="en-US" b="1" dirty="0"/>
              <a:t>Aim: </a:t>
            </a:r>
            <a:r>
              <a:rPr lang="en-US" b="0" dirty="0"/>
              <a:t>to ensure </a:t>
            </a:r>
            <a:r>
              <a:rPr lang="en-US" b="0" baseline="0" dirty="0"/>
              <a:t>understanding of the text; to </a:t>
            </a:r>
            <a:r>
              <a:rPr lang="en-US" b="0" dirty="0"/>
              <a:t>distinguish between the [j + vowel] and [g + vowel] sounds</a:t>
            </a:r>
            <a:r>
              <a:rPr lang="en-US" b="0" baseline="0" dirty="0"/>
              <a:t>.</a:t>
            </a:r>
            <a:endParaRPr lang="en-US" b="0" dirty="0"/>
          </a:p>
          <a:p>
            <a:endParaRPr lang="en-GB" dirty="0"/>
          </a:p>
          <a:p>
            <a:r>
              <a:rPr lang="en-GB" b="1" dirty="0"/>
              <a:t>Procedure:</a:t>
            </a:r>
          </a:p>
          <a:p>
            <a:pPr marL="228600" indent="-228600">
              <a:buAutoNum type="arabicPeriod"/>
            </a:pPr>
            <a:r>
              <a:rPr lang="en-GB" b="0" baseline="0" dirty="0"/>
              <a:t>The teacher brings up a list of words in English that feature in the text and have the [j + vowel] or [g + vowel] sounds in Spanish. </a:t>
            </a:r>
          </a:p>
          <a:p>
            <a:pPr marL="228600" indent="-228600">
              <a:buAutoNum type="arabicPeriod"/>
            </a:pPr>
            <a:r>
              <a:rPr lang="en-GB" b="0" baseline="0" dirty="0"/>
              <a:t>Students then work with a partner to decide how to pronounce each word, focusing on the difference between these sounds. </a:t>
            </a:r>
          </a:p>
          <a:p>
            <a:pPr marL="228600" indent="-228600">
              <a:buAutoNum type="arabicPeriod"/>
            </a:pPr>
            <a:r>
              <a:rPr lang="en-GB" b="0" baseline="0" dirty="0"/>
              <a:t>Finally, students have to say the word in Spanish from the text to match each of the words in English.</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60</a:t>
            </a:fld>
            <a:endParaRPr lang="en-GB">
              <a:solidFill>
                <a:prstClr val="black"/>
              </a:solidFill>
              <a:latin typeface="Calibri"/>
            </a:endParaRPr>
          </a:p>
        </p:txBody>
      </p:sp>
    </p:spTree>
    <p:extLst>
      <p:ext uri="{BB962C8B-B14F-4D97-AF65-F5344CB8AC3E}">
        <p14:creationId xmlns:p14="http://schemas.microsoft.com/office/powerpoint/2010/main" val="18623628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Aims: </a:t>
            </a:r>
            <a:r>
              <a:rPr lang="en-US" b="0" dirty="0"/>
              <a:t>to recap ‘</a:t>
            </a:r>
            <a:r>
              <a:rPr lang="en-US" b="0" dirty="0" err="1"/>
              <a:t>vuestro</a:t>
            </a:r>
            <a:r>
              <a:rPr lang="en-US" b="0" dirty="0"/>
              <a:t>’ in all of its forms.</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p>
          <a:p>
            <a:pPr marL="0" indent="0">
              <a:buNone/>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57749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Timing: </a:t>
            </a:r>
            <a:r>
              <a:rPr lang="en-US" sz="1200" b="0" i="0" u="none" strike="noStrike" kern="1200" dirty="0">
                <a:solidFill>
                  <a:schemeClr val="tx1"/>
                </a:solidFill>
                <a:effectLst/>
                <a:latin typeface="+mn-lt"/>
                <a:ea typeface="+mn-ea"/>
                <a:cs typeface="+mn-cs"/>
              </a:rPr>
              <a:t>5 minutes</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Aim: </a:t>
            </a:r>
            <a:r>
              <a:rPr lang="en-US" sz="1200" b="0" i="0" u="none" strike="noStrike" kern="1200" dirty="0">
                <a:solidFill>
                  <a:schemeClr val="tx1"/>
                </a:solidFill>
                <a:effectLst/>
                <a:latin typeface="+mn-lt"/>
                <a:ea typeface="+mn-ea"/>
                <a:cs typeface="+mn-cs"/>
              </a:rPr>
              <a:t>to </a:t>
            </a:r>
            <a:r>
              <a:rPr lang="en-US" sz="1200" b="0" i="0" u="none" strike="noStrike" kern="1200" dirty="0" err="1">
                <a:solidFill>
                  <a:schemeClr val="tx1"/>
                </a:solidFill>
                <a:effectLst/>
                <a:latin typeface="+mn-lt"/>
                <a:ea typeface="+mn-ea"/>
                <a:cs typeface="+mn-cs"/>
              </a:rPr>
              <a:t>recognise</a:t>
            </a:r>
            <a:r>
              <a:rPr lang="en-US" sz="1200" b="0" i="0" u="none" strike="noStrike" kern="1200" dirty="0">
                <a:solidFill>
                  <a:schemeClr val="tx1"/>
                </a:solidFill>
                <a:effectLst/>
                <a:latin typeface="+mn-lt"/>
                <a:ea typeface="+mn-ea"/>
                <a:cs typeface="+mn-cs"/>
              </a:rPr>
              <a:t> different forms of the possessive “</a:t>
            </a:r>
            <a:r>
              <a:rPr lang="en-US" sz="1200" b="0" i="0" u="none" strike="noStrike" kern="1200" dirty="0" err="1">
                <a:solidFill>
                  <a:schemeClr val="tx1"/>
                </a:solidFill>
                <a:effectLst/>
                <a:latin typeface="+mn-lt"/>
                <a:ea typeface="+mn-ea"/>
                <a:cs typeface="+mn-cs"/>
              </a:rPr>
              <a:t>vuestro</a:t>
            </a:r>
            <a:r>
              <a:rPr lang="en-US" sz="1200" b="0" i="0" u="none" strike="noStrike" kern="1200" dirty="0">
                <a:solidFill>
                  <a:schemeClr val="tx1"/>
                </a:solidFill>
                <a:effectLst/>
                <a:latin typeface="+mn-lt"/>
                <a:ea typeface="+mn-ea"/>
                <a:cs typeface="+mn-cs"/>
              </a:rPr>
              <a:t>” and the grammatical implications of each form.</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Procedure:</a:t>
            </a:r>
            <a:endParaRPr lang="en-US" b="0" dirty="0">
              <a:effectLst/>
            </a:endParaRPr>
          </a:p>
          <a:p>
            <a:pPr marL="228600" indent="-228600" rtl="0">
              <a:buFont typeface="+mj-lt"/>
              <a:buAutoNum type="arabicPeriod"/>
            </a:pPr>
            <a:r>
              <a:rPr lang="en-US" sz="1200" b="0" i="0" u="none" strike="noStrike" kern="1200" dirty="0">
                <a:solidFill>
                  <a:schemeClr val="tx1"/>
                </a:solidFill>
                <a:effectLst/>
                <a:latin typeface="+mn-lt"/>
                <a:ea typeface="+mn-ea"/>
                <a:cs typeface="+mn-cs"/>
              </a:rPr>
              <a:t>Students write down numbers 1-8.</a:t>
            </a:r>
          </a:p>
          <a:p>
            <a:pPr marL="228600" indent="-228600" rtl="0">
              <a:buFont typeface="+mj-lt"/>
              <a:buAutoNum type="arabicPeriod"/>
            </a:pPr>
            <a:r>
              <a:rPr lang="en-US" sz="1200" b="0" i="0" u="none" strike="noStrike" kern="1200" dirty="0">
                <a:solidFill>
                  <a:schemeClr val="tx1"/>
                </a:solidFill>
                <a:effectLst/>
                <a:latin typeface="+mn-lt"/>
                <a:ea typeface="+mn-ea"/>
                <a:cs typeface="+mn-cs"/>
              </a:rPr>
              <a:t>Students then write the word that is missing from each of the 8 sentences, choosing from the nouns in the red box to the right. (Teacher should remind students to pay attention to the number and gender of “</a:t>
            </a:r>
            <a:r>
              <a:rPr lang="en-US" sz="1200" b="0" i="0" u="none" strike="noStrike" kern="1200" dirty="0" err="1">
                <a:solidFill>
                  <a:schemeClr val="tx1"/>
                </a:solidFill>
                <a:effectLst/>
                <a:latin typeface="+mn-lt"/>
                <a:ea typeface="+mn-ea"/>
                <a:cs typeface="+mn-cs"/>
              </a:rPr>
              <a:t>vuestro</a:t>
            </a:r>
            <a:r>
              <a:rPr lang="en-US" sz="1200" b="0" i="0" u="none" strike="noStrike" kern="1200" dirty="0">
                <a:solidFill>
                  <a:schemeClr val="tx1"/>
                </a:solidFill>
                <a:effectLst/>
                <a:latin typeface="+mn-lt"/>
                <a:ea typeface="+mn-ea"/>
                <a:cs typeface="+mn-cs"/>
              </a:rPr>
              <a:t>” before each gap to help them decide.)</a:t>
            </a:r>
          </a:p>
          <a:p>
            <a:pPr marL="228600" indent="-228600" rtl="0">
              <a:buFont typeface="+mj-lt"/>
              <a:buAutoNum type="arabicPeriod"/>
            </a:pPr>
            <a:r>
              <a:rPr lang="en-US" sz="1200" b="0" i="0" u="none" strike="noStrike" kern="1200" dirty="0">
                <a:solidFill>
                  <a:schemeClr val="tx1"/>
                </a:solidFill>
                <a:effectLst/>
                <a:latin typeface="+mn-lt"/>
                <a:ea typeface="+mn-ea"/>
                <a:cs typeface="+mn-cs"/>
              </a:rPr>
              <a:t>Teacher clicks to reveal each answer, one at a time. If there is time, teacher could check students’ understanding of each sentence at the same time.</a:t>
            </a:r>
          </a:p>
          <a:p>
            <a:pPr marL="0" indent="0" rtl="0">
              <a:buFont typeface="+mj-lt"/>
              <a:buNone/>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dirty="0"/>
              <a:t>Frequency of unknown/glossed words (1 is the most frequent word in Spanish):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baseline="0" dirty="0" err="1"/>
              <a:t>mejor</a:t>
            </a:r>
            <a:r>
              <a:rPr lang="en-GB" b="0" baseline="0" dirty="0"/>
              <a:t> [116]</a:t>
            </a:r>
          </a:p>
        </p:txBody>
      </p:sp>
      <p:sp>
        <p:nvSpPr>
          <p:cNvPr id="4" name="Slide Number Placeholder 3"/>
          <p:cNvSpPr>
            <a:spLocks noGrp="1"/>
          </p:cNvSpPr>
          <p:nvPr>
            <p:ph type="sldNum" sz="quarter" idx="5"/>
          </p:nvPr>
        </p:nvSpPr>
        <p:spPr/>
        <p:txBody>
          <a:bodyPr/>
          <a:lstStyle/>
          <a:p>
            <a:fld id="{051212F4-EB5A-464B-92EC-DACFCB1CC2CD}" type="slidenum">
              <a:rPr lang="en-GB" smtClean="0"/>
              <a:t>62</a:t>
            </a:fld>
            <a:endParaRPr lang="en-GB"/>
          </a:p>
        </p:txBody>
      </p:sp>
    </p:spTree>
    <p:extLst>
      <p:ext uri="{BB962C8B-B14F-4D97-AF65-F5344CB8AC3E}">
        <p14:creationId xmlns:p14="http://schemas.microsoft.com/office/powerpoint/2010/main" val="39610265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Foundation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a:t>
            </a:r>
            <a:r>
              <a:rPr lang="en-GB" b="0" dirty="0"/>
              <a:t>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Spanish to English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write full, coherent sentences, but they should also be clear which words are targeted.</a:t>
            </a:r>
            <a:br>
              <a:rPr lang="en-GB" dirty="0"/>
            </a:br>
            <a:r>
              <a:rPr lang="en-GB" dirty="0"/>
              <a:t>Each underlined section is worth 1 point, giving a total of 20 for the task.  </a:t>
            </a:r>
            <a:r>
              <a:rPr lang="en-GB" b="1" dirty="0"/>
              <a:t>[Note that ‘</a:t>
            </a:r>
            <a:r>
              <a:rPr lang="en-GB" b="1" dirty="0" err="1"/>
              <a:t>su</a:t>
            </a:r>
            <a:r>
              <a:rPr lang="en-GB" b="1" dirty="0"/>
              <a:t>’ meaning his/her should be credited only once, though it appears in three different sentences (3, 4 and 5).  To earn the point for sentence 1, students must have ‘did’ and ‘get married’.]</a:t>
            </a:r>
            <a:br>
              <a:rPr lang="en-GB" dirty="0"/>
            </a:b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Information source: https://es.wikipedia.org/wiki/Frida_Kahlo#Primer_matrimonio_con_Diego_Rivera_(1929-1939)</a:t>
            </a:r>
          </a:p>
          <a:p>
            <a:pPr marL="0" lvl="0" indent="0" algn="l" rtl="0">
              <a:lnSpc>
                <a:spcPct val="100000"/>
              </a:lnSpc>
              <a:spcBef>
                <a:spcPts val="0"/>
              </a:spcBef>
              <a:spcAft>
                <a:spcPts val="0"/>
              </a:spcAft>
              <a:buSzPts val="1400"/>
              <a:buNone/>
            </a:pPr>
            <a:r>
              <a:rPr lang="en-GB" dirty="0"/>
              <a:t>Frida and Diego photo by an unknown author and is in the public domain. It is available at: https://commons.wikimedia.org/w/index.php?search=frida+diego&amp;title=Special:MediaSearch&amp;go=Go&amp;type=image</a:t>
            </a:r>
          </a:p>
          <a:p>
            <a:pPr marL="0" lvl="0" indent="0" algn="l" rtl="0">
              <a:lnSpc>
                <a:spcPct val="100000"/>
              </a:lnSpc>
              <a:spcBef>
                <a:spcPts val="0"/>
              </a:spcBef>
              <a:spcAft>
                <a:spcPts val="0"/>
              </a:spcAft>
              <a:buSzPts val="1400"/>
              <a:buNone/>
            </a:pPr>
            <a:r>
              <a:rPr lang="en-GB" dirty="0"/>
              <a:t>Frida self-portrait image by </a:t>
            </a:r>
            <a:r>
              <a:rPr lang="en-GB" dirty="0" err="1"/>
              <a:t>Ambra</a:t>
            </a:r>
            <a:r>
              <a:rPr lang="en-GB" dirty="0"/>
              <a:t> 75 available at : https://commons.wikimedia.org/wiki/File:Mostra_di_Frida_Kahlo_al_Mudec_di_Milano_3_maggio_2018_(16).jpg.  Licence: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Attribution-Share Alike 4.0 International</a:t>
            </a:r>
            <a:r>
              <a:rPr lang="en-US" sz="1200" b="0" i="0" kern="1200" dirty="0">
                <a:solidFill>
                  <a:schemeClr val="tx1"/>
                </a:solidFill>
                <a:effectLst/>
                <a:latin typeface="+mn-lt"/>
                <a:ea typeface="+mn-ea"/>
                <a:cs typeface="+mn-cs"/>
              </a:rPr>
              <a:t> license.</a:t>
            </a:r>
            <a:endParaRPr lang="en-GB" dirty="0"/>
          </a:p>
          <a:p>
            <a:pPr marL="0" lvl="0" indent="0" algn="l" rtl="0">
              <a:lnSpc>
                <a:spcPct val="100000"/>
              </a:lnSpc>
              <a:spcBef>
                <a:spcPts val="0"/>
              </a:spcBef>
              <a:spcAft>
                <a:spcPts val="0"/>
              </a:spcAft>
              <a:buSzPts val="1400"/>
              <a:buNone/>
            </a:pPr>
            <a:r>
              <a:rPr lang="en-GB" dirty="0"/>
              <a:t>Section of a mural by Diego Rivera image by Adam Jones: https://commons.wikimedia.org/wiki/File:Detail_of_Diego_Rivera_Mural_-_Dream_of_a_Sunday_Afternoon_in_Alameda_Park_-_Diego_Rivera_Mural_Museum_-_Mexico_City_-_Mexico_-_09_(20642333531).jpg Licence: </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Attribution-Share Alike 2.0 Generic</a:t>
            </a:r>
            <a:r>
              <a:rPr lang="en-US" sz="1200" b="0" i="0" kern="1200" dirty="0">
                <a:solidFill>
                  <a:schemeClr val="tx1"/>
                </a:solidFill>
                <a:effectLst/>
                <a:latin typeface="+mn-lt"/>
                <a:ea typeface="+mn-ea"/>
                <a:cs typeface="+mn-cs"/>
              </a:rPr>
              <a:t> license.</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63</a:t>
            </a:fld>
            <a:endParaRPr/>
          </a:p>
        </p:txBody>
      </p:sp>
    </p:spTree>
    <p:extLst>
      <p:ext uri="{BB962C8B-B14F-4D97-AF65-F5344CB8AC3E}">
        <p14:creationId xmlns:p14="http://schemas.microsoft.com/office/powerpoint/2010/main" val="27119696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Higher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a:t>
            </a:r>
            <a:r>
              <a:rPr lang="en-GB" b="0" dirty="0"/>
              <a:t>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Spanish to English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write full, coherent sentences, but they should also be clear which words are targeted.</a:t>
            </a:r>
            <a:br>
              <a:rPr lang="en-GB" dirty="0"/>
            </a:br>
            <a:r>
              <a:rPr lang="en-GB" dirty="0"/>
              <a:t>Each underlined section is worth 1 point, giving a total of 20 for the task.  </a:t>
            </a:r>
            <a:r>
              <a:rPr lang="en-GB" b="1" dirty="0"/>
              <a:t>[Note that to earn the point for sentence 1, students must have ‘did’ and ‘get married’.]</a:t>
            </a:r>
            <a:br>
              <a:rPr lang="en-GB" dirty="0"/>
            </a:b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US" dirty="0"/>
              <a:t>Information source: https://es.wikipedia.org/wiki/Frida_Kahlo#Primer_matrimonio_con_Diego_Rivera_(1929-1939)</a:t>
            </a:r>
          </a:p>
          <a:p>
            <a:pPr marL="0" lvl="0" indent="0" algn="l" rtl="0">
              <a:lnSpc>
                <a:spcPct val="100000"/>
              </a:lnSpc>
              <a:spcBef>
                <a:spcPts val="0"/>
              </a:spcBef>
              <a:spcAft>
                <a:spcPts val="0"/>
              </a:spcAft>
              <a:buSzPts val="1400"/>
              <a:buNone/>
            </a:pPr>
            <a:r>
              <a:rPr lang="en-US" dirty="0"/>
              <a:t>Frida and Diego photo by an unknown author and is in the public domain. It is available at: https://commons.wikimedia.org/w/index.php?search=frida+diego&amp;title=Special:MediaSearch&amp;go=Go&amp;type=image</a:t>
            </a:r>
          </a:p>
          <a:p>
            <a:pPr marL="0" lvl="0" indent="0" algn="l" rtl="0">
              <a:lnSpc>
                <a:spcPct val="100000"/>
              </a:lnSpc>
              <a:spcBef>
                <a:spcPts val="0"/>
              </a:spcBef>
              <a:spcAft>
                <a:spcPts val="0"/>
              </a:spcAft>
              <a:buSzPts val="1400"/>
              <a:buNone/>
            </a:pPr>
            <a:r>
              <a:rPr lang="en-US" dirty="0"/>
              <a:t>Frida self-portrait image by </a:t>
            </a:r>
            <a:r>
              <a:rPr lang="en-US" dirty="0" err="1"/>
              <a:t>Ambra</a:t>
            </a:r>
            <a:r>
              <a:rPr lang="en-US" dirty="0"/>
              <a:t> 75 available at : https://commons.wikimedia.org/wiki/File:Mostra_di_Frida_Kahlo_al_Mudec_di_Milano_3_maggio_2018_(16).jpg.  </a:t>
            </a:r>
            <a:r>
              <a:rPr lang="en-US" dirty="0" err="1"/>
              <a:t>Licence</a:t>
            </a:r>
            <a:r>
              <a:rPr lang="en-US" dirty="0"/>
              <a:t>: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Attribution-Share Alike 4.0 International</a:t>
            </a:r>
            <a:r>
              <a:rPr lang="en-US" sz="1200" b="0" i="0" kern="1200" dirty="0">
                <a:solidFill>
                  <a:schemeClr val="tx1"/>
                </a:solidFill>
                <a:effectLst/>
                <a:latin typeface="+mn-lt"/>
                <a:ea typeface="+mn-ea"/>
                <a:cs typeface="+mn-cs"/>
              </a:rPr>
              <a:t> license.</a:t>
            </a:r>
            <a:endParaRPr lang="en-US" dirty="0"/>
          </a:p>
          <a:p>
            <a:pPr marL="0" lvl="0" indent="0" algn="l" rtl="0">
              <a:lnSpc>
                <a:spcPct val="100000"/>
              </a:lnSpc>
              <a:spcBef>
                <a:spcPts val="0"/>
              </a:spcBef>
              <a:spcAft>
                <a:spcPts val="0"/>
              </a:spcAft>
              <a:buSzPts val="1400"/>
              <a:buNone/>
            </a:pPr>
            <a:r>
              <a:rPr lang="en-US" dirty="0"/>
              <a:t>Section of a mural by Diego Rivera image by Adam Jones: https://commons.wikimedia.org/wiki/File:Detail_of_Diego_Rivera_Mural_-_Dream_of_a_Sunday_Afternoon_in_Alameda_Park_-_Diego_Rivera_Mural_Museum_-_Mexico_City_-_Mexico_-_09_(20642333531).jpg </a:t>
            </a:r>
            <a:r>
              <a:rPr lang="en-US" dirty="0" err="1"/>
              <a:t>Licence</a:t>
            </a:r>
            <a:r>
              <a:rPr lang="en-US" dirty="0"/>
              <a:t>: </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Attribution-Share Alike 2.0 Generic</a:t>
            </a:r>
            <a:r>
              <a:rPr lang="en-US" sz="1200" b="0" i="0" kern="1200" dirty="0">
                <a:solidFill>
                  <a:schemeClr val="tx1"/>
                </a:solidFill>
                <a:effectLst/>
                <a:latin typeface="+mn-lt"/>
                <a:ea typeface="+mn-ea"/>
                <a:cs typeface="+mn-cs"/>
              </a:rPr>
              <a:t> license.</a:t>
            </a:r>
            <a:endParaRPr lang="en-US" dirty="0"/>
          </a:p>
          <a:p>
            <a:pPr marL="0" lvl="0" indent="0" algn="l" rtl="0">
              <a:lnSpc>
                <a:spcPct val="100000"/>
              </a:lnSpc>
              <a:spcBef>
                <a:spcPts val="0"/>
              </a:spcBef>
              <a:spcAft>
                <a:spcPts val="0"/>
              </a:spcAft>
              <a:buSzPts val="1400"/>
              <a:buNone/>
            </a:pP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64</a:t>
            </a:fld>
            <a:endParaRPr/>
          </a:p>
        </p:txBody>
      </p:sp>
    </p:spTree>
    <p:extLst>
      <p:ext uri="{BB962C8B-B14F-4D97-AF65-F5344CB8AC3E}">
        <p14:creationId xmlns:p14="http://schemas.microsoft.com/office/powerpoint/2010/main" val="18954515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bc89c7eff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GB" b="1"/>
              <a:t>Homework slide</a:t>
            </a:r>
            <a:endParaRPr b="1"/>
          </a:p>
          <a:p>
            <a:pPr marL="0" lvl="0" indent="0" algn="l" rtl="0">
              <a:lnSpc>
                <a:spcPct val="115000"/>
              </a:lnSpc>
              <a:spcBef>
                <a:spcPts val="0"/>
              </a:spcBef>
              <a:spcAft>
                <a:spcPts val="0"/>
              </a:spcAft>
              <a:buNone/>
            </a:pPr>
            <a:r>
              <a:rPr lang="en-GB"/>
              <a:t>Students have 2 sets of vocabulary to study: a set of new vocabulary to be introduced in the next lesson and a set of revisited vocabulary from Year 9.</a:t>
            </a:r>
            <a:endParaRPr/>
          </a:p>
        </p:txBody>
      </p:sp>
      <p:sp>
        <p:nvSpPr>
          <p:cNvPr id="117" name="Google Shape;117;g1bc89c7eff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[5/8]</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565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[6/8]</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927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minutes [7/8]</a:t>
            </a:r>
          </a:p>
          <a:p>
            <a:endParaRPr lang="en-US" b="1" dirty="0"/>
          </a:p>
          <a:p>
            <a:r>
              <a:rPr lang="en-US" b="1" dirty="0"/>
              <a:t>Aim: </a:t>
            </a:r>
            <a:r>
              <a:rPr lang="en-US" b="0" dirty="0"/>
              <a:t>to promote</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r>
              <a:rPr lang="en-US" b="0" dirty="0"/>
              <a:t>1. students</a:t>
            </a:r>
            <a:r>
              <a:rPr lang="en-US" b="0" baseline="0" dirty="0"/>
              <a:t> say the English for the image/word in Spanish on the slide</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041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2324082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42866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8741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58561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54226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900293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2677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pening Slide">
  <p:cSld name="1_Opening Slide">
    <p:spTree>
      <p:nvGrpSpPr>
        <p:cNvPr id="1" name="Shape 13"/>
        <p:cNvGrpSpPr/>
        <p:nvPr/>
      </p:nvGrpSpPr>
      <p:grpSpPr>
        <a:xfrm>
          <a:off x="0" y="0"/>
          <a:ext cx="0" cy="0"/>
          <a:chOff x="0" y="0"/>
          <a:chExt cx="0" cy="0"/>
        </a:xfrm>
      </p:grpSpPr>
      <p:pic>
        <p:nvPicPr>
          <p:cNvPr id="14" name="Google Shape;14;p1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5" name="Google Shape;15;p10"/>
          <p:cNvPicPr preferRelativeResize="0"/>
          <p:nvPr/>
        </p:nvPicPr>
        <p:blipFill rotWithShape="1">
          <a:blip r:embed="rId3">
            <a:alphaModFix/>
          </a:blip>
          <a:srcRect/>
          <a:stretch/>
        </p:blipFill>
        <p:spPr>
          <a:xfrm>
            <a:off x="9731478" y="6483598"/>
            <a:ext cx="2274092" cy="212871"/>
          </a:xfrm>
          <a:prstGeom prst="rect">
            <a:avLst/>
          </a:prstGeom>
          <a:noFill/>
          <a:ln>
            <a:noFill/>
          </a:ln>
        </p:spPr>
      </p:pic>
      <p:sp>
        <p:nvSpPr>
          <p:cNvPr id="16" name="Google Shape;16;p10"/>
          <p:cNvSpPr txBox="1">
            <a:spLocks noGrp="1"/>
          </p:cNvSpPr>
          <p:nvPr>
            <p:ph type="body" idx="1"/>
          </p:nvPr>
        </p:nvSpPr>
        <p:spPr>
          <a:xfrm>
            <a:off x="363538" y="5329486"/>
            <a:ext cx="2974975" cy="11541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10"/>
          <p:cNvSpPr txBox="1">
            <a:spLocks noGrp="1"/>
          </p:cNvSpPr>
          <p:nvPr>
            <p:ph type="body" idx="2"/>
          </p:nvPr>
        </p:nvSpPr>
        <p:spPr>
          <a:xfrm>
            <a:off x="363538" y="2796466"/>
            <a:ext cx="4864546" cy="4793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0"/>
          <p:cNvSpPr txBox="1">
            <a:spLocks noGrp="1"/>
          </p:cNvSpPr>
          <p:nvPr>
            <p:ph type="body" idx="3"/>
          </p:nvPr>
        </p:nvSpPr>
        <p:spPr>
          <a:xfrm>
            <a:off x="363538" y="1952625"/>
            <a:ext cx="6640512" cy="8445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5400"/>
              <a:buNone/>
              <a:defRPr sz="5400" b="1">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11534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amp;_Text Box">
  <p:cSld name="1_Title_&amp;_Text Box">
    <p:spTree>
      <p:nvGrpSpPr>
        <p:cNvPr id="1" name="Shape 19"/>
        <p:cNvGrpSpPr/>
        <p:nvPr/>
      </p:nvGrpSpPr>
      <p:grpSpPr>
        <a:xfrm>
          <a:off x="0" y="0"/>
          <a:ext cx="0" cy="0"/>
          <a:chOff x="0" y="0"/>
          <a:chExt cx="0" cy="0"/>
        </a:xfrm>
      </p:grpSpPr>
      <p:sp>
        <p:nvSpPr>
          <p:cNvPr id="20" name="Google Shape;20;p41"/>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41"/>
          <p:cNvSpPr txBox="1">
            <a:spLocks noGrp="1"/>
          </p:cNvSpPr>
          <p:nvPr>
            <p:ph type="title"/>
          </p:nvPr>
        </p:nvSpPr>
        <p:spPr>
          <a:xfrm>
            <a:off x="0" y="213557"/>
            <a:ext cx="4427580" cy="647577"/>
          </a:xfrm>
          <a:prstGeom prst="rect">
            <a:avLst/>
          </a:prstGeom>
          <a:blipFill rotWithShape="1">
            <a:blip r:embed="rId2"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446709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827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3572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11121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98956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132787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979283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55783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22808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677619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audio" Target="../media/audio2.wav"/><Relationship Id="rId12"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5.png"/><Relationship Id="rId11" Type="http://schemas.openxmlformats.org/officeDocument/2006/relationships/audio" Target="../media/audio6.wav"/><Relationship Id="rId5" Type="http://schemas.openxmlformats.org/officeDocument/2006/relationships/image" Target="../media/image14.jpeg"/><Relationship Id="rId10" Type="http://schemas.openxmlformats.org/officeDocument/2006/relationships/audio" Target="../media/audio5.wav"/><Relationship Id="rId4" Type="http://schemas.openxmlformats.org/officeDocument/2006/relationships/image" Target="../media/image13.jpeg"/><Relationship Id="rId9" Type="http://schemas.openxmlformats.org/officeDocument/2006/relationships/audio" Target="../media/audio4.wav"/></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1.png"/><Relationship Id="rId3" Type="http://schemas.openxmlformats.org/officeDocument/2006/relationships/image" Target="../media/image12.jpeg"/><Relationship Id="rId7" Type="http://schemas.openxmlformats.org/officeDocument/2006/relationships/audio" Target="../media/audio2.wav"/><Relationship Id="rId12"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5.png"/><Relationship Id="rId11" Type="http://schemas.openxmlformats.org/officeDocument/2006/relationships/audio" Target="../media/audio6.wav"/><Relationship Id="rId5" Type="http://schemas.openxmlformats.org/officeDocument/2006/relationships/image" Target="../media/image14.jpeg"/><Relationship Id="rId10" Type="http://schemas.openxmlformats.org/officeDocument/2006/relationships/audio" Target="../media/audio5.wav"/><Relationship Id="rId4" Type="http://schemas.openxmlformats.org/officeDocument/2006/relationships/image" Target="../media/image13.jpeg"/><Relationship Id="rId9" Type="http://schemas.openxmlformats.org/officeDocument/2006/relationships/audio" Target="../media/audio4.wav"/></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18.png"/><Relationship Id="rId7" Type="http://schemas.openxmlformats.org/officeDocument/2006/relationships/audio" Target="../media/audio10.wav"/><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audio" Target="../media/audio12.wav"/></Relationships>
</file>

<file path=ppt/slides/_rels/slide23.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audio" Target="../media/audio7.wav"/><Relationship Id="rId7" Type="http://schemas.openxmlformats.org/officeDocument/2006/relationships/audio" Target="../media/audio14.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13.wav"/></Relationships>
</file>

<file path=ppt/slides/_rels/slide24.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3.gif"/><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38.jpe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39.jpeg"/><Relationship Id="rId7" Type="http://schemas.openxmlformats.org/officeDocument/2006/relationships/audio" Target="../media/audio29.wav"/><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audio" Target="../media/audio28.wav"/><Relationship Id="rId5" Type="http://schemas.openxmlformats.org/officeDocument/2006/relationships/audio" Target="../media/audio27.wav"/><Relationship Id="rId10"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audio" Target="../media/audio31.wav"/></Relationships>
</file>

<file path=ppt/slides/_rels/slide46.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image" Target="../media/image39.jpeg"/><Relationship Id="rId7" Type="http://schemas.openxmlformats.org/officeDocument/2006/relationships/audio" Target="../media/audio33.wav"/><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audio" Target="../media/audio32.wav"/><Relationship Id="rId5" Type="http://schemas.openxmlformats.org/officeDocument/2006/relationships/image" Target="../media/image41.png"/><Relationship Id="rId10" Type="http://schemas.openxmlformats.org/officeDocument/2006/relationships/audio" Target="../media/audio36.wav"/><Relationship Id="rId4" Type="http://schemas.openxmlformats.org/officeDocument/2006/relationships/image" Target="../media/image40.png"/><Relationship Id="rId9" Type="http://schemas.openxmlformats.org/officeDocument/2006/relationships/audio" Target="../media/audio35.wav"/></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audio" Target="../media/audio37.wav"/><Relationship Id="rId7" Type="http://schemas.openxmlformats.org/officeDocument/2006/relationships/audio" Target="../media/audio41.wav"/><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audio" Target="../media/audio40.wav"/><Relationship Id="rId5" Type="http://schemas.openxmlformats.org/officeDocument/2006/relationships/audio" Target="../media/audio39.wav"/><Relationship Id="rId10" Type="http://schemas.openxmlformats.org/officeDocument/2006/relationships/image" Target="../media/image44.png"/><Relationship Id="rId4" Type="http://schemas.openxmlformats.org/officeDocument/2006/relationships/audio" Target="../media/audio38.wav"/><Relationship Id="rId9"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audio" Target="../media/audio44.wav"/></Relationships>
</file>

<file path=ppt/slides/_rels/slide5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jpeg"/><Relationship Id="rId7"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audio" Target="../media/audio47.wav"/><Relationship Id="rId5" Type="http://schemas.openxmlformats.org/officeDocument/2006/relationships/audio" Target="../media/audio46.wav"/><Relationship Id="rId4" Type="http://schemas.openxmlformats.org/officeDocument/2006/relationships/audio" Target="../media/audio45.wav"/></Relationships>
</file>

<file path=ppt/slides/_rels/slide53.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image" Target="../media/image18.png"/><Relationship Id="rId3" Type="http://schemas.openxmlformats.org/officeDocument/2006/relationships/audio" Target="../media/audio48.wav"/><Relationship Id="rId7" Type="http://schemas.openxmlformats.org/officeDocument/2006/relationships/audio" Target="../media/audio52.wav"/><Relationship Id="rId12" Type="http://schemas.openxmlformats.org/officeDocument/2006/relationships/image" Target="../media/image50.png"/><Relationship Id="rId2" Type="http://schemas.openxmlformats.org/officeDocument/2006/relationships/notesSlide" Target="../notesSlides/notesSlide53.xml"/><Relationship Id="rId16" Type="http://schemas.openxmlformats.org/officeDocument/2006/relationships/audio" Target="../media/audio58.wav"/><Relationship Id="rId1" Type="http://schemas.openxmlformats.org/officeDocument/2006/relationships/slideLayout" Target="../slideLayouts/slideLayout17.xml"/><Relationship Id="rId6" Type="http://schemas.openxmlformats.org/officeDocument/2006/relationships/audio" Target="../media/audio51.wav"/><Relationship Id="rId11" Type="http://schemas.openxmlformats.org/officeDocument/2006/relationships/image" Target="../media/image49.jpeg"/><Relationship Id="rId5" Type="http://schemas.openxmlformats.org/officeDocument/2006/relationships/audio" Target="../media/audio50.wav"/><Relationship Id="rId15" Type="http://schemas.openxmlformats.org/officeDocument/2006/relationships/audio" Target="../media/audio57.wav"/><Relationship Id="rId10" Type="http://schemas.openxmlformats.org/officeDocument/2006/relationships/audio" Target="../media/audio55.wav"/><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audio" Target="../media/audio56.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audio" Target="../media/audio59.wav"/><Relationship Id="rId7"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audio" Target="../media/audio62.wav"/><Relationship Id="rId5" Type="http://schemas.openxmlformats.org/officeDocument/2006/relationships/audio" Target="../media/audio61.wav"/><Relationship Id="rId4" Type="http://schemas.openxmlformats.org/officeDocument/2006/relationships/audio" Target="../media/audio60.wav"/></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5"/>
          <p:cNvSpPr txBox="1">
            <a:spLocks noGrp="1"/>
          </p:cNvSpPr>
          <p:nvPr>
            <p:ph type="body" idx="1"/>
          </p:nvPr>
        </p:nvSpPr>
        <p:spPr>
          <a:xfrm>
            <a:off x="363538" y="5329486"/>
            <a:ext cx="4164919" cy="1154112"/>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lt1"/>
              </a:buClr>
              <a:buSzPct val="100000"/>
              <a:buNone/>
            </a:pPr>
            <a:r>
              <a:rPr lang="en-GB" dirty="0"/>
              <a:t>Louise Caruso / Amanda </a:t>
            </a:r>
            <a:r>
              <a:rPr lang="en-GB" dirty="0" err="1"/>
              <a:t>Izquierdo</a:t>
            </a:r>
            <a:r>
              <a:rPr lang="en-GB" dirty="0"/>
              <a:t> / Mollie Bentley-Smith</a:t>
            </a:r>
            <a:endParaRPr dirty="0"/>
          </a:p>
          <a:p>
            <a:pPr marL="0" lvl="0" indent="0" algn="l" rtl="0">
              <a:lnSpc>
                <a:spcPct val="90000"/>
              </a:lnSpc>
              <a:spcBef>
                <a:spcPts val="1000"/>
              </a:spcBef>
              <a:spcAft>
                <a:spcPts val="0"/>
              </a:spcAft>
              <a:buClr>
                <a:schemeClr val="lt1"/>
              </a:buClr>
              <a:buSzPct val="100000"/>
              <a:buNone/>
            </a:pPr>
            <a:r>
              <a:rPr lang="en-GB" dirty="0"/>
              <a:t>Artwork: Mark Davies</a:t>
            </a:r>
            <a:endParaRPr dirty="0"/>
          </a:p>
          <a:p>
            <a:pPr marL="0" lvl="0" indent="0" algn="l" rtl="0">
              <a:lnSpc>
                <a:spcPct val="90000"/>
              </a:lnSpc>
              <a:spcBef>
                <a:spcPts val="1000"/>
              </a:spcBef>
              <a:spcAft>
                <a:spcPts val="0"/>
              </a:spcAft>
              <a:buClr>
                <a:schemeClr val="lt1"/>
              </a:buClr>
              <a:buSzPct val="100000"/>
              <a:buNone/>
            </a:pPr>
            <a:r>
              <a:rPr lang="en-GB" dirty="0"/>
              <a:t>Date updated 01/03/23</a:t>
            </a:r>
            <a:endParaRPr dirty="0"/>
          </a:p>
        </p:txBody>
      </p:sp>
      <p:sp>
        <p:nvSpPr>
          <p:cNvPr id="94" name="Google Shape;94;p5"/>
          <p:cNvSpPr txBox="1">
            <a:spLocks noGrp="1"/>
          </p:cNvSpPr>
          <p:nvPr>
            <p:ph type="body" idx="2"/>
          </p:nvPr>
        </p:nvSpPr>
        <p:spPr>
          <a:xfrm>
            <a:off x="363538" y="2796466"/>
            <a:ext cx="6392862" cy="22327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GB" dirty="0"/>
              <a:t>regular verbs in 3rd person singular vs plural PAST </a:t>
            </a:r>
            <a:r>
              <a:rPr lang="en-GB" dirty="0" err="1"/>
              <a:t>preterite</a:t>
            </a:r>
            <a:r>
              <a:rPr lang="en-GB" dirty="0"/>
              <a:t> (-</a:t>
            </a:r>
            <a:r>
              <a:rPr lang="en-GB" dirty="0" err="1"/>
              <a:t>ó</a:t>
            </a:r>
            <a:r>
              <a:rPr lang="en-GB" dirty="0"/>
              <a:t>, -</a:t>
            </a:r>
            <a:r>
              <a:rPr lang="en-GB" dirty="0" err="1"/>
              <a:t>aron</a:t>
            </a:r>
            <a:r>
              <a:rPr lang="en-GB" dirty="0"/>
              <a:t>)</a:t>
            </a:r>
          </a:p>
          <a:p>
            <a:pPr marL="0" lvl="0" indent="0" algn="l" rtl="0">
              <a:lnSpc>
                <a:spcPct val="90000"/>
              </a:lnSpc>
              <a:spcBef>
                <a:spcPts val="0"/>
              </a:spcBef>
              <a:spcAft>
                <a:spcPts val="0"/>
              </a:spcAft>
              <a:buClr>
                <a:schemeClr val="lt1"/>
              </a:buClr>
              <a:buSzPts val="2400"/>
              <a:buNone/>
            </a:pPr>
            <a:r>
              <a:rPr lang="en-GB" dirty="0"/>
              <a:t>subject pronouns </a:t>
            </a:r>
            <a:r>
              <a:rPr lang="en-GB" dirty="0" err="1"/>
              <a:t>él</a:t>
            </a:r>
            <a:r>
              <a:rPr lang="en-GB" dirty="0"/>
              <a:t>, </a:t>
            </a:r>
            <a:r>
              <a:rPr lang="en-GB" dirty="0" err="1"/>
              <a:t>ella</a:t>
            </a:r>
            <a:r>
              <a:rPr lang="en-GB" dirty="0"/>
              <a:t>, </a:t>
            </a:r>
            <a:r>
              <a:rPr lang="en-GB" dirty="0" err="1"/>
              <a:t>ellos</a:t>
            </a:r>
            <a:r>
              <a:rPr lang="en-GB" dirty="0"/>
              <a:t>, </a:t>
            </a:r>
            <a:r>
              <a:rPr lang="en-GB" dirty="0" err="1"/>
              <a:t>ellas</a:t>
            </a:r>
            <a:endParaRPr lang="en-GB" dirty="0"/>
          </a:p>
          <a:p>
            <a:pPr marL="0" lvl="0" indent="0" algn="l" rtl="0">
              <a:lnSpc>
                <a:spcPct val="90000"/>
              </a:lnSpc>
              <a:spcBef>
                <a:spcPts val="0"/>
              </a:spcBef>
              <a:spcAft>
                <a:spcPts val="0"/>
              </a:spcAft>
              <a:buClr>
                <a:schemeClr val="lt1"/>
              </a:buClr>
              <a:buSzPts val="2400"/>
              <a:buNone/>
            </a:pPr>
            <a:endParaRPr lang="en-GB" dirty="0"/>
          </a:p>
          <a:p>
            <a:pPr marL="0" lvl="0" indent="0" algn="l" rtl="0">
              <a:lnSpc>
                <a:spcPct val="90000"/>
              </a:lnSpc>
              <a:spcBef>
                <a:spcPts val="0"/>
              </a:spcBef>
              <a:spcAft>
                <a:spcPts val="0"/>
              </a:spcAft>
              <a:buClr>
                <a:schemeClr val="lt1"/>
              </a:buClr>
              <a:buSzPts val="2400"/>
              <a:buNone/>
            </a:pPr>
            <a:endParaRPr lang="en-ES" dirty="0"/>
          </a:p>
        </p:txBody>
      </p:sp>
      <p:sp>
        <p:nvSpPr>
          <p:cNvPr id="95" name="Google Shape;95;p5"/>
          <p:cNvSpPr txBox="1">
            <a:spLocks noGrp="1"/>
          </p:cNvSpPr>
          <p:nvPr>
            <p:ph type="body" idx="3"/>
          </p:nvPr>
        </p:nvSpPr>
        <p:spPr>
          <a:xfrm>
            <a:off x="363537" y="1952625"/>
            <a:ext cx="7854187" cy="8445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None/>
            </a:pPr>
            <a:r>
              <a:rPr lang="es-ES" dirty="0"/>
              <a:t>Parejas famosas</a:t>
            </a:r>
            <a:endParaRPr dirty="0"/>
          </a:p>
        </p:txBody>
      </p:sp>
      <p:sp>
        <p:nvSpPr>
          <p:cNvPr id="96" name="Google Shape;96;p5"/>
          <p:cNvSpPr txBox="1"/>
          <p:nvPr/>
        </p:nvSpPr>
        <p:spPr>
          <a:xfrm>
            <a:off x="363538" y="4250831"/>
            <a:ext cx="4864546" cy="47939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FFFF"/>
              </a:buClr>
              <a:buSzPts val="2400"/>
              <a:buFont typeface="Arial"/>
              <a:buNone/>
            </a:pPr>
            <a:r>
              <a:rPr lang="en-GB" sz="2400" b="0" i="0" u="none" strike="noStrike" cap="none">
                <a:solidFill>
                  <a:srgbClr val="FFFFFF"/>
                </a:solidFill>
                <a:latin typeface="Century Gothic"/>
                <a:ea typeface="Century Gothic"/>
                <a:cs typeface="Century Gothic"/>
                <a:sym typeface="Century Gothic"/>
              </a:rPr>
              <a:t>Year 10 Term 1.1 Week 7</a:t>
            </a:r>
            <a:endParaRPr sz="2400" b="0"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el</a:t>
            </a:r>
            <a:r>
              <a:rPr lang="en-GB" sz="3200" b="1" dirty="0">
                <a:solidFill>
                  <a:schemeClr val="accent5">
                    <a:lumMod val="50000"/>
                  </a:schemeClr>
                </a:solidFill>
              </a:rPr>
              <a:t> </a:t>
            </a:r>
            <a:r>
              <a:rPr lang="en-GB" sz="3200" b="1" dirty="0" err="1">
                <a:solidFill>
                  <a:schemeClr val="accent5">
                    <a:lumMod val="50000"/>
                  </a:schemeClr>
                </a:solidFill>
              </a:rPr>
              <a:t>papel</a:t>
            </a:r>
            <a:endParaRPr lang="en-GB" sz="3200" b="1" dirty="0">
              <a:solidFill>
                <a:schemeClr val="accent5">
                  <a:lumMod val="50000"/>
                </a:schemeClr>
              </a:solidFill>
            </a:endParaRPr>
          </a:p>
        </p:txBody>
      </p:sp>
      <p:sp>
        <p:nvSpPr>
          <p:cNvPr id="31" name="Rectangle 30"/>
          <p:cNvSpPr/>
          <p:nvPr/>
        </p:nvSpPr>
        <p:spPr>
          <a:xfrm>
            <a:off x="9302662" y="4536974"/>
            <a:ext cx="204575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goodbye</a:t>
            </a:r>
          </a:p>
        </p:txBody>
      </p:sp>
      <p:sp>
        <p:nvSpPr>
          <p:cNvPr id="33" name="Rectangle 32"/>
          <p:cNvSpPr/>
          <p:nvPr/>
        </p:nvSpPr>
        <p:spPr>
          <a:xfrm>
            <a:off x="6540102" y="4530192"/>
            <a:ext cx="189186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pleasure</a:t>
            </a:r>
          </a:p>
        </p:txBody>
      </p:sp>
      <p:sp>
        <p:nvSpPr>
          <p:cNvPr id="35" name="Rectangle 34"/>
          <p:cNvSpPr/>
          <p:nvPr/>
        </p:nvSpPr>
        <p:spPr>
          <a:xfrm>
            <a:off x="4008974" y="5489472"/>
            <a:ext cx="127631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tell</a:t>
            </a:r>
          </a:p>
        </p:txBody>
      </p:sp>
      <p:sp>
        <p:nvSpPr>
          <p:cNvPr id="36" name="Rectangle 35"/>
          <p:cNvSpPr/>
          <p:nvPr/>
        </p:nvSpPr>
        <p:spPr>
          <a:xfrm>
            <a:off x="3607627" y="4530192"/>
            <a:ext cx="1297150"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well...</a:t>
            </a:r>
          </a:p>
        </p:txBody>
      </p:sp>
      <p:sp>
        <p:nvSpPr>
          <p:cNvPr id="37" name="Rectangle 36"/>
          <p:cNvSpPr/>
          <p:nvPr/>
        </p:nvSpPr>
        <p:spPr>
          <a:xfrm>
            <a:off x="505324" y="5489472"/>
            <a:ext cx="249459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balance</a:t>
            </a:r>
          </a:p>
        </p:txBody>
      </p:sp>
      <p:sp>
        <p:nvSpPr>
          <p:cNvPr id="38" name="Rectangle 37"/>
          <p:cNvSpPr/>
          <p:nvPr/>
        </p:nvSpPr>
        <p:spPr>
          <a:xfrm>
            <a:off x="505324"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role</a:t>
            </a:r>
          </a:p>
        </p:txBody>
      </p:sp>
      <p:sp>
        <p:nvSpPr>
          <p:cNvPr id="7" name="Rounded Rectangle 6"/>
          <p:cNvSpPr/>
          <p:nvPr/>
        </p:nvSpPr>
        <p:spPr>
          <a:xfrm>
            <a:off x="540559" y="4454530"/>
            <a:ext cx="1600856"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Rectangle 2">
            <a:extLst>
              <a:ext uri="{FF2B5EF4-FFF2-40B4-BE49-F238E27FC236}">
                <a16:creationId xmlns:a16="http://schemas.microsoft.com/office/drawing/2014/main" id="{1B21D2B5-A7B3-0A74-E3AD-D0F7BEA0C040}"/>
              </a:ext>
            </a:extLst>
          </p:cNvPr>
          <p:cNvSpPr/>
          <p:nvPr/>
        </p:nvSpPr>
        <p:spPr>
          <a:xfrm>
            <a:off x="6294341" y="5457516"/>
            <a:ext cx="10021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wife</a:t>
            </a:r>
          </a:p>
        </p:txBody>
      </p:sp>
      <p:sp>
        <p:nvSpPr>
          <p:cNvPr id="6" name="Rectangle 5">
            <a:extLst>
              <a:ext uri="{FF2B5EF4-FFF2-40B4-BE49-F238E27FC236}">
                <a16:creationId xmlns:a16="http://schemas.microsoft.com/office/drawing/2014/main" id="{F9886E87-E69C-992A-18B6-306D710FED70}"/>
              </a:ext>
            </a:extLst>
          </p:cNvPr>
          <p:cNvSpPr/>
          <p:nvPr/>
        </p:nvSpPr>
        <p:spPr>
          <a:xfrm>
            <a:off x="8305594" y="5473494"/>
            <a:ext cx="3042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get married</a:t>
            </a:r>
          </a:p>
        </p:txBody>
      </p:sp>
      <p:sp>
        <p:nvSpPr>
          <p:cNvPr id="10" name="Title 11">
            <a:extLst>
              <a:ext uri="{FF2B5EF4-FFF2-40B4-BE49-F238E27FC236}">
                <a16:creationId xmlns:a16="http://schemas.microsoft.com/office/drawing/2014/main" id="{AB71ADE1-1AEF-9E4D-71C9-C9A16A43F6C9}"/>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grpSp>
        <p:nvGrpSpPr>
          <p:cNvPr id="26" name="Group 25">
            <a:extLst>
              <a:ext uri="{FF2B5EF4-FFF2-40B4-BE49-F238E27FC236}">
                <a16:creationId xmlns:a16="http://schemas.microsoft.com/office/drawing/2014/main" id="{E94313C4-D327-4D4C-8274-C8C96B60422C}"/>
              </a:ext>
            </a:extLst>
          </p:cNvPr>
          <p:cNvGrpSpPr/>
          <p:nvPr/>
        </p:nvGrpSpPr>
        <p:grpSpPr>
          <a:xfrm>
            <a:off x="4904777" y="1125365"/>
            <a:ext cx="2363359" cy="2141298"/>
            <a:chOff x="7212823" y="1107000"/>
            <a:chExt cx="2363359" cy="2141298"/>
          </a:xfrm>
        </p:grpSpPr>
        <p:pic>
          <p:nvPicPr>
            <p:cNvPr id="27" name="Picture 26">
              <a:extLst>
                <a:ext uri="{FF2B5EF4-FFF2-40B4-BE49-F238E27FC236}">
                  <a16:creationId xmlns:a16="http://schemas.microsoft.com/office/drawing/2014/main" id="{05090924-E9AE-4993-A790-835D008AE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28" name="TextBox 27">
              <a:extLst>
                <a:ext uri="{FF2B5EF4-FFF2-40B4-BE49-F238E27FC236}">
                  <a16:creationId xmlns:a16="http://schemas.microsoft.com/office/drawing/2014/main" id="{6C97E5A8-C2CD-4CFA-AD54-4B4AC3D96BA8}"/>
                </a:ext>
              </a:extLst>
            </p:cNvPr>
            <p:cNvSpPr txBox="1"/>
            <p:nvPr/>
          </p:nvSpPr>
          <p:spPr>
            <a:xfrm>
              <a:off x="7904738" y="1937254"/>
              <a:ext cx="142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8C6C7">
                      <a:lumMod val="50000"/>
                    </a:srgbClr>
                  </a:solidFill>
                  <a:effectLst/>
                  <a:uLnTx/>
                  <a:uFillTx/>
                  <a:latin typeface="Century Gothic"/>
                  <a:ea typeface="+mn-ea"/>
                  <a:cs typeface="+mn-cs"/>
                </a:rPr>
                <a:t>role</a:t>
              </a:r>
            </a:p>
          </p:txBody>
        </p:sp>
      </p:grpSp>
    </p:spTree>
    <p:extLst>
      <p:ext uri="{BB962C8B-B14F-4D97-AF65-F5344CB8AC3E}">
        <p14:creationId xmlns:p14="http://schemas.microsoft.com/office/powerpoint/2010/main" val="271960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dvantages and disadvantages scale - Clip Art Library">
            <a:extLst>
              <a:ext uri="{FF2B5EF4-FFF2-40B4-BE49-F238E27FC236}">
                <a16:creationId xmlns:a16="http://schemas.microsoft.com/office/drawing/2014/main" id="{D240D5F8-088C-2FA2-2217-28F96080B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018" y="4043990"/>
            <a:ext cx="2117899" cy="14352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fe clipart - Clip Art Library">
            <a:extLst>
              <a:ext uri="{FF2B5EF4-FFF2-40B4-BE49-F238E27FC236}">
                <a16:creationId xmlns:a16="http://schemas.microsoft.com/office/drawing/2014/main" id="{EB8FB19E-595A-733B-66F2-8D0E5C2FA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35" y="3705652"/>
            <a:ext cx="1368386" cy="17782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ving hand emoji png - Clip Art Library">
            <a:extLst>
              <a:ext uri="{FF2B5EF4-FFF2-40B4-BE49-F238E27FC236}">
                <a16:creationId xmlns:a16="http://schemas.microsoft.com/office/drawing/2014/main" id="{1FC4928D-03B8-7BD3-8F47-CFCD30AA0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853" y="1145245"/>
            <a:ext cx="1850658" cy="1449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ride - Clip Art Library">
            <a:extLst>
              <a:ext uri="{FF2B5EF4-FFF2-40B4-BE49-F238E27FC236}">
                <a16:creationId xmlns:a16="http://schemas.microsoft.com/office/drawing/2014/main" id="{0B8BF166-BDD9-6AFB-FB34-CA87BBCF02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21" y="1066607"/>
            <a:ext cx="2428875" cy="1876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18409"/>
            <a:ext cx="1044243" cy="400919"/>
          </a:xfrm>
          <a:prstGeom prst="roundRect">
            <a:avLst/>
          </a:prstGeom>
          <a:solidFill>
            <a:srgbClr val="AD1519"/>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9" name="Group 18"/>
          <p:cNvGrpSpPr/>
          <p:nvPr/>
        </p:nvGrpSpPr>
        <p:grpSpPr>
          <a:xfrm>
            <a:off x="3571941" y="1004298"/>
            <a:ext cx="2800804" cy="2141298"/>
            <a:chOff x="7212823" y="1107000"/>
            <a:chExt cx="2800804" cy="2141298"/>
          </a:xfrm>
        </p:grpSpPr>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18" name="TextBox 17"/>
            <p:cNvSpPr txBox="1"/>
            <p:nvPr/>
          </p:nvSpPr>
          <p:spPr>
            <a:xfrm>
              <a:off x="7680699" y="1760489"/>
              <a:ext cx="23329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8C6C7">
                      <a:lumMod val="50000"/>
                    </a:srgbClr>
                  </a:solidFill>
                  <a:effectLst/>
                  <a:uLnTx/>
                  <a:uFillTx/>
                  <a:latin typeface="Century Gothic"/>
                  <a:ea typeface="+mn-ea"/>
                  <a:cs typeface="+mn-cs"/>
                </a:rPr>
                <a:t>To tell, telling</a:t>
              </a:r>
            </a:p>
          </p:txBody>
        </p:sp>
      </p:grpSp>
      <p:sp>
        <p:nvSpPr>
          <p:cNvPr id="7" name="Title 11">
            <a:extLst>
              <a:ext uri="{FF2B5EF4-FFF2-40B4-BE49-F238E27FC236}">
                <a16:creationId xmlns:a16="http://schemas.microsoft.com/office/drawing/2014/main" id="{9CB9291A-7336-FA64-784C-27E548B4CE92}"/>
              </a:ext>
            </a:extLst>
          </p:cNvPr>
          <p:cNvSpPr txBox="1">
            <a:spLocks/>
          </p:cNvSpPr>
          <p:nvPr/>
        </p:nvSpPr>
        <p:spPr>
          <a:xfrm>
            <a:off x="146038" y="103426"/>
            <a:ext cx="3253145" cy="776587"/>
          </a:xfrm>
          <a:prstGeom prst="rect">
            <a:avLst/>
          </a:prstGeom>
          <a:blipFill>
            <a:blip r:embed="rId8">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sp>
        <p:nvSpPr>
          <p:cNvPr id="13" name="TextBox 12">
            <a:hlinkClick r:id="" action="ppaction://noaction">
              <a:snd r:embed="rId9" name="el miedo.wav"/>
            </a:hlinkClick>
            <a:extLst>
              <a:ext uri="{FF2B5EF4-FFF2-40B4-BE49-F238E27FC236}">
                <a16:creationId xmlns:a16="http://schemas.microsoft.com/office/drawing/2014/main" id="{D0A0858A-D308-38F3-9F19-C8110ABC0311}"/>
              </a:ext>
            </a:extLst>
          </p:cNvPr>
          <p:cNvSpPr txBox="1"/>
          <p:nvPr/>
        </p:nvSpPr>
        <p:spPr>
          <a:xfrm>
            <a:off x="9742352" y="3130549"/>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8C6C7">
                    <a:lumMod val="50000"/>
                  </a:srgbClr>
                </a:solidFill>
                <a:effectLst/>
                <a:uLnTx/>
                <a:uFillTx/>
                <a:latin typeface="Century Gothic"/>
                <a:ea typeface="+mn-ea"/>
                <a:cs typeface="+mn-cs"/>
              </a:rPr>
              <a:t>el</a:t>
            </a:r>
            <a:r>
              <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rPr>
              <a:t> </a:t>
            </a:r>
            <a:r>
              <a:rPr kumimoji="0" lang="en-GB" sz="2800" b="1" i="0" u="none" strike="noStrike" kern="1200" cap="none" spc="0" normalizeH="0" baseline="0" noProof="0" dirty="0" err="1">
                <a:ln>
                  <a:noFill/>
                </a:ln>
                <a:solidFill>
                  <a:srgbClr val="F8C6C7">
                    <a:lumMod val="50000"/>
                  </a:srgbClr>
                </a:solidFill>
                <a:effectLst/>
                <a:uLnTx/>
                <a:uFillTx/>
                <a:latin typeface="Century Gothic"/>
                <a:ea typeface="+mn-ea"/>
                <a:cs typeface="+mn-cs"/>
              </a:rPr>
              <a:t>papel</a:t>
            </a:r>
            <a:endPar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14" name="TextBox 13">
            <a:hlinkClick r:id="" action="ppaction://noaction">
              <a:snd r:embed="rId9" name="el miedo.wav"/>
            </a:hlinkClick>
            <a:extLst>
              <a:ext uri="{FF2B5EF4-FFF2-40B4-BE49-F238E27FC236}">
                <a16:creationId xmlns:a16="http://schemas.microsoft.com/office/drawing/2014/main" id="{73BD8EEC-1DD4-F899-1247-07B6159C3043}"/>
              </a:ext>
            </a:extLst>
          </p:cNvPr>
          <p:cNvSpPr txBox="1"/>
          <p:nvPr/>
        </p:nvSpPr>
        <p:spPr>
          <a:xfrm>
            <a:off x="9747842" y="5548195"/>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rPr>
              <a:t>bueno</a:t>
            </a:r>
          </a:p>
        </p:txBody>
      </p:sp>
      <p:sp>
        <p:nvSpPr>
          <p:cNvPr id="15" name="TextBox 14">
            <a:hlinkClick r:id="" action="ppaction://noaction">
              <a:snd r:embed="rId9" name="el miedo.wav"/>
            </a:hlinkClick>
            <a:extLst>
              <a:ext uri="{FF2B5EF4-FFF2-40B4-BE49-F238E27FC236}">
                <a16:creationId xmlns:a16="http://schemas.microsoft.com/office/drawing/2014/main" id="{D0033054-7A4D-EDA2-29AD-D16F8611D7EE}"/>
              </a:ext>
            </a:extLst>
          </p:cNvPr>
          <p:cNvSpPr txBox="1"/>
          <p:nvPr/>
        </p:nvSpPr>
        <p:spPr>
          <a:xfrm>
            <a:off x="6595614" y="5548195"/>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rPr>
              <a:t>el gusto</a:t>
            </a:r>
          </a:p>
        </p:txBody>
      </p:sp>
      <p:sp>
        <p:nvSpPr>
          <p:cNvPr id="16" name="TextBox 15">
            <a:hlinkClick r:id="" action="ppaction://noaction">
              <a:snd r:embed="rId9" name="el miedo.wav"/>
            </a:hlinkClick>
            <a:extLst>
              <a:ext uri="{FF2B5EF4-FFF2-40B4-BE49-F238E27FC236}">
                <a16:creationId xmlns:a16="http://schemas.microsoft.com/office/drawing/2014/main" id="{662EDB81-9176-39FD-DEA1-96B5A5D3EECB}"/>
              </a:ext>
            </a:extLst>
          </p:cNvPr>
          <p:cNvSpPr txBox="1"/>
          <p:nvPr/>
        </p:nvSpPr>
        <p:spPr>
          <a:xfrm>
            <a:off x="3753470" y="3058338"/>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8C6C7">
                    <a:lumMod val="50000"/>
                  </a:srgbClr>
                </a:solidFill>
                <a:effectLst/>
                <a:uLnTx/>
                <a:uFillTx/>
                <a:latin typeface="Century Gothic"/>
                <a:ea typeface="+mn-ea"/>
                <a:cs typeface="+mn-cs"/>
              </a:rPr>
              <a:t>contar</a:t>
            </a:r>
            <a:endPar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31" name="TextBox 30">
            <a:hlinkClick r:id="" action="ppaction://noaction">
              <a:snd r:embed="rId9" name="el miedo.wav"/>
            </a:hlinkClick>
            <a:extLst>
              <a:ext uri="{FF2B5EF4-FFF2-40B4-BE49-F238E27FC236}">
                <a16:creationId xmlns:a16="http://schemas.microsoft.com/office/drawing/2014/main" id="{FDAAC0D4-2BEE-574E-6A01-745A4AA2F21A}"/>
              </a:ext>
            </a:extLst>
          </p:cNvPr>
          <p:cNvSpPr txBox="1"/>
          <p:nvPr/>
        </p:nvSpPr>
        <p:spPr>
          <a:xfrm>
            <a:off x="3443387" y="5548195"/>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8C6C7">
                    <a:lumMod val="50000"/>
                  </a:srgbClr>
                </a:solidFill>
                <a:effectLst/>
                <a:uLnTx/>
                <a:uFillTx/>
                <a:latin typeface="Century Gothic"/>
                <a:ea typeface="+mn-ea"/>
                <a:cs typeface="+mn-cs"/>
              </a:rPr>
              <a:t>equilibrar</a:t>
            </a:r>
            <a:endPar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33" name="TextBox 32">
            <a:hlinkClick r:id="" action="ppaction://noaction">
              <a:snd r:embed="rId9" name="el miedo.wav"/>
            </a:hlinkClick>
            <a:extLst>
              <a:ext uri="{FF2B5EF4-FFF2-40B4-BE49-F238E27FC236}">
                <a16:creationId xmlns:a16="http://schemas.microsoft.com/office/drawing/2014/main" id="{F929F571-829D-547B-DA67-0FFC5A516C0F}"/>
              </a:ext>
            </a:extLst>
          </p:cNvPr>
          <p:cNvSpPr txBox="1"/>
          <p:nvPr/>
        </p:nvSpPr>
        <p:spPr>
          <a:xfrm>
            <a:off x="291159" y="3058338"/>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F8C6C7">
                    <a:lumMod val="50000"/>
                  </a:srgbClr>
                </a:solidFill>
                <a:effectLst/>
                <a:uLnTx/>
                <a:uFillTx/>
                <a:latin typeface="Century Gothic"/>
                <a:ea typeface="+mn-ea"/>
                <a:cs typeface="+mn-cs"/>
              </a:rPr>
              <a:t>casarse</a:t>
            </a:r>
            <a:endPar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34" name="TextBox 33">
            <a:hlinkClick r:id="" action="ppaction://noaction">
              <a:snd r:embed="rId9" name="el miedo.wav"/>
            </a:hlinkClick>
            <a:extLst>
              <a:ext uri="{FF2B5EF4-FFF2-40B4-BE49-F238E27FC236}">
                <a16:creationId xmlns:a16="http://schemas.microsoft.com/office/drawing/2014/main" id="{606F16F4-363B-EA24-5F96-1420813A127B}"/>
              </a:ext>
            </a:extLst>
          </p:cNvPr>
          <p:cNvSpPr txBox="1"/>
          <p:nvPr/>
        </p:nvSpPr>
        <p:spPr>
          <a:xfrm>
            <a:off x="291160" y="5548195"/>
            <a:ext cx="191774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rPr>
              <a:t>la </a:t>
            </a:r>
            <a:r>
              <a:rPr kumimoji="0" lang="en-GB" sz="2800" b="1" i="0" u="none" strike="noStrike" kern="1200" cap="none" spc="0" normalizeH="0" baseline="0" noProof="0" dirty="0" err="1">
                <a:ln>
                  <a:noFill/>
                </a:ln>
                <a:solidFill>
                  <a:srgbClr val="F8C6C7">
                    <a:lumMod val="50000"/>
                  </a:srgbClr>
                </a:solidFill>
                <a:effectLst/>
                <a:uLnTx/>
                <a:uFillTx/>
                <a:latin typeface="Century Gothic"/>
                <a:ea typeface="+mn-ea"/>
                <a:cs typeface="+mn-cs"/>
              </a:rPr>
              <a:t>esposa</a:t>
            </a:r>
            <a:endPar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9" name="Rectangle 28"/>
          <p:cNvSpPr/>
          <p:nvPr/>
        </p:nvSpPr>
        <p:spPr>
          <a:xfrm>
            <a:off x="1924754" y="5189535"/>
            <a:ext cx="901209" cy="523220"/>
          </a:xfrm>
          <a:prstGeom prst="rect">
            <a:avLst/>
          </a:prstGeom>
          <a:solidFill>
            <a:schemeClr val="accent4">
              <a:lumMod val="20000"/>
              <a:lumOff val="80000"/>
            </a:schemeClr>
          </a:solidFill>
          <a:ln>
            <a:solidFill>
              <a:srgbClr val="0070C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wife</a:t>
            </a:r>
          </a:p>
        </p:txBody>
      </p:sp>
      <p:sp>
        <p:nvSpPr>
          <p:cNvPr id="26" name="Rectangle 25"/>
          <p:cNvSpPr/>
          <p:nvPr/>
        </p:nvSpPr>
        <p:spPr>
          <a:xfrm>
            <a:off x="1911116" y="2440618"/>
            <a:ext cx="1400376" cy="830997"/>
          </a:xfrm>
          <a:prstGeom prst="rect">
            <a:avLst/>
          </a:prstGeom>
          <a:solidFill>
            <a:schemeClr val="accent4">
              <a:lumMod val="20000"/>
              <a:lumOff val="80000"/>
            </a:schemeClr>
          </a:solidFill>
          <a:ln>
            <a:solidFill>
              <a:srgbClr val="0070C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to get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married</a:t>
            </a:r>
          </a:p>
        </p:txBody>
      </p:sp>
      <p:sp>
        <p:nvSpPr>
          <p:cNvPr id="36" name="Rectangle 35">
            <a:extLst>
              <a:ext uri="{FF2B5EF4-FFF2-40B4-BE49-F238E27FC236}">
                <a16:creationId xmlns:a16="http://schemas.microsoft.com/office/drawing/2014/main" id="{22A6CC14-9B0C-FC68-C7ED-1457E9165293}"/>
              </a:ext>
            </a:extLst>
          </p:cNvPr>
          <p:cNvSpPr/>
          <p:nvPr/>
        </p:nvSpPr>
        <p:spPr>
          <a:xfrm>
            <a:off x="4820875" y="4968693"/>
            <a:ext cx="1684529" cy="707886"/>
          </a:xfrm>
          <a:prstGeom prst="rect">
            <a:avLst/>
          </a:prstGeom>
          <a:solidFill>
            <a:schemeClr val="accent4">
              <a:lumMod val="20000"/>
              <a:lumOff val="80000"/>
            </a:schemeClr>
          </a:solidFill>
          <a:ln>
            <a:solidFill>
              <a:srgbClr val="0070C0"/>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to balance,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balancing</a:t>
            </a:r>
          </a:p>
        </p:txBody>
      </p:sp>
      <p:grpSp>
        <p:nvGrpSpPr>
          <p:cNvPr id="37" name="Group 36">
            <a:extLst>
              <a:ext uri="{FF2B5EF4-FFF2-40B4-BE49-F238E27FC236}">
                <a16:creationId xmlns:a16="http://schemas.microsoft.com/office/drawing/2014/main" id="{3E5980E5-2EC8-6B28-5CF5-B8F1076E575A}"/>
              </a:ext>
            </a:extLst>
          </p:cNvPr>
          <p:cNvGrpSpPr/>
          <p:nvPr/>
        </p:nvGrpSpPr>
        <p:grpSpPr>
          <a:xfrm>
            <a:off x="9564784" y="3514937"/>
            <a:ext cx="2363359" cy="2141298"/>
            <a:chOff x="7212823" y="1107000"/>
            <a:chExt cx="2363359" cy="2141298"/>
          </a:xfrm>
        </p:grpSpPr>
        <p:pic>
          <p:nvPicPr>
            <p:cNvPr id="38" name="Picture 37">
              <a:extLst>
                <a:ext uri="{FF2B5EF4-FFF2-40B4-BE49-F238E27FC236}">
                  <a16:creationId xmlns:a16="http://schemas.microsoft.com/office/drawing/2014/main" id="{3D8E8104-CE20-003A-7A29-44893B6462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39" name="TextBox 38">
              <a:extLst>
                <a:ext uri="{FF2B5EF4-FFF2-40B4-BE49-F238E27FC236}">
                  <a16:creationId xmlns:a16="http://schemas.microsoft.com/office/drawing/2014/main" id="{2EA5C970-354E-616F-DDEB-1AF6DC17CD40}"/>
                </a:ext>
              </a:extLst>
            </p:cNvPr>
            <p:cNvSpPr txBox="1"/>
            <p:nvPr/>
          </p:nvSpPr>
          <p:spPr>
            <a:xfrm>
              <a:off x="7679194" y="1924614"/>
              <a:ext cx="142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8C6C7">
                      <a:lumMod val="50000"/>
                    </a:srgbClr>
                  </a:solidFill>
                  <a:effectLst/>
                  <a:uLnTx/>
                  <a:uFillTx/>
                  <a:latin typeface="Century Gothic"/>
                  <a:ea typeface="+mn-ea"/>
                  <a:cs typeface="+mn-cs"/>
                </a:rPr>
                <a:t>well…</a:t>
              </a:r>
            </a:p>
          </p:txBody>
        </p:sp>
      </p:grpSp>
      <p:sp>
        <p:nvSpPr>
          <p:cNvPr id="40" name="TextBox 39">
            <a:hlinkClick r:id="" action="ppaction://noaction">
              <a:snd r:embed="rId9" name="el miedo.wav"/>
            </a:hlinkClick>
            <a:extLst>
              <a:ext uri="{FF2B5EF4-FFF2-40B4-BE49-F238E27FC236}">
                <a16:creationId xmlns:a16="http://schemas.microsoft.com/office/drawing/2014/main" id="{7DFEA55E-FB48-4708-CFE3-4E9762FF7407}"/>
              </a:ext>
            </a:extLst>
          </p:cNvPr>
          <p:cNvSpPr txBox="1"/>
          <p:nvPr/>
        </p:nvSpPr>
        <p:spPr>
          <a:xfrm>
            <a:off x="6595614" y="3097861"/>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8C6C7">
                    <a:lumMod val="50000"/>
                  </a:srgbClr>
                </a:solidFill>
                <a:effectLst/>
                <a:uLnTx/>
                <a:uFillTx/>
                <a:latin typeface="Century Gothic"/>
                <a:ea typeface="+mn-ea"/>
                <a:cs typeface="+mn-cs"/>
              </a:rPr>
              <a:t>¡adiós! </a:t>
            </a:r>
            <a:endParaRPr kumimoji="0" lang="en-GB" sz="28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8" name="Rectangle 27"/>
          <p:cNvSpPr/>
          <p:nvPr/>
        </p:nvSpPr>
        <p:spPr>
          <a:xfrm>
            <a:off x="7844974" y="2666643"/>
            <a:ext cx="1814920" cy="523220"/>
          </a:xfrm>
          <a:prstGeom prst="rect">
            <a:avLst/>
          </a:prstGeom>
          <a:solidFill>
            <a:schemeClr val="accent4">
              <a:lumMod val="20000"/>
              <a:lumOff val="80000"/>
            </a:schemeClr>
          </a:solidFill>
          <a:ln>
            <a:solidFill>
              <a:srgbClr val="0070C0"/>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goodbye</a:t>
            </a:r>
          </a:p>
        </p:txBody>
      </p:sp>
      <p:grpSp>
        <p:nvGrpSpPr>
          <p:cNvPr id="42" name="Group 41">
            <a:extLst>
              <a:ext uri="{FF2B5EF4-FFF2-40B4-BE49-F238E27FC236}">
                <a16:creationId xmlns:a16="http://schemas.microsoft.com/office/drawing/2014/main" id="{211DAD64-CA69-A44A-10D1-BEA679C3D1BB}"/>
              </a:ext>
            </a:extLst>
          </p:cNvPr>
          <p:cNvGrpSpPr/>
          <p:nvPr/>
        </p:nvGrpSpPr>
        <p:grpSpPr>
          <a:xfrm>
            <a:off x="9537482" y="1108065"/>
            <a:ext cx="2363359" cy="2141298"/>
            <a:chOff x="7212823" y="1107000"/>
            <a:chExt cx="2363359" cy="2141298"/>
          </a:xfrm>
        </p:grpSpPr>
        <p:pic>
          <p:nvPicPr>
            <p:cNvPr id="43" name="Picture 42">
              <a:extLst>
                <a:ext uri="{FF2B5EF4-FFF2-40B4-BE49-F238E27FC236}">
                  <a16:creationId xmlns:a16="http://schemas.microsoft.com/office/drawing/2014/main" id="{62121CEB-43C9-A6B9-C1F8-25912853F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44" name="TextBox 43">
              <a:extLst>
                <a:ext uri="{FF2B5EF4-FFF2-40B4-BE49-F238E27FC236}">
                  <a16:creationId xmlns:a16="http://schemas.microsoft.com/office/drawing/2014/main" id="{4C5A7400-5571-7D7B-B5F1-1105BBD60B18}"/>
                </a:ext>
              </a:extLst>
            </p:cNvPr>
            <p:cNvSpPr txBox="1"/>
            <p:nvPr/>
          </p:nvSpPr>
          <p:spPr>
            <a:xfrm>
              <a:off x="7904738" y="1937254"/>
              <a:ext cx="142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8C6C7">
                      <a:lumMod val="50000"/>
                    </a:srgbClr>
                  </a:solidFill>
                  <a:effectLst/>
                  <a:uLnTx/>
                  <a:uFillTx/>
                  <a:latin typeface="Century Gothic"/>
                  <a:ea typeface="+mn-ea"/>
                  <a:cs typeface="+mn-cs"/>
                </a:rPr>
                <a:t>role</a:t>
              </a:r>
            </a:p>
          </p:txBody>
        </p:sp>
      </p:grpSp>
      <p:pic>
        <p:nvPicPr>
          <p:cNvPr id="3" name="Picture 2">
            <a:extLst>
              <a:ext uri="{FF2B5EF4-FFF2-40B4-BE49-F238E27FC236}">
                <a16:creationId xmlns:a16="http://schemas.microsoft.com/office/drawing/2014/main" id="{62380A2B-582C-55EF-28A6-B2E56B034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4362">
            <a:off x="6497793" y="3654392"/>
            <a:ext cx="2363359" cy="2141298"/>
          </a:xfrm>
          <a:prstGeom prst="rect">
            <a:avLst/>
          </a:prstGeom>
        </p:spPr>
      </p:pic>
      <p:sp>
        <p:nvSpPr>
          <p:cNvPr id="5" name="TextBox 4">
            <a:extLst>
              <a:ext uri="{FF2B5EF4-FFF2-40B4-BE49-F238E27FC236}">
                <a16:creationId xmlns:a16="http://schemas.microsoft.com/office/drawing/2014/main" id="{0D388747-D119-49A3-C38B-F30608E16350}"/>
              </a:ext>
            </a:extLst>
          </p:cNvPr>
          <p:cNvSpPr txBox="1"/>
          <p:nvPr/>
        </p:nvSpPr>
        <p:spPr>
          <a:xfrm>
            <a:off x="6810063" y="4450450"/>
            <a:ext cx="23329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8C6C7">
                    <a:lumMod val="50000"/>
                  </a:srgbClr>
                </a:solidFill>
                <a:latin typeface="Century Gothic"/>
              </a:rPr>
              <a:t>pleasure</a:t>
            </a:r>
            <a:endParaRPr kumimoji="0" lang="en-GB" sz="2800" b="0"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114517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02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02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31" grpId="0" animBg="1"/>
      <p:bldP spid="33" grpId="0" animBg="1"/>
      <p:bldP spid="34"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Wedding ring Marriage Engagement - wedding ring png download ...">
            <a:extLst>
              <a:ext uri="{FF2B5EF4-FFF2-40B4-BE49-F238E27FC236}">
                <a16:creationId xmlns:a16="http://schemas.microsoft.com/office/drawing/2014/main" id="{8CA31C09-7809-A4B6-0F72-D0629B94C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692" y="3970380"/>
            <a:ext cx="1877967" cy="14066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rth clipart - Clip Art Library">
            <a:extLst>
              <a:ext uri="{FF2B5EF4-FFF2-40B4-BE49-F238E27FC236}">
                <a16:creationId xmlns:a16="http://schemas.microsoft.com/office/drawing/2014/main" id="{E981B388-5166-2570-6D85-945A0FF16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0863" y="3846561"/>
            <a:ext cx="1554702" cy="17453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usband and wife caricature - Clip Art Library">
            <a:extLst>
              <a:ext uri="{FF2B5EF4-FFF2-40B4-BE49-F238E27FC236}">
                <a16:creationId xmlns:a16="http://schemas.microsoft.com/office/drawing/2014/main" id="{2D9CC549-2366-E5D4-BE13-F86698E6AE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646" t="15857" b="12829"/>
          <a:stretch/>
        </p:blipFill>
        <p:spPr bwMode="auto">
          <a:xfrm>
            <a:off x="7441554" y="733565"/>
            <a:ext cx="940158" cy="18475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rrow through a heart - Clip Art Library">
            <a:extLst>
              <a:ext uri="{FF2B5EF4-FFF2-40B4-BE49-F238E27FC236}">
                <a16:creationId xmlns:a16="http://schemas.microsoft.com/office/drawing/2014/main" id="{5E21FA7A-998A-9B6B-00DB-5B64510BA1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8167" y="1213063"/>
            <a:ext cx="1733112" cy="15715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18409"/>
            <a:ext cx="1044243" cy="400919"/>
          </a:xfrm>
          <a:prstGeom prst="roundRect">
            <a:avLst/>
          </a:prstGeom>
          <a:solidFill>
            <a:srgbClr val="AD1519"/>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hlinkClick r:id="" action="ppaction://noaction">
              <a:snd r:embed="rId7" name="la razón.wav"/>
            </a:hlinkClick>
          </p:cNvPr>
          <p:cNvSpPr txBox="1"/>
          <p:nvPr/>
        </p:nvSpPr>
        <p:spPr>
          <a:xfrm>
            <a:off x="2585121" y="2930490"/>
            <a:ext cx="3244945"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F8C6C7">
                    <a:lumMod val="50000"/>
                  </a:srgbClr>
                </a:solidFill>
                <a:latin typeface="Century Gothic"/>
              </a:rPr>
              <a:t>enamorarse</a:t>
            </a:r>
            <a:r>
              <a:rPr lang="en-GB" sz="3200" b="1" dirty="0">
                <a:solidFill>
                  <a:srgbClr val="F8C6C7">
                    <a:lumMod val="50000"/>
                  </a:srgbClr>
                </a:solidFill>
                <a:latin typeface="Century Gothic"/>
              </a:rPr>
              <a:t> de</a:t>
            </a:r>
            <a:endParaRPr kumimoji="0" lang="en-GB" sz="3200" b="1" i="0" u="none" strike="noStrike" kern="1200" cap="none" spc="0" normalizeH="0" baseline="0" noProof="0" dirty="0">
              <a:ln>
                <a:noFill/>
              </a:ln>
              <a:solidFill>
                <a:srgbClr val="F8C6C7">
                  <a:lumMod val="50000"/>
                </a:srgbClr>
              </a:solidFill>
              <a:effectLst/>
              <a:uLnTx/>
              <a:uFillTx/>
              <a:latin typeface="Century Gothic"/>
            </a:endParaRPr>
          </a:p>
        </p:txBody>
      </p:sp>
      <p:sp>
        <p:nvSpPr>
          <p:cNvPr id="22" name="TextBox 21">
            <a:hlinkClick r:id="" action="ppaction://noaction">
              <a:snd r:embed="rId8" name="la suerte.wav"/>
            </a:hlinkClick>
          </p:cNvPr>
          <p:cNvSpPr txBox="1"/>
          <p:nvPr/>
        </p:nvSpPr>
        <p:spPr>
          <a:xfrm>
            <a:off x="6661141" y="2939624"/>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F8C6C7">
                    <a:lumMod val="50000"/>
                  </a:srgbClr>
                </a:solidFill>
                <a:latin typeface="Century Gothic"/>
              </a:rPr>
              <a:t>el</a:t>
            </a:r>
            <a:r>
              <a:rPr lang="en-GB" sz="3200" b="1" dirty="0">
                <a:solidFill>
                  <a:srgbClr val="F8C6C7">
                    <a:lumMod val="50000"/>
                  </a:srgbClr>
                </a:solidFill>
                <a:latin typeface="Century Gothic"/>
              </a:rPr>
              <a:t> </a:t>
            </a:r>
            <a:r>
              <a:rPr lang="en-GB" sz="3200" b="1" dirty="0" err="1">
                <a:solidFill>
                  <a:srgbClr val="F8C6C7">
                    <a:lumMod val="50000"/>
                  </a:srgbClr>
                </a:solidFill>
                <a:latin typeface="Century Gothic"/>
              </a:rPr>
              <a:t>esposo</a:t>
            </a:r>
            <a:endPar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3" name="TextBox 22">
            <a:hlinkClick r:id="" action="ppaction://noaction">
              <a:snd r:embed="rId9" name="el éxito.wav"/>
            </a:hlinkClick>
          </p:cNvPr>
          <p:cNvSpPr txBox="1"/>
          <p:nvPr/>
        </p:nvSpPr>
        <p:spPr>
          <a:xfrm>
            <a:off x="733306"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F8C6C7">
                    <a:lumMod val="50000"/>
                  </a:srgbClr>
                </a:solidFill>
                <a:latin typeface="Century Gothic"/>
              </a:rPr>
              <a:t>el</a:t>
            </a:r>
            <a:r>
              <a:rPr lang="en-GB" sz="3200" b="1" dirty="0">
                <a:solidFill>
                  <a:srgbClr val="F8C6C7">
                    <a:lumMod val="50000"/>
                  </a:srgbClr>
                </a:solidFill>
                <a:latin typeface="Century Gothic"/>
              </a:rPr>
              <a:t> </a:t>
            </a:r>
            <a:r>
              <a:rPr lang="en-GB" sz="3200" b="1" dirty="0" err="1">
                <a:solidFill>
                  <a:srgbClr val="F8C6C7">
                    <a:lumMod val="50000"/>
                  </a:srgbClr>
                </a:solidFill>
                <a:latin typeface="Century Gothic"/>
              </a:rPr>
              <a:t>matrimonio</a:t>
            </a:r>
            <a:endPar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4" name="TextBox 23">
            <a:hlinkClick r:id="" action="ppaction://noaction">
              <a:snd r:embed="rId10" name="el sueño.wav"/>
            </a:hlinkClick>
          </p:cNvPr>
          <p:cNvSpPr txBox="1"/>
          <p:nvPr/>
        </p:nvSpPr>
        <p:spPr>
          <a:xfrm>
            <a:off x="4673233"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err="1">
                <a:solidFill>
                  <a:srgbClr val="F8C6C7">
                    <a:lumMod val="50000"/>
                  </a:srgbClr>
                </a:solidFill>
                <a:latin typeface="Century Gothic"/>
              </a:rPr>
              <a:t>fijarse</a:t>
            </a:r>
            <a:endPar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5" name="TextBox 24">
            <a:hlinkClick r:id="" action="ppaction://noaction">
              <a:snd r:embed="rId11" name="el calor.wav"/>
            </a:hlinkClick>
          </p:cNvPr>
          <p:cNvSpPr txBox="1"/>
          <p:nvPr/>
        </p:nvSpPr>
        <p:spPr>
          <a:xfrm>
            <a:off x="8703654"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F8C6C7">
                    <a:lumMod val="50000"/>
                  </a:srgbClr>
                </a:solidFill>
                <a:latin typeface="Century Gothic"/>
              </a:rPr>
              <a:t>el</a:t>
            </a:r>
            <a:r>
              <a:rPr lang="en-GB" sz="3200" b="1" dirty="0">
                <a:solidFill>
                  <a:srgbClr val="F8C6C7">
                    <a:lumMod val="50000"/>
                  </a:srgbClr>
                </a:solidFill>
                <a:latin typeface="Century Gothic"/>
              </a:rPr>
              <a:t> </a:t>
            </a:r>
            <a:r>
              <a:rPr lang="en-GB" sz="3200" b="1" dirty="0" err="1">
                <a:solidFill>
                  <a:srgbClr val="F8C6C7">
                    <a:lumMod val="50000"/>
                  </a:srgbClr>
                </a:solidFill>
                <a:latin typeface="Century Gothic"/>
              </a:rPr>
              <a:t>nacimiento</a:t>
            </a:r>
            <a:endPar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8" name="Rectangle 27"/>
          <p:cNvSpPr/>
          <p:nvPr/>
        </p:nvSpPr>
        <p:spPr>
          <a:xfrm>
            <a:off x="8145023" y="2489356"/>
            <a:ext cx="1919116"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n w="6600">
                  <a:solidFill>
                    <a:srgbClr val="0070C0"/>
                  </a:solidFill>
                  <a:prstDash val="solid"/>
                </a:ln>
                <a:solidFill>
                  <a:srgbClr val="0070C0"/>
                </a:solidFill>
                <a:latin typeface="Century Gothic"/>
              </a:rPr>
              <a:t>husband</a:t>
            </a:r>
            <a:endParaRPr kumimoji="0" lang="en-US" sz="3200" i="0" u="none" strike="noStrike" kern="1200" cap="none" spc="0" normalizeH="0" baseline="0" noProof="0" dirty="0">
              <a:ln w="6600">
                <a:solidFill>
                  <a:srgbClr val="0070C0"/>
                </a:solidFill>
                <a:prstDash val="solid"/>
              </a:ln>
              <a:solidFill>
                <a:srgbClr val="0070C0"/>
              </a:solidFill>
              <a:uLnTx/>
              <a:uFillTx/>
              <a:latin typeface="Century Gothic"/>
            </a:endParaRPr>
          </a:p>
        </p:txBody>
      </p:sp>
      <p:sp>
        <p:nvSpPr>
          <p:cNvPr id="29" name="Rectangle 28"/>
          <p:cNvSpPr/>
          <p:nvPr/>
        </p:nvSpPr>
        <p:spPr>
          <a:xfrm>
            <a:off x="2474946" y="5218812"/>
            <a:ext cx="200728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n w="6600">
                  <a:solidFill>
                    <a:srgbClr val="0070C0"/>
                  </a:solidFill>
                  <a:prstDash val="solid"/>
                </a:ln>
                <a:solidFill>
                  <a:srgbClr val="0070C0"/>
                </a:solidFill>
                <a:latin typeface="Century Gothic"/>
              </a:rPr>
              <a:t>marriage</a:t>
            </a:r>
            <a:endParaRPr kumimoji="0" lang="en-US" sz="3200" i="0" u="none" strike="noStrike" kern="1200" cap="none" spc="0" normalizeH="0" baseline="0" noProof="0" dirty="0">
              <a:ln w="6600">
                <a:solidFill>
                  <a:srgbClr val="0070C0"/>
                </a:solidFill>
                <a:prstDash val="solid"/>
              </a:ln>
              <a:solidFill>
                <a:srgbClr val="0070C0"/>
              </a:solidFill>
              <a:uLnTx/>
              <a:uFillTx/>
              <a:latin typeface="Century Gothic"/>
            </a:endParaRPr>
          </a:p>
        </p:txBody>
      </p:sp>
      <p:sp>
        <p:nvSpPr>
          <p:cNvPr id="32" name="Rectangle 31"/>
          <p:cNvSpPr/>
          <p:nvPr/>
        </p:nvSpPr>
        <p:spPr>
          <a:xfrm>
            <a:off x="10759850" y="4740338"/>
            <a:ext cx="1292341" cy="1077218"/>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n w="6600">
                  <a:solidFill>
                    <a:srgbClr val="0070C0"/>
                  </a:solidFill>
                  <a:prstDash val="solid"/>
                </a:ln>
                <a:solidFill>
                  <a:srgbClr val="0070C0"/>
                </a:solidFill>
                <a:latin typeface="Century Gothic"/>
              </a:rPr>
              <a:t>birth,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w="6600">
                  <a:solidFill>
                    <a:srgbClr val="0070C0"/>
                  </a:solidFill>
                  <a:prstDash val="solid"/>
                </a:ln>
                <a:solidFill>
                  <a:srgbClr val="0070C0"/>
                </a:solidFill>
                <a:uLnTx/>
                <a:uFillTx/>
                <a:latin typeface="Century Gothic"/>
              </a:rPr>
              <a:t>origin</a:t>
            </a:r>
          </a:p>
        </p:txBody>
      </p:sp>
      <p:sp>
        <p:nvSpPr>
          <p:cNvPr id="7" name="Title 11">
            <a:extLst>
              <a:ext uri="{FF2B5EF4-FFF2-40B4-BE49-F238E27FC236}">
                <a16:creationId xmlns:a16="http://schemas.microsoft.com/office/drawing/2014/main" id="{9CB9291A-7336-FA64-784C-27E548B4CE92}"/>
              </a:ext>
            </a:extLst>
          </p:cNvPr>
          <p:cNvSpPr txBox="1">
            <a:spLocks/>
          </p:cNvSpPr>
          <p:nvPr/>
        </p:nvSpPr>
        <p:spPr>
          <a:xfrm>
            <a:off x="146038" y="103426"/>
            <a:ext cx="3253145" cy="776587"/>
          </a:xfrm>
          <a:prstGeom prst="rect">
            <a:avLst/>
          </a:prstGeom>
          <a:blipFill>
            <a:blip r:embed="rId12">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sp>
        <p:nvSpPr>
          <p:cNvPr id="8" name="Rectangle 7">
            <a:extLst>
              <a:ext uri="{FF2B5EF4-FFF2-40B4-BE49-F238E27FC236}">
                <a16:creationId xmlns:a16="http://schemas.microsoft.com/office/drawing/2014/main" id="{E0A6D818-88A5-16AE-E3FA-4E925FC2E945}"/>
              </a:ext>
            </a:extLst>
          </p:cNvPr>
          <p:cNvSpPr/>
          <p:nvPr/>
        </p:nvSpPr>
        <p:spPr>
          <a:xfrm>
            <a:off x="4617297" y="1950747"/>
            <a:ext cx="1949573" cy="1077218"/>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n w="6600">
                  <a:solidFill>
                    <a:srgbClr val="0070C0"/>
                  </a:solidFill>
                  <a:prstDash val="solid"/>
                </a:ln>
                <a:solidFill>
                  <a:srgbClr val="0070C0"/>
                </a:solidFill>
                <a:latin typeface="Century Gothic"/>
              </a:rPr>
              <a:t>t</a:t>
            </a:r>
            <a:r>
              <a:rPr lang="en-US" sz="3200" noProof="0" dirty="0">
                <a:ln w="6600">
                  <a:solidFill>
                    <a:srgbClr val="0070C0"/>
                  </a:solidFill>
                  <a:prstDash val="solid"/>
                </a:ln>
                <a:solidFill>
                  <a:srgbClr val="0070C0"/>
                </a:solidFill>
                <a:latin typeface="Century Gothic"/>
              </a:rPr>
              <a:t>o fall in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n w="6600">
                  <a:solidFill>
                    <a:srgbClr val="0070C0"/>
                  </a:solidFill>
                  <a:prstDash val="solid"/>
                </a:ln>
                <a:solidFill>
                  <a:srgbClr val="0070C0"/>
                </a:solidFill>
                <a:latin typeface="Century Gothic"/>
              </a:rPr>
              <a:t>l</a:t>
            </a:r>
            <a:r>
              <a:rPr kumimoji="0" lang="en-US" sz="3200" i="0" u="none" strike="noStrike" kern="1200" cap="none" spc="0" normalizeH="0" baseline="0" dirty="0">
                <a:ln w="6600">
                  <a:solidFill>
                    <a:srgbClr val="0070C0"/>
                  </a:solidFill>
                  <a:prstDash val="solid"/>
                </a:ln>
                <a:solidFill>
                  <a:srgbClr val="0070C0"/>
                </a:solidFill>
                <a:uLnTx/>
                <a:uFillTx/>
                <a:latin typeface="Century Gothic"/>
              </a:rPr>
              <a:t>ove</a:t>
            </a:r>
            <a:r>
              <a:rPr kumimoji="0" lang="en-US" sz="3200" i="0" u="none" strike="noStrike" kern="1200" cap="none" spc="0" normalizeH="0" dirty="0">
                <a:ln w="6600">
                  <a:solidFill>
                    <a:srgbClr val="0070C0"/>
                  </a:solidFill>
                  <a:prstDash val="solid"/>
                </a:ln>
                <a:solidFill>
                  <a:srgbClr val="0070C0"/>
                </a:solidFill>
                <a:uLnTx/>
                <a:uFillTx/>
                <a:latin typeface="Century Gothic"/>
              </a:rPr>
              <a:t> with</a:t>
            </a:r>
            <a:endParaRPr kumimoji="0" lang="en-US" sz="3200" i="0" u="none" strike="noStrike" kern="1200" cap="none" spc="0" normalizeH="0" baseline="0" noProof="0" dirty="0">
              <a:ln w="6600">
                <a:solidFill>
                  <a:srgbClr val="0070C0"/>
                </a:solidFill>
                <a:prstDash val="solid"/>
              </a:ln>
              <a:solidFill>
                <a:srgbClr val="0070C0"/>
              </a:solidFill>
              <a:uLnTx/>
              <a:uFillTx/>
              <a:latin typeface="Century Gothic"/>
            </a:endParaRPr>
          </a:p>
        </p:txBody>
      </p:sp>
      <p:sp>
        <p:nvSpPr>
          <p:cNvPr id="9" name="TextBox 8">
            <a:extLst>
              <a:ext uri="{FF2B5EF4-FFF2-40B4-BE49-F238E27FC236}">
                <a16:creationId xmlns:a16="http://schemas.microsoft.com/office/drawing/2014/main" id="{DCC1ADC9-2D86-1C71-3110-2FED46D04008}"/>
              </a:ext>
            </a:extLst>
          </p:cNvPr>
          <p:cNvSpPr txBox="1"/>
          <p:nvPr/>
        </p:nvSpPr>
        <p:spPr>
          <a:xfrm>
            <a:off x="8987537" y="691063"/>
            <a:ext cx="546652" cy="369332"/>
          </a:xfrm>
          <a:prstGeom prst="rect">
            <a:avLst/>
          </a:prstGeom>
          <a:solidFill>
            <a:schemeClr val="bg1"/>
          </a:solidFill>
        </p:spPr>
        <p:txBody>
          <a:bodyPr wrap="square" rtlCol="0">
            <a:spAutoFit/>
          </a:bodyPr>
          <a:lstStyle/>
          <a:p>
            <a:endParaRPr lang="es-ES_tradnl" dirty="0"/>
          </a:p>
        </p:txBody>
      </p:sp>
      <p:grpSp>
        <p:nvGrpSpPr>
          <p:cNvPr id="10" name="Group 9">
            <a:extLst>
              <a:ext uri="{FF2B5EF4-FFF2-40B4-BE49-F238E27FC236}">
                <a16:creationId xmlns:a16="http://schemas.microsoft.com/office/drawing/2014/main" id="{F7F66B2B-971C-FE1F-84A2-A08D4C585962}"/>
              </a:ext>
            </a:extLst>
          </p:cNvPr>
          <p:cNvGrpSpPr/>
          <p:nvPr/>
        </p:nvGrpSpPr>
        <p:grpSpPr>
          <a:xfrm>
            <a:off x="10923375" y="864195"/>
            <a:ext cx="1061089" cy="344128"/>
            <a:chOff x="7758664" y="380605"/>
            <a:chExt cx="1026170" cy="344128"/>
          </a:xfrm>
        </p:grpSpPr>
        <p:sp>
          <p:nvSpPr>
            <p:cNvPr id="11" name="TextBox 10">
              <a:extLst>
                <a:ext uri="{FF2B5EF4-FFF2-40B4-BE49-F238E27FC236}">
                  <a16:creationId xmlns:a16="http://schemas.microsoft.com/office/drawing/2014/main" id="{1F8134A6-2B7B-5C95-7609-1E8751EB25A4}"/>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2" name="Straight Connector 11">
              <a:extLst>
                <a:ext uri="{FF2B5EF4-FFF2-40B4-BE49-F238E27FC236}">
                  <a16:creationId xmlns:a16="http://schemas.microsoft.com/office/drawing/2014/main" id="{6A745CD7-5D1E-9CBA-BFAE-41383A7E5707}"/>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5DC7A6C-9BBB-85CE-5B40-1B2DC5C03C09}"/>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AB0D7A3-5DE1-6FC4-8D64-AE804BB4116D}"/>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F313603-EE15-FC46-FEE7-7CFC0CC5384C}"/>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1030" name="Picture 6" descr="pay attention clipart - Clip Art Library">
            <a:extLst>
              <a:ext uri="{FF2B5EF4-FFF2-40B4-BE49-F238E27FC236}">
                <a16:creationId xmlns:a16="http://schemas.microsoft.com/office/drawing/2014/main" id="{593C9E38-9871-243B-6BC9-FE949BD894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72117" y="3803304"/>
            <a:ext cx="1527022" cy="189928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EC78BE3-F57D-4B8C-0E55-093B763773D2}"/>
              </a:ext>
            </a:extLst>
          </p:cNvPr>
          <p:cNvSpPr/>
          <p:nvPr/>
        </p:nvSpPr>
        <p:spPr>
          <a:xfrm flipH="1">
            <a:off x="6900354" y="4247896"/>
            <a:ext cx="2204117" cy="1569660"/>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n w="6600">
                  <a:solidFill>
                    <a:srgbClr val="0070C0"/>
                  </a:solidFill>
                  <a:prstDash val="solid"/>
                </a:ln>
                <a:solidFill>
                  <a:srgbClr val="0070C0"/>
                </a:solidFill>
                <a:latin typeface="Century Gothic"/>
              </a:rPr>
              <a:t>to notice,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n w="6600">
                  <a:solidFill>
                    <a:srgbClr val="0070C0"/>
                  </a:solidFill>
                  <a:prstDash val="solid"/>
                </a:ln>
                <a:solidFill>
                  <a:srgbClr val="0070C0"/>
                </a:solidFill>
                <a:latin typeface="Century Gothic"/>
              </a:rPr>
              <a:t>to pay attention</a:t>
            </a:r>
          </a:p>
        </p:txBody>
      </p:sp>
    </p:spTree>
    <p:extLst>
      <p:ext uri="{BB962C8B-B14F-4D97-AF65-F5344CB8AC3E}">
        <p14:creationId xmlns:p14="http://schemas.microsoft.com/office/powerpoint/2010/main" val="407916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8" grpId="0" animBg="1"/>
      <p:bldP spid="29" grpId="0" animBg="1"/>
      <p:bldP spid="32" grpId="0" animBg="1"/>
      <p:bldP spid="8"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el</a:t>
            </a:r>
            <a:r>
              <a:rPr lang="en-GB" sz="3200" b="1" dirty="0">
                <a:solidFill>
                  <a:schemeClr val="accent5">
                    <a:lumMod val="50000"/>
                  </a:schemeClr>
                </a:solidFill>
              </a:rPr>
              <a:t> </a:t>
            </a:r>
            <a:r>
              <a:rPr lang="en-GB" sz="3200" b="1" dirty="0" err="1">
                <a:solidFill>
                  <a:schemeClr val="accent5">
                    <a:lumMod val="50000"/>
                  </a:schemeClr>
                </a:solidFill>
              </a:rPr>
              <a:t>esposo</a:t>
            </a:r>
            <a:endParaRPr lang="en-GB" sz="3200" b="1" dirty="0">
              <a:solidFill>
                <a:schemeClr val="accent5">
                  <a:lumMod val="50000"/>
                </a:schemeClr>
              </a:solidFill>
            </a:endParaRPr>
          </a:p>
        </p:txBody>
      </p:sp>
      <p:sp>
        <p:nvSpPr>
          <p:cNvPr id="31" name="Rectangle 30"/>
          <p:cNvSpPr/>
          <p:nvPr/>
        </p:nvSpPr>
        <p:spPr>
          <a:xfrm>
            <a:off x="9470876" y="5435067"/>
            <a:ext cx="193514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husband</a:t>
            </a:r>
          </a:p>
        </p:txBody>
      </p:sp>
      <p:sp>
        <p:nvSpPr>
          <p:cNvPr id="33" name="Rectangle 32"/>
          <p:cNvSpPr/>
          <p:nvPr/>
        </p:nvSpPr>
        <p:spPr>
          <a:xfrm>
            <a:off x="7459436" y="4528008"/>
            <a:ext cx="198002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notice</a:t>
            </a:r>
          </a:p>
        </p:txBody>
      </p:sp>
      <p:sp>
        <p:nvSpPr>
          <p:cNvPr id="36" name="Rectangle 35"/>
          <p:cNvSpPr/>
          <p:nvPr/>
        </p:nvSpPr>
        <p:spPr>
          <a:xfrm>
            <a:off x="2760548" y="4528008"/>
            <a:ext cx="361028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fall in love with</a:t>
            </a:r>
          </a:p>
        </p:txBody>
      </p:sp>
      <p:sp>
        <p:nvSpPr>
          <p:cNvPr id="37" name="Rectangle 36"/>
          <p:cNvSpPr/>
          <p:nvPr/>
        </p:nvSpPr>
        <p:spPr>
          <a:xfrm>
            <a:off x="4930934" y="5524810"/>
            <a:ext cx="236955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birth, origin</a:t>
            </a:r>
          </a:p>
        </p:txBody>
      </p:sp>
      <p:sp>
        <p:nvSpPr>
          <p:cNvPr id="38" name="Rectangle 37"/>
          <p:cNvSpPr/>
          <p:nvPr/>
        </p:nvSpPr>
        <p:spPr>
          <a:xfrm>
            <a:off x="544060" y="5524809"/>
            <a:ext cx="2216488"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marriage</a:t>
            </a:r>
          </a:p>
        </p:txBody>
      </p:sp>
      <p:sp>
        <p:nvSpPr>
          <p:cNvPr id="7" name="Rounded Rectangle 6"/>
          <p:cNvSpPr/>
          <p:nvPr/>
        </p:nvSpPr>
        <p:spPr>
          <a:xfrm>
            <a:off x="9441411" y="5352623"/>
            <a:ext cx="1964610"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Title 11">
            <a:extLst>
              <a:ext uri="{FF2B5EF4-FFF2-40B4-BE49-F238E27FC236}">
                <a16:creationId xmlns:a16="http://schemas.microsoft.com/office/drawing/2014/main" id="{43744C9F-44F5-1C2E-8C02-B02D5B8C5C20}"/>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pic>
        <p:nvPicPr>
          <p:cNvPr id="16" name="Picture 8" descr="husband and wife caricature - Clip Art Library">
            <a:extLst>
              <a:ext uri="{FF2B5EF4-FFF2-40B4-BE49-F238E27FC236}">
                <a16:creationId xmlns:a16="http://schemas.microsoft.com/office/drawing/2014/main" id="{7CCDD1A9-9F62-4C50-BA46-DCFF0560ED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646" t="15857" b="12829"/>
          <a:stretch/>
        </p:blipFill>
        <p:spPr bwMode="auto">
          <a:xfrm>
            <a:off x="5762883" y="1152816"/>
            <a:ext cx="940158" cy="184759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527355F-584B-E9BB-5728-6FA1D0254751}"/>
              </a:ext>
            </a:extLst>
          </p:cNvPr>
          <p:cNvGrpSpPr/>
          <p:nvPr/>
        </p:nvGrpSpPr>
        <p:grpSpPr>
          <a:xfrm>
            <a:off x="10923375" y="864195"/>
            <a:ext cx="1061089" cy="344128"/>
            <a:chOff x="7758664" y="380605"/>
            <a:chExt cx="1026170" cy="344128"/>
          </a:xfrm>
        </p:grpSpPr>
        <p:sp>
          <p:nvSpPr>
            <p:cNvPr id="13" name="TextBox 12">
              <a:extLst>
                <a:ext uri="{FF2B5EF4-FFF2-40B4-BE49-F238E27FC236}">
                  <a16:creationId xmlns:a16="http://schemas.microsoft.com/office/drawing/2014/main" id="{350DBA1A-3236-27F9-58A5-7C38249E45EB}"/>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4" name="Straight Connector 13">
              <a:extLst>
                <a:ext uri="{FF2B5EF4-FFF2-40B4-BE49-F238E27FC236}">
                  <a16:creationId xmlns:a16="http://schemas.microsoft.com/office/drawing/2014/main" id="{E41078D9-B78F-A546-FBA2-4A03A8EC7886}"/>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13D6E37-2A72-00D1-2861-ED3DA5515F34}"/>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0925E8E-7D29-A608-3A9B-1C165B0749C6}"/>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5A26E8-2D9C-BDE8-C123-8DE6C9A635BB}"/>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269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3911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3566578"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enamorarse</a:t>
            </a:r>
            <a:r>
              <a:rPr lang="en-GB" sz="3200" b="1" dirty="0">
                <a:solidFill>
                  <a:schemeClr val="accent5">
                    <a:lumMod val="50000"/>
                  </a:schemeClr>
                </a:solidFill>
              </a:rPr>
              <a:t> (de)</a:t>
            </a:r>
          </a:p>
        </p:txBody>
      </p:sp>
      <p:sp>
        <p:nvSpPr>
          <p:cNvPr id="31" name="Rectangle 30"/>
          <p:cNvSpPr/>
          <p:nvPr/>
        </p:nvSpPr>
        <p:spPr>
          <a:xfrm>
            <a:off x="9470876" y="5435067"/>
            <a:ext cx="193514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husband</a:t>
            </a:r>
          </a:p>
        </p:txBody>
      </p:sp>
      <p:sp>
        <p:nvSpPr>
          <p:cNvPr id="37" name="Rectangle 36"/>
          <p:cNvSpPr/>
          <p:nvPr/>
        </p:nvSpPr>
        <p:spPr>
          <a:xfrm>
            <a:off x="4930934" y="5524810"/>
            <a:ext cx="236955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birth, origin</a:t>
            </a:r>
          </a:p>
        </p:txBody>
      </p:sp>
      <p:sp>
        <p:nvSpPr>
          <p:cNvPr id="38" name="Rectangle 37"/>
          <p:cNvSpPr/>
          <p:nvPr/>
        </p:nvSpPr>
        <p:spPr>
          <a:xfrm>
            <a:off x="544060" y="5524809"/>
            <a:ext cx="2216488"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marriage</a:t>
            </a:r>
          </a:p>
        </p:txBody>
      </p:sp>
      <p:sp>
        <p:nvSpPr>
          <p:cNvPr id="3" name="Title 11">
            <a:extLst>
              <a:ext uri="{FF2B5EF4-FFF2-40B4-BE49-F238E27FC236}">
                <a16:creationId xmlns:a16="http://schemas.microsoft.com/office/drawing/2014/main" id="{43744C9F-44F5-1C2E-8C02-B02D5B8C5C20}"/>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pic>
        <p:nvPicPr>
          <p:cNvPr id="17" name="Picture 2" descr="arrow through a heart - Clip Art Library">
            <a:extLst>
              <a:ext uri="{FF2B5EF4-FFF2-40B4-BE49-F238E27FC236}">
                <a16:creationId xmlns:a16="http://schemas.microsoft.com/office/drawing/2014/main" id="{EDB6DF54-D9DC-42B2-8C1E-894E9BE9E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6406" y="1256110"/>
            <a:ext cx="1733112" cy="157155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C5C83F84-B47F-4055-38F6-30CE44D8E284}"/>
              </a:ext>
            </a:extLst>
          </p:cNvPr>
          <p:cNvGrpSpPr/>
          <p:nvPr/>
        </p:nvGrpSpPr>
        <p:grpSpPr>
          <a:xfrm>
            <a:off x="10923375" y="864195"/>
            <a:ext cx="1061089" cy="344128"/>
            <a:chOff x="7758664" y="380605"/>
            <a:chExt cx="1026170" cy="344128"/>
          </a:xfrm>
        </p:grpSpPr>
        <p:sp>
          <p:nvSpPr>
            <p:cNvPr id="21" name="TextBox 20">
              <a:extLst>
                <a:ext uri="{FF2B5EF4-FFF2-40B4-BE49-F238E27FC236}">
                  <a16:creationId xmlns:a16="http://schemas.microsoft.com/office/drawing/2014/main" id="{0011429D-BA77-B762-B92D-DFBF77067BF9}"/>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2" name="Straight Connector 21">
              <a:extLst>
                <a:ext uri="{FF2B5EF4-FFF2-40B4-BE49-F238E27FC236}">
                  <a16:creationId xmlns:a16="http://schemas.microsoft.com/office/drawing/2014/main" id="{1C9E8AC9-FD5C-46F4-EFD4-83A03933AE1F}"/>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9BF2E4-CE06-593E-EAD4-C328C4F8CDFA}"/>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31CC559-568E-E1B1-6B47-CA9A7F241E5F}"/>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428CBC1-EF86-B8A6-CCCB-B4C84CA6D152}"/>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C4D927F9-4F20-AE00-71C1-D5E38598297F}"/>
              </a:ext>
            </a:extLst>
          </p:cNvPr>
          <p:cNvSpPr/>
          <p:nvPr/>
        </p:nvSpPr>
        <p:spPr>
          <a:xfrm>
            <a:off x="7459436" y="4528008"/>
            <a:ext cx="198002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notice</a:t>
            </a:r>
          </a:p>
        </p:txBody>
      </p:sp>
      <p:sp>
        <p:nvSpPr>
          <p:cNvPr id="6" name="Rectangle 5">
            <a:extLst>
              <a:ext uri="{FF2B5EF4-FFF2-40B4-BE49-F238E27FC236}">
                <a16:creationId xmlns:a16="http://schemas.microsoft.com/office/drawing/2014/main" id="{5DE13647-3BD9-E60D-3E43-A1DFBBC3EFA3}"/>
              </a:ext>
            </a:extLst>
          </p:cNvPr>
          <p:cNvSpPr/>
          <p:nvPr/>
        </p:nvSpPr>
        <p:spPr>
          <a:xfrm>
            <a:off x="2760548" y="4528008"/>
            <a:ext cx="361028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fall in love with</a:t>
            </a:r>
          </a:p>
        </p:txBody>
      </p:sp>
      <p:sp>
        <p:nvSpPr>
          <p:cNvPr id="7" name="Rounded Rectangle 6"/>
          <p:cNvSpPr/>
          <p:nvPr/>
        </p:nvSpPr>
        <p:spPr>
          <a:xfrm>
            <a:off x="2760548" y="4445564"/>
            <a:ext cx="3610284"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Tree>
    <p:extLst>
      <p:ext uri="{BB962C8B-B14F-4D97-AF65-F5344CB8AC3E}">
        <p14:creationId xmlns:p14="http://schemas.microsoft.com/office/powerpoint/2010/main" val="416762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3911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fijarse</a:t>
            </a:r>
            <a:endParaRPr lang="en-GB" sz="3200" b="1" dirty="0">
              <a:solidFill>
                <a:schemeClr val="accent5">
                  <a:lumMod val="50000"/>
                </a:schemeClr>
              </a:solidFill>
            </a:endParaRPr>
          </a:p>
        </p:txBody>
      </p:sp>
      <p:sp>
        <p:nvSpPr>
          <p:cNvPr id="31" name="Rectangle 30"/>
          <p:cNvSpPr/>
          <p:nvPr/>
        </p:nvSpPr>
        <p:spPr>
          <a:xfrm>
            <a:off x="9470876" y="5435067"/>
            <a:ext cx="193514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husband</a:t>
            </a:r>
          </a:p>
        </p:txBody>
      </p:sp>
      <p:sp>
        <p:nvSpPr>
          <p:cNvPr id="33" name="Rectangle 32"/>
          <p:cNvSpPr/>
          <p:nvPr/>
        </p:nvSpPr>
        <p:spPr>
          <a:xfrm>
            <a:off x="7490847" y="4565204"/>
            <a:ext cx="198002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notice</a:t>
            </a:r>
          </a:p>
        </p:txBody>
      </p:sp>
      <p:sp>
        <p:nvSpPr>
          <p:cNvPr id="36" name="Rectangle 35"/>
          <p:cNvSpPr/>
          <p:nvPr/>
        </p:nvSpPr>
        <p:spPr>
          <a:xfrm>
            <a:off x="2791959" y="4565204"/>
            <a:ext cx="361028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fall in love with</a:t>
            </a:r>
          </a:p>
        </p:txBody>
      </p:sp>
      <p:sp>
        <p:nvSpPr>
          <p:cNvPr id="37" name="Rectangle 36"/>
          <p:cNvSpPr/>
          <p:nvPr/>
        </p:nvSpPr>
        <p:spPr>
          <a:xfrm>
            <a:off x="4930934" y="5524810"/>
            <a:ext cx="236955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birth, origin</a:t>
            </a:r>
          </a:p>
        </p:txBody>
      </p:sp>
      <p:sp>
        <p:nvSpPr>
          <p:cNvPr id="38" name="Rectangle 37"/>
          <p:cNvSpPr/>
          <p:nvPr/>
        </p:nvSpPr>
        <p:spPr>
          <a:xfrm>
            <a:off x="544060" y="5524809"/>
            <a:ext cx="2216488"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marriage</a:t>
            </a:r>
          </a:p>
        </p:txBody>
      </p:sp>
      <p:sp>
        <p:nvSpPr>
          <p:cNvPr id="7" name="Rounded Rectangle 6"/>
          <p:cNvSpPr/>
          <p:nvPr/>
        </p:nvSpPr>
        <p:spPr>
          <a:xfrm>
            <a:off x="7506266" y="4482760"/>
            <a:ext cx="1964610"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Title 11">
            <a:extLst>
              <a:ext uri="{FF2B5EF4-FFF2-40B4-BE49-F238E27FC236}">
                <a16:creationId xmlns:a16="http://schemas.microsoft.com/office/drawing/2014/main" id="{43744C9F-44F5-1C2E-8C02-B02D5B8C5C20}"/>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grpSp>
        <p:nvGrpSpPr>
          <p:cNvPr id="12" name="Group 11">
            <a:extLst>
              <a:ext uri="{FF2B5EF4-FFF2-40B4-BE49-F238E27FC236}">
                <a16:creationId xmlns:a16="http://schemas.microsoft.com/office/drawing/2014/main" id="{70C85908-B83C-06EB-E610-29290608EB4D}"/>
              </a:ext>
            </a:extLst>
          </p:cNvPr>
          <p:cNvGrpSpPr/>
          <p:nvPr/>
        </p:nvGrpSpPr>
        <p:grpSpPr>
          <a:xfrm>
            <a:off x="10923375" y="864195"/>
            <a:ext cx="1061089" cy="344128"/>
            <a:chOff x="7758664" y="380605"/>
            <a:chExt cx="1026170" cy="344128"/>
          </a:xfrm>
        </p:grpSpPr>
        <p:sp>
          <p:nvSpPr>
            <p:cNvPr id="13" name="TextBox 12">
              <a:extLst>
                <a:ext uri="{FF2B5EF4-FFF2-40B4-BE49-F238E27FC236}">
                  <a16:creationId xmlns:a16="http://schemas.microsoft.com/office/drawing/2014/main" id="{671359EE-A814-63C4-1144-B39D524FB7B6}"/>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4" name="Straight Connector 13">
              <a:extLst>
                <a:ext uri="{FF2B5EF4-FFF2-40B4-BE49-F238E27FC236}">
                  <a16:creationId xmlns:a16="http://schemas.microsoft.com/office/drawing/2014/main" id="{D5A9AA48-DCCA-4A57-204A-2B502180F3FC}"/>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8D408D9-20FD-AEF7-D36F-ED27589A77AD}"/>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4D5361-4252-E325-EF79-5B378A96AC04}"/>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3C6107B-03E4-F004-A4F9-9DDFF26A6CB0}"/>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5" name="Picture 6" descr="pay attention clipart - Clip Art Library">
            <a:extLst>
              <a:ext uri="{FF2B5EF4-FFF2-40B4-BE49-F238E27FC236}">
                <a16:creationId xmlns:a16="http://schemas.microsoft.com/office/drawing/2014/main" id="{D9D955FF-73B7-0206-3574-FA0B5C7CA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6319" y="403647"/>
            <a:ext cx="2373285" cy="2951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8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3911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el</a:t>
            </a:r>
            <a:r>
              <a:rPr lang="en-GB" sz="3200" b="1" dirty="0">
                <a:solidFill>
                  <a:schemeClr val="accent5">
                    <a:lumMod val="50000"/>
                  </a:schemeClr>
                </a:solidFill>
              </a:rPr>
              <a:t> </a:t>
            </a:r>
            <a:r>
              <a:rPr lang="en-GB" sz="3200" b="1" dirty="0" err="1">
                <a:solidFill>
                  <a:schemeClr val="accent5">
                    <a:lumMod val="50000"/>
                  </a:schemeClr>
                </a:solidFill>
              </a:rPr>
              <a:t>matrimonio</a:t>
            </a:r>
            <a:endParaRPr lang="en-GB" sz="3200" b="1" dirty="0">
              <a:solidFill>
                <a:schemeClr val="accent5">
                  <a:lumMod val="50000"/>
                </a:schemeClr>
              </a:solidFill>
            </a:endParaRPr>
          </a:p>
        </p:txBody>
      </p:sp>
      <p:sp>
        <p:nvSpPr>
          <p:cNvPr id="31" name="Rectangle 30"/>
          <p:cNvSpPr/>
          <p:nvPr/>
        </p:nvSpPr>
        <p:spPr>
          <a:xfrm>
            <a:off x="9470876" y="5435067"/>
            <a:ext cx="193514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husband</a:t>
            </a:r>
          </a:p>
        </p:txBody>
      </p:sp>
      <p:sp>
        <p:nvSpPr>
          <p:cNvPr id="37" name="Rectangle 36"/>
          <p:cNvSpPr/>
          <p:nvPr/>
        </p:nvSpPr>
        <p:spPr>
          <a:xfrm>
            <a:off x="4930934" y="5524810"/>
            <a:ext cx="236955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birth, origin</a:t>
            </a:r>
          </a:p>
        </p:txBody>
      </p:sp>
      <p:sp>
        <p:nvSpPr>
          <p:cNvPr id="38" name="Rectangle 37"/>
          <p:cNvSpPr/>
          <p:nvPr/>
        </p:nvSpPr>
        <p:spPr>
          <a:xfrm>
            <a:off x="544060" y="5524809"/>
            <a:ext cx="2216488"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marriage</a:t>
            </a:r>
          </a:p>
        </p:txBody>
      </p:sp>
      <p:sp>
        <p:nvSpPr>
          <p:cNvPr id="7" name="Rounded Rectangle 6"/>
          <p:cNvSpPr/>
          <p:nvPr/>
        </p:nvSpPr>
        <p:spPr>
          <a:xfrm>
            <a:off x="544060" y="5435067"/>
            <a:ext cx="2216488"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Title 11">
            <a:extLst>
              <a:ext uri="{FF2B5EF4-FFF2-40B4-BE49-F238E27FC236}">
                <a16:creationId xmlns:a16="http://schemas.microsoft.com/office/drawing/2014/main" id="{43744C9F-44F5-1C2E-8C02-B02D5B8C5C20}"/>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pic>
        <p:nvPicPr>
          <p:cNvPr id="13" name="Picture 14" descr="Wedding ring Marriage Engagement - wedding ring png download ...">
            <a:extLst>
              <a:ext uri="{FF2B5EF4-FFF2-40B4-BE49-F238E27FC236}">
                <a16:creationId xmlns:a16="http://schemas.microsoft.com/office/drawing/2014/main" id="{9F4F34D8-96BB-4EBA-90BE-9A6B67446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977" y="1568428"/>
            <a:ext cx="1877967" cy="140666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A5BF2C9-721B-C545-C997-6980E00592FE}"/>
              </a:ext>
            </a:extLst>
          </p:cNvPr>
          <p:cNvGrpSpPr/>
          <p:nvPr/>
        </p:nvGrpSpPr>
        <p:grpSpPr>
          <a:xfrm>
            <a:off x="10923375" y="864195"/>
            <a:ext cx="1061089" cy="344128"/>
            <a:chOff x="7758664" y="380605"/>
            <a:chExt cx="1026170" cy="344128"/>
          </a:xfrm>
        </p:grpSpPr>
        <p:sp>
          <p:nvSpPr>
            <p:cNvPr id="6" name="TextBox 5">
              <a:extLst>
                <a:ext uri="{FF2B5EF4-FFF2-40B4-BE49-F238E27FC236}">
                  <a16:creationId xmlns:a16="http://schemas.microsoft.com/office/drawing/2014/main" id="{568B8ED2-AFE1-DB47-48C6-93D396A96135}"/>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8" name="Straight Connector 7">
              <a:extLst>
                <a:ext uri="{FF2B5EF4-FFF2-40B4-BE49-F238E27FC236}">
                  <a16:creationId xmlns:a16="http://schemas.microsoft.com/office/drawing/2014/main" id="{D60DA85F-7425-27DE-0CB5-00CCD8F4BAEC}"/>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254730A-B2F0-455F-F998-AD754AAE4C49}"/>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1925434-3F2D-4BD5-AAB4-D8FC7ED8D9FC}"/>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2133172-A27F-5331-50C5-5EFAF30A2AEB}"/>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D43DE590-557A-E418-9469-CCF6775FB081}"/>
              </a:ext>
            </a:extLst>
          </p:cNvPr>
          <p:cNvSpPr/>
          <p:nvPr/>
        </p:nvSpPr>
        <p:spPr>
          <a:xfrm>
            <a:off x="7459436" y="4528008"/>
            <a:ext cx="198002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notice</a:t>
            </a:r>
          </a:p>
        </p:txBody>
      </p:sp>
      <p:sp>
        <p:nvSpPr>
          <p:cNvPr id="14" name="Rectangle 13">
            <a:extLst>
              <a:ext uri="{FF2B5EF4-FFF2-40B4-BE49-F238E27FC236}">
                <a16:creationId xmlns:a16="http://schemas.microsoft.com/office/drawing/2014/main" id="{F3B3E824-12C0-B050-E90E-4A2B73B29DCA}"/>
              </a:ext>
            </a:extLst>
          </p:cNvPr>
          <p:cNvSpPr/>
          <p:nvPr/>
        </p:nvSpPr>
        <p:spPr>
          <a:xfrm>
            <a:off x="2760548" y="4528008"/>
            <a:ext cx="361028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fall in love with</a:t>
            </a:r>
          </a:p>
        </p:txBody>
      </p:sp>
    </p:spTree>
    <p:extLst>
      <p:ext uri="{BB962C8B-B14F-4D97-AF65-F5344CB8AC3E}">
        <p14:creationId xmlns:p14="http://schemas.microsoft.com/office/powerpoint/2010/main" val="50407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3911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el</a:t>
            </a:r>
            <a:r>
              <a:rPr lang="en-GB" sz="3200" b="1" dirty="0">
                <a:solidFill>
                  <a:schemeClr val="accent5">
                    <a:lumMod val="50000"/>
                  </a:schemeClr>
                </a:solidFill>
              </a:rPr>
              <a:t> </a:t>
            </a:r>
            <a:r>
              <a:rPr lang="en-GB" sz="3200" b="1" dirty="0" err="1">
                <a:solidFill>
                  <a:schemeClr val="accent5">
                    <a:lumMod val="50000"/>
                  </a:schemeClr>
                </a:solidFill>
              </a:rPr>
              <a:t>nacimiento</a:t>
            </a:r>
            <a:endParaRPr lang="en-GB" sz="3200" b="1" dirty="0">
              <a:solidFill>
                <a:schemeClr val="accent5">
                  <a:lumMod val="50000"/>
                </a:schemeClr>
              </a:solidFill>
            </a:endParaRPr>
          </a:p>
        </p:txBody>
      </p:sp>
      <p:sp>
        <p:nvSpPr>
          <p:cNvPr id="31" name="Rectangle 30"/>
          <p:cNvSpPr/>
          <p:nvPr/>
        </p:nvSpPr>
        <p:spPr>
          <a:xfrm>
            <a:off x="9470876" y="5435067"/>
            <a:ext cx="193514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husband</a:t>
            </a:r>
          </a:p>
        </p:txBody>
      </p:sp>
      <p:sp>
        <p:nvSpPr>
          <p:cNvPr id="33" name="Rectangle 32"/>
          <p:cNvSpPr/>
          <p:nvPr/>
        </p:nvSpPr>
        <p:spPr>
          <a:xfrm>
            <a:off x="5242948" y="4624621"/>
            <a:ext cx="198002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notice</a:t>
            </a:r>
          </a:p>
        </p:txBody>
      </p:sp>
      <p:sp>
        <p:nvSpPr>
          <p:cNvPr id="35" name="Rectangle 34"/>
          <p:cNvSpPr/>
          <p:nvPr/>
        </p:nvSpPr>
        <p:spPr>
          <a:xfrm>
            <a:off x="10291612" y="4624621"/>
            <a:ext cx="111440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fix</a:t>
            </a:r>
          </a:p>
        </p:txBody>
      </p:sp>
      <p:sp>
        <p:nvSpPr>
          <p:cNvPr id="36" name="Rectangle 35"/>
          <p:cNvSpPr/>
          <p:nvPr/>
        </p:nvSpPr>
        <p:spPr>
          <a:xfrm>
            <a:off x="544060" y="4624621"/>
            <a:ext cx="361028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fall in love with</a:t>
            </a:r>
          </a:p>
        </p:txBody>
      </p:sp>
      <p:sp>
        <p:nvSpPr>
          <p:cNvPr id="37" name="Rectangle 36"/>
          <p:cNvSpPr/>
          <p:nvPr/>
        </p:nvSpPr>
        <p:spPr>
          <a:xfrm>
            <a:off x="4930934" y="5524810"/>
            <a:ext cx="2369559"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birth, origin</a:t>
            </a:r>
          </a:p>
        </p:txBody>
      </p:sp>
      <p:sp>
        <p:nvSpPr>
          <p:cNvPr id="38" name="Rectangle 37"/>
          <p:cNvSpPr/>
          <p:nvPr/>
        </p:nvSpPr>
        <p:spPr>
          <a:xfrm>
            <a:off x="544060" y="5524809"/>
            <a:ext cx="2216488"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marriage</a:t>
            </a:r>
          </a:p>
        </p:txBody>
      </p:sp>
      <p:sp>
        <p:nvSpPr>
          <p:cNvPr id="7" name="Rounded Rectangle 6"/>
          <p:cNvSpPr/>
          <p:nvPr/>
        </p:nvSpPr>
        <p:spPr>
          <a:xfrm>
            <a:off x="4930931" y="5436474"/>
            <a:ext cx="2369562"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Title 11">
            <a:extLst>
              <a:ext uri="{FF2B5EF4-FFF2-40B4-BE49-F238E27FC236}">
                <a16:creationId xmlns:a16="http://schemas.microsoft.com/office/drawing/2014/main" id="{43744C9F-44F5-1C2E-8C02-B02D5B8C5C20}"/>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pic>
        <p:nvPicPr>
          <p:cNvPr id="15" name="Picture 10" descr="birth clipart - Clip Art Library">
            <a:extLst>
              <a:ext uri="{FF2B5EF4-FFF2-40B4-BE49-F238E27FC236}">
                <a16:creationId xmlns:a16="http://schemas.microsoft.com/office/drawing/2014/main" id="{FE2653B8-72D5-4D34-974B-6A6D6129C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5611" y="1090655"/>
            <a:ext cx="1554702" cy="174537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0557782-868E-EA34-A35B-73A8A632F165}"/>
              </a:ext>
            </a:extLst>
          </p:cNvPr>
          <p:cNvGrpSpPr/>
          <p:nvPr/>
        </p:nvGrpSpPr>
        <p:grpSpPr>
          <a:xfrm>
            <a:off x="10923375" y="864195"/>
            <a:ext cx="1061089" cy="344128"/>
            <a:chOff x="7758664" y="380605"/>
            <a:chExt cx="1026170" cy="344128"/>
          </a:xfrm>
        </p:grpSpPr>
        <p:sp>
          <p:nvSpPr>
            <p:cNvPr id="6" name="TextBox 5">
              <a:extLst>
                <a:ext uri="{FF2B5EF4-FFF2-40B4-BE49-F238E27FC236}">
                  <a16:creationId xmlns:a16="http://schemas.microsoft.com/office/drawing/2014/main" id="{C8369007-172C-6D18-A904-46B92D817903}"/>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8" name="Straight Connector 7">
              <a:extLst>
                <a:ext uri="{FF2B5EF4-FFF2-40B4-BE49-F238E27FC236}">
                  <a16:creationId xmlns:a16="http://schemas.microsoft.com/office/drawing/2014/main" id="{AFF71763-6365-DCAF-B059-30A309A1FA1A}"/>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FD09F7D-9B78-C239-E503-DF04BA40FFA4}"/>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C4358B-3B04-8B74-13B5-031E02E3E987}"/>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88669F8-CF18-12F2-1AD3-49ABFD5A2CD7}"/>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762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Wedding ring Marriage Engagement - wedding ring png download ...">
            <a:extLst>
              <a:ext uri="{FF2B5EF4-FFF2-40B4-BE49-F238E27FC236}">
                <a16:creationId xmlns:a16="http://schemas.microsoft.com/office/drawing/2014/main" id="{8CA31C09-7809-A4B6-0F72-D0629B94C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692" y="3970380"/>
            <a:ext cx="1877967" cy="14066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irth clipart - Clip Art Library">
            <a:extLst>
              <a:ext uri="{FF2B5EF4-FFF2-40B4-BE49-F238E27FC236}">
                <a16:creationId xmlns:a16="http://schemas.microsoft.com/office/drawing/2014/main" id="{E981B388-5166-2570-6D85-945A0FF16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0863" y="3846561"/>
            <a:ext cx="1554702" cy="17453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usband and wife caricature - Clip Art Library">
            <a:extLst>
              <a:ext uri="{FF2B5EF4-FFF2-40B4-BE49-F238E27FC236}">
                <a16:creationId xmlns:a16="http://schemas.microsoft.com/office/drawing/2014/main" id="{2D9CC549-2366-E5D4-BE13-F86698E6AE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6646" t="15857" b="12829"/>
          <a:stretch/>
        </p:blipFill>
        <p:spPr bwMode="auto">
          <a:xfrm>
            <a:off x="7634162" y="827374"/>
            <a:ext cx="940158" cy="18475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rrow through a heart - Clip Art Library">
            <a:extLst>
              <a:ext uri="{FF2B5EF4-FFF2-40B4-BE49-F238E27FC236}">
                <a16:creationId xmlns:a16="http://schemas.microsoft.com/office/drawing/2014/main" id="{5E21FA7A-998A-9B6B-00DB-5B64510BA1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0775" y="1306872"/>
            <a:ext cx="1733112" cy="15715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18409"/>
            <a:ext cx="1044243" cy="400919"/>
          </a:xfrm>
          <a:prstGeom prst="roundRect">
            <a:avLst/>
          </a:prstGeom>
          <a:solidFill>
            <a:srgbClr val="AD1519"/>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hlinkClick r:id="" action="ppaction://noaction">
              <a:snd r:embed="rId7" name="la razón.wav"/>
            </a:hlinkClick>
          </p:cNvPr>
          <p:cNvSpPr txBox="1"/>
          <p:nvPr/>
        </p:nvSpPr>
        <p:spPr>
          <a:xfrm>
            <a:off x="2777729" y="3024299"/>
            <a:ext cx="3244945"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8C6C7">
                    <a:lumMod val="50000"/>
                  </a:srgbClr>
                </a:solidFill>
                <a:effectLst/>
                <a:uLnTx/>
                <a:uFillTx/>
                <a:latin typeface="Century Gothic"/>
                <a:ea typeface="+mn-ea"/>
                <a:cs typeface="+mn-cs"/>
              </a:rPr>
              <a:t>enamorarse</a:t>
            </a:r>
            <a:r>
              <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rPr>
              <a:t> de</a:t>
            </a:r>
          </a:p>
        </p:txBody>
      </p:sp>
      <p:sp>
        <p:nvSpPr>
          <p:cNvPr id="22" name="TextBox 21">
            <a:hlinkClick r:id="" action="ppaction://noaction">
              <a:snd r:embed="rId8" name="la suerte.wav"/>
            </a:hlinkClick>
          </p:cNvPr>
          <p:cNvSpPr txBox="1"/>
          <p:nvPr/>
        </p:nvSpPr>
        <p:spPr>
          <a:xfrm>
            <a:off x="6853749" y="3033433"/>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8C6C7">
                    <a:lumMod val="50000"/>
                  </a:srgbClr>
                </a:solidFill>
                <a:effectLst/>
                <a:uLnTx/>
                <a:uFillTx/>
                <a:latin typeface="Century Gothic"/>
                <a:ea typeface="+mn-ea"/>
                <a:cs typeface="+mn-cs"/>
              </a:rPr>
              <a:t>el</a:t>
            </a:r>
            <a:r>
              <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rPr>
              <a:t> </a:t>
            </a:r>
            <a:r>
              <a:rPr kumimoji="0" lang="en-GB" sz="3200" b="1" i="0" u="none" strike="noStrike" kern="1200" cap="none" spc="0" normalizeH="0" baseline="0" noProof="0" dirty="0" err="1">
                <a:ln>
                  <a:noFill/>
                </a:ln>
                <a:solidFill>
                  <a:srgbClr val="F8C6C7">
                    <a:lumMod val="50000"/>
                  </a:srgbClr>
                </a:solidFill>
                <a:effectLst/>
                <a:uLnTx/>
                <a:uFillTx/>
                <a:latin typeface="Century Gothic"/>
                <a:ea typeface="+mn-ea"/>
                <a:cs typeface="+mn-cs"/>
              </a:rPr>
              <a:t>esposo</a:t>
            </a:r>
            <a:endPar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3" name="TextBox 22">
            <a:hlinkClick r:id="" action="ppaction://noaction">
              <a:snd r:embed="rId9" name="el éxito.wav"/>
            </a:hlinkClick>
          </p:cNvPr>
          <p:cNvSpPr txBox="1"/>
          <p:nvPr/>
        </p:nvSpPr>
        <p:spPr>
          <a:xfrm>
            <a:off x="733306"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8C6C7">
                    <a:lumMod val="50000"/>
                  </a:srgbClr>
                </a:solidFill>
                <a:effectLst/>
                <a:uLnTx/>
                <a:uFillTx/>
                <a:latin typeface="Century Gothic"/>
                <a:ea typeface="+mn-ea"/>
                <a:cs typeface="+mn-cs"/>
              </a:rPr>
              <a:t>el</a:t>
            </a:r>
            <a:r>
              <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rPr>
              <a:t> </a:t>
            </a:r>
            <a:r>
              <a:rPr kumimoji="0" lang="en-GB" sz="3200" b="1" i="0" u="none" strike="noStrike" kern="1200" cap="none" spc="0" normalizeH="0" baseline="0" noProof="0" dirty="0" err="1">
                <a:ln>
                  <a:noFill/>
                </a:ln>
                <a:solidFill>
                  <a:srgbClr val="F8C6C7">
                    <a:lumMod val="50000"/>
                  </a:srgbClr>
                </a:solidFill>
                <a:effectLst/>
                <a:uLnTx/>
                <a:uFillTx/>
                <a:latin typeface="Century Gothic"/>
                <a:ea typeface="+mn-ea"/>
                <a:cs typeface="+mn-cs"/>
              </a:rPr>
              <a:t>matrimonio</a:t>
            </a:r>
            <a:endPar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4" name="TextBox 23">
            <a:hlinkClick r:id="" action="ppaction://noaction">
              <a:snd r:embed="rId10" name="el sueño.wav"/>
            </a:hlinkClick>
          </p:cNvPr>
          <p:cNvSpPr txBox="1"/>
          <p:nvPr/>
        </p:nvSpPr>
        <p:spPr>
          <a:xfrm>
            <a:off x="4673233"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8C6C7">
                    <a:lumMod val="50000"/>
                  </a:srgbClr>
                </a:solidFill>
                <a:effectLst/>
                <a:uLnTx/>
                <a:uFillTx/>
                <a:latin typeface="Century Gothic"/>
                <a:ea typeface="+mn-ea"/>
                <a:cs typeface="+mn-cs"/>
              </a:rPr>
              <a:t>fijarse</a:t>
            </a:r>
            <a:endPar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5" name="TextBox 24">
            <a:hlinkClick r:id="" action="ppaction://noaction">
              <a:snd r:embed="rId11" name="el calor.wav"/>
            </a:hlinkClick>
          </p:cNvPr>
          <p:cNvSpPr txBox="1"/>
          <p:nvPr/>
        </p:nvSpPr>
        <p:spPr>
          <a:xfrm>
            <a:off x="8703654" y="5729215"/>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8C6C7">
                    <a:lumMod val="50000"/>
                  </a:srgbClr>
                </a:solidFill>
                <a:effectLst/>
                <a:uLnTx/>
                <a:uFillTx/>
                <a:latin typeface="Century Gothic"/>
                <a:ea typeface="+mn-ea"/>
                <a:cs typeface="+mn-cs"/>
              </a:rPr>
              <a:t>el</a:t>
            </a:r>
            <a:r>
              <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rPr>
              <a:t> </a:t>
            </a:r>
            <a:r>
              <a:rPr kumimoji="0" lang="en-GB" sz="3200" b="1" i="0" u="none" strike="noStrike" kern="1200" cap="none" spc="0" normalizeH="0" baseline="0" noProof="0" dirty="0" err="1">
                <a:ln>
                  <a:noFill/>
                </a:ln>
                <a:solidFill>
                  <a:srgbClr val="F8C6C7">
                    <a:lumMod val="50000"/>
                  </a:srgbClr>
                </a:solidFill>
                <a:effectLst/>
                <a:uLnTx/>
                <a:uFillTx/>
                <a:latin typeface="Century Gothic"/>
                <a:ea typeface="+mn-ea"/>
                <a:cs typeface="+mn-cs"/>
              </a:rPr>
              <a:t>nacimiento</a:t>
            </a:r>
            <a:endParaRPr kumimoji="0" lang="en-GB" sz="3200" b="1"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
        <p:nvSpPr>
          <p:cNvPr id="28" name="Rectangle 27"/>
          <p:cNvSpPr/>
          <p:nvPr/>
        </p:nvSpPr>
        <p:spPr>
          <a:xfrm>
            <a:off x="8337631" y="2583165"/>
            <a:ext cx="1919116"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husband</a:t>
            </a:r>
          </a:p>
        </p:txBody>
      </p:sp>
      <p:sp>
        <p:nvSpPr>
          <p:cNvPr id="29" name="Rectangle 28"/>
          <p:cNvSpPr/>
          <p:nvPr/>
        </p:nvSpPr>
        <p:spPr>
          <a:xfrm>
            <a:off x="2474946" y="5218812"/>
            <a:ext cx="200728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marriage</a:t>
            </a:r>
          </a:p>
        </p:txBody>
      </p:sp>
      <p:sp>
        <p:nvSpPr>
          <p:cNvPr id="32" name="Rectangle 31"/>
          <p:cNvSpPr/>
          <p:nvPr/>
        </p:nvSpPr>
        <p:spPr>
          <a:xfrm>
            <a:off x="10759850" y="4740338"/>
            <a:ext cx="1292341" cy="1077218"/>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birth,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origin</a:t>
            </a:r>
          </a:p>
        </p:txBody>
      </p:sp>
      <p:sp>
        <p:nvSpPr>
          <p:cNvPr id="7" name="Title 11">
            <a:extLst>
              <a:ext uri="{FF2B5EF4-FFF2-40B4-BE49-F238E27FC236}">
                <a16:creationId xmlns:a16="http://schemas.microsoft.com/office/drawing/2014/main" id="{9CB9291A-7336-FA64-784C-27E548B4CE92}"/>
              </a:ext>
            </a:extLst>
          </p:cNvPr>
          <p:cNvSpPr txBox="1">
            <a:spLocks/>
          </p:cNvSpPr>
          <p:nvPr/>
        </p:nvSpPr>
        <p:spPr>
          <a:xfrm>
            <a:off x="146038" y="103426"/>
            <a:ext cx="3253145" cy="776587"/>
          </a:xfrm>
          <a:prstGeom prst="rect">
            <a:avLst/>
          </a:prstGeom>
          <a:blipFill>
            <a:blip r:embed="rId12">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grpSp>
        <p:nvGrpSpPr>
          <p:cNvPr id="3" name="Group 2">
            <a:extLst>
              <a:ext uri="{FF2B5EF4-FFF2-40B4-BE49-F238E27FC236}">
                <a16:creationId xmlns:a16="http://schemas.microsoft.com/office/drawing/2014/main" id="{774F9213-EB40-EAD3-872F-85E45735F186}"/>
              </a:ext>
            </a:extLst>
          </p:cNvPr>
          <p:cNvGrpSpPr/>
          <p:nvPr/>
        </p:nvGrpSpPr>
        <p:grpSpPr>
          <a:xfrm>
            <a:off x="4893799" y="3485470"/>
            <a:ext cx="2612807" cy="2367308"/>
            <a:chOff x="7275396" y="976025"/>
            <a:chExt cx="2612807" cy="2367308"/>
          </a:xfrm>
        </p:grpSpPr>
        <p:pic>
          <p:nvPicPr>
            <p:cNvPr id="5" name="Picture 4">
              <a:extLst>
                <a:ext uri="{FF2B5EF4-FFF2-40B4-BE49-F238E27FC236}">
                  <a16:creationId xmlns:a16="http://schemas.microsoft.com/office/drawing/2014/main" id="{7A5593B0-6D7A-E941-32D6-04F9E278DD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424362">
              <a:off x="7275396" y="976025"/>
              <a:ext cx="2612807" cy="2367308"/>
            </a:xfrm>
            <a:prstGeom prst="rect">
              <a:avLst/>
            </a:prstGeom>
          </p:spPr>
        </p:pic>
        <p:sp>
          <p:nvSpPr>
            <p:cNvPr id="6" name="TextBox 5">
              <a:extLst>
                <a:ext uri="{FF2B5EF4-FFF2-40B4-BE49-F238E27FC236}">
                  <a16:creationId xmlns:a16="http://schemas.microsoft.com/office/drawing/2014/main" id="{1CD81F47-3108-FE82-D8CE-F8ED6D1117CE}"/>
                </a:ext>
              </a:extLst>
            </p:cNvPr>
            <p:cNvSpPr txBox="1"/>
            <p:nvPr/>
          </p:nvSpPr>
          <p:spPr>
            <a:xfrm>
              <a:off x="7518094" y="1596530"/>
              <a:ext cx="233292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8C6C7">
                      <a:lumMod val="50000"/>
                    </a:srgbClr>
                  </a:solidFill>
                  <a:effectLst/>
                  <a:uLnTx/>
                  <a:uFillTx/>
                  <a:latin typeface="Century Gothic"/>
                  <a:ea typeface="+mn-ea"/>
                  <a:cs typeface="+mn-cs"/>
                </a:rPr>
                <a:t>To notice,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8C6C7">
                      <a:lumMod val="50000"/>
                    </a:srgbClr>
                  </a:solidFill>
                  <a:effectLst/>
                  <a:uLnTx/>
                  <a:uFillTx/>
                  <a:latin typeface="Century Gothic"/>
                  <a:ea typeface="+mn-ea"/>
                  <a:cs typeface="+mn-cs"/>
                </a:rPr>
                <a:t>noticing</a:t>
              </a:r>
            </a:p>
          </p:txBody>
        </p:sp>
      </p:grpSp>
      <p:sp>
        <p:nvSpPr>
          <p:cNvPr id="8" name="Rectangle 7">
            <a:extLst>
              <a:ext uri="{FF2B5EF4-FFF2-40B4-BE49-F238E27FC236}">
                <a16:creationId xmlns:a16="http://schemas.microsoft.com/office/drawing/2014/main" id="{E0A6D818-88A5-16AE-E3FA-4E925FC2E945}"/>
              </a:ext>
            </a:extLst>
          </p:cNvPr>
          <p:cNvSpPr/>
          <p:nvPr/>
        </p:nvSpPr>
        <p:spPr>
          <a:xfrm>
            <a:off x="4809905" y="2044556"/>
            <a:ext cx="1949573" cy="1077218"/>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to fall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love with</a:t>
            </a:r>
          </a:p>
        </p:txBody>
      </p:sp>
      <p:sp>
        <p:nvSpPr>
          <p:cNvPr id="9" name="TextBox 8">
            <a:extLst>
              <a:ext uri="{FF2B5EF4-FFF2-40B4-BE49-F238E27FC236}">
                <a16:creationId xmlns:a16="http://schemas.microsoft.com/office/drawing/2014/main" id="{DCC1ADC9-2D86-1C71-3110-2FED46D04008}"/>
              </a:ext>
            </a:extLst>
          </p:cNvPr>
          <p:cNvSpPr txBox="1"/>
          <p:nvPr/>
        </p:nvSpPr>
        <p:spPr>
          <a:xfrm>
            <a:off x="7137633" y="642708"/>
            <a:ext cx="54665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srgbClr val="3A3838"/>
              </a:solidFill>
              <a:effectLst/>
              <a:uLnTx/>
              <a:uFillTx/>
              <a:latin typeface="Century Gothic"/>
              <a:ea typeface="+mn-ea"/>
              <a:cs typeface="+mn-cs"/>
            </a:endParaRPr>
          </a:p>
        </p:txBody>
      </p:sp>
      <p:grpSp>
        <p:nvGrpSpPr>
          <p:cNvPr id="10" name="Group 9">
            <a:extLst>
              <a:ext uri="{FF2B5EF4-FFF2-40B4-BE49-F238E27FC236}">
                <a16:creationId xmlns:a16="http://schemas.microsoft.com/office/drawing/2014/main" id="{3932CD67-B8A3-03CB-39FF-CBFE6275566F}"/>
              </a:ext>
            </a:extLst>
          </p:cNvPr>
          <p:cNvGrpSpPr/>
          <p:nvPr/>
        </p:nvGrpSpPr>
        <p:grpSpPr>
          <a:xfrm>
            <a:off x="10923375" y="864195"/>
            <a:ext cx="1061089" cy="344128"/>
            <a:chOff x="7758664" y="380605"/>
            <a:chExt cx="1026170" cy="344128"/>
          </a:xfrm>
        </p:grpSpPr>
        <p:sp>
          <p:nvSpPr>
            <p:cNvPr id="11" name="TextBox 10">
              <a:extLst>
                <a:ext uri="{FF2B5EF4-FFF2-40B4-BE49-F238E27FC236}">
                  <a16:creationId xmlns:a16="http://schemas.microsoft.com/office/drawing/2014/main" id="{E3618732-4FA7-7518-F0CA-8E6187AF6F74}"/>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2" name="Straight Connector 11">
              <a:extLst>
                <a:ext uri="{FF2B5EF4-FFF2-40B4-BE49-F238E27FC236}">
                  <a16:creationId xmlns:a16="http://schemas.microsoft.com/office/drawing/2014/main" id="{E8B0C694-7D19-837F-9119-18CFBAAFC481}"/>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2973FE8-2F1D-B611-90EE-E737BFA4555A}"/>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1405A9A-85F4-238C-07EA-C37FBF794A0E}"/>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CEF386-1FDB-BD2F-3095-EF4C03EAFE3C}"/>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002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3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3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03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2D6D90-4693-996E-9307-7E066614A5F3}"/>
              </a:ext>
            </a:extLst>
          </p:cNvPr>
          <p:cNvSpPr>
            <a:spLocks noGrp="1"/>
          </p:cNvSpPr>
          <p:nvPr>
            <p:ph type="title"/>
          </p:nvPr>
        </p:nvSpPr>
        <p:spPr>
          <a:xfrm>
            <a:off x="-1" y="213557"/>
            <a:ext cx="9895115" cy="1174372"/>
          </a:xfrm>
        </p:spPr>
        <p:txBody>
          <a:bodyPr>
            <a:normAutofit/>
          </a:bodyPr>
          <a:lstStyle/>
          <a:p>
            <a:r>
              <a:rPr lang="en-ES" sz="2800" dirty="0"/>
              <a:t>Talking about what people did in the past</a:t>
            </a:r>
            <a:br>
              <a:rPr lang="en-ES" sz="2800" dirty="0"/>
            </a:br>
            <a:r>
              <a:rPr lang="en-ES" sz="2800" b="0" dirty="0"/>
              <a:t>Using the 3rd person preterite endings –ó / -aron</a:t>
            </a:r>
          </a:p>
        </p:txBody>
      </p:sp>
      <p:sp>
        <p:nvSpPr>
          <p:cNvPr id="6" name="Rounded Rectangle 11">
            <a:extLst>
              <a:ext uri="{FF2B5EF4-FFF2-40B4-BE49-F238E27FC236}">
                <a16:creationId xmlns:a16="http://schemas.microsoft.com/office/drawing/2014/main" id="{21642560-DE96-44BD-B361-249A49663721}"/>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677F340-29B1-2FFB-5426-8A039CECE94E}"/>
              </a:ext>
            </a:extLst>
          </p:cNvPr>
          <p:cNvSpPr txBox="1"/>
          <p:nvPr/>
        </p:nvSpPr>
        <p:spPr>
          <a:xfrm>
            <a:off x="243849" y="1387929"/>
            <a:ext cx="1142599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Remember that</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in Spanish the –ar verb endings change depending on who the verb refers to.</a:t>
            </a:r>
            <a:endParaRPr kumimoji="0" lang="en-GB" sz="2600" b="0" i="0" u="none" strike="noStrike" kern="1200" cap="none" spc="0" normalizeH="0" baseline="0" noProof="0" dirty="0">
              <a:ln>
                <a:noFill/>
              </a:ln>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6CB8C059-D852-CE1C-B648-FF9B3B6281FC}"/>
              </a:ext>
            </a:extLst>
          </p:cNvPr>
          <p:cNvSpPr txBox="1"/>
          <p:nvPr/>
        </p:nvSpPr>
        <p:spPr>
          <a:xfrm>
            <a:off x="307410" y="3888773"/>
            <a:ext cx="574159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tx2"/>
                </a:solidFill>
                <a:latin typeface="Century Gothic" panose="020B0502020202020204" pitchFamily="34" charset="0"/>
              </a:rPr>
              <a:t>Cont</a:t>
            </a:r>
            <a:r>
              <a:rPr lang="en-GB" sz="2600" b="1" dirty="0" err="1">
                <a:solidFill>
                  <a:schemeClr val="tx2"/>
                </a:solidFill>
                <a:latin typeface="Century Gothic" panose="020B0502020202020204" pitchFamily="34" charset="0"/>
              </a:rPr>
              <a:t>ó</a:t>
            </a:r>
            <a:r>
              <a:rPr kumimoji="0" lang="en-GB" sz="2600"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 _____________________</a:t>
            </a:r>
          </a:p>
        </p:txBody>
      </p:sp>
      <p:sp>
        <p:nvSpPr>
          <p:cNvPr id="11" name="Rectangle 10">
            <a:extLst>
              <a:ext uri="{FF2B5EF4-FFF2-40B4-BE49-F238E27FC236}">
                <a16:creationId xmlns:a16="http://schemas.microsoft.com/office/drawing/2014/main" id="{75AB98B6-7EB2-058D-35C0-046851296128}"/>
              </a:ext>
            </a:extLst>
          </p:cNvPr>
          <p:cNvSpPr/>
          <p:nvPr/>
        </p:nvSpPr>
        <p:spPr>
          <a:xfrm>
            <a:off x="1912477" y="3825268"/>
            <a:ext cx="2531462" cy="492443"/>
          </a:xfrm>
          <a:prstGeom prst="rect">
            <a:avLst/>
          </a:prstGeom>
        </p:spPr>
        <p:txBody>
          <a:bodyPr wrap="none">
            <a:spAutoFit/>
          </a:bodyPr>
          <a:lstStyle/>
          <a:p>
            <a:pPr lvl="0">
              <a:defRPr/>
            </a:pPr>
            <a:r>
              <a:rPr lang="en-GB" sz="2600" dirty="0">
                <a:latin typeface="Century Gothic" panose="020B0502020202020204" pitchFamily="34" charset="0"/>
              </a:rPr>
              <a:t>(s/he </a:t>
            </a:r>
            <a:r>
              <a:rPr lang="en-GB" sz="2600" b="1" dirty="0">
                <a:latin typeface="Century Gothic" panose="020B0502020202020204" pitchFamily="34" charset="0"/>
              </a:rPr>
              <a:t>or</a:t>
            </a:r>
            <a:r>
              <a:rPr lang="en-GB" sz="2600" dirty="0">
                <a:latin typeface="Century Gothic" panose="020B0502020202020204" pitchFamily="34" charset="0"/>
              </a:rPr>
              <a:t> it told)</a:t>
            </a:r>
            <a:endParaRPr lang="en-GB" sz="2600" b="1" dirty="0">
              <a:latin typeface="Century Gothic" panose="020B0502020202020204" pitchFamily="34" charset="0"/>
            </a:endParaRPr>
          </a:p>
        </p:txBody>
      </p:sp>
      <p:sp>
        <p:nvSpPr>
          <p:cNvPr id="12" name="TextBox 11">
            <a:extLst>
              <a:ext uri="{FF2B5EF4-FFF2-40B4-BE49-F238E27FC236}">
                <a16:creationId xmlns:a16="http://schemas.microsoft.com/office/drawing/2014/main" id="{499678E9-B55E-5887-59DD-971CDDAD482E}"/>
              </a:ext>
            </a:extLst>
          </p:cNvPr>
          <p:cNvSpPr txBox="1"/>
          <p:nvPr/>
        </p:nvSpPr>
        <p:spPr>
          <a:xfrm>
            <a:off x="6241166" y="3825268"/>
            <a:ext cx="557073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tx2"/>
                </a:solidFill>
                <a:latin typeface="Century Gothic" panose="020B0502020202020204" pitchFamily="34" charset="0"/>
              </a:rPr>
              <a:t>se </a:t>
            </a:r>
            <a:r>
              <a:rPr lang="en-GB" sz="2600" dirty="0" err="1">
                <a:solidFill>
                  <a:schemeClr val="tx2"/>
                </a:solidFill>
                <a:latin typeface="Century Gothic" panose="020B0502020202020204" pitchFamily="34" charset="0"/>
              </a:rPr>
              <a:t>cas</a:t>
            </a:r>
            <a:r>
              <a:rPr lang="en-GB" sz="2600" b="1" dirty="0" err="1">
                <a:solidFill>
                  <a:schemeClr val="tx2"/>
                </a:solidFill>
                <a:latin typeface="Century Gothic" panose="020B0502020202020204" pitchFamily="34" charset="0"/>
              </a:rPr>
              <a:t>ó</a:t>
            </a:r>
            <a:r>
              <a:rPr kumimoji="0" lang="en-GB" sz="2600"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 ______________________.</a:t>
            </a:r>
          </a:p>
        </p:txBody>
      </p:sp>
      <p:sp>
        <p:nvSpPr>
          <p:cNvPr id="13" name="Rectangle 12">
            <a:extLst>
              <a:ext uri="{FF2B5EF4-FFF2-40B4-BE49-F238E27FC236}">
                <a16:creationId xmlns:a16="http://schemas.microsoft.com/office/drawing/2014/main" id="{2E9648E0-5630-D3F0-02B2-5F38EEE3C32E}"/>
              </a:ext>
            </a:extLst>
          </p:cNvPr>
          <p:cNvSpPr/>
          <p:nvPr/>
        </p:nvSpPr>
        <p:spPr>
          <a:xfrm>
            <a:off x="7846234" y="3763194"/>
            <a:ext cx="3807453" cy="492443"/>
          </a:xfrm>
          <a:prstGeom prst="rect">
            <a:avLst/>
          </a:prstGeom>
        </p:spPr>
        <p:txBody>
          <a:bodyPr wrap="none">
            <a:spAutoFit/>
          </a:bodyPr>
          <a:lstStyle/>
          <a:p>
            <a:pPr lvl="0">
              <a:defRPr/>
            </a:pPr>
            <a:r>
              <a:rPr lang="en-GB" sz="2600" dirty="0">
                <a:latin typeface="Century Gothic" panose="020B0502020202020204" pitchFamily="34" charset="0"/>
              </a:rPr>
              <a:t>(s/he </a:t>
            </a:r>
            <a:r>
              <a:rPr lang="en-GB" sz="2600" b="1" dirty="0">
                <a:latin typeface="Century Gothic" panose="020B0502020202020204" pitchFamily="34" charset="0"/>
              </a:rPr>
              <a:t>or</a:t>
            </a:r>
            <a:r>
              <a:rPr lang="en-GB" sz="2600" dirty="0">
                <a:latin typeface="Century Gothic" panose="020B0502020202020204" pitchFamily="34" charset="0"/>
              </a:rPr>
              <a:t> it got married)</a:t>
            </a:r>
            <a:endParaRPr lang="en-GB" sz="2600" b="1" dirty="0">
              <a:latin typeface="Century Gothic" panose="020B0502020202020204" pitchFamily="34" charset="0"/>
            </a:endParaRPr>
          </a:p>
        </p:txBody>
      </p:sp>
      <p:sp>
        <p:nvSpPr>
          <p:cNvPr id="14" name="TextBox 13">
            <a:extLst>
              <a:ext uri="{FF2B5EF4-FFF2-40B4-BE49-F238E27FC236}">
                <a16:creationId xmlns:a16="http://schemas.microsoft.com/office/drawing/2014/main" id="{07D724A0-02B9-10EA-ABF8-E416AC961D74}"/>
              </a:ext>
            </a:extLst>
          </p:cNvPr>
          <p:cNvSpPr txBox="1"/>
          <p:nvPr/>
        </p:nvSpPr>
        <p:spPr>
          <a:xfrm>
            <a:off x="243849" y="2474976"/>
            <a:ext cx="10691693"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or</a:t>
            </a:r>
            <a:r>
              <a:rPr lang="en-GB" sz="2600" dirty="0">
                <a:latin typeface="Century Gothic" panose="020B0502020202020204" pitchFamily="34" charset="0"/>
              </a:rPr>
              <a:t> ‘</a:t>
            </a:r>
            <a:r>
              <a:rPr lang="en-GB" sz="2600" b="1" dirty="0">
                <a:latin typeface="Century Gothic" panose="020B0502020202020204" pitchFamily="34" charset="0"/>
              </a:rPr>
              <a:t>it</a:t>
            </a:r>
            <a:r>
              <a:rPr lang="en-GB" sz="2600" dirty="0">
                <a:latin typeface="Century Gothic" panose="020B0502020202020204" pitchFamily="34" charset="0"/>
              </a:rPr>
              <a:t>’ for a completed action in the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past, remove –</a:t>
            </a:r>
            <a:r>
              <a:rPr lang="en-GB" sz="2600" dirty="0">
                <a:latin typeface="Century Gothic" panose="020B0502020202020204" pitchFamily="34" charset="0"/>
              </a:rPr>
              <a:t>a</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 and</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add _____</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lang="en-GB" sz="2600" dirty="0">
                <a:latin typeface="Century Gothic" panose="020B0502020202020204" pitchFamily="34" charset="0"/>
              </a:rPr>
              <a:t>(with accent!)</a:t>
            </a:r>
            <a:r>
              <a:rPr kumimoji="0" lang="en-GB" sz="2600" i="0" u="none" strike="noStrike" kern="1200" cap="none" spc="0" normalizeH="0" baseline="0" noProof="0" dirty="0">
                <a:ln>
                  <a:noFill/>
                </a:ln>
                <a:effectLst/>
                <a:uLnTx/>
                <a:uFillTx/>
                <a:latin typeface="Century Gothic" panose="020B0502020202020204" pitchFamily="34" charset="0"/>
              </a:rPr>
              <a:t>. </a:t>
            </a:r>
          </a:p>
        </p:txBody>
      </p:sp>
      <p:sp>
        <p:nvSpPr>
          <p:cNvPr id="15" name="TextBox 14">
            <a:extLst>
              <a:ext uri="{FF2B5EF4-FFF2-40B4-BE49-F238E27FC236}">
                <a16:creationId xmlns:a16="http://schemas.microsoft.com/office/drawing/2014/main" id="{A7B82768-E6CA-8A6C-E008-1E70600628B3}"/>
              </a:ext>
            </a:extLst>
          </p:cNvPr>
          <p:cNvSpPr txBox="1"/>
          <p:nvPr/>
        </p:nvSpPr>
        <p:spPr>
          <a:xfrm>
            <a:off x="4872841" y="5686765"/>
            <a:ext cx="17291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equilibr</a:t>
            </a:r>
            <a:endParaRPr kumimoji="0" lang="en-GB" sz="2600" b="1" i="0" u="none" strike="noStrike" kern="1200" cap="none" spc="0" normalizeH="0" baseline="0" noProof="0" dirty="0">
              <a:ln>
                <a:noFill/>
              </a:ln>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D2D4A539-86DC-B8CD-31FD-AC029BD4D233}"/>
              </a:ext>
            </a:extLst>
          </p:cNvPr>
          <p:cNvSpPr txBox="1"/>
          <p:nvPr/>
        </p:nvSpPr>
        <p:spPr>
          <a:xfrm>
            <a:off x="2518044" y="2819355"/>
            <a:ext cx="66016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tx2"/>
                </a:solidFill>
                <a:latin typeface="Century Gothic" panose="020B0502020202020204" pitchFamily="34" charset="0"/>
              </a:rPr>
              <a:t>-</a:t>
            </a:r>
            <a:r>
              <a:rPr lang="en-GB" sz="2600" b="1" dirty="0" err="1">
                <a:solidFill>
                  <a:schemeClr val="tx2"/>
                </a:solidFill>
                <a:latin typeface="Century Gothic" panose="020B0502020202020204" pitchFamily="34" charset="0"/>
              </a:rPr>
              <a:t>ó</a:t>
            </a:r>
            <a:endPar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ndParaRPr>
          </a:p>
        </p:txBody>
      </p:sp>
      <p:cxnSp>
        <p:nvCxnSpPr>
          <p:cNvPr id="17" name="Straight Arrow Connector 16">
            <a:extLst>
              <a:ext uri="{FF2B5EF4-FFF2-40B4-BE49-F238E27FC236}">
                <a16:creationId xmlns:a16="http://schemas.microsoft.com/office/drawing/2014/main" id="{B0091444-1179-21E0-0974-73AEB7FC03B8}"/>
              </a:ext>
            </a:extLst>
          </p:cNvPr>
          <p:cNvCxnSpPr/>
          <p:nvPr/>
        </p:nvCxnSpPr>
        <p:spPr>
          <a:xfrm>
            <a:off x="6469353" y="5894579"/>
            <a:ext cx="159282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9CF095A-DB9E-2B92-A613-2BE2FD5A00BD}"/>
              </a:ext>
            </a:extLst>
          </p:cNvPr>
          <p:cNvSpPr txBox="1"/>
          <p:nvPr/>
        </p:nvSpPr>
        <p:spPr>
          <a:xfrm>
            <a:off x="7980506" y="5961454"/>
            <a:ext cx="42114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t>
            </a:r>
            <a:r>
              <a:rPr lang="en-GB" sz="2600" dirty="0">
                <a:latin typeface="Century Gothic" panose="020B0502020202020204" pitchFamily="34" charset="0"/>
              </a:rPr>
              <a:t>they balanced</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6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F12E9B40-FEC3-13FC-0DD1-FB8AF3D2CB2A}"/>
              </a:ext>
            </a:extLst>
          </p:cNvPr>
          <p:cNvSpPr txBox="1"/>
          <p:nvPr/>
        </p:nvSpPr>
        <p:spPr>
          <a:xfrm>
            <a:off x="633596" y="5686765"/>
            <a:ext cx="21666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Equilibrar</a:t>
            </a:r>
            <a:endParaRPr lang="en-GB" sz="2600" strike="sngStrike" dirty="0">
              <a:latin typeface="Century Gothic" panose="020B0502020202020204" pitchFamily="34" charset="0"/>
            </a:endParaRPr>
          </a:p>
        </p:txBody>
      </p:sp>
      <p:cxnSp>
        <p:nvCxnSpPr>
          <p:cNvPr id="20" name="Straight Arrow Connector 19">
            <a:extLst>
              <a:ext uri="{FF2B5EF4-FFF2-40B4-BE49-F238E27FC236}">
                <a16:creationId xmlns:a16="http://schemas.microsoft.com/office/drawing/2014/main" id="{66F569A8-3990-0578-C944-02B032BAB5D1}"/>
              </a:ext>
            </a:extLst>
          </p:cNvPr>
          <p:cNvCxnSpPr/>
          <p:nvPr/>
        </p:nvCxnSpPr>
        <p:spPr>
          <a:xfrm>
            <a:off x="2848127" y="5974385"/>
            <a:ext cx="159282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13">
            <a:extLst>
              <a:ext uri="{FF2B5EF4-FFF2-40B4-BE49-F238E27FC236}">
                <a16:creationId xmlns:a16="http://schemas.microsoft.com/office/drawing/2014/main" id="{AFAD75FF-18A0-0669-FFAE-B54BDF71BC0A}"/>
              </a:ext>
            </a:extLst>
          </p:cNvPr>
          <p:cNvSpPr txBox="1"/>
          <p:nvPr/>
        </p:nvSpPr>
        <p:spPr>
          <a:xfrm>
            <a:off x="243848" y="4518882"/>
            <a:ext cx="10691693"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they</a:t>
            </a:r>
            <a:r>
              <a:rPr lang="en-GB" sz="2600" dirty="0">
                <a:latin typeface="Century Gothic" panose="020B0502020202020204" pitchFamily="34" charset="0"/>
              </a:rPr>
              <a:t>’ for a completed action in the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past, remove –</a:t>
            </a:r>
            <a:r>
              <a:rPr lang="en-GB" sz="2600" dirty="0">
                <a:latin typeface="Century Gothic" panose="020B0502020202020204" pitchFamily="34" charset="0"/>
              </a:rPr>
              <a:t>a</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 and</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add </a:t>
            </a:r>
            <a:r>
              <a:rPr kumimoji="0" lang="en-GB" sz="2600" b="1" i="0" strike="noStrike" kern="1200" cap="none" spc="0" normalizeH="0" baseline="0" noProof="0" dirty="0">
                <a:ln>
                  <a:noFill/>
                </a:ln>
                <a:effectLst/>
                <a:uLnTx/>
                <a:uFillTx/>
                <a:latin typeface="Century Gothic" panose="020B0502020202020204" pitchFamily="34" charset="0"/>
                <a:ea typeface="+mn-ea"/>
                <a:cs typeface="+mn-cs"/>
              </a:rPr>
              <a:t>–</a:t>
            </a:r>
            <a:r>
              <a:rPr kumimoji="0" lang="en-GB" sz="2600" b="1" i="0" strike="noStrike" kern="1200" cap="none" spc="0" normalizeH="0" baseline="0" noProof="0" dirty="0" err="1">
                <a:ln>
                  <a:noFill/>
                </a:ln>
                <a:effectLst/>
                <a:uLnTx/>
                <a:uFillTx/>
                <a:latin typeface="Century Gothic" panose="020B0502020202020204" pitchFamily="34" charset="0"/>
                <a:ea typeface="+mn-ea"/>
                <a:cs typeface="+mn-cs"/>
              </a:rPr>
              <a:t>aron</a:t>
            </a:r>
            <a:r>
              <a:rPr kumimoji="0" lang="en-GB" sz="2600" b="0" i="0" u="none" strike="noStrike" kern="1200" cap="none" spc="0" normalizeH="0" baseline="0" noProof="0" dirty="0">
                <a:ln>
                  <a:noFill/>
                </a:ln>
                <a:effectLst/>
                <a:uLnTx/>
                <a:uFillTx/>
                <a:latin typeface="Century Gothic" panose="020B0502020202020204" pitchFamily="34" charset="0"/>
              </a:rPr>
              <a:t>.</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2" name="TextBox 18">
            <a:extLst>
              <a:ext uri="{FF2B5EF4-FFF2-40B4-BE49-F238E27FC236}">
                <a16:creationId xmlns:a16="http://schemas.microsoft.com/office/drawing/2014/main" id="{7343996D-2DD3-076F-8359-CBA5E404A201}"/>
              </a:ext>
            </a:extLst>
          </p:cNvPr>
          <p:cNvSpPr txBox="1"/>
          <p:nvPr/>
        </p:nvSpPr>
        <p:spPr>
          <a:xfrm>
            <a:off x="9303339" y="5605929"/>
            <a:ext cx="262480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equilibr</a:t>
            </a:r>
            <a:r>
              <a:rPr lang="en-GB" sz="2600" b="1" dirty="0" err="1">
                <a:solidFill>
                  <a:schemeClr val="tx2"/>
                </a:solidFill>
                <a:latin typeface="Century Gothic" panose="020B0502020202020204" pitchFamily="34" charset="0"/>
              </a:rPr>
              <a:t>aron</a:t>
            </a:r>
            <a:endParaRPr kumimoji="0" lang="en-GB" sz="2600" b="1" i="0" u="none" strike="noStrike" kern="1200" cap="none" spc="0" normalizeH="0" baseline="0" noProof="0" dirty="0">
              <a:ln>
                <a:noFill/>
              </a:ln>
              <a:solidFill>
                <a:schemeClr val="tx2"/>
              </a:solidFill>
              <a:effectLst/>
              <a:uLnTx/>
              <a:uFillTx/>
              <a:latin typeface="Century Gothic" panose="020B0502020202020204" pitchFamily="34" charset="0"/>
            </a:endParaRPr>
          </a:p>
        </p:txBody>
      </p:sp>
      <p:sp>
        <p:nvSpPr>
          <p:cNvPr id="2" name="Speech Bubble: Rectangle with Corners Rounded 1">
            <a:extLst>
              <a:ext uri="{FF2B5EF4-FFF2-40B4-BE49-F238E27FC236}">
                <a16:creationId xmlns:a16="http://schemas.microsoft.com/office/drawing/2014/main" id="{E3959491-B340-4BBD-AD33-2D0DE4840AA0}"/>
              </a:ext>
            </a:extLst>
          </p:cNvPr>
          <p:cNvSpPr/>
          <p:nvPr/>
        </p:nvSpPr>
        <p:spPr>
          <a:xfrm>
            <a:off x="9117219" y="2957884"/>
            <a:ext cx="2940509" cy="754180"/>
          </a:xfrm>
          <a:prstGeom prst="wedgeRoundRectCallout">
            <a:avLst>
              <a:gd name="adj1" fmla="val -59161"/>
              <a:gd name="adj2" fmla="val 35713"/>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solidFill>
                  <a:schemeClr val="tx1"/>
                </a:solidFill>
              </a:rPr>
              <a:t>Note that the reflexive pronoun ‘</a:t>
            </a:r>
            <a:r>
              <a:rPr lang="en-GB" b="1" dirty="0">
                <a:solidFill>
                  <a:schemeClr val="tx1"/>
                </a:solidFill>
              </a:rPr>
              <a:t>se’ </a:t>
            </a:r>
            <a:r>
              <a:rPr lang="en-GB" dirty="0">
                <a:solidFill>
                  <a:schemeClr val="tx1"/>
                </a:solidFill>
              </a:rPr>
              <a:t>moves to the front of the verb</a:t>
            </a:r>
          </a:p>
        </p:txBody>
      </p:sp>
      <p:sp>
        <p:nvSpPr>
          <p:cNvPr id="24" name="TextBox 23">
            <a:extLst>
              <a:ext uri="{FF2B5EF4-FFF2-40B4-BE49-F238E27FC236}">
                <a16:creationId xmlns:a16="http://schemas.microsoft.com/office/drawing/2014/main" id="{E2EC3AE0-F0EA-42A4-BE46-5C2A2BEF3614}"/>
              </a:ext>
            </a:extLst>
          </p:cNvPr>
          <p:cNvSpPr txBox="1"/>
          <p:nvPr/>
        </p:nvSpPr>
        <p:spPr>
          <a:xfrm>
            <a:off x="354403" y="3367528"/>
            <a:ext cx="143186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contar</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3D28D1FF-3337-47BE-B0B0-2BCA486C5C22}"/>
              </a:ext>
            </a:extLst>
          </p:cNvPr>
          <p:cNvSpPr txBox="1"/>
          <p:nvPr/>
        </p:nvSpPr>
        <p:spPr>
          <a:xfrm>
            <a:off x="6241166" y="3377875"/>
            <a:ext cx="143186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casar</a:t>
            </a:r>
            <a:r>
              <a:rPr lang="en-GB" sz="2600" u="sng" dirty="0" err="1">
                <a:latin typeface="Century Gothic" panose="020B0502020202020204" pitchFamily="34" charset="0"/>
              </a:rPr>
              <a:t>se</a:t>
            </a:r>
            <a:endParaRPr kumimoji="0" lang="en-GB" sz="2600" i="0" u="sng" strike="noStrike" kern="1200" cap="none" spc="0" normalizeH="0" baseline="0" noProof="0" dirty="0">
              <a:ln>
                <a:noFill/>
              </a:ln>
              <a:effectLst/>
              <a:uLnTx/>
              <a:uFillTx/>
              <a:latin typeface="Century Gothic" panose="020B0502020202020204" pitchFamily="34" charset="0"/>
            </a:endParaRPr>
          </a:p>
        </p:txBody>
      </p:sp>
      <p:cxnSp>
        <p:nvCxnSpPr>
          <p:cNvPr id="7" name="Straight Connector 6">
            <a:extLst>
              <a:ext uri="{FF2B5EF4-FFF2-40B4-BE49-F238E27FC236}">
                <a16:creationId xmlns:a16="http://schemas.microsoft.com/office/drawing/2014/main" id="{D642FC14-F752-4084-A986-E02313F2747E}"/>
              </a:ext>
            </a:extLst>
          </p:cNvPr>
          <p:cNvCxnSpPr>
            <a:cxnSpLocks/>
          </p:cNvCxnSpPr>
          <p:nvPr/>
        </p:nvCxnSpPr>
        <p:spPr>
          <a:xfrm>
            <a:off x="1891211" y="5963752"/>
            <a:ext cx="27783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A78263F-BDBD-4945-8A4D-32E3C4C479DD}"/>
              </a:ext>
            </a:extLst>
          </p:cNvPr>
          <p:cNvCxnSpPr>
            <a:cxnSpLocks/>
          </p:cNvCxnSpPr>
          <p:nvPr/>
        </p:nvCxnSpPr>
        <p:spPr>
          <a:xfrm>
            <a:off x="1214272" y="3624096"/>
            <a:ext cx="27783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4BA8C7-4214-4FB4-B49C-83DD5B51EC41}"/>
              </a:ext>
            </a:extLst>
          </p:cNvPr>
          <p:cNvCxnSpPr>
            <a:cxnSpLocks/>
          </p:cNvCxnSpPr>
          <p:nvPr/>
        </p:nvCxnSpPr>
        <p:spPr>
          <a:xfrm>
            <a:off x="6909644" y="3645362"/>
            <a:ext cx="27783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08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6" grpId="0"/>
      <p:bldP spid="18" grpId="0"/>
      <p:bldP spid="19" grpId="0"/>
      <p:bldP spid="22"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dvantages and disadvantages scale - Clip Art Library">
            <a:extLst>
              <a:ext uri="{FF2B5EF4-FFF2-40B4-BE49-F238E27FC236}">
                <a16:creationId xmlns:a16="http://schemas.microsoft.com/office/drawing/2014/main" id="{D240D5F8-088C-2FA2-2217-28F96080B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018" y="4043990"/>
            <a:ext cx="2117899" cy="14352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ife clipart - Clip Art Library">
            <a:extLst>
              <a:ext uri="{FF2B5EF4-FFF2-40B4-BE49-F238E27FC236}">
                <a16:creationId xmlns:a16="http://schemas.microsoft.com/office/drawing/2014/main" id="{EB8FB19E-595A-733B-66F2-8D0E5C2FA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35" y="3705652"/>
            <a:ext cx="1368386" cy="17782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ving hand emoji png - Clip Art Library">
            <a:extLst>
              <a:ext uri="{FF2B5EF4-FFF2-40B4-BE49-F238E27FC236}">
                <a16:creationId xmlns:a16="http://schemas.microsoft.com/office/drawing/2014/main" id="{1FC4928D-03B8-7BD3-8F47-CFCD30AA0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853" y="1145245"/>
            <a:ext cx="1850658" cy="1449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ride - Clip Art Library">
            <a:extLst>
              <a:ext uri="{FF2B5EF4-FFF2-40B4-BE49-F238E27FC236}">
                <a16:creationId xmlns:a16="http://schemas.microsoft.com/office/drawing/2014/main" id="{0B8BF166-BDD9-6AFB-FB34-CA87BBCF02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721" y="1066607"/>
            <a:ext cx="2428875" cy="1876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18409"/>
            <a:ext cx="1044243" cy="400919"/>
          </a:xfrm>
          <a:prstGeom prst="roundRect">
            <a:avLst/>
          </a:prstGeom>
          <a:solidFill>
            <a:srgbClr val="AD1519"/>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9" name="Group 18"/>
          <p:cNvGrpSpPr/>
          <p:nvPr/>
        </p:nvGrpSpPr>
        <p:grpSpPr>
          <a:xfrm>
            <a:off x="3571941" y="1004298"/>
            <a:ext cx="2800804" cy="2141298"/>
            <a:chOff x="7212823" y="1107000"/>
            <a:chExt cx="2800804" cy="2141298"/>
          </a:xfrm>
        </p:grpSpPr>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18" name="TextBox 17"/>
            <p:cNvSpPr txBox="1"/>
            <p:nvPr/>
          </p:nvSpPr>
          <p:spPr>
            <a:xfrm>
              <a:off x="7680699" y="1760489"/>
              <a:ext cx="23329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8C6C7">
                      <a:lumMod val="50000"/>
                    </a:srgbClr>
                  </a:solidFill>
                  <a:latin typeface="Century Gothic"/>
                </a:rPr>
                <a:t>To tell, telling</a:t>
              </a:r>
              <a:endParaRPr kumimoji="0" lang="en-GB" sz="2800" b="0"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grpSp>
      <p:sp>
        <p:nvSpPr>
          <p:cNvPr id="7" name="Title 11">
            <a:extLst>
              <a:ext uri="{FF2B5EF4-FFF2-40B4-BE49-F238E27FC236}">
                <a16:creationId xmlns:a16="http://schemas.microsoft.com/office/drawing/2014/main" id="{9CB9291A-7336-FA64-784C-27E548B4CE92}"/>
              </a:ext>
            </a:extLst>
          </p:cNvPr>
          <p:cNvSpPr txBox="1">
            <a:spLocks/>
          </p:cNvSpPr>
          <p:nvPr/>
        </p:nvSpPr>
        <p:spPr>
          <a:xfrm>
            <a:off x="146038" y="103426"/>
            <a:ext cx="3253145" cy="776587"/>
          </a:xfrm>
          <a:prstGeom prst="rect">
            <a:avLst/>
          </a:prstGeom>
          <a:blipFill>
            <a:blip r:embed="rId8">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sp>
        <p:nvSpPr>
          <p:cNvPr id="13" name="TextBox 12">
            <a:hlinkClick r:id="" action="ppaction://noaction">
              <a:snd r:embed="rId9" name="el miedo.wav"/>
            </a:hlinkClick>
            <a:extLst>
              <a:ext uri="{FF2B5EF4-FFF2-40B4-BE49-F238E27FC236}">
                <a16:creationId xmlns:a16="http://schemas.microsoft.com/office/drawing/2014/main" id="{D0A0858A-D308-38F3-9F19-C8110ABC0311}"/>
              </a:ext>
            </a:extLst>
          </p:cNvPr>
          <p:cNvSpPr txBox="1"/>
          <p:nvPr/>
        </p:nvSpPr>
        <p:spPr>
          <a:xfrm>
            <a:off x="9742352" y="3130549"/>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F8C6C7">
                    <a:lumMod val="50000"/>
                  </a:srgbClr>
                </a:solidFill>
                <a:latin typeface="Century Gothic"/>
              </a:rPr>
              <a:t>el</a:t>
            </a:r>
            <a:r>
              <a:rPr lang="en-GB" sz="2800" b="1" dirty="0">
                <a:solidFill>
                  <a:srgbClr val="F8C6C7">
                    <a:lumMod val="50000"/>
                  </a:srgbClr>
                </a:solidFill>
                <a:latin typeface="Century Gothic"/>
              </a:rPr>
              <a:t> </a:t>
            </a:r>
            <a:r>
              <a:rPr lang="en-GB" sz="2800" b="1" dirty="0" err="1">
                <a:solidFill>
                  <a:srgbClr val="F8C6C7">
                    <a:lumMod val="50000"/>
                  </a:srgbClr>
                </a:solidFill>
                <a:latin typeface="Century Gothic"/>
              </a:rPr>
              <a:t>papel</a:t>
            </a:r>
            <a:endParaRPr kumimoji="0" lang="en-GB" sz="2800" b="1" i="0" u="none" strike="noStrike" kern="1200" cap="none" spc="0" normalizeH="0" baseline="0" noProof="0" dirty="0">
              <a:ln>
                <a:noFill/>
              </a:ln>
              <a:solidFill>
                <a:srgbClr val="F8C6C7">
                  <a:lumMod val="50000"/>
                </a:srgbClr>
              </a:solidFill>
              <a:effectLst/>
              <a:uLnTx/>
              <a:uFillTx/>
              <a:latin typeface="Century Gothic"/>
            </a:endParaRPr>
          </a:p>
        </p:txBody>
      </p:sp>
      <p:sp>
        <p:nvSpPr>
          <p:cNvPr id="14" name="TextBox 13">
            <a:hlinkClick r:id="" action="ppaction://noaction">
              <a:snd r:embed="rId9" name="el miedo.wav"/>
            </a:hlinkClick>
            <a:extLst>
              <a:ext uri="{FF2B5EF4-FFF2-40B4-BE49-F238E27FC236}">
                <a16:creationId xmlns:a16="http://schemas.microsoft.com/office/drawing/2014/main" id="{73BD8EEC-1DD4-F899-1247-07B6159C3043}"/>
              </a:ext>
            </a:extLst>
          </p:cNvPr>
          <p:cNvSpPr txBox="1"/>
          <p:nvPr/>
        </p:nvSpPr>
        <p:spPr>
          <a:xfrm>
            <a:off x="9747842" y="5548195"/>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F8C6C7">
                    <a:lumMod val="50000"/>
                  </a:srgbClr>
                </a:solidFill>
                <a:latin typeface="Century Gothic"/>
              </a:rPr>
              <a:t>bueno</a:t>
            </a:r>
            <a:endParaRPr kumimoji="0" lang="en-GB" sz="2800" b="1" i="0" u="none" strike="noStrike" kern="1200" cap="none" spc="0" normalizeH="0" baseline="0" noProof="0" dirty="0">
              <a:ln>
                <a:noFill/>
              </a:ln>
              <a:solidFill>
                <a:srgbClr val="F8C6C7">
                  <a:lumMod val="50000"/>
                </a:srgbClr>
              </a:solidFill>
              <a:effectLst/>
              <a:uLnTx/>
              <a:uFillTx/>
              <a:latin typeface="Century Gothic"/>
            </a:endParaRPr>
          </a:p>
        </p:txBody>
      </p:sp>
      <p:sp>
        <p:nvSpPr>
          <p:cNvPr id="15" name="TextBox 14">
            <a:hlinkClick r:id="" action="ppaction://noaction">
              <a:snd r:embed="rId9" name="el miedo.wav"/>
            </a:hlinkClick>
            <a:extLst>
              <a:ext uri="{FF2B5EF4-FFF2-40B4-BE49-F238E27FC236}">
                <a16:creationId xmlns:a16="http://schemas.microsoft.com/office/drawing/2014/main" id="{D0033054-7A4D-EDA2-29AD-D16F8611D7EE}"/>
              </a:ext>
            </a:extLst>
          </p:cNvPr>
          <p:cNvSpPr txBox="1"/>
          <p:nvPr/>
        </p:nvSpPr>
        <p:spPr>
          <a:xfrm>
            <a:off x="6595614" y="5548195"/>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F8C6C7">
                    <a:lumMod val="50000"/>
                  </a:srgbClr>
                </a:solidFill>
                <a:latin typeface="Century Gothic"/>
              </a:rPr>
              <a:t>e</a:t>
            </a:r>
            <a:r>
              <a:rPr kumimoji="0" lang="en-GB" sz="2800" b="1" i="0" u="none" strike="noStrike" kern="1200" cap="none" spc="0" normalizeH="0" baseline="0" noProof="0" dirty="0">
                <a:ln>
                  <a:noFill/>
                </a:ln>
                <a:solidFill>
                  <a:srgbClr val="F8C6C7">
                    <a:lumMod val="50000"/>
                  </a:srgbClr>
                </a:solidFill>
                <a:effectLst/>
                <a:uLnTx/>
                <a:uFillTx/>
                <a:latin typeface="Century Gothic"/>
              </a:rPr>
              <a:t>l gusto</a:t>
            </a:r>
          </a:p>
        </p:txBody>
      </p:sp>
      <p:sp>
        <p:nvSpPr>
          <p:cNvPr id="16" name="TextBox 15">
            <a:hlinkClick r:id="" action="ppaction://noaction">
              <a:snd r:embed="rId9" name="el miedo.wav"/>
            </a:hlinkClick>
            <a:extLst>
              <a:ext uri="{FF2B5EF4-FFF2-40B4-BE49-F238E27FC236}">
                <a16:creationId xmlns:a16="http://schemas.microsoft.com/office/drawing/2014/main" id="{662EDB81-9176-39FD-DEA1-96B5A5D3EECB}"/>
              </a:ext>
            </a:extLst>
          </p:cNvPr>
          <p:cNvSpPr txBox="1"/>
          <p:nvPr/>
        </p:nvSpPr>
        <p:spPr>
          <a:xfrm>
            <a:off x="3443387" y="3058338"/>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F8C6C7">
                    <a:lumMod val="50000"/>
                  </a:srgbClr>
                </a:solidFill>
                <a:latin typeface="Century Gothic"/>
              </a:rPr>
              <a:t>contar</a:t>
            </a:r>
            <a:endParaRPr kumimoji="0" lang="en-GB" sz="2800" b="1" i="0" u="none" strike="noStrike" kern="1200" cap="none" spc="0" normalizeH="0" baseline="0" noProof="0" dirty="0">
              <a:ln>
                <a:noFill/>
              </a:ln>
              <a:solidFill>
                <a:srgbClr val="F8C6C7">
                  <a:lumMod val="50000"/>
                </a:srgbClr>
              </a:solidFill>
              <a:effectLst/>
              <a:uLnTx/>
              <a:uFillTx/>
              <a:latin typeface="Century Gothic"/>
            </a:endParaRPr>
          </a:p>
        </p:txBody>
      </p:sp>
      <p:sp>
        <p:nvSpPr>
          <p:cNvPr id="31" name="TextBox 30">
            <a:hlinkClick r:id="" action="ppaction://noaction">
              <a:snd r:embed="rId9" name="el miedo.wav"/>
            </a:hlinkClick>
            <a:extLst>
              <a:ext uri="{FF2B5EF4-FFF2-40B4-BE49-F238E27FC236}">
                <a16:creationId xmlns:a16="http://schemas.microsoft.com/office/drawing/2014/main" id="{FDAAC0D4-2BEE-574E-6A01-745A4AA2F21A}"/>
              </a:ext>
            </a:extLst>
          </p:cNvPr>
          <p:cNvSpPr txBox="1"/>
          <p:nvPr/>
        </p:nvSpPr>
        <p:spPr>
          <a:xfrm>
            <a:off x="3443387" y="5548195"/>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F8C6C7">
                    <a:lumMod val="50000"/>
                  </a:srgbClr>
                </a:solidFill>
                <a:latin typeface="Century Gothic"/>
              </a:rPr>
              <a:t>equilibrar</a:t>
            </a:r>
            <a:endParaRPr kumimoji="0" lang="en-GB" sz="2800" b="1" i="0" u="none" strike="noStrike" kern="1200" cap="none" spc="0" normalizeH="0" baseline="0" noProof="0" dirty="0">
              <a:ln>
                <a:noFill/>
              </a:ln>
              <a:solidFill>
                <a:srgbClr val="F8C6C7">
                  <a:lumMod val="50000"/>
                </a:srgbClr>
              </a:solidFill>
              <a:effectLst/>
              <a:uLnTx/>
              <a:uFillTx/>
              <a:latin typeface="Century Gothic"/>
            </a:endParaRPr>
          </a:p>
        </p:txBody>
      </p:sp>
      <p:sp>
        <p:nvSpPr>
          <p:cNvPr id="33" name="TextBox 32">
            <a:hlinkClick r:id="" action="ppaction://noaction">
              <a:snd r:embed="rId9" name="el miedo.wav"/>
            </a:hlinkClick>
            <a:extLst>
              <a:ext uri="{FF2B5EF4-FFF2-40B4-BE49-F238E27FC236}">
                <a16:creationId xmlns:a16="http://schemas.microsoft.com/office/drawing/2014/main" id="{F929F571-829D-547B-DA67-0FFC5A516C0F}"/>
              </a:ext>
            </a:extLst>
          </p:cNvPr>
          <p:cNvSpPr txBox="1"/>
          <p:nvPr/>
        </p:nvSpPr>
        <p:spPr>
          <a:xfrm>
            <a:off x="291159" y="3058338"/>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err="1">
                <a:solidFill>
                  <a:srgbClr val="F8C6C7">
                    <a:lumMod val="50000"/>
                  </a:srgbClr>
                </a:solidFill>
                <a:latin typeface="Century Gothic"/>
              </a:rPr>
              <a:t>casarse</a:t>
            </a:r>
            <a:endParaRPr kumimoji="0" lang="en-GB" sz="2800" b="1" i="0" u="none" strike="noStrike" kern="1200" cap="none" spc="0" normalizeH="0" baseline="0" noProof="0" dirty="0">
              <a:ln>
                <a:noFill/>
              </a:ln>
              <a:solidFill>
                <a:srgbClr val="F8C6C7">
                  <a:lumMod val="50000"/>
                </a:srgbClr>
              </a:solidFill>
              <a:effectLst/>
              <a:uLnTx/>
              <a:uFillTx/>
              <a:latin typeface="Century Gothic"/>
            </a:endParaRPr>
          </a:p>
        </p:txBody>
      </p:sp>
      <p:sp>
        <p:nvSpPr>
          <p:cNvPr id="34" name="TextBox 33">
            <a:hlinkClick r:id="" action="ppaction://noaction">
              <a:snd r:embed="rId9" name="el miedo.wav"/>
            </a:hlinkClick>
            <a:extLst>
              <a:ext uri="{FF2B5EF4-FFF2-40B4-BE49-F238E27FC236}">
                <a16:creationId xmlns:a16="http://schemas.microsoft.com/office/drawing/2014/main" id="{606F16F4-363B-EA24-5F96-1420813A127B}"/>
              </a:ext>
            </a:extLst>
          </p:cNvPr>
          <p:cNvSpPr txBox="1"/>
          <p:nvPr/>
        </p:nvSpPr>
        <p:spPr>
          <a:xfrm>
            <a:off x="291160" y="5548195"/>
            <a:ext cx="191774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F8C6C7">
                    <a:lumMod val="50000"/>
                  </a:srgbClr>
                </a:solidFill>
                <a:latin typeface="Century Gothic"/>
              </a:rPr>
              <a:t>la </a:t>
            </a:r>
            <a:r>
              <a:rPr lang="en-GB" sz="2800" b="1" dirty="0" err="1">
                <a:solidFill>
                  <a:srgbClr val="F8C6C7">
                    <a:lumMod val="50000"/>
                  </a:srgbClr>
                </a:solidFill>
                <a:latin typeface="Century Gothic"/>
              </a:rPr>
              <a:t>esposa</a:t>
            </a:r>
            <a:endParaRPr kumimoji="0" lang="en-GB" sz="2800" b="1" i="0" u="none" strike="noStrike" kern="1200" cap="none" spc="0" normalizeH="0" baseline="0" noProof="0" dirty="0">
              <a:ln>
                <a:noFill/>
              </a:ln>
              <a:solidFill>
                <a:srgbClr val="F8C6C7">
                  <a:lumMod val="50000"/>
                </a:srgbClr>
              </a:solidFill>
              <a:effectLst/>
              <a:uLnTx/>
              <a:uFillTx/>
              <a:latin typeface="Century Gothic"/>
            </a:endParaRPr>
          </a:p>
        </p:txBody>
      </p:sp>
      <p:sp>
        <p:nvSpPr>
          <p:cNvPr id="29" name="Rectangle 28"/>
          <p:cNvSpPr/>
          <p:nvPr/>
        </p:nvSpPr>
        <p:spPr>
          <a:xfrm>
            <a:off x="1924754" y="5189535"/>
            <a:ext cx="901209" cy="523220"/>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n w="6600">
                  <a:solidFill>
                    <a:srgbClr val="0070C0"/>
                  </a:solidFill>
                  <a:prstDash val="solid"/>
                </a:ln>
                <a:solidFill>
                  <a:srgbClr val="0070C0"/>
                </a:solidFill>
                <a:latin typeface="Century Gothic"/>
              </a:rPr>
              <a:t>wife</a:t>
            </a:r>
            <a:endParaRPr kumimoji="0" lang="en-US" sz="2800" i="0" u="none" strike="noStrike" kern="1200" cap="none" spc="0" normalizeH="0" baseline="0" noProof="0" dirty="0">
              <a:ln w="6600">
                <a:solidFill>
                  <a:srgbClr val="0070C0"/>
                </a:solidFill>
                <a:prstDash val="solid"/>
              </a:ln>
              <a:solidFill>
                <a:srgbClr val="0070C0"/>
              </a:solidFill>
              <a:uLnTx/>
              <a:uFillTx/>
              <a:latin typeface="Century Gothic"/>
            </a:endParaRPr>
          </a:p>
        </p:txBody>
      </p:sp>
      <p:sp>
        <p:nvSpPr>
          <p:cNvPr id="26" name="Rectangle 25"/>
          <p:cNvSpPr/>
          <p:nvPr/>
        </p:nvSpPr>
        <p:spPr>
          <a:xfrm>
            <a:off x="1911116" y="2440618"/>
            <a:ext cx="1400376" cy="830997"/>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to get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married</a:t>
            </a:r>
          </a:p>
        </p:txBody>
      </p:sp>
      <p:sp>
        <p:nvSpPr>
          <p:cNvPr id="36" name="Rectangle 35">
            <a:extLst>
              <a:ext uri="{FF2B5EF4-FFF2-40B4-BE49-F238E27FC236}">
                <a16:creationId xmlns:a16="http://schemas.microsoft.com/office/drawing/2014/main" id="{22A6CC14-9B0C-FC68-C7ED-1457E9165293}"/>
              </a:ext>
            </a:extLst>
          </p:cNvPr>
          <p:cNvSpPr/>
          <p:nvPr/>
        </p:nvSpPr>
        <p:spPr>
          <a:xfrm>
            <a:off x="4820875" y="4968693"/>
            <a:ext cx="1684529" cy="707886"/>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n w="6600">
                  <a:solidFill>
                    <a:srgbClr val="0070C0"/>
                  </a:solidFill>
                  <a:prstDash val="solid"/>
                </a:ln>
                <a:solidFill>
                  <a:srgbClr val="0070C0"/>
                </a:solidFill>
                <a:latin typeface="Century Gothic"/>
              </a:rPr>
              <a:t>to balance,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w="6600">
                  <a:solidFill>
                    <a:srgbClr val="0070C0"/>
                  </a:solidFill>
                  <a:prstDash val="solid"/>
                </a:ln>
                <a:solidFill>
                  <a:srgbClr val="0070C0"/>
                </a:solidFill>
                <a:uLnTx/>
                <a:uFillTx/>
                <a:latin typeface="Century Gothic"/>
              </a:rPr>
              <a:t>balancing</a:t>
            </a:r>
          </a:p>
        </p:txBody>
      </p:sp>
      <p:grpSp>
        <p:nvGrpSpPr>
          <p:cNvPr id="37" name="Group 36">
            <a:extLst>
              <a:ext uri="{FF2B5EF4-FFF2-40B4-BE49-F238E27FC236}">
                <a16:creationId xmlns:a16="http://schemas.microsoft.com/office/drawing/2014/main" id="{3E5980E5-2EC8-6B28-5CF5-B8F1076E575A}"/>
              </a:ext>
            </a:extLst>
          </p:cNvPr>
          <p:cNvGrpSpPr/>
          <p:nvPr/>
        </p:nvGrpSpPr>
        <p:grpSpPr>
          <a:xfrm>
            <a:off x="9564784" y="3514937"/>
            <a:ext cx="2363359" cy="2141298"/>
            <a:chOff x="7212823" y="1107000"/>
            <a:chExt cx="2363359" cy="2141298"/>
          </a:xfrm>
        </p:grpSpPr>
        <p:pic>
          <p:nvPicPr>
            <p:cNvPr id="38" name="Picture 37">
              <a:extLst>
                <a:ext uri="{FF2B5EF4-FFF2-40B4-BE49-F238E27FC236}">
                  <a16:creationId xmlns:a16="http://schemas.microsoft.com/office/drawing/2014/main" id="{3D8E8104-CE20-003A-7A29-44893B6462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39" name="TextBox 38">
              <a:extLst>
                <a:ext uri="{FF2B5EF4-FFF2-40B4-BE49-F238E27FC236}">
                  <a16:creationId xmlns:a16="http://schemas.microsoft.com/office/drawing/2014/main" id="{2EA5C970-354E-616F-DDEB-1AF6DC17CD40}"/>
                </a:ext>
              </a:extLst>
            </p:cNvPr>
            <p:cNvSpPr txBox="1"/>
            <p:nvPr/>
          </p:nvSpPr>
          <p:spPr>
            <a:xfrm>
              <a:off x="7679194" y="1924614"/>
              <a:ext cx="142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F8C6C7">
                      <a:lumMod val="50000"/>
                    </a:srgbClr>
                  </a:solidFill>
                  <a:latin typeface="Century Gothic"/>
                </a:rPr>
                <a:t>w</a:t>
              </a:r>
              <a:r>
                <a:rPr kumimoji="0" lang="en-GB" sz="3200" b="0" i="0" u="none" strike="noStrike" kern="1200" cap="none" spc="0" normalizeH="0" baseline="0" noProof="0" dirty="0">
                  <a:ln>
                    <a:noFill/>
                  </a:ln>
                  <a:solidFill>
                    <a:srgbClr val="F8C6C7">
                      <a:lumMod val="50000"/>
                    </a:srgbClr>
                  </a:solidFill>
                  <a:effectLst/>
                  <a:uLnTx/>
                  <a:uFillTx/>
                  <a:latin typeface="Century Gothic"/>
                  <a:ea typeface="+mn-ea"/>
                  <a:cs typeface="+mn-cs"/>
                </a:rPr>
                <a:t>ell…</a:t>
              </a:r>
            </a:p>
          </p:txBody>
        </p:sp>
      </p:grpSp>
      <p:sp>
        <p:nvSpPr>
          <p:cNvPr id="40" name="TextBox 39">
            <a:hlinkClick r:id="" action="ppaction://noaction">
              <a:snd r:embed="rId9" name="el miedo.wav"/>
            </a:hlinkClick>
            <a:extLst>
              <a:ext uri="{FF2B5EF4-FFF2-40B4-BE49-F238E27FC236}">
                <a16:creationId xmlns:a16="http://schemas.microsoft.com/office/drawing/2014/main" id="{7DFEA55E-FB48-4708-CFE3-4E9762FF7407}"/>
              </a:ext>
            </a:extLst>
          </p:cNvPr>
          <p:cNvSpPr txBox="1"/>
          <p:nvPr/>
        </p:nvSpPr>
        <p:spPr>
          <a:xfrm>
            <a:off x="6595614" y="3097861"/>
            <a:ext cx="1827539" cy="523220"/>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lvl="0" algn="ctr"/>
            <a:r>
              <a:rPr lang="en-GB" sz="2800" b="1">
                <a:solidFill>
                  <a:srgbClr val="F8C6C7">
                    <a:lumMod val="50000"/>
                  </a:srgbClr>
                </a:solidFill>
              </a:rPr>
              <a:t>¡adiós! </a:t>
            </a:r>
            <a:endParaRPr kumimoji="0" lang="en-GB" sz="2800" b="1" i="0" u="none" strike="noStrike" kern="1200" cap="none" spc="0" normalizeH="0" baseline="0" noProof="0" dirty="0">
              <a:ln>
                <a:noFill/>
              </a:ln>
              <a:solidFill>
                <a:srgbClr val="F8C6C7">
                  <a:lumMod val="50000"/>
                </a:srgbClr>
              </a:solidFill>
              <a:effectLst/>
              <a:uLnTx/>
              <a:uFillTx/>
              <a:latin typeface="Century Gothic"/>
            </a:endParaRPr>
          </a:p>
        </p:txBody>
      </p:sp>
      <p:sp>
        <p:nvSpPr>
          <p:cNvPr id="28" name="Rectangle 27"/>
          <p:cNvSpPr/>
          <p:nvPr/>
        </p:nvSpPr>
        <p:spPr>
          <a:xfrm>
            <a:off x="7844974" y="2666643"/>
            <a:ext cx="1814920" cy="523220"/>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w="6600">
                  <a:solidFill>
                    <a:srgbClr val="0070C0"/>
                  </a:solidFill>
                  <a:prstDash val="solid"/>
                </a:ln>
                <a:solidFill>
                  <a:srgbClr val="0070C0"/>
                </a:solidFill>
                <a:uLnTx/>
                <a:uFillTx/>
                <a:latin typeface="Century Gothic"/>
                <a:ea typeface="+mn-ea"/>
                <a:cs typeface="+mn-cs"/>
              </a:rPr>
              <a:t>goodbye</a:t>
            </a:r>
          </a:p>
        </p:txBody>
      </p:sp>
      <p:grpSp>
        <p:nvGrpSpPr>
          <p:cNvPr id="42" name="Group 41">
            <a:extLst>
              <a:ext uri="{FF2B5EF4-FFF2-40B4-BE49-F238E27FC236}">
                <a16:creationId xmlns:a16="http://schemas.microsoft.com/office/drawing/2014/main" id="{211DAD64-CA69-A44A-10D1-BEA679C3D1BB}"/>
              </a:ext>
            </a:extLst>
          </p:cNvPr>
          <p:cNvGrpSpPr/>
          <p:nvPr/>
        </p:nvGrpSpPr>
        <p:grpSpPr>
          <a:xfrm>
            <a:off x="9537482" y="1108065"/>
            <a:ext cx="2363359" cy="2141298"/>
            <a:chOff x="7212823" y="1107000"/>
            <a:chExt cx="2363359" cy="2141298"/>
          </a:xfrm>
        </p:grpSpPr>
        <p:pic>
          <p:nvPicPr>
            <p:cNvPr id="43" name="Picture 42">
              <a:extLst>
                <a:ext uri="{FF2B5EF4-FFF2-40B4-BE49-F238E27FC236}">
                  <a16:creationId xmlns:a16="http://schemas.microsoft.com/office/drawing/2014/main" id="{62121CEB-43C9-A6B9-C1F8-25912853F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44" name="TextBox 43">
              <a:extLst>
                <a:ext uri="{FF2B5EF4-FFF2-40B4-BE49-F238E27FC236}">
                  <a16:creationId xmlns:a16="http://schemas.microsoft.com/office/drawing/2014/main" id="{4C5A7400-5571-7D7B-B5F1-1105BBD60B18}"/>
                </a:ext>
              </a:extLst>
            </p:cNvPr>
            <p:cNvSpPr txBox="1"/>
            <p:nvPr/>
          </p:nvSpPr>
          <p:spPr>
            <a:xfrm>
              <a:off x="7904738" y="1937254"/>
              <a:ext cx="142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8C6C7">
                      <a:lumMod val="50000"/>
                    </a:srgbClr>
                  </a:solidFill>
                  <a:effectLst/>
                  <a:uLnTx/>
                  <a:uFillTx/>
                  <a:latin typeface="Century Gothic"/>
                  <a:ea typeface="+mn-ea"/>
                  <a:cs typeface="+mn-cs"/>
                </a:rPr>
                <a:t>role</a:t>
              </a:r>
            </a:p>
          </p:txBody>
        </p:sp>
      </p:grpSp>
      <p:pic>
        <p:nvPicPr>
          <p:cNvPr id="3" name="Picture 2">
            <a:extLst>
              <a:ext uri="{FF2B5EF4-FFF2-40B4-BE49-F238E27FC236}">
                <a16:creationId xmlns:a16="http://schemas.microsoft.com/office/drawing/2014/main" id="{2B8D4FB6-3A12-C761-0BDA-A00F88EBD5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4362">
            <a:off x="6497793" y="3654392"/>
            <a:ext cx="2363359" cy="2141298"/>
          </a:xfrm>
          <a:prstGeom prst="rect">
            <a:avLst/>
          </a:prstGeom>
        </p:spPr>
      </p:pic>
      <p:sp>
        <p:nvSpPr>
          <p:cNvPr id="5" name="TextBox 4">
            <a:extLst>
              <a:ext uri="{FF2B5EF4-FFF2-40B4-BE49-F238E27FC236}">
                <a16:creationId xmlns:a16="http://schemas.microsoft.com/office/drawing/2014/main" id="{20F27E8C-E42A-1C34-CE56-02D8BA1E1080}"/>
              </a:ext>
            </a:extLst>
          </p:cNvPr>
          <p:cNvSpPr txBox="1"/>
          <p:nvPr/>
        </p:nvSpPr>
        <p:spPr>
          <a:xfrm>
            <a:off x="6810063" y="4450450"/>
            <a:ext cx="23329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8C6C7">
                    <a:lumMod val="50000"/>
                  </a:srgbClr>
                </a:solidFill>
                <a:latin typeface="Century Gothic"/>
              </a:rPr>
              <a:t>pleasure</a:t>
            </a:r>
            <a:endParaRPr kumimoji="0" lang="en-GB" sz="2800" b="0"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370707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31" grpId="0" animBg="1"/>
      <p:bldP spid="33" grpId="0" animBg="1"/>
      <p:bldP spid="34" grpId="0" animBg="1"/>
      <p:bldP spid="29" grpId="0" animBg="1"/>
      <p:bldP spid="26" grpId="0" animBg="1"/>
      <p:bldP spid="36" grpId="0" animBg="1"/>
      <p:bldP spid="40" grpId="0" animBg="1"/>
      <p:bldP spid="28"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A7DF952-7B0F-4892-8E64-A401D8834BC3}"/>
              </a:ext>
            </a:extLst>
          </p:cNvPr>
          <p:cNvGraphicFramePr>
            <a:graphicFrameLocks noGrp="1"/>
          </p:cNvGraphicFramePr>
          <p:nvPr>
            <p:extLst>
              <p:ext uri="{D42A27DB-BD31-4B8C-83A1-F6EECF244321}">
                <p14:modId xmlns:p14="http://schemas.microsoft.com/office/powerpoint/2010/main" val="713795926"/>
              </p:ext>
            </p:extLst>
          </p:nvPr>
        </p:nvGraphicFramePr>
        <p:xfrm>
          <a:off x="115000" y="1465753"/>
          <a:ext cx="11852352" cy="4801880"/>
        </p:xfrm>
        <a:graphic>
          <a:graphicData uri="http://schemas.openxmlformats.org/drawingml/2006/table">
            <a:tbl>
              <a:tblPr firstRow="1" bandRow="1">
                <a:tableStyleId>{5C22544A-7EE6-4342-B048-85BDC9FD1C3A}</a:tableStyleId>
              </a:tblPr>
              <a:tblGrid>
                <a:gridCol w="9529743">
                  <a:extLst>
                    <a:ext uri="{9D8B030D-6E8A-4147-A177-3AD203B41FA5}">
                      <a16:colId xmlns:a16="http://schemas.microsoft.com/office/drawing/2014/main" val="1309418830"/>
                    </a:ext>
                  </a:extLst>
                </a:gridCol>
                <a:gridCol w="1240971">
                  <a:extLst>
                    <a:ext uri="{9D8B030D-6E8A-4147-A177-3AD203B41FA5}">
                      <a16:colId xmlns:a16="http://schemas.microsoft.com/office/drawing/2014/main" val="213063776"/>
                    </a:ext>
                  </a:extLst>
                </a:gridCol>
                <a:gridCol w="1081638">
                  <a:extLst>
                    <a:ext uri="{9D8B030D-6E8A-4147-A177-3AD203B41FA5}">
                      <a16:colId xmlns:a16="http://schemas.microsoft.com/office/drawing/2014/main" val="3694168145"/>
                    </a:ext>
                  </a:extLst>
                </a:gridCol>
              </a:tblGrid>
              <a:tr h="617134">
                <a:tc>
                  <a:txBody>
                    <a:bodyPr/>
                    <a:lstStyle/>
                    <a:p>
                      <a:endParaRPr lang="en-GB" b="1" dirty="0">
                        <a:solidFill>
                          <a:schemeClr val="bg1"/>
                        </a:solidFill>
                      </a:endParaRPr>
                    </a:p>
                  </a:txBody>
                  <a:tcPr>
                    <a:solidFill>
                      <a:schemeClr val="tx2"/>
                    </a:solidFill>
                  </a:tcPr>
                </a:tc>
                <a:tc>
                  <a:txBody>
                    <a:bodyPr/>
                    <a:lstStyle/>
                    <a:p>
                      <a:pPr algn="ctr"/>
                      <a:r>
                        <a:rPr lang="en-GB" sz="2000" b="1" dirty="0">
                          <a:solidFill>
                            <a:schemeClr val="bg1"/>
                          </a:solidFill>
                        </a:rPr>
                        <a:t>uno</a:t>
                      </a:r>
                    </a:p>
                  </a:txBody>
                  <a:tcPr anchor="ctr">
                    <a:solidFill>
                      <a:schemeClr val="tx2"/>
                    </a:solidFill>
                  </a:tcPr>
                </a:tc>
                <a:tc>
                  <a:txBody>
                    <a:bodyPr/>
                    <a:lstStyle/>
                    <a:p>
                      <a:pPr algn="ctr"/>
                      <a:r>
                        <a:rPr lang="en-GB" sz="2000" b="1" dirty="0">
                          <a:solidFill>
                            <a:schemeClr val="bg1"/>
                          </a:solidFill>
                        </a:rPr>
                        <a:t>los dos</a:t>
                      </a:r>
                    </a:p>
                  </a:txBody>
                  <a:tcPr anchor="ctr">
                    <a:solidFill>
                      <a:schemeClr val="tx2"/>
                    </a:solidFill>
                  </a:tcPr>
                </a:tc>
                <a:extLst>
                  <a:ext uri="{0D108BD9-81ED-4DB2-BD59-A6C34878D82A}">
                    <a16:rowId xmlns:a16="http://schemas.microsoft.com/office/drawing/2014/main" val="3921737951"/>
                  </a:ext>
                </a:extLst>
              </a:tr>
              <a:tr h="466592">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54458737"/>
                  </a:ext>
                </a:extLst>
              </a:tr>
              <a:tr h="466592">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89416377"/>
                  </a:ext>
                </a:extLst>
              </a:tr>
              <a:tr h="466592">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2262884436"/>
                  </a:ext>
                </a:extLst>
              </a:tr>
              <a:tr h="466592">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529518624"/>
                  </a:ext>
                </a:extLst>
              </a:tr>
              <a:tr h="466592">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792386655"/>
                  </a:ext>
                </a:extLst>
              </a:tr>
              <a:tr h="466592">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1924163"/>
                  </a:ext>
                </a:extLst>
              </a:tr>
              <a:tr h="692597">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92627955"/>
                  </a:ext>
                </a:extLst>
              </a:tr>
              <a:tr h="692597">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048091361"/>
                  </a:ext>
                </a:extLst>
              </a:tr>
            </a:tbl>
          </a:graphicData>
        </a:graphic>
      </p:graphicFrame>
      <p:sp>
        <p:nvSpPr>
          <p:cNvPr id="3" name="Title 2">
            <a:extLst>
              <a:ext uri="{FF2B5EF4-FFF2-40B4-BE49-F238E27FC236}">
                <a16:creationId xmlns:a16="http://schemas.microsoft.com/office/drawing/2014/main" id="{D9A8897D-BEA3-1143-EEEF-CEC7757B25B6}"/>
              </a:ext>
            </a:extLst>
          </p:cNvPr>
          <p:cNvSpPr>
            <a:spLocks noGrp="1"/>
          </p:cNvSpPr>
          <p:nvPr>
            <p:ph type="title"/>
          </p:nvPr>
        </p:nvSpPr>
        <p:spPr>
          <a:xfrm>
            <a:off x="0" y="213558"/>
            <a:ext cx="6582485" cy="1125386"/>
          </a:xfrm>
        </p:spPr>
        <p:txBody>
          <a:bodyPr>
            <a:normAutofit/>
          </a:bodyPr>
          <a:lstStyle/>
          <a:p>
            <a:r>
              <a:rPr lang="en-ES" sz="2800" dirty="0"/>
              <a:t>Las vidas de dos actores famosos</a:t>
            </a:r>
            <a:br>
              <a:rPr lang="en-ES" sz="2800" dirty="0"/>
            </a:br>
            <a:r>
              <a:rPr lang="en-ES" sz="2800" b="0" dirty="0"/>
              <a:t>Penélope Cruz y Javier Bardem</a:t>
            </a:r>
          </a:p>
        </p:txBody>
      </p:sp>
      <p:sp>
        <p:nvSpPr>
          <p:cNvPr id="4" name="Rounded Rectangle 11">
            <a:extLst>
              <a:ext uri="{FF2B5EF4-FFF2-40B4-BE49-F238E27FC236}">
                <a16:creationId xmlns:a16="http://schemas.microsoft.com/office/drawing/2014/main" id="{FC329D96-52FF-A74A-61AC-5B0CBE9CA42A}"/>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8" name="TextBox 7">
            <a:extLst>
              <a:ext uri="{FF2B5EF4-FFF2-40B4-BE49-F238E27FC236}">
                <a16:creationId xmlns:a16="http://schemas.microsoft.com/office/drawing/2014/main" id="{541B7B5D-7F40-1A03-0FE2-77351C66E3D4}"/>
              </a:ext>
            </a:extLst>
          </p:cNvPr>
          <p:cNvSpPr txBox="1"/>
          <p:nvPr/>
        </p:nvSpPr>
        <p:spPr>
          <a:xfrm>
            <a:off x="145678" y="1527143"/>
            <a:ext cx="6359433" cy="461665"/>
          </a:xfrm>
          <a:prstGeom prst="rect">
            <a:avLst/>
          </a:prstGeom>
          <a:noFill/>
        </p:spPr>
        <p:txBody>
          <a:bodyPr wrap="none" rtlCol="0">
            <a:spAutoFit/>
          </a:bodyPr>
          <a:lstStyle/>
          <a:p>
            <a:r>
              <a:rPr lang="en-ES" sz="2400" b="1" dirty="0">
                <a:solidFill>
                  <a:schemeClr val="bg1"/>
                </a:solidFill>
              </a:rPr>
              <a:t>Lee las frases y marca. ¿Es uno o los dos?</a:t>
            </a:r>
          </a:p>
        </p:txBody>
      </p:sp>
      <p:sp>
        <p:nvSpPr>
          <p:cNvPr id="9" name="TextBox 8">
            <a:extLst>
              <a:ext uri="{FF2B5EF4-FFF2-40B4-BE49-F238E27FC236}">
                <a16:creationId xmlns:a16="http://schemas.microsoft.com/office/drawing/2014/main" id="{92555DA1-7BE3-C630-9B94-CE890CE8182F}"/>
              </a:ext>
            </a:extLst>
          </p:cNvPr>
          <p:cNvSpPr txBox="1"/>
          <p:nvPr/>
        </p:nvSpPr>
        <p:spPr>
          <a:xfrm>
            <a:off x="114999" y="2107970"/>
            <a:ext cx="5288627" cy="430887"/>
          </a:xfrm>
          <a:prstGeom prst="rect">
            <a:avLst/>
          </a:prstGeom>
          <a:noFill/>
        </p:spPr>
        <p:txBody>
          <a:bodyPr wrap="none" rtlCol="0">
            <a:spAutoFit/>
          </a:bodyPr>
          <a:lstStyle/>
          <a:p>
            <a:r>
              <a:rPr lang="en-ES" sz="2200" dirty="0"/>
              <a:t>1. </a:t>
            </a:r>
            <a:r>
              <a:rPr lang="en-GB" sz="2200" dirty="0" err="1"/>
              <a:t>Ganaron</a:t>
            </a:r>
            <a:r>
              <a:rPr lang="en-GB" sz="2200" dirty="0"/>
              <a:t> un </a:t>
            </a:r>
            <a:r>
              <a:rPr lang="en-GB" sz="2200" dirty="0" err="1"/>
              <a:t>Óscar</a:t>
            </a:r>
            <a:r>
              <a:rPr lang="en-GB" sz="2200" dirty="0"/>
              <a:t> </a:t>
            </a:r>
            <a:r>
              <a:rPr lang="en-GB" sz="2200" dirty="0" err="1"/>
              <a:t>en</a:t>
            </a:r>
            <a:r>
              <a:rPr lang="en-GB" sz="2200" dirty="0"/>
              <a:t> 2007 y 2008. </a:t>
            </a:r>
            <a:endParaRPr lang="en-ES" sz="2200" dirty="0"/>
          </a:p>
        </p:txBody>
      </p:sp>
      <p:sp>
        <p:nvSpPr>
          <p:cNvPr id="10" name="TextBox 9">
            <a:extLst>
              <a:ext uri="{FF2B5EF4-FFF2-40B4-BE49-F238E27FC236}">
                <a16:creationId xmlns:a16="http://schemas.microsoft.com/office/drawing/2014/main" id="{4CDE2D85-74F9-C401-7568-8828E436D1B0}"/>
              </a:ext>
            </a:extLst>
          </p:cNvPr>
          <p:cNvSpPr txBox="1"/>
          <p:nvPr/>
        </p:nvSpPr>
        <p:spPr>
          <a:xfrm>
            <a:off x="114999" y="2564644"/>
            <a:ext cx="8448147" cy="430887"/>
          </a:xfrm>
          <a:prstGeom prst="rect">
            <a:avLst/>
          </a:prstGeom>
          <a:noFill/>
        </p:spPr>
        <p:txBody>
          <a:bodyPr wrap="none" rtlCol="0">
            <a:spAutoFit/>
          </a:bodyPr>
          <a:lstStyle/>
          <a:p>
            <a:r>
              <a:rPr lang="en-ES" sz="2200" dirty="0"/>
              <a:t>2. Entraron en el cine estadounidense casi al mismo tiempo.  </a:t>
            </a:r>
          </a:p>
        </p:txBody>
      </p:sp>
      <p:sp>
        <p:nvSpPr>
          <p:cNvPr id="11" name="TextBox 10">
            <a:extLst>
              <a:ext uri="{FF2B5EF4-FFF2-40B4-BE49-F238E27FC236}">
                <a16:creationId xmlns:a16="http://schemas.microsoft.com/office/drawing/2014/main" id="{82AFFEB8-E42E-08E9-16EB-CC4A389A1185}"/>
              </a:ext>
            </a:extLst>
          </p:cNvPr>
          <p:cNvSpPr txBox="1"/>
          <p:nvPr/>
        </p:nvSpPr>
        <p:spPr>
          <a:xfrm>
            <a:off x="114999" y="3010554"/>
            <a:ext cx="9448420" cy="430887"/>
          </a:xfrm>
          <a:prstGeom prst="rect">
            <a:avLst/>
          </a:prstGeom>
          <a:noFill/>
        </p:spPr>
        <p:txBody>
          <a:bodyPr wrap="none" rtlCol="0">
            <a:spAutoFit/>
          </a:bodyPr>
          <a:lstStyle/>
          <a:p>
            <a:r>
              <a:rPr lang="en-ES" sz="2200" dirty="0"/>
              <a:t>3.</a:t>
            </a:r>
            <a:r>
              <a:rPr lang="en-GB" sz="2200" dirty="0"/>
              <a:t> </a:t>
            </a:r>
            <a:r>
              <a:rPr lang="en-GB" sz="2200" dirty="0" err="1"/>
              <a:t>Estudió</a:t>
            </a:r>
            <a:r>
              <a:rPr lang="en-GB" sz="2200" dirty="0"/>
              <a:t> </a:t>
            </a:r>
            <a:r>
              <a:rPr lang="en-GB" sz="2200" dirty="0" err="1"/>
              <a:t>italiano</a:t>
            </a:r>
            <a:r>
              <a:rPr lang="en-GB" sz="2200" dirty="0"/>
              <a:t> </a:t>
            </a:r>
            <a:r>
              <a:rPr lang="en-GB" sz="2200" dirty="0" err="1"/>
              <a:t>porque</a:t>
            </a:r>
            <a:r>
              <a:rPr lang="en-GB" sz="2200" dirty="0"/>
              <a:t> </a:t>
            </a:r>
            <a:r>
              <a:rPr lang="en-GB" sz="2200" dirty="0" err="1"/>
              <a:t>quería</a:t>
            </a:r>
            <a:r>
              <a:rPr lang="en-GB" sz="2200" dirty="0"/>
              <a:t> un </a:t>
            </a:r>
            <a:r>
              <a:rPr lang="en-GB" sz="2200" dirty="0" err="1"/>
              <a:t>papel</a:t>
            </a:r>
            <a:r>
              <a:rPr lang="en-GB" sz="2200" dirty="0"/>
              <a:t> </a:t>
            </a:r>
            <a:r>
              <a:rPr lang="en-GB" sz="2200" dirty="0" err="1"/>
              <a:t>en</a:t>
            </a:r>
            <a:r>
              <a:rPr lang="en-GB" sz="2200" dirty="0"/>
              <a:t> una </a:t>
            </a:r>
            <a:r>
              <a:rPr lang="en-GB" sz="2200" dirty="0" err="1"/>
              <a:t>película</a:t>
            </a:r>
            <a:r>
              <a:rPr lang="en-GB" sz="2200" dirty="0"/>
              <a:t> </a:t>
            </a:r>
            <a:r>
              <a:rPr lang="en-GB" sz="2200" dirty="0" err="1"/>
              <a:t>italiana</a:t>
            </a:r>
            <a:r>
              <a:rPr lang="en-ES" sz="2200" dirty="0"/>
              <a:t>. </a:t>
            </a:r>
          </a:p>
        </p:txBody>
      </p:sp>
      <p:sp>
        <p:nvSpPr>
          <p:cNvPr id="12" name="TextBox 11">
            <a:extLst>
              <a:ext uri="{FF2B5EF4-FFF2-40B4-BE49-F238E27FC236}">
                <a16:creationId xmlns:a16="http://schemas.microsoft.com/office/drawing/2014/main" id="{B53E3589-AE93-167B-5F0F-CC7829655892}"/>
              </a:ext>
            </a:extLst>
          </p:cNvPr>
          <p:cNvSpPr txBox="1"/>
          <p:nvPr/>
        </p:nvSpPr>
        <p:spPr>
          <a:xfrm>
            <a:off x="114999" y="3500846"/>
            <a:ext cx="8172430" cy="430887"/>
          </a:xfrm>
          <a:prstGeom prst="rect">
            <a:avLst/>
          </a:prstGeom>
          <a:noFill/>
        </p:spPr>
        <p:txBody>
          <a:bodyPr wrap="none" rtlCol="0">
            <a:spAutoFit/>
          </a:bodyPr>
          <a:lstStyle/>
          <a:p>
            <a:r>
              <a:rPr lang="en-ES" sz="2200" dirty="0"/>
              <a:t>4. Besaron en la boca a Scarlett Johanson en una película.</a:t>
            </a:r>
          </a:p>
        </p:txBody>
      </p:sp>
      <p:sp>
        <p:nvSpPr>
          <p:cNvPr id="14" name="TextBox 13">
            <a:extLst>
              <a:ext uri="{FF2B5EF4-FFF2-40B4-BE49-F238E27FC236}">
                <a16:creationId xmlns:a16="http://schemas.microsoft.com/office/drawing/2014/main" id="{27080CBC-3A7E-4311-B816-7E8C35E53B86}"/>
              </a:ext>
            </a:extLst>
          </p:cNvPr>
          <p:cNvSpPr txBox="1"/>
          <p:nvPr/>
        </p:nvSpPr>
        <p:spPr>
          <a:xfrm>
            <a:off x="121559" y="3991138"/>
            <a:ext cx="9658413" cy="430887"/>
          </a:xfrm>
          <a:prstGeom prst="rect">
            <a:avLst/>
          </a:prstGeom>
          <a:noFill/>
        </p:spPr>
        <p:txBody>
          <a:bodyPr wrap="none" rtlCol="0">
            <a:spAutoFit/>
          </a:bodyPr>
          <a:lstStyle/>
          <a:p>
            <a:r>
              <a:rPr lang="en-GB" sz="2200" dirty="0"/>
              <a:t>5</a:t>
            </a:r>
            <a:r>
              <a:rPr lang="en-ES" sz="2200" dirty="0"/>
              <a:t>. Aceptó un papel muy difícil en una película sobre una historia real.</a:t>
            </a:r>
          </a:p>
        </p:txBody>
      </p:sp>
      <p:sp>
        <p:nvSpPr>
          <p:cNvPr id="15" name="TextBox 14">
            <a:extLst>
              <a:ext uri="{FF2B5EF4-FFF2-40B4-BE49-F238E27FC236}">
                <a16:creationId xmlns:a16="http://schemas.microsoft.com/office/drawing/2014/main" id="{FE6AC6D4-E856-4C83-B363-393CE723CB4B}"/>
              </a:ext>
            </a:extLst>
          </p:cNvPr>
          <p:cNvSpPr txBox="1"/>
          <p:nvPr/>
        </p:nvSpPr>
        <p:spPr>
          <a:xfrm>
            <a:off x="121559" y="4442710"/>
            <a:ext cx="9047670" cy="430887"/>
          </a:xfrm>
          <a:prstGeom prst="rect">
            <a:avLst/>
          </a:prstGeom>
          <a:noFill/>
        </p:spPr>
        <p:txBody>
          <a:bodyPr wrap="none" rtlCol="0">
            <a:spAutoFit/>
          </a:bodyPr>
          <a:lstStyle/>
          <a:p>
            <a:r>
              <a:rPr lang="en-GB" sz="2200" dirty="0"/>
              <a:t>6</a:t>
            </a:r>
            <a:r>
              <a:rPr lang="en-ES" sz="2200" dirty="0"/>
              <a:t>.</a:t>
            </a:r>
            <a:r>
              <a:rPr lang="en-GB" sz="2200" dirty="0"/>
              <a:t> Se </a:t>
            </a:r>
            <a:r>
              <a:rPr lang="en-GB" sz="2200" dirty="0" err="1"/>
              <a:t>casaron</a:t>
            </a:r>
            <a:r>
              <a:rPr lang="en-GB" sz="2200" dirty="0"/>
              <a:t> </a:t>
            </a:r>
            <a:r>
              <a:rPr lang="en-GB" sz="2200" dirty="0" err="1"/>
              <a:t>en</a:t>
            </a:r>
            <a:r>
              <a:rPr lang="en-GB" sz="2200" dirty="0"/>
              <a:t> la casa de un amigo que </a:t>
            </a:r>
            <a:r>
              <a:rPr lang="en-GB" sz="2200" dirty="0" err="1"/>
              <a:t>está</a:t>
            </a:r>
            <a:r>
              <a:rPr lang="en-GB" sz="2200" dirty="0"/>
              <a:t> </a:t>
            </a:r>
            <a:r>
              <a:rPr lang="en-GB" sz="2200" dirty="0" err="1"/>
              <a:t>en</a:t>
            </a:r>
            <a:r>
              <a:rPr lang="en-GB" sz="2200" dirty="0"/>
              <a:t> las Bahamas</a:t>
            </a:r>
            <a:r>
              <a:rPr lang="en-ES" sz="2200" dirty="0"/>
              <a:t>. </a:t>
            </a:r>
          </a:p>
        </p:txBody>
      </p:sp>
      <p:sp>
        <p:nvSpPr>
          <p:cNvPr id="16" name="TextBox 15">
            <a:extLst>
              <a:ext uri="{FF2B5EF4-FFF2-40B4-BE49-F238E27FC236}">
                <a16:creationId xmlns:a16="http://schemas.microsoft.com/office/drawing/2014/main" id="{C6E3E804-B098-4866-A4B4-EAAF5C00651B}"/>
              </a:ext>
            </a:extLst>
          </p:cNvPr>
          <p:cNvSpPr txBox="1"/>
          <p:nvPr/>
        </p:nvSpPr>
        <p:spPr>
          <a:xfrm>
            <a:off x="121561" y="4864503"/>
            <a:ext cx="6961124" cy="769441"/>
          </a:xfrm>
          <a:prstGeom prst="rect">
            <a:avLst/>
          </a:prstGeom>
          <a:noFill/>
        </p:spPr>
        <p:txBody>
          <a:bodyPr wrap="square" rtlCol="0">
            <a:spAutoFit/>
          </a:bodyPr>
          <a:lstStyle/>
          <a:p>
            <a:r>
              <a:rPr lang="en-GB" sz="2200" dirty="0"/>
              <a:t>7</a:t>
            </a:r>
            <a:r>
              <a:rPr lang="en-ES" sz="2200" dirty="0"/>
              <a:t>. </a:t>
            </a:r>
            <a:r>
              <a:rPr lang="en-GB" sz="2200" dirty="0" err="1"/>
              <a:t>Contó</a:t>
            </a:r>
            <a:r>
              <a:rPr lang="en-GB" sz="2200" dirty="0"/>
              <a:t> que, para </a:t>
            </a:r>
            <a:r>
              <a:rPr lang="en-GB" sz="2200" dirty="0" err="1"/>
              <a:t>uno</a:t>
            </a:r>
            <a:r>
              <a:rPr lang="en-GB" sz="2200" dirty="0"/>
              <a:t> de sus </a:t>
            </a:r>
            <a:r>
              <a:rPr lang="en-GB" sz="2200" dirty="0" err="1"/>
              <a:t>papeles</a:t>
            </a:r>
            <a:r>
              <a:rPr lang="en-GB" sz="2200" dirty="0"/>
              <a:t>, se </a:t>
            </a:r>
            <a:r>
              <a:rPr lang="en-GB" sz="2200" dirty="0" err="1"/>
              <a:t>llenó</a:t>
            </a:r>
            <a:r>
              <a:rPr lang="en-GB" sz="2200" dirty="0"/>
              <a:t> de </a:t>
            </a:r>
            <a:r>
              <a:rPr lang="en-GB" sz="2200" dirty="0" err="1"/>
              <a:t>dulces</a:t>
            </a:r>
            <a:r>
              <a:rPr lang="en-GB" sz="2200" dirty="0"/>
              <a:t> para </a:t>
            </a:r>
            <a:r>
              <a:rPr lang="en-GB" sz="2200" dirty="0" err="1"/>
              <a:t>pesar</a:t>
            </a:r>
            <a:r>
              <a:rPr lang="en-GB" sz="2200" dirty="0"/>
              <a:t> </a:t>
            </a:r>
            <a:r>
              <a:rPr lang="en-GB" sz="2200" dirty="0" err="1"/>
              <a:t>más</a:t>
            </a:r>
            <a:r>
              <a:rPr lang="en-ES" sz="2200" dirty="0"/>
              <a:t>.</a:t>
            </a:r>
            <a:endParaRPr lang="en-GB" sz="2200" dirty="0"/>
          </a:p>
        </p:txBody>
      </p:sp>
      <p:sp>
        <p:nvSpPr>
          <p:cNvPr id="17" name="TextBox 16">
            <a:extLst>
              <a:ext uri="{FF2B5EF4-FFF2-40B4-BE49-F238E27FC236}">
                <a16:creationId xmlns:a16="http://schemas.microsoft.com/office/drawing/2014/main" id="{DDB7A1F1-8350-4B7F-978B-53420A38F0C6}"/>
              </a:ext>
            </a:extLst>
          </p:cNvPr>
          <p:cNvSpPr txBox="1"/>
          <p:nvPr/>
        </p:nvSpPr>
        <p:spPr>
          <a:xfrm>
            <a:off x="145678" y="5579281"/>
            <a:ext cx="6712322" cy="769441"/>
          </a:xfrm>
          <a:prstGeom prst="rect">
            <a:avLst/>
          </a:prstGeom>
          <a:noFill/>
        </p:spPr>
        <p:txBody>
          <a:bodyPr wrap="square" rtlCol="0">
            <a:spAutoFit/>
          </a:bodyPr>
          <a:lstStyle/>
          <a:p>
            <a:r>
              <a:rPr lang="en-GB" sz="2200" dirty="0"/>
              <a:t>8</a:t>
            </a:r>
            <a:r>
              <a:rPr lang="en-ES" sz="2200" dirty="0"/>
              <a:t>.</a:t>
            </a:r>
            <a:r>
              <a:rPr lang="en-GB" sz="2200" dirty="0"/>
              <a:t> </a:t>
            </a:r>
            <a:r>
              <a:rPr lang="en-ES" sz="2200" dirty="0"/>
              <a:t>Olvidó parte de su texto cuando trabajó en una película de James Bond. </a:t>
            </a:r>
          </a:p>
        </p:txBody>
      </p:sp>
      <p:sp>
        <p:nvSpPr>
          <p:cNvPr id="18" name="Rectangle 17">
            <a:extLst>
              <a:ext uri="{FF2B5EF4-FFF2-40B4-BE49-F238E27FC236}">
                <a16:creationId xmlns:a16="http://schemas.microsoft.com/office/drawing/2014/main" id="{BB998710-A828-47F2-9AC6-3C590090B191}"/>
              </a:ext>
            </a:extLst>
          </p:cNvPr>
          <p:cNvSpPr/>
          <p:nvPr/>
        </p:nvSpPr>
        <p:spPr>
          <a:xfrm>
            <a:off x="2034268" y="5206098"/>
            <a:ext cx="6096000" cy="430887"/>
          </a:xfrm>
          <a:prstGeom prst="rect">
            <a:avLst/>
          </a:prstGeom>
        </p:spPr>
        <p:txBody>
          <a:bodyPr>
            <a:spAutoFit/>
          </a:bodyPr>
          <a:lstStyle/>
          <a:p>
            <a:endParaRPr lang="en-GB" sz="2200" dirty="0"/>
          </a:p>
        </p:txBody>
      </p:sp>
      <p:pic>
        <p:nvPicPr>
          <p:cNvPr id="1026" name="Picture 2" descr="File:Premios Goya 2018 - Javier Bardem y Penélope Cruz.jpg">
            <a:extLst>
              <a:ext uri="{FF2B5EF4-FFF2-40B4-BE49-F238E27FC236}">
                <a16:creationId xmlns:a16="http://schemas.microsoft.com/office/drawing/2014/main" id="{3B40017D-F687-48C4-9512-9A16BD5FF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544" y="231280"/>
            <a:ext cx="2603447" cy="1610112"/>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25EB5BA2-68F9-495F-A6B7-FD4196661FA4}"/>
              </a:ext>
            </a:extLst>
          </p:cNvPr>
          <p:cNvSpPr/>
          <p:nvPr/>
        </p:nvSpPr>
        <p:spPr>
          <a:xfrm>
            <a:off x="6741042" y="1576200"/>
            <a:ext cx="2690949" cy="307777"/>
          </a:xfrm>
          <a:prstGeom prst="rect">
            <a:avLst/>
          </a:prstGeom>
        </p:spPr>
        <p:txBody>
          <a:bodyPr wrap="square">
            <a:spAutoFit/>
          </a:bodyPr>
          <a:lstStyle/>
          <a:p>
            <a:r>
              <a:rPr lang="en-GB" sz="1400" dirty="0">
                <a:solidFill>
                  <a:schemeClr val="bg1"/>
                </a:solidFill>
                <a:highlight>
                  <a:srgbClr val="3A3838"/>
                </a:highlight>
              </a:rPr>
              <a:t>Carlos Delgado; CC-BY-SA</a:t>
            </a:r>
          </a:p>
        </p:txBody>
      </p:sp>
      <p:pic>
        <p:nvPicPr>
          <p:cNvPr id="21" name="Picture 2" descr="http://www.clker.com/cliparts/h/n/L/q/t/u/bright-green-tick-md.png">
            <a:extLst>
              <a:ext uri="{FF2B5EF4-FFF2-40B4-BE49-F238E27FC236}">
                <a16:creationId xmlns:a16="http://schemas.microsoft.com/office/drawing/2014/main" id="{9F24EAB1-D800-405D-A7B9-CA4535D1A6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13387" y="2134223"/>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h/n/L/q/t/u/bright-green-tick-md.png">
            <a:extLst>
              <a:ext uri="{FF2B5EF4-FFF2-40B4-BE49-F238E27FC236}">
                <a16:creationId xmlns:a16="http://schemas.microsoft.com/office/drawing/2014/main" id="{76B2D622-AE98-4116-81A4-A9D8946EE4F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13386" y="2625458"/>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h/n/L/q/t/u/bright-green-tick-md.png">
            <a:extLst>
              <a:ext uri="{FF2B5EF4-FFF2-40B4-BE49-F238E27FC236}">
                <a16:creationId xmlns:a16="http://schemas.microsoft.com/office/drawing/2014/main" id="{DCDC8089-92F4-4D31-AEA8-22E1180355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59496" y="3062263"/>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h/n/L/q/t/u/bright-green-tick-md.png">
            <a:extLst>
              <a:ext uri="{FF2B5EF4-FFF2-40B4-BE49-F238E27FC236}">
                <a16:creationId xmlns:a16="http://schemas.microsoft.com/office/drawing/2014/main" id="{5D773DB2-46B6-40C5-9ED3-222D6607802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98758" y="3527099"/>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h/n/L/q/t/u/bright-green-tick-md.png">
            <a:extLst>
              <a:ext uri="{FF2B5EF4-FFF2-40B4-BE49-F238E27FC236}">
                <a16:creationId xmlns:a16="http://schemas.microsoft.com/office/drawing/2014/main" id="{0CDE21B2-7DCC-4413-BDF9-0D0298D4F5E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84131" y="3991935"/>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h/n/L/q/t/u/bright-green-tick-md.png">
            <a:extLst>
              <a:ext uri="{FF2B5EF4-FFF2-40B4-BE49-F238E27FC236}">
                <a16:creationId xmlns:a16="http://schemas.microsoft.com/office/drawing/2014/main" id="{A5006ED2-7A76-4CF1-BC1B-C693828607A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15615" y="4456771"/>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h/n/L/q/t/u/bright-green-tick-md.png">
            <a:extLst>
              <a:ext uri="{FF2B5EF4-FFF2-40B4-BE49-F238E27FC236}">
                <a16:creationId xmlns:a16="http://schemas.microsoft.com/office/drawing/2014/main" id="{295BEA01-C928-494C-9849-E7BC360902B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15614" y="5008735"/>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h/n/L/q/t/u/bright-green-tick-md.png">
            <a:extLst>
              <a:ext uri="{FF2B5EF4-FFF2-40B4-BE49-F238E27FC236}">
                <a16:creationId xmlns:a16="http://schemas.microsoft.com/office/drawing/2014/main" id="{CB5279DD-391F-49E2-B234-456FCFAEB6C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15613" y="5696771"/>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tarfish Sand photo and picture">
            <a:extLst>
              <a:ext uri="{FF2B5EF4-FFF2-40B4-BE49-F238E27FC236}">
                <a16:creationId xmlns:a16="http://schemas.microsoft.com/office/drawing/2014/main" id="{DC439D02-42CD-42B4-83E2-8FBFE0779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8544" y="5025730"/>
            <a:ext cx="2603447" cy="1216427"/>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6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C507613-4E34-4676-9E13-E122B7D62A99}"/>
              </a:ext>
            </a:extLst>
          </p:cNvPr>
          <p:cNvGrpSpPr/>
          <p:nvPr/>
        </p:nvGrpSpPr>
        <p:grpSpPr>
          <a:xfrm>
            <a:off x="8671210" y="3826848"/>
            <a:ext cx="2913395" cy="1896102"/>
            <a:chOff x="8272130" y="3826848"/>
            <a:chExt cx="2277368" cy="1896102"/>
          </a:xfrm>
        </p:grpSpPr>
        <p:pic>
          <p:nvPicPr>
            <p:cNvPr id="17" name="Picture 16">
              <a:extLst>
                <a:ext uri="{FF2B5EF4-FFF2-40B4-BE49-F238E27FC236}">
                  <a16:creationId xmlns:a16="http://schemas.microsoft.com/office/drawing/2014/main" id="{33B15319-461D-4405-BEAC-5464A46FB4FA}"/>
                </a:ext>
              </a:extLst>
            </p:cNvPr>
            <p:cNvPicPr>
              <a:picLocks noChangeAspect="1"/>
            </p:cNvPicPr>
            <p:nvPr/>
          </p:nvPicPr>
          <p:blipFill rotWithShape="1">
            <a:blip r:embed="rId3">
              <a:clrChange>
                <a:clrFrom>
                  <a:srgbClr val="EDEDED"/>
                </a:clrFrom>
                <a:clrTo>
                  <a:srgbClr val="EDEDED">
                    <a:alpha val="0"/>
                  </a:srgbClr>
                </a:clrTo>
              </a:clrChange>
              <a:extLst>
                <a:ext uri="{28A0092B-C50C-407E-A947-70E740481C1C}">
                  <a14:useLocalDpi xmlns:a14="http://schemas.microsoft.com/office/drawing/2010/main" val="0"/>
                </a:ext>
              </a:extLst>
            </a:blip>
            <a:srcRect l="64133" r="6553"/>
            <a:stretch/>
          </p:blipFill>
          <p:spPr>
            <a:xfrm>
              <a:off x="8272130" y="3826848"/>
              <a:ext cx="1414217" cy="1896102"/>
            </a:xfrm>
            <a:prstGeom prst="rect">
              <a:avLst/>
            </a:prstGeom>
          </p:spPr>
        </p:pic>
        <p:pic>
          <p:nvPicPr>
            <p:cNvPr id="21" name="Picture 20">
              <a:extLst>
                <a:ext uri="{FF2B5EF4-FFF2-40B4-BE49-F238E27FC236}">
                  <a16:creationId xmlns:a16="http://schemas.microsoft.com/office/drawing/2014/main" id="{8097941A-62A8-4916-BE72-D68FCB580CCD}"/>
                </a:ext>
              </a:extLst>
            </p:cNvPr>
            <p:cNvPicPr>
              <a:picLocks noChangeAspect="1"/>
            </p:cNvPicPr>
            <p:nvPr/>
          </p:nvPicPr>
          <p:blipFill rotWithShape="1">
            <a:blip r:embed="rId3">
              <a:clrChange>
                <a:clrFrom>
                  <a:srgbClr val="EDEDED"/>
                </a:clrFrom>
                <a:clrTo>
                  <a:srgbClr val="EDEDED">
                    <a:alpha val="0"/>
                  </a:srgbClr>
                </a:clrTo>
              </a:clrChange>
              <a:extLst>
                <a:ext uri="{28A0092B-C50C-407E-A947-70E740481C1C}">
                  <a14:useLocalDpi xmlns:a14="http://schemas.microsoft.com/office/drawing/2010/main" val="0"/>
                </a:ext>
              </a:extLst>
            </a:blip>
            <a:srcRect l="33395" r="58450"/>
            <a:stretch/>
          </p:blipFill>
          <p:spPr>
            <a:xfrm flipH="1">
              <a:off x="9489271" y="4031618"/>
              <a:ext cx="444973" cy="1649421"/>
            </a:xfrm>
            <a:prstGeom prst="rect">
              <a:avLst/>
            </a:prstGeom>
          </p:spPr>
        </p:pic>
        <p:pic>
          <p:nvPicPr>
            <p:cNvPr id="22" name="Picture 21">
              <a:extLst>
                <a:ext uri="{FF2B5EF4-FFF2-40B4-BE49-F238E27FC236}">
                  <a16:creationId xmlns:a16="http://schemas.microsoft.com/office/drawing/2014/main" id="{2726F347-C6F0-4D4A-906F-052EDB9E3ABF}"/>
                </a:ext>
              </a:extLst>
            </p:cNvPr>
            <p:cNvPicPr>
              <a:picLocks noChangeAspect="1"/>
            </p:cNvPicPr>
            <p:nvPr/>
          </p:nvPicPr>
          <p:blipFill rotWithShape="1">
            <a:blip r:embed="rId3">
              <a:clrChange>
                <a:clrFrom>
                  <a:srgbClr val="EDEDED"/>
                </a:clrFrom>
                <a:clrTo>
                  <a:srgbClr val="EDEDED">
                    <a:alpha val="0"/>
                  </a:srgbClr>
                </a:clrTo>
              </a:clrChange>
              <a:extLst>
                <a:ext uri="{28A0092B-C50C-407E-A947-70E740481C1C}">
                  <a14:useLocalDpi xmlns:a14="http://schemas.microsoft.com/office/drawing/2010/main" val="0"/>
                </a:ext>
              </a:extLst>
            </a:blip>
            <a:srcRect l="55785" r="35866"/>
            <a:stretch/>
          </p:blipFill>
          <p:spPr>
            <a:xfrm>
              <a:off x="9926522" y="3826848"/>
              <a:ext cx="402772" cy="1896102"/>
            </a:xfrm>
            <a:prstGeom prst="rect">
              <a:avLst/>
            </a:prstGeom>
          </p:spPr>
        </p:pic>
        <p:pic>
          <p:nvPicPr>
            <p:cNvPr id="23" name="Picture 22">
              <a:extLst>
                <a:ext uri="{FF2B5EF4-FFF2-40B4-BE49-F238E27FC236}">
                  <a16:creationId xmlns:a16="http://schemas.microsoft.com/office/drawing/2014/main" id="{66FC282F-0BE3-45AF-969D-645222E67E4B}"/>
                </a:ext>
              </a:extLst>
            </p:cNvPr>
            <p:cNvPicPr>
              <a:picLocks noChangeAspect="1"/>
            </p:cNvPicPr>
            <p:nvPr/>
          </p:nvPicPr>
          <p:blipFill rotWithShape="1">
            <a:blip r:embed="rId3">
              <a:clrChange>
                <a:clrFrom>
                  <a:srgbClr val="EDEDED"/>
                </a:clrFrom>
                <a:clrTo>
                  <a:srgbClr val="EDEDED">
                    <a:alpha val="0"/>
                  </a:srgbClr>
                </a:clrTo>
              </a:clrChange>
              <a:extLst>
                <a:ext uri="{28A0092B-C50C-407E-A947-70E740481C1C}">
                  <a14:useLocalDpi xmlns:a14="http://schemas.microsoft.com/office/drawing/2010/main" val="0"/>
                </a:ext>
              </a:extLst>
            </a:blip>
            <a:srcRect l="56702" r="36804"/>
            <a:stretch/>
          </p:blipFill>
          <p:spPr>
            <a:xfrm>
              <a:off x="10236199" y="3826848"/>
              <a:ext cx="313299" cy="1896102"/>
            </a:xfrm>
            <a:prstGeom prst="rect">
              <a:avLst/>
            </a:prstGeom>
          </p:spPr>
        </p:pic>
      </p:grpSp>
      <p:sp>
        <p:nvSpPr>
          <p:cNvPr id="3" name="Title 2">
            <a:extLst>
              <a:ext uri="{FF2B5EF4-FFF2-40B4-BE49-F238E27FC236}">
                <a16:creationId xmlns:a16="http://schemas.microsoft.com/office/drawing/2014/main" id="{4329875D-9B05-3772-F452-B9A48E2EFB20}"/>
              </a:ext>
            </a:extLst>
          </p:cNvPr>
          <p:cNvSpPr>
            <a:spLocks noGrp="1"/>
          </p:cNvSpPr>
          <p:nvPr>
            <p:ph type="title"/>
          </p:nvPr>
        </p:nvSpPr>
        <p:spPr>
          <a:xfrm>
            <a:off x="-1" y="213557"/>
            <a:ext cx="7820527" cy="1230232"/>
          </a:xfrm>
        </p:spPr>
        <p:txBody>
          <a:bodyPr>
            <a:normAutofit/>
          </a:bodyPr>
          <a:lstStyle/>
          <a:p>
            <a:r>
              <a:rPr lang="en-ES" sz="2800" dirty="0"/>
              <a:t>Talking about who does the action</a:t>
            </a:r>
            <a:br>
              <a:rPr lang="en-ES" sz="2800" b="0" dirty="0"/>
            </a:br>
            <a:r>
              <a:rPr lang="en-ES" sz="2800" b="0" dirty="0"/>
              <a:t>Using personal pronouns in 3rd person</a:t>
            </a:r>
          </a:p>
        </p:txBody>
      </p:sp>
      <p:sp>
        <p:nvSpPr>
          <p:cNvPr id="4" name="Rounded Rectangle 11">
            <a:extLst>
              <a:ext uri="{FF2B5EF4-FFF2-40B4-BE49-F238E27FC236}">
                <a16:creationId xmlns:a16="http://schemas.microsoft.com/office/drawing/2014/main" id="{6FF945DD-D4ED-2A42-1392-5993381CDF25}"/>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 name="Rectangle 1">
            <a:extLst>
              <a:ext uri="{FF2B5EF4-FFF2-40B4-BE49-F238E27FC236}">
                <a16:creationId xmlns:a16="http://schemas.microsoft.com/office/drawing/2014/main" id="{6C16CF06-3679-4D61-9167-406203151919}"/>
              </a:ext>
            </a:extLst>
          </p:cNvPr>
          <p:cNvSpPr/>
          <p:nvPr/>
        </p:nvSpPr>
        <p:spPr>
          <a:xfrm>
            <a:off x="236719" y="1500566"/>
            <a:ext cx="10139181" cy="830997"/>
          </a:xfrm>
          <a:prstGeom prst="rect">
            <a:avLst/>
          </a:prstGeom>
        </p:spPr>
        <p:txBody>
          <a:bodyPr wrap="square">
            <a:spAutoFit/>
          </a:bodyPr>
          <a:lstStyle/>
          <a:p>
            <a:r>
              <a:rPr lang="en-US" sz="2400" dirty="0">
                <a:latin typeface="Century Gothic" panose="020B0502020202020204" pitchFamily="34" charset="0"/>
              </a:rPr>
              <a:t>In Spanish, we use personal pronouns to give emphasis or to present a contrast between different people doing different things.</a:t>
            </a:r>
            <a:endParaRPr lang="en-GB" sz="2400" dirty="0"/>
          </a:p>
        </p:txBody>
      </p:sp>
      <p:sp>
        <p:nvSpPr>
          <p:cNvPr id="6" name="Rectangle 5">
            <a:extLst>
              <a:ext uri="{FF2B5EF4-FFF2-40B4-BE49-F238E27FC236}">
                <a16:creationId xmlns:a16="http://schemas.microsoft.com/office/drawing/2014/main" id="{B695B597-2697-4DE7-9D5A-FD9F661573BB}"/>
              </a:ext>
            </a:extLst>
          </p:cNvPr>
          <p:cNvSpPr/>
          <p:nvPr/>
        </p:nvSpPr>
        <p:spPr>
          <a:xfrm>
            <a:off x="248886" y="2648513"/>
            <a:ext cx="11694227" cy="461665"/>
          </a:xfrm>
          <a:prstGeom prst="rect">
            <a:avLst/>
          </a:prstGeom>
        </p:spPr>
        <p:txBody>
          <a:bodyPr wrap="square">
            <a:spAutoFit/>
          </a:bodyPr>
          <a:lstStyle/>
          <a:p>
            <a:r>
              <a:rPr lang="en-US" sz="2400" dirty="0">
                <a:latin typeface="Century Gothic" panose="020B0502020202020204" pitchFamily="34" charset="0"/>
              </a:rPr>
              <a:t>To say ‘he’ in Spanish we use _____ and to say ‘she’ we use ____.</a:t>
            </a:r>
            <a:endParaRPr lang="en-GB" sz="2400" dirty="0"/>
          </a:p>
        </p:txBody>
      </p:sp>
      <p:sp>
        <p:nvSpPr>
          <p:cNvPr id="7" name="Rectangle 6">
            <a:extLst>
              <a:ext uri="{FF2B5EF4-FFF2-40B4-BE49-F238E27FC236}">
                <a16:creationId xmlns:a16="http://schemas.microsoft.com/office/drawing/2014/main" id="{B21B2330-8817-4C89-8075-3ABBFA8E78C2}"/>
              </a:ext>
            </a:extLst>
          </p:cNvPr>
          <p:cNvSpPr/>
          <p:nvPr/>
        </p:nvSpPr>
        <p:spPr>
          <a:xfrm>
            <a:off x="248885" y="3331905"/>
            <a:ext cx="11694227" cy="461665"/>
          </a:xfrm>
          <a:prstGeom prst="rect">
            <a:avLst/>
          </a:prstGeom>
        </p:spPr>
        <p:txBody>
          <a:bodyPr wrap="square">
            <a:spAutoFit/>
          </a:bodyPr>
          <a:lstStyle/>
          <a:p>
            <a:r>
              <a:rPr lang="en-US" sz="2400" dirty="0" err="1">
                <a:latin typeface="Century Gothic" panose="020B0502020202020204" pitchFamily="34" charset="0"/>
              </a:rPr>
              <a:t>En</a:t>
            </a:r>
            <a:r>
              <a:rPr lang="en-US" sz="2400" dirty="0">
                <a:latin typeface="Century Gothic" panose="020B0502020202020204" pitchFamily="34" charset="0"/>
              </a:rPr>
              <a:t> </a:t>
            </a:r>
            <a:r>
              <a:rPr lang="en-US" sz="2400" dirty="0" err="1">
                <a:latin typeface="Century Gothic" panose="020B0502020202020204" pitchFamily="34" charset="0"/>
              </a:rPr>
              <a:t>su</a:t>
            </a:r>
            <a:r>
              <a:rPr lang="en-US" sz="2400" dirty="0">
                <a:latin typeface="Century Gothic" panose="020B0502020202020204" pitchFamily="34" charset="0"/>
              </a:rPr>
              <a:t> </a:t>
            </a:r>
            <a:r>
              <a:rPr lang="en-US" sz="2400" dirty="0" err="1">
                <a:latin typeface="Century Gothic" panose="020B0502020202020204" pitchFamily="34" charset="0"/>
              </a:rPr>
              <a:t>primera</a:t>
            </a:r>
            <a:r>
              <a:rPr lang="en-US" sz="2400" dirty="0">
                <a:latin typeface="Century Gothic" panose="020B0502020202020204" pitchFamily="34" charset="0"/>
              </a:rPr>
              <a:t> </a:t>
            </a:r>
            <a:r>
              <a:rPr lang="en-US" sz="2400" dirty="0" err="1">
                <a:latin typeface="Century Gothic" panose="020B0502020202020204" pitchFamily="34" charset="0"/>
              </a:rPr>
              <a:t>película</a:t>
            </a:r>
            <a:r>
              <a:rPr lang="en-US" sz="2400" dirty="0">
                <a:latin typeface="Century Gothic" panose="020B0502020202020204" pitchFamily="34" charset="0"/>
              </a:rPr>
              <a:t> </a:t>
            </a:r>
            <a:r>
              <a:rPr lang="en-US" sz="2400" dirty="0" err="1">
                <a:latin typeface="Century Gothic" panose="020B0502020202020204" pitchFamily="34" charset="0"/>
              </a:rPr>
              <a:t>juntos</a:t>
            </a:r>
            <a:r>
              <a:rPr lang="en-US" sz="2400" dirty="0">
                <a:latin typeface="Century Gothic" panose="020B0502020202020204" pitchFamily="34" charset="0"/>
              </a:rPr>
              <a:t>, </a:t>
            </a:r>
            <a:r>
              <a:rPr lang="en-US" sz="2400" b="1" dirty="0" err="1">
                <a:solidFill>
                  <a:schemeClr val="tx2"/>
                </a:solidFill>
                <a:latin typeface="Century Gothic" panose="020B0502020202020204" pitchFamily="34" charset="0"/>
              </a:rPr>
              <a:t>él</a:t>
            </a:r>
            <a:r>
              <a:rPr lang="en-US" sz="2400" b="1" dirty="0">
                <a:latin typeface="Century Gothic" panose="020B0502020202020204" pitchFamily="34" charset="0"/>
              </a:rPr>
              <a:t> </a:t>
            </a:r>
            <a:r>
              <a:rPr lang="en-US" sz="2400" dirty="0" err="1">
                <a:latin typeface="Century Gothic" panose="020B0502020202020204" pitchFamily="34" charset="0"/>
              </a:rPr>
              <a:t>tenía</a:t>
            </a:r>
            <a:r>
              <a:rPr lang="en-US" sz="2400" dirty="0">
                <a:latin typeface="Century Gothic" panose="020B0502020202020204" pitchFamily="34" charset="0"/>
              </a:rPr>
              <a:t> 21 </a:t>
            </a:r>
            <a:r>
              <a:rPr lang="en-US" sz="2400" dirty="0" err="1">
                <a:latin typeface="Century Gothic" panose="020B0502020202020204" pitchFamily="34" charset="0"/>
              </a:rPr>
              <a:t>años</a:t>
            </a:r>
            <a:r>
              <a:rPr lang="en-US" sz="2400" dirty="0">
                <a:latin typeface="Century Gothic" panose="020B0502020202020204" pitchFamily="34" charset="0"/>
              </a:rPr>
              <a:t> </a:t>
            </a:r>
            <a:r>
              <a:rPr lang="en-US" sz="2400" dirty="0" err="1">
                <a:latin typeface="Century Gothic" panose="020B0502020202020204" pitchFamily="34" charset="0"/>
              </a:rPr>
              <a:t>pero</a:t>
            </a:r>
            <a:r>
              <a:rPr lang="en-US" sz="2400" dirty="0">
                <a:latin typeface="Century Gothic" panose="020B0502020202020204" pitchFamily="34" charset="0"/>
              </a:rPr>
              <a:t> </a:t>
            </a:r>
            <a:r>
              <a:rPr lang="en-US" sz="2400" b="1" dirty="0" err="1">
                <a:solidFill>
                  <a:schemeClr val="tx2"/>
                </a:solidFill>
                <a:latin typeface="Century Gothic" panose="020B0502020202020204" pitchFamily="34" charset="0"/>
              </a:rPr>
              <a:t>ella</a:t>
            </a:r>
            <a:r>
              <a:rPr lang="en-US" sz="2400" dirty="0">
                <a:latin typeface="Century Gothic" panose="020B0502020202020204" pitchFamily="34" charset="0"/>
              </a:rPr>
              <a:t> tenia </a:t>
            </a:r>
            <a:r>
              <a:rPr lang="en-US" sz="2400" dirty="0" err="1">
                <a:latin typeface="Century Gothic" panose="020B0502020202020204" pitchFamily="34" charset="0"/>
              </a:rPr>
              <a:t>sólo</a:t>
            </a:r>
            <a:r>
              <a:rPr lang="en-US" sz="2400" dirty="0">
                <a:latin typeface="Century Gothic" panose="020B0502020202020204" pitchFamily="34" charset="0"/>
              </a:rPr>
              <a:t> 16 </a:t>
            </a:r>
            <a:r>
              <a:rPr lang="en-US" sz="2400" dirty="0" err="1">
                <a:latin typeface="Century Gothic" panose="020B0502020202020204" pitchFamily="34" charset="0"/>
              </a:rPr>
              <a:t>años</a:t>
            </a:r>
            <a:r>
              <a:rPr lang="en-US" sz="2400" dirty="0">
                <a:latin typeface="Century Gothic" panose="020B0502020202020204" pitchFamily="34" charset="0"/>
              </a:rPr>
              <a:t>.</a:t>
            </a:r>
            <a:endParaRPr lang="en-GB" sz="2400" dirty="0"/>
          </a:p>
        </p:txBody>
      </p:sp>
      <p:sp>
        <p:nvSpPr>
          <p:cNvPr id="8" name="Rectangle 7">
            <a:extLst>
              <a:ext uri="{FF2B5EF4-FFF2-40B4-BE49-F238E27FC236}">
                <a16:creationId xmlns:a16="http://schemas.microsoft.com/office/drawing/2014/main" id="{DE81E524-04C2-4D36-8606-C1E12CDDDC19}"/>
              </a:ext>
            </a:extLst>
          </p:cNvPr>
          <p:cNvSpPr/>
          <p:nvPr/>
        </p:nvSpPr>
        <p:spPr>
          <a:xfrm>
            <a:off x="248885" y="4474225"/>
            <a:ext cx="8023245" cy="830997"/>
          </a:xfrm>
          <a:prstGeom prst="rect">
            <a:avLst/>
          </a:prstGeom>
        </p:spPr>
        <p:txBody>
          <a:bodyPr wrap="square">
            <a:spAutoFit/>
          </a:bodyPr>
          <a:lstStyle/>
          <a:p>
            <a:r>
              <a:rPr lang="en-US" sz="2400" dirty="0">
                <a:latin typeface="Century Gothic" panose="020B0502020202020204" pitchFamily="34" charset="0"/>
              </a:rPr>
              <a:t>To say ‘they’ in Spanish say ______ for male persons and mixed groups and _____ for all female groups.</a:t>
            </a:r>
            <a:endParaRPr lang="en-GB" sz="2400" dirty="0"/>
          </a:p>
        </p:txBody>
      </p:sp>
      <p:sp>
        <p:nvSpPr>
          <p:cNvPr id="10" name="Rectangle 9">
            <a:extLst>
              <a:ext uri="{FF2B5EF4-FFF2-40B4-BE49-F238E27FC236}">
                <a16:creationId xmlns:a16="http://schemas.microsoft.com/office/drawing/2014/main" id="{788A8AB8-6182-400E-9FC7-B5B5B161B04A}"/>
              </a:ext>
            </a:extLst>
          </p:cNvPr>
          <p:cNvSpPr/>
          <p:nvPr/>
        </p:nvSpPr>
        <p:spPr>
          <a:xfrm>
            <a:off x="4773435" y="2591736"/>
            <a:ext cx="608807" cy="461665"/>
          </a:xfrm>
          <a:prstGeom prst="rect">
            <a:avLst/>
          </a:prstGeom>
        </p:spPr>
        <p:txBody>
          <a:bodyPr wrap="square">
            <a:spAutoFit/>
          </a:bodyPr>
          <a:lstStyle/>
          <a:p>
            <a:r>
              <a:rPr lang="en-US" sz="2400" b="1" dirty="0" err="1">
                <a:solidFill>
                  <a:schemeClr val="tx2"/>
                </a:solidFill>
                <a:latin typeface="Century Gothic" panose="020B0502020202020204" pitchFamily="34" charset="0"/>
              </a:rPr>
              <a:t>él</a:t>
            </a:r>
            <a:endParaRPr lang="en-GB" sz="2400" b="1" dirty="0">
              <a:solidFill>
                <a:schemeClr val="tx2"/>
              </a:solidFill>
            </a:endParaRPr>
          </a:p>
        </p:txBody>
      </p:sp>
      <p:sp>
        <p:nvSpPr>
          <p:cNvPr id="11" name="Rectangle 10">
            <a:extLst>
              <a:ext uri="{FF2B5EF4-FFF2-40B4-BE49-F238E27FC236}">
                <a16:creationId xmlns:a16="http://schemas.microsoft.com/office/drawing/2014/main" id="{9C476FE0-9C76-420D-94BE-07BE43409EA6}"/>
              </a:ext>
            </a:extLst>
          </p:cNvPr>
          <p:cNvSpPr/>
          <p:nvPr/>
        </p:nvSpPr>
        <p:spPr>
          <a:xfrm>
            <a:off x="9088877" y="2607607"/>
            <a:ext cx="817914" cy="461665"/>
          </a:xfrm>
          <a:prstGeom prst="rect">
            <a:avLst/>
          </a:prstGeom>
        </p:spPr>
        <p:txBody>
          <a:bodyPr wrap="square">
            <a:spAutoFit/>
          </a:bodyPr>
          <a:lstStyle/>
          <a:p>
            <a:r>
              <a:rPr lang="en-US" sz="2400" b="1" dirty="0" err="1">
                <a:solidFill>
                  <a:schemeClr val="tx2"/>
                </a:solidFill>
                <a:latin typeface="Century Gothic" panose="020B0502020202020204" pitchFamily="34" charset="0"/>
              </a:rPr>
              <a:t>ella</a:t>
            </a:r>
            <a:endParaRPr lang="en-GB" sz="2400" b="1" dirty="0">
              <a:solidFill>
                <a:schemeClr val="tx2"/>
              </a:solidFill>
            </a:endParaRPr>
          </a:p>
        </p:txBody>
      </p:sp>
      <p:sp>
        <p:nvSpPr>
          <p:cNvPr id="12" name="Rectangle 11">
            <a:extLst>
              <a:ext uri="{FF2B5EF4-FFF2-40B4-BE49-F238E27FC236}">
                <a16:creationId xmlns:a16="http://schemas.microsoft.com/office/drawing/2014/main" id="{26F3B4D8-76BD-4822-AA70-26451321E2A7}"/>
              </a:ext>
            </a:extLst>
          </p:cNvPr>
          <p:cNvSpPr/>
          <p:nvPr/>
        </p:nvSpPr>
        <p:spPr>
          <a:xfrm>
            <a:off x="236720" y="3793570"/>
            <a:ext cx="11694227" cy="461665"/>
          </a:xfrm>
          <a:prstGeom prst="rect">
            <a:avLst/>
          </a:prstGeom>
        </p:spPr>
        <p:txBody>
          <a:bodyPr wrap="square">
            <a:spAutoFit/>
          </a:bodyPr>
          <a:lstStyle/>
          <a:p>
            <a:r>
              <a:rPr lang="en-US" sz="2400" i="1" dirty="0">
                <a:latin typeface="Century Gothic" panose="020B0502020202020204" pitchFamily="34" charset="0"/>
              </a:rPr>
              <a:t>In their first film together, </a:t>
            </a:r>
            <a:r>
              <a:rPr lang="en-US" sz="2400" b="1" i="1" dirty="0">
                <a:latin typeface="Century Gothic" panose="020B0502020202020204" pitchFamily="34" charset="0"/>
              </a:rPr>
              <a:t>he</a:t>
            </a:r>
            <a:r>
              <a:rPr lang="en-US" sz="2400" i="1" dirty="0">
                <a:latin typeface="Century Gothic" panose="020B0502020202020204" pitchFamily="34" charset="0"/>
              </a:rPr>
              <a:t> was 21 years old but </a:t>
            </a:r>
            <a:r>
              <a:rPr lang="en-US" sz="2400" b="1" i="1" dirty="0">
                <a:latin typeface="Century Gothic" panose="020B0502020202020204" pitchFamily="34" charset="0"/>
              </a:rPr>
              <a:t>she</a:t>
            </a:r>
            <a:r>
              <a:rPr lang="en-US" sz="2400" i="1" dirty="0">
                <a:latin typeface="Century Gothic" panose="020B0502020202020204" pitchFamily="34" charset="0"/>
              </a:rPr>
              <a:t> was only 16.</a:t>
            </a:r>
            <a:endParaRPr lang="en-GB" sz="2400" i="1" dirty="0"/>
          </a:p>
        </p:txBody>
      </p:sp>
      <p:sp>
        <p:nvSpPr>
          <p:cNvPr id="13" name="Rectangle 12">
            <a:extLst>
              <a:ext uri="{FF2B5EF4-FFF2-40B4-BE49-F238E27FC236}">
                <a16:creationId xmlns:a16="http://schemas.microsoft.com/office/drawing/2014/main" id="{B123FC82-AFC1-4819-B1CD-7ED53285DCB2}"/>
              </a:ext>
            </a:extLst>
          </p:cNvPr>
          <p:cNvSpPr/>
          <p:nvPr/>
        </p:nvSpPr>
        <p:spPr>
          <a:xfrm>
            <a:off x="4360834" y="4448565"/>
            <a:ext cx="1021408" cy="461665"/>
          </a:xfrm>
          <a:prstGeom prst="rect">
            <a:avLst/>
          </a:prstGeom>
        </p:spPr>
        <p:txBody>
          <a:bodyPr wrap="square">
            <a:spAutoFit/>
          </a:bodyPr>
          <a:lstStyle/>
          <a:p>
            <a:r>
              <a:rPr lang="en-US" sz="2400" b="1" dirty="0" err="1">
                <a:solidFill>
                  <a:schemeClr val="tx2"/>
                </a:solidFill>
                <a:latin typeface="Century Gothic" panose="020B0502020202020204" pitchFamily="34" charset="0"/>
              </a:rPr>
              <a:t>ellos</a:t>
            </a:r>
            <a:endParaRPr lang="en-GB" sz="2400" b="1" dirty="0">
              <a:solidFill>
                <a:schemeClr val="tx2"/>
              </a:solidFill>
            </a:endParaRPr>
          </a:p>
        </p:txBody>
      </p:sp>
      <p:sp>
        <p:nvSpPr>
          <p:cNvPr id="14" name="Rectangle 13">
            <a:extLst>
              <a:ext uri="{FF2B5EF4-FFF2-40B4-BE49-F238E27FC236}">
                <a16:creationId xmlns:a16="http://schemas.microsoft.com/office/drawing/2014/main" id="{4208B211-4CA9-4739-B6D8-03D99E758514}"/>
              </a:ext>
            </a:extLst>
          </p:cNvPr>
          <p:cNvSpPr/>
          <p:nvPr/>
        </p:nvSpPr>
        <p:spPr>
          <a:xfrm>
            <a:off x="3772596" y="4816655"/>
            <a:ext cx="1021408" cy="461665"/>
          </a:xfrm>
          <a:prstGeom prst="rect">
            <a:avLst/>
          </a:prstGeom>
        </p:spPr>
        <p:txBody>
          <a:bodyPr wrap="square">
            <a:spAutoFit/>
          </a:bodyPr>
          <a:lstStyle/>
          <a:p>
            <a:r>
              <a:rPr lang="en-US" sz="2400" b="1" dirty="0" err="1">
                <a:solidFill>
                  <a:schemeClr val="tx2"/>
                </a:solidFill>
                <a:latin typeface="Century Gothic" panose="020B0502020202020204" pitchFamily="34" charset="0"/>
              </a:rPr>
              <a:t>ellas</a:t>
            </a:r>
            <a:endParaRPr lang="en-GB" sz="2400" b="1" dirty="0">
              <a:solidFill>
                <a:schemeClr val="tx2"/>
              </a:solidFill>
            </a:endParaRPr>
          </a:p>
        </p:txBody>
      </p:sp>
      <p:sp>
        <p:nvSpPr>
          <p:cNvPr id="15" name="Rectangle 14">
            <a:extLst>
              <a:ext uri="{FF2B5EF4-FFF2-40B4-BE49-F238E27FC236}">
                <a16:creationId xmlns:a16="http://schemas.microsoft.com/office/drawing/2014/main" id="{DDB1FDAC-86AA-46B0-AF5E-00115FEFC01E}"/>
              </a:ext>
            </a:extLst>
          </p:cNvPr>
          <p:cNvSpPr/>
          <p:nvPr/>
        </p:nvSpPr>
        <p:spPr>
          <a:xfrm>
            <a:off x="248885" y="5482104"/>
            <a:ext cx="11865935" cy="461665"/>
          </a:xfrm>
          <a:prstGeom prst="rect">
            <a:avLst/>
          </a:prstGeom>
        </p:spPr>
        <p:txBody>
          <a:bodyPr wrap="square">
            <a:spAutoFit/>
          </a:bodyPr>
          <a:lstStyle/>
          <a:p>
            <a:r>
              <a:rPr lang="en-GB" sz="2400" b="1" dirty="0" err="1"/>
              <a:t>Ellos</a:t>
            </a:r>
            <a:r>
              <a:rPr lang="en-GB" sz="2400" b="1" dirty="0"/>
              <a:t> </a:t>
            </a:r>
            <a:r>
              <a:rPr lang="en-GB" sz="2400" dirty="0"/>
              <a:t>son los padres de mi </a:t>
            </a:r>
            <a:r>
              <a:rPr lang="en-GB" sz="2400" dirty="0" err="1"/>
              <a:t>esposa</a:t>
            </a:r>
            <a:r>
              <a:rPr lang="en-GB" sz="2400" dirty="0"/>
              <a:t>,</a:t>
            </a:r>
            <a:r>
              <a:rPr lang="en-GB" sz="2400" b="1" dirty="0"/>
              <a:t> </a:t>
            </a:r>
            <a:r>
              <a:rPr lang="en-GB" sz="2400" b="1" dirty="0" err="1"/>
              <a:t>ellas</a:t>
            </a:r>
            <a:r>
              <a:rPr lang="en-GB" sz="2400" b="1" dirty="0"/>
              <a:t> </a:t>
            </a:r>
            <a:r>
              <a:rPr lang="en-GB" sz="2400" dirty="0"/>
              <a:t>son sus amigas y </a:t>
            </a:r>
            <a:r>
              <a:rPr lang="en-GB" sz="2400" b="1" dirty="0" err="1"/>
              <a:t>ellos</a:t>
            </a:r>
            <a:r>
              <a:rPr lang="en-GB" sz="2400" b="1" dirty="0"/>
              <a:t> </a:t>
            </a:r>
            <a:r>
              <a:rPr lang="en-GB" sz="2400" dirty="0"/>
              <a:t>sus </a:t>
            </a:r>
            <a:r>
              <a:rPr lang="en-GB" sz="2400" dirty="0" err="1"/>
              <a:t>hermanos</a:t>
            </a:r>
            <a:r>
              <a:rPr lang="en-GB" sz="2400" dirty="0"/>
              <a:t>.</a:t>
            </a:r>
          </a:p>
        </p:txBody>
      </p:sp>
      <p:sp>
        <p:nvSpPr>
          <p:cNvPr id="19" name="Rectangle 18">
            <a:extLst>
              <a:ext uri="{FF2B5EF4-FFF2-40B4-BE49-F238E27FC236}">
                <a16:creationId xmlns:a16="http://schemas.microsoft.com/office/drawing/2014/main" id="{04482324-8DFE-4C4F-B9F3-5F5F1C548C97}"/>
              </a:ext>
            </a:extLst>
          </p:cNvPr>
          <p:cNvSpPr/>
          <p:nvPr/>
        </p:nvSpPr>
        <p:spPr>
          <a:xfrm>
            <a:off x="248885" y="5889965"/>
            <a:ext cx="11865935" cy="461665"/>
          </a:xfrm>
          <a:prstGeom prst="rect">
            <a:avLst/>
          </a:prstGeom>
        </p:spPr>
        <p:txBody>
          <a:bodyPr wrap="square">
            <a:spAutoFit/>
          </a:bodyPr>
          <a:lstStyle/>
          <a:p>
            <a:r>
              <a:rPr lang="en-GB" sz="2400" b="1" i="1" dirty="0"/>
              <a:t>They </a:t>
            </a:r>
            <a:r>
              <a:rPr lang="en-GB" sz="2400" i="1" dirty="0"/>
              <a:t>are my wife’s parents, </a:t>
            </a:r>
            <a:r>
              <a:rPr lang="en-GB" sz="2400" b="1" i="1" dirty="0"/>
              <a:t>they</a:t>
            </a:r>
            <a:r>
              <a:rPr lang="en-GB" sz="2400" i="1" dirty="0"/>
              <a:t> are her friends and </a:t>
            </a:r>
            <a:r>
              <a:rPr lang="en-GB" sz="2400" b="1" i="1" dirty="0"/>
              <a:t>they</a:t>
            </a:r>
            <a:r>
              <a:rPr lang="en-GB" sz="2400" i="1" dirty="0"/>
              <a:t> are her brothers. </a:t>
            </a:r>
          </a:p>
        </p:txBody>
      </p:sp>
      <p:pic>
        <p:nvPicPr>
          <p:cNvPr id="2052" name="Picture 4" descr="Olive Films presents their January lineup! at Why So Blu?">
            <a:extLst>
              <a:ext uri="{FF2B5EF4-FFF2-40B4-BE49-F238E27FC236}">
                <a16:creationId xmlns:a16="http://schemas.microsoft.com/office/drawing/2014/main" id="{8B2CE263-6696-412C-85C1-E52F08DE2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1921" y="659085"/>
            <a:ext cx="1963772" cy="268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54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10" grpId="0"/>
      <p:bldP spid="11" grpId="0"/>
      <p:bldP spid="12" grpId="0"/>
      <p:bldP spid="13" grpId="0"/>
      <p:bldP spid="14" grpId="0"/>
      <p:bldP spid="15"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able 44">
            <a:extLst>
              <a:ext uri="{FF2B5EF4-FFF2-40B4-BE49-F238E27FC236}">
                <a16:creationId xmlns:a16="http://schemas.microsoft.com/office/drawing/2014/main" id="{E33B5C7E-AA6A-4397-915F-B9B05CCD79AA}"/>
              </a:ext>
            </a:extLst>
          </p:cNvPr>
          <p:cNvGraphicFramePr>
            <a:graphicFrameLocks noGrp="1"/>
          </p:cNvGraphicFramePr>
          <p:nvPr/>
        </p:nvGraphicFramePr>
        <p:xfrm>
          <a:off x="278564" y="2360296"/>
          <a:ext cx="8259873" cy="3916024"/>
        </p:xfrm>
        <a:graphic>
          <a:graphicData uri="http://schemas.openxmlformats.org/drawingml/2006/table">
            <a:tbl>
              <a:tblPr firstRow="1" bandRow="1">
                <a:tableStyleId>{22838BEF-8BB2-4498-84A7-C5851F593DF1}</a:tableStyleId>
              </a:tblPr>
              <a:tblGrid>
                <a:gridCol w="8259873">
                  <a:extLst>
                    <a:ext uri="{9D8B030D-6E8A-4147-A177-3AD203B41FA5}">
                      <a16:colId xmlns:a16="http://schemas.microsoft.com/office/drawing/2014/main" val="3215076004"/>
                    </a:ext>
                  </a:extLst>
                </a:gridCol>
              </a:tblGrid>
              <a:tr h="634645">
                <a:tc>
                  <a:txBody>
                    <a:bodyPr/>
                    <a:lstStyle/>
                    <a:p>
                      <a:endParaRPr lang="en-GB" dirty="0"/>
                    </a:p>
                  </a:txBody>
                  <a:tcPr/>
                </a:tc>
                <a:extLst>
                  <a:ext uri="{0D108BD9-81ED-4DB2-BD59-A6C34878D82A}">
                    <a16:rowId xmlns:a16="http://schemas.microsoft.com/office/drawing/2014/main" val="3874847600"/>
                  </a:ext>
                </a:extLst>
              </a:tr>
              <a:tr h="541889">
                <a:tc>
                  <a:txBody>
                    <a:bodyPr/>
                    <a:lstStyle/>
                    <a:p>
                      <a:endParaRPr lang="en-GB" dirty="0"/>
                    </a:p>
                  </a:txBody>
                  <a:tcPr/>
                </a:tc>
                <a:extLst>
                  <a:ext uri="{0D108BD9-81ED-4DB2-BD59-A6C34878D82A}">
                    <a16:rowId xmlns:a16="http://schemas.microsoft.com/office/drawing/2014/main" val="1464528280"/>
                  </a:ext>
                </a:extLst>
              </a:tr>
              <a:tr h="634645">
                <a:tc>
                  <a:txBody>
                    <a:bodyPr/>
                    <a:lstStyle/>
                    <a:p>
                      <a:endParaRPr lang="en-GB"/>
                    </a:p>
                  </a:txBody>
                  <a:tcPr/>
                </a:tc>
                <a:extLst>
                  <a:ext uri="{0D108BD9-81ED-4DB2-BD59-A6C34878D82A}">
                    <a16:rowId xmlns:a16="http://schemas.microsoft.com/office/drawing/2014/main" val="781267427"/>
                  </a:ext>
                </a:extLst>
              </a:tr>
              <a:tr h="634645">
                <a:tc>
                  <a:txBody>
                    <a:bodyPr/>
                    <a:lstStyle/>
                    <a:p>
                      <a:endParaRPr lang="en-GB"/>
                    </a:p>
                  </a:txBody>
                  <a:tcPr/>
                </a:tc>
                <a:extLst>
                  <a:ext uri="{0D108BD9-81ED-4DB2-BD59-A6C34878D82A}">
                    <a16:rowId xmlns:a16="http://schemas.microsoft.com/office/drawing/2014/main" val="184156045"/>
                  </a:ext>
                </a:extLst>
              </a:tr>
              <a:tr h="835555">
                <a:tc>
                  <a:txBody>
                    <a:bodyPr/>
                    <a:lstStyle/>
                    <a:p>
                      <a:endParaRPr lang="en-GB"/>
                    </a:p>
                  </a:txBody>
                  <a:tcPr/>
                </a:tc>
                <a:extLst>
                  <a:ext uri="{0D108BD9-81ED-4DB2-BD59-A6C34878D82A}">
                    <a16:rowId xmlns:a16="http://schemas.microsoft.com/office/drawing/2014/main" val="3337444817"/>
                  </a:ext>
                </a:extLst>
              </a:tr>
              <a:tr h="634645">
                <a:tc>
                  <a:txBody>
                    <a:bodyPr/>
                    <a:lstStyle/>
                    <a:p>
                      <a:endParaRPr lang="en-GB" dirty="0"/>
                    </a:p>
                  </a:txBody>
                  <a:tcPr/>
                </a:tc>
                <a:extLst>
                  <a:ext uri="{0D108BD9-81ED-4DB2-BD59-A6C34878D82A}">
                    <a16:rowId xmlns:a16="http://schemas.microsoft.com/office/drawing/2014/main" val="3474037779"/>
                  </a:ext>
                </a:extLst>
              </a:tr>
            </a:tbl>
          </a:graphicData>
        </a:graphic>
      </p:graphicFrame>
      <p:graphicFrame>
        <p:nvGraphicFramePr>
          <p:cNvPr id="44" name="Table 43">
            <a:extLst>
              <a:ext uri="{FF2B5EF4-FFF2-40B4-BE49-F238E27FC236}">
                <a16:creationId xmlns:a16="http://schemas.microsoft.com/office/drawing/2014/main" id="{E57E4794-775D-4C1C-968E-7155C0825CBB}"/>
              </a:ext>
            </a:extLst>
          </p:cNvPr>
          <p:cNvGraphicFramePr>
            <a:graphicFrameLocks noGrp="1"/>
          </p:cNvGraphicFramePr>
          <p:nvPr/>
        </p:nvGraphicFramePr>
        <p:xfrm>
          <a:off x="8490992" y="1377637"/>
          <a:ext cx="3422444" cy="4894389"/>
        </p:xfrm>
        <a:graphic>
          <a:graphicData uri="http://schemas.openxmlformats.org/drawingml/2006/table">
            <a:tbl>
              <a:tblPr firstRow="1" bandRow="1">
                <a:tableStyleId>{5C22544A-7EE6-4342-B048-85BDC9FD1C3A}</a:tableStyleId>
              </a:tblPr>
              <a:tblGrid>
                <a:gridCol w="1658112">
                  <a:extLst>
                    <a:ext uri="{9D8B030D-6E8A-4147-A177-3AD203B41FA5}">
                      <a16:colId xmlns:a16="http://schemas.microsoft.com/office/drawing/2014/main" val="1922901764"/>
                    </a:ext>
                  </a:extLst>
                </a:gridCol>
                <a:gridCol w="1764332">
                  <a:extLst>
                    <a:ext uri="{9D8B030D-6E8A-4147-A177-3AD203B41FA5}">
                      <a16:colId xmlns:a16="http://schemas.microsoft.com/office/drawing/2014/main" val="3416514524"/>
                    </a:ext>
                  </a:extLst>
                </a:gridCol>
              </a:tblGrid>
              <a:tr h="834379">
                <a:tc>
                  <a:txBody>
                    <a:bodyPr/>
                    <a:lstStyle/>
                    <a:p>
                      <a:pPr algn="ctr"/>
                      <a:r>
                        <a:rPr lang="en-ES" sz="2000" dirty="0"/>
                        <a:t>Una persona</a:t>
                      </a:r>
                    </a:p>
                  </a:txBody>
                  <a:tcPr/>
                </a:tc>
                <a:tc>
                  <a:txBody>
                    <a:bodyPr/>
                    <a:lstStyle/>
                    <a:p>
                      <a:pPr algn="ctr"/>
                      <a:r>
                        <a:rPr lang="en-ES" sz="2000" dirty="0"/>
                        <a:t>Varias personas</a:t>
                      </a:r>
                    </a:p>
                  </a:txBody>
                  <a:tcPr/>
                </a:tc>
                <a:extLst>
                  <a:ext uri="{0D108BD9-81ED-4DB2-BD59-A6C34878D82A}">
                    <a16:rowId xmlns:a16="http://schemas.microsoft.com/office/drawing/2014/main" val="1032703407"/>
                  </a:ext>
                </a:extLst>
              </a:tr>
              <a:tr h="676668">
                <a:tc>
                  <a:txBody>
                    <a:bodyPr/>
                    <a:lstStyle/>
                    <a:p>
                      <a:endParaRPr lang="en-ES" sz="2000" dirty="0"/>
                    </a:p>
                  </a:txBody>
                  <a:tcPr/>
                </a:tc>
                <a:tc>
                  <a:txBody>
                    <a:bodyPr/>
                    <a:lstStyle/>
                    <a:p>
                      <a:endParaRPr lang="en-ES" sz="2000" dirty="0"/>
                    </a:p>
                  </a:txBody>
                  <a:tcPr/>
                </a:tc>
                <a:extLst>
                  <a:ext uri="{0D108BD9-81ED-4DB2-BD59-A6C34878D82A}">
                    <a16:rowId xmlns:a16="http://schemas.microsoft.com/office/drawing/2014/main" val="975091959"/>
                  </a:ext>
                </a:extLst>
              </a:tr>
              <a:tr h="676668">
                <a:tc>
                  <a:txBody>
                    <a:bodyPr/>
                    <a:lstStyle/>
                    <a:p>
                      <a:endParaRPr lang="en-ES" sz="2000" dirty="0"/>
                    </a:p>
                  </a:txBody>
                  <a:tcPr/>
                </a:tc>
                <a:tc>
                  <a:txBody>
                    <a:bodyPr/>
                    <a:lstStyle/>
                    <a:p>
                      <a:endParaRPr lang="en-ES" sz="2000" dirty="0"/>
                    </a:p>
                  </a:txBody>
                  <a:tcPr/>
                </a:tc>
                <a:extLst>
                  <a:ext uri="{0D108BD9-81ED-4DB2-BD59-A6C34878D82A}">
                    <a16:rowId xmlns:a16="http://schemas.microsoft.com/office/drawing/2014/main" val="118869141"/>
                  </a:ext>
                </a:extLst>
              </a:tr>
              <a:tr h="676669">
                <a:tc>
                  <a:txBody>
                    <a:bodyPr/>
                    <a:lstStyle/>
                    <a:p>
                      <a:endParaRPr lang="en-ES" sz="2000" dirty="0"/>
                    </a:p>
                  </a:txBody>
                  <a:tcPr/>
                </a:tc>
                <a:tc>
                  <a:txBody>
                    <a:bodyPr/>
                    <a:lstStyle/>
                    <a:p>
                      <a:endParaRPr lang="en-ES" sz="2000" dirty="0"/>
                    </a:p>
                  </a:txBody>
                  <a:tcPr/>
                </a:tc>
                <a:extLst>
                  <a:ext uri="{0D108BD9-81ED-4DB2-BD59-A6C34878D82A}">
                    <a16:rowId xmlns:a16="http://schemas.microsoft.com/office/drawing/2014/main" val="1940821804"/>
                  </a:ext>
                </a:extLst>
              </a:tr>
              <a:tr h="676669">
                <a:tc>
                  <a:txBody>
                    <a:bodyPr/>
                    <a:lstStyle/>
                    <a:p>
                      <a:endParaRPr lang="en-ES" sz="2000" dirty="0"/>
                    </a:p>
                  </a:txBody>
                  <a:tcPr/>
                </a:tc>
                <a:tc>
                  <a:txBody>
                    <a:bodyPr/>
                    <a:lstStyle/>
                    <a:p>
                      <a:endParaRPr lang="en-ES" sz="2000" dirty="0"/>
                    </a:p>
                  </a:txBody>
                  <a:tcPr/>
                </a:tc>
                <a:extLst>
                  <a:ext uri="{0D108BD9-81ED-4DB2-BD59-A6C34878D82A}">
                    <a16:rowId xmlns:a16="http://schemas.microsoft.com/office/drawing/2014/main" val="408861283"/>
                  </a:ext>
                </a:extLst>
              </a:tr>
              <a:tr h="676668">
                <a:tc>
                  <a:txBody>
                    <a:bodyPr/>
                    <a:lstStyle/>
                    <a:p>
                      <a:endParaRPr lang="en-ES" sz="2000" dirty="0"/>
                    </a:p>
                  </a:txBody>
                  <a:tcPr/>
                </a:tc>
                <a:tc>
                  <a:txBody>
                    <a:bodyPr/>
                    <a:lstStyle/>
                    <a:p>
                      <a:endParaRPr lang="en-ES" sz="2000" dirty="0"/>
                    </a:p>
                  </a:txBody>
                  <a:tcPr/>
                </a:tc>
                <a:extLst>
                  <a:ext uri="{0D108BD9-81ED-4DB2-BD59-A6C34878D82A}">
                    <a16:rowId xmlns:a16="http://schemas.microsoft.com/office/drawing/2014/main" val="3588541575"/>
                  </a:ext>
                </a:extLst>
              </a:tr>
              <a:tr h="676668">
                <a:tc>
                  <a:txBody>
                    <a:bodyPr/>
                    <a:lstStyle/>
                    <a:p>
                      <a:endParaRPr lang="en-ES" sz="2000" dirty="0"/>
                    </a:p>
                  </a:txBody>
                  <a:tcPr/>
                </a:tc>
                <a:tc>
                  <a:txBody>
                    <a:bodyPr/>
                    <a:lstStyle/>
                    <a:p>
                      <a:endParaRPr lang="en-ES" sz="2000" dirty="0"/>
                    </a:p>
                  </a:txBody>
                  <a:tcPr/>
                </a:tc>
                <a:extLst>
                  <a:ext uri="{0D108BD9-81ED-4DB2-BD59-A6C34878D82A}">
                    <a16:rowId xmlns:a16="http://schemas.microsoft.com/office/drawing/2014/main" val="4036444664"/>
                  </a:ext>
                </a:extLst>
              </a:tr>
            </a:tbl>
          </a:graphicData>
        </a:graphic>
      </p:graphicFrame>
      <p:sp>
        <p:nvSpPr>
          <p:cNvPr id="2" name="Text Placeholder 1">
            <a:extLst>
              <a:ext uri="{FF2B5EF4-FFF2-40B4-BE49-F238E27FC236}">
                <a16:creationId xmlns:a16="http://schemas.microsoft.com/office/drawing/2014/main" id="{D7AA650B-A9B8-99DC-0C65-08220C8CF5FF}"/>
              </a:ext>
            </a:extLst>
          </p:cNvPr>
          <p:cNvSpPr>
            <a:spLocks noGrp="1"/>
          </p:cNvSpPr>
          <p:nvPr>
            <p:ph type="body" sz="quarter" idx="10"/>
          </p:nvPr>
        </p:nvSpPr>
        <p:spPr>
          <a:xfrm>
            <a:off x="278564" y="1403988"/>
            <a:ext cx="5731776" cy="451368"/>
          </a:xfrm>
        </p:spPr>
        <p:txBody>
          <a:bodyPr>
            <a:normAutofit/>
          </a:bodyPr>
          <a:lstStyle/>
          <a:p>
            <a:r>
              <a:rPr lang="en-GB" sz="2200" b="1" dirty="0"/>
              <a:t>A. </a:t>
            </a:r>
            <a:r>
              <a:rPr lang="en-ES" sz="2200" dirty="0"/>
              <a:t>Escucha y marca la opción correcta. </a:t>
            </a:r>
          </a:p>
        </p:txBody>
      </p:sp>
      <p:sp>
        <p:nvSpPr>
          <p:cNvPr id="3" name="Title 2">
            <a:extLst>
              <a:ext uri="{FF2B5EF4-FFF2-40B4-BE49-F238E27FC236}">
                <a16:creationId xmlns:a16="http://schemas.microsoft.com/office/drawing/2014/main" id="{18DB888A-0BBF-90C4-7871-9005A9ED4374}"/>
              </a:ext>
            </a:extLst>
          </p:cNvPr>
          <p:cNvSpPr>
            <a:spLocks noGrp="1"/>
          </p:cNvSpPr>
          <p:nvPr>
            <p:ph type="title"/>
          </p:nvPr>
        </p:nvSpPr>
        <p:spPr>
          <a:xfrm>
            <a:off x="0" y="213557"/>
            <a:ext cx="6573328" cy="986805"/>
          </a:xfrm>
        </p:spPr>
        <p:txBody>
          <a:bodyPr>
            <a:normAutofit/>
          </a:bodyPr>
          <a:lstStyle/>
          <a:p>
            <a:r>
              <a:rPr lang="en-ES" sz="2600" dirty="0"/>
              <a:t>Las vidas de dos actores famosos</a:t>
            </a:r>
            <a:br>
              <a:rPr lang="en-ES" sz="2600" dirty="0"/>
            </a:br>
            <a:r>
              <a:rPr lang="en-ES" sz="2600" b="0" dirty="0"/>
              <a:t>Penélope Cruz y Javier Bardem</a:t>
            </a:r>
            <a:endParaRPr lang="en-ES" sz="2600" dirty="0"/>
          </a:p>
        </p:txBody>
      </p:sp>
      <p:sp>
        <p:nvSpPr>
          <p:cNvPr id="4" name="TextBox 3">
            <a:extLst>
              <a:ext uri="{FF2B5EF4-FFF2-40B4-BE49-F238E27FC236}">
                <a16:creationId xmlns:a16="http://schemas.microsoft.com/office/drawing/2014/main" id="{7A91A28A-0233-4F57-1D0A-915D8DA041C3}"/>
              </a:ext>
            </a:extLst>
          </p:cNvPr>
          <p:cNvSpPr txBox="1"/>
          <p:nvPr/>
        </p:nvSpPr>
        <p:spPr>
          <a:xfrm>
            <a:off x="306662" y="2402368"/>
            <a:ext cx="8044190" cy="430887"/>
          </a:xfrm>
          <a:prstGeom prst="rect">
            <a:avLst/>
          </a:prstGeom>
          <a:noFill/>
        </p:spPr>
        <p:txBody>
          <a:bodyPr wrap="none" rtlCol="0">
            <a:spAutoFit/>
          </a:bodyPr>
          <a:lstStyle/>
          <a:p>
            <a:r>
              <a:rPr lang="en-ES" sz="2200" dirty="0"/>
              <a:t>1. </a:t>
            </a:r>
            <a:r>
              <a:rPr lang="en-GB" sz="2200" dirty="0"/>
              <a:t>  </a:t>
            </a:r>
            <a:r>
              <a:rPr lang="en-ES" sz="2200" dirty="0"/>
              <a:t>Trabajaron juntos en una película en los años noventa.</a:t>
            </a:r>
          </a:p>
        </p:txBody>
      </p:sp>
      <p:sp>
        <p:nvSpPr>
          <p:cNvPr id="5" name="TextBox 4">
            <a:extLst>
              <a:ext uri="{FF2B5EF4-FFF2-40B4-BE49-F238E27FC236}">
                <a16:creationId xmlns:a16="http://schemas.microsoft.com/office/drawing/2014/main" id="{C59DB90F-59FE-16F3-F454-527C97D12FB8}"/>
              </a:ext>
            </a:extLst>
          </p:cNvPr>
          <p:cNvSpPr txBox="1"/>
          <p:nvPr/>
        </p:nvSpPr>
        <p:spPr>
          <a:xfrm>
            <a:off x="303980" y="2953691"/>
            <a:ext cx="8302273" cy="430887"/>
          </a:xfrm>
          <a:prstGeom prst="rect">
            <a:avLst/>
          </a:prstGeom>
          <a:noFill/>
        </p:spPr>
        <p:txBody>
          <a:bodyPr wrap="none" rtlCol="0">
            <a:spAutoFit/>
          </a:bodyPr>
          <a:lstStyle/>
          <a:p>
            <a:r>
              <a:rPr lang="en-ES" sz="2200" dirty="0"/>
              <a:t>2.</a:t>
            </a:r>
            <a:r>
              <a:rPr lang="en-GB" sz="2200" dirty="0"/>
              <a:t>   </a:t>
            </a:r>
            <a:r>
              <a:rPr lang="en-ES" sz="2200" dirty="0"/>
              <a:t>Llegó a Estados Unidos sola para empezar su carrera allí.</a:t>
            </a:r>
          </a:p>
        </p:txBody>
      </p:sp>
      <p:sp>
        <p:nvSpPr>
          <p:cNvPr id="9" name="Rounded Rectangle 11">
            <a:extLst>
              <a:ext uri="{FF2B5EF4-FFF2-40B4-BE49-F238E27FC236}">
                <a16:creationId xmlns:a16="http://schemas.microsoft.com/office/drawing/2014/main" id="{5C0E9E4F-9E0C-7076-0A04-3DB248F7B883}"/>
              </a:ext>
            </a:extLst>
          </p:cNvPr>
          <p:cNvSpPr/>
          <p:nvPr/>
        </p:nvSpPr>
        <p:spPr>
          <a:xfrm>
            <a:off x="9699742" y="258167"/>
            <a:ext cx="2228402" cy="381708"/>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7" name="TextBox 16">
            <a:extLst>
              <a:ext uri="{FF2B5EF4-FFF2-40B4-BE49-F238E27FC236}">
                <a16:creationId xmlns:a16="http://schemas.microsoft.com/office/drawing/2014/main" id="{8E7779D7-E40E-46D8-9AE5-AADD34738E15}"/>
              </a:ext>
            </a:extLst>
          </p:cNvPr>
          <p:cNvSpPr txBox="1"/>
          <p:nvPr/>
        </p:nvSpPr>
        <p:spPr>
          <a:xfrm>
            <a:off x="293112" y="5578191"/>
            <a:ext cx="8205985"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200" dirty="0"/>
              <a:t>6</a:t>
            </a:r>
            <a:r>
              <a:rPr lang="en-ES" sz="2200" dirty="0"/>
              <a:t>.</a:t>
            </a:r>
            <a:r>
              <a:rPr lang="en-GB" sz="2200" dirty="0"/>
              <a:t>  </a:t>
            </a:r>
            <a:r>
              <a:rPr lang="en-ES" sz="2200" dirty="0"/>
              <a:t>L</a:t>
            </a:r>
            <a:r>
              <a:rPr lang="en-GB" sz="2200" dirty="0" err="1"/>
              <a:t>os</a:t>
            </a:r>
            <a:r>
              <a:rPr lang="en-GB" sz="2200" dirty="0"/>
              <a:t> dos se </a:t>
            </a:r>
            <a:r>
              <a:rPr lang="en-GB" sz="2200" dirty="0" err="1"/>
              <a:t>enamoraron</a:t>
            </a:r>
            <a:r>
              <a:rPr lang="en-GB" sz="2200" dirty="0"/>
              <a:t> </a:t>
            </a:r>
            <a:r>
              <a:rPr lang="en-GB" sz="2200" dirty="0" err="1"/>
              <a:t>en</a:t>
            </a:r>
            <a:r>
              <a:rPr lang="en-GB" sz="2200" dirty="0"/>
              <a:t> 2007 </a:t>
            </a:r>
            <a:r>
              <a:rPr lang="en-GB" sz="2200" dirty="0" err="1"/>
              <a:t>en</a:t>
            </a:r>
            <a:r>
              <a:rPr lang="en-GB" sz="2200" dirty="0"/>
              <a:t> la </a:t>
            </a:r>
            <a:r>
              <a:rPr lang="en-GB" sz="2200" dirty="0" err="1"/>
              <a:t>película</a:t>
            </a:r>
            <a:r>
              <a:rPr lang="en-GB" sz="2200" dirty="0"/>
              <a:t> de Vicky, Cristina, Barcelona. (H)</a:t>
            </a:r>
            <a:endParaRPr lang="en-ES" sz="2200" dirty="0"/>
          </a:p>
        </p:txBody>
      </p:sp>
      <p:sp>
        <p:nvSpPr>
          <p:cNvPr id="18" name="TextBox 17">
            <a:extLst>
              <a:ext uri="{FF2B5EF4-FFF2-40B4-BE49-F238E27FC236}">
                <a16:creationId xmlns:a16="http://schemas.microsoft.com/office/drawing/2014/main" id="{DCEF4975-FCD2-430F-87DC-6975D31085B3}"/>
              </a:ext>
            </a:extLst>
          </p:cNvPr>
          <p:cNvSpPr txBox="1"/>
          <p:nvPr/>
        </p:nvSpPr>
        <p:spPr>
          <a:xfrm>
            <a:off x="361311" y="3454320"/>
            <a:ext cx="8129681" cy="769441"/>
          </a:xfrm>
          <a:prstGeom prst="rect">
            <a:avLst/>
          </a:prstGeom>
          <a:noFill/>
        </p:spPr>
        <p:txBody>
          <a:bodyPr wrap="square" rtlCol="0">
            <a:spAutoFit/>
          </a:bodyPr>
          <a:lstStyle/>
          <a:p>
            <a:r>
              <a:rPr lang="en-GB" sz="2200" dirty="0"/>
              <a:t>3.  Un amigo de Bono, del </a:t>
            </a:r>
            <a:r>
              <a:rPr lang="en-GB" sz="2200" dirty="0" err="1"/>
              <a:t>grupo</a:t>
            </a:r>
            <a:r>
              <a:rPr lang="en-GB" sz="2200" dirty="0"/>
              <a:t> U2, </a:t>
            </a:r>
            <a:r>
              <a:rPr lang="en-GB" sz="2200" dirty="0" err="1"/>
              <a:t>bailó</a:t>
            </a:r>
            <a:r>
              <a:rPr lang="en-GB" sz="2200" dirty="0"/>
              <a:t> </a:t>
            </a:r>
            <a:r>
              <a:rPr lang="en-GB" sz="2200" dirty="0" err="1"/>
              <a:t>en</a:t>
            </a:r>
            <a:r>
              <a:rPr lang="en-GB" sz="2200" dirty="0"/>
              <a:t> el </a:t>
            </a:r>
            <a:r>
              <a:rPr lang="en-GB" sz="2200" dirty="0" err="1"/>
              <a:t>escenario</a:t>
            </a:r>
            <a:r>
              <a:rPr lang="en-GB" sz="2200" dirty="0"/>
              <a:t>* </a:t>
            </a:r>
            <a:r>
              <a:rPr lang="en-GB" sz="2200" dirty="0" err="1"/>
              <a:t>durante</a:t>
            </a:r>
            <a:r>
              <a:rPr lang="en-GB" sz="2200" dirty="0"/>
              <a:t> </a:t>
            </a:r>
            <a:r>
              <a:rPr lang="en-GB" sz="2200" dirty="0" err="1"/>
              <a:t>su</a:t>
            </a:r>
            <a:r>
              <a:rPr lang="en-GB" sz="2200" dirty="0"/>
              <a:t> </a:t>
            </a:r>
            <a:r>
              <a:rPr lang="en-GB" sz="2200" dirty="0" err="1"/>
              <a:t>concierto</a:t>
            </a:r>
            <a:r>
              <a:rPr lang="en-ES" sz="2200" dirty="0"/>
              <a:t>.</a:t>
            </a:r>
          </a:p>
        </p:txBody>
      </p:sp>
      <p:sp>
        <p:nvSpPr>
          <p:cNvPr id="19" name="TextBox 18">
            <a:extLst>
              <a:ext uri="{FF2B5EF4-FFF2-40B4-BE49-F238E27FC236}">
                <a16:creationId xmlns:a16="http://schemas.microsoft.com/office/drawing/2014/main" id="{A18BA11C-10B3-46E0-9EB2-F5ED4091E853}"/>
              </a:ext>
            </a:extLst>
          </p:cNvPr>
          <p:cNvSpPr txBox="1"/>
          <p:nvPr/>
        </p:nvSpPr>
        <p:spPr>
          <a:xfrm>
            <a:off x="331614" y="4169338"/>
            <a:ext cx="7879098" cy="769441"/>
          </a:xfrm>
          <a:prstGeom prst="rect">
            <a:avLst/>
          </a:prstGeom>
          <a:noFill/>
        </p:spPr>
        <p:txBody>
          <a:bodyPr wrap="square" rtlCol="0">
            <a:spAutoFit/>
          </a:bodyPr>
          <a:lstStyle/>
          <a:p>
            <a:r>
              <a:rPr lang="en-GB" sz="2200" dirty="0"/>
              <a:t>4.  </a:t>
            </a:r>
            <a:r>
              <a:rPr lang="en-GB" sz="2200" dirty="0" err="1"/>
              <a:t>Después</a:t>
            </a:r>
            <a:r>
              <a:rPr lang="en-GB" sz="2200" dirty="0"/>
              <a:t> de </a:t>
            </a:r>
            <a:r>
              <a:rPr lang="en-GB" sz="2200" dirty="0" err="1"/>
              <a:t>hacer</a:t>
            </a:r>
            <a:r>
              <a:rPr lang="en-GB" sz="2200" dirty="0"/>
              <a:t> la </a:t>
            </a:r>
            <a:r>
              <a:rPr lang="en-GB" sz="2200" dirty="0" err="1"/>
              <a:t>película</a:t>
            </a:r>
            <a:r>
              <a:rPr lang="en-GB" sz="2200" dirty="0"/>
              <a:t>, “</a:t>
            </a:r>
            <a:r>
              <a:rPr lang="en-GB" sz="2200" dirty="0" err="1"/>
              <a:t>Todos</a:t>
            </a:r>
            <a:r>
              <a:rPr lang="en-GB" sz="2200" dirty="0"/>
              <a:t> los caballos </a:t>
            </a:r>
            <a:r>
              <a:rPr lang="en-GB" sz="2200" dirty="0" err="1"/>
              <a:t>bellos</a:t>
            </a:r>
            <a:r>
              <a:rPr lang="en-GB" sz="2200" dirty="0"/>
              <a:t>”, </a:t>
            </a:r>
            <a:r>
              <a:rPr lang="en-GB" sz="2200" dirty="0" err="1"/>
              <a:t>tomó</a:t>
            </a:r>
            <a:r>
              <a:rPr lang="en-GB" sz="2200" dirty="0"/>
              <a:t> la decision de ser </a:t>
            </a:r>
            <a:r>
              <a:rPr lang="en-GB" sz="2200" dirty="0" err="1"/>
              <a:t>vegetariana</a:t>
            </a:r>
            <a:r>
              <a:rPr lang="en-GB" sz="2200" dirty="0"/>
              <a:t>.</a:t>
            </a:r>
            <a:endParaRPr lang="en-ES" sz="2200" dirty="0"/>
          </a:p>
        </p:txBody>
      </p:sp>
      <p:sp>
        <p:nvSpPr>
          <p:cNvPr id="20" name="TextBox 19">
            <a:extLst>
              <a:ext uri="{FF2B5EF4-FFF2-40B4-BE49-F238E27FC236}">
                <a16:creationId xmlns:a16="http://schemas.microsoft.com/office/drawing/2014/main" id="{7134FC43-16BA-4332-AEA3-31E6C88EA5DE}"/>
              </a:ext>
            </a:extLst>
          </p:cNvPr>
          <p:cNvSpPr txBox="1"/>
          <p:nvPr/>
        </p:nvSpPr>
        <p:spPr>
          <a:xfrm>
            <a:off x="303980" y="4858527"/>
            <a:ext cx="8201117" cy="769441"/>
          </a:xfrm>
          <a:prstGeom prst="rect">
            <a:avLst/>
          </a:prstGeom>
          <a:noFill/>
        </p:spPr>
        <p:txBody>
          <a:bodyPr wrap="square" rtlCol="0">
            <a:spAutoFit/>
          </a:bodyPr>
          <a:lstStyle/>
          <a:p>
            <a:r>
              <a:rPr lang="en-GB" sz="2200" dirty="0"/>
              <a:t>5.  </a:t>
            </a:r>
            <a:r>
              <a:rPr lang="en-GB" sz="2200" dirty="0" err="1"/>
              <a:t>En</a:t>
            </a:r>
            <a:r>
              <a:rPr lang="en-GB" sz="2200" dirty="0"/>
              <a:t> la </a:t>
            </a:r>
            <a:r>
              <a:rPr lang="en-GB" sz="2200" dirty="0" err="1"/>
              <a:t>película</a:t>
            </a:r>
            <a:r>
              <a:rPr lang="en-GB" sz="2200" dirty="0"/>
              <a:t> </a:t>
            </a:r>
            <a:r>
              <a:rPr lang="en-GB" sz="2200" i="1" dirty="0" err="1"/>
              <a:t>Agentes</a:t>
            </a:r>
            <a:r>
              <a:rPr lang="en-GB" sz="2200" i="1" dirty="0"/>
              <a:t> 335</a:t>
            </a:r>
            <a:r>
              <a:rPr lang="en-GB" sz="2200" dirty="0"/>
              <a:t>, las </a:t>
            </a:r>
            <a:r>
              <a:rPr lang="en-GB" sz="2200" dirty="0" err="1"/>
              <a:t>cinco</a:t>
            </a:r>
            <a:r>
              <a:rPr lang="en-GB" sz="2200" dirty="0"/>
              <a:t> </a:t>
            </a:r>
            <a:r>
              <a:rPr lang="en-GB" sz="2200" dirty="0" err="1"/>
              <a:t>protagonistas</a:t>
            </a:r>
            <a:r>
              <a:rPr lang="en-GB" sz="2200" dirty="0"/>
              <a:t> </a:t>
            </a:r>
            <a:r>
              <a:rPr lang="en-GB" sz="2200" dirty="0" err="1"/>
              <a:t>inteligentes</a:t>
            </a:r>
            <a:r>
              <a:rPr lang="en-GB" sz="2200" dirty="0"/>
              <a:t> y </a:t>
            </a:r>
            <a:r>
              <a:rPr lang="en-GB" sz="2200" dirty="0" err="1"/>
              <a:t>hermosas</a:t>
            </a:r>
            <a:r>
              <a:rPr lang="en-GB" sz="2200" dirty="0"/>
              <a:t> </a:t>
            </a:r>
            <a:r>
              <a:rPr lang="en-GB" sz="2200" dirty="0" err="1"/>
              <a:t>evitaron</a:t>
            </a:r>
            <a:r>
              <a:rPr lang="en-GB" sz="2200" dirty="0"/>
              <a:t> la </a:t>
            </a:r>
            <a:r>
              <a:rPr lang="en-GB" sz="2200" dirty="0" err="1"/>
              <a:t>Tercera</a:t>
            </a:r>
            <a:r>
              <a:rPr lang="en-GB" sz="2200" dirty="0"/>
              <a:t> Guerra Mundial. </a:t>
            </a:r>
            <a:endParaRPr lang="en-ES" sz="2200" dirty="0"/>
          </a:p>
        </p:txBody>
      </p:sp>
      <p:pic>
        <p:nvPicPr>
          <p:cNvPr id="21" name="Picture 2" descr="http://www.clker.com/cliparts/h/n/L/q/t/u/bright-green-tick-md.png">
            <a:extLst>
              <a:ext uri="{FF2B5EF4-FFF2-40B4-BE49-F238E27FC236}">
                <a16:creationId xmlns:a16="http://schemas.microsoft.com/office/drawing/2014/main" id="{6E746CD7-393F-4046-890F-D712F0B725F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36708" y="2402368"/>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h/n/L/q/t/u/bright-green-tick-md.png">
            <a:extLst>
              <a:ext uri="{FF2B5EF4-FFF2-40B4-BE49-F238E27FC236}">
                <a16:creationId xmlns:a16="http://schemas.microsoft.com/office/drawing/2014/main" id="{2A7464F7-BD5A-4435-9DDA-7D89F3549CD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33363" y="2995832"/>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h/n/L/q/t/u/bright-green-tick-md.png">
            <a:extLst>
              <a:ext uri="{FF2B5EF4-FFF2-40B4-BE49-F238E27FC236}">
                <a16:creationId xmlns:a16="http://schemas.microsoft.com/office/drawing/2014/main" id="{3B09244A-8CD1-489A-A6A9-FF23B842D46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33363" y="3684583"/>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h/n/L/q/t/u/bright-green-tick-md.png">
            <a:extLst>
              <a:ext uri="{FF2B5EF4-FFF2-40B4-BE49-F238E27FC236}">
                <a16:creationId xmlns:a16="http://schemas.microsoft.com/office/drawing/2014/main" id="{EF43A9D5-EF72-4064-A778-809FF6041B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33363" y="4344278"/>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h/n/L/q/t/u/bright-green-tick-md.png">
            <a:extLst>
              <a:ext uri="{FF2B5EF4-FFF2-40B4-BE49-F238E27FC236}">
                <a16:creationId xmlns:a16="http://schemas.microsoft.com/office/drawing/2014/main" id="{EEAEBE75-F3EF-4BD1-8658-94EFA66B80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13943" y="5098675"/>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h/n/L/q/t/u/bright-green-tick-md.png">
            <a:extLst>
              <a:ext uri="{FF2B5EF4-FFF2-40B4-BE49-F238E27FC236}">
                <a16:creationId xmlns:a16="http://schemas.microsoft.com/office/drawing/2014/main" id="{A4ECE76B-8DE3-43CD-812D-48EABF394C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36708" y="5763114"/>
            <a:ext cx="363245" cy="378379"/>
          </a:xfrm>
          <a:prstGeom prst="rect">
            <a:avLst/>
          </a:prstGeom>
          <a:noFill/>
          <a:extLst>
            <a:ext uri="{909E8E84-426E-40DD-AFC4-6F175D3DCCD1}">
              <a14:hiddenFill xmlns:a14="http://schemas.microsoft.com/office/drawing/2010/main">
                <a:solidFill>
                  <a:srgbClr val="FFFFFF"/>
                </a:solidFill>
              </a14:hiddenFill>
            </a:ext>
          </a:extLst>
        </p:spPr>
      </p:pic>
      <p:sp>
        <p:nvSpPr>
          <p:cNvPr id="34" name="Text Placeholder 1">
            <a:extLst>
              <a:ext uri="{FF2B5EF4-FFF2-40B4-BE49-F238E27FC236}">
                <a16:creationId xmlns:a16="http://schemas.microsoft.com/office/drawing/2014/main" id="{9DAE4935-B7BC-4A17-BC31-A0D110841BF9}"/>
              </a:ext>
            </a:extLst>
          </p:cNvPr>
          <p:cNvSpPr txBox="1">
            <a:spLocks/>
          </p:cNvSpPr>
          <p:nvPr/>
        </p:nvSpPr>
        <p:spPr>
          <a:xfrm>
            <a:off x="6325926" y="255591"/>
            <a:ext cx="3422444" cy="4513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a:t>
            </a:r>
            <a:r>
              <a:rPr lang="en-GB" sz="2000" dirty="0" err="1"/>
              <a:t>el</a:t>
            </a:r>
            <a:r>
              <a:rPr lang="en-GB" sz="2000" dirty="0"/>
              <a:t> </a:t>
            </a:r>
            <a:r>
              <a:rPr lang="en-GB" sz="2000" dirty="0" err="1"/>
              <a:t>escenario</a:t>
            </a:r>
            <a:r>
              <a:rPr lang="en-GB" sz="2000" dirty="0"/>
              <a:t> (H) = stage</a:t>
            </a:r>
            <a:endParaRPr lang="en-ES" sz="2000" dirty="0"/>
          </a:p>
        </p:txBody>
      </p:sp>
      <p:sp>
        <p:nvSpPr>
          <p:cNvPr id="35" name="Text Placeholder 1">
            <a:extLst>
              <a:ext uri="{FF2B5EF4-FFF2-40B4-BE49-F238E27FC236}">
                <a16:creationId xmlns:a16="http://schemas.microsoft.com/office/drawing/2014/main" id="{DCC8F510-EFB3-4487-BE37-2F7A8EA90E28}"/>
              </a:ext>
            </a:extLst>
          </p:cNvPr>
          <p:cNvSpPr txBox="1">
            <a:spLocks/>
          </p:cNvSpPr>
          <p:nvPr/>
        </p:nvSpPr>
        <p:spPr>
          <a:xfrm>
            <a:off x="303980" y="1793757"/>
            <a:ext cx="5403972" cy="4513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ES" sz="2200" b="1" dirty="0"/>
              <a:t>B. </a:t>
            </a:r>
            <a:r>
              <a:rPr lang="en-ES" sz="2200" dirty="0"/>
              <a:t>¿Quién es la persona? </a:t>
            </a:r>
          </a:p>
        </p:txBody>
      </p:sp>
      <p:sp>
        <p:nvSpPr>
          <p:cNvPr id="6" name="Action Button: Blank 36">
            <a:hlinkClick r:id="" action="ppaction://noaction" highlightClick="1">
              <a:snd r:embed="rId4" name="1. Trabajaron juntos en una película en los años 90.wav"/>
            </a:hlinkClick>
            <a:extLst>
              <a:ext uri="{FF2B5EF4-FFF2-40B4-BE49-F238E27FC236}">
                <a16:creationId xmlns:a16="http://schemas.microsoft.com/office/drawing/2014/main" id="{E8ABB913-7E66-772F-CB99-BAADB634148A}"/>
              </a:ext>
            </a:extLst>
          </p:cNvPr>
          <p:cNvSpPr/>
          <p:nvPr/>
        </p:nvSpPr>
        <p:spPr>
          <a:xfrm>
            <a:off x="303980" y="2402368"/>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1</a:t>
            </a:r>
          </a:p>
        </p:txBody>
      </p:sp>
      <p:sp>
        <p:nvSpPr>
          <p:cNvPr id="7" name="Action Button: Blank 37">
            <a:hlinkClick r:id="" action="ppaction://noaction" highlightClick="1">
              <a:snd r:embed="rId5" name="2. Llegó a Estados Unidos sola para empezar su carrera allí.wav"/>
            </a:hlinkClick>
            <a:extLst>
              <a:ext uri="{FF2B5EF4-FFF2-40B4-BE49-F238E27FC236}">
                <a16:creationId xmlns:a16="http://schemas.microsoft.com/office/drawing/2014/main" id="{30C1660E-4083-598C-B1D8-5969A64B3CE3}"/>
              </a:ext>
            </a:extLst>
          </p:cNvPr>
          <p:cNvSpPr/>
          <p:nvPr/>
        </p:nvSpPr>
        <p:spPr>
          <a:xfrm>
            <a:off x="303980" y="2953691"/>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2</a:t>
            </a:r>
          </a:p>
        </p:txBody>
      </p:sp>
      <p:sp>
        <p:nvSpPr>
          <p:cNvPr id="8" name="Action Button: Blank 38">
            <a:hlinkClick r:id="" action="ppaction://noaction" highlightClick="1">
              <a:snd r:embed="rId6" name="3. Un amigo de Bono....wav"/>
            </a:hlinkClick>
            <a:extLst>
              <a:ext uri="{FF2B5EF4-FFF2-40B4-BE49-F238E27FC236}">
                <a16:creationId xmlns:a16="http://schemas.microsoft.com/office/drawing/2014/main" id="{C557F4BB-9918-6F08-14AA-B1AC7410158A}"/>
              </a:ext>
            </a:extLst>
          </p:cNvPr>
          <p:cNvSpPr/>
          <p:nvPr/>
        </p:nvSpPr>
        <p:spPr>
          <a:xfrm>
            <a:off x="292283" y="3454320"/>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3</a:t>
            </a:r>
          </a:p>
        </p:txBody>
      </p:sp>
      <p:sp>
        <p:nvSpPr>
          <p:cNvPr id="10" name="Action Button: Blank 39">
            <a:hlinkClick r:id="" action="ppaction://noaction" highlightClick="1">
              <a:snd r:embed="rId7" name="5. En la película Agentes 335....wav"/>
            </a:hlinkClick>
            <a:extLst>
              <a:ext uri="{FF2B5EF4-FFF2-40B4-BE49-F238E27FC236}">
                <a16:creationId xmlns:a16="http://schemas.microsoft.com/office/drawing/2014/main" id="{9A1E5A03-847E-8658-1753-DF0EBD3C8B8D}"/>
              </a:ext>
            </a:extLst>
          </p:cNvPr>
          <p:cNvSpPr/>
          <p:nvPr/>
        </p:nvSpPr>
        <p:spPr>
          <a:xfrm>
            <a:off x="292283" y="4908957"/>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endParaRPr lang="en-ES" sz="2400" b="1" dirty="0"/>
          </a:p>
        </p:txBody>
      </p:sp>
      <p:sp>
        <p:nvSpPr>
          <p:cNvPr id="11" name="Action Button: Blank 40">
            <a:hlinkClick r:id="" action="ppaction://noaction" highlightClick="1">
              <a:snd r:embed="rId8" name="4. Después de hacer la película....wav"/>
            </a:hlinkClick>
            <a:extLst>
              <a:ext uri="{FF2B5EF4-FFF2-40B4-BE49-F238E27FC236}">
                <a16:creationId xmlns:a16="http://schemas.microsoft.com/office/drawing/2014/main" id="{E7F6583E-35E7-8176-1938-35ADACBACAB5}"/>
              </a:ext>
            </a:extLst>
          </p:cNvPr>
          <p:cNvSpPr/>
          <p:nvPr/>
        </p:nvSpPr>
        <p:spPr>
          <a:xfrm>
            <a:off x="282757" y="4171518"/>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endParaRPr lang="en-ES" sz="2400" b="1" dirty="0"/>
          </a:p>
        </p:txBody>
      </p:sp>
      <p:sp>
        <p:nvSpPr>
          <p:cNvPr id="12" name="Action Button: Blank 41">
            <a:hlinkClick r:id="" action="ppaction://noaction" highlightClick="1">
              <a:snd r:embed="rId9" name="6. Los dos se enamoran en 2007....wav"/>
            </a:hlinkClick>
            <a:extLst>
              <a:ext uri="{FF2B5EF4-FFF2-40B4-BE49-F238E27FC236}">
                <a16:creationId xmlns:a16="http://schemas.microsoft.com/office/drawing/2014/main" id="{C197BA86-DF85-F935-92D9-13D32C00F3E7}"/>
              </a:ext>
            </a:extLst>
          </p:cNvPr>
          <p:cNvSpPr/>
          <p:nvPr/>
        </p:nvSpPr>
        <p:spPr>
          <a:xfrm>
            <a:off x="282757" y="5568324"/>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endParaRPr lang="en-ES" sz="2400" b="1" dirty="0"/>
          </a:p>
        </p:txBody>
      </p:sp>
    </p:spTree>
    <p:extLst>
      <p:ext uri="{BB962C8B-B14F-4D97-AF65-F5344CB8AC3E}">
        <p14:creationId xmlns:p14="http://schemas.microsoft.com/office/powerpoint/2010/main" val="207372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7" grpId="0" animBg="1"/>
      <p:bldP spid="18" grpId="0"/>
      <p:bldP spid="1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able 44">
            <a:extLst>
              <a:ext uri="{FF2B5EF4-FFF2-40B4-BE49-F238E27FC236}">
                <a16:creationId xmlns:a16="http://schemas.microsoft.com/office/drawing/2014/main" id="{E33B5C7E-AA6A-4397-915F-B9B05CCD79AA}"/>
              </a:ext>
            </a:extLst>
          </p:cNvPr>
          <p:cNvGraphicFramePr>
            <a:graphicFrameLocks noGrp="1"/>
          </p:cNvGraphicFramePr>
          <p:nvPr/>
        </p:nvGraphicFramePr>
        <p:xfrm>
          <a:off x="186145" y="2066995"/>
          <a:ext cx="11084851" cy="3912206"/>
        </p:xfrm>
        <a:graphic>
          <a:graphicData uri="http://schemas.openxmlformats.org/drawingml/2006/table">
            <a:tbl>
              <a:tblPr firstRow="1" bandRow="1">
                <a:tableStyleId>{22838BEF-8BB2-4498-84A7-C5851F593DF1}</a:tableStyleId>
              </a:tblPr>
              <a:tblGrid>
                <a:gridCol w="11084851">
                  <a:extLst>
                    <a:ext uri="{9D8B030D-6E8A-4147-A177-3AD203B41FA5}">
                      <a16:colId xmlns:a16="http://schemas.microsoft.com/office/drawing/2014/main" val="3215076004"/>
                    </a:ext>
                  </a:extLst>
                </a:gridCol>
              </a:tblGrid>
              <a:tr h="641769">
                <a:tc>
                  <a:txBody>
                    <a:bodyPr/>
                    <a:lstStyle/>
                    <a:p>
                      <a:endParaRPr lang="en-GB" dirty="0"/>
                    </a:p>
                  </a:txBody>
                  <a:tcPr/>
                </a:tc>
                <a:extLst>
                  <a:ext uri="{0D108BD9-81ED-4DB2-BD59-A6C34878D82A}">
                    <a16:rowId xmlns:a16="http://schemas.microsoft.com/office/drawing/2014/main" val="3874847600"/>
                  </a:ext>
                </a:extLst>
              </a:tr>
              <a:tr h="641769">
                <a:tc>
                  <a:txBody>
                    <a:bodyPr/>
                    <a:lstStyle/>
                    <a:p>
                      <a:endParaRPr lang="en-GB"/>
                    </a:p>
                  </a:txBody>
                  <a:tcPr/>
                </a:tc>
                <a:extLst>
                  <a:ext uri="{0D108BD9-81ED-4DB2-BD59-A6C34878D82A}">
                    <a16:rowId xmlns:a16="http://schemas.microsoft.com/office/drawing/2014/main" val="1464528280"/>
                  </a:ext>
                </a:extLst>
              </a:tr>
              <a:tr h="641769">
                <a:tc>
                  <a:txBody>
                    <a:bodyPr/>
                    <a:lstStyle/>
                    <a:p>
                      <a:endParaRPr lang="en-GB" dirty="0"/>
                    </a:p>
                  </a:txBody>
                  <a:tcPr/>
                </a:tc>
                <a:extLst>
                  <a:ext uri="{0D108BD9-81ED-4DB2-BD59-A6C34878D82A}">
                    <a16:rowId xmlns:a16="http://schemas.microsoft.com/office/drawing/2014/main" val="781267427"/>
                  </a:ext>
                </a:extLst>
              </a:tr>
              <a:tr h="610871">
                <a:tc>
                  <a:txBody>
                    <a:bodyPr/>
                    <a:lstStyle/>
                    <a:p>
                      <a:endParaRPr lang="en-GB" dirty="0"/>
                    </a:p>
                  </a:txBody>
                  <a:tcPr/>
                </a:tc>
                <a:extLst>
                  <a:ext uri="{0D108BD9-81ED-4DB2-BD59-A6C34878D82A}">
                    <a16:rowId xmlns:a16="http://schemas.microsoft.com/office/drawing/2014/main" val="184156045"/>
                  </a:ext>
                </a:extLst>
              </a:tr>
              <a:tr h="734259">
                <a:tc>
                  <a:txBody>
                    <a:bodyPr/>
                    <a:lstStyle/>
                    <a:p>
                      <a:endParaRPr lang="en-GB" dirty="0"/>
                    </a:p>
                  </a:txBody>
                  <a:tcPr/>
                </a:tc>
                <a:extLst>
                  <a:ext uri="{0D108BD9-81ED-4DB2-BD59-A6C34878D82A}">
                    <a16:rowId xmlns:a16="http://schemas.microsoft.com/office/drawing/2014/main" val="3337444817"/>
                  </a:ext>
                </a:extLst>
              </a:tr>
              <a:tr h="641769">
                <a:tc>
                  <a:txBody>
                    <a:bodyPr/>
                    <a:lstStyle/>
                    <a:p>
                      <a:endParaRPr lang="en-GB" dirty="0"/>
                    </a:p>
                  </a:txBody>
                  <a:tcPr/>
                </a:tc>
                <a:extLst>
                  <a:ext uri="{0D108BD9-81ED-4DB2-BD59-A6C34878D82A}">
                    <a16:rowId xmlns:a16="http://schemas.microsoft.com/office/drawing/2014/main" val="3474037779"/>
                  </a:ext>
                </a:extLst>
              </a:tr>
            </a:tbl>
          </a:graphicData>
        </a:graphic>
      </p:graphicFrame>
      <p:sp>
        <p:nvSpPr>
          <p:cNvPr id="3" name="Title 2">
            <a:extLst>
              <a:ext uri="{FF2B5EF4-FFF2-40B4-BE49-F238E27FC236}">
                <a16:creationId xmlns:a16="http://schemas.microsoft.com/office/drawing/2014/main" id="{18DB888A-0BBF-90C4-7871-9005A9ED4374}"/>
              </a:ext>
            </a:extLst>
          </p:cNvPr>
          <p:cNvSpPr>
            <a:spLocks noGrp="1"/>
          </p:cNvSpPr>
          <p:nvPr>
            <p:ph type="title"/>
          </p:nvPr>
        </p:nvSpPr>
        <p:spPr>
          <a:xfrm>
            <a:off x="0" y="213557"/>
            <a:ext cx="6573328" cy="986805"/>
          </a:xfrm>
        </p:spPr>
        <p:txBody>
          <a:bodyPr>
            <a:normAutofit/>
          </a:bodyPr>
          <a:lstStyle/>
          <a:p>
            <a:r>
              <a:rPr lang="en-ES" sz="2600" dirty="0"/>
              <a:t>Las vidas de dos actores famosos</a:t>
            </a:r>
            <a:br>
              <a:rPr lang="en-ES" sz="2600" dirty="0"/>
            </a:br>
            <a:r>
              <a:rPr lang="en-ES" sz="2600" b="0" dirty="0"/>
              <a:t>Penélope Cruz y Javier Bardem</a:t>
            </a:r>
            <a:endParaRPr lang="en-ES" sz="2600" dirty="0"/>
          </a:p>
        </p:txBody>
      </p:sp>
      <p:sp>
        <p:nvSpPr>
          <p:cNvPr id="4" name="TextBox 3">
            <a:extLst>
              <a:ext uri="{FF2B5EF4-FFF2-40B4-BE49-F238E27FC236}">
                <a16:creationId xmlns:a16="http://schemas.microsoft.com/office/drawing/2014/main" id="{7A91A28A-0233-4F57-1D0A-915D8DA041C3}"/>
              </a:ext>
            </a:extLst>
          </p:cNvPr>
          <p:cNvSpPr txBox="1"/>
          <p:nvPr/>
        </p:nvSpPr>
        <p:spPr>
          <a:xfrm>
            <a:off x="207785" y="2057808"/>
            <a:ext cx="8044190" cy="430887"/>
          </a:xfrm>
          <a:prstGeom prst="rect">
            <a:avLst/>
          </a:prstGeom>
          <a:noFill/>
        </p:spPr>
        <p:txBody>
          <a:bodyPr wrap="none" rtlCol="0">
            <a:spAutoFit/>
          </a:bodyPr>
          <a:lstStyle/>
          <a:p>
            <a:r>
              <a:rPr lang="en-ES" sz="2200" dirty="0"/>
              <a:t>1. </a:t>
            </a:r>
            <a:r>
              <a:rPr lang="en-GB" sz="2200" dirty="0"/>
              <a:t>  </a:t>
            </a:r>
            <a:r>
              <a:rPr lang="en-ES" sz="2200" dirty="0"/>
              <a:t>Trabajaron juntos en una película en los años noventa.</a:t>
            </a:r>
          </a:p>
        </p:txBody>
      </p:sp>
      <p:sp>
        <p:nvSpPr>
          <p:cNvPr id="5" name="TextBox 4">
            <a:extLst>
              <a:ext uri="{FF2B5EF4-FFF2-40B4-BE49-F238E27FC236}">
                <a16:creationId xmlns:a16="http://schemas.microsoft.com/office/drawing/2014/main" id="{C59DB90F-59FE-16F3-F454-527C97D12FB8}"/>
              </a:ext>
            </a:extLst>
          </p:cNvPr>
          <p:cNvSpPr txBox="1"/>
          <p:nvPr/>
        </p:nvSpPr>
        <p:spPr>
          <a:xfrm>
            <a:off x="186144" y="2643361"/>
            <a:ext cx="8302273" cy="430887"/>
          </a:xfrm>
          <a:prstGeom prst="rect">
            <a:avLst/>
          </a:prstGeom>
          <a:noFill/>
        </p:spPr>
        <p:txBody>
          <a:bodyPr wrap="none" rtlCol="0">
            <a:spAutoFit/>
          </a:bodyPr>
          <a:lstStyle/>
          <a:p>
            <a:r>
              <a:rPr lang="en-ES" sz="2200" dirty="0"/>
              <a:t>2.</a:t>
            </a:r>
            <a:r>
              <a:rPr lang="en-GB" sz="2200" dirty="0"/>
              <a:t>   </a:t>
            </a:r>
            <a:r>
              <a:rPr lang="en-ES" sz="2200" dirty="0"/>
              <a:t>Llegó a Estados Unidos sola para empezar su carrera allí.</a:t>
            </a:r>
          </a:p>
        </p:txBody>
      </p:sp>
      <p:sp>
        <p:nvSpPr>
          <p:cNvPr id="9" name="Rounded Rectangle 11">
            <a:extLst>
              <a:ext uri="{FF2B5EF4-FFF2-40B4-BE49-F238E27FC236}">
                <a16:creationId xmlns:a16="http://schemas.microsoft.com/office/drawing/2014/main" id="{5C0E9E4F-9E0C-7076-0A04-3DB248F7B883}"/>
              </a:ext>
            </a:extLst>
          </p:cNvPr>
          <p:cNvSpPr/>
          <p:nvPr/>
        </p:nvSpPr>
        <p:spPr>
          <a:xfrm>
            <a:off x="9699742" y="258167"/>
            <a:ext cx="2228402" cy="381708"/>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2" name="Text Placeholder 1">
            <a:extLst>
              <a:ext uri="{FF2B5EF4-FFF2-40B4-BE49-F238E27FC236}">
                <a16:creationId xmlns:a16="http://schemas.microsoft.com/office/drawing/2014/main" id="{AAFDC1F2-4EB1-782F-5679-AA6653AF693F}"/>
              </a:ext>
            </a:extLst>
          </p:cNvPr>
          <p:cNvSpPr txBox="1">
            <a:spLocks/>
          </p:cNvSpPr>
          <p:nvPr/>
        </p:nvSpPr>
        <p:spPr>
          <a:xfrm>
            <a:off x="112752" y="1498893"/>
            <a:ext cx="9492832" cy="45136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dirty="0"/>
              <a:t>B. </a:t>
            </a:r>
            <a:r>
              <a:rPr lang="en-ES" sz="2200" dirty="0"/>
              <a:t>Ahora lee las frases. ¿</a:t>
            </a:r>
            <a:r>
              <a:rPr lang="en-ES" sz="2200" b="1" dirty="0"/>
              <a:t>Es él, ella, ellos o ellas</a:t>
            </a:r>
            <a:r>
              <a:rPr lang="en-ES" sz="2200" dirty="0"/>
              <a:t>?</a:t>
            </a:r>
          </a:p>
        </p:txBody>
      </p:sp>
      <p:sp>
        <p:nvSpPr>
          <p:cNvPr id="17" name="TextBox 16">
            <a:extLst>
              <a:ext uri="{FF2B5EF4-FFF2-40B4-BE49-F238E27FC236}">
                <a16:creationId xmlns:a16="http://schemas.microsoft.com/office/drawing/2014/main" id="{8E7779D7-E40E-46D8-9AE5-AADD34738E15}"/>
              </a:ext>
            </a:extLst>
          </p:cNvPr>
          <p:cNvSpPr txBox="1"/>
          <p:nvPr/>
        </p:nvSpPr>
        <p:spPr>
          <a:xfrm>
            <a:off x="186144" y="5381314"/>
            <a:ext cx="11084853"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2200" dirty="0"/>
              <a:t>6</a:t>
            </a:r>
            <a:r>
              <a:rPr lang="en-ES" sz="2200" dirty="0"/>
              <a:t>.</a:t>
            </a:r>
            <a:r>
              <a:rPr lang="en-GB" sz="2200" dirty="0"/>
              <a:t>  </a:t>
            </a:r>
            <a:r>
              <a:rPr lang="en-ES" sz="2200" dirty="0"/>
              <a:t>L</a:t>
            </a:r>
            <a:r>
              <a:rPr lang="en-GB" sz="2200" dirty="0" err="1"/>
              <a:t>os</a:t>
            </a:r>
            <a:r>
              <a:rPr lang="en-GB" sz="2200" dirty="0"/>
              <a:t> dos se </a:t>
            </a:r>
            <a:r>
              <a:rPr lang="en-GB" sz="2200" dirty="0" err="1"/>
              <a:t>enamoraron</a:t>
            </a:r>
            <a:r>
              <a:rPr lang="en-GB" sz="2200" dirty="0"/>
              <a:t> </a:t>
            </a:r>
            <a:r>
              <a:rPr lang="en-GB" sz="2200" dirty="0" err="1"/>
              <a:t>en</a:t>
            </a:r>
            <a:r>
              <a:rPr lang="en-GB" sz="2200" dirty="0"/>
              <a:t> 2007, </a:t>
            </a:r>
            <a:r>
              <a:rPr lang="en-GB" sz="2200" dirty="0" err="1"/>
              <a:t>cuando</a:t>
            </a:r>
            <a:r>
              <a:rPr lang="en-GB" sz="2200" dirty="0"/>
              <a:t> </a:t>
            </a:r>
            <a:r>
              <a:rPr lang="en-GB" sz="2200" dirty="0" err="1"/>
              <a:t>trabajaron</a:t>
            </a:r>
            <a:r>
              <a:rPr lang="en-GB" sz="2200" dirty="0"/>
              <a:t> </a:t>
            </a:r>
            <a:r>
              <a:rPr lang="en-GB" sz="2200" dirty="0" err="1"/>
              <a:t>en</a:t>
            </a:r>
            <a:r>
              <a:rPr lang="en-GB" sz="2200" dirty="0"/>
              <a:t> la </a:t>
            </a:r>
            <a:r>
              <a:rPr lang="en-GB" sz="2200" dirty="0" err="1"/>
              <a:t>película</a:t>
            </a:r>
            <a:r>
              <a:rPr lang="en-GB" sz="2200" dirty="0"/>
              <a:t> Vicky, Cristina, Barcelona. (H)</a:t>
            </a:r>
            <a:endParaRPr lang="en-ES" sz="2200" dirty="0"/>
          </a:p>
        </p:txBody>
      </p:sp>
      <p:sp>
        <p:nvSpPr>
          <p:cNvPr id="18" name="TextBox 17">
            <a:extLst>
              <a:ext uri="{FF2B5EF4-FFF2-40B4-BE49-F238E27FC236}">
                <a16:creationId xmlns:a16="http://schemas.microsoft.com/office/drawing/2014/main" id="{DCEF4975-FCD2-430F-87DC-6975D31085B3}"/>
              </a:ext>
            </a:extLst>
          </p:cNvPr>
          <p:cNvSpPr txBox="1"/>
          <p:nvPr/>
        </p:nvSpPr>
        <p:spPr>
          <a:xfrm>
            <a:off x="205549" y="3296451"/>
            <a:ext cx="11155793" cy="430887"/>
          </a:xfrm>
          <a:prstGeom prst="rect">
            <a:avLst/>
          </a:prstGeom>
          <a:noFill/>
        </p:spPr>
        <p:txBody>
          <a:bodyPr wrap="square" rtlCol="0">
            <a:spAutoFit/>
          </a:bodyPr>
          <a:lstStyle/>
          <a:p>
            <a:r>
              <a:rPr lang="en-GB" sz="2200" dirty="0"/>
              <a:t>3.  Un amigo de Bono, del </a:t>
            </a:r>
            <a:r>
              <a:rPr lang="en-GB" sz="2200" dirty="0" err="1"/>
              <a:t>grupo</a:t>
            </a:r>
            <a:r>
              <a:rPr lang="en-GB" sz="2200" dirty="0"/>
              <a:t> U2, </a:t>
            </a:r>
            <a:r>
              <a:rPr lang="en-GB" sz="2200" dirty="0" err="1"/>
              <a:t>bailó</a:t>
            </a:r>
            <a:r>
              <a:rPr lang="en-GB" sz="2200" dirty="0"/>
              <a:t> </a:t>
            </a:r>
            <a:r>
              <a:rPr lang="en-GB" sz="2200" dirty="0" err="1"/>
              <a:t>en</a:t>
            </a:r>
            <a:r>
              <a:rPr lang="en-GB" sz="2200" dirty="0"/>
              <a:t> el </a:t>
            </a:r>
            <a:r>
              <a:rPr lang="en-GB" sz="2200" dirty="0" err="1"/>
              <a:t>escenario</a:t>
            </a:r>
            <a:r>
              <a:rPr lang="en-GB" sz="2200" dirty="0"/>
              <a:t>* </a:t>
            </a:r>
            <a:r>
              <a:rPr lang="en-GB" sz="2200" dirty="0" err="1"/>
              <a:t>durante</a:t>
            </a:r>
            <a:r>
              <a:rPr lang="en-GB" sz="2200" dirty="0"/>
              <a:t> </a:t>
            </a:r>
            <a:r>
              <a:rPr lang="en-GB" sz="2200" dirty="0" err="1"/>
              <a:t>su</a:t>
            </a:r>
            <a:r>
              <a:rPr lang="en-GB" sz="2200" dirty="0"/>
              <a:t> </a:t>
            </a:r>
            <a:r>
              <a:rPr lang="en-GB" sz="2200" dirty="0" err="1"/>
              <a:t>concierto</a:t>
            </a:r>
            <a:r>
              <a:rPr lang="en-ES" sz="2200" dirty="0"/>
              <a:t>.</a:t>
            </a:r>
          </a:p>
        </p:txBody>
      </p:sp>
      <p:sp>
        <p:nvSpPr>
          <p:cNvPr id="19" name="TextBox 18">
            <a:extLst>
              <a:ext uri="{FF2B5EF4-FFF2-40B4-BE49-F238E27FC236}">
                <a16:creationId xmlns:a16="http://schemas.microsoft.com/office/drawing/2014/main" id="{A18BA11C-10B3-46E0-9EB2-F5ED4091E853}"/>
              </a:ext>
            </a:extLst>
          </p:cNvPr>
          <p:cNvSpPr txBox="1"/>
          <p:nvPr/>
        </p:nvSpPr>
        <p:spPr>
          <a:xfrm>
            <a:off x="205548" y="3897508"/>
            <a:ext cx="9863136" cy="769441"/>
          </a:xfrm>
          <a:prstGeom prst="rect">
            <a:avLst/>
          </a:prstGeom>
          <a:noFill/>
        </p:spPr>
        <p:txBody>
          <a:bodyPr wrap="square" rtlCol="0">
            <a:spAutoFit/>
          </a:bodyPr>
          <a:lstStyle/>
          <a:p>
            <a:r>
              <a:rPr lang="en-GB" sz="2200" dirty="0"/>
              <a:t>4.  </a:t>
            </a:r>
            <a:r>
              <a:rPr lang="en-GB" sz="2200" dirty="0" err="1"/>
              <a:t>Después</a:t>
            </a:r>
            <a:r>
              <a:rPr lang="en-GB" sz="2200" dirty="0"/>
              <a:t> de </a:t>
            </a:r>
            <a:r>
              <a:rPr lang="en-GB" sz="2200" dirty="0" err="1"/>
              <a:t>hacer</a:t>
            </a:r>
            <a:r>
              <a:rPr lang="en-GB" sz="2200" dirty="0"/>
              <a:t> la </a:t>
            </a:r>
            <a:r>
              <a:rPr lang="en-GB" sz="2200" dirty="0" err="1"/>
              <a:t>película</a:t>
            </a:r>
            <a:r>
              <a:rPr lang="en-GB" sz="2200" dirty="0"/>
              <a:t>, “</a:t>
            </a:r>
            <a:r>
              <a:rPr lang="en-GB" sz="2200" dirty="0" err="1"/>
              <a:t>Todos</a:t>
            </a:r>
            <a:r>
              <a:rPr lang="en-GB" sz="2200" dirty="0"/>
              <a:t> los caballos </a:t>
            </a:r>
            <a:r>
              <a:rPr lang="en-GB" sz="2200" dirty="0" err="1"/>
              <a:t>bellos</a:t>
            </a:r>
            <a:r>
              <a:rPr lang="en-GB" sz="2200" dirty="0"/>
              <a:t>”, </a:t>
            </a:r>
            <a:r>
              <a:rPr lang="en-GB" sz="2200" dirty="0" err="1"/>
              <a:t>tomó</a:t>
            </a:r>
            <a:r>
              <a:rPr lang="en-GB" sz="2200" dirty="0"/>
              <a:t> la </a:t>
            </a:r>
            <a:r>
              <a:rPr lang="en-GB" sz="2200" dirty="0" err="1"/>
              <a:t>decisión</a:t>
            </a:r>
            <a:r>
              <a:rPr lang="en-GB" sz="2200" dirty="0"/>
              <a:t> de ser </a:t>
            </a:r>
            <a:r>
              <a:rPr lang="en-GB" sz="2200" dirty="0" err="1"/>
              <a:t>vegetariana</a:t>
            </a:r>
            <a:r>
              <a:rPr lang="en-GB" sz="2200" dirty="0"/>
              <a:t>.</a:t>
            </a:r>
            <a:endParaRPr lang="en-ES" sz="2200" dirty="0"/>
          </a:p>
        </p:txBody>
      </p:sp>
      <p:sp>
        <p:nvSpPr>
          <p:cNvPr id="20" name="TextBox 19">
            <a:extLst>
              <a:ext uri="{FF2B5EF4-FFF2-40B4-BE49-F238E27FC236}">
                <a16:creationId xmlns:a16="http://schemas.microsoft.com/office/drawing/2014/main" id="{7134FC43-16BA-4332-AEA3-31E6C88EA5DE}"/>
              </a:ext>
            </a:extLst>
          </p:cNvPr>
          <p:cNvSpPr txBox="1"/>
          <p:nvPr/>
        </p:nvSpPr>
        <p:spPr>
          <a:xfrm>
            <a:off x="205549" y="4573005"/>
            <a:ext cx="8201117" cy="769441"/>
          </a:xfrm>
          <a:prstGeom prst="rect">
            <a:avLst/>
          </a:prstGeom>
          <a:noFill/>
        </p:spPr>
        <p:txBody>
          <a:bodyPr wrap="square" rtlCol="0">
            <a:spAutoFit/>
          </a:bodyPr>
          <a:lstStyle/>
          <a:p>
            <a:r>
              <a:rPr lang="en-GB" sz="2200" dirty="0"/>
              <a:t>5.  </a:t>
            </a:r>
            <a:r>
              <a:rPr lang="en-GB" sz="2200" dirty="0" err="1"/>
              <a:t>En</a:t>
            </a:r>
            <a:r>
              <a:rPr lang="en-GB" sz="2200" dirty="0"/>
              <a:t> la </a:t>
            </a:r>
            <a:r>
              <a:rPr lang="en-GB" sz="2200" dirty="0" err="1"/>
              <a:t>película</a:t>
            </a:r>
            <a:r>
              <a:rPr lang="en-GB" sz="2200" dirty="0"/>
              <a:t> </a:t>
            </a:r>
            <a:r>
              <a:rPr lang="en-GB" sz="2200" i="1" dirty="0" err="1"/>
              <a:t>Agentes</a:t>
            </a:r>
            <a:r>
              <a:rPr lang="en-GB" sz="2200" i="1" dirty="0"/>
              <a:t> 335</a:t>
            </a:r>
            <a:r>
              <a:rPr lang="en-GB" sz="2200" dirty="0"/>
              <a:t>, </a:t>
            </a:r>
            <a:r>
              <a:rPr lang="en-GB" sz="2200" dirty="0" err="1"/>
              <a:t>cinco</a:t>
            </a:r>
            <a:r>
              <a:rPr lang="en-GB" sz="2200" dirty="0"/>
              <a:t> </a:t>
            </a:r>
            <a:r>
              <a:rPr lang="en-GB" sz="2200" dirty="0" err="1"/>
              <a:t>protagonistas</a:t>
            </a:r>
            <a:r>
              <a:rPr lang="en-GB" sz="2200" dirty="0"/>
              <a:t> </a:t>
            </a:r>
            <a:r>
              <a:rPr lang="en-GB" sz="2200" dirty="0" err="1"/>
              <a:t>inteligentes</a:t>
            </a:r>
            <a:r>
              <a:rPr lang="en-GB" sz="2200" dirty="0"/>
              <a:t> y </a:t>
            </a:r>
            <a:r>
              <a:rPr lang="en-GB" sz="2200" dirty="0" err="1"/>
              <a:t>hermosas</a:t>
            </a:r>
            <a:r>
              <a:rPr lang="en-GB" sz="2200" dirty="0"/>
              <a:t> </a:t>
            </a:r>
            <a:r>
              <a:rPr lang="en-GB" sz="2200" dirty="0" err="1"/>
              <a:t>evitaron</a:t>
            </a:r>
            <a:r>
              <a:rPr lang="en-GB" sz="2200" dirty="0"/>
              <a:t> la </a:t>
            </a:r>
            <a:r>
              <a:rPr lang="en-GB" sz="2200" dirty="0" err="1"/>
              <a:t>Tercera</a:t>
            </a:r>
            <a:r>
              <a:rPr lang="en-GB" sz="2200" dirty="0"/>
              <a:t> Guerra Mundial. </a:t>
            </a:r>
            <a:endParaRPr lang="en-ES" sz="2200" dirty="0"/>
          </a:p>
        </p:txBody>
      </p:sp>
      <p:sp>
        <p:nvSpPr>
          <p:cNvPr id="27" name="TextBox 26">
            <a:extLst>
              <a:ext uri="{FF2B5EF4-FFF2-40B4-BE49-F238E27FC236}">
                <a16:creationId xmlns:a16="http://schemas.microsoft.com/office/drawing/2014/main" id="{0CD1EABC-E733-43BE-81CD-EFCB016B6832}"/>
              </a:ext>
            </a:extLst>
          </p:cNvPr>
          <p:cNvSpPr txBox="1"/>
          <p:nvPr/>
        </p:nvSpPr>
        <p:spPr>
          <a:xfrm>
            <a:off x="11270997" y="2216557"/>
            <a:ext cx="1143926" cy="430887"/>
          </a:xfrm>
          <a:prstGeom prst="rect">
            <a:avLst/>
          </a:prstGeom>
          <a:noFill/>
        </p:spPr>
        <p:txBody>
          <a:bodyPr wrap="square" rtlCol="0">
            <a:spAutoFit/>
          </a:bodyPr>
          <a:lstStyle/>
          <a:p>
            <a:r>
              <a:rPr lang="en-GB" sz="2200" b="1" dirty="0" err="1">
                <a:solidFill>
                  <a:schemeClr val="tx2"/>
                </a:solidFill>
              </a:rPr>
              <a:t>ellos</a:t>
            </a:r>
            <a:endParaRPr lang="en-ES" sz="2200" b="1" dirty="0">
              <a:solidFill>
                <a:schemeClr val="tx2"/>
              </a:solidFill>
            </a:endParaRPr>
          </a:p>
        </p:txBody>
      </p:sp>
      <p:sp>
        <p:nvSpPr>
          <p:cNvPr id="28" name="TextBox 27">
            <a:extLst>
              <a:ext uri="{FF2B5EF4-FFF2-40B4-BE49-F238E27FC236}">
                <a16:creationId xmlns:a16="http://schemas.microsoft.com/office/drawing/2014/main" id="{01E88E61-9638-4CE8-8D1E-27BBB41DAEF2}"/>
              </a:ext>
            </a:extLst>
          </p:cNvPr>
          <p:cNvSpPr txBox="1"/>
          <p:nvPr/>
        </p:nvSpPr>
        <p:spPr>
          <a:xfrm>
            <a:off x="11270997" y="2736008"/>
            <a:ext cx="1143926" cy="430887"/>
          </a:xfrm>
          <a:prstGeom prst="rect">
            <a:avLst/>
          </a:prstGeom>
          <a:noFill/>
        </p:spPr>
        <p:txBody>
          <a:bodyPr wrap="square" rtlCol="0">
            <a:spAutoFit/>
          </a:bodyPr>
          <a:lstStyle/>
          <a:p>
            <a:r>
              <a:rPr lang="en-GB" sz="2200" b="1" dirty="0" err="1">
                <a:solidFill>
                  <a:schemeClr val="tx2"/>
                </a:solidFill>
              </a:rPr>
              <a:t>ella</a:t>
            </a:r>
            <a:endParaRPr lang="en-ES" sz="2200" b="1" dirty="0">
              <a:solidFill>
                <a:schemeClr val="tx2"/>
              </a:solidFill>
            </a:endParaRPr>
          </a:p>
        </p:txBody>
      </p:sp>
      <p:sp>
        <p:nvSpPr>
          <p:cNvPr id="29" name="TextBox 28">
            <a:extLst>
              <a:ext uri="{FF2B5EF4-FFF2-40B4-BE49-F238E27FC236}">
                <a16:creationId xmlns:a16="http://schemas.microsoft.com/office/drawing/2014/main" id="{0D8CB1BC-6A3E-4006-9130-EE7FF98BC1FF}"/>
              </a:ext>
            </a:extLst>
          </p:cNvPr>
          <p:cNvSpPr txBox="1"/>
          <p:nvPr/>
        </p:nvSpPr>
        <p:spPr>
          <a:xfrm>
            <a:off x="11280609" y="3300907"/>
            <a:ext cx="1143926" cy="430887"/>
          </a:xfrm>
          <a:prstGeom prst="rect">
            <a:avLst/>
          </a:prstGeom>
          <a:noFill/>
        </p:spPr>
        <p:txBody>
          <a:bodyPr wrap="square" rtlCol="0">
            <a:spAutoFit/>
          </a:bodyPr>
          <a:lstStyle/>
          <a:p>
            <a:r>
              <a:rPr lang="en-GB" sz="2200" b="1" dirty="0" err="1">
                <a:solidFill>
                  <a:schemeClr val="tx2"/>
                </a:solidFill>
              </a:rPr>
              <a:t>él</a:t>
            </a:r>
            <a:endParaRPr lang="en-ES" sz="2200" b="1" dirty="0">
              <a:solidFill>
                <a:schemeClr val="tx2"/>
              </a:solidFill>
            </a:endParaRPr>
          </a:p>
        </p:txBody>
      </p:sp>
      <p:sp>
        <p:nvSpPr>
          <p:cNvPr id="30" name="TextBox 29">
            <a:extLst>
              <a:ext uri="{FF2B5EF4-FFF2-40B4-BE49-F238E27FC236}">
                <a16:creationId xmlns:a16="http://schemas.microsoft.com/office/drawing/2014/main" id="{C19B1A24-F492-4376-9EB9-27F6B5F84B16}"/>
              </a:ext>
            </a:extLst>
          </p:cNvPr>
          <p:cNvSpPr txBox="1"/>
          <p:nvPr/>
        </p:nvSpPr>
        <p:spPr>
          <a:xfrm>
            <a:off x="11289992" y="4052533"/>
            <a:ext cx="1143926" cy="430887"/>
          </a:xfrm>
          <a:prstGeom prst="rect">
            <a:avLst/>
          </a:prstGeom>
          <a:noFill/>
        </p:spPr>
        <p:txBody>
          <a:bodyPr wrap="square" rtlCol="0">
            <a:spAutoFit/>
          </a:bodyPr>
          <a:lstStyle/>
          <a:p>
            <a:r>
              <a:rPr lang="en-GB" sz="2200" b="1" dirty="0" err="1">
                <a:solidFill>
                  <a:schemeClr val="tx2"/>
                </a:solidFill>
              </a:rPr>
              <a:t>ella</a:t>
            </a:r>
            <a:endParaRPr lang="en-ES" sz="2200" b="1" dirty="0">
              <a:solidFill>
                <a:schemeClr val="tx2"/>
              </a:solidFill>
            </a:endParaRPr>
          </a:p>
        </p:txBody>
      </p:sp>
      <p:sp>
        <p:nvSpPr>
          <p:cNvPr id="31" name="TextBox 30">
            <a:extLst>
              <a:ext uri="{FF2B5EF4-FFF2-40B4-BE49-F238E27FC236}">
                <a16:creationId xmlns:a16="http://schemas.microsoft.com/office/drawing/2014/main" id="{FAD7C2BF-89C4-4F89-9762-3AF2C01BB5CC}"/>
              </a:ext>
            </a:extLst>
          </p:cNvPr>
          <p:cNvSpPr txBox="1"/>
          <p:nvPr/>
        </p:nvSpPr>
        <p:spPr>
          <a:xfrm>
            <a:off x="11299375" y="4804159"/>
            <a:ext cx="1143926" cy="430887"/>
          </a:xfrm>
          <a:prstGeom prst="rect">
            <a:avLst/>
          </a:prstGeom>
          <a:noFill/>
        </p:spPr>
        <p:txBody>
          <a:bodyPr wrap="square" rtlCol="0">
            <a:spAutoFit/>
          </a:bodyPr>
          <a:lstStyle/>
          <a:p>
            <a:r>
              <a:rPr lang="en-GB" sz="2200" b="1" dirty="0" err="1">
                <a:solidFill>
                  <a:schemeClr val="tx2"/>
                </a:solidFill>
              </a:rPr>
              <a:t>ellas</a:t>
            </a:r>
            <a:endParaRPr lang="en-ES" sz="2200" b="1" dirty="0">
              <a:solidFill>
                <a:schemeClr val="tx2"/>
              </a:solidFill>
            </a:endParaRPr>
          </a:p>
        </p:txBody>
      </p:sp>
      <p:sp>
        <p:nvSpPr>
          <p:cNvPr id="32" name="TextBox 31">
            <a:extLst>
              <a:ext uri="{FF2B5EF4-FFF2-40B4-BE49-F238E27FC236}">
                <a16:creationId xmlns:a16="http://schemas.microsoft.com/office/drawing/2014/main" id="{21F8379E-F8BA-450F-9699-90BC38F8F560}"/>
              </a:ext>
            </a:extLst>
          </p:cNvPr>
          <p:cNvSpPr txBox="1"/>
          <p:nvPr/>
        </p:nvSpPr>
        <p:spPr>
          <a:xfrm>
            <a:off x="11308758" y="5555785"/>
            <a:ext cx="1143926" cy="430887"/>
          </a:xfrm>
          <a:prstGeom prst="rect">
            <a:avLst/>
          </a:prstGeom>
          <a:noFill/>
        </p:spPr>
        <p:txBody>
          <a:bodyPr wrap="square" rtlCol="0">
            <a:spAutoFit/>
          </a:bodyPr>
          <a:lstStyle/>
          <a:p>
            <a:r>
              <a:rPr lang="en-GB" sz="2200" b="1" dirty="0" err="1">
                <a:solidFill>
                  <a:schemeClr val="tx2"/>
                </a:solidFill>
              </a:rPr>
              <a:t>ellos</a:t>
            </a:r>
            <a:endParaRPr lang="en-ES" sz="2200" b="1" dirty="0">
              <a:solidFill>
                <a:schemeClr val="tx2"/>
              </a:solidFill>
            </a:endParaRPr>
          </a:p>
        </p:txBody>
      </p:sp>
      <p:sp>
        <p:nvSpPr>
          <p:cNvPr id="34" name="Text Placeholder 1">
            <a:extLst>
              <a:ext uri="{FF2B5EF4-FFF2-40B4-BE49-F238E27FC236}">
                <a16:creationId xmlns:a16="http://schemas.microsoft.com/office/drawing/2014/main" id="{9DAE4935-B7BC-4A17-BC31-A0D110841BF9}"/>
              </a:ext>
            </a:extLst>
          </p:cNvPr>
          <p:cNvSpPr txBox="1">
            <a:spLocks/>
          </p:cNvSpPr>
          <p:nvPr/>
        </p:nvSpPr>
        <p:spPr>
          <a:xfrm>
            <a:off x="6351311" y="300808"/>
            <a:ext cx="5199813" cy="4513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*el </a:t>
            </a:r>
            <a:r>
              <a:rPr lang="en-GB" dirty="0" err="1"/>
              <a:t>escenario</a:t>
            </a:r>
            <a:r>
              <a:rPr lang="en-GB" dirty="0"/>
              <a:t> = stage</a:t>
            </a:r>
          </a:p>
        </p:txBody>
      </p:sp>
      <p:sp>
        <p:nvSpPr>
          <p:cNvPr id="13" name="Action Button: Blank 36">
            <a:hlinkClick r:id="" action="ppaction://noaction" highlightClick="1">
              <a:snd r:embed="rId3" name="1. Trabajaron juntos en una película en los años 90.wav"/>
            </a:hlinkClick>
            <a:extLst>
              <a:ext uri="{FF2B5EF4-FFF2-40B4-BE49-F238E27FC236}">
                <a16:creationId xmlns:a16="http://schemas.microsoft.com/office/drawing/2014/main" id="{C4957C23-7C1C-3C5D-6B00-92609C8A3C2E}"/>
              </a:ext>
            </a:extLst>
          </p:cNvPr>
          <p:cNvSpPr/>
          <p:nvPr/>
        </p:nvSpPr>
        <p:spPr>
          <a:xfrm>
            <a:off x="207366" y="2115070"/>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1</a:t>
            </a:r>
          </a:p>
        </p:txBody>
      </p:sp>
      <p:sp>
        <p:nvSpPr>
          <p:cNvPr id="14" name="Action Button: Blank 37">
            <a:hlinkClick r:id="" action="ppaction://noaction" highlightClick="1">
              <a:snd r:embed="rId4" name="2 Llego%CC%81 a estados unidos.wav"/>
            </a:hlinkClick>
            <a:extLst>
              <a:ext uri="{FF2B5EF4-FFF2-40B4-BE49-F238E27FC236}">
                <a16:creationId xmlns:a16="http://schemas.microsoft.com/office/drawing/2014/main" id="{79E11621-B2B1-94D4-A076-96C32BAAD982}"/>
              </a:ext>
            </a:extLst>
          </p:cNvPr>
          <p:cNvSpPr/>
          <p:nvPr/>
        </p:nvSpPr>
        <p:spPr>
          <a:xfrm>
            <a:off x="205549" y="2679081"/>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2</a:t>
            </a:r>
          </a:p>
        </p:txBody>
      </p:sp>
      <p:sp>
        <p:nvSpPr>
          <p:cNvPr id="15" name="Action Button: Blank 38">
            <a:hlinkClick r:id="" action="ppaction://noaction" highlightClick="1">
              <a:snd r:embed="rId5" name="3. Un amigo de Bono....wav"/>
            </a:hlinkClick>
            <a:extLst>
              <a:ext uri="{FF2B5EF4-FFF2-40B4-BE49-F238E27FC236}">
                <a16:creationId xmlns:a16="http://schemas.microsoft.com/office/drawing/2014/main" id="{273FDD3E-EF3B-388A-1ACF-CB2DBE32A6BE}"/>
              </a:ext>
            </a:extLst>
          </p:cNvPr>
          <p:cNvSpPr/>
          <p:nvPr/>
        </p:nvSpPr>
        <p:spPr>
          <a:xfrm>
            <a:off x="195669" y="3367866"/>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3</a:t>
            </a:r>
          </a:p>
        </p:txBody>
      </p:sp>
      <p:sp>
        <p:nvSpPr>
          <p:cNvPr id="16" name="Action Button: Blank 39">
            <a:hlinkClick r:id="" action="ppaction://noaction" highlightClick="1">
              <a:snd r:embed="rId6" name="5. En la película Agentes 335....wav"/>
            </a:hlinkClick>
            <a:extLst>
              <a:ext uri="{FF2B5EF4-FFF2-40B4-BE49-F238E27FC236}">
                <a16:creationId xmlns:a16="http://schemas.microsoft.com/office/drawing/2014/main" id="{05B05863-B85C-8186-9B25-6605AAFB9F7C}"/>
              </a:ext>
            </a:extLst>
          </p:cNvPr>
          <p:cNvSpPr/>
          <p:nvPr/>
        </p:nvSpPr>
        <p:spPr>
          <a:xfrm>
            <a:off x="195669" y="4621659"/>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endParaRPr lang="en-ES" sz="2400" b="1" dirty="0"/>
          </a:p>
        </p:txBody>
      </p:sp>
      <p:sp>
        <p:nvSpPr>
          <p:cNvPr id="21" name="Action Button: Blank 40">
            <a:hlinkClick r:id="" action="ppaction://noaction" highlightClick="1">
              <a:snd r:embed="rId7" name="4 DEspue%CC%81s de hacer la peli%CC%81cula.wav"/>
            </a:hlinkClick>
            <a:extLst>
              <a:ext uri="{FF2B5EF4-FFF2-40B4-BE49-F238E27FC236}">
                <a16:creationId xmlns:a16="http://schemas.microsoft.com/office/drawing/2014/main" id="{33BD3D4C-EF1A-177A-8743-D402697176FF}"/>
              </a:ext>
            </a:extLst>
          </p:cNvPr>
          <p:cNvSpPr/>
          <p:nvPr/>
        </p:nvSpPr>
        <p:spPr>
          <a:xfrm>
            <a:off x="186143" y="3884220"/>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endParaRPr lang="en-ES" sz="2400" b="1" dirty="0"/>
          </a:p>
        </p:txBody>
      </p:sp>
      <p:sp>
        <p:nvSpPr>
          <p:cNvPr id="22" name="Action Button: Blank 41">
            <a:hlinkClick r:id="" action="ppaction://noaction" highlightClick="1">
              <a:snd r:embed="rId8" name="6 Los dos se enamoraron.wav"/>
            </a:hlinkClick>
            <a:extLst>
              <a:ext uri="{FF2B5EF4-FFF2-40B4-BE49-F238E27FC236}">
                <a16:creationId xmlns:a16="http://schemas.microsoft.com/office/drawing/2014/main" id="{36DE504A-5FB6-FC32-1FFE-C63ED67FEC00}"/>
              </a:ext>
            </a:extLst>
          </p:cNvPr>
          <p:cNvSpPr/>
          <p:nvPr/>
        </p:nvSpPr>
        <p:spPr>
          <a:xfrm>
            <a:off x="187140" y="5348835"/>
            <a:ext cx="457048" cy="400111"/>
          </a:xfrm>
          <a:prstGeom prst="actionButtonBlan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endParaRPr lang="en-ES" sz="2400" b="1" dirty="0"/>
          </a:p>
        </p:txBody>
      </p:sp>
    </p:spTree>
    <p:extLst>
      <p:ext uri="{BB962C8B-B14F-4D97-AF65-F5344CB8AC3E}">
        <p14:creationId xmlns:p14="http://schemas.microsoft.com/office/powerpoint/2010/main" val="44138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7" grpId="0" animBg="1"/>
      <p:bldP spid="18" grpId="0"/>
      <p:bldP spid="19" grpId="0"/>
      <p:bldP spid="20" grpId="0"/>
      <p:bldP spid="27" grpId="0"/>
      <p:bldP spid="28" grpId="0"/>
      <p:bldP spid="29" grpId="0"/>
      <p:bldP spid="30" grpId="0"/>
      <p:bldP spid="31"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1 jarra.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545371" y="4366549"/>
              <a:ext cx="1204176" cy="646331"/>
            </a:xfrm>
            <a:prstGeom prst="rect">
              <a:avLst/>
            </a:prstGeom>
            <a:noFill/>
          </p:spPr>
          <p:txBody>
            <a:bodyPr wrap="none" rtlCol="0">
              <a:spAutoFit/>
            </a:bodyPr>
            <a:lstStyle/>
            <a:p>
              <a:pPr algn="ctr"/>
              <a:r>
                <a:rPr lang="en-ES" sz="3600" b="1" dirty="0"/>
                <a:t>ja</a:t>
              </a:r>
              <a:r>
                <a:rPr lang="en-ES" sz="3600" dirty="0"/>
                <a:t>rra</a:t>
              </a:r>
            </a:p>
          </p:txBody>
        </p:sp>
        <p:sp>
          <p:nvSpPr>
            <p:cNvPr id="13" name="TextBox 12">
              <a:extLst>
                <a:ext uri="{FF2B5EF4-FFF2-40B4-BE49-F238E27FC236}">
                  <a16:creationId xmlns:a16="http://schemas.microsoft.com/office/drawing/2014/main" id="{FE32BE5F-185B-A475-1375-012863D69BCE}"/>
                </a:ext>
              </a:extLst>
            </p:cNvPr>
            <p:cNvSpPr txBox="1"/>
            <p:nvPr/>
          </p:nvSpPr>
          <p:spPr>
            <a:xfrm>
              <a:off x="2679765" y="4988389"/>
              <a:ext cx="856325" cy="461665"/>
            </a:xfrm>
            <a:prstGeom prst="rect">
              <a:avLst/>
            </a:prstGeom>
            <a:noFill/>
          </p:spPr>
          <p:txBody>
            <a:bodyPr wrap="none" rtlCol="0">
              <a:spAutoFit/>
            </a:bodyPr>
            <a:lstStyle/>
            <a:p>
              <a:pPr algn="ctr"/>
              <a:r>
                <a:rPr lang="en-GB" sz="2400" dirty="0"/>
                <a:t>[</a:t>
              </a:r>
              <a:r>
                <a:rPr lang="en-ES" sz="2400" dirty="0"/>
                <a:t>jug</a:t>
              </a:r>
              <a:r>
                <a:rPr lang="en-GB" sz="2400" dirty="0"/>
                <a:t>]</a:t>
              </a:r>
              <a:endParaRPr lang="en-ES" sz="2400" dirty="0"/>
            </a:p>
          </p:txBody>
        </p:sp>
      </p:grpSp>
      <p:sp>
        <p:nvSpPr>
          <p:cNvPr id="16" name="Doughnut 15">
            <a:extLst>
              <a:ext uri="{FF2B5EF4-FFF2-40B4-BE49-F238E27FC236}">
                <a16:creationId xmlns:a16="http://schemas.microsoft.com/office/drawing/2014/main" id="{E29AA6A6-F2A4-40CB-15BC-3ACE4F3A4495}"/>
              </a:ext>
            </a:extLst>
          </p:cNvPr>
          <p:cNvSpPr/>
          <p:nvPr/>
        </p:nvSpPr>
        <p:spPr>
          <a:xfrm>
            <a:off x="1279745"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453198" y="4366549"/>
              <a:ext cx="1388522" cy="646331"/>
            </a:xfrm>
            <a:prstGeom prst="rect">
              <a:avLst/>
            </a:prstGeom>
            <a:noFill/>
          </p:spPr>
          <p:txBody>
            <a:bodyPr wrap="none" rtlCol="0">
              <a:spAutoFit/>
            </a:bodyPr>
            <a:lstStyle/>
            <a:p>
              <a:pPr algn="ctr"/>
              <a:r>
                <a:rPr lang="en-GB" sz="3600" b="1" dirty="0"/>
                <a:t>g</a:t>
              </a:r>
              <a:r>
                <a:rPr lang="en-ES" sz="3600" b="1" dirty="0"/>
                <a:t>a</a:t>
              </a:r>
              <a:r>
                <a:rPr lang="en-ES" sz="3600" dirty="0"/>
                <a:t>rra</a:t>
              </a:r>
            </a:p>
          </p:txBody>
        </p:sp>
        <p:sp>
          <p:nvSpPr>
            <p:cNvPr id="33" name="TextBox 32">
              <a:extLst>
                <a:ext uri="{FF2B5EF4-FFF2-40B4-BE49-F238E27FC236}">
                  <a16:creationId xmlns:a16="http://schemas.microsoft.com/office/drawing/2014/main" id="{4DA6DAB5-8A07-B872-C581-D5C0A5D9BD50}"/>
                </a:ext>
              </a:extLst>
            </p:cNvPr>
            <p:cNvSpPr txBox="1"/>
            <p:nvPr/>
          </p:nvSpPr>
          <p:spPr>
            <a:xfrm>
              <a:off x="2545114" y="4988389"/>
              <a:ext cx="1125629" cy="461665"/>
            </a:xfrm>
            <a:prstGeom prst="rect">
              <a:avLst/>
            </a:prstGeom>
            <a:noFill/>
          </p:spPr>
          <p:txBody>
            <a:bodyPr wrap="none" rtlCol="0">
              <a:spAutoFit/>
            </a:bodyPr>
            <a:lstStyle/>
            <a:p>
              <a:pPr algn="ctr"/>
              <a:r>
                <a:rPr lang="en-GB" sz="2400" dirty="0"/>
                <a:t>[claw]</a:t>
              </a:r>
              <a:endParaRPr lang="en-ES" sz="2400" dirty="0"/>
            </a:p>
          </p:txBody>
        </p:sp>
      </p:grpSp>
      <p:pic>
        <p:nvPicPr>
          <p:cNvPr id="11" name="Picture 10">
            <a:extLst>
              <a:ext uri="{FF2B5EF4-FFF2-40B4-BE49-F238E27FC236}">
                <a16:creationId xmlns:a16="http://schemas.microsoft.com/office/drawing/2014/main" id="{5494C33F-E7FB-DDE6-9B31-F63DF4C7C4D4}"/>
              </a:ext>
            </a:extLst>
          </p:cNvPr>
          <p:cNvPicPr>
            <a:picLocks noChangeAspect="1"/>
          </p:cNvPicPr>
          <p:nvPr/>
        </p:nvPicPr>
        <p:blipFill>
          <a:blip r:embed="rId4"/>
          <a:stretch>
            <a:fillRect/>
          </a:stretch>
        </p:blipFill>
        <p:spPr>
          <a:xfrm>
            <a:off x="2705180" y="2575730"/>
            <a:ext cx="1269666" cy="1706540"/>
          </a:xfrm>
          <a:prstGeom prst="rect">
            <a:avLst/>
          </a:prstGeom>
        </p:spPr>
      </p:pic>
      <p:pic>
        <p:nvPicPr>
          <p:cNvPr id="12" name="Picture 11">
            <a:extLst>
              <a:ext uri="{FF2B5EF4-FFF2-40B4-BE49-F238E27FC236}">
                <a16:creationId xmlns:a16="http://schemas.microsoft.com/office/drawing/2014/main" id="{392404DC-99F8-A086-73D9-FC26D8A9942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13350" y="3064454"/>
            <a:ext cx="2112682" cy="1211491"/>
          </a:xfrm>
          <a:prstGeom prst="rect">
            <a:avLst/>
          </a:prstGeom>
        </p:spPr>
      </p:pic>
    </p:spTree>
    <p:extLst>
      <p:ext uri="{BB962C8B-B14F-4D97-AF65-F5344CB8AC3E}">
        <p14:creationId xmlns:p14="http://schemas.microsoft.com/office/powerpoint/2010/main" val="369733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2 gota.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2</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518923" y="4366549"/>
              <a:ext cx="1257075" cy="646331"/>
            </a:xfrm>
            <a:prstGeom prst="rect">
              <a:avLst/>
            </a:prstGeom>
            <a:noFill/>
          </p:spPr>
          <p:txBody>
            <a:bodyPr wrap="none" rtlCol="0">
              <a:spAutoFit/>
            </a:bodyPr>
            <a:lstStyle/>
            <a:p>
              <a:pPr algn="ctr"/>
              <a:r>
                <a:rPr lang="en-GB" sz="3600" b="1" dirty="0" err="1"/>
                <a:t>go</a:t>
              </a:r>
              <a:r>
                <a:rPr lang="en-GB" sz="3600" dirty="0" err="1"/>
                <a:t>ta</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549923" y="4988389"/>
              <a:ext cx="1116011" cy="461665"/>
            </a:xfrm>
            <a:prstGeom prst="rect">
              <a:avLst/>
            </a:prstGeom>
            <a:noFill/>
          </p:spPr>
          <p:txBody>
            <a:bodyPr wrap="none" rtlCol="0">
              <a:spAutoFit/>
            </a:bodyPr>
            <a:lstStyle/>
            <a:p>
              <a:pPr algn="ctr"/>
              <a:r>
                <a:rPr lang="en-GB" sz="2400" dirty="0"/>
                <a:t>[drop]</a:t>
              </a:r>
              <a:endParaRPr lang="en-ES" sz="2400" dirty="0"/>
            </a:p>
          </p:txBody>
        </p:sp>
      </p:grpSp>
      <p:sp>
        <p:nvSpPr>
          <p:cNvPr id="16" name="Doughnut 15">
            <a:extLst>
              <a:ext uri="{FF2B5EF4-FFF2-40B4-BE49-F238E27FC236}">
                <a16:creationId xmlns:a16="http://schemas.microsoft.com/office/drawing/2014/main" id="{E29AA6A6-F2A4-40CB-15BC-3ACE4F3A4495}"/>
              </a:ext>
            </a:extLst>
          </p:cNvPr>
          <p:cNvSpPr/>
          <p:nvPr/>
        </p:nvSpPr>
        <p:spPr>
          <a:xfrm>
            <a:off x="1279745"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611095" y="4366549"/>
              <a:ext cx="1072730" cy="646331"/>
            </a:xfrm>
            <a:prstGeom prst="rect">
              <a:avLst/>
            </a:prstGeom>
            <a:noFill/>
          </p:spPr>
          <p:txBody>
            <a:bodyPr wrap="none" rtlCol="0">
              <a:spAutoFit/>
            </a:bodyPr>
            <a:lstStyle/>
            <a:p>
              <a:pPr algn="ctr"/>
              <a:r>
                <a:rPr lang="en-GB" sz="3600" b="1" dirty="0"/>
                <a:t>jo</a:t>
              </a:r>
              <a:r>
                <a:rPr lang="en-GB" sz="3600" dirty="0"/>
                <a:t>ta</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2409661" y="4988389"/>
              <a:ext cx="1396537" cy="461665"/>
            </a:xfrm>
            <a:prstGeom prst="rect">
              <a:avLst/>
            </a:prstGeom>
            <a:noFill/>
          </p:spPr>
          <p:txBody>
            <a:bodyPr wrap="none" rtlCol="0">
              <a:spAutoFit/>
            </a:bodyPr>
            <a:lstStyle/>
            <a:p>
              <a:pPr algn="ctr"/>
              <a:r>
                <a:rPr lang="en-GB" sz="2400" dirty="0"/>
                <a:t>[letter J]</a:t>
              </a:r>
              <a:endParaRPr lang="en-ES" sz="2400" dirty="0"/>
            </a:p>
          </p:txBody>
        </p:sp>
      </p:grpSp>
      <p:pic>
        <p:nvPicPr>
          <p:cNvPr id="4" name="Picture 3">
            <a:extLst>
              <a:ext uri="{FF2B5EF4-FFF2-40B4-BE49-F238E27FC236}">
                <a16:creationId xmlns:a16="http://schemas.microsoft.com/office/drawing/2014/main" id="{C7222AF3-E1D8-CB13-72A3-0F685F5F92BC}"/>
              </a:ext>
            </a:extLst>
          </p:cNvPr>
          <p:cNvPicPr>
            <a:picLocks noChangeAspect="1"/>
          </p:cNvPicPr>
          <p:nvPr/>
        </p:nvPicPr>
        <p:blipFill>
          <a:blip r:embed="rId4"/>
          <a:stretch>
            <a:fillRect/>
          </a:stretch>
        </p:blipFill>
        <p:spPr>
          <a:xfrm>
            <a:off x="2173681" y="2101484"/>
            <a:ext cx="2576322" cy="2576322"/>
          </a:xfrm>
          <a:prstGeom prst="rect">
            <a:avLst/>
          </a:prstGeom>
        </p:spPr>
      </p:pic>
      <p:pic>
        <p:nvPicPr>
          <p:cNvPr id="7" name="Picture 6">
            <a:extLst>
              <a:ext uri="{FF2B5EF4-FFF2-40B4-BE49-F238E27FC236}">
                <a16:creationId xmlns:a16="http://schemas.microsoft.com/office/drawing/2014/main" id="{56656E43-A1D0-8FB0-2D9A-E6DEE949F2B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16942" y="2576251"/>
            <a:ext cx="1705498" cy="1705498"/>
          </a:xfrm>
          <a:prstGeom prst="rect">
            <a:avLst/>
          </a:prstGeom>
        </p:spPr>
      </p:pic>
    </p:spTree>
    <p:extLst>
      <p:ext uri="{BB962C8B-B14F-4D97-AF65-F5344CB8AC3E}">
        <p14:creationId xmlns:p14="http://schemas.microsoft.com/office/powerpoint/2010/main" val="119153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3 Jandi%CC%81a.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3</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224000" y="3158676"/>
              <a:ext cx="1883849" cy="646331"/>
            </a:xfrm>
            <a:prstGeom prst="rect">
              <a:avLst/>
            </a:prstGeom>
            <a:noFill/>
          </p:spPr>
          <p:txBody>
            <a:bodyPr wrap="none" rtlCol="0">
              <a:spAutoFit/>
            </a:bodyPr>
            <a:lstStyle/>
            <a:p>
              <a:pPr algn="ctr"/>
              <a:r>
                <a:rPr lang="en-GB" sz="3600" b="1" dirty="0" err="1"/>
                <a:t>Ga</a:t>
              </a:r>
              <a:r>
                <a:rPr lang="en-GB" sz="3600" dirty="0" err="1"/>
                <a:t>ndía</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1504454" y="3805007"/>
              <a:ext cx="3206943" cy="830997"/>
            </a:xfrm>
            <a:prstGeom prst="rect">
              <a:avLst/>
            </a:prstGeom>
            <a:noFill/>
          </p:spPr>
          <p:txBody>
            <a:bodyPr wrap="square" rtlCol="0">
              <a:spAutoFit/>
            </a:bodyPr>
            <a:lstStyle/>
            <a:p>
              <a:pPr algn="ctr"/>
              <a:r>
                <a:rPr lang="en-GB" sz="2400" dirty="0"/>
                <a:t>[city in Valencian community]</a:t>
              </a:r>
              <a:endParaRPr lang="en-ES" sz="2400" dirty="0"/>
            </a:p>
          </p:txBody>
        </p:sp>
      </p:gr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249357" y="3158675"/>
              <a:ext cx="1717137" cy="646331"/>
            </a:xfrm>
            <a:prstGeom prst="rect">
              <a:avLst/>
            </a:prstGeom>
            <a:noFill/>
          </p:spPr>
          <p:txBody>
            <a:bodyPr wrap="none" rtlCol="0">
              <a:spAutoFit/>
            </a:bodyPr>
            <a:lstStyle/>
            <a:p>
              <a:pPr algn="ctr"/>
              <a:r>
                <a:rPr lang="en-GB" sz="3600" b="1" dirty="0" err="1"/>
                <a:t>Ja</a:t>
              </a:r>
              <a:r>
                <a:rPr lang="en-GB" sz="3600" dirty="0" err="1"/>
                <a:t>ndía</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1716133" y="3805007"/>
              <a:ext cx="2783584" cy="830997"/>
            </a:xfrm>
            <a:prstGeom prst="rect">
              <a:avLst/>
            </a:prstGeom>
            <a:noFill/>
          </p:spPr>
          <p:txBody>
            <a:bodyPr wrap="square" rtlCol="0">
              <a:spAutoFit/>
            </a:bodyPr>
            <a:lstStyle/>
            <a:p>
              <a:pPr algn="ctr"/>
              <a:r>
                <a:rPr lang="en-GB" sz="2400" dirty="0"/>
                <a:t>[peninsula on Fuerteventura]</a:t>
              </a:r>
              <a:endParaRPr lang="en-ES" sz="2400" dirty="0"/>
            </a:p>
          </p:txBody>
        </p:sp>
      </p:grpSp>
      <p:sp>
        <p:nvSpPr>
          <p:cNvPr id="30" name="Doughnut 15">
            <a:extLst>
              <a:ext uri="{FF2B5EF4-FFF2-40B4-BE49-F238E27FC236}">
                <a16:creationId xmlns:a16="http://schemas.microsoft.com/office/drawing/2014/main" id="{D9E38A3C-6B3E-EDB5-129F-E8536FAC8C66}"/>
              </a:ext>
            </a:extLst>
          </p:cNvPr>
          <p:cNvSpPr/>
          <p:nvPr/>
        </p:nvSpPr>
        <p:spPr>
          <a:xfrm>
            <a:off x="6627127"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Tree>
    <p:extLst>
      <p:ext uri="{BB962C8B-B14F-4D97-AF65-F5344CB8AC3E}">
        <p14:creationId xmlns:p14="http://schemas.microsoft.com/office/powerpoint/2010/main" val="216393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4 gusto.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4</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406451" y="3295053"/>
              <a:ext cx="1402949" cy="646331"/>
            </a:xfrm>
            <a:prstGeom prst="rect">
              <a:avLst/>
            </a:prstGeom>
            <a:noFill/>
          </p:spPr>
          <p:txBody>
            <a:bodyPr wrap="none" rtlCol="0">
              <a:spAutoFit/>
            </a:bodyPr>
            <a:lstStyle/>
            <a:p>
              <a:pPr algn="ctr"/>
              <a:r>
                <a:rPr lang="en-GB" sz="3600" b="1" dirty="0"/>
                <a:t>gu</a:t>
              </a:r>
              <a:r>
                <a:rPr lang="en-GB" sz="3600" dirty="0"/>
                <a:t>sto</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266989" y="3941384"/>
              <a:ext cx="1681871" cy="461665"/>
            </a:xfrm>
            <a:prstGeom prst="rect">
              <a:avLst/>
            </a:prstGeom>
            <a:noFill/>
          </p:spPr>
          <p:txBody>
            <a:bodyPr wrap="none" rtlCol="0">
              <a:spAutoFit/>
            </a:bodyPr>
            <a:lstStyle/>
            <a:p>
              <a:pPr algn="ctr"/>
              <a:r>
                <a:rPr lang="en-GB" sz="2400" dirty="0"/>
                <a:t>[pleasure]</a:t>
              </a:r>
              <a:endParaRPr lang="en-ES" sz="2400" dirty="0"/>
            </a:p>
          </p:txBody>
        </p:sp>
      </p:grpSp>
      <p:sp>
        <p:nvSpPr>
          <p:cNvPr id="16" name="Doughnut 15">
            <a:extLst>
              <a:ext uri="{FF2B5EF4-FFF2-40B4-BE49-F238E27FC236}">
                <a16:creationId xmlns:a16="http://schemas.microsoft.com/office/drawing/2014/main" id="{E29AA6A6-F2A4-40CB-15BC-3ACE4F3A4495}"/>
              </a:ext>
            </a:extLst>
          </p:cNvPr>
          <p:cNvSpPr/>
          <p:nvPr/>
        </p:nvSpPr>
        <p:spPr>
          <a:xfrm>
            <a:off x="1279745"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498624" y="3295053"/>
              <a:ext cx="1218603" cy="646331"/>
            </a:xfrm>
            <a:prstGeom prst="rect">
              <a:avLst/>
            </a:prstGeom>
            <a:noFill/>
          </p:spPr>
          <p:txBody>
            <a:bodyPr wrap="none" rtlCol="0">
              <a:spAutoFit/>
            </a:bodyPr>
            <a:lstStyle/>
            <a:p>
              <a:pPr algn="ctr"/>
              <a:r>
                <a:rPr lang="en-GB" sz="3600" b="1" dirty="0" err="1"/>
                <a:t>ju</a:t>
              </a:r>
              <a:r>
                <a:rPr lang="en-GB" sz="3600" dirty="0" err="1"/>
                <a:t>sto</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2355956" y="3941383"/>
              <a:ext cx="1503938" cy="461665"/>
            </a:xfrm>
            <a:prstGeom prst="rect">
              <a:avLst/>
            </a:prstGeom>
            <a:noFill/>
          </p:spPr>
          <p:txBody>
            <a:bodyPr wrap="none" rtlCol="0">
              <a:spAutoFit/>
            </a:bodyPr>
            <a:lstStyle/>
            <a:p>
              <a:pPr algn="ctr"/>
              <a:r>
                <a:rPr lang="en-GB" sz="2400" dirty="0"/>
                <a:t>[fair, just]</a:t>
              </a:r>
              <a:endParaRPr lang="en-ES" sz="2400" dirty="0"/>
            </a:p>
          </p:txBody>
        </p:sp>
      </p:grpSp>
    </p:spTree>
    <p:extLst>
      <p:ext uri="{BB962C8B-B14F-4D97-AF65-F5344CB8AC3E}">
        <p14:creationId xmlns:p14="http://schemas.microsoft.com/office/powerpoint/2010/main" val="58660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5 liga.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5</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639951" y="4339117"/>
              <a:ext cx="1015022" cy="646331"/>
            </a:xfrm>
            <a:prstGeom prst="rect">
              <a:avLst/>
            </a:prstGeom>
            <a:noFill/>
          </p:spPr>
          <p:txBody>
            <a:bodyPr wrap="none" rtlCol="0">
              <a:spAutoFit/>
            </a:bodyPr>
            <a:lstStyle/>
            <a:p>
              <a:pPr algn="ctr"/>
              <a:r>
                <a:rPr lang="en-GB" sz="3600" dirty="0" err="1"/>
                <a:t>li</a:t>
              </a:r>
              <a:r>
                <a:rPr lang="en-GB" sz="3600" b="1" dirty="0" err="1"/>
                <a:t>ga</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375196" y="4960957"/>
              <a:ext cx="1465466" cy="461665"/>
            </a:xfrm>
            <a:prstGeom prst="rect">
              <a:avLst/>
            </a:prstGeom>
            <a:noFill/>
          </p:spPr>
          <p:txBody>
            <a:bodyPr wrap="none" rtlCol="0">
              <a:spAutoFit/>
            </a:bodyPr>
            <a:lstStyle/>
            <a:p>
              <a:pPr algn="ctr"/>
              <a:r>
                <a:rPr lang="en-GB" sz="2400" dirty="0"/>
                <a:t>[league]</a:t>
              </a:r>
              <a:endParaRPr lang="en-ES" sz="2400" dirty="0"/>
            </a:p>
          </p:txBody>
        </p:sp>
      </p:grpSp>
      <p:sp>
        <p:nvSpPr>
          <p:cNvPr id="16" name="Doughnut 15">
            <a:extLst>
              <a:ext uri="{FF2B5EF4-FFF2-40B4-BE49-F238E27FC236}">
                <a16:creationId xmlns:a16="http://schemas.microsoft.com/office/drawing/2014/main" id="{E29AA6A6-F2A4-40CB-15BC-3ACE4F3A4495}"/>
              </a:ext>
            </a:extLst>
          </p:cNvPr>
          <p:cNvSpPr/>
          <p:nvPr/>
        </p:nvSpPr>
        <p:spPr>
          <a:xfrm>
            <a:off x="1279745"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749755" y="4339117"/>
              <a:ext cx="795410" cy="646331"/>
            </a:xfrm>
            <a:prstGeom prst="rect">
              <a:avLst/>
            </a:prstGeom>
            <a:noFill/>
          </p:spPr>
          <p:txBody>
            <a:bodyPr wrap="none" rtlCol="0">
              <a:spAutoFit/>
            </a:bodyPr>
            <a:lstStyle/>
            <a:p>
              <a:pPr algn="ctr"/>
              <a:r>
                <a:rPr lang="en-GB" sz="3600" dirty="0"/>
                <a:t>li</a:t>
              </a:r>
              <a:r>
                <a:rPr lang="en-GB" sz="3600" b="1" dirty="0"/>
                <a:t>ja</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2081849" y="4960957"/>
              <a:ext cx="2052164" cy="461665"/>
            </a:xfrm>
            <a:prstGeom prst="rect">
              <a:avLst/>
            </a:prstGeom>
            <a:noFill/>
          </p:spPr>
          <p:txBody>
            <a:bodyPr wrap="none" rtlCol="0">
              <a:spAutoFit/>
            </a:bodyPr>
            <a:lstStyle/>
            <a:p>
              <a:pPr algn="ctr"/>
              <a:r>
                <a:rPr lang="en-GB" sz="2400" dirty="0"/>
                <a:t>[sandpaper]</a:t>
              </a:r>
              <a:endParaRPr lang="en-ES" sz="2400" dirty="0"/>
            </a:p>
          </p:txBody>
        </p:sp>
      </p:grpSp>
      <p:pic>
        <p:nvPicPr>
          <p:cNvPr id="4" name="Picture 3">
            <a:extLst>
              <a:ext uri="{FF2B5EF4-FFF2-40B4-BE49-F238E27FC236}">
                <a16:creationId xmlns:a16="http://schemas.microsoft.com/office/drawing/2014/main" id="{55E6B2BD-2BC2-28BF-41C5-402CC14FDD7F}"/>
              </a:ext>
            </a:extLst>
          </p:cNvPr>
          <p:cNvPicPr>
            <a:picLocks noChangeAspect="1"/>
          </p:cNvPicPr>
          <p:nvPr/>
        </p:nvPicPr>
        <p:blipFill>
          <a:blip r:embed="rId4"/>
          <a:stretch>
            <a:fillRect/>
          </a:stretch>
        </p:blipFill>
        <p:spPr>
          <a:xfrm>
            <a:off x="2566599" y="2601289"/>
            <a:ext cx="1790486" cy="1790486"/>
          </a:xfrm>
          <a:prstGeom prst="rect">
            <a:avLst/>
          </a:prstGeom>
        </p:spPr>
      </p:pic>
      <p:pic>
        <p:nvPicPr>
          <p:cNvPr id="1026" name="Picture 2" descr="construction paper - Clip Art Library">
            <a:extLst>
              <a:ext uri="{FF2B5EF4-FFF2-40B4-BE49-F238E27FC236}">
                <a16:creationId xmlns:a16="http://schemas.microsoft.com/office/drawing/2014/main" id="{719E44AC-7B19-BA1E-CD67-194EDB962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8964" y="2791389"/>
            <a:ext cx="1781464" cy="1410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49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6 higo.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6</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561403" y="4275109"/>
              <a:ext cx="1172117" cy="646331"/>
            </a:xfrm>
            <a:prstGeom prst="rect">
              <a:avLst/>
            </a:prstGeom>
            <a:noFill/>
          </p:spPr>
          <p:txBody>
            <a:bodyPr wrap="none" rtlCol="0">
              <a:spAutoFit/>
            </a:bodyPr>
            <a:lstStyle/>
            <a:p>
              <a:pPr algn="ctr"/>
              <a:r>
                <a:rPr lang="en-GB" sz="3600" dirty="0" err="1"/>
                <a:t>hi</a:t>
              </a:r>
              <a:r>
                <a:rPr lang="en-GB" sz="3600" b="1" dirty="0" err="1"/>
                <a:t>go</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726254" y="4896949"/>
              <a:ext cx="763351" cy="461665"/>
            </a:xfrm>
            <a:prstGeom prst="rect">
              <a:avLst/>
            </a:prstGeom>
            <a:noFill/>
          </p:spPr>
          <p:txBody>
            <a:bodyPr wrap="none" rtlCol="0">
              <a:spAutoFit/>
            </a:bodyPr>
            <a:lstStyle/>
            <a:p>
              <a:pPr algn="ctr"/>
              <a:r>
                <a:rPr lang="en-GB" sz="2400" dirty="0"/>
                <a:t>[fig]</a:t>
              </a:r>
              <a:endParaRPr lang="en-ES" sz="2400" dirty="0"/>
            </a:p>
          </p:txBody>
        </p:sp>
      </p:grpSp>
      <p:sp>
        <p:nvSpPr>
          <p:cNvPr id="16" name="Doughnut 15">
            <a:extLst>
              <a:ext uri="{FF2B5EF4-FFF2-40B4-BE49-F238E27FC236}">
                <a16:creationId xmlns:a16="http://schemas.microsoft.com/office/drawing/2014/main" id="{E29AA6A6-F2A4-40CB-15BC-3ACE4F3A4495}"/>
              </a:ext>
            </a:extLst>
          </p:cNvPr>
          <p:cNvSpPr/>
          <p:nvPr/>
        </p:nvSpPr>
        <p:spPr>
          <a:xfrm>
            <a:off x="1279745"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653575" y="4275109"/>
              <a:ext cx="987771" cy="646331"/>
            </a:xfrm>
            <a:prstGeom prst="rect">
              <a:avLst/>
            </a:prstGeom>
            <a:noFill/>
          </p:spPr>
          <p:txBody>
            <a:bodyPr wrap="none" rtlCol="0">
              <a:spAutoFit/>
            </a:bodyPr>
            <a:lstStyle/>
            <a:p>
              <a:pPr algn="ctr"/>
              <a:r>
                <a:rPr lang="en-GB" sz="3600" dirty="0" err="1"/>
                <a:t>hi</a:t>
              </a:r>
              <a:r>
                <a:rPr lang="en-GB" sz="3600" b="1" dirty="0" err="1"/>
                <a:t>jo</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2208487" y="4896949"/>
              <a:ext cx="1798889" cy="461665"/>
            </a:xfrm>
            <a:prstGeom prst="rect">
              <a:avLst/>
            </a:prstGeom>
            <a:noFill/>
          </p:spPr>
          <p:txBody>
            <a:bodyPr wrap="none" rtlCol="0">
              <a:spAutoFit/>
            </a:bodyPr>
            <a:lstStyle/>
            <a:p>
              <a:pPr algn="ctr"/>
              <a:r>
                <a:rPr lang="en-GB" sz="2400" dirty="0"/>
                <a:t>[son, child]</a:t>
              </a:r>
              <a:endParaRPr lang="en-ES" sz="2400" dirty="0"/>
            </a:p>
          </p:txBody>
        </p:sp>
      </p:grpSp>
      <p:pic>
        <p:nvPicPr>
          <p:cNvPr id="7" name="Picture 6">
            <a:extLst>
              <a:ext uri="{FF2B5EF4-FFF2-40B4-BE49-F238E27FC236}">
                <a16:creationId xmlns:a16="http://schemas.microsoft.com/office/drawing/2014/main" id="{6C89B4A1-0DC2-8721-AE8C-359E63A79EED}"/>
              </a:ext>
            </a:extLst>
          </p:cNvPr>
          <p:cNvPicPr>
            <a:picLocks noChangeAspect="1"/>
          </p:cNvPicPr>
          <p:nvPr/>
        </p:nvPicPr>
        <p:blipFill rotWithShape="1">
          <a:blip r:embed="rId4"/>
          <a:srcRect b="23273"/>
          <a:stretch/>
        </p:blipFill>
        <p:spPr>
          <a:xfrm>
            <a:off x="2093440" y="2582200"/>
            <a:ext cx="2738437" cy="1718135"/>
          </a:xfrm>
          <a:prstGeom prst="rect">
            <a:avLst/>
          </a:prstGeom>
        </p:spPr>
      </p:pic>
      <p:pic>
        <p:nvPicPr>
          <p:cNvPr id="9" name="Picture 8">
            <a:extLst>
              <a:ext uri="{FF2B5EF4-FFF2-40B4-BE49-F238E27FC236}">
                <a16:creationId xmlns:a16="http://schemas.microsoft.com/office/drawing/2014/main" id="{9920DA61-72B0-6CCE-116F-63C14F047D67}"/>
              </a:ext>
            </a:extLst>
          </p:cNvPr>
          <p:cNvPicPr>
            <a:picLocks noChangeAspect="1"/>
          </p:cNvPicPr>
          <p:nvPr/>
        </p:nvPicPr>
        <p:blipFill>
          <a:blip r:embed="rId5"/>
          <a:stretch>
            <a:fillRect/>
          </a:stretch>
        </p:blipFill>
        <p:spPr>
          <a:xfrm>
            <a:off x="7886668" y="2444086"/>
            <a:ext cx="1845111" cy="1856249"/>
          </a:xfrm>
          <a:prstGeom prst="rect">
            <a:avLst/>
          </a:prstGeom>
        </p:spPr>
      </p:pic>
    </p:spTree>
    <p:extLst>
      <p:ext uri="{BB962C8B-B14F-4D97-AF65-F5344CB8AC3E}">
        <p14:creationId xmlns:p14="http://schemas.microsoft.com/office/powerpoint/2010/main" val="22799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a:t>
            </a:r>
            <a:r>
              <a:rPr lang="en-GB" sz="3200" b="1" dirty="0" err="1">
                <a:solidFill>
                  <a:schemeClr val="accent5">
                    <a:lumMod val="50000"/>
                  </a:schemeClr>
                </a:solidFill>
              </a:rPr>
              <a:t>adiós</a:t>
            </a:r>
            <a:r>
              <a:rPr lang="en-GB" sz="3200" b="1" dirty="0">
                <a:solidFill>
                  <a:schemeClr val="accent5">
                    <a:lumMod val="50000"/>
                  </a:schemeClr>
                </a:solidFill>
              </a:rPr>
              <a:t>!</a:t>
            </a:r>
          </a:p>
        </p:txBody>
      </p:sp>
      <p:sp>
        <p:nvSpPr>
          <p:cNvPr id="31" name="Rectangle 30"/>
          <p:cNvSpPr/>
          <p:nvPr/>
        </p:nvSpPr>
        <p:spPr>
          <a:xfrm>
            <a:off x="9302662" y="4536974"/>
            <a:ext cx="204575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goodbye</a:t>
            </a:r>
          </a:p>
        </p:txBody>
      </p:sp>
      <p:sp>
        <p:nvSpPr>
          <p:cNvPr id="33" name="Rectangle 32"/>
          <p:cNvSpPr/>
          <p:nvPr/>
        </p:nvSpPr>
        <p:spPr>
          <a:xfrm>
            <a:off x="6540102" y="4530192"/>
            <a:ext cx="189186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pleasure</a:t>
            </a:r>
          </a:p>
        </p:txBody>
      </p:sp>
      <p:sp>
        <p:nvSpPr>
          <p:cNvPr id="35" name="Rectangle 34"/>
          <p:cNvSpPr/>
          <p:nvPr/>
        </p:nvSpPr>
        <p:spPr>
          <a:xfrm>
            <a:off x="4008974" y="5489472"/>
            <a:ext cx="127631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tell</a:t>
            </a:r>
          </a:p>
        </p:txBody>
      </p:sp>
      <p:sp>
        <p:nvSpPr>
          <p:cNvPr id="36" name="Rectangle 35"/>
          <p:cNvSpPr/>
          <p:nvPr/>
        </p:nvSpPr>
        <p:spPr>
          <a:xfrm>
            <a:off x="3607627" y="4530192"/>
            <a:ext cx="1297150"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well...</a:t>
            </a:r>
          </a:p>
        </p:txBody>
      </p:sp>
      <p:sp>
        <p:nvSpPr>
          <p:cNvPr id="37" name="Rectangle 36"/>
          <p:cNvSpPr/>
          <p:nvPr/>
        </p:nvSpPr>
        <p:spPr>
          <a:xfrm>
            <a:off x="505324" y="5489472"/>
            <a:ext cx="249459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balance</a:t>
            </a:r>
          </a:p>
        </p:txBody>
      </p:sp>
      <p:sp>
        <p:nvSpPr>
          <p:cNvPr id="38" name="Rectangle 37"/>
          <p:cNvSpPr/>
          <p:nvPr/>
        </p:nvSpPr>
        <p:spPr>
          <a:xfrm>
            <a:off x="505324"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role</a:t>
            </a:r>
          </a:p>
        </p:txBody>
      </p:sp>
      <p:sp>
        <p:nvSpPr>
          <p:cNvPr id="7" name="Rounded Rectangle 6"/>
          <p:cNvSpPr/>
          <p:nvPr/>
        </p:nvSpPr>
        <p:spPr>
          <a:xfrm>
            <a:off x="9323771" y="4454530"/>
            <a:ext cx="2024644"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Rectangle 2">
            <a:extLst>
              <a:ext uri="{FF2B5EF4-FFF2-40B4-BE49-F238E27FC236}">
                <a16:creationId xmlns:a16="http://schemas.microsoft.com/office/drawing/2014/main" id="{1B21D2B5-A7B3-0A74-E3AD-D0F7BEA0C040}"/>
              </a:ext>
            </a:extLst>
          </p:cNvPr>
          <p:cNvSpPr/>
          <p:nvPr/>
        </p:nvSpPr>
        <p:spPr>
          <a:xfrm>
            <a:off x="6294341" y="5457516"/>
            <a:ext cx="10021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wife</a:t>
            </a:r>
          </a:p>
        </p:txBody>
      </p:sp>
      <p:sp>
        <p:nvSpPr>
          <p:cNvPr id="6" name="Rectangle 5">
            <a:extLst>
              <a:ext uri="{FF2B5EF4-FFF2-40B4-BE49-F238E27FC236}">
                <a16:creationId xmlns:a16="http://schemas.microsoft.com/office/drawing/2014/main" id="{F9886E87-E69C-992A-18B6-306D710FED70}"/>
              </a:ext>
            </a:extLst>
          </p:cNvPr>
          <p:cNvSpPr/>
          <p:nvPr/>
        </p:nvSpPr>
        <p:spPr>
          <a:xfrm>
            <a:off x="8305594" y="5473494"/>
            <a:ext cx="3042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get married</a:t>
            </a:r>
          </a:p>
        </p:txBody>
      </p:sp>
      <p:sp>
        <p:nvSpPr>
          <p:cNvPr id="10" name="Title 11">
            <a:extLst>
              <a:ext uri="{FF2B5EF4-FFF2-40B4-BE49-F238E27FC236}">
                <a16:creationId xmlns:a16="http://schemas.microsoft.com/office/drawing/2014/main" id="{AB71ADE1-1AEF-9E4D-71C9-C9A16A43F6C9}"/>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pic>
        <p:nvPicPr>
          <p:cNvPr id="17" name="Picture 4" descr="waving hand emoji png - Clip Art Library">
            <a:extLst>
              <a:ext uri="{FF2B5EF4-FFF2-40B4-BE49-F238E27FC236}">
                <a16:creationId xmlns:a16="http://schemas.microsoft.com/office/drawing/2014/main" id="{8CE90491-675F-46E0-9F90-30A8D1BA2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0671" y="1278170"/>
            <a:ext cx="1850658" cy="144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65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7 dijo.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508242" y="3350549"/>
              <a:ext cx="1199367" cy="646331"/>
            </a:xfrm>
            <a:prstGeom prst="rect">
              <a:avLst/>
            </a:prstGeom>
            <a:noFill/>
          </p:spPr>
          <p:txBody>
            <a:bodyPr wrap="none" rtlCol="0">
              <a:spAutoFit/>
            </a:bodyPr>
            <a:lstStyle/>
            <a:p>
              <a:pPr algn="ctr"/>
              <a:r>
                <a:rPr lang="en-GB" sz="3600" dirty="0" err="1"/>
                <a:t>di</a:t>
              </a:r>
              <a:r>
                <a:rPr lang="en-GB" sz="3600" b="1" dirty="0" err="1"/>
                <a:t>go</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583582" y="3904884"/>
              <a:ext cx="1048685" cy="461665"/>
            </a:xfrm>
            <a:prstGeom prst="rect">
              <a:avLst/>
            </a:prstGeom>
            <a:noFill/>
          </p:spPr>
          <p:txBody>
            <a:bodyPr wrap="none" rtlCol="0">
              <a:spAutoFit/>
            </a:bodyPr>
            <a:lstStyle/>
            <a:p>
              <a:pPr algn="ctr"/>
              <a:r>
                <a:rPr lang="en-GB" sz="2400" dirty="0"/>
                <a:t>[I say]</a:t>
              </a:r>
              <a:endParaRPr lang="en-ES" sz="2400" dirty="0"/>
            </a:p>
          </p:txBody>
        </p:sp>
      </p:gr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639948" y="3350548"/>
              <a:ext cx="1015021" cy="646331"/>
            </a:xfrm>
            <a:prstGeom prst="rect">
              <a:avLst/>
            </a:prstGeom>
            <a:noFill/>
          </p:spPr>
          <p:txBody>
            <a:bodyPr wrap="none" rtlCol="0">
              <a:spAutoFit/>
            </a:bodyPr>
            <a:lstStyle/>
            <a:p>
              <a:pPr algn="ctr"/>
              <a:r>
                <a:rPr lang="en-GB" sz="3600" dirty="0" err="1"/>
                <a:t>di</a:t>
              </a:r>
              <a:r>
                <a:rPr lang="en-GB" sz="3600" b="1" dirty="0" err="1"/>
                <a:t>jo</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1938633" y="3904883"/>
              <a:ext cx="2417650" cy="461665"/>
            </a:xfrm>
            <a:prstGeom prst="rect">
              <a:avLst/>
            </a:prstGeom>
            <a:noFill/>
          </p:spPr>
          <p:txBody>
            <a:bodyPr wrap="none" rtlCol="0">
              <a:spAutoFit/>
            </a:bodyPr>
            <a:lstStyle/>
            <a:p>
              <a:pPr algn="ctr"/>
              <a:r>
                <a:rPr lang="en-GB" sz="2400" dirty="0"/>
                <a:t>[he/she/it said]</a:t>
              </a:r>
              <a:endParaRPr lang="en-ES" sz="2400" dirty="0"/>
            </a:p>
          </p:txBody>
        </p:sp>
      </p:grpSp>
      <p:sp>
        <p:nvSpPr>
          <p:cNvPr id="30" name="Doughnut 15">
            <a:extLst>
              <a:ext uri="{FF2B5EF4-FFF2-40B4-BE49-F238E27FC236}">
                <a16:creationId xmlns:a16="http://schemas.microsoft.com/office/drawing/2014/main" id="{D9E38A3C-6B3E-EDB5-129F-E8536FAC8C66}"/>
              </a:ext>
            </a:extLst>
          </p:cNvPr>
          <p:cNvSpPr/>
          <p:nvPr/>
        </p:nvSpPr>
        <p:spPr>
          <a:xfrm>
            <a:off x="6627127"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Tree>
    <p:extLst>
      <p:ext uri="{BB962C8B-B14F-4D97-AF65-F5344CB8AC3E}">
        <p14:creationId xmlns:p14="http://schemas.microsoft.com/office/powerpoint/2010/main" val="100232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8 paja.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8</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527739" y="4366549"/>
              <a:ext cx="1239443" cy="646331"/>
            </a:xfrm>
            <a:prstGeom prst="rect">
              <a:avLst/>
            </a:prstGeom>
            <a:noFill/>
          </p:spPr>
          <p:txBody>
            <a:bodyPr wrap="none" rtlCol="0">
              <a:spAutoFit/>
            </a:bodyPr>
            <a:lstStyle/>
            <a:p>
              <a:pPr algn="ctr"/>
              <a:r>
                <a:rPr lang="en-GB" sz="3600" dirty="0" err="1"/>
                <a:t>pa</a:t>
              </a:r>
              <a:r>
                <a:rPr lang="en-GB" sz="3600" b="1" dirty="0" err="1"/>
                <a:t>ja</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516261" y="4988389"/>
              <a:ext cx="1183337" cy="461665"/>
            </a:xfrm>
            <a:prstGeom prst="rect">
              <a:avLst/>
            </a:prstGeom>
            <a:noFill/>
          </p:spPr>
          <p:txBody>
            <a:bodyPr wrap="none" rtlCol="0">
              <a:spAutoFit/>
            </a:bodyPr>
            <a:lstStyle/>
            <a:p>
              <a:pPr algn="ctr"/>
              <a:r>
                <a:rPr lang="en-GB" sz="2400" dirty="0"/>
                <a:t>[straw]</a:t>
              </a:r>
              <a:endParaRPr lang="en-ES" sz="2400" dirty="0"/>
            </a:p>
          </p:txBody>
        </p:sp>
      </p:grpSp>
      <p:sp>
        <p:nvSpPr>
          <p:cNvPr id="16" name="Doughnut 15">
            <a:extLst>
              <a:ext uri="{FF2B5EF4-FFF2-40B4-BE49-F238E27FC236}">
                <a16:creationId xmlns:a16="http://schemas.microsoft.com/office/drawing/2014/main" id="{E29AA6A6-F2A4-40CB-15BC-3ACE4F3A4495}"/>
              </a:ext>
            </a:extLst>
          </p:cNvPr>
          <p:cNvSpPr/>
          <p:nvPr/>
        </p:nvSpPr>
        <p:spPr>
          <a:xfrm>
            <a:off x="1279745"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435567" y="4366549"/>
              <a:ext cx="1423788" cy="646331"/>
            </a:xfrm>
            <a:prstGeom prst="rect">
              <a:avLst/>
            </a:prstGeom>
            <a:noFill/>
          </p:spPr>
          <p:txBody>
            <a:bodyPr wrap="none" rtlCol="0">
              <a:spAutoFit/>
            </a:bodyPr>
            <a:lstStyle/>
            <a:p>
              <a:pPr algn="ctr"/>
              <a:r>
                <a:rPr lang="en-GB" sz="3600" dirty="0" err="1"/>
                <a:t>pa</a:t>
              </a:r>
              <a:r>
                <a:rPr lang="en-GB" sz="3600" b="1" dirty="0" err="1"/>
                <a:t>ga</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2191657" y="4988389"/>
              <a:ext cx="1832553" cy="461665"/>
            </a:xfrm>
            <a:prstGeom prst="rect">
              <a:avLst/>
            </a:prstGeom>
            <a:noFill/>
          </p:spPr>
          <p:txBody>
            <a:bodyPr wrap="none" rtlCol="0">
              <a:spAutoFit/>
            </a:bodyPr>
            <a:lstStyle/>
            <a:p>
              <a:pPr algn="ctr"/>
              <a:r>
                <a:rPr lang="en-GB" sz="2400" dirty="0"/>
                <a:t>[s/he pays]</a:t>
              </a:r>
              <a:endParaRPr lang="en-ES" sz="2400" dirty="0"/>
            </a:p>
          </p:txBody>
        </p:sp>
      </p:grpSp>
      <p:pic>
        <p:nvPicPr>
          <p:cNvPr id="4" name="Picture 3">
            <a:extLst>
              <a:ext uri="{FF2B5EF4-FFF2-40B4-BE49-F238E27FC236}">
                <a16:creationId xmlns:a16="http://schemas.microsoft.com/office/drawing/2014/main" id="{A36C4D9E-94B3-A60B-7AA2-48E84315E4A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64185" y="2329941"/>
            <a:ext cx="2116247" cy="2116247"/>
          </a:xfrm>
          <a:prstGeom prst="rect">
            <a:avLst/>
          </a:prstGeom>
        </p:spPr>
      </p:pic>
      <p:pic>
        <p:nvPicPr>
          <p:cNvPr id="7" name="Picture 6">
            <a:extLst>
              <a:ext uri="{FF2B5EF4-FFF2-40B4-BE49-F238E27FC236}">
                <a16:creationId xmlns:a16="http://schemas.microsoft.com/office/drawing/2014/main" id="{E711EE25-73DF-C15D-5B62-5B9FC7D03321}"/>
              </a:ext>
            </a:extLst>
          </p:cNvPr>
          <p:cNvPicPr>
            <a:picLocks noChangeAspect="1"/>
          </p:cNvPicPr>
          <p:nvPr/>
        </p:nvPicPr>
        <p:blipFill>
          <a:blip r:embed="rId5"/>
          <a:stretch>
            <a:fillRect/>
          </a:stretch>
        </p:blipFill>
        <p:spPr>
          <a:xfrm>
            <a:off x="7785976" y="2516859"/>
            <a:ext cx="1967429" cy="1967429"/>
          </a:xfrm>
          <a:prstGeom prst="rect">
            <a:avLst/>
          </a:prstGeom>
        </p:spPr>
      </p:pic>
    </p:spTree>
    <p:extLst>
      <p:ext uri="{BB962C8B-B14F-4D97-AF65-F5344CB8AC3E}">
        <p14:creationId xmlns:p14="http://schemas.microsoft.com/office/powerpoint/2010/main" val="225719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9 soja.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501290" y="4366549"/>
              <a:ext cx="1292341" cy="646331"/>
            </a:xfrm>
            <a:prstGeom prst="rect">
              <a:avLst/>
            </a:prstGeom>
            <a:noFill/>
          </p:spPr>
          <p:txBody>
            <a:bodyPr wrap="none" rtlCol="0">
              <a:spAutoFit/>
            </a:bodyPr>
            <a:lstStyle/>
            <a:p>
              <a:pPr algn="ctr"/>
              <a:r>
                <a:rPr lang="en-GB" sz="3600" dirty="0" err="1"/>
                <a:t>so</a:t>
              </a:r>
              <a:r>
                <a:rPr lang="en-GB" sz="3600" b="1" dirty="0" err="1"/>
                <a:t>ga</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555535" y="4988389"/>
              <a:ext cx="1104790" cy="461665"/>
            </a:xfrm>
            <a:prstGeom prst="rect">
              <a:avLst/>
            </a:prstGeom>
            <a:noFill/>
          </p:spPr>
          <p:txBody>
            <a:bodyPr wrap="none" rtlCol="0">
              <a:spAutoFit/>
            </a:bodyPr>
            <a:lstStyle/>
            <a:p>
              <a:pPr algn="ctr"/>
              <a:r>
                <a:rPr lang="en-GB" sz="2400" dirty="0"/>
                <a:t>[rope]</a:t>
              </a:r>
              <a:endParaRPr lang="en-ES" sz="2400" dirty="0"/>
            </a:p>
          </p:txBody>
        </p:sp>
      </p:gr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593462" y="4366549"/>
              <a:ext cx="1107997" cy="646331"/>
            </a:xfrm>
            <a:prstGeom prst="rect">
              <a:avLst/>
            </a:prstGeom>
            <a:noFill/>
          </p:spPr>
          <p:txBody>
            <a:bodyPr wrap="none" rtlCol="0">
              <a:spAutoFit/>
            </a:bodyPr>
            <a:lstStyle/>
            <a:p>
              <a:pPr algn="ctr"/>
              <a:r>
                <a:rPr lang="en-GB" sz="3600" dirty="0"/>
                <a:t>so</a:t>
              </a:r>
              <a:r>
                <a:rPr lang="en-GB" sz="3600" b="1" dirty="0"/>
                <a:t>ja</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2559544" y="4988389"/>
              <a:ext cx="1096775" cy="461665"/>
            </a:xfrm>
            <a:prstGeom prst="rect">
              <a:avLst/>
            </a:prstGeom>
            <a:noFill/>
          </p:spPr>
          <p:txBody>
            <a:bodyPr wrap="none" rtlCol="0">
              <a:spAutoFit/>
            </a:bodyPr>
            <a:lstStyle/>
            <a:p>
              <a:pPr algn="ctr"/>
              <a:r>
                <a:rPr lang="en-GB" sz="2400" dirty="0"/>
                <a:t>[soya]</a:t>
              </a:r>
              <a:endParaRPr lang="en-ES" sz="2400" dirty="0"/>
            </a:p>
          </p:txBody>
        </p:sp>
      </p:grpSp>
      <p:sp>
        <p:nvSpPr>
          <p:cNvPr id="30" name="Doughnut 15">
            <a:extLst>
              <a:ext uri="{FF2B5EF4-FFF2-40B4-BE49-F238E27FC236}">
                <a16:creationId xmlns:a16="http://schemas.microsoft.com/office/drawing/2014/main" id="{D9E38A3C-6B3E-EDB5-129F-E8536FAC8C66}"/>
              </a:ext>
            </a:extLst>
          </p:cNvPr>
          <p:cNvSpPr/>
          <p:nvPr/>
        </p:nvSpPr>
        <p:spPr>
          <a:xfrm>
            <a:off x="6627127"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pic>
        <p:nvPicPr>
          <p:cNvPr id="4" name="Picture 3">
            <a:extLst>
              <a:ext uri="{FF2B5EF4-FFF2-40B4-BE49-F238E27FC236}">
                <a16:creationId xmlns:a16="http://schemas.microsoft.com/office/drawing/2014/main" id="{EC302329-42E0-55BA-42CB-EC75521E1CD5}"/>
              </a:ext>
            </a:extLst>
          </p:cNvPr>
          <p:cNvPicPr>
            <a:picLocks noChangeAspect="1"/>
          </p:cNvPicPr>
          <p:nvPr/>
        </p:nvPicPr>
        <p:blipFill>
          <a:blip r:embed="rId4"/>
          <a:stretch>
            <a:fillRect/>
          </a:stretch>
        </p:blipFill>
        <p:spPr>
          <a:xfrm>
            <a:off x="1953083" y="2855056"/>
            <a:ext cx="2938451" cy="1757704"/>
          </a:xfrm>
          <a:prstGeom prst="rect">
            <a:avLst/>
          </a:prstGeom>
        </p:spPr>
      </p:pic>
      <p:pic>
        <p:nvPicPr>
          <p:cNvPr id="11" name="Picture 10">
            <a:extLst>
              <a:ext uri="{FF2B5EF4-FFF2-40B4-BE49-F238E27FC236}">
                <a16:creationId xmlns:a16="http://schemas.microsoft.com/office/drawing/2014/main" id="{BEA66088-2FDB-E070-9FA8-E66E995E60A3}"/>
              </a:ext>
            </a:extLst>
          </p:cNvPr>
          <p:cNvPicPr>
            <a:picLocks noChangeAspect="1"/>
          </p:cNvPicPr>
          <p:nvPr/>
        </p:nvPicPr>
        <p:blipFill>
          <a:blip r:embed="rId5"/>
          <a:stretch>
            <a:fillRect/>
          </a:stretch>
        </p:blipFill>
        <p:spPr>
          <a:xfrm>
            <a:off x="7665536" y="2277565"/>
            <a:ext cx="2208309" cy="2208309"/>
          </a:xfrm>
          <a:prstGeom prst="rect">
            <a:avLst/>
          </a:prstGeom>
        </p:spPr>
      </p:pic>
      <p:sp>
        <p:nvSpPr>
          <p:cNvPr id="12" name="TextBox 11">
            <a:extLst>
              <a:ext uri="{FF2B5EF4-FFF2-40B4-BE49-F238E27FC236}">
                <a16:creationId xmlns:a16="http://schemas.microsoft.com/office/drawing/2014/main" id="{E5D471CF-C096-3EF0-E3D6-382625F1BAA0}"/>
              </a:ext>
            </a:extLst>
          </p:cNvPr>
          <p:cNvSpPr txBox="1"/>
          <p:nvPr/>
        </p:nvSpPr>
        <p:spPr>
          <a:xfrm rot="21177083">
            <a:off x="8756181" y="3106861"/>
            <a:ext cx="635110" cy="307777"/>
          </a:xfrm>
          <a:prstGeom prst="rect">
            <a:avLst/>
          </a:prstGeom>
          <a:noFill/>
        </p:spPr>
        <p:txBody>
          <a:bodyPr wrap="none" rtlCol="0">
            <a:spAutoFit/>
          </a:bodyPr>
          <a:lstStyle/>
          <a:p>
            <a:r>
              <a:rPr lang="en-GB" sz="1400" dirty="0">
                <a:ln>
                  <a:solidFill>
                    <a:schemeClr val="tx1"/>
                  </a:solidFill>
                </a:ln>
                <a:solidFill>
                  <a:schemeClr val="bg1"/>
                </a:solidFill>
                <a:latin typeface="Showcard Gothic" panose="04020904020102020604" pitchFamily="82" charset="0"/>
                <a:ea typeface="Segoe UI Black" panose="020B0A02040204020203" pitchFamily="34" charset="0"/>
              </a:rPr>
              <a:t>SOYA</a:t>
            </a:r>
          </a:p>
        </p:txBody>
      </p:sp>
    </p:spTree>
    <p:extLst>
      <p:ext uri="{BB962C8B-B14F-4D97-AF65-F5344CB8AC3E}">
        <p14:creationId xmlns:p14="http://schemas.microsoft.com/office/powerpoint/2010/main" val="49564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10 Lugo.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614040" y="3205645"/>
              <a:ext cx="987771" cy="646331"/>
            </a:xfrm>
            <a:prstGeom prst="rect">
              <a:avLst/>
            </a:prstGeom>
            <a:noFill/>
          </p:spPr>
          <p:txBody>
            <a:bodyPr wrap="none" rtlCol="0">
              <a:spAutoFit/>
            </a:bodyPr>
            <a:lstStyle/>
            <a:p>
              <a:pPr algn="ctr"/>
              <a:r>
                <a:rPr lang="en-GB" sz="3600" dirty="0" err="1"/>
                <a:t>lu</a:t>
              </a:r>
              <a:r>
                <a:rPr lang="en-GB" sz="3600" b="1" dirty="0" err="1"/>
                <a:t>jo</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487402" y="3827366"/>
              <a:ext cx="1241045" cy="461665"/>
            </a:xfrm>
            <a:prstGeom prst="rect">
              <a:avLst/>
            </a:prstGeom>
            <a:noFill/>
          </p:spPr>
          <p:txBody>
            <a:bodyPr wrap="none" rtlCol="0">
              <a:spAutoFit/>
            </a:bodyPr>
            <a:lstStyle/>
            <a:p>
              <a:pPr algn="ctr"/>
              <a:r>
                <a:rPr lang="en-GB" sz="2400" dirty="0"/>
                <a:t>[luxury]</a:t>
              </a:r>
              <a:endParaRPr lang="en-ES" sz="2400" dirty="0"/>
            </a:p>
          </p:txBody>
        </p:sp>
      </p:gr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468968" y="3205645"/>
              <a:ext cx="1277915" cy="646331"/>
            </a:xfrm>
            <a:prstGeom prst="rect">
              <a:avLst/>
            </a:prstGeom>
            <a:noFill/>
          </p:spPr>
          <p:txBody>
            <a:bodyPr wrap="none" rtlCol="0">
              <a:spAutoFit/>
            </a:bodyPr>
            <a:lstStyle/>
            <a:p>
              <a:pPr algn="ctr"/>
              <a:r>
                <a:rPr lang="en-GB" sz="3600" dirty="0"/>
                <a:t>Lu</a:t>
              </a:r>
              <a:r>
                <a:rPr lang="en-GB" sz="3600" b="1" dirty="0"/>
                <a:t>go</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1403772" y="3827367"/>
              <a:ext cx="3408305" cy="461665"/>
            </a:xfrm>
            <a:prstGeom prst="rect">
              <a:avLst/>
            </a:prstGeom>
            <a:noFill/>
          </p:spPr>
          <p:txBody>
            <a:bodyPr wrap="none" rtlCol="0">
              <a:spAutoFit/>
            </a:bodyPr>
            <a:lstStyle/>
            <a:p>
              <a:pPr algn="ctr"/>
              <a:r>
                <a:rPr lang="en-GB" sz="2400" dirty="0"/>
                <a:t>[city in Galicia, Spain]</a:t>
              </a:r>
              <a:endParaRPr lang="en-ES" sz="2400" dirty="0"/>
            </a:p>
          </p:txBody>
        </p:sp>
      </p:grpSp>
      <p:sp>
        <p:nvSpPr>
          <p:cNvPr id="30" name="Doughnut 15">
            <a:extLst>
              <a:ext uri="{FF2B5EF4-FFF2-40B4-BE49-F238E27FC236}">
                <a16:creationId xmlns:a16="http://schemas.microsoft.com/office/drawing/2014/main" id="{D9E38A3C-6B3E-EDB5-129F-E8536FAC8C66}"/>
              </a:ext>
            </a:extLst>
          </p:cNvPr>
          <p:cNvSpPr/>
          <p:nvPr/>
        </p:nvSpPr>
        <p:spPr>
          <a:xfrm>
            <a:off x="6627127"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Tree>
    <p:extLst>
      <p:ext uri="{BB962C8B-B14F-4D97-AF65-F5344CB8AC3E}">
        <p14:creationId xmlns:p14="http://schemas.microsoft.com/office/powerpoint/2010/main" val="253294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600D89-9601-7E41-C0EF-6DF228B824CC}"/>
              </a:ext>
            </a:extLst>
          </p:cNvPr>
          <p:cNvSpPr>
            <a:spLocks noGrp="1"/>
          </p:cNvSpPr>
          <p:nvPr>
            <p:ph type="body" sz="quarter" idx="10"/>
          </p:nvPr>
        </p:nvSpPr>
        <p:spPr>
          <a:xfrm>
            <a:off x="906695" y="1032605"/>
            <a:ext cx="9633398" cy="541165"/>
          </a:xfrm>
        </p:spPr>
        <p:txBody>
          <a:bodyPr anchor="ctr">
            <a:normAutofit/>
          </a:bodyPr>
          <a:lstStyle/>
          <a:p>
            <a:r>
              <a:rPr lang="en-ES" sz="2800" dirty="0"/>
              <a:t>Escucha el audio. ¿Cuál es la palabra que escuchas?</a:t>
            </a:r>
          </a:p>
        </p:txBody>
      </p:sp>
      <p:sp>
        <p:nvSpPr>
          <p:cNvPr id="3" name="Title 2">
            <a:extLst>
              <a:ext uri="{FF2B5EF4-FFF2-40B4-BE49-F238E27FC236}">
                <a16:creationId xmlns:a16="http://schemas.microsoft.com/office/drawing/2014/main" id="{8B742D94-3B03-5699-2606-B0E8BF6D9A7D}"/>
              </a:ext>
            </a:extLst>
          </p:cNvPr>
          <p:cNvSpPr>
            <a:spLocks noGrp="1"/>
          </p:cNvSpPr>
          <p:nvPr>
            <p:ph type="title"/>
          </p:nvPr>
        </p:nvSpPr>
        <p:spPr>
          <a:xfrm>
            <a:off x="0" y="213557"/>
            <a:ext cx="4164227" cy="647577"/>
          </a:xfrm>
        </p:spPr>
        <p:txBody>
          <a:bodyPr/>
          <a:lstStyle/>
          <a:p>
            <a:r>
              <a:rPr lang="en-ES" dirty="0"/>
              <a:t>¿Qué sonido es?</a:t>
            </a:r>
          </a:p>
        </p:txBody>
      </p:sp>
      <p:sp>
        <p:nvSpPr>
          <p:cNvPr id="5" name="Action Button: Custom 20">
            <a:hlinkClick r:id="" action="ppaction://noaction" highlightClick="1">
              <a:snd r:embed="rId3" name="11 joya.wav"/>
            </a:hlinkClick>
            <a:extLst>
              <a:ext uri="{FF2B5EF4-FFF2-40B4-BE49-F238E27FC236}">
                <a16:creationId xmlns:a16="http://schemas.microsoft.com/office/drawing/2014/main" id="{1F5E0B3C-8F6A-D409-A58E-B35C4AC667D3}"/>
              </a:ext>
            </a:extLst>
          </p:cNvPr>
          <p:cNvSpPr/>
          <p:nvPr/>
        </p:nvSpPr>
        <p:spPr>
          <a:xfrm>
            <a:off x="185216" y="1033770"/>
            <a:ext cx="648000" cy="540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10" name="Rounded Rectangle 11">
            <a:extLst>
              <a:ext uri="{FF2B5EF4-FFF2-40B4-BE49-F238E27FC236}">
                <a16:creationId xmlns:a16="http://schemas.microsoft.com/office/drawing/2014/main" id="{D71DD101-D947-F26B-CE5C-E50D65D60A21}"/>
              </a:ext>
            </a:extLst>
          </p:cNvPr>
          <p:cNvSpPr/>
          <p:nvPr/>
        </p:nvSpPr>
        <p:spPr>
          <a:xfrm>
            <a:off x="10540093" y="198531"/>
            <a:ext cx="1388051"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17" name="Rectangle 16">
            <a:extLst>
              <a:ext uri="{FF2B5EF4-FFF2-40B4-BE49-F238E27FC236}">
                <a16:creationId xmlns:a16="http://schemas.microsoft.com/office/drawing/2014/main" id="{75CFF8F8-404D-02D7-753E-504DA40982B4}"/>
              </a:ext>
            </a:extLst>
          </p:cNvPr>
          <p:cNvSpPr/>
          <p:nvPr/>
        </p:nvSpPr>
        <p:spPr>
          <a:xfrm>
            <a:off x="1279744"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A</a:t>
            </a:r>
          </a:p>
        </p:txBody>
      </p:sp>
      <p:sp>
        <p:nvSpPr>
          <p:cNvPr id="18" name="Rectangle 17">
            <a:extLst>
              <a:ext uri="{FF2B5EF4-FFF2-40B4-BE49-F238E27FC236}">
                <a16:creationId xmlns:a16="http://schemas.microsoft.com/office/drawing/2014/main" id="{C0D7C298-6430-618E-4B67-A5B98A468B3A}"/>
              </a:ext>
            </a:extLst>
          </p:cNvPr>
          <p:cNvSpPr/>
          <p:nvPr/>
        </p:nvSpPr>
        <p:spPr>
          <a:xfrm>
            <a:off x="6627127" y="2048507"/>
            <a:ext cx="432000" cy="432000"/>
          </a:xfrm>
          <a:prstGeom prst="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B</a:t>
            </a:r>
          </a:p>
        </p:txBody>
      </p:sp>
      <p:grpSp>
        <p:nvGrpSpPr>
          <p:cNvPr id="20" name="Group 19">
            <a:extLst>
              <a:ext uri="{FF2B5EF4-FFF2-40B4-BE49-F238E27FC236}">
                <a16:creationId xmlns:a16="http://schemas.microsoft.com/office/drawing/2014/main" id="{D80F49D8-2EE6-AAFF-22DB-8A634ADDE251}"/>
              </a:ext>
            </a:extLst>
          </p:cNvPr>
          <p:cNvGrpSpPr/>
          <p:nvPr/>
        </p:nvGrpSpPr>
        <p:grpSpPr>
          <a:xfrm>
            <a:off x="1441513" y="2048507"/>
            <a:ext cx="4040659" cy="3608173"/>
            <a:chOff x="1127130" y="2023281"/>
            <a:chExt cx="4040659" cy="3608173"/>
          </a:xfrm>
        </p:grpSpPr>
        <p:sp>
          <p:nvSpPr>
            <p:cNvPr id="6" name="Oval 5">
              <a:extLst>
                <a:ext uri="{FF2B5EF4-FFF2-40B4-BE49-F238E27FC236}">
                  <a16:creationId xmlns:a16="http://schemas.microsoft.com/office/drawing/2014/main" id="{B885F6BF-39CA-F067-C6A6-3E3A14021C28}"/>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TextBox 7">
              <a:extLst>
                <a:ext uri="{FF2B5EF4-FFF2-40B4-BE49-F238E27FC236}">
                  <a16:creationId xmlns:a16="http://schemas.microsoft.com/office/drawing/2014/main" id="{E14C70C9-0647-FB07-1B7D-ABC251E1AB91}"/>
                </a:ext>
              </a:extLst>
            </p:cNvPr>
            <p:cNvSpPr txBox="1"/>
            <p:nvPr/>
          </p:nvSpPr>
          <p:spPr>
            <a:xfrm>
              <a:off x="2521868" y="3973128"/>
              <a:ext cx="1172116" cy="646331"/>
            </a:xfrm>
            <a:prstGeom prst="rect">
              <a:avLst/>
            </a:prstGeom>
            <a:noFill/>
          </p:spPr>
          <p:txBody>
            <a:bodyPr wrap="none" rtlCol="0">
              <a:spAutoFit/>
            </a:bodyPr>
            <a:lstStyle/>
            <a:p>
              <a:pPr algn="ctr"/>
              <a:r>
                <a:rPr lang="en-GB" sz="3600" b="1" dirty="0" err="1"/>
                <a:t>jo</a:t>
              </a:r>
              <a:r>
                <a:rPr lang="en-GB" sz="3600" dirty="0" err="1"/>
                <a:t>ya</a:t>
              </a:r>
              <a:endParaRPr lang="en-ES" sz="3600" dirty="0"/>
            </a:p>
          </p:txBody>
        </p:sp>
        <p:sp>
          <p:nvSpPr>
            <p:cNvPr id="13" name="TextBox 12">
              <a:extLst>
                <a:ext uri="{FF2B5EF4-FFF2-40B4-BE49-F238E27FC236}">
                  <a16:creationId xmlns:a16="http://schemas.microsoft.com/office/drawing/2014/main" id="{FE32BE5F-185B-A475-1375-012863D69BCE}"/>
                </a:ext>
              </a:extLst>
            </p:cNvPr>
            <p:cNvSpPr txBox="1"/>
            <p:nvPr/>
          </p:nvSpPr>
          <p:spPr>
            <a:xfrm>
              <a:off x="2517860" y="4604761"/>
              <a:ext cx="1180131" cy="461665"/>
            </a:xfrm>
            <a:prstGeom prst="rect">
              <a:avLst/>
            </a:prstGeom>
            <a:noFill/>
          </p:spPr>
          <p:txBody>
            <a:bodyPr wrap="none" rtlCol="0">
              <a:spAutoFit/>
            </a:bodyPr>
            <a:lstStyle/>
            <a:p>
              <a:pPr algn="ctr"/>
              <a:r>
                <a:rPr lang="en-GB" sz="2400" dirty="0"/>
                <a:t>[jewel]</a:t>
              </a:r>
              <a:endParaRPr lang="en-ES" sz="2400" dirty="0"/>
            </a:p>
          </p:txBody>
        </p:sp>
      </p:grpSp>
      <p:sp>
        <p:nvSpPr>
          <p:cNvPr id="16" name="Doughnut 15">
            <a:extLst>
              <a:ext uri="{FF2B5EF4-FFF2-40B4-BE49-F238E27FC236}">
                <a16:creationId xmlns:a16="http://schemas.microsoft.com/office/drawing/2014/main" id="{E29AA6A6-F2A4-40CB-15BC-3ACE4F3A4495}"/>
              </a:ext>
            </a:extLst>
          </p:cNvPr>
          <p:cNvSpPr/>
          <p:nvPr/>
        </p:nvSpPr>
        <p:spPr>
          <a:xfrm>
            <a:off x="1279745" y="2026248"/>
            <a:ext cx="4285129" cy="3663095"/>
          </a:xfrm>
          <a:prstGeom prst="donut">
            <a:avLst>
              <a:gd name="adj" fmla="val 44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29" name="Group 28">
            <a:extLst>
              <a:ext uri="{FF2B5EF4-FFF2-40B4-BE49-F238E27FC236}">
                <a16:creationId xmlns:a16="http://schemas.microsoft.com/office/drawing/2014/main" id="{DE1BADFD-AC73-07B6-03BE-A23CBDC1AE1F}"/>
              </a:ext>
            </a:extLst>
          </p:cNvPr>
          <p:cNvGrpSpPr/>
          <p:nvPr/>
        </p:nvGrpSpPr>
        <p:grpSpPr>
          <a:xfrm>
            <a:off x="6788895" y="2048507"/>
            <a:ext cx="4040659" cy="3608173"/>
            <a:chOff x="1127130" y="2023281"/>
            <a:chExt cx="4040659" cy="3608173"/>
          </a:xfrm>
        </p:grpSpPr>
        <p:sp>
          <p:nvSpPr>
            <p:cNvPr id="31" name="Oval 30">
              <a:extLst>
                <a:ext uri="{FF2B5EF4-FFF2-40B4-BE49-F238E27FC236}">
                  <a16:creationId xmlns:a16="http://schemas.microsoft.com/office/drawing/2014/main" id="{17016626-3B86-7130-3F8C-13FB681D2C91}"/>
                </a:ext>
              </a:extLst>
            </p:cNvPr>
            <p:cNvSpPr/>
            <p:nvPr/>
          </p:nvSpPr>
          <p:spPr>
            <a:xfrm>
              <a:off x="1127130" y="2023281"/>
              <a:ext cx="4040659" cy="360817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TextBox 31">
              <a:extLst>
                <a:ext uri="{FF2B5EF4-FFF2-40B4-BE49-F238E27FC236}">
                  <a16:creationId xmlns:a16="http://schemas.microsoft.com/office/drawing/2014/main" id="{F5764054-DF71-F7AE-8F12-DE4578286140}"/>
                </a:ext>
              </a:extLst>
            </p:cNvPr>
            <p:cNvSpPr txBox="1"/>
            <p:nvPr/>
          </p:nvSpPr>
          <p:spPr>
            <a:xfrm>
              <a:off x="2392826" y="3974645"/>
              <a:ext cx="1430200" cy="646331"/>
            </a:xfrm>
            <a:prstGeom prst="rect">
              <a:avLst/>
            </a:prstGeom>
            <a:noFill/>
          </p:spPr>
          <p:txBody>
            <a:bodyPr wrap="none" rtlCol="0">
              <a:spAutoFit/>
            </a:bodyPr>
            <a:lstStyle/>
            <a:p>
              <a:pPr algn="ctr"/>
              <a:r>
                <a:rPr lang="en-GB" sz="3600" b="1" dirty="0"/>
                <a:t>Go</a:t>
              </a:r>
              <a:r>
                <a:rPr lang="en-GB" sz="3600" dirty="0"/>
                <a:t>ya</a:t>
              </a:r>
              <a:endParaRPr lang="en-ES" sz="3600" dirty="0"/>
            </a:p>
          </p:txBody>
        </p:sp>
        <p:sp>
          <p:nvSpPr>
            <p:cNvPr id="33" name="TextBox 32">
              <a:extLst>
                <a:ext uri="{FF2B5EF4-FFF2-40B4-BE49-F238E27FC236}">
                  <a16:creationId xmlns:a16="http://schemas.microsoft.com/office/drawing/2014/main" id="{4DA6DAB5-8A07-B872-C581-D5C0A5D9BD50}"/>
                </a:ext>
              </a:extLst>
            </p:cNvPr>
            <p:cNvSpPr txBox="1"/>
            <p:nvPr/>
          </p:nvSpPr>
          <p:spPr>
            <a:xfrm>
              <a:off x="1829012" y="4488243"/>
              <a:ext cx="2624194" cy="830997"/>
            </a:xfrm>
            <a:prstGeom prst="rect">
              <a:avLst/>
            </a:prstGeom>
            <a:noFill/>
          </p:spPr>
          <p:txBody>
            <a:bodyPr wrap="square" rtlCol="0">
              <a:spAutoFit/>
            </a:bodyPr>
            <a:lstStyle/>
            <a:p>
              <a:pPr algn="ctr"/>
              <a:r>
                <a:rPr lang="en-GB" sz="2400" dirty="0"/>
                <a:t>[famous Spanish artist]</a:t>
              </a:r>
              <a:endParaRPr lang="en-ES" sz="2400" dirty="0"/>
            </a:p>
          </p:txBody>
        </p:sp>
      </p:grpSp>
      <p:pic>
        <p:nvPicPr>
          <p:cNvPr id="4" name="Picture 3">
            <a:extLst>
              <a:ext uri="{FF2B5EF4-FFF2-40B4-BE49-F238E27FC236}">
                <a16:creationId xmlns:a16="http://schemas.microsoft.com/office/drawing/2014/main" id="{0B367502-1676-B018-E7A2-935551870B94}"/>
              </a:ext>
            </a:extLst>
          </p:cNvPr>
          <p:cNvPicPr>
            <a:picLocks noChangeAspect="1"/>
          </p:cNvPicPr>
          <p:nvPr/>
        </p:nvPicPr>
        <p:blipFill>
          <a:blip r:embed="rId4"/>
          <a:stretch>
            <a:fillRect/>
          </a:stretch>
        </p:blipFill>
        <p:spPr>
          <a:xfrm>
            <a:off x="2618069" y="2649962"/>
            <a:ext cx="1608478" cy="1359164"/>
          </a:xfrm>
          <a:prstGeom prst="rect">
            <a:avLst/>
          </a:prstGeom>
        </p:spPr>
      </p:pic>
      <p:pic>
        <p:nvPicPr>
          <p:cNvPr id="7" name="Picture 6">
            <a:extLst>
              <a:ext uri="{FF2B5EF4-FFF2-40B4-BE49-F238E27FC236}">
                <a16:creationId xmlns:a16="http://schemas.microsoft.com/office/drawing/2014/main" id="{8B1D0791-8088-22C5-3EC4-E4B36FB0DAA1}"/>
              </a:ext>
            </a:extLst>
          </p:cNvPr>
          <p:cNvPicPr>
            <a:picLocks noChangeAspect="1"/>
          </p:cNvPicPr>
          <p:nvPr/>
        </p:nvPicPr>
        <p:blipFill>
          <a:blip r:embed="rId5"/>
          <a:stretch>
            <a:fillRect/>
          </a:stretch>
        </p:blipFill>
        <p:spPr>
          <a:xfrm>
            <a:off x="7759519" y="2261228"/>
            <a:ext cx="2129392" cy="1822782"/>
          </a:xfrm>
          <a:prstGeom prst="rect">
            <a:avLst/>
          </a:prstGeom>
        </p:spPr>
      </p:pic>
    </p:spTree>
    <p:extLst>
      <p:ext uri="{BB962C8B-B14F-4D97-AF65-F5344CB8AC3E}">
        <p14:creationId xmlns:p14="http://schemas.microsoft.com/office/powerpoint/2010/main" val="30070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5" name="Google Shape;75;p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000"/>
              <a:buFont typeface="Century Gothic"/>
              <a:buNone/>
            </a:pPr>
            <a:r>
              <a:rPr lang="en-US" sz="2000" b="1">
                <a:solidFill>
                  <a:schemeClr val="lt1"/>
                </a:solidFill>
              </a:rPr>
              <a:t>hablar / escuchar</a:t>
            </a:r>
            <a:endParaRPr/>
          </a:p>
        </p:txBody>
      </p:sp>
      <p:graphicFrame>
        <p:nvGraphicFramePr>
          <p:cNvPr id="78" name="Google Shape;78;p2"/>
          <p:cNvGraphicFramePr/>
          <p:nvPr/>
        </p:nvGraphicFramePr>
        <p:xfrm>
          <a:off x="283880" y="1775012"/>
          <a:ext cx="5337000" cy="4280100"/>
        </p:xfrm>
        <a:graphic>
          <a:graphicData uri="http://schemas.openxmlformats.org/drawingml/2006/table">
            <a:tbl>
              <a:tblPr firstRow="1" bandRow="1">
                <a:noFill/>
              </a:tblPr>
              <a:tblGrid>
                <a:gridCol w="740225">
                  <a:extLst>
                    <a:ext uri="{9D8B030D-6E8A-4147-A177-3AD203B41FA5}">
                      <a16:colId xmlns:a16="http://schemas.microsoft.com/office/drawing/2014/main" val="20000"/>
                    </a:ext>
                  </a:extLst>
                </a:gridCol>
                <a:gridCol w="4596775">
                  <a:extLst>
                    <a:ext uri="{9D8B030D-6E8A-4147-A177-3AD203B41FA5}">
                      <a16:colId xmlns:a16="http://schemas.microsoft.com/office/drawing/2014/main" val="20001"/>
                    </a:ext>
                  </a:extLst>
                </a:gridCol>
              </a:tblGrid>
              <a:tr h="476625">
                <a:tc>
                  <a:txBody>
                    <a:bodyPr/>
                    <a:lstStyle/>
                    <a:p>
                      <a:pPr marL="0" marR="0" lvl="0" indent="0" algn="ctr" rtl="0">
                        <a:spcBef>
                          <a:spcPts val="0"/>
                        </a:spcBef>
                        <a:spcAft>
                          <a:spcPts val="0"/>
                        </a:spcAft>
                        <a:buNone/>
                      </a:pPr>
                      <a:endParaRPr sz="2200" b="1" u="none" strike="noStrike" cap="none"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US" sz="2000" b="1" u="none" strike="noStrike" cap="none" dirty="0">
                          <a:solidFill>
                            <a:srgbClr val="3D3C3C"/>
                          </a:solidFill>
                        </a:rPr>
                        <a:t>Lee las </a:t>
                      </a:r>
                      <a:r>
                        <a:rPr lang="en-US" sz="2000" b="1" u="none" strike="noStrike" cap="none" dirty="0" err="1">
                          <a:solidFill>
                            <a:srgbClr val="3D3C3C"/>
                          </a:solidFill>
                        </a:rPr>
                        <a:t>frases</a:t>
                      </a:r>
                      <a:r>
                        <a:rPr lang="en-US" sz="2000" b="1" u="none" strike="noStrike" cap="none" dirty="0">
                          <a:solidFill>
                            <a:srgbClr val="3D3C3C"/>
                          </a:solidFill>
                        </a:rPr>
                        <a:t> </a:t>
                      </a:r>
                      <a:r>
                        <a:rPr lang="en-US" sz="2000" b="1" u="none" strike="noStrike" cap="none" dirty="0" err="1">
                          <a:solidFill>
                            <a:srgbClr val="3D3C3C"/>
                          </a:solidFill>
                        </a:rPr>
                        <a:t>en</a:t>
                      </a:r>
                      <a:r>
                        <a:rPr lang="en-US" sz="2000" b="1" u="none" strike="noStrike" cap="none" dirty="0">
                          <a:solidFill>
                            <a:srgbClr val="3D3C3C"/>
                          </a:solidFill>
                        </a:rPr>
                        <a:t> la </a:t>
                      </a:r>
                      <a:r>
                        <a:rPr lang="en-US" sz="2000" b="1" u="none" strike="noStrike" cap="none" dirty="0" err="1">
                          <a:solidFill>
                            <a:srgbClr val="3D3C3C"/>
                          </a:solidFill>
                        </a:rPr>
                        <a:t>lista</a:t>
                      </a:r>
                      <a:endParaRPr dirty="0">
                        <a:solidFill>
                          <a:srgbClr val="3D3C3C"/>
                        </a:solidFill>
                      </a:endParaRPr>
                    </a:p>
                  </a:txBody>
                  <a:tcPr marL="91450" marR="91450" marT="45725" marB="45725" anchor="ctr"/>
                </a:tc>
                <a:extLst>
                  <a:ext uri="{0D108BD9-81ED-4DB2-BD59-A6C34878D82A}">
                    <a16:rowId xmlns:a16="http://schemas.microsoft.com/office/drawing/2014/main" val="10000"/>
                  </a:ext>
                </a:extLst>
              </a:tr>
              <a:tr h="959914">
                <a:tc>
                  <a:txBody>
                    <a:bodyPr/>
                    <a:lstStyle/>
                    <a:p>
                      <a:pPr marL="0" marR="0" lvl="0" indent="0" algn="ctr" rtl="0">
                        <a:spcBef>
                          <a:spcPts val="0"/>
                        </a:spcBef>
                        <a:spcAft>
                          <a:spcPts val="0"/>
                        </a:spcAft>
                        <a:buNone/>
                      </a:pPr>
                      <a:r>
                        <a:rPr lang="en-US" sz="2200" b="1" u="none" strike="noStrike" cap="none" dirty="0">
                          <a:solidFill>
                            <a:srgbClr val="3D3C3C"/>
                          </a:solidFill>
                        </a:rPr>
                        <a:t>1</a:t>
                      </a:r>
                      <a:endParaRPr dirty="0">
                        <a:solidFill>
                          <a:srgbClr val="3D3C3C"/>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u="none" strike="noStrike" cap="none" dirty="0">
                          <a:solidFill>
                            <a:srgbClr val="3D3C3C"/>
                          </a:solidFill>
                        </a:rPr>
                        <a:t>Javier Bardem es </a:t>
                      </a:r>
                      <a:r>
                        <a:rPr lang="en-US" sz="2000" b="0" u="none" strike="noStrike" cap="none" dirty="0" err="1">
                          <a:solidFill>
                            <a:srgbClr val="3D3C3C"/>
                          </a:solidFill>
                        </a:rPr>
                        <a:t>el</a:t>
                      </a:r>
                      <a:r>
                        <a:rPr lang="en-US" sz="2000" b="0" u="none" strike="noStrike" cap="none" dirty="0">
                          <a:solidFill>
                            <a:srgbClr val="3D3C3C"/>
                          </a:solidFill>
                        </a:rPr>
                        <a:t> </a:t>
                      </a:r>
                      <a:r>
                        <a:rPr lang="en-US" sz="2000" b="0" u="none" strike="noStrike" cap="none" dirty="0" err="1">
                          <a:solidFill>
                            <a:srgbClr val="3D3C3C"/>
                          </a:solidFill>
                        </a:rPr>
                        <a:t>hijo</a:t>
                      </a:r>
                      <a:r>
                        <a:rPr lang="en-US" sz="2000" b="0" u="none" strike="noStrike" cap="none" dirty="0">
                          <a:solidFill>
                            <a:srgbClr val="3D3C3C"/>
                          </a:solidFill>
                        </a:rPr>
                        <a:t> de Pilar Bardem, </a:t>
                      </a:r>
                      <a:r>
                        <a:rPr lang="en-US" sz="2000" b="0" u="none" strike="noStrike" cap="none" dirty="0" err="1">
                          <a:solidFill>
                            <a:srgbClr val="3D3C3C"/>
                          </a:solidFill>
                        </a:rPr>
                        <a:t>una</a:t>
                      </a:r>
                      <a:r>
                        <a:rPr lang="en-US" sz="2000" b="0" u="none" strike="noStrike" cap="none" dirty="0">
                          <a:solidFill>
                            <a:srgbClr val="3D3C3C"/>
                          </a:solidFill>
                        </a:rPr>
                        <a:t> </a:t>
                      </a:r>
                      <a:r>
                        <a:rPr lang="en-US" sz="2000" b="0" u="none" strike="noStrike" cap="none" dirty="0" err="1">
                          <a:solidFill>
                            <a:srgbClr val="3D3C3C"/>
                          </a:solidFill>
                        </a:rPr>
                        <a:t>actriz</a:t>
                      </a:r>
                      <a:r>
                        <a:rPr lang="en-US" sz="2000" b="0" u="none" strike="noStrike" cap="none" dirty="0">
                          <a:solidFill>
                            <a:srgbClr val="3D3C3C"/>
                          </a:solidFill>
                        </a:rPr>
                        <a:t> </a:t>
                      </a:r>
                      <a:r>
                        <a:rPr lang="en-US" sz="2000" b="0" u="none" strike="noStrike" cap="none" dirty="0" err="1">
                          <a:solidFill>
                            <a:srgbClr val="3D3C3C"/>
                          </a:solidFill>
                        </a:rPr>
                        <a:t>famosa</a:t>
                      </a:r>
                      <a:r>
                        <a:rPr lang="en-US" sz="2000" b="0" u="none" strike="noStrike" cap="none" dirty="0">
                          <a:solidFill>
                            <a:srgbClr val="3D3C3C"/>
                          </a:solidFill>
                        </a:rPr>
                        <a:t>.</a:t>
                      </a:r>
                    </a:p>
                  </a:txBody>
                  <a:tcPr marL="91450" marR="91450" marT="45725" marB="45725" anchor="ctr"/>
                </a:tc>
                <a:extLst>
                  <a:ext uri="{0D108BD9-81ED-4DB2-BD59-A6C34878D82A}">
                    <a16:rowId xmlns:a16="http://schemas.microsoft.com/office/drawing/2014/main" val="10002"/>
                  </a:ext>
                </a:extLst>
              </a:tr>
              <a:tr h="947854">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dirty="0">
                          <a:solidFill>
                            <a:srgbClr val="3D3C3C"/>
                          </a:solidFill>
                        </a:rPr>
                        <a:t>Dejó de ser pintor para tener una larga carrera como actor.</a:t>
                      </a:r>
                    </a:p>
                  </a:txBody>
                  <a:tcPr marL="91450" marR="91450" marT="45725" marB="45725" anchor="ctr"/>
                </a:tc>
                <a:extLst>
                  <a:ext uri="{0D108BD9-81ED-4DB2-BD59-A6C34878D82A}">
                    <a16:rowId xmlns:a16="http://schemas.microsoft.com/office/drawing/2014/main" val="10006"/>
                  </a:ext>
                </a:extLst>
              </a:tr>
              <a:tr h="947854">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u="none" strike="noStrike" cap="none" dirty="0" err="1">
                          <a:solidFill>
                            <a:srgbClr val="3D3C3C"/>
                          </a:solidFill>
                        </a:rPr>
                        <a:t>Penélope</a:t>
                      </a:r>
                      <a:r>
                        <a:rPr lang="en-US" sz="2000" b="0" u="none" strike="noStrike" cap="none" dirty="0">
                          <a:solidFill>
                            <a:srgbClr val="3D3C3C"/>
                          </a:solidFill>
                        </a:rPr>
                        <a:t> Cruz </a:t>
                      </a:r>
                      <a:r>
                        <a:rPr lang="en-US" sz="2000" b="0" u="none" strike="noStrike" cap="none" dirty="0" err="1">
                          <a:solidFill>
                            <a:srgbClr val="3D3C3C"/>
                          </a:solidFill>
                        </a:rPr>
                        <a:t>ganó</a:t>
                      </a:r>
                      <a:r>
                        <a:rPr lang="en-US" sz="2000" b="0" u="none" strike="noStrike" cap="none" dirty="0">
                          <a:solidFill>
                            <a:srgbClr val="3D3C3C"/>
                          </a:solidFill>
                        </a:rPr>
                        <a:t> </a:t>
                      </a:r>
                      <a:r>
                        <a:rPr lang="en-US" sz="2000" b="0" u="none" strike="noStrike" cap="none" dirty="0" err="1">
                          <a:solidFill>
                            <a:srgbClr val="3D3C3C"/>
                          </a:solidFill>
                        </a:rPr>
                        <a:t>el</a:t>
                      </a:r>
                      <a:r>
                        <a:rPr lang="en-US" sz="2000" b="0" u="none" strike="noStrike" cap="none" dirty="0">
                          <a:solidFill>
                            <a:srgbClr val="3D3C3C"/>
                          </a:solidFill>
                        </a:rPr>
                        <a:t> Oscar a la </a:t>
                      </a:r>
                      <a:r>
                        <a:rPr lang="en-US" sz="2000" b="0" u="none" strike="noStrike" cap="none" dirty="0" err="1">
                          <a:solidFill>
                            <a:srgbClr val="3D3C3C"/>
                          </a:solidFill>
                        </a:rPr>
                        <a:t>mejor</a:t>
                      </a:r>
                      <a:r>
                        <a:rPr lang="en-US" sz="2000" b="0" u="none" strike="noStrike" cap="none" dirty="0">
                          <a:solidFill>
                            <a:srgbClr val="3D3C3C"/>
                          </a:solidFill>
                        </a:rPr>
                        <a:t> </a:t>
                      </a:r>
                      <a:r>
                        <a:rPr lang="en-US" sz="2000" b="0" u="none" strike="noStrike" cap="none" dirty="0" err="1">
                          <a:solidFill>
                            <a:srgbClr val="3D3C3C"/>
                          </a:solidFill>
                        </a:rPr>
                        <a:t>actriz</a:t>
                      </a:r>
                      <a:r>
                        <a:rPr lang="en-US" sz="2000" b="0" u="none" strike="noStrike" cap="none" dirty="0">
                          <a:solidFill>
                            <a:srgbClr val="3D3C3C"/>
                          </a:solidFill>
                        </a:rPr>
                        <a:t> </a:t>
                      </a:r>
                      <a:r>
                        <a:rPr lang="en-US" sz="2000" b="0" u="none" strike="noStrike" cap="none" dirty="0" err="1">
                          <a:solidFill>
                            <a:srgbClr val="3D3C3C"/>
                          </a:solidFill>
                        </a:rPr>
                        <a:t>secundaria</a:t>
                      </a:r>
                      <a:r>
                        <a:rPr lang="en-US" sz="2000" b="0" u="none" strike="noStrike" cap="none" dirty="0">
                          <a:solidFill>
                            <a:srgbClr val="3D3C3C"/>
                          </a:solidFill>
                        </a:rPr>
                        <a:t>*.</a:t>
                      </a:r>
                    </a:p>
                  </a:txBody>
                  <a:tcPr marL="91450" marR="91450" marT="45725" marB="45725" anchor="ctr"/>
                </a:tc>
                <a:extLst>
                  <a:ext uri="{0D108BD9-81ED-4DB2-BD59-A6C34878D82A}">
                    <a16:rowId xmlns:a16="http://schemas.microsoft.com/office/drawing/2014/main" val="10007"/>
                  </a:ext>
                </a:extLst>
              </a:tr>
              <a:tr h="947853">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US" sz="2000" b="0" u="none" strike="noStrike" cap="none" dirty="0" err="1">
                          <a:solidFill>
                            <a:srgbClr val="3D3C3C"/>
                          </a:solidFill>
                        </a:rPr>
                        <a:t>Estos</a:t>
                      </a:r>
                      <a:r>
                        <a:rPr lang="en-US" sz="2000" b="0" u="none" strike="noStrike" cap="none" dirty="0">
                          <a:solidFill>
                            <a:srgbClr val="3D3C3C"/>
                          </a:solidFill>
                        </a:rPr>
                        <a:t> dos </a:t>
                      </a:r>
                      <a:r>
                        <a:rPr lang="en-US" sz="2000" b="0" u="none" strike="noStrike" cap="none" dirty="0" err="1">
                          <a:solidFill>
                            <a:srgbClr val="3D3C3C"/>
                          </a:solidFill>
                        </a:rPr>
                        <a:t>actores</a:t>
                      </a:r>
                      <a:r>
                        <a:rPr lang="en-US" sz="2000" b="0" u="none" strike="noStrike" cap="none" dirty="0">
                          <a:solidFill>
                            <a:srgbClr val="3D3C3C"/>
                          </a:solidFill>
                        </a:rPr>
                        <a:t> </a:t>
                      </a:r>
                      <a:r>
                        <a:rPr lang="en-US" sz="2000" b="0" u="none" strike="noStrike" cap="none" dirty="0" err="1">
                          <a:solidFill>
                            <a:srgbClr val="3D3C3C"/>
                          </a:solidFill>
                        </a:rPr>
                        <a:t>están</a:t>
                      </a:r>
                      <a:r>
                        <a:rPr lang="en-US" sz="2000" b="0" u="none" strike="noStrike" cap="none" dirty="0">
                          <a:solidFill>
                            <a:srgbClr val="3D3C3C"/>
                          </a:solidFill>
                        </a:rPr>
                        <a:t> </a:t>
                      </a:r>
                      <a:r>
                        <a:rPr lang="en-US" sz="2000" b="0" u="none" strike="noStrike" cap="none" dirty="0" err="1">
                          <a:solidFill>
                            <a:srgbClr val="3D3C3C"/>
                          </a:solidFill>
                        </a:rPr>
                        <a:t>juntos</a:t>
                      </a:r>
                      <a:r>
                        <a:rPr lang="en-US" sz="2000" b="0" u="none" strike="noStrike" cap="none" dirty="0">
                          <a:solidFill>
                            <a:srgbClr val="3D3C3C"/>
                          </a:solidFill>
                        </a:rPr>
                        <a:t>.</a:t>
                      </a:r>
                      <a:r>
                        <a:rPr lang="en-US" sz="2000" b="0" u="none" strike="noStrike" cap="none" baseline="0" dirty="0">
                          <a:solidFill>
                            <a:srgbClr val="3D3C3C"/>
                          </a:solidFill>
                        </a:rPr>
                        <a:t> Es </a:t>
                      </a:r>
                      <a:r>
                        <a:rPr lang="en-US" sz="2000" b="0" u="none" strike="noStrike" cap="none" baseline="0" dirty="0" err="1">
                          <a:solidFill>
                            <a:srgbClr val="3D3C3C"/>
                          </a:solidFill>
                        </a:rPr>
                        <a:t>una</a:t>
                      </a:r>
                      <a:r>
                        <a:rPr lang="en-US" sz="2000" b="0" u="none" strike="noStrike" cap="none" baseline="0" dirty="0">
                          <a:solidFill>
                            <a:srgbClr val="3D3C3C"/>
                          </a:solidFill>
                        </a:rPr>
                        <a:t> pareja </a:t>
                      </a:r>
                      <a:r>
                        <a:rPr lang="en-US" sz="2000" b="0" u="none" strike="noStrike" cap="none" baseline="0" dirty="0" err="1">
                          <a:solidFill>
                            <a:srgbClr val="3D3C3C"/>
                          </a:solidFill>
                        </a:rPr>
                        <a:t>muy</a:t>
                      </a:r>
                      <a:r>
                        <a:rPr lang="en-US" sz="2000" b="0" u="none" strike="noStrike" cap="none" baseline="0" dirty="0">
                          <a:solidFill>
                            <a:srgbClr val="3D3C3C"/>
                          </a:solidFill>
                        </a:rPr>
                        <a:t> popular.</a:t>
                      </a:r>
                      <a:endParaRPr lang="en-US" sz="2000" b="0" u="none" strike="noStrike" cap="none" dirty="0">
                        <a:solidFill>
                          <a:srgbClr val="3D3C3C"/>
                        </a:solidFill>
                      </a:endParaRPr>
                    </a:p>
                  </a:txBody>
                  <a:tcPr marL="91450" marR="91450" marT="45725" marB="45725" anchor="ctr"/>
                </a:tc>
                <a:extLst>
                  <a:ext uri="{0D108BD9-81ED-4DB2-BD59-A6C34878D82A}">
                    <a16:rowId xmlns:a16="http://schemas.microsoft.com/office/drawing/2014/main" val="10008"/>
                  </a:ext>
                </a:extLst>
              </a:tr>
            </a:tbl>
          </a:graphicData>
        </a:graphic>
      </p:graphicFrame>
      <p:graphicFrame>
        <p:nvGraphicFramePr>
          <p:cNvPr id="79" name="Google Shape;79;p2"/>
          <p:cNvGraphicFramePr/>
          <p:nvPr/>
        </p:nvGraphicFramePr>
        <p:xfrm>
          <a:off x="5997387" y="1775008"/>
          <a:ext cx="5930750" cy="4289650"/>
        </p:xfrm>
        <a:graphic>
          <a:graphicData uri="http://schemas.openxmlformats.org/drawingml/2006/table">
            <a:tbl>
              <a:tblPr firstRow="1" bandRow="1">
                <a:noFill/>
              </a:tblPr>
              <a:tblGrid>
                <a:gridCol w="441925">
                  <a:extLst>
                    <a:ext uri="{9D8B030D-6E8A-4147-A177-3AD203B41FA5}">
                      <a16:colId xmlns:a16="http://schemas.microsoft.com/office/drawing/2014/main" val="20000"/>
                    </a:ext>
                  </a:extLst>
                </a:gridCol>
                <a:gridCol w="2879500">
                  <a:extLst>
                    <a:ext uri="{9D8B030D-6E8A-4147-A177-3AD203B41FA5}">
                      <a16:colId xmlns:a16="http://schemas.microsoft.com/office/drawing/2014/main" val="20001"/>
                    </a:ext>
                  </a:extLst>
                </a:gridCol>
                <a:gridCol w="2609325">
                  <a:extLst>
                    <a:ext uri="{9D8B030D-6E8A-4147-A177-3AD203B41FA5}">
                      <a16:colId xmlns:a16="http://schemas.microsoft.com/office/drawing/2014/main" val="20002"/>
                    </a:ext>
                  </a:extLst>
                </a:gridCol>
              </a:tblGrid>
              <a:tr h="506650">
                <a:tc>
                  <a:txBody>
                    <a:bodyPr/>
                    <a:lstStyle/>
                    <a:p>
                      <a:pPr marL="0" marR="0" lvl="0" indent="0" algn="ctr" rtl="0">
                        <a:spcBef>
                          <a:spcPts val="0"/>
                        </a:spcBef>
                        <a:spcAft>
                          <a:spcPts val="0"/>
                        </a:spcAft>
                        <a:buNone/>
                      </a:pPr>
                      <a:endParaRPr sz="2200" b="1" u="none" strike="noStrike" cap="none">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solidFill>
                            <a:srgbClr val="AE1518"/>
                          </a:solidFill>
                        </a:rPr>
                        <a:t>j</a:t>
                      </a:r>
                      <a:endParaRPr dirty="0">
                        <a:solidFill>
                          <a:srgbClr val="AE1518"/>
                        </a:solidFill>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solidFill>
                            <a:srgbClr val="AE1518"/>
                          </a:solidFill>
                        </a:rPr>
                        <a:t>g</a:t>
                      </a:r>
                      <a:endParaRPr dirty="0">
                        <a:solidFill>
                          <a:srgbClr val="AE1518"/>
                        </a:solidFill>
                      </a:endParaRPr>
                    </a:p>
                  </a:txBody>
                  <a:tcPr marL="91450" marR="91450" marT="45725" marB="45725" anchor="ctr"/>
                </a:tc>
                <a:extLst>
                  <a:ext uri="{0D108BD9-81ED-4DB2-BD59-A6C34878D82A}">
                    <a16:rowId xmlns:a16="http://schemas.microsoft.com/office/drawing/2014/main" val="10000"/>
                  </a:ext>
                </a:extLst>
              </a:tr>
              <a:tr h="472875">
                <a:tc>
                  <a:txBody>
                    <a:bodyPr/>
                    <a:lstStyle/>
                    <a:p>
                      <a:pPr marL="0" marR="0" lvl="0" indent="0" algn="ctr" rtl="0">
                        <a:spcBef>
                          <a:spcPts val="0"/>
                        </a:spcBef>
                        <a:spcAft>
                          <a:spcPts val="0"/>
                        </a:spcAft>
                        <a:buNone/>
                      </a:pPr>
                      <a:r>
                        <a:rPr lang="en-US" sz="2200" b="1" u="none" strike="noStrike" cap="none">
                          <a:solidFill>
                            <a:srgbClr val="3D3C3C"/>
                          </a:solidFill>
                        </a:rPr>
                        <a:t>1</a:t>
                      </a:r>
                      <a:endParaRPr>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1"/>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1</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2"/>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3"/>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4"/>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5"/>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6"/>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7"/>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extLst>
                  <a:ext uri="{0D108BD9-81ED-4DB2-BD59-A6C34878D82A}">
                    <a16:rowId xmlns:a16="http://schemas.microsoft.com/office/drawing/2014/main" val="10008"/>
                  </a:ext>
                </a:extLst>
              </a:tr>
            </a:tbl>
          </a:graphicData>
        </a:graphic>
      </p:graphicFrame>
      <p:sp>
        <p:nvSpPr>
          <p:cNvPr id="80" name="Google Shape;80;p2"/>
          <p:cNvSpPr txBox="1"/>
          <p:nvPr/>
        </p:nvSpPr>
        <p:spPr>
          <a:xfrm>
            <a:off x="201594" y="1222314"/>
            <a:ext cx="171713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3D3C3C"/>
                </a:solidFill>
                <a:latin typeface="Century Gothic"/>
                <a:ea typeface="Century Gothic"/>
                <a:cs typeface="Century Gothic"/>
                <a:sym typeface="Century Gothic"/>
              </a:rPr>
              <a:t>Estudiante A</a:t>
            </a:r>
            <a:endParaRPr>
              <a:solidFill>
                <a:srgbClr val="3D3C3C"/>
              </a:solidFill>
            </a:endParaRPr>
          </a:p>
        </p:txBody>
      </p:sp>
      <p:sp>
        <p:nvSpPr>
          <p:cNvPr id="3" name="Title 2">
            <a:extLst>
              <a:ext uri="{FF2B5EF4-FFF2-40B4-BE49-F238E27FC236}">
                <a16:creationId xmlns:a16="http://schemas.microsoft.com/office/drawing/2014/main" id="{2E76166D-81DD-D3F9-5906-B49F1FCC283B}"/>
              </a:ext>
            </a:extLst>
          </p:cNvPr>
          <p:cNvSpPr txBox="1">
            <a:spLocks/>
          </p:cNvSpPr>
          <p:nvPr/>
        </p:nvSpPr>
        <p:spPr>
          <a:xfrm>
            <a:off x="0" y="184528"/>
            <a:ext cx="4427580"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ES"/>
              <a:t>Vocabulario</a:t>
            </a:r>
            <a:endParaRPr lang="en-ES" dirty="0"/>
          </a:p>
        </p:txBody>
      </p:sp>
      <p:sp>
        <p:nvSpPr>
          <p:cNvPr id="4" name="Google Shape;54;p1">
            <a:extLst>
              <a:ext uri="{FF2B5EF4-FFF2-40B4-BE49-F238E27FC236}">
                <a16:creationId xmlns:a16="http://schemas.microsoft.com/office/drawing/2014/main" id="{3EFFF7B4-8D63-C6BB-E36D-33393B2D2070}"/>
              </a:ext>
            </a:extLst>
          </p:cNvPr>
          <p:cNvSpPr/>
          <p:nvPr/>
        </p:nvSpPr>
        <p:spPr>
          <a:xfrm>
            <a:off x="9500839" y="213557"/>
            <a:ext cx="2371255" cy="422063"/>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rgbClr val="FFFFFF"/>
                </a:solidFill>
                <a:latin typeface="Century Gothic"/>
                <a:ea typeface="Century Gothic"/>
                <a:cs typeface="Century Gothic"/>
                <a:sym typeface="Century Gothic"/>
              </a:rPr>
              <a:t>h</a:t>
            </a:r>
            <a:r>
              <a:rPr lang="en-GB" sz="2000" b="1" i="0" u="none" strike="noStrike" cap="none" dirty="0" err="1">
                <a:solidFill>
                  <a:srgbClr val="FFFFFF"/>
                </a:solidFill>
                <a:latin typeface="Century Gothic"/>
                <a:ea typeface="Century Gothic"/>
                <a:cs typeface="Century Gothic"/>
                <a:sym typeface="Century Gothic"/>
              </a:rPr>
              <a:t>ablar</a:t>
            </a:r>
            <a:r>
              <a:rPr lang="en-GB" sz="2000" b="1" i="0" u="none" strike="noStrike" cap="none" dirty="0">
                <a:solidFill>
                  <a:srgbClr val="FFFFFF"/>
                </a:solidFill>
                <a:latin typeface="Century Gothic"/>
                <a:ea typeface="Century Gothic"/>
                <a:cs typeface="Century Gothic"/>
                <a:sym typeface="Century Gothic"/>
              </a:rPr>
              <a:t>/</a:t>
            </a:r>
            <a:r>
              <a:rPr lang="en-GB" sz="2000" b="1" i="0" u="none" strike="noStrike" cap="none" dirty="0" err="1">
                <a:solidFill>
                  <a:srgbClr val="FFFFFF"/>
                </a:solidFill>
                <a:latin typeface="Century Gothic"/>
                <a:ea typeface="Century Gothic"/>
                <a:cs typeface="Century Gothic"/>
                <a:sym typeface="Century Gothic"/>
              </a:rPr>
              <a:t>escuchar</a:t>
            </a:r>
            <a:endParaRPr sz="2000" b="1" i="0" u="none" strike="noStrike" cap="none" dirty="0">
              <a:solidFill>
                <a:srgbClr val="FFFFFF"/>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FE8360C2-42F1-9E06-5767-3F5A221371D0}"/>
              </a:ext>
            </a:extLst>
          </p:cNvPr>
          <p:cNvSpPr txBox="1"/>
          <p:nvPr/>
        </p:nvSpPr>
        <p:spPr>
          <a:xfrm>
            <a:off x="5187474" y="373380"/>
            <a:ext cx="4427580" cy="400110"/>
          </a:xfrm>
          <a:prstGeom prst="rect">
            <a:avLst/>
          </a:prstGeom>
          <a:noFill/>
        </p:spPr>
        <p:txBody>
          <a:bodyPr wrap="square" rtlCol="0">
            <a:spAutoFit/>
          </a:bodyPr>
          <a:lstStyle/>
          <a:p>
            <a:r>
              <a:rPr lang="es-ES_tradnl" sz="2000" dirty="0">
                <a:solidFill>
                  <a:srgbClr val="3D3C3C"/>
                </a:solidFill>
              </a:rPr>
              <a:t>*secundario = </a:t>
            </a:r>
            <a:r>
              <a:rPr lang="es-ES_tradnl" sz="2000" dirty="0" err="1">
                <a:solidFill>
                  <a:srgbClr val="3D3C3C"/>
                </a:solidFill>
              </a:rPr>
              <a:t>supporting</a:t>
            </a:r>
            <a:r>
              <a:rPr lang="es-ES_tradnl" sz="2000" dirty="0">
                <a:solidFill>
                  <a:srgbClr val="3D3C3C"/>
                </a:solidFill>
              </a:rPr>
              <a:t> (actor)</a:t>
            </a:r>
          </a:p>
        </p:txBody>
      </p:sp>
    </p:spTree>
    <p:extLst>
      <p:ext uri="{BB962C8B-B14F-4D97-AF65-F5344CB8AC3E}">
        <p14:creationId xmlns:p14="http://schemas.microsoft.com/office/powerpoint/2010/main" val="1559900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000"/>
              <a:buFont typeface="Century Gothic"/>
              <a:buNone/>
            </a:pPr>
            <a:r>
              <a:rPr lang="en-US" sz="2000" b="1" dirty="0" err="1">
                <a:solidFill>
                  <a:schemeClr val="lt1"/>
                </a:solidFill>
              </a:rPr>
              <a:t>hablar</a:t>
            </a:r>
            <a:r>
              <a:rPr lang="en-US" sz="2000" b="1" dirty="0">
                <a:solidFill>
                  <a:schemeClr val="lt1"/>
                </a:solidFill>
              </a:rPr>
              <a:t> / </a:t>
            </a:r>
            <a:r>
              <a:rPr lang="en-US" sz="2000" b="1" dirty="0" err="1">
                <a:solidFill>
                  <a:schemeClr val="lt1"/>
                </a:solidFill>
              </a:rPr>
              <a:t>escuchar</a:t>
            </a:r>
            <a:endParaRPr dirty="0"/>
          </a:p>
        </p:txBody>
      </p:sp>
      <p:graphicFrame>
        <p:nvGraphicFramePr>
          <p:cNvPr id="90" name="Google Shape;90;p3"/>
          <p:cNvGraphicFramePr/>
          <p:nvPr/>
        </p:nvGraphicFramePr>
        <p:xfrm>
          <a:off x="283880" y="1775012"/>
          <a:ext cx="5337000" cy="4270188"/>
        </p:xfrm>
        <a:graphic>
          <a:graphicData uri="http://schemas.openxmlformats.org/drawingml/2006/table">
            <a:tbl>
              <a:tblPr firstRow="1" bandRow="1">
                <a:noFill/>
              </a:tblPr>
              <a:tblGrid>
                <a:gridCol w="740225">
                  <a:extLst>
                    <a:ext uri="{9D8B030D-6E8A-4147-A177-3AD203B41FA5}">
                      <a16:colId xmlns:a16="http://schemas.microsoft.com/office/drawing/2014/main" val="20000"/>
                    </a:ext>
                  </a:extLst>
                </a:gridCol>
                <a:gridCol w="4596775">
                  <a:extLst>
                    <a:ext uri="{9D8B030D-6E8A-4147-A177-3AD203B41FA5}">
                      <a16:colId xmlns:a16="http://schemas.microsoft.com/office/drawing/2014/main" val="20001"/>
                    </a:ext>
                  </a:extLst>
                </a:gridCol>
              </a:tblGrid>
              <a:tr h="476625">
                <a:tc>
                  <a:txBody>
                    <a:bodyPr/>
                    <a:lstStyle/>
                    <a:p>
                      <a:pPr marL="0" marR="0" lvl="0" indent="0" algn="ctr" rtl="0">
                        <a:spcBef>
                          <a:spcPts val="0"/>
                        </a:spcBef>
                        <a:spcAft>
                          <a:spcPts val="0"/>
                        </a:spcAft>
                        <a:buNone/>
                      </a:pPr>
                      <a:endParaRPr sz="2200" b="1"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US" sz="2000" b="1" u="none" strike="noStrike" cap="none" dirty="0">
                          <a:solidFill>
                            <a:srgbClr val="3D3C3C"/>
                          </a:solidFill>
                        </a:rPr>
                        <a:t>Lee las palabras </a:t>
                      </a:r>
                      <a:r>
                        <a:rPr lang="en-US" sz="2000" b="1" u="none" strike="noStrike" cap="none" dirty="0" err="1">
                          <a:solidFill>
                            <a:srgbClr val="3D3C3C"/>
                          </a:solidFill>
                        </a:rPr>
                        <a:t>en</a:t>
                      </a:r>
                      <a:r>
                        <a:rPr lang="en-US" sz="2000" b="1" u="none" strike="noStrike" cap="none" dirty="0">
                          <a:solidFill>
                            <a:srgbClr val="3D3C3C"/>
                          </a:solidFill>
                        </a:rPr>
                        <a:t> la </a:t>
                      </a:r>
                      <a:r>
                        <a:rPr lang="en-US" sz="2000" b="1" u="none" strike="noStrike" cap="none" dirty="0" err="1">
                          <a:solidFill>
                            <a:srgbClr val="3D3C3C"/>
                          </a:solidFill>
                        </a:rPr>
                        <a:t>lista</a:t>
                      </a:r>
                      <a:endParaRPr dirty="0">
                        <a:solidFill>
                          <a:srgbClr val="3D3C3C"/>
                        </a:solidFill>
                      </a:endParaRPr>
                    </a:p>
                  </a:txBody>
                  <a:tcPr marL="91450" marR="91450" marT="45725" marB="45725" anchor="ctr"/>
                </a:tc>
                <a:extLst>
                  <a:ext uri="{0D108BD9-81ED-4DB2-BD59-A6C34878D82A}">
                    <a16:rowId xmlns:a16="http://schemas.microsoft.com/office/drawing/2014/main" val="10000"/>
                  </a:ext>
                </a:extLst>
              </a:tr>
              <a:tr h="1012263">
                <a:tc>
                  <a:txBody>
                    <a:bodyPr/>
                    <a:lstStyle/>
                    <a:p>
                      <a:pPr marL="0" marR="0" lvl="0" indent="0" algn="ctr" rtl="0">
                        <a:spcBef>
                          <a:spcPts val="0"/>
                        </a:spcBef>
                        <a:spcAft>
                          <a:spcPts val="0"/>
                        </a:spcAft>
                        <a:buNone/>
                      </a:pPr>
                      <a:r>
                        <a:rPr lang="en-US" sz="2200" b="1" u="none" strike="noStrike" cap="none">
                          <a:solidFill>
                            <a:srgbClr val="3D3C3C"/>
                          </a:solidFill>
                        </a:rPr>
                        <a:t>1</a:t>
                      </a:r>
                      <a:endParaRPr>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GB" b="0" dirty="0">
                          <a:solidFill>
                            <a:srgbClr val="3D3C3C"/>
                          </a:solidFill>
                        </a:rPr>
                        <a:t>Me </a:t>
                      </a:r>
                      <a:r>
                        <a:rPr lang="en-GB" b="0" dirty="0" err="1">
                          <a:solidFill>
                            <a:srgbClr val="3D3C3C"/>
                          </a:solidFill>
                        </a:rPr>
                        <a:t>gusta</a:t>
                      </a:r>
                      <a:r>
                        <a:rPr lang="en-GB" b="0" dirty="0">
                          <a:solidFill>
                            <a:srgbClr val="3D3C3C"/>
                          </a:solidFill>
                        </a:rPr>
                        <a:t> </a:t>
                      </a:r>
                      <a:r>
                        <a:rPr lang="en-GB" b="0" dirty="0" err="1">
                          <a:solidFill>
                            <a:srgbClr val="3D3C3C"/>
                          </a:solidFill>
                        </a:rPr>
                        <a:t>el</a:t>
                      </a:r>
                      <a:r>
                        <a:rPr lang="en-GB" b="0" dirty="0">
                          <a:solidFill>
                            <a:srgbClr val="3D3C3C"/>
                          </a:solidFill>
                        </a:rPr>
                        <a:t> director Pedro </a:t>
                      </a:r>
                      <a:r>
                        <a:rPr lang="en-GB" b="0" dirty="0" err="1">
                          <a:solidFill>
                            <a:srgbClr val="3D3C3C"/>
                          </a:solidFill>
                        </a:rPr>
                        <a:t>Almódovar</a:t>
                      </a:r>
                      <a:r>
                        <a:rPr lang="en-GB" b="0" dirty="0">
                          <a:solidFill>
                            <a:srgbClr val="3D3C3C"/>
                          </a:solidFill>
                        </a:rPr>
                        <a:t> </a:t>
                      </a:r>
                      <a:r>
                        <a:rPr lang="en-GB" b="0" dirty="0" err="1">
                          <a:solidFill>
                            <a:srgbClr val="3D3C3C"/>
                          </a:solidFill>
                        </a:rPr>
                        <a:t>pero</a:t>
                      </a:r>
                      <a:r>
                        <a:rPr lang="en-GB" b="0" dirty="0">
                          <a:solidFill>
                            <a:srgbClr val="3D3C3C"/>
                          </a:solidFill>
                        </a:rPr>
                        <a:t> </a:t>
                      </a:r>
                      <a:r>
                        <a:rPr lang="en-GB" b="0" dirty="0" err="1">
                          <a:solidFill>
                            <a:srgbClr val="3D3C3C"/>
                          </a:solidFill>
                        </a:rPr>
                        <a:t>prefiero</a:t>
                      </a:r>
                      <a:r>
                        <a:rPr lang="en-GB" b="0" dirty="0">
                          <a:solidFill>
                            <a:srgbClr val="3D3C3C"/>
                          </a:solidFill>
                        </a:rPr>
                        <a:t> sus </a:t>
                      </a:r>
                      <a:r>
                        <a:rPr lang="en-GB" b="0" dirty="0" err="1">
                          <a:solidFill>
                            <a:srgbClr val="3D3C3C"/>
                          </a:solidFill>
                        </a:rPr>
                        <a:t>películas</a:t>
                      </a:r>
                      <a:r>
                        <a:rPr lang="en-GB" b="0" dirty="0">
                          <a:solidFill>
                            <a:srgbClr val="3D3C3C"/>
                          </a:solidFill>
                        </a:rPr>
                        <a:t> </a:t>
                      </a:r>
                      <a:r>
                        <a:rPr lang="en-GB" b="0" dirty="0" err="1">
                          <a:solidFill>
                            <a:srgbClr val="3D3C3C"/>
                          </a:solidFill>
                        </a:rPr>
                        <a:t>más</a:t>
                      </a:r>
                      <a:r>
                        <a:rPr lang="en-GB" b="0" dirty="0">
                          <a:solidFill>
                            <a:srgbClr val="3D3C3C"/>
                          </a:solidFill>
                        </a:rPr>
                        <a:t> </a:t>
                      </a:r>
                      <a:r>
                        <a:rPr lang="en-GB" b="0" dirty="0" err="1">
                          <a:solidFill>
                            <a:srgbClr val="3D3C3C"/>
                          </a:solidFill>
                        </a:rPr>
                        <a:t>viejas</a:t>
                      </a:r>
                      <a:r>
                        <a:rPr lang="en-GB" b="0" dirty="0">
                          <a:solidFill>
                            <a:srgbClr val="3D3C3C"/>
                          </a:solidFill>
                        </a:rPr>
                        <a:t>.</a:t>
                      </a:r>
                      <a:endParaRPr b="0" dirty="0">
                        <a:solidFill>
                          <a:srgbClr val="3D3C3C"/>
                        </a:solidFill>
                      </a:endParaRPr>
                    </a:p>
                  </a:txBody>
                  <a:tcPr marL="91450" marR="91450" marT="45725" marB="45725" anchor="ctr"/>
                </a:tc>
                <a:extLst>
                  <a:ext uri="{0D108BD9-81ED-4DB2-BD59-A6C34878D82A}">
                    <a16:rowId xmlns:a16="http://schemas.microsoft.com/office/drawing/2014/main" val="10001"/>
                  </a:ext>
                </a:extLst>
              </a:tr>
              <a:tr h="965200">
                <a:tc>
                  <a:txBody>
                    <a:bodyPr/>
                    <a:lstStyle/>
                    <a:p>
                      <a:pPr marL="0" marR="0" lvl="0" indent="0" algn="ctr" rtl="0">
                        <a:spcBef>
                          <a:spcPts val="0"/>
                        </a:spcBef>
                        <a:spcAft>
                          <a:spcPts val="0"/>
                        </a:spcAft>
                        <a:buNone/>
                      </a:pPr>
                      <a:r>
                        <a:rPr lang="en-US" sz="2200" b="1" u="none" strike="noStrike" cap="none">
                          <a:solidFill>
                            <a:srgbClr val="3D3C3C"/>
                          </a:solidFill>
                        </a:rPr>
                        <a:t>2</a:t>
                      </a:r>
                      <a:endParaRPr>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US" sz="1800" b="0" u="none" strike="noStrike" cap="none" dirty="0">
                          <a:solidFill>
                            <a:srgbClr val="3D3C3C"/>
                          </a:solidFill>
                        </a:rPr>
                        <a:t>El </a:t>
                      </a:r>
                      <a:r>
                        <a:rPr lang="en-US" sz="1800" b="0" u="none" strike="noStrike" cap="none" dirty="0" err="1">
                          <a:solidFill>
                            <a:srgbClr val="3D3C3C"/>
                          </a:solidFill>
                        </a:rPr>
                        <a:t>protagonista</a:t>
                      </a:r>
                      <a:r>
                        <a:rPr lang="en-US" sz="1800" b="0" u="none" strike="noStrike" cap="none" dirty="0">
                          <a:solidFill>
                            <a:srgbClr val="3D3C3C"/>
                          </a:solidFill>
                        </a:rPr>
                        <a:t> de </a:t>
                      </a:r>
                      <a:r>
                        <a:rPr lang="en-US" sz="1800" b="0" u="none" strike="noStrike" cap="none" dirty="0" err="1">
                          <a:solidFill>
                            <a:srgbClr val="3D3C3C"/>
                          </a:solidFill>
                        </a:rPr>
                        <a:t>una</a:t>
                      </a:r>
                      <a:r>
                        <a:rPr lang="en-US" sz="1800" b="0" u="none" strike="noStrike" cap="none" dirty="0">
                          <a:solidFill>
                            <a:srgbClr val="3D3C3C"/>
                          </a:solidFill>
                        </a:rPr>
                        <a:t> </a:t>
                      </a:r>
                      <a:r>
                        <a:rPr lang="en-US" sz="1800" b="0" u="none" strike="noStrike" cap="none" dirty="0" err="1">
                          <a:solidFill>
                            <a:srgbClr val="3D3C3C"/>
                          </a:solidFill>
                        </a:rPr>
                        <a:t>película</a:t>
                      </a:r>
                      <a:r>
                        <a:rPr lang="en-US" sz="1800" b="0" u="none" strike="noStrike" cap="none" dirty="0">
                          <a:solidFill>
                            <a:srgbClr val="3D3C3C"/>
                          </a:solidFill>
                        </a:rPr>
                        <a:t> es </a:t>
                      </a:r>
                      <a:r>
                        <a:rPr lang="en-US" sz="1800" b="0" u="none" strike="noStrike" cap="none" dirty="0" err="1">
                          <a:solidFill>
                            <a:srgbClr val="3D3C3C"/>
                          </a:solidFill>
                        </a:rPr>
                        <a:t>el</a:t>
                      </a:r>
                      <a:r>
                        <a:rPr lang="en-US" sz="1800" b="0" u="none" strike="noStrike" cap="none" dirty="0">
                          <a:solidFill>
                            <a:srgbClr val="3D3C3C"/>
                          </a:solidFill>
                        </a:rPr>
                        <a:t> </a:t>
                      </a:r>
                      <a:r>
                        <a:rPr lang="en-US" sz="1800" b="0" u="none" strike="noStrike" cap="none" dirty="0" err="1">
                          <a:solidFill>
                            <a:srgbClr val="3D3C3C"/>
                          </a:solidFill>
                        </a:rPr>
                        <a:t>personaje</a:t>
                      </a:r>
                      <a:r>
                        <a:rPr lang="en-US" sz="1800" b="0" u="none" strike="noStrike" cap="none" dirty="0">
                          <a:solidFill>
                            <a:srgbClr val="3D3C3C"/>
                          </a:solidFill>
                        </a:rPr>
                        <a:t> </a:t>
                      </a:r>
                      <a:r>
                        <a:rPr lang="en-US" sz="1800" b="0" u="none" strike="noStrike" cap="none" dirty="0" err="1">
                          <a:solidFill>
                            <a:srgbClr val="3D3C3C"/>
                          </a:solidFill>
                        </a:rPr>
                        <a:t>más</a:t>
                      </a:r>
                      <a:r>
                        <a:rPr lang="en-US" sz="1800" b="0" u="none" strike="noStrike" cap="none" dirty="0">
                          <a:solidFill>
                            <a:srgbClr val="3D3C3C"/>
                          </a:solidFill>
                        </a:rPr>
                        <a:t> </a:t>
                      </a:r>
                      <a:r>
                        <a:rPr lang="en-US" sz="1800" b="0" u="none" strike="noStrike" cap="none" dirty="0" err="1">
                          <a:solidFill>
                            <a:srgbClr val="3D3C3C"/>
                          </a:solidFill>
                        </a:rPr>
                        <a:t>importante</a:t>
                      </a:r>
                      <a:r>
                        <a:rPr lang="en-US" sz="1800" b="0" u="none" strike="noStrike" cap="none" dirty="0">
                          <a:solidFill>
                            <a:srgbClr val="3D3C3C"/>
                          </a:solidFill>
                        </a:rPr>
                        <a:t>.</a:t>
                      </a:r>
                      <a:r>
                        <a:rPr lang="es-ES" sz="1800" b="0" dirty="0">
                          <a:solidFill>
                            <a:srgbClr val="3D3C3C"/>
                          </a:solidFill>
                        </a:rPr>
                        <a:t> </a:t>
                      </a:r>
                      <a:endParaRPr b="0" dirty="0">
                        <a:solidFill>
                          <a:srgbClr val="3D3C3C"/>
                        </a:solidFill>
                      </a:endParaRPr>
                    </a:p>
                  </a:txBody>
                  <a:tcPr marL="91450" marR="91450" marT="45725" marB="45725" anchor="ctr"/>
                </a:tc>
                <a:extLst>
                  <a:ext uri="{0D108BD9-81ED-4DB2-BD59-A6C34878D82A}">
                    <a16:rowId xmlns:a16="http://schemas.microsoft.com/office/drawing/2014/main" val="10002"/>
                  </a:ext>
                </a:extLst>
              </a:tr>
              <a:tr h="876300">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GB" b="0" dirty="0">
                          <a:solidFill>
                            <a:srgbClr val="3D3C3C"/>
                          </a:solidFill>
                        </a:rPr>
                        <a:t> </a:t>
                      </a:r>
                      <a:r>
                        <a:rPr lang="en-GB" b="0" dirty="0" err="1">
                          <a:solidFill>
                            <a:srgbClr val="3D3C3C"/>
                          </a:solidFill>
                        </a:rPr>
                        <a:t>Cuando</a:t>
                      </a:r>
                      <a:r>
                        <a:rPr lang="en-GB" b="0" dirty="0">
                          <a:solidFill>
                            <a:srgbClr val="3D3C3C"/>
                          </a:solidFill>
                        </a:rPr>
                        <a:t> era </a:t>
                      </a:r>
                      <a:r>
                        <a:rPr lang="en-GB" b="0" dirty="0" err="1">
                          <a:solidFill>
                            <a:srgbClr val="3D3C3C"/>
                          </a:solidFill>
                        </a:rPr>
                        <a:t>joven</a:t>
                      </a:r>
                      <a:r>
                        <a:rPr lang="en-GB" b="0" dirty="0">
                          <a:solidFill>
                            <a:srgbClr val="3D3C3C"/>
                          </a:solidFill>
                        </a:rPr>
                        <a:t> </a:t>
                      </a:r>
                      <a:r>
                        <a:rPr lang="en-GB" b="0" dirty="0" err="1">
                          <a:solidFill>
                            <a:srgbClr val="3D3C3C"/>
                          </a:solidFill>
                        </a:rPr>
                        <a:t>saber</a:t>
                      </a:r>
                      <a:r>
                        <a:rPr lang="en-GB" b="0" dirty="0">
                          <a:solidFill>
                            <a:srgbClr val="3D3C3C"/>
                          </a:solidFill>
                        </a:rPr>
                        <a:t> </a:t>
                      </a:r>
                      <a:r>
                        <a:rPr lang="en-GB" b="0" dirty="0" err="1">
                          <a:solidFill>
                            <a:srgbClr val="3D3C3C"/>
                          </a:solidFill>
                        </a:rPr>
                        <a:t>cosas</a:t>
                      </a:r>
                      <a:r>
                        <a:rPr lang="en-GB" b="0" dirty="0">
                          <a:solidFill>
                            <a:srgbClr val="3D3C3C"/>
                          </a:solidFill>
                        </a:rPr>
                        <a:t> </a:t>
                      </a:r>
                      <a:r>
                        <a:rPr lang="en-GB" b="0" dirty="0" err="1">
                          <a:solidFill>
                            <a:srgbClr val="3D3C3C"/>
                          </a:solidFill>
                        </a:rPr>
                        <a:t>sobre</a:t>
                      </a:r>
                      <a:r>
                        <a:rPr lang="en-GB" b="0" dirty="0">
                          <a:solidFill>
                            <a:srgbClr val="3D3C3C"/>
                          </a:solidFill>
                        </a:rPr>
                        <a:t> la </a:t>
                      </a:r>
                      <a:r>
                        <a:rPr lang="en-GB" b="0" dirty="0" err="1">
                          <a:solidFill>
                            <a:srgbClr val="3D3C3C"/>
                          </a:solidFill>
                        </a:rPr>
                        <a:t>gente</a:t>
                      </a:r>
                      <a:r>
                        <a:rPr lang="en-GB" b="0" dirty="0">
                          <a:solidFill>
                            <a:srgbClr val="3D3C3C"/>
                          </a:solidFill>
                        </a:rPr>
                        <a:t> </a:t>
                      </a:r>
                      <a:r>
                        <a:rPr lang="en-GB" b="0" dirty="0" err="1">
                          <a:solidFill>
                            <a:srgbClr val="3D3C3C"/>
                          </a:solidFill>
                        </a:rPr>
                        <a:t>famosa</a:t>
                      </a:r>
                      <a:r>
                        <a:rPr lang="en-GB" b="0" dirty="0">
                          <a:solidFill>
                            <a:srgbClr val="3D3C3C"/>
                          </a:solidFill>
                        </a:rPr>
                        <a:t> era un gusto.</a:t>
                      </a:r>
                      <a:endParaRPr b="0" dirty="0">
                        <a:solidFill>
                          <a:srgbClr val="3D3C3C"/>
                        </a:solidFill>
                      </a:endParaRPr>
                    </a:p>
                  </a:txBody>
                  <a:tcPr marL="91450" marR="91450" marT="45725" marB="45725" anchor="ctr"/>
                </a:tc>
                <a:extLst>
                  <a:ext uri="{0D108BD9-81ED-4DB2-BD59-A6C34878D82A}">
                    <a16:rowId xmlns:a16="http://schemas.microsoft.com/office/drawing/2014/main" val="10004"/>
                  </a:ext>
                </a:extLst>
              </a:tr>
              <a:tr h="939800">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GB" b="0" dirty="0">
                          <a:solidFill>
                            <a:srgbClr val="3D3C3C"/>
                          </a:solidFill>
                        </a:rPr>
                        <a:t>Sin embargo, </a:t>
                      </a:r>
                      <a:r>
                        <a:rPr lang="en-GB" b="0" dirty="0" err="1">
                          <a:solidFill>
                            <a:srgbClr val="3D3C3C"/>
                          </a:solidFill>
                        </a:rPr>
                        <a:t>ahora</a:t>
                      </a:r>
                      <a:r>
                        <a:rPr lang="en-GB" b="0" dirty="0">
                          <a:solidFill>
                            <a:srgbClr val="3D3C3C"/>
                          </a:solidFill>
                        </a:rPr>
                        <a:t> no me </a:t>
                      </a:r>
                      <a:r>
                        <a:rPr lang="en-GB" b="0" dirty="0" err="1">
                          <a:solidFill>
                            <a:srgbClr val="3D3C3C"/>
                          </a:solidFill>
                        </a:rPr>
                        <a:t>fijo</a:t>
                      </a:r>
                      <a:r>
                        <a:rPr lang="en-GB" b="0" dirty="0">
                          <a:solidFill>
                            <a:srgbClr val="3D3C3C"/>
                          </a:solidFill>
                        </a:rPr>
                        <a:t> </a:t>
                      </a:r>
                      <a:r>
                        <a:rPr lang="en-GB" b="0" dirty="0" err="1">
                          <a:solidFill>
                            <a:srgbClr val="3D3C3C"/>
                          </a:solidFill>
                        </a:rPr>
                        <a:t>en</a:t>
                      </a:r>
                      <a:r>
                        <a:rPr lang="en-GB" b="0" dirty="0">
                          <a:solidFill>
                            <a:srgbClr val="3D3C3C"/>
                          </a:solidFill>
                        </a:rPr>
                        <a:t> sus </a:t>
                      </a:r>
                      <a:r>
                        <a:rPr lang="en-GB" b="0" dirty="0" err="1">
                          <a:solidFill>
                            <a:srgbClr val="3D3C3C"/>
                          </a:solidFill>
                        </a:rPr>
                        <a:t>vidas</a:t>
                      </a:r>
                      <a:r>
                        <a:rPr lang="en-GB" b="0" dirty="0">
                          <a:solidFill>
                            <a:srgbClr val="3D3C3C"/>
                          </a:solidFill>
                        </a:rPr>
                        <a:t>.</a:t>
                      </a:r>
                    </a:p>
                  </a:txBody>
                  <a:tcPr marL="91450" marR="91450" marT="45725" marB="45725" anchor="ctr"/>
                </a:tc>
                <a:extLst>
                  <a:ext uri="{0D108BD9-81ED-4DB2-BD59-A6C34878D82A}">
                    <a16:rowId xmlns:a16="http://schemas.microsoft.com/office/drawing/2014/main" val="10005"/>
                  </a:ext>
                </a:extLst>
              </a:tr>
            </a:tbl>
          </a:graphicData>
        </a:graphic>
      </p:graphicFrame>
      <p:graphicFrame>
        <p:nvGraphicFramePr>
          <p:cNvPr id="91" name="Google Shape;91;p3"/>
          <p:cNvGraphicFramePr/>
          <p:nvPr/>
        </p:nvGraphicFramePr>
        <p:xfrm>
          <a:off x="5997387" y="1775008"/>
          <a:ext cx="5930750" cy="4289650"/>
        </p:xfrm>
        <a:graphic>
          <a:graphicData uri="http://schemas.openxmlformats.org/drawingml/2006/table">
            <a:tbl>
              <a:tblPr firstRow="1" bandRow="1">
                <a:noFill/>
              </a:tblPr>
              <a:tblGrid>
                <a:gridCol w="441925">
                  <a:extLst>
                    <a:ext uri="{9D8B030D-6E8A-4147-A177-3AD203B41FA5}">
                      <a16:colId xmlns:a16="http://schemas.microsoft.com/office/drawing/2014/main" val="20000"/>
                    </a:ext>
                  </a:extLst>
                </a:gridCol>
                <a:gridCol w="2879500">
                  <a:extLst>
                    <a:ext uri="{9D8B030D-6E8A-4147-A177-3AD203B41FA5}">
                      <a16:colId xmlns:a16="http://schemas.microsoft.com/office/drawing/2014/main" val="20001"/>
                    </a:ext>
                  </a:extLst>
                </a:gridCol>
                <a:gridCol w="2609325">
                  <a:extLst>
                    <a:ext uri="{9D8B030D-6E8A-4147-A177-3AD203B41FA5}">
                      <a16:colId xmlns:a16="http://schemas.microsoft.com/office/drawing/2014/main" val="20002"/>
                    </a:ext>
                  </a:extLst>
                </a:gridCol>
              </a:tblGrid>
              <a:tr h="506650">
                <a:tc>
                  <a:txBody>
                    <a:bodyPr/>
                    <a:lstStyle/>
                    <a:p>
                      <a:pPr marL="0" marR="0" lvl="0" indent="0" algn="ctr" rtl="0">
                        <a:spcBef>
                          <a:spcPts val="0"/>
                        </a:spcBef>
                        <a:spcAft>
                          <a:spcPts val="0"/>
                        </a:spcAft>
                        <a:buNone/>
                      </a:pPr>
                      <a:endParaRPr sz="2200" b="1" u="none" strike="noStrike" cap="none">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solidFill>
                            <a:srgbClr val="AE1518"/>
                          </a:solidFill>
                        </a:rPr>
                        <a:t>j</a:t>
                      </a:r>
                      <a:endParaRPr dirty="0">
                        <a:solidFill>
                          <a:srgbClr val="AE1518"/>
                        </a:solidFill>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solidFill>
                            <a:srgbClr val="AE1518"/>
                          </a:solidFill>
                        </a:rPr>
                        <a:t>g</a:t>
                      </a:r>
                      <a:endParaRPr dirty="0">
                        <a:solidFill>
                          <a:srgbClr val="AE1518"/>
                        </a:solidFill>
                      </a:endParaRPr>
                    </a:p>
                  </a:txBody>
                  <a:tcPr marL="91450" marR="91450" marT="45725" marB="45725" anchor="ctr"/>
                </a:tc>
                <a:extLst>
                  <a:ext uri="{0D108BD9-81ED-4DB2-BD59-A6C34878D82A}">
                    <a16:rowId xmlns:a16="http://schemas.microsoft.com/office/drawing/2014/main" val="10000"/>
                  </a:ext>
                </a:extLst>
              </a:tr>
              <a:tr h="472875">
                <a:tc>
                  <a:txBody>
                    <a:bodyPr/>
                    <a:lstStyle/>
                    <a:p>
                      <a:pPr marL="0" marR="0" lvl="0" indent="0" algn="ctr" rtl="0">
                        <a:spcBef>
                          <a:spcPts val="0"/>
                        </a:spcBef>
                        <a:spcAft>
                          <a:spcPts val="0"/>
                        </a:spcAft>
                        <a:buNone/>
                      </a:pPr>
                      <a:r>
                        <a:rPr lang="en-US" sz="2200" b="1" u="none" strike="noStrike" cap="none">
                          <a:solidFill>
                            <a:srgbClr val="3D3C3C"/>
                          </a:solidFill>
                        </a:rPr>
                        <a:t>1</a:t>
                      </a:r>
                      <a:endParaRPr>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1"/>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1</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2"/>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3"/>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4"/>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5"/>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6"/>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7"/>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extLst>
                  <a:ext uri="{0D108BD9-81ED-4DB2-BD59-A6C34878D82A}">
                    <a16:rowId xmlns:a16="http://schemas.microsoft.com/office/drawing/2014/main" val="10008"/>
                  </a:ext>
                </a:extLst>
              </a:tr>
            </a:tbl>
          </a:graphicData>
        </a:graphic>
      </p:graphicFrame>
      <p:sp>
        <p:nvSpPr>
          <p:cNvPr id="92" name="Google Shape;92;p3"/>
          <p:cNvSpPr txBox="1"/>
          <p:nvPr/>
        </p:nvSpPr>
        <p:spPr>
          <a:xfrm>
            <a:off x="201594" y="1222314"/>
            <a:ext cx="167706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3D3C3C"/>
                </a:solidFill>
                <a:latin typeface="Century Gothic"/>
                <a:ea typeface="Century Gothic"/>
                <a:cs typeface="Century Gothic"/>
                <a:sym typeface="Century Gothic"/>
              </a:rPr>
              <a:t>Estudiante B</a:t>
            </a:r>
            <a:endParaRPr>
              <a:solidFill>
                <a:srgbClr val="3D3C3C"/>
              </a:solidFill>
            </a:endParaRPr>
          </a:p>
        </p:txBody>
      </p:sp>
      <p:sp>
        <p:nvSpPr>
          <p:cNvPr id="3" name="Title 2">
            <a:extLst>
              <a:ext uri="{FF2B5EF4-FFF2-40B4-BE49-F238E27FC236}">
                <a16:creationId xmlns:a16="http://schemas.microsoft.com/office/drawing/2014/main" id="{C4E38F37-1317-E5DB-F6CA-60B58C9DA54C}"/>
              </a:ext>
            </a:extLst>
          </p:cNvPr>
          <p:cNvSpPr txBox="1">
            <a:spLocks/>
          </p:cNvSpPr>
          <p:nvPr/>
        </p:nvSpPr>
        <p:spPr>
          <a:xfrm>
            <a:off x="0" y="184528"/>
            <a:ext cx="4427580"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ES"/>
              <a:t>Vocabulario</a:t>
            </a:r>
            <a:endParaRPr lang="en-ES" dirty="0"/>
          </a:p>
        </p:txBody>
      </p:sp>
      <p:sp>
        <p:nvSpPr>
          <p:cNvPr id="4" name="Google Shape;54;p1">
            <a:extLst>
              <a:ext uri="{FF2B5EF4-FFF2-40B4-BE49-F238E27FC236}">
                <a16:creationId xmlns:a16="http://schemas.microsoft.com/office/drawing/2014/main" id="{CC73B66C-014D-B483-8A44-EA3150BFDB4C}"/>
              </a:ext>
            </a:extLst>
          </p:cNvPr>
          <p:cNvSpPr/>
          <p:nvPr/>
        </p:nvSpPr>
        <p:spPr>
          <a:xfrm>
            <a:off x="9500839" y="213557"/>
            <a:ext cx="2371255" cy="422063"/>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rgbClr val="FFFFFF"/>
                </a:solidFill>
                <a:latin typeface="Century Gothic"/>
                <a:ea typeface="Century Gothic"/>
                <a:cs typeface="Century Gothic"/>
                <a:sym typeface="Century Gothic"/>
              </a:rPr>
              <a:t>h</a:t>
            </a:r>
            <a:r>
              <a:rPr lang="en-GB" sz="2000" b="1" i="0" u="none" strike="noStrike" cap="none" dirty="0" err="1">
                <a:solidFill>
                  <a:srgbClr val="FFFFFF"/>
                </a:solidFill>
                <a:latin typeface="Century Gothic"/>
                <a:ea typeface="Century Gothic"/>
                <a:cs typeface="Century Gothic"/>
                <a:sym typeface="Century Gothic"/>
              </a:rPr>
              <a:t>ablar</a:t>
            </a:r>
            <a:r>
              <a:rPr lang="en-GB" sz="2000" b="1" i="0" u="none" strike="noStrike" cap="none" dirty="0">
                <a:solidFill>
                  <a:srgbClr val="FFFFFF"/>
                </a:solidFill>
                <a:latin typeface="Century Gothic"/>
                <a:ea typeface="Century Gothic"/>
                <a:cs typeface="Century Gothic"/>
                <a:sym typeface="Century Gothic"/>
              </a:rPr>
              <a:t>/</a:t>
            </a:r>
            <a:r>
              <a:rPr lang="en-GB" sz="2000" b="1" i="0" u="none" strike="noStrike" cap="none" dirty="0" err="1">
                <a:solidFill>
                  <a:srgbClr val="FFFFFF"/>
                </a:solidFill>
                <a:latin typeface="Century Gothic"/>
                <a:ea typeface="Century Gothic"/>
                <a:cs typeface="Century Gothic"/>
                <a:sym typeface="Century Gothic"/>
              </a:rPr>
              <a:t>escuchar</a:t>
            </a:r>
            <a:endParaRPr sz="2000" b="1"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426354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103" name="Google Shape;103;p4"/>
          <p:cNvGraphicFramePr/>
          <p:nvPr/>
        </p:nvGraphicFramePr>
        <p:xfrm>
          <a:off x="5977370" y="1775012"/>
          <a:ext cx="5930750" cy="4289650"/>
        </p:xfrm>
        <a:graphic>
          <a:graphicData uri="http://schemas.openxmlformats.org/drawingml/2006/table">
            <a:tbl>
              <a:tblPr firstRow="1" bandRow="1">
                <a:noFill/>
              </a:tblPr>
              <a:tblGrid>
                <a:gridCol w="441925">
                  <a:extLst>
                    <a:ext uri="{9D8B030D-6E8A-4147-A177-3AD203B41FA5}">
                      <a16:colId xmlns:a16="http://schemas.microsoft.com/office/drawing/2014/main" val="20000"/>
                    </a:ext>
                  </a:extLst>
                </a:gridCol>
                <a:gridCol w="2879500">
                  <a:extLst>
                    <a:ext uri="{9D8B030D-6E8A-4147-A177-3AD203B41FA5}">
                      <a16:colId xmlns:a16="http://schemas.microsoft.com/office/drawing/2014/main" val="20001"/>
                    </a:ext>
                  </a:extLst>
                </a:gridCol>
                <a:gridCol w="2609325">
                  <a:extLst>
                    <a:ext uri="{9D8B030D-6E8A-4147-A177-3AD203B41FA5}">
                      <a16:colId xmlns:a16="http://schemas.microsoft.com/office/drawing/2014/main" val="20002"/>
                    </a:ext>
                  </a:extLst>
                </a:gridCol>
              </a:tblGrid>
              <a:tr h="506650">
                <a:tc>
                  <a:txBody>
                    <a:bodyPr/>
                    <a:lstStyle/>
                    <a:p>
                      <a:pPr marL="0" marR="0" lvl="0" indent="0" algn="ctr" rtl="0">
                        <a:spcBef>
                          <a:spcPts val="0"/>
                        </a:spcBef>
                        <a:spcAft>
                          <a:spcPts val="0"/>
                        </a:spcAft>
                        <a:buNone/>
                      </a:pPr>
                      <a:endParaRPr sz="2200" b="1" u="none" strike="noStrike" cap="none">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solidFill>
                            <a:srgbClr val="AE1518"/>
                          </a:solidFill>
                        </a:rPr>
                        <a:t>j</a:t>
                      </a:r>
                      <a:endParaRPr dirty="0">
                        <a:solidFill>
                          <a:srgbClr val="AE1518"/>
                        </a:solidFill>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solidFill>
                            <a:srgbClr val="AE1518"/>
                          </a:solidFill>
                        </a:rPr>
                        <a:t>g</a:t>
                      </a:r>
                      <a:endParaRPr dirty="0">
                        <a:solidFill>
                          <a:srgbClr val="AE1518"/>
                        </a:solidFill>
                      </a:endParaRPr>
                    </a:p>
                  </a:txBody>
                  <a:tcPr marL="91450" marR="91450" marT="45725" marB="45725" anchor="ctr"/>
                </a:tc>
                <a:extLst>
                  <a:ext uri="{0D108BD9-81ED-4DB2-BD59-A6C34878D82A}">
                    <a16:rowId xmlns:a16="http://schemas.microsoft.com/office/drawing/2014/main" val="10000"/>
                  </a:ext>
                </a:extLst>
              </a:tr>
              <a:tr h="472875">
                <a:tc>
                  <a:txBody>
                    <a:bodyPr/>
                    <a:lstStyle/>
                    <a:p>
                      <a:pPr marL="0" marR="0" lvl="0" indent="0" algn="ctr" rtl="0">
                        <a:spcBef>
                          <a:spcPts val="0"/>
                        </a:spcBef>
                        <a:spcAft>
                          <a:spcPts val="0"/>
                        </a:spcAft>
                        <a:buNone/>
                      </a:pPr>
                      <a:r>
                        <a:rPr lang="en-US" sz="2200" b="1" u="none" strike="noStrike" cap="none">
                          <a:solidFill>
                            <a:srgbClr val="3D3C3C"/>
                          </a:solidFill>
                        </a:rPr>
                        <a:t>1</a:t>
                      </a:r>
                      <a:endParaRPr>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1"/>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1</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2"/>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3"/>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4"/>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5"/>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6"/>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7"/>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extLst>
                  <a:ext uri="{0D108BD9-81ED-4DB2-BD59-A6C34878D82A}">
                    <a16:rowId xmlns:a16="http://schemas.microsoft.com/office/drawing/2014/main" val="10008"/>
                  </a:ext>
                </a:extLst>
              </a:tr>
            </a:tbl>
          </a:graphicData>
        </a:graphic>
      </p:graphicFrame>
      <p:sp>
        <p:nvSpPr>
          <p:cNvPr id="104" name="Google Shape;104;p4"/>
          <p:cNvSpPr txBox="1"/>
          <p:nvPr/>
        </p:nvSpPr>
        <p:spPr>
          <a:xfrm>
            <a:off x="201594" y="1222314"/>
            <a:ext cx="302198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err="1">
                <a:solidFill>
                  <a:srgbClr val="3D3C3C"/>
                </a:solidFill>
                <a:latin typeface="Century Gothic"/>
                <a:ea typeface="Century Gothic"/>
                <a:cs typeface="Century Gothic"/>
                <a:sym typeface="Century Gothic"/>
              </a:rPr>
              <a:t>Estudiante</a:t>
            </a:r>
            <a:r>
              <a:rPr lang="en-US" sz="2000" b="1" dirty="0">
                <a:solidFill>
                  <a:srgbClr val="3D3C3C"/>
                </a:solidFill>
                <a:latin typeface="Century Gothic"/>
                <a:ea typeface="Century Gothic"/>
                <a:cs typeface="Century Gothic"/>
                <a:sym typeface="Century Gothic"/>
              </a:rPr>
              <a:t> A - </a:t>
            </a:r>
            <a:r>
              <a:rPr lang="en-US" sz="2000" b="1" dirty="0" err="1">
                <a:solidFill>
                  <a:srgbClr val="3D3C3C"/>
                </a:solidFill>
                <a:latin typeface="Century Gothic"/>
                <a:ea typeface="Century Gothic"/>
                <a:cs typeface="Century Gothic"/>
                <a:sym typeface="Century Gothic"/>
              </a:rPr>
              <a:t>Solución</a:t>
            </a:r>
            <a:endParaRPr dirty="0">
              <a:solidFill>
                <a:srgbClr val="3D3C3C"/>
              </a:solidFill>
            </a:endParaRPr>
          </a:p>
        </p:txBody>
      </p:sp>
      <p:sp>
        <p:nvSpPr>
          <p:cNvPr id="105" name="Google Shape;105;p4"/>
          <p:cNvSpPr/>
          <p:nvPr/>
        </p:nvSpPr>
        <p:spPr>
          <a:xfrm>
            <a:off x="10059997" y="2308149"/>
            <a:ext cx="102321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err="1">
                <a:solidFill>
                  <a:srgbClr val="203864"/>
                </a:solidFill>
                <a:latin typeface="Century Gothic"/>
                <a:sym typeface="Century Gothic"/>
              </a:rPr>
              <a:t>gusta</a:t>
            </a:r>
            <a:endParaRPr dirty="0"/>
          </a:p>
        </p:txBody>
      </p:sp>
      <p:sp>
        <p:nvSpPr>
          <p:cNvPr id="106" name="Google Shape;106;p4"/>
          <p:cNvSpPr/>
          <p:nvPr/>
        </p:nvSpPr>
        <p:spPr>
          <a:xfrm>
            <a:off x="7584248" y="2794588"/>
            <a:ext cx="90486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viejas</a:t>
            </a:r>
            <a:endParaRPr sz="2000" dirty="0">
              <a:solidFill>
                <a:srgbClr val="000000"/>
              </a:solidFill>
              <a:latin typeface="Century Gothic"/>
              <a:ea typeface="Century Gothic"/>
              <a:cs typeface="Century Gothic"/>
              <a:sym typeface="Century Gothic"/>
            </a:endParaRPr>
          </a:p>
        </p:txBody>
      </p:sp>
      <p:sp>
        <p:nvSpPr>
          <p:cNvPr id="107" name="Google Shape;107;p4"/>
          <p:cNvSpPr/>
          <p:nvPr/>
        </p:nvSpPr>
        <p:spPr>
          <a:xfrm>
            <a:off x="9643510" y="3282255"/>
            <a:ext cx="1856192"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protagonista</a:t>
            </a:r>
            <a:endParaRPr sz="2000" dirty="0">
              <a:solidFill>
                <a:srgbClr val="000000"/>
              </a:solidFill>
              <a:latin typeface="Century Gothic"/>
              <a:ea typeface="Century Gothic"/>
              <a:cs typeface="Century Gothic"/>
              <a:sym typeface="Century Gothic"/>
            </a:endParaRPr>
          </a:p>
        </p:txBody>
      </p:sp>
      <p:sp>
        <p:nvSpPr>
          <p:cNvPr id="108" name="Google Shape;108;p4"/>
          <p:cNvSpPr/>
          <p:nvPr/>
        </p:nvSpPr>
        <p:spPr>
          <a:xfrm>
            <a:off x="7098938" y="3723760"/>
            <a:ext cx="173990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personaje</a:t>
            </a:r>
            <a:endParaRPr sz="2000" dirty="0">
              <a:solidFill>
                <a:srgbClr val="000000"/>
              </a:solidFill>
              <a:latin typeface="Century Gothic"/>
              <a:ea typeface="Century Gothic"/>
              <a:cs typeface="Century Gothic"/>
              <a:sym typeface="Century Gothic"/>
            </a:endParaRPr>
          </a:p>
        </p:txBody>
      </p:sp>
      <p:sp>
        <p:nvSpPr>
          <p:cNvPr id="110" name="Google Shape;110;p4"/>
          <p:cNvSpPr/>
          <p:nvPr/>
        </p:nvSpPr>
        <p:spPr>
          <a:xfrm>
            <a:off x="10059997" y="4656431"/>
            <a:ext cx="1023218"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203864"/>
                </a:solidFill>
                <a:latin typeface="Century Gothic"/>
                <a:ea typeface="Century Gothic"/>
                <a:cs typeface="Century Gothic"/>
                <a:sym typeface="Century Gothic"/>
              </a:rPr>
              <a:t>gusto</a:t>
            </a:r>
            <a:endParaRPr sz="2000" dirty="0">
              <a:solidFill>
                <a:srgbClr val="000000"/>
              </a:solidFill>
              <a:latin typeface="Century Gothic"/>
              <a:ea typeface="Century Gothic"/>
              <a:cs typeface="Century Gothic"/>
              <a:sym typeface="Century Gothic"/>
            </a:endParaRPr>
          </a:p>
        </p:txBody>
      </p:sp>
      <p:sp>
        <p:nvSpPr>
          <p:cNvPr id="111" name="Google Shape;111;p4"/>
          <p:cNvSpPr/>
          <p:nvPr/>
        </p:nvSpPr>
        <p:spPr>
          <a:xfrm>
            <a:off x="9822173" y="5193428"/>
            <a:ext cx="172858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203864"/>
                </a:solidFill>
                <a:latin typeface="Century Gothic"/>
                <a:ea typeface="Century Gothic"/>
                <a:cs typeface="Century Gothic"/>
                <a:sym typeface="Century Gothic"/>
              </a:rPr>
              <a:t>sin embargo</a:t>
            </a:r>
            <a:endParaRPr sz="2000" dirty="0">
              <a:solidFill>
                <a:srgbClr val="000000"/>
              </a:solidFill>
              <a:latin typeface="Century Gothic"/>
              <a:ea typeface="Century Gothic"/>
              <a:cs typeface="Century Gothic"/>
              <a:sym typeface="Century Gothic"/>
            </a:endParaRPr>
          </a:p>
        </p:txBody>
      </p:sp>
      <p:sp>
        <p:nvSpPr>
          <p:cNvPr id="112" name="Google Shape;112;p4"/>
          <p:cNvSpPr/>
          <p:nvPr/>
        </p:nvSpPr>
        <p:spPr>
          <a:xfrm>
            <a:off x="7658771" y="5575404"/>
            <a:ext cx="83034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fijo</a:t>
            </a:r>
            <a:endParaRPr sz="2000" dirty="0">
              <a:solidFill>
                <a:srgbClr val="000000"/>
              </a:solidFill>
              <a:latin typeface="Century Gothic"/>
              <a:ea typeface="Century Gothic"/>
              <a:cs typeface="Century Gothic"/>
              <a:sym typeface="Century Gothic"/>
            </a:endParaRPr>
          </a:p>
        </p:txBody>
      </p:sp>
      <p:sp>
        <p:nvSpPr>
          <p:cNvPr id="2" name="Title 2">
            <a:extLst>
              <a:ext uri="{FF2B5EF4-FFF2-40B4-BE49-F238E27FC236}">
                <a16:creationId xmlns:a16="http://schemas.microsoft.com/office/drawing/2014/main" id="{F7C0C963-FBB3-C5EA-B38A-2DA738CBDF65}"/>
              </a:ext>
            </a:extLst>
          </p:cNvPr>
          <p:cNvSpPr txBox="1">
            <a:spLocks/>
          </p:cNvSpPr>
          <p:nvPr/>
        </p:nvSpPr>
        <p:spPr>
          <a:xfrm>
            <a:off x="0" y="184528"/>
            <a:ext cx="4427580"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ES"/>
              <a:t>Vocabulario</a:t>
            </a:r>
            <a:endParaRPr lang="en-ES" dirty="0"/>
          </a:p>
        </p:txBody>
      </p:sp>
      <p:sp>
        <p:nvSpPr>
          <p:cNvPr id="5" name="Google Shape;54;p1">
            <a:extLst>
              <a:ext uri="{FF2B5EF4-FFF2-40B4-BE49-F238E27FC236}">
                <a16:creationId xmlns:a16="http://schemas.microsoft.com/office/drawing/2014/main" id="{D0A686C9-F8B3-4380-3E88-FB9118DEAF66}"/>
              </a:ext>
            </a:extLst>
          </p:cNvPr>
          <p:cNvSpPr/>
          <p:nvPr/>
        </p:nvSpPr>
        <p:spPr>
          <a:xfrm>
            <a:off x="9500839" y="213557"/>
            <a:ext cx="2371255" cy="422063"/>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rgbClr val="FFFFFF"/>
                </a:solidFill>
                <a:latin typeface="Century Gothic"/>
                <a:ea typeface="Century Gothic"/>
                <a:cs typeface="Century Gothic"/>
                <a:sym typeface="Century Gothic"/>
              </a:rPr>
              <a:t>h</a:t>
            </a:r>
            <a:r>
              <a:rPr lang="en-GB" sz="2000" b="1" i="0" u="none" strike="noStrike" cap="none" dirty="0" err="1">
                <a:solidFill>
                  <a:srgbClr val="FFFFFF"/>
                </a:solidFill>
                <a:latin typeface="Century Gothic"/>
                <a:ea typeface="Century Gothic"/>
                <a:cs typeface="Century Gothic"/>
                <a:sym typeface="Century Gothic"/>
              </a:rPr>
              <a:t>ablar</a:t>
            </a:r>
            <a:r>
              <a:rPr lang="en-GB" sz="2000" b="1" i="0" u="none" strike="noStrike" cap="none" dirty="0">
                <a:solidFill>
                  <a:srgbClr val="FFFFFF"/>
                </a:solidFill>
                <a:latin typeface="Century Gothic"/>
                <a:ea typeface="Century Gothic"/>
                <a:cs typeface="Century Gothic"/>
                <a:sym typeface="Century Gothic"/>
              </a:rPr>
              <a:t>/</a:t>
            </a:r>
            <a:r>
              <a:rPr lang="en-GB" sz="2000" b="1" i="0" u="none" strike="noStrike" cap="none" dirty="0" err="1">
                <a:solidFill>
                  <a:srgbClr val="FFFFFF"/>
                </a:solidFill>
                <a:latin typeface="Century Gothic"/>
                <a:ea typeface="Century Gothic"/>
                <a:cs typeface="Century Gothic"/>
                <a:sym typeface="Century Gothic"/>
              </a:rPr>
              <a:t>escuchar</a:t>
            </a:r>
            <a:endParaRPr sz="2000" b="1" i="0" u="none" strike="noStrike" cap="none" dirty="0">
              <a:solidFill>
                <a:srgbClr val="FFFFFF"/>
              </a:solidFill>
              <a:latin typeface="Century Gothic"/>
              <a:ea typeface="Century Gothic"/>
              <a:cs typeface="Century Gothic"/>
              <a:sym typeface="Century Gothic"/>
            </a:endParaRPr>
          </a:p>
        </p:txBody>
      </p:sp>
      <p:graphicFrame>
        <p:nvGraphicFramePr>
          <p:cNvPr id="6" name="Google Shape;78;p2">
            <a:extLst>
              <a:ext uri="{FF2B5EF4-FFF2-40B4-BE49-F238E27FC236}">
                <a16:creationId xmlns:a16="http://schemas.microsoft.com/office/drawing/2014/main" id="{D25805FB-EB66-89E1-6288-D20C49A18A35}"/>
              </a:ext>
            </a:extLst>
          </p:cNvPr>
          <p:cNvGraphicFramePr/>
          <p:nvPr/>
        </p:nvGraphicFramePr>
        <p:xfrm>
          <a:off x="283880" y="1775012"/>
          <a:ext cx="5337000" cy="4280100"/>
        </p:xfrm>
        <a:graphic>
          <a:graphicData uri="http://schemas.openxmlformats.org/drawingml/2006/table">
            <a:tbl>
              <a:tblPr firstRow="1" bandRow="1">
                <a:noFill/>
              </a:tblPr>
              <a:tblGrid>
                <a:gridCol w="740225">
                  <a:extLst>
                    <a:ext uri="{9D8B030D-6E8A-4147-A177-3AD203B41FA5}">
                      <a16:colId xmlns:a16="http://schemas.microsoft.com/office/drawing/2014/main" val="20000"/>
                    </a:ext>
                  </a:extLst>
                </a:gridCol>
                <a:gridCol w="4596775">
                  <a:extLst>
                    <a:ext uri="{9D8B030D-6E8A-4147-A177-3AD203B41FA5}">
                      <a16:colId xmlns:a16="http://schemas.microsoft.com/office/drawing/2014/main" val="20001"/>
                    </a:ext>
                  </a:extLst>
                </a:gridCol>
              </a:tblGrid>
              <a:tr h="476625">
                <a:tc>
                  <a:txBody>
                    <a:bodyPr/>
                    <a:lstStyle/>
                    <a:p>
                      <a:pPr marL="0" marR="0" lvl="0" indent="0" algn="ctr" rtl="0">
                        <a:spcBef>
                          <a:spcPts val="0"/>
                        </a:spcBef>
                        <a:spcAft>
                          <a:spcPts val="0"/>
                        </a:spcAft>
                        <a:buNone/>
                      </a:pPr>
                      <a:endParaRPr sz="2200" b="1"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US" sz="2000" b="1" u="none" strike="noStrike" cap="none" dirty="0">
                          <a:solidFill>
                            <a:srgbClr val="3D3C3C"/>
                          </a:solidFill>
                        </a:rPr>
                        <a:t>Lee las </a:t>
                      </a:r>
                      <a:r>
                        <a:rPr lang="en-US" sz="2000" b="1" u="none" strike="noStrike" cap="none" dirty="0" err="1">
                          <a:solidFill>
                            <a:srgbClr val="3D3C3C"/>
                          </a:solidFill>
                        </a:rPr>
                        <a:t>frases</a:t>
                      </a:r>
                      <a:r>
                        <a:rPr lang="en-US" sz="2000" b="1" u="none" strike="noStrike" cap="none" dirty="0">
                          <a:solidFill>
                            <a:srgbClr val="3D3C3C"/>
                          </a:solidFill>
                        </a:rPr>
                        <a:t> </a:t>
                      </a:r>
                      <a:r>
                        <a:rPr lang="en-US" sz="2000" b="1" u="none" strike="noStrike" cap="none" dirty="0" err="1">
                          <a:solidFill>
                            <a:srgbClr val="3D3C3C"/>
                          </a:solidFill>
                        </a:rPr>
                        <a:t>en</a:t>
                      </a:r>
                      <a:r>
                        <a:rPr lang="en-US" sz="2000" b="1" u="none" strike="noStrike" cap="none" dirty="0">
                          <a:solidFill>
                            <a:srgbClr val="3D3C3C"/>
                          </a:solidFill>
                        </a:rPr>
                        <a:t> la </a:t>
                      </a:r>
                      <a:r>
                        <a:rPr lang="en-US" sz="2000" b="1" u="none" strike="noStrike" cap="none" dirty="0" err="1">
                          <a:solidFill>
                            <a:srgbClr val="3D3C3C"/>
                          </a:solidFill>
                        </a:rPr>
                        <a:t>lista</a:t>
                      </a:r>
                      <a:endParaRPr dirty="0">
                        <a:solidFill>
                          <a:srgbClr val="3D3C3C"/>
                        </a:solidFill>
                      </a:endParaRPr>
                    </a:p>
                  </a:txBody>
                  <a:tcPr marL="91450" marR="91450" marT="45725" marB="45725" anchor="ctr"/>
                </a:tc>
                <a:extLst>
                  <a:ext uri="{0D108BD9-81ED-4DB2-BD59-A6C34878D82A}">
                    <a16:rowId xmlns:a16="http://schemas.microsoft.com/office/drawing/2014/main" val="10000"/>
                  </a:ext>
                </a:extLst>
              </a:tr>
              <a:tr h="959914">
                <a:tc>
                  <a:txBody>
                    <a:bodyPr/>
                    <a:lstStyle/>
                    <a:p>
                      <a:pPr marL="0" marR="0" lvl="0" indent="0" algn="ctr" rtl="0">
                        <a:spcBef>
                          <a:spcPts val="0"/>
                        </a:spcBef>
                        <a:spcAft>
                          <a:spcPts val="0"/>
                        </a:spcAft>
                        <a:buNone/>
                      </a:pPr>
                      <a:r>
                        <a:rPr lang="en-US" sz="2200" b="1" u="none" strike="noStrike" cap="none" dirty="0">
                          <a:solidFill>
                            <a:srgbClr val="3D3C3C"/>
                          </a:solidFill>
                        </a:rPr>
                        <a:t>1</a:t>
                      </a:r>
                      <a:endParaRPr dirty="0">
                        <a:solidFill>
                          <a:srgbClr val="3D3C3C"/>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u="none" strike="noStrike" cap="none" dirty="0">
                          <a:solidFill>
                            <a:srgbClr val="3D3C3C"/>
                          </a:solidFill>
                        </a:rPr>
                        <a:t>Javier Bardem es </a:t>
                      </a:r>
                      <a:r>
                        <a:rPr lang="en-US" sz="2000" b="0" u="none" strike="noStrike" cap="none" dirty="0" err="1">
                          <a:solidFill>
                            <a:srgbClr val="3D3C3C"/>
                          </a:solidFill>
                        </a:rPr>
                        <a:t>el</a:t>
                      </a:r>
                      <a:r>
                        <a:rPr lang="en-US" sz="2000" b="0" u="none" strike="noStrike" cap="none" dirty="0">
                          <a:solidFill>
                            <a:srgbClr val="3D3C3C"/>
                          </a:solidFill>
                        </a:rPr>
                        <a:t> </a:t>
                      </a:r>
                      <a:r>
                        <a:rPr lang="en-US" sz="2000" b="0" u="none" strike="noStrike" cap="none" dirty="0" err="1">
                          <a:solidFill>
                            <a:srgbClr val="3D3C3C"/>
                          </a:solidFill>
                        </a:rPr>
                        <a:t>hijo</a:t>
                      </a:r>
                      <a:r>
                        <a:rPr lang="en-US" sz="2000" b="0" u="none" strike="noStrike" cap="none" dirty="0">
                          <a:solidFill>
                            <a:srgbClr val="3D3C3C"/>
                          </a:solidFill>
                        </a:rPr>
                        <a:t> de Pilar Bardem, </a:t>
                      </a:r>
                      <a:r>
                        <a:rPr lang="en-US" sz="2000" b="0" u="none" strike="noStrike" cap="none" dirty="0" err="1">
                          <a:solidFill>
                            <a:srgbClr val="3D3C3C"/>
                          </a:solidFill>
                        </a:rPr>
                        <a:t>una</a:t>
                      </a:r>
                      <a:r>
                        <a:rPr lang="en-US" sz="2000" b="0" u="none" strike="noStrike" cap="none" dirty="0">
                          <a:solidFill>
                            <a:srgbClr val="3D3C3C"/>
                          </a:solidFill>
                        </a:rPr>
                        <a:t> </a:t>
                      </a:r>
                      <a:r>
                        <a:rPr lang="en-US" sz="2000" b="0" u="none" strike="noStrike" cap="none" dirty="0" err="1">
                          <a:solidFill>
                            <a:srgbClr val="3D3C3C"/>
                          </a:solidFill>
                        </a:rPr>
                        <a:t>actriz</a:t>
                      </a:r>
                      <a:r>
                        <a:rPr lang="en-US" sz="2000" b="0" u="none" strike="noStrike" cap="none" dirty="0">
                          <a:solidFill>
                            <a:srgbClr val="3D3C3C"/>
                          </a:solidFill>
                        </a:rPr>
                        <a:t> </a:t>
                      </a:r>
                      <a:r>
                        <a:rPr lang="en-US" sz="2000" b="0" u="none" strike="noStrike" cap="none" dirty="0" err="1">
                          <a:solidFill>
                            <a:srgbClr val="3D3C3C"/>
                          </a:solidFill>
                        </a:rPr>
                        <a:t>famosa</a:t>
                      </a:r>
                      <a:r>
                        <a:rPr lang="en-US" sz="2000" b="0" u="none" strike="noStrike" cap="none" dirty="0">
                          <a:solidFill>
                            <a:srgbClr val="3D3C3C"/>
                          </a:solidFill>
                        </a:rPr>
                        <a:t>.</a:t>
                      </a:r>
                    </a:p>
                  </a:txBody>
                  <a:tcPr marL="91450" marR="91450" marT="45725" marB="45725" anchor="ctr"/>
                </a:tc>
                <a:extLst>
                  <a:ext uri="{0D108BD9-81ED-4DB2-BD59-A6C34878D82A}">
                    <a16:rowId xmlns:a16="http://schemas.microsoft.com/office/drawing/2014/main" val="10002"/>
                  </a:ext>
                </a:extLst>
              </a:tr>
              <a:tr h="947854">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dirty="0">
                          <a:solidFill>
                            <a:srgbClr val="3D3C3C"/>
                          </a:solidFill>
                        </a:rPr>
                        <a:t>Dejó de ser pintor para tener una larga carrera como actor.</a:t>
                      </a:r>
                    </a:p>
                  </a:txBody>
                  <a:tcPr marL="91450" marR="91450" marT="45725" marB="45725" anchor="ctr"/>
                </a:tc>
                <a:extLst>
                  <a:ext uri="{0D108BD9-81ED-4DB2-BD59-A6C34878D82A}">
                    <a16:rowId xmlns:a16="http://schemas.microsoft.com/office/drawing/2014/main" val="10006"/>
                  </a:ext>
                </a:extLst>
              </a:tr>
              <a:tr h="947854">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u="none" strike="noStrike" cap="none" dirty="0" err="1">
                          <a:solidFill>
                            <a:srgbClr val="3D3C3C"/>
                          </a:solidFill>
                        </a:rPr>
                        <a:t>Penélope</a:t>
                      </a:r>
                      <a:r>
                        <a:rPr lang="en-US" sz="2000" b="0" u="none" strike="noStrike" cap="none" dirty="0">
                          <a:solidFill>
                            <a:srgbClr val="3D3C3C"/>
                          </a:solidFill>
                        </a:rPr>
                        <a:t> Cruz </a:t>
                      </a:r>
                      <a:r>
                        <a:rPr lang="en-US" sz="2000" b="0" u="none" strike="noStrike" cap="none" dirty="0" err="1">
                          <a:solidFill>
                            <a:srgbClr val="3D3C3C"/>
                          </a:solidFill>
                        </a:rPr>
                        <a:t>ganó</a:t>
                      </a:r>
                      <a:r>
                        <a:rPr lang="en-US" sz="2000" b="0" u="none" strike="noStrike" cap="none" dirty="0">
                          <a:solidFill>
                            <a:srgbClr val="3D3C3C"/>
                          </a:solidFill>
                        </a:rPr>
                        <a:t> </a:t>
                      </a:r>
                      <a:r>
                        <a:rPr lang="en-US" sz="2000" b="0" u="none" strike="noStrike" cap="none" dirty="0" err="1">
                          <a:solidFill>
                            <a:srgbClr val="3D3C3C"/>
                          </a:solidFill>
                        </a:rPr>
                        <a:t>el</a:t>
                      </a:r>
                      <a:r>
                        <a:rPr lang="en-US" sz="2000" b="0" u="none" strike="noStrike" cap="none" dirty="0">
                          <a:solidFill>
                            <a:srgbClr val="3D3C3C"/>
                          </a:solidFill>
                        </a:rPr>
                        <a:t> Oscar a la </a:t>
                      </a:r>
                      <a:r>
                        <a:rPr lang="en-US" sz="2000" b="0" u="none" strike="noStrike" cap="none" dirty="0" err="1">
                          <a:solidFill>
                            <a:srgbClr val="3D3C3C"/>
                          </a:solidFill>
                        </a:rPr>
                        <a:t>mejor</a:t>
                      </a:r>
                      <a:r>
                        <a:rPr lang="en-US" sz="2000" b="0" u="none" strike="noStrike" cap="none" dirty="0">
                          <a:solidFill>
                            <a:srgbClr val="3D3C3C"/>
                          </a:solidFill>
                        </a:rPr>
                        <a:t> </a:t>
                      </a:r>
                      <a:r>
                        <a:rPr lang="en-US" sz="2000" b="0" u="none" strike="noStrike" cap="none" dirty="0" err="1">
                          <a:solidFill>
                            <a:srgbClr val="3D3C3C"/>
                          </a:solidFill>
                        </a:rPr>
                        <a:t>actriz</a:t>
                      </a:r>
                      <a:r>
                        <a:rPr lang="en-US" sz="2000" b="0" u="none" strike="noStrike" cap="none" dirty="0">
                          <a:solidFill>
                            <a:srgbClr val="3D3C3C"/>
                          </a:solidFill>
                        </a:rPr>
                        <a:t> </a:t>
                      </a:r>
                      <a:r>
                        <a:rPr lang="en-US" sz="2000" b="0" u="none" strike="noStrike" cap="none" dirty="0" err="1">
                          <a:solidFill>
                            <a:srgbClr val="3D3C3C"/>
                          </a:solidFill>
                        </a:rPr>
                        <a:t>secundaria</a:t>
                      </a:r>
                      <a:r>
                        <a:rPr lang="en-US" sz="2000" b="0" u="none" strike="noStrike" cap="none" dirty="0">
                          <a:solidFill>
                            <a:srgbClr val="3D3C3C"/>
                          </a:solidFill>
                        </a:rPr>
                        <a:t>*.</a:t>
                      </a:r>
                    </a:p>
                  </a:txBody>
                  <a:tcPr marL="91450" marR="91450" marT="45725" marB="45725" anchor="ctr"/>
                </a:tc>
                <a:extLst>
                  <a:ext uri="{0D108BD9-81ED-4DB2-BD59-A6C34878D82A}">
                    <a16:rowId xmlns:a16="http://schemas.microsoft.com/office/drawing/2014/main" val="10007"/>
                  </a:ext>
                </a:extLst>
              </a:tr>
              <a:tr h="947853">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US" sz="2000" b="0" u="none" strike="noStrike" cap="none" dirty="0" err="1">
                          <a:solidFill>
                            <a:srgbClr val="3D3C3C"/>
                          </a:solidFill>
                        </a:rPr>
                        <a:t>Estos</a:t>
                      </a:r>
                      <a:r>
                        <a:rPr lang="en-US" sz="2000" b="0" u="none" strike="noStrike" cap="none" dirty="0">
                          <a:solidFill>
                            <a:srgbClr val="3D3C3C"/>
                          </a:solidFill>
                        </a:rPr>
                        <a:t> dos </a:t>
                      </a:r>
                      <a:r>
                        <a:rPr lang="en-US" sz="2000" b="0" u="none" strike="noStrike" cap="none" dirty="0" err="1">
                          <a:solidFill>
                            <a:srgbClr val="3D3C3C"/>
                          </a:solidFill>
                        </a:rPr>
                        <a:t>actores</a:t>
                      </a:r>
                      <a:r>
                        <a:rPr lang="en-US" sz="2000" b="0" u="none" strike="noStrike" cap="none" dirty="0">
                          <a:solidFill>
                            <a:srgbClr val="3D3C3C"/>
                          </a:solidFill>
                        </a:rPr>
                        <a:t> </a:t>
                      </a:r>
                      <a:r>
                        <a:rPr lang="en-US" sz="2000" b="0" u="none" strike="noStrike" cap="none" dirty="0" err="1">
                          <a:solidFill>
                            <a:srgbClr val="3D3C3C"/>
                          </a:solidFill>
                        </a:rPr>
                        <a:t>están</a:t>
                      </a:r>
                      <a:r>
                        <a:rPr lang="en-US" sz="2000" b="0" u="none" strike="noStrike" cap="none" dirty="0">
                          <a:solidFill>
                            <a:srgbClr val="3D3C3C"/>
                          </a:solidFill>
                        </a:rPr>
                        <a:t> </a:t>
                      </a:r>
                      <a:r>
                        <a:rPr lang="en-US" sz="2000" b="0" u="none" strike="noStrike" cap="none" dirty="0" err="1">
                          <a:solidFill>
                            <a:srgbClr val="3D3C3C"/>
                          </a:solidFill>
                        </a:rPr>
                        <a:t>juntos</a:t>
                      </a:r>
                      <a:r>
                        <a:rPr lang="en-US" sz="2000" b="0" u="none" strike="noStrike" cap="none" dirty="0">
                          <a:solidFill>
                            <a:srgbClr val="3D3C3C"/>
                          </a:solidFill>
                        </a:rPr>
                        <a:t>.</a:t>
                      </a:r>
                      <a:r>
                        <a:rPr lang="en-US" sz="2000" b="0" u="none" strike="noStrike" cap="none" baseline="0" dirty="0">
                          <a:solidFill>
                            <a:srgbClr val="3D3C3C"/>
                          </a:solidFill>
                        </a:rPr>
                        <a:t> Es </a:t>
                      </a:r>
                      <a:r>
                        <a:rPr lang="en-US" sz="2000" b="0" u="none" strike="noStrike" cap="none" baseline="0" dirty="0" err="1">
                          <a:solidFill>
                            <a:srgbClr val="3D3C3C"/>
                          </a:solidFill>
                        </a:rPr>
                        <a:t>una</a:t>
                      </a:r>
                      <a:r>
                        <a:rPr lang="en-US" sz="2000" b="0" u="none" strike="noStrike" cap="none" baseline="0" dirty="0">
                          <a:solidFill>
                            <a:srgbClr val="3D3C3C"/>
                          </a:solidFill>
                        </a:rPr>
                        <a:t> pareja </a:t>
                      </a:r>
                      <a:r>
                        <a:rPr lang="en-US" sz="2000" b="0" u="none" strike="noStrike" cap="none" baseline="0" dirty="0" err="1">
                          <a:solidFill>
                            <a:srgbClr val="3D3C3C"/>
                          </a:solidFill>
                        </a:rPr>
                        <a:t>muy</a:t>
                      </a:r>
                      <a:r>
                        <a:rPr lang="en-US" sz="2000" b="0" u="none" strike="noStrike" cap="none" baseline="0" dirty="0">
                          <a:solidFill>
                            <a:srgbClr val="3D3C3C"/>
                          </a:solidFill>
                        </a:rPr>
                        <a:t> popular.</a:t>
                      </a:r>
                      <a:endParaRPr lang="en-US" sz="2000" b="0" u="none" strike="noStrike" cap="none" dirty="0">
                        <a:solidFill>
                          <a:srgbClr val="3D3C3C"/>
                        </a:solidFill>
                      </a:endParaRPr>
                    </a:p>
                  </a:txBody>
                  <a:tcPr marL="91450" marR="91450" marT="45725" marB="45725" anchor="ctr"/>
                </a:tc>
                <a:extLst>
                  <a:ext uri="{0D108BD9-81ED-4DB2-BD59-A6C34878D82A}">
                    <a16:rowId xmlns:a16="http://schemas.microsoft.com/office/drawing/2014/main" val="10008"/>
                  </a:ext>
                </a:extLst>
              </a:tr>
            </a:tbl>
          </a:graphicData>
        </a:graphic>
      </p:graphicFrame>
      <p:sp>
        <p:nvSpPr>
          <p:cNvPr id="8" name="TextBox 7">
            <a:extLst>
              <a:ext uri="{FF2B5EF4-FFF2-40B4-BE49-F238E27FC236}">
                <a16:creationId xmlns:a16="http://schemas.microsoft.com/office/drawing/2014/main" id="{8BC87C3C-36F5-4CD7-DD35-186744F4FA85}"/>
              </a:ext>
            </a:extLst>
          </p:cNvPr>
          <p:cNvSpPr txBox="1"/>
          <p:nvPr/>
        </p:nvSpPr>
        <p:spPr>
          <a:xfrm>
            <a:off x="4982154" y="384563"/>
            <a:ext cx="4427580" cy="400110"/>
          </a:xfrm>
          <a:prstGeom prst="rect">
            <a:avLst/>
          </a:prstGeom>
          <a:noFill/>
        </p:spPr>
        <p:txBody>
          <a:bodyPr wrap="square" rtlCol="0">
            <a:spAutoFit/>
          </a:bodyPr>
          <a:lstStyle/>
          <a:p>
            <a:r>
              <a:rPr lang="es-ES_tradnl" sz="2000" dirty="0">
                <a:solidFill>
                  <a:srgbClr val="3D3C3C"/>
                </a:solidFill>
              </a:rPr>
              <a:t>*secundario = </a:t>
            </a:r>
            <a:r>
              <a:rPr lang="es-ES_tradnl" sz="2000" dirty="0" err="1">
                <a:solidFill>
                  <a:srgbClr val="3D3C3C"/>
                </a:solidFill>
              </a:rPr>
              <a:t>supporting</a:t>
            </a:r>
            <a:r>
              <a:rPr lang="es-ES_tradnl" sz="2000" dirty="0">
                <a:solidFill>
                  <a:srgbClr val="3D3C3C"/>
                </a:solidFill>
              </a:rPr>
              <a:t> (actor)</a:t>
            </a:r>
          </a:p>
        </p:txBody>
      </p:sp>
      <p:sp>
        <p:nvSpPr>
          <p:cNvPr id="9" name="Google Shape;108;p4">
            <a:extLst>
              <a:ext uri="{FF2B5EF4-FFF2-40B4-BE49-F238E27FC236}">
                <a16:creationId xmlns:a16="http://schemas.microsoft.com/office/drawing/2014/main" id="{E7F87C86-90AD-ECA2-EDD6-48D9424D5B29}"/>
              </a:ext>
            </a:extLst>
          </p:cNvPr>
          <p:cNvSpPr/>
          <p:nvPr/>
        </p:nvSpPr>
        <p:spPr>
          <a:xfrm>
            <a:off x="7483171" y="4184996"/>
            <a:ext cx="100594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joven</a:t>
            </a:r>
            <a:endParaRPr sz="2000"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15457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aphicFrame>
        <p:nvGraphicFramePr>
          <p:cNvPr id="123" name="Google Shape;123;p5"/>
          <p:cNvGraphicFramePr/>
          <p:nvPr/>
        </p:nvGraphicFramePr>
        <p:xfrm>
          <a:off x="6006022" y="1775012"/>
          <a:ext cx="5930750" cy="4289650"/>
        </p:xfrm>
        <a:graphic>
          <a:graphicData uri="http://schemas.openxmlformats.org/drawingml/2006/table">
            <a:tbl>
              <a:tblPr firstRow="1" bandRow="1">
                <a:noFill/>
              </a:tblPr>
              <a:tblGrid>
                <a:gridCol w="441925">
                  <a:extLst>
                    <a:ext uri="{9D8B030D-6E8A-4147-A177-3AD203B41FA5}">
                      <a16:colId xmlns:a16="http://schemas.microsoft.com/office/drawing/2014/main" val="20000"/>
                    </a:ext>
                  </a:extLst>
                </a:gridCol>
                <a:gridCol w="2879500">
                  <a:extLst>
                    <a:ext uri="{9D8B030D-6E8A-4147-A177-3AD203B41FA5}">
                      <a16:colId xmlns:a16="http://schemas.microsoft.com/office/drawing/2014/main" val="20001"/>
                    </a:ext>
                  </a:extLst>
                </a:gridCol>
                <a:gridCol w="2609325">
                  <a:extLst>
                    <a:ext uri="{9D8B030D-6E8A-4147-A177-3AD203B41FA5}">
                      <a16:colId xmlns:a16="http://schemas.microsoft.com/office/drawing/2014/main" val="20002"/>
                    </a:ext>
                  </a:extLst>
                </a:gridCol>
              </a:tblGrid>
              <a:tr h="506650">
                <a:tc>
                  <a:txBody>
                    <a:bodyPr/>
                    <a:lstStyle/>
                    <a:p>
                      <a:pPr marL="0" marR="0" lvl="0" indent="0" algn="ctr" rtl="0">
                        <a:spcBef>
                          <a:spcPts val="0"/>
                        </a:spcBef>
                        <a:spcAft>
                          <a:spcPts val="0"/>
                        </a:spcAft>
                        <a:buNone/>
                      </a:pPr>
                      <a:endParaRPr sz="2200" b="1" u="none" strike="noStrike" cap="none">
                        <a:solidFill>
                          <a:srgbClr val="203864"/>
                        </a:solidFill>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solidFill>
                            <a:srgbClr val="AE1518"/>
                          </a:solidFill>
                        </a:rPr>
                        <a:t>j</a:t>
                      </a:r>
                      <a:endParaRPr dirty="0">
                        <a:solidFill>
                          <a:srgbClr val="AE1518"/>
                        </a:solidFill>
                      </a:endParaRPr>
                    </a:p>
                  </a:txBody>
                  <a:tcPr marL="91450" marR="91450" marT="45725" marB="45725" anchor="ctr"/>
                </a:tc>
                <a:tc>
                  <a:txBody>
                    <a:bodyPr/>
                    <a:lstStyle/>
                    <a:p>
                      <a:pPr marL="0" marR="0" lvl="0" indent="0" algn="ctr" rtl="0">
                        <a:spcBef>
                          <a:spcPts val="0"/>
                        </a:spcBef>
                        <a:spcAft>
                          <a:spcPts val="0"/>
                        </a:spcAft>
                        <a:buNone/>
                      </a:pPr>
                      <a:r>
                        <a:rPr lang="en-US" sz="2400" b="1" u="none" strike="noStrike" cap="none" dirty="0">
                          <a:solidFill>
                            <a:srgbClr val="AE1518"/>
                          </a:solidFill>
                        </a:rPr>
                        <a:t>g</a:t>
                      </a:r>
                      <a:endParaRPr dirty="0">
                        <a:solidFill>
                          <a:srgbClr val="AE1518"/>
                        </a:solidFill>
                      </a:endParaRPr>
                    </a:p>
                  </a:txBody>
                  <a:tcPr marL="91450" marR="91450" marT="45725" marB="45725" anchor="ctr"/>
                </a:tc>
                <a:extLst>
                  <a:ext uri="{0D108BD9-81ED-4DB2-BD59-A6C34878D82A}">
                    <a16:rowId xmlns:a16="http://schemas.microsoft.com/office/drawing/2014/main" val="10000"/>
                  </a:ext>
                </a:extLst>
              </a:tr>
              <a:tr h="472875">
                <a:tc>
                  <a:txBody>
                    <a:bodyPr/>
                    <a:lstStyle/>
                    <a:p>
                      <a:pPr marL="0" marR="0" lvl="0" indent="0" algn="ctr" rtl="0">
                        <a:spcBef>
                          <a:spcPts val="0"/>
                        </a:spcBef>
                        <a:spcAft>
                          <a:spcPts val="0"/>
                        </a:spcAft>
                        <a:buNone/>
                      </a:pPr>
                      <a:r>
                        <a:rPr lang="en-US" sz="2200" b="1" u="none" strike="noStrike" cap="none">
                          <a:solidFill>
                            <a:srgbClr val="3D3C3C"/>
                          </a:solidFill>
                        </a:rPr>
                        <a:t>1</a:t>
                      </a:r>
                      <a:endParaRPr>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1"/>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1</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2"/>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extLst>
                  <a:ext uri="{0D108BD9-81ED-4DB2-BD59-A6C34878D82A}">
                    <a16:rowId xmlns:a16="http://schemas.microsoft.com/office/drawing/2014/main" val="10003"/>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2</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4"/>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extLst>
                  <a:ext uri="{0D108BD9-81ED-4DB2-BD59-A6C34878D82A}">
                    <a16:rowId xmlns:a16="http://schemas.microsoft.com/office/drawing/2014/main" val="10005"/>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6"/>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extLst>
                  <a:ext uri="{0D108BD9-81ED-4DB2-BD59-A6C34878D82A}">
                    <a16:rowId xmlns:a16="http://schemas.microsoft.com/office/drawing/2014/main" val="10007"/>
                  </a:ext>
                </a:extLst>
              </a:tr>
              <a:tr h="472875">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endParaRPr sz="2000" b="0" u="none" strike="noStrike" cap="none" dirty="0">
                        <a:solidFill>
                          <a:srgbClr val="3D3C3C"/>
                        </a:solidFill>
                      </a:endParaRPr>
                    </a:p>
                  </a:txBody>
                  <a:tcPr marL="91450" marR="91450" marT="45725" marB="45725" anchor="ctr"/>
                </a:tc>
                <a:extLst>
                  <a:ext uri="{0D108BD9-81ED-4DB2-BD59-A6C34878D82A}">
                    <a16:rowId xmlns:a16="http://schemas.microsoft.com/office/drawing/2014/main" val="10008"/>
                  </a:ext>
                </a:extLst>
              </a:tr>
            </a:tbl>
          </a:graphicData>
        </a:graphic>
      </p:graphicFrame>
      <p:sp>
        <p:nvSpPr>
          <p:cNvPr id="125" name="Google Shape;125;p5"/>
          <p:cNvSpPr/>
          <p:nvPr/>
        </p:nvSpPr>
        <p:spPr>
          <a:xfrm>
            <a:off x="7425830" y="2318341"/>
            <a:ext cx="97254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203864"/>
                </a:solidFill>
                <a:latin typeface="Century Gothic"/>
                <a:ea typeface="Century Gothic"/>
                <a:cs typeface="Century Gothic"/>
                <a:sym typeface="Century Gothic"/>
              </a:rPr>
              <a:t>Javier</a:t>
            </a:r>
            <a:endParaRPr sz="2000" dirty="0">
              <a:solidFill>
                <a:srgbClr val="000000"/>
              </a:solidFill>
              <a:latin typeface="Century Gothic"/>
              <a:ea typeface="Century Gothic"/>
              <a:cs typeface="Century Gothic"/>
              <a:sym typeface="Century Gothic"/>
            </a:endParaRPr>
          </a:p>
        </p:txBody>
      </p:sp>
      <p:sp>
        <p:nvSpPr>
          <p:cNvPr id="126" name="Google Shape;126;p5"/>
          <p:cNvSpPr/>
          <p:nvPr/>
        </p:nvSpPr>
        <p:spPr>
          <a:xfrm>
            <a:off x="7473520" y="2814083"/>
            <a:ext cx="87716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hijo</a:t>
            </a:r>
            <a:endParaRPr sz="2000" dirty="0">
              <a:solidFill>
                <a:srgbClr val="000000"/>
              </a:solidFill>
              <a:latin typeface="Century Gothic"/>
              <a:ea typeface="Century Gothic"/>
              <a:cs typeface="Century Gothic"/>
              <a:sym typeface="Century Gothic"/>
            </a:endParaRPr>
          </a:p>
        </p:txBody>
      </p:sp>
      <p:sp>
        <p:nvSpPr>
          <p:cNvPr id="127" name="Google Shape;127;p5"/>
          <p:cNvSpPr/>
          <p:nvPr/>
        </p:nvSpPr>
        <p:spPr>
          <a:xfrm>
            <a:off x="7382863" y="3260406"/>
            <a:ext cx="121539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dejó</a:t>
            </a:r>
            <a:endParaRPr sz="2000" dirty="0">
              <a:solidFill>
                <a:srgbClr val="000000"/>
              </a:solidFill>
              <a:latin typeface="Century Gothic"/>
              <a:ea typeface="Century Gothic"/>
              <a:cs typeface="Century Gothic"/>
              <a:sym typeface="Century Gothic"/>
            </a:endParaRPr>
          </a:p>
        </p:txBody>
      </p:sp>
      <p:sp>
        <p:nvSpPr>
          <p:cNvPr id="128" name="Google Shape;128;p5"/>
          <p:cNvSpPr/>
          <p:nvPr/>
        </p:nvSpPr>
        <p:spPr>
          <a:xfrm>
            <a:off x="10305905" y="3660516"/>
            <a:ext cx="121539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larga</a:t>
            </a:r>
            <a:endParaRPr sz="2000" dirty="0">
              <a:solidFill>
                <a:srgbClr val="000000"/>
              </a:solidFill>
              <a:latin typeface="Century Gothic"/>
              <a:ea typeface="Century Gothic"/>
              <a:cs typeface="Century Gothic"/>
              <a:sym typeface="Century Gothic"/>
            </a:endParaRPr>
          </a:p>
        </p:txBody>
      </p:sp>
      <p:sp>
        <p:nvSpPr>
          <p:cNvPr id="129" name="Google Shape;129;p5"/>
          <p:cNvSpPr/>
          <p:nvPr/>
        </p:nvSpPr>
        <p:spPr>
          <a:xfrm>
            <a:off x="10305905" y="4204811"/>
            <a:ext cx="97494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ganó</a:t>
            </a:r>
            <a:endParaRPr sz="2000" dirty="0">
              <a:solidFill>
                <a:srgbClr val="000000"/>
              </a:solidFill>
              <a:latin typeface="Century Gothic"/>
              <a:ea typeface="Century Gothic"/>
              <a:cs typeface="Century Gothic"/>
              <a:sym typeface="Century Gothic"/>
            </a:endParaRPr>
          </a:p>
        </p:txBody>
      </p:sp>
      <p:sp>
        <p:nvSpPr>
          <p:cNvPr id="131" name="Google Shape;131;p5"/>
          <p:cNvSpPr/>
          <p:nvPr/>
        </p:nvSpPr>
        <p:spPr>
          <a:xfrm>
            <a:off x="7382864" y="5163583"/>
            <a:ext cx="97494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juntos</a:t>
            </a:r>
            <a:endParaRPr sz="2000" dirty="0">
              <a:solidFill>
                <a:srgbClr val="000000"/>
              </a:solidFill>
              <a:latin typeface="Century Gothic"/>
              <a:ea typeface="Century Gothic"/>
              <a:cs typeface="Century Gothic"/>
              <a:sym typeface="Century Gothic"/>
            </a:endParaRPr>
          </a:p>
        </p:txBody>
      </p:sp>
      <p:sp>
        <p:nvSpPr>
          <p:cNvPr id="132" name="Google Shape;132;p5"/>
          <p:cNvSpPr/>
          <p:nvPr/>
        </p:nvSpPr>
        <p:spPr>
          <a:xfrm>
            <a:off x="7293034" y="5605260"/>
            <a:ext cx="1132165"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203864"/>
                </a:solidFill>
                <a:latin typeface="Century Gothic"/>
                <a:ea typeface="Century Gothic"/>
                <a:cs typeface="Century Gothic"/>
                <a:sym typeface="Century Gothic"/>
              </a:rPr>
              <a:t>pareja</a:t>
            </a:r>
            <a:endParaRPr sz="2000" dirty="0">
              <a:solidFill>
                <a:srgbClr val="000000"/>
              </a:solidFill>
              <a:latin typeface="Century Gothic"/>
              <a:ea typeface="Century Gothic"/>
              <a:cs typeface="Century Gothic"/>
              <a:sym typeface="Century Gothic"/>
            </a:endParaRPr>
          </a:p>
        </p:txBody>
      </p:sp>
      <p:sp>
        <p:nvSpPr>
          <p:cNvPr id="2" name="Title 2">
            <a:extLst>
              <a:ext uri="{FF2B5EF4-FFF2-40B4-BE49-F238E27FC236}">
                <a16:creationId xmlns:a16="http://schemas.microsoft.com/office/drawing/2014/main" id="{EE07ED4B-713A-A08E-77D7-09F0FF2AEA3E}"/>
              </a:ext>
            </a:extLst>
          </p:cNvPr>
          <p:cNvSpPr txBox="1">
            <a:spLocks/>
          </p:cNvSpPr>
          <p:nvPr/>
        </p:nvSpPr>
        <p:spPr>
          <a:xfrm>
            <a:off x="0" y="184528"/>
            <a:ext cx="4427580" cy="64757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ES"/>
              <a:t>Vocabulario</a:t>
            </a:r>
            <a:endParaRPr lang="en-ES" dirty="0"/>
          </a:p>
        </p:txBody>
      </p:sp>
      <p:sp>
        <p:nvSpPr>
          <p:cNvPr id="4" name="Title 3">
            <a:extLst>
              <a:ext uri="{FF2B5EF4-FFF2-40B4-BE49-F238E27FC236}">
                <a16:creationId xmlns:a16="http://schemas.microsoft.com/office/drawing/2014/main" id="{DE72E430-89C6-FB2B-CDFB-7F3920BB8B4A}"/>
              </a:ext>
            </a:extLst>
          </p:cNvPr>
          <p:cNvSpPr>
            <a:spLocks noGrp="1"/>
          </p:cNvSpPr>
          <p:nvPr>
            <p:ph type="title"/>
          </p:nvPr>
        </p:nvSpPr>
        <p:spPr>
          <a:xfrm>
            <a:off x="283880" y="1218040"/>
            <a:ext cx="3179618" cy="444505"/>
          </a:xfrm>
        </p:spPr>
        <p:txBody>
          <a:bodyPr>
            <a:normAutofit/>
          </a:bodyPr>
          <a:lstStyle/>
          <a:p>
            <a:r>
              <a:rPr lang="en-US" sz="2000" b="1" dirty="0" err="1">
                <a:solidFill>
                  <a:srgbClr val="3D3C3C"/>
                </a:solidFill>
                <a:latin typeface="Century Gothic"/>
                <a:ea typeface="Century Gothic"/>
                <a:cs typeface="Century Gothic"/>
                <a:sym typeface="Century Gothic"/>
              </a:rPr>
              <a:t>Estudiante</a:t>
            </a:r>
            <a:r>
              <a:rPr lang="en-US" sz="2000" b="1" dirty="0">
                <a:solidFill>
                  <a:srgbClr val="3D3C3C"/>
                </a:solidFill>
                <a:latin typeface="Century Gothic"/>
                <a:ea typeface="Century Gothic"/>
                <a:cs typeface="Century Gothic"/>
                <a:sym typeface="Century Gothic"/>
              </a:rPr>
              <a:t> B - </a:t>
            </a:r>
            <a:r>
              <a:rPr lang="en-US" sz="2000" b="1" dirty="0" err="1">
                <a:solidFill>
                  <a:srgbClr val="3D3C3C"/>
                </a:solidFill>
                <a:latin typeface="Century Gothic"/>
                <a:ea typeface="Century Gothic"/>
                <a:cs typeface="Century Gothic"/>
                <a:sym typeface="Century Gothic"/>
              </a:rPr>
              <a:t>Solución</a:t>
            </a:r>
            <a:endParaRPr lang="es-ES_tradnl" sz="2000" dirty="0">
              <a:solidFill>
                <a:srgbClr val="3D3C3C"/>
              </a:solidFill>
            </a:endParaRPr>
          </a:p>
        </p:txBody>
      </p:sp>
      <p:sp>
        <p:nvSpPr>
          <p:cNvPr id="5" name="Google Shape;54;p1">
            <a:extLst>
              <a:ext uri="{FF2B5EF4-FFF2-40B4-BE49-F238E27FC236}">
                <a16:creationId xmlns:a16="http://schemas.microsoft.com/office/drawing/2014/main" id="{E514FCDA-8FB8-52E4-1AD2-C53A2E7E77B1}"/>
              </a:ext>
            </a:extLst>
          </p:cNvPr>
          <p:cNvSpPr/>
          <p:nvPr/>
        </p:nvSpPr>
        <p:spPr>
          <a:xfrm>
            <a:off x="9500839" y="213557"/>
            <a:ext cx="2371255" cy="422063"/>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rgbClr val="FFFFFF"/>
                </a:solidFill>
                <a:latin typeface="Century Gothic"/>
                <a:ea typeface="Century Gothic"/>
                <a:cs typeface="Century Gothic"/>
                <a:sym typeface="Century Gothic"/>
              </a:rPr>
              <a:t>h</a:t>
            </a:r>
            <a:r>
              <a:rPr lang="en-GB" sz="2000" b="1" i="0" u="none" strike="noStrike" cap="none" dirty="0" err="1">
                <a:solidFill>
                  <a:srgbClr val="FFFFFF"/>
                </a:solidFill>
                <a:latin typeface="Century Gothic"/>
                <a:ea typeface="Century Gothic"/>
                <a:cs typeface="Century Gothic"/>
                <a:sym typeface="Century Gothic"/>
              </a:rPr>
              <a:t>ablar</a:t>
            </a:r>
            <a:r>
              <a:rPr lang="en-GB" sz="2000" b="1" i="0" u="none" strike="noStrike" cap="none" dirty="0">
                <a:solidFill>
                  <a:srgbClr val="FFFFFF"/>
                </a:solidFill>
                <a:latin typeface="Century Gothic"/>
                <a:ea typeface="Century Gothic"/>
                <a:cs typeface="Century Gothic"/>
                <a:sym typeface="Century Gothic"/>
              </a:rPr>
              <a:t>/</a:t>
            </a:r>
            <a:r>
              <a:rPr lang="en-GB" sz="2000" b="1" i="0" u="none" strike="noStrike" cap="none" dirty="0" err="1">
                <a:solidFill>
                  <a:srgbClr val="FFFFFF"/>
                </a:solidFill>
                <a:latin typeface="Century Gothic"/>
                <a:ea typeface="Century Gothic"/>
                <a:cs typeface="Century Gothic"/>
                <a:sym typeface="Century Gothic"/>
              </a:rPr>
              <a:t>escuchar</a:t>
            </a:r>
            <a:endParaRPr sz="2000" b="1" i="0" u="none" strike="noStrike" cap="none" dirty="0">
              <a:solidFill>
                <a:srgbClr val="FFFFFF"/>
              </a:solidFill>
              <a:latin typeface="Century Gothic"/>
              <a:ea typeface="Century Gothic"/>
              <a:cs typeface="Century Gothic"/>
              <a:sym typeface="Century Gothic"/>
            </a:endParaRPr>
          </a:p>
        </p:txBody>
      </p:sp>
      <p:graphicFrame>
        <p:nvGraphicFramePr>
          <p:cNvPr id="6" name="Google Shape;90;p3">
            <a:extLst>
              <a:ext uri="{FF2B5EF4-FFF2-40B4-BE49-F238E27FC236}">
                <a16:creationId xmlns:a16="http://schemas.microsoft.com/office/drawing/2014/main" id="{BCB7D904-8761-EBB7-2D08-D35CC57584E9}"/>
              </a:ext>
            </a:extLst>
          </p:cNvPr>
          <p:cNvGraphicFramePr/>
          <p:nvPr/>
        </p:nvGraphicFramePr>
        <p:xfrm>
          <a:off x="283880" y="1775012"/>
          <a:ext cx="5337000" cy="4270188"/>
        </p:xfrm>
        <a:graphic>
          <a:graphicData uri="http://schemas.openxmlformats.org/drawingml/2006/table">
            <a:tbl>
              <a:tblPr firstRow="1" bandRow="1">
                <a:noFill/>
              </a:tblPr>
              <a:tblGrid>
                <a:gridCol w="740225">
                  <a:extLst>
                    <a:ext uri="{9D8B030D-6E8A-4147-A177-3AD203B41FA5}">
                      <a16:colId xmlns:a16="http://schemas.microsoft.com/office/drawing/2014/main" val="20000"/>
                    </a:ext>
                  </a:extLst>
                </a:gridCol>
                <a:gridCol w="4596775">
                  <a:extLst>
                    <a:ext uri="{9D8B030D-6E8A-4147-A177-3AD203B41FA5}">
                      <a16:colId xmlns:a16="http://schemas.microsoft.com/office/drawing/2014/main" val="20001"/>
                    </a:ext>
                  </a:extLst>
                </a:gridCol>
              </a:tblGrid>
              <a:tr h="476625">
                <a:tc>
                  <a:txBody>
                    <a:bodyPr/>
                    <a:lstStyle/>
                    <a:p>
                      <a:pPr marL="0" marR="0" lvl="0" indent="0" algn="ctr" rtl="0">
                        <a:spcBef>
                          <a:spcPts val="0"/>
                        </a:spcBef>
                        <a:spcAft>
                          <a:spcPts val="0"/>
                        </a:spcAft>
                        <a:buNone/>
                      </a:pPr>
                      <a:endParaRPr sz="2200" b="1" u="none" strike="noStrike" cap="none">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US" sz="2000" b="1" u="none" strike="noStrike" cap="none" dirty="0">
                          <a:solidFill>
                            <a:srgbClr val="3D3C3C"/>
                          </a:solidFill>
                        </a:rPr>
                        <a:t>Lee las palabras </a:t>
                      </a:r>
                      <a:r>
                        <a:rPr lang="en-US" sz="2000" b="1" u="none" strike="noStrike" cap="none" dirty="0" err="1">
                          <a:solidFill>
                            <a:srgbClr val="3D3C3C"/>
                          </a:solidFill>
                        </a:rPr>
                        <a:t>en</a:t>
                      </a:r>
                      <a:r>
                        <a:rPr lang="en-US" sz="2000" b="1" u="none" strike="noStrike" cap="none" dirty="0">
                          <a:solidFill>
                            <a:srgbClr val="3D3C3C"/>
                          </a:solidFill>
                        </a:rPr>
                        <a:t> la </a:t>
                      </a:r>
                      <a:r>
                        <a:rPr lang="en-US" sz="2000" b="1" u="none" strike="noStrike" cap="none" dirty="0" err="1">
                          <a:solidFill>
                            <a:srgbClr val="3D3C3C"/>
                          </a:solidFill>
                        </a:rPr>
                        <a:t>lista</a:t>
                      </a:r>
                      <a:endParaRPr dirty="0">
                        <a:solidFill>
                          <a:srgbClr val="3D3C3C"/>
                        </a:solidFill>
                      </a:endParaRPr>
                    </a:p>
                  </a:txBody>
                  <a:tcPr marL="91450" marR="91450" marT="45725" marB="45725" anchor="ctr"/>
                </a:tc>
                <a:extLst>
                  <a:ext uri="{0D108BD9-81ED-4DB2-BD59-A6C34878D82A}">
                    <a16:rowId xmlns:a16="http://schemas.microsoft.com/office/drawing/2014/main" val="10000"/>
                  </a:ext>
                </a:extLst>
              </a:tr>
              <a:tr h="1012263">
                <a:tc>
                  <a:txBody>
                    <a:bodyPr/>
                    <a:lstStyle/>
                    <a:p>
                      <a:pPr marL="0" marR="0" lvl="0" indent="0" algn="ctr" rtl="0">
                        <a:spcBef>
                          <a:spcPts val="0"/>
                        </a:spcBef>
                        <a:spcAft>
                          <a:spcPts val="0"/>
                        </a:spcAft>
                        <a:buNone/>
                      </a:pPr>
                      <a:r>
                        <a:rPr lang="en-US" sz="2200" b="1" u="none" strike="noStrike" cap="none">
                          <a:solidFill>
                            <a:srgbClr val="3D3C3C"/>
                          </a:solidFill>
                        </a:rPr>
                        <a:t>1</a:t>
                      </a:r>
                      <a:endParaRPr>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GB" b="0" dirty="0">
                          <a:solidFill>
                            <a:srgbClr val="3D3C3C"/>
                          </a:solidFill>
                        </a:rPr>
                        <a:t>Me </a:t>
                      </a:r>
                      <a:r>
                        <a:rPr lang="en-GB" b="0" dirty="0" err="1">
                          <a:solidFill>
                            <a:srgbClr val="3D3C3C"/>
                          </a:solidFill>
                        </a:rPr>
                        <a:t>gusta</a:t>
                      </a:r>
                      <a:r>
                        <a:rPr lang="en-GB" b="0" dirty="0">
                          <a:solidFill>
                            <a:srgbClr val="3D3C3C"/>
                          </a:solidFill>
                        </a:rPr>
                        <a:t> </a:t>
                      </a:r>
                      <a:r>
                        <a:rPr lang="en-GB" b="0" dirty="0" err="1">
                          <a:solidFill>
                            <a:srgbClr val="3D3C3C"/>
                          </a:solidFill>
                        </a:rPr>
                        <a:t>el</a:t>
                      </a:r>
                      <a:r>
                        <a:rPr lang="en-GB" b="0" dirty="0">
                          <a:solidFill>
                            <a:srgbClr val="3D3C3C"/>
                          </a:solidFill>
                        </a:rPr>
                        <a:t> director Pedro </a:t>
                      </a:r>
                      <a:r>
                        <a:rPr lang="en-GB" b="0" dirty="0" err="1">
                          <a:solidFill>
                            <a:srgbClr val="3D3C3C"/>
                          </a:solidFill>
                        </a:rPr>
                        <a:t>Almódovar</a:t>
                      </a:r>
                      <a:r>
                        <a:rPr lang="en-GB" b="0" dirty="0">
                          <a:solidFill>
                            <a:srgbClr val="3D3C3C"/>
                          </a:solidFill>
                        </a:rPr>
                        <a:t> </a:t>
                      </a:r>
                      <a:r>
                        <a:rPr lang="en-GB" b="0" dirty="0" err="1">
                          <a:solidFill>
                            <a:srgbClr val="3D3C3C"/>
                          </a:solidFill>
                        </a:rPr>
                        <a:t>pero</a:t>
                      </a:r>
                      <a:r>
                        <a:rPr lang="en-GB" b="0" dirty="0">
                          <a:solidFill>
                            <a:srgbClr val="3D3C3C"/>
                          </a:solidFill>
                        </a:rPr>
                        <a:t> </a:t>
                      </a:r>
                      <a:r>
                        <a:rPr lang="en-GB" b="0" dirty="0" err="1">
                          <a:solidFill>
                            <a:srgbClr val="3D3C3C"/>
                          </a:solidFill>
                        </a:rPr>
                        <a:t>prefiero</a:t>
                      </a:r>
                      <a:r>
                        <a:rPr lang="en-GB" b="0" dirty="0">
                          <a:solidFill>
                            <a:srgbClr val="3D3C3C"/>
                          </a:solidFill>
                        </a:rPr>
                        <a:t> sus </a:t>
                      </a:r>
                      <a:r>
                        <a:rPr lang="en-GB" b="0" dirty="0" err="1">
                          <a:solidFill>
                            <a:srgbClr val="3D3C3C"/>
                          </a:solidFill>
                        </a:rPr>
                        <a:t>películas</a:t>
                      </a:r>
                      <a:r>
                        <a:rPr lang="en-GB" b="0" dirty="0">
                          <a:solidFill>
                            <a:srgbClr val="3D3C3C"/>
                          </a:solidFill>
                        </a:rPr>
                        <a:t> </a:t>
                      </a:r>
                      <a:r>
                        <a:rPr lang="en-GB" b="0" dirty="0" err="1">
                          <a:solidFill>
                            <a:srgbClr val="3D3C3C"/>
                          </a:solidFill>
                        </a:rPr>
                        <a:t>más</a:t>
                      </a:r>
                      <a:r>
                        <a:rPr lang="en-GB" b="0" dirty="0">
                          <a:solidFill>
                            <a:srgbClr val="3D3C3C"/>
                          </a:solidFill>
                        </a:rPr>
                        <a:t> </a:t>
                      </a:r>
                      <a:r>
                        <a:rPr lang="en-GB" b="0" dirty="0" err="1">
                          <a:solidFill>
                            <a:srgbClr val="3D3C3C"/>
                          </a:solidFill>
                        </a:rPr>
                        <a:t>viejas</a:t>
                      </a:r>
                      <a:r>
                        <a:rPr lang="en-GB" b="0" dirty="0">
                          <a:solidFill>
                            <a:srgbClr val="3D3C3C"/>
                          </a:solidFill>
                        </a:rPr>
                        <a:t>.</a:t>
                      </a:r>
                      <a:endParaRPr b="0" dirty="0">
                        <a:solidFill>
                          <a:srgbClr val="3D3C3C"/>
                        </a:solidFill>
                      </a:endParaRPr>
                    </a:p>
                  </a:txBody>
                  <a:tcPr marL="91450" marR="91450" marT="45725" marB="45725" anchor="ctr"/>
                </a:tc>
                <a:extLst>
                  <a:ext uri="{0D108BD9-81ED-4DB2-BD59-A6C34878D82A}">
                    <a16:rowId xmlns:a16="http://schemas.microsoft.com/office/drawing/2014/main" val="10001"/>
                  </a:ext>
                </a:extLst>
              </a:tr>
              <a:tr h="965200">
                <a:tc>
                  <a:txBody>
                    <a:bodyPr/>
                    <a:lstStyle/>
                    <a:p>
                      <a:pPr marL="0" marR="0" lvl="0" indent="0" algn="ctr" rtl="0">
                        <a:spcBef>
                          <a:spcPts val="0"/>
                        </a:spcBef>
                        <a:spcAft>
                          <a:spcPts val="0"/>
                        </a:spcAft>
                        <a:buNone/>
                      </a:pPr>
                      <a:r>
                        <a:rPr lang="en-US" sz="2200" b="1" u="none" strike="noStrike" cap="none">
                          <a:solidFill>
                            <a:srgbClr val="3D3C3C"/>
                          </a:solidFill>
                        </a:rPr>
                        <a:t>2</a:t>
                      </a:r>
                      <a:endParaRPr>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US" sz="1800" b="0" u="none" strike="noStrike" cap="none" dirty="0">
                          <a:solidFill>
                            <a:srgbClr val="3D3C3C"/>
                          </a:solidFill>
                        </a:rPr>
                        <a:t>El </a:t>
                      </a:r>
                      <a:r>
                        <a:rPr lang="en-US" sz="1800" b="0" u="none" strike="noStrike" cap="none" dirty="0" err="1">
                          <a:solidFill>
                            <a:srgbClr val="3D3C3C"/>
                          </a:solidFill>
                        </a:rPr>
                        <a:t>protagonista</a:t>
                      </a:r>
                      <a:r>
                        <a:rPr lang="en-US" sz="1800" b="0" u="none" strike="noStrike" cap="none" dirty="0">
                          <a:solidFill>
                            <a:srgbClr val="3D3C3C"/>
                          </a:solidFill>
                        </a:rPr>
                        <a:t> de </a:t>
                      </a:r>
                      <a:r>
                        <a:rPr lang="en-US" sz="1800" b="0" u="none" strike="noStrike" cap="none" dirty="0" err="1">
                          <a:solidFill>
                            <a:srgbClr val="3D3C3C"/>
                          </a:solidFill>
                        </a:rPr>
                        <a:t>una</a:t>
                      </a:r>
                      <a:r>
                        <a:rPr lang="en-US" sz="1800" b="0" u="none" strike="noStrike" cap="none" dirty="0">
                          <a:solidFill>
                            <a:srgbClr val="3D3C3C"/>
                          </a:solidFill>
                        </a:rPr>
                        <a:t> </a:t>
                      </a:r>
                      <a:r>
                        <a:rPr lang="en-US" sz="1800" b="0" u="none" strike="noStrike" cap="none" dirty="0" err="1">
                          <a:solidFill>
                            <a:srgbClr val="3D3C3C"/>
                          </a:solidFill>
                        </a:rPr>
                        <a:t>película</a:t>
                      </a:r>
                      <a:r>
                        <a:rPr lang="en-US" sz="1800" b="0" u="none" strike="noStrike" cap="none" dirty="0">
                          <a:solidFill>
                            <a:srgbClr val="3D3C3C"/>
                          </a:solidFill>
                        </a:rPr>
                        <a:t> es </a:t>
                      </a:r>
                      <a:r>
                        <a:rPr lang="en-US" sz="1800" b="0" u="none" strike="noStrike" cap="none" dirty="0" err="1">
                          <a:solidFill>
                            <a:srgbClr val="3D3C3C"/>
                          </a:solidFill>
                        </a:rPr>
                        <a:t>el</a:t>
                      </a:r>
                      <a:r>
                        <a:rPr lang="en-US" sz="1800" b="0" u="none" strike="noStrike" cap="none" dirty="0">
                          <a:solidFill>
                            <a:srgbClr val="3D3C3C"/>
                          </a:solidFill>
                        </a:rPr>
                        <a:t> </a:t>
                      </a:r>
                      <a:r>
                        <a:rPr lang="en-US" sz="1800" b="0" u="none" strike="noStrike" cap="none" dirty="0" err="1">
                          <a:solidFill>
                            <a:srgbClr val="3D3C3C"/>
                          </a:solidFill>
                        </a:rPr>
                        <a:t>personaje</a:t>
                      </a:r>
                      <a:r>
                        <a:rPr lang="en-US" sz="1800" b="0" u="none" strike="noStrike" cap="none" dirty="0">
                          <a:solidFill>
                            <a:srgbClr val="3D3C3C"/>
                          </a:solidFill>
                        </a:rPr>
                        <a:t> </a:t>
                      </a:r>
                      <a:r>
                        <a:rPr lang="en-US" sz="1800" b="0" u="none" strike="noStrike" cap="none" dirty="0" err="1">
                          <a:solidFill>
                            <a:srgbClr val="3D3C3C"/>
                          </a:solidFill>
                        </a:rPr>
                        <a:t>más</a:t>
                      </a:r>
                      <a:r>
                        <a:rPr lang="en-US" sz="1800" b="0" u="none" strike="noStrike" cap="none" dirty="0">
                          <a:solidFill>
                            <a:srgbClr val="3D3C3C"/>
                          </a:solidFill>
                        </a:rPr>
                        <a:t> </a:t>
                      </a:r>
                      <a:r>
                        <a:rPr lang="en-US" sz="1800" b="0" u="none" strike="noStrike" cap="none" dirty="0" err="1">
                          <a:solidFill>
                            <a:srgbClr val="3D3C3C"/>
                          </a:solidFill>
                        </a:rPr>
                        <a:t>importante</a:t>
                      </a:r>
                      <a:r>
                        <a:rPr lang="en-US" sz="1800" b="0" u="none" strike="noStrike" cap="none" dirty="0">
                          <a:solidFill>
                            <a:srgbClr val="3D3C3C"/>
                          </a:solidFill>
                        </a:rPr>
                        <a:t>.</a:t>
                      </a:r>
                      <a:r>
                        <a:rPr lang="es-ES" sz="1800" b="0" dirty="0">
                          <a:solidFill>
                            <a:srgbClr val="3D3C3C"/>
                          </a:solidFill>
                        </a:rPr>
                        <a:t> </a:t>
                      </a:r>
                      <a:endParaRPr b="0" dirty="0">
                        <a:solidFill>
                          <a:srgbClr val="3D3C3C"/>
                        </a:solidFill>
                      </a:endParaRPr>
                    </a:p>
                  </a:txBody>
                  <a:tcPr marL="91450" marR="91450" marT="45725" marB="45725" anchor="ctr"/>
                </a:tc>
                <a:extLst>
                  <a:ext uri="{0D108BD9-81ED-4DB2-BD59-A6C34878D82A}">
                    <a16:rowId xmlns:a16="http://schemas.microsoft.com/office/drawing/2014/main" val="10002"/>
                  </a:ext>
                </a:extLst>
              </a:tr>
              <a:tr h="876300">
                <a:tc>
                  <a:txBody>
                    <a:bodyPr/>
                    <a:lstStyle/>
                    <a:p>
                      <a:pPr marL="0" marR="0" lvl="0" indent="0" algn="ctr" rtl="0">
                        <a:spcBef>
                          <a:spcPts val="0"/>
                        </a:spcBef>
                        <a:spcAft>
                          <a:spcPts val="0"/>
                        </a:spcAft>
                        <a:buNone/>
                      </a:pPr>
                      <a:r>
                        <a:rPr lang="en-US" sz="2200" b="1" u="none" strike="noStrike" cap="none" dirty="0">
                          <a:solidFill>
                            <a:srgbClr val="3D3C3C"/>
                          </a:solidFill>
                        </a:rPr>
                        <a:t>3</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GB" b="0" dirty="0">
                          <a:solidFill>
                            <a:srgbClr val="3D3C3C"/>
                          </a:solidFill>
                        </a:rPr>
                        <a:t> </a:t>
                      </a:r>
                      <a:r>
                        <a:rPr lang="en-GB" b="0" dirty="0" err="1">
                          <a:solidFill>
                            <a:srgbClr val="3D3C3C"/>
                          </a:solidFill>
                        </a:rPr>
                        <a:t>Cuando</a:t>
                      </a:r>
                      <a:r>
                        <a:rPr lang="en-GB" b="0" dirty="0">
                          <a:solidFill>
                            <a:srgbClr val="3D3C3C"/>
                          </a:solidFill>
                        </a:rPr>
                        <a:t> era </a:t>
                      </a:r>
                      <a:r>
                        <a:rPr lang="en-GB" b="0" dirty="0" err="1">
                          <a:solidFill>
                            <a:srgbClr val="3D3C3C"/>
                          </a:solidFill>
                        </a:rPr>
                        <a:t>joven</a:t>
                      </a:r>
                      <a:r>
                        <a:rPr lang="en-GB" b="0" dirty="0">
                          <a:solidFill>
                            <a:srgbClr val="3D3C3C"/>
                          </a:solidFill>
                        </a:rPr>
                        <a:t> </a:t>
                      </a:r>
                      <a:r>
                        <a:rPr lang="en-GB" b="0" dirty="0" err="1">
                          <a:solidFill>
                            <a:srgbClr val="3D3C3C"/>
                          </a:solidFill>
                        </a:rPr>
                        <a:t>saber</a:t>
                      </a:r>
                      <a:r>
                        <a:rPr lang="en-GB" b="0" dirty="0">
                          <a:solidFill>
                            <a:srgbClr val="3D3C3C"/>
                          </a:solidFill>
                        </a:rPr>
                        <a:t> </a:t>
                      </a:r>
                      <a:r>
                        <a:rPr lang="en-GB" b="0" dirty="0" err="1">
                          <a:solidFill>
                            <a:srgbClr val="3D3C3C"/>
                          </a:solidFill>
                        </a:rPr>
                        <a:t>cosas</a:t>
                      </a:r>
                      <a:r>
                        <a:rPr lang="en-GB" b="0" dirty="0">
                          <a:solidFill>
                            <a:srgbClr val="3D3C3C"/>
                          </a:solidFill>
                        </a:rPr>
                        <a:t> </a:t>
                      </a:r>
                      <a:r>
                        <a:rPr lang="en-GB" b="0" dirty="0" err="1">
                          <a:solidFill>
                            <a:srgbClr val="3D3C3C"/>
                          </a:solidFill>
                        </a:rPr>
                        <a:t>sobre</a:t>
                      </a:r>
                      <a:r>
                        <a:rPr lang="en-GB" b="0" dirty="0">
                          <a:solidFill>
                            <a:srgbClr val="3D3C3C"/>
                          </a:solidFill>
                        </a:rPr>
                        <a:t> la </a:t>
                      </a:r>
                      <a:r>
                        <a:rPr lang="en-GB" b="0" dirty="0" err="1">
                          <a:solidFill>
                            <a:srgbClr val="3D3C3C"/>
                          </a:solidFill>
                        </a:rPr>
                        <a:t>gente</a:t>
                      </a:r>
                      <a:r>
                        <a:rPr lang="en-GB" b="0" dirty="0">
                          <a:solidFill>
                            <a:srgbClr val="3D3C3C"/>
                          </a:solidFill>
                        </a:rPr>
                        <a:t> </a:t>
                      </a:r>
                      <a:r>
                        <a:rPr lang="en-GB" b="0" dirty="0" err="1">
                          <a:solidFill>
                            <a:srgbClr val="3D3C3C"/>
                          </a:solidFill>
                        </a:rPr>
                        <a:t>famosa</a:t>
                      </a:r>
                      <a:r>
                        <a:rPr lang="en-GB" b="0" dirty="0">
                          <a:solidFill>
                            <a:srgbClr val="3D3C3C"/>
                          </a:solidFill>
                        </a:rPr>
                        <a:t> era un gusto.</a:t>
                      </a:r>
                      <a:endParaRPr b="0" dirty="0">
                        <a:solidFill>
                          <a:srgbClr val="3D3C3C"/>
                        </a:solidFill>
                      </a:endParaRPr>
                    </a:p>
                  </a:txBody>
                  <a:tcPr marL="91450" marR="91450" marT="45725" marB="45725" anchor="ctr"/>
                </a:tc>
                <a:extLst>
                  <a:ext uri="{0D108BD9-81ED-4DB2-BD59-A6C34878D82A}">
                    <a16:rowId xmlns:a16="http://schemas.microsoft.com/office/drawing/2014/main" val="10004"/>
                  </a:ext>
                </a:extLst>
              </a:tr>
              <a:tr h="939800">
                <a:tc>
                  <a:txBody>
                    <a:bodyPr/>
                    <a:lstStyle/>
                    <a:p>
                      <a:pPr marL="0" marR="0" lvl="0" indent="0" algn="ctr" rtl="0">
                        <a:spcBef>
                          <a:spcPts val="0"/>
                        </a:spcBef>
                        <a:spcAft>
                          <a:spcPts val="0"/>
                        </a:spcAft>
                        <a:buNone/>
                      </a:pPr>
                      <a:r>
                        <a:rPr lang="en-US" sz="2200" b="1" u="none" strike="noStrike" cap="none" dirty="0">
                          <a:solidFill>
                            <a:srgbClr val="3D3C3C"/>
                          </a:solidFill>
                        </a:rPr>
                        <a:t>4</a:t>
                      </a:r>
                      <a:endParaRPr dirty="0">
                        <a:solidFill>
                          <a:srgbClr val="3D3C3C"/>
                        </a:solidFill>
                      </a:endParaRPr>
                    </a:p>
                  </a:txBody>
                  <a:tcPr marL="91450" marR="91450" marT="45725" marB="45725" anchor="ctr"/>
                </a:tc>
                <a:tc>
                  <a:txBody>
                    <a:bodyPr/>
                    <a:lstStyle/>
                    <a:p>
                      <a:pPr marL="0" marR="0" lvl="0" indent="0" algn="ctr" rtl="0">
                        <a:spcBef>
                          <a:spcPts val="0"/>
                        </a:spcBef>
                        <a:spcAft>
                          <a:spcPts val="0"/>
                        </a:spcAft>
                        <a:buNone/>
                      </a:pPr>
                      <a:r>
                        <a:rPr lang="en-GB" b="0" dirty="0">
                          <a:solidFill>
                            <a:srgbClr val="3D3C3C"/>
                          </a:solidFill>
                        </a:rPr>
                        <a:t>Sin embargo, </a:t>
                      </a:r>
                      <a:r>
                        <a:rPr lang="en-GB" b="0" dirty="0" err="1">
                          <a:solidFill>
                            <a:srgbClr val="3D3C3C"/>
                          </a:solidFill>
                        </a:rPr>
                        <a:t>ahora</a:t>
                      </a:r>
                      <a:r>
                        <a:rPr lang="en-GB" b="0" dirty="0">
                          <a:solidFill>
                            <a:srgbClr val="3D3C3C"/>
                          </a:solidFill>
                        </a:rPr>
                        <a:t> no me </a:t>
                      </a:r>
                      <a:r>
                        <a:rPr lang="en-GB" b="0" dirty="0" err="1">
                          <a:solidFill>
                            <a:srgbClr val="3D3C3C"/>
                          </a:solidFill>
                        </a:rPr>
                        <a:t>fijo</a:t>
                      </a:r>
                      <a:r>
                        <a:rPr lang="en-GB" b="0" dirty="0">
                          <a:solidFill>
                            <a:srgbClr val="3D3C3C"/>
                          </a:solidFill>
                        </a:rPr>
                        <a:t> </a:t>
                      </a:r>
                      <a:r>
                        <a:rPr lang="en-GB" b="0" dirty="0" err="1">
                          <a:solidFill>
                            <a:srgbClr val="3D3C3C"/>
                          </a:solidFill>
                        </a:rPr>
                        <a:t>en</a:t>
                      </a:r>
                      <a:r>
                        <a:rPr lang="en-GB" b="0" dirty="0">
                          <a:solidFill>
                            <a:srgbClr val="3D3C3C"/>
                          </a:solidFill>
                        </a:rPr>
                        <a:t> sus </a:t>
                      </a:r>
                      <a:r>
                        <a:rPr lang="en-GB" b="0" dirty="0" err="1">
                          <a:solidFill>
                            <a:srgbClr val="3D3C3C"/>
                          </a:solidFill>
                        </a:rPr>
                        <a:t>vidas</a:t>
                      </a:r>
                      <a:r>
                        <a:rPr lang="en-GB" b="0" dirty="0">
                          <a:solidFill>
                            <a:srgbClr val="3D3C3C"/>
                          </a:solidFill>
                        </a:rPr>
                        <a:t>.</a:t>
                      </a:r>
                      <a:endParaRPr b="0" dirty="0">
                        <a:solidFill>
                          <a:srgbClr val="3D3C3C"/>
                        </a:solidFill>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7" name="Google Shape;129;p5">
            <a:extLst>
              <a:ext uri="{FF2B5EF4-FFF2-40B4-BE49-F238E27FC236}">
                <a16:creationId xmlns:a16="http://schemas.microsoft.com/office/drawing/2014/main" id="{1D43941D-2F66-9371-FFB2-9FD7F22E27AB}"/>
              </a:ext>
            </a:extLst>
          </p:cNvPr>
          <p:cNvSpPr/>
          <p:nvPr/>
        </p:nvSpPr>
        <p:spPr>
          <a:xfrm>
            <a:off x="7382863" y="4662534"/>
            <a:ext cx="97494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err="1">
                <a:solidFill>
                  <a:srgbClr val="203864"/>
                </a:solidFill>
                <a:latin typeface="Century Gothic"/>
                <a:ea typeface="Century Gothic"/>
                <a:cs typeface="Century Gothic"/>
                <a:sym typeface="Century Gothic"/>
              </a:rPr>
              <a:t>mejor</a:t>
            </a:r>
            <a:endParaRPr sz="2000" dirty="0">
              <a:solidFill>
                <a:srgbClr val="00000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96718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9485DD-D356-4C1E-B24B-39343D54AB06}"/>
              </a:ext>
            </a:extLst>
          </p:cNvPr>
          <p:cNvSpPr txBox="1"/>
          <p:nvPr/>
        </p:nvSpPr>
        <p:spPr>
          <a:xfrm>
            <a:off x="7139175" y="3473"/>
            <a:ext cx="2402788" cy="400918"/>
          </a:xfrm>
          <a:prstGeom prst="rect">
            <a:avLst/>
          </a:prstGeom>
          <a:solidFill>
            <a:schemeClr val="bg1"/>
          </a:solidFill>
        </p:spPr>
        <p:txBody>
          <a:bodyPr wrap="square" rtlCol="0">
            <a:spAutoFit/>
          </a:bodyPr>
          <a:lstStyle/>
          <a:p>
            <a:r>
              <a:rPr lang="en-GB" sz="2000" dirty="0"/>
              <a:t>Javier y </a:t>
            </a:r>
            <a:r>
              <a:rPr lang="en-GB" sz="2000" dirty="0" err="1"/>
              <a:t>Pénelope</a:t>
            </a:r>
            <a:endParaRPr lang="en-GB" sz="2000" dirty="0"/>
          </a:p>
        </p:txBody>
      </p:sp>
      <p:sp>
        <p:nvSpPr>
          <p:cNvPr id="4" name="CuadroTexto 3">
            <a:extLst>
              <a:ext uri="{FF2B5EF4-FFF2-40B4-BE49-F238E27FC236}">
                <a16:creationId xmlns:a16="http://schemas.microsoft.com/office/drawing/2014/main" id="{64D91D5D-7929-A546-8501-8E246C6B8D5A}"/>
              </a:ext>
            </a:extLst>
          </p:cNvPr>
          <p:cNvSpPr txBox="1"/>
          <p:nvPr/>
        </p:nvSpPr>
        <p:spPr>
          <a:xfrm>
            <a:off x="230832" y="800175"/>
            <a:ext cx="7344139" cy="830997"/>
          </a:xfrm>
          <a:prstGeom prst="rect">
            <a:avLst/>
          </a:prstGeom>
          <a:noFill/>
        </p:spPr>
        <p:txBody>
          <a:bodyPr wrap="square" rtlCol="0">
            <a:spAutoFit/>
          </a:bodyPr>
          <a:lstStyle/>
          <a:p>
            <a:pPr algn="l"/>
            <a:r>
              <a:rPr lang="x-none" sz="2400" b="1" dirty="0"/>
              <a:t>Persona A: </a:t>
            </a:r>
            <a:r>
              <a:rPr lang="x-none" sz="2400" dirty="0"/>
              <a:t>tiene</a:t>
            </a:r>
            <a:r>
              <a:rPr lang="es-ES" sz="2400" dirty="0"/>
              <a:t> la primera parte de unas frases en inglés. Debes decir las frase en español.</a:t>
            </a:r>
            <a:endParaRPr lang="x-none" sz="2400" dirty="0"/>
          </a:p>
        </p:txBody>
      </p:sp>
      <p:sp>
        <p:nvSpPr>
          <p:cNvPr id="5" name="CuadroTexto 4">
            <a:extLst>
              <a:ext uri="{FF2B5EF4-FFF2-40B4-BE49-F238E27FC236}">
                <a16:creationId xmlns:a16="http://schemas.microsoft.com/office/drawing/2014/main" id="{5DD30CD5-69C7-0747-B908-5C05C5D7143D}"/>
              </a:ext>
            </a:extLst>
          </p:cNvPr>
          <p:cNvSpPr txBox="1"/>
          <p:nvPr/>
        </p:nvSpPr>
        <p:spPr>
          <a:xfrm>
            <a:off x="262103" y="1539394"/>
            <a:ext cx="9089714" cy="1200329"/>
          </a:xfrm>
          <a:prstGeom prst="rect">
            <a:avLst/>
          </a:prstGeom>
          <a:noFill/>
        </p:spPr>
        <p:txBody>
          <a:bodyPr wrap="square" rtlCol="0">
            <a:spAutoFit/>
          </a:bodyPr>
          <a:lstStyle/>
          <a:p>
            <a:pPr algn="l"/>
            <a:r>
              <a:rPr lang="x-none" sz="2400" b="1" dirty="0"/>
              <a:t>Persona B: </a:t>
            </a:r>
            <a:r>
              <a:rPr lang="x-none" sz="2400" dirty="0"/>
              <a:t>escucha la</a:t>
            </a:r>
            <a:r>
              <a:rPr lang="es-ES" sz="2400" dirty="0"/>
              <a:t> primera parte de cada frase en español. ¿Es singular o plural? Debes completar la frase con la frase más apropiada* y  la forma correcta del verbo. </a:t>
            </a:r>
            <a:endParaRPr lang="x-none" sz="2400" dirty="0"/>
          </a:p>
        </p:txBody>
      </p:sp>
      <p:sp>
        <p:nvSpPr>
          <p:cNvPr id="7" name="CuadroTexto 6">
            <a:extLst>
              <a:ext uri="{FF2B5EF4-FFF2-40B4-BE49-F238E27FC236}">
                <a16:creationId xmlns:a16="http://schemas.microsoft.com/office/drawing/2014/main" id="{5A48E740-F203-064E-806C-65463363E26E}"/>
              </a:ext>
            </a:extLst>
          </p:cNvPr>
          <p:cNvSpPr txBox="1"/>
          <p:nvPr/>
        </p:nvSpPr>
        <p:spPr>
          <a:xfrm>
            <a:off x="355525" y="3271676"/>
            <a:ext cx="1459054" cy="461665"/>
          </a:xfrm>
          <a:prstGeom prst="rect">
            <a:avLst/>
          </a:prstGeom>
          <a:noFill/>
        </p:spPr>
        <p:txBody>
          <a:bodyPr wrap="none" rtlCol="0">
            <a:spAutoFit/>
          </a:bodyPr>
          <a:lstStyle/>
          <a:p>
            <a:pPr algn="l"/>
            <a:r>
              <a:rPr lang="x-none" sz="2400" b="1" dirty="0"/>
              <a:t>Ejemplo:</a:t>
            </a:r>
          </a:p>
        </p:txBody>
      </p:sp>
      <p:graphicFrame>
        <p:nvGraphicFramePr>
          <p:cNvPr id="9" name="Tabla 8">
            <a:extLst>
              <a:ext uri="{FF2B5EF4-FFF2-40B4-BE49-F238E27FC236}">
                <a16:creationId xmlns:a16="http://schemas.microsoft.com/office/drawing/2014/main" id="{7993FB9C-052C-3A43-AF78-03D49316B27C}"/>
              </a:ext>
            </a:extLst>
          </p:cNvPr>
          <p:cNvGraphicFramePr>
            <a:graphicFrameLocks noGrp="1"/>
          </p:cNvGraphicFramePr>
          <p:nvPr/>
        </p:nvGraphicFramePr>
        <p:xfrm>
          <a:off x="374374" y="4308367"/>
          <a:ext cx="5721626" cy="1808196"/>
        </p:xfrm>
        <a:graphic>
          <a:graphicData uri="http://schemas.openxmlformats.org/drawingml/2006/table">
            <a:tbl>
              <a:tblPr firstRow="1" bandRow="1">
                <a:tableStyleId>{BDBED569-4797-4DF1-A0F4-6AAB3CD982D8}</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891520">
                <a:tc>
                  <a:txBody>
                    <a:bodyPr/>
                    <a:lstStyle/>
                    <a:p>
                      <a:endParaRPr lang="x-none" sz="2200" dirty="0"/>
                    </a:p>
                  </a:txBody>
                  <a:tcPr/>
                </a:tc>
                <a:tc>
                  <a:txBody>
                    <a:bodyPr/>
                    <a:lstStyle/>
                    <a:p>
                      <a:pPr algn="ctr"/>
                      <a:r>
                        <a:rPr lang="x-none" sz="2200" dirty="0"/>
                        <a:t>Lee las frases en español</a:t>
                      </a:r>
                      <a:endParaRPr lang="x-none" sz="2200" b="0" dirty="0">
                        <a:solidFill>
                          <a:srgbClr val="203864"/>
                        </a:solidFill>
                      </a:endParaRPr>
                    </a:p>
                  </a:txBody>
                  <a:tcPr anchor="ctr"/>
                </a:tc>
                <a:extLst>
                  <a:ext uri="{0D108BD9-81ED-4DB2-BD59-A6C34878D82A}">
                    <a16:rowId xmlns:a16="http://schemas.microsoft.com/office/drawing/2014/main" val="3018137446"/>
                  </a:ext>
                </a:extLst>
              </a:tr>
              <a:tr h="916676">
                <a:tc>
                  <a:txBody>
                    <a:bodyPr/>
                    <a:lstStyle/>
                    <a:p>
                      <a:r>
                        <a:rPr lang="x-none" sz="2200" dirty="0"/>
                        <a:t>1</a:t>
                      </a:r>
                      <a:endParaRPr lang="x-none" sz="2200" b="1" dirty="0">
                        <a:solidFill>
                          <a:srgbClr val="203864"/>
                        </a:solidFill>
                      </a:endParaRPr>
                    </a:p>
                  </a:txBody>
                  <a:tcPr anchor="ctr" anchorCtr="1">
                    <a:solidFill>
                      <a:srgbClr val="FF9999">
                        <a:alpha val="20000"/>
                      </a:srgbClr>
                    </a:solidFill>
                  </a:tcPr>
                </a:tc>
                <a:tc>
                  <a:txBody>
                    <a:bodyPr/>
                    <a:lstStyle/>
                    <a:p>
                      <a:r>
                        <a:rPr lang="es-ES" sz="2200" dirty="0" err="1"/>
                        <a:t>The</a:t>
                      </a:r>
                      <a:r>
                        <a:rPr lang="es-ES" sz="2200" dirty="0"/>
                        <a:t> actor and </a:t>
                      </a:r>
                      <a:r>
                        <a:rPr lang="es-ES" sz="2200" dirty="0" err="1"/>
                        <a:t>his</a:t>
                      </a:r>
                      <a:r>
                        <a:rPr lang="es-ES" sz="2200" dirty="0"/>
                        <a:t> </a:t>
                      </a:r>
                      <a:r>
                        <a:rPr lang="es-ES" sz="2200" dirty="0" err="1"/>
                        <a:t>wife</a:t>
                      </a:r>
                      <a:r>
                        <a:rPr lang="es-ES" sz="2200" dirty="0"/>
                        <a:t>…</a:t>
                      </a:r>
                    </a:p>
                    <a:p>
                      <a:r>
                        <a:rPr lang="es-ES" sz="2200" dirty="0">
                          <a:solidFill>
                            <a:srgbClr val="203864"/>
                          </a:solidFill>
                        </a:rPr>
                        <a:t>_________________________________</a:t>
                      </a:r>
                    </a:p>
                  </a:txBody>
                  <a:tcPr anchor="ctr">
                    <a:solidFill>
                      <a:srgbClr val="FF9999">
                        <a:alpha val="20000"/>
                      </a:srgbClr>
                    </a:solidFill>
                  </a:tcPr>
                </a:tc>
                <a:extLst>
                  <a:ext uri="{0D108BD9-81ED-4DB2-BD59-A6C34878D82A}">
                    <a16:rowId xmlns:a16="http://schemas.microsoft.com/office/drawing/2014/main" val="2055318081"/>
                  </a:ext>
                </a:extLst>
              </a:tr>
            </a:tbl>
          </a:graphicData>
        </a:graphic>
      </p:graphicFrame>
      <p:sp>
        <p:nvSpPr>
          <p:cNvPr id="10" name="CuadroTexto 9">
            <a:extLst>
              <a:ext uri="{FF2B5EF4-FFF2-40B4-BE49-F238E27FC236}">
                <a16:creationId xmlns:a16="http://schemas.microsoft.com/office/drawing/2014/main" id="{44B29787-C12C-A944-8F8D-4E3812DEC56B}"/>
              </a:ext>
            </a:extLst>
          </p:cNvPr>
          <p:cNvSpPr txBox="1"/>
          <p:nvPr/>
        </p:nvSpPr>
        <p:spPr>
          <a:xfrm>
            <a:off x="374374" y="3727611"/>
            <a:ext cx="2048959" cy="461665"/>
          </a:xfrm>
          <a:prstGeom prst="rect">
            <a:avLst/>
          </a:prstGeom>
          <a:noFill/>
        </p:spPr>
        <p:txBody>
          <a:bodyPr wrap="none" rtlCol="0">
            <a:spAutoFit/>
          </a:bodyPr>
          <a:lstStyle/>
          <a:p>
            <a:pPr algn="l"/>
            <a:r>
              <a:rPr lang="x-none" sz="2400" b="1" dirty="0">
                <a:solidFill>
                  <a:schemeClr val="tx2"/>
                </a:solidFill>
              </a:rPr>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9977619" y="3727611"/>
            <a:ext cx="1976823" cy="461665"/>
          </a:xfrm>
          <a:prstGeom prst="rect">
            <a:avLst/>
          </a:prstGeom>
          <a:noFill/>
        </p:spPr>
        <p:txBody>
          <a:bodyPr wrap="none" rtlCol="0">
            <a:spAutoFit/>
          </a:bodyPr>
          <a:lstStyle/>
          <a:p>
            <a:pPr algn="l"/>
            <a:r>
              <a:rPr lang="x-none" sz="2400" b="1" dirty="0">
                <a:solidFill>
                  <a:schemeClr val="tx2"/>
                </a:solidFill>
              </a:rPr>
              <a:t>Estudiante B</a:t>
            </a:r>
          </a:p>
        </p:txBody>
      </p:sp>
      <p:graphicFrame>
        <p:nvGraphicFramePr>
          <p:cNvPr id="12" name="Tabla 11">
            <a:extLst>
              <a:ext uri="{FF2B5EF4-FFF2-40B4-BE49-F238E27FC236}">
                <a16:creationId xmlns:a16="http://schemas.microsoft.com/office/drawing/2014/main" id="{3D4E31FD-5C3A-5342-BEC5-9DCC473743CA}"/>
              </a:ext>
            </a:extLst>
          </p:cNvPr>
          <p:cNvGraphicFramePr>
            <a:graphicFrameLocks noGrp="1"/>
          </p:cNvGraphicFramePr>
          <p:nvPr/>
        </p:nvGraphicFramePr>
        <p:xfrm>
          <a:off x="6269056" y="5199887"/>
          <a:ext cx="5721626" cy="916676"/>
        </p:xfrm>
        <a:graphic>
          <a:graphicData uri="http://schemas.openxmlformats.org/drawingml/2006/table">
            <a:tbl>
              <a:tblPr firstRow="1" bandRow="1">
                <a:tableStyleId>{BDBED569-4797-4DF1-A0F4-6AAB3CD982D8}</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en-GB" sz="2200" dirty="0"/>
                        <a:t>5</a:t>
                      </a:r>
                      <a:endParaRPr lang="x-none" sz="2200" b="1" dirty="0">
                        <a:solidFill>
                          <a:srgbClr val="203864"/>
                        </a:solidFill>
                      </a:endParaRPr>
                    </a:p>
                  </a:txBody>
                  <a:tcPr anchor="ctr" anchorCtr="1"/>
                </a:tc>
                <a:tc>
                  <a:txBody>
                    <a:bodyPr/>
                    <a:lstStyle/>
                    <a:p>
                      <a:pPr marL="0" indent="0">
                        <a:buNone/>
                      </a:pPr>
                      <a:r>
                        <a:rPr lang="es-ES" sz="2200" dirty="0"/>
                        <a:t>… </a:t>
                      </a:r>
                      <a:r>
                        <a:rPr lang="es-ES" sz="2200" dirty="0" err="1"/>
                        <a:t>participated</a:t>
                      </a:r>
                      <a:r>
                        <a:rPr lang="es-ES" sz="2200" dirty="0"/>
                        <a:t> in a TV </a:t>
                      </a:r>
                      <a:r>
                        <a:rPr lang="es-ES" sz="2200" dirty="0" err="1"/>
                        <a:t>program</a:t>
                      </a:r>
                      <a:r>
                        <a:rPr lang="es-ES" sz="2200" dirty="0"/>
                        <a:t>.  </a:t>
                      </a:r>
                      <a:endParaRPr lang="es-ES" sz="2200" b="0" dirty="0">
                        <a:solidFill>
                          <a:srgbClr val="203864"/>
                        </a:solidFill>
                      </a:endParaRPr>
                    </a:p>
                  </a:txBody>
                  <a:tcPr anchor="ctr"/>
                </a:tc>
                <a:extLst>
                  <a:ext uri="{0D108BD9-81ED-4DB2-BD59-A6C34878D82A}">
                    <a16:rowId xmlns:a16="http://schemas.microsoft.com/office/drawing/2014/main" val="2055318081"/>
                  </a:ext>
                </a:extLst>
              </a:tr>
            </a:tbl>
          </a:graphicData>
        </a:graphic>
      </p:graphicFrame>
      <p:pic>
        <p:nvPicPr>
          <p:cNvPr id="15"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93917" y="4675971"/>
            <a:ext cx="1233251" cy="982254"/>
          </a:xfrm>
          <a:prstGeom prst="rect">
            <a:avLst/>
          </a:prstGeom>
        </p:spPr>
      </p:pic>
      <p:sp>
        <p:nvSpPr>
          <p:cNvPr id="16" name="Llamada ovalada 15">
            <a:extLst>
              <a:ext uri="{FF2B5EF4-FFF2-40B4-BE49-F238E27FC236}">
                <a16:creationId xmlns:a16="http://schemas.microsoft.com/office/drawing/2014/main" id="{9AF43905-7D59-5B4F-BD86-A78C9247A797}"/>
              </a:ext>
            </a:extLst>
          </p:cNvPr>
          <p:cNvSpPr/>
          <p:nvPr/>
        </p:nvSpPr>
        <p:spPr>
          <a:xfrm>
            <a:off x="5181757" y="3706893"/>
            <a:ext cx="2762789" cy="1019421"/>
          </a:xfrm>
          <a:prstGeom prst="wedgeEllipseCallout">
            <a:avLst>
              <a:gd name="adj1" fmla="val -46353"/>
              <a:gd name="adj2" fmla="val 86488"/>
            </a:avLst>
          </a:prstGeom>
          <a:ln>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2400" dirty="0">
                <a:solidFill>
                  <a:schemeClr val="tx1"/>
                </a:solidFill>
              </a:rPr>
              <a:t>El actor y su mujer…</a:t>
            </a:r>
          </a:p>
        </p:txBody>
      </p:sp>
      <p:sp>
        <p:nvSpPr>
          <p:cNvPr id="2" name="Title 1"/>
          <p:cNvSpPr>
            <a:spLocks noGrp="1"/>
          </p:cNvSpPr>
          <p:nvPr>
            <p:ph type="title" idx="4294967295"/>
          </p:nvPr>
        </p:nvSpPr>
        <p:spPr>
          <a:xfrm>
            <a:off x="230834" y="229465"/>
            <a:ext cx="7516283" cy="400918"/>
          </a:xfrm>
        </p:spPr>
        <p:txBody>
          <a:bodyPr>
            <a:noAutofit/>
          </a:bodyPr>
          <a:lstStyle/>
          <a:p>
            <a:pPr rtl="0" eaLnBrk="1" latinLnBrk="0" hangingPunct="1"/>
            <a:r>
              <a:rPr lang="x-none" sz="2400" b="1" kern="1200" dirty="0">
                <a:solidFill>
                  <a:schemeClr val="tx1"/>
                </a:solidFill>
                <a:effectLst/>
                <a:latin typeface="Century Gothic" panose="020B0502020202020204" pitchFamily="34" charset="0"/>
                <a:ea typeface="+mn-ea"/>
                <a:cs typeface="+mn-cs"/>
              </a:rPr>
              <a:t>Hablamos sobre </a:t>
            </a:r>
            <a:r>
              <a:rPr lang="es-ES" sz="2400" b="1" kern="1200" dirty="0">
                <a:solidFill>
                  <a:schemeClr val="tx1"/>
                </a:solidFill>
                <a:effectLst/>
                <a:ea typeface="+mn-ea"/>
                <a:cs typeface="+mn-cs"/>
              </a:rPr>
              <a:t>personas famosas: Penélope Cruz, Javier Bardem, Gerard Piqué and Shakira.</a:t>
            </a:r>
            <a:endParaRPr lang="en-GB" dirty="0">
              <a:solidFill>
                <a:schemeClr val="tx1"/>
              </a:solidFill>
            </a:endParaRPr>
          </a:p>
        </p:txBody>
      </p:sp>
      <p:sp>
        <p:nvSpPr>
          <p:cNvPr id="14" name="Llamada ovalada 15">
            <a:extLst>
              <a:ext uri="{FF2B5EF4-FFF2-40B4-BE49-F238E27FC236}">
                <a16:creationId xmlns:a16="http://schemas.microsoft.com/office/drawing/2014/main" id="{39A98C45-1772-4D09-9F14-07462F48FCAE}"/>
              </a:ext>
            </a:extLst>
          </p:cNvPr>
          <p:cNvSpPr/>
          <p:nvPr/>
        </p:nvSpPr>
        <p:spPr>
          <a:xfrm>
            <a:off x="7219195" y="4134600"/>
            <a:ext cx="4151409" cy="1119964"/>
          </a:xfrm>
          <a:prstGeom prst="wedgeEllipseCallout">
            <a:avLst>
              <a:gd name="adj1" fmla="val 24611"/>
              <a:gd name="adj2" fmla="val 77868"/>
            </a:avLst>
          </a:prstGeom>
          <a:ln>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2400" dirty="0">
                <a:solidFill>
                  <a:schemeClr val="tx1"/>
                </a:solidFill>
              </a:rPr>
              <a:t>… </a:t>
            </a:r>
            <a:r>
              <a:rPr lang="es-ES" sz="2400" b="1" dirty="0">
                <a:solidFill>
                  <a:schemeClr val="tx1"/>
                </a:solidFill>
              </a:rPr>
              <a:t>particip</a:t>
            </a:r>
            <a:r>
              <a:rPr lang="es-ES" sz="2400" b="1" u="sng" dirty="0">
                <a:solidFill>
                  <a:schemeClr val="tx1"/>
                </a:solidFill>
              </a:rPr>
              <a:t>aron</a:t>
            </a:r>
            <a:r>
              <a:rPr lang="es-ES" sz="2400" dirty="0">
                <a:solidFill>
                  <a:schemeClr val="tx1"/>
                </a:solidFill>
              </a:rPr>
              <a:t> en un </a:t>
            </a:r>
            <a:r>
              <a:rPr lang="es-ES" sz="2400" dirty="0" err="1">
                <a:solidFill>
                  <a:schemeClr val="tx1"/>
                </a:solidFill>
              </a:rPr>
              <a:t>progama</a:t>
            </a:r>
            <a:r>
              <a:rPr lang="es-ES" sz="2400" dirty="0">
                <a:solidFill>
                  <a:schemeClr val="tx1"/>
                </a:solidFill>
              </a:rPr>
              <a:t> de televisión.</a:t>
            </a:r>
          </a:p>
        </p:txBody>
      </p:sp>
      <p:sp>
        <p:nvSpPr>
          <p:cNvPr id="3" name="Rectangle 2">
            <a:extLst>
              <a:ext uri="{FF2B5EF4-FFF2-40B4-BE49-F238E27FC236}">
                <a16:creationId xmlns:a16="http://schemas.microsoft.com/office/drawing/2014/main" id="{6EEFA181-DC3F-4320-B6E0-5F524F5E5A79}"/>
              </a:ext>
            </a:extLst>
          </p:cNvPr>
          <p:cNvSpPr/>
          <p:nvPr/>
        </p:nvSpPr>
        <p:spPr>
          <a:xfrm>
            <a:off x="241223" y="2653060"/>
            <a:ext cx="11562420" cy="461665"/>
          </a:xfrm>
          <a:prstGeom prst="rect">
            <a:avLst/>
          </a:prstGeom>
        </p:spPr>
        <p:txBody>
          <a:bodyPr wrap="square">
            <a:spAutoFit/>
          </a:bodyPr>
          <a:lstStyle/>
          <a:p>
            <a:r>
              <a:rPr lang="x-none" sz="2400" b="1" dirty="0"/>
              <a:t>Persona A: </a:t>
            </a:r>
            <a:r>
              <a:rPr lang="en-GB" sz="2400" dirty="0"/>
              <a:t>escribe la </a:t>
            </a:r>
            <a:r>
              <a:rPr lang="en-GB" sz="2400" dirty="0" err="1"/>
              <a:t>segunda</a:t>
            </a:r>
            <a:r>
              <a:rPr lang="en-GB" sz="2400" dirty="0"/>
              <a:t> </a:t>
            </a:r>
            <a:r>
              <a:rPr lang="en-GB" sz="2400" dirty="0" err="1"/>
              <a:t>parte</a:t>
            </a:r>
            <a:r>
              <a:rPr lang="en-GB" sz="2400" dirty="0"/>
              <a:t> de </a:t>
            </a:r>
            <a:r>
              <a:rPr lang="en-GB" sz="2400" dirty="0" err="1"/>
              <a:t>su</a:t>
            </a:r>
            <a:r>
              <a:rPr lang="en-GB" sz="2400" dirty="0"/>
              <a:t> </a:t>
            </a:r>
            <a:r>
              <a:rPr lang="en-GB" sz="2400" dirty="0" err="1"/>
              <a:t>frase</a:t>
            </a:r>
            <a:r>
              <a:rPr lang="en-GB" sz="2400" dirty="0"/>
              <a:t> </a:t>
            </a:r>
            <a:r>
              <a:rPr lang="en-GB" sz="2400" dirty="0" err="1"/>
              <a:t>en</a:t>
            </a:r>
            <a:r>
              <a:rPr lang="en-GB" sz="2400" dirty="0"/>
              <a:t> </a:t>
            </a:r>
            <a:r>
              <a:rPr lang="en-GB" sz="2400" dirty="0" err="1"/>
              <a:t>inglés</a:t>
            </a:r>
            <a:r>
              <a:rPr lang="en-GB" sz="2400" dirty="0"/>
              <a:t>.</a:t>
            </a:r>
            <a:endParaRPr lang="x-none" sz="2400" dirty="0"/>
          </a:p>
        </p:txBody>
      </p:sp>
      <p:sp>
        <p:nvSpPr>
          <p:cNvPr id="20" name="CuadroTexto 4">
            <a:extLst>
              <a:ext uri="{FF2B5EF4-FFF2-40B4-BE49-F238E27FC236}">
                <a16:creationId xmlns:a16="http://schemas.microsoft.com/office/drawing/2014/main" id="{D5AB8DE2-B40A-435C-A72D-9EC27FF9AAC8}"/>
              </a:ext>
            </a:extLst>
          </p:cNvPr>
          <p:cNvSpPr txBox="1"/>
          <p:nvPr/>
        </p:nvSpPr>
        <p:spPr>
          <a:xfrm>
            <a:off x="692119" y="5585441"/>
            <a:ext cx="11499881" cy="461665"/>
          </a:xfrm>
          <a:prstGeom prst="rect">
            <a:avLst/>
          </a:prstGeom>
          <a:noFill/>
        </p:spPr>
        <p:txBody>
          <a:bodyPr wrap="square" rtlCol="0">
            <a:spAutoFit/>
          </a:bodyPr>
          <a:lstStyle/>
          <a:p>
            <a:pPr algn="l"/>
            <a:r>
              <a:rPr lang="en-GB" sz="2400" b="1" dirty="0"/>
              <a:t>… participated in a TV programme.</a:t>
            </a:r>
            <a:endParaRPr lang="x-none" sz="2400" dirty="0"/>
          </a:p>
        </p:txBody>
      </p:sp>
      <p:pic>
        <p:nvPicPr>
          <p:cNvPr id="21" name="Imagen 14">
            <a:extLst>
              <a:ext uri="{FF2B5EF4-FFF2-40B4-BE49-F238E27FC236}">
                <a16:creationId xmlns:a16="http://schemas.microsoft.com/office/drawing/2014/main" id="{4121E389-858B-4F47-A941-99EA3FE2DC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3969" y="4832490"/>
            <a:ext cx="1233251" cy="982254"/>
          </a:xfrm>
          <a:prstGeom prst="rect">
            <a:avLst/>
          </a:prstGeom>
        </p:spPr>
      </p:pic>
      <p:pic>
        <p:nvPicPr>
          <p:cNvPr id="18" name="Picture 2" descr="File:Piqué.jpg">
            <a:extLst>
              <a:ext uri="{FF2B5EF4-FFF2-40B4-BE49-F238E27FC236}">
                <a16:creationId xmlns:a16="http://schemas.microsoft.com/office/drawing/2014/main" id="{D02F4A18-38C1-4FA2-81A6-E8A6940466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9315" y="693704"/>
            <a:ext cx="1077458" cy="15127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inger, Band, Rockband, Woman Singing">
            <a:extLst>
              <a:ext uri="{FF2B5EF4-FFF2-40B4-BE49-F238E27FC236}">
                <a16:creationId xmlns:a16="http://schemas.microsoft.com/office/drawing/2014/main" id="{A57F8239-D8DF-427B-ADE2-25CF898864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48" t="15496" r="49612" b="267"/>
          <a:stretch/>
        </p:blipFill>
        <p:spPr bwMode="auto">
          <a:xfrm>
            <a:off x="10893123" y="739295"/>
            <a:ext cx="954961" cy="14999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ile:Premios Goya 2018 - Javier Bardem y Penélope Cruz.jpg">
            <a:extLst>
              <a:ext uri="{FF2B5EF4-FFF2-40B4-BE49-F238E27FC236}">
                <a16:creationId xmlns:a16="http://schemas.microsoft.com/office/drawing/2014/main" id="{F68DF7D5-CE20-49C5-A34D-28C8930231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9102" y="371630"/>
            <a:ext cx="2034477" cy="125823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363D9085-641C-40AF-AF91-2B2A6B74F6F9}"/>
              </a:ext>
            </a:extLst>
          </p:cNvPr>
          <p:cNvSpPr/>
          <p:nvPr/>
        </p:nvSpPr>
        <p:spPr>
          <a:xfrm>
            <a:off x="7219194" y="1402506"/>
            <a:ext cx="2690949" cy="276999"/>
          </a:xfrm>
          <a:prstGeom prst="rect">
            <a:avLst/>
          </a:prstGeom>
        </p:spPr>
        <p:txBody>
          <a:bodyPr wrap="square">
            <a:spAutoFit/>
          </a:bodyPr>
          <a:lstStyle/>
          <a:p>
            <a:r>
              <a:rPr lang="en-GB" sz="1200" dirty="0">
                <a:solidFill>
                  <a:schemeClr val="bg1"/>
                </a:solidFill>
                <a:highlight>
                  <a:srgbClr val="3A3838"/>
                </a:highlight>
              </a:rPr>
              <a:t>Carlos Delgado; CC-BY-SA</a:t>
            </a:r>
          </a:p>
        </p:txBody>
      </p:sp>
      <p:sp>
        <p:nvSpPr>
          <p:cNvPr id="24" name="TextBox 23">
            <a:extLst>
              <a:ext uri="{FF2B5EF4-FFF2-40B4-BE49-F238E27FC236}">
                <a16:creationId xmlns:a16="http://schemas.microsoft.com/office/drawing/2014/main" id="{6F9945CF-6F9D-4DF0-AE4F-D60E7817C507}"/>
              </a:ext>
            </a:extLst>
          </p:cNvPr>
          <p:cNvSpPr txBox="1"/>
          <p:nvPr/>
        </p:nvSpPr>
        <p:spPr>
          <a:xfrm>
            <a:off x="9497956" y="1686843"/>
            <a:ext cx="1100176" cy="707886"/>
          </a:xfrm>
          <a:prstGeom prst="rect">
            <a:avLst/>
          </a:prstGeom>
          <a:solidFill>
            <a:schemeClr val="bg1"/>
          </a:solidFill>
        </p:spPr>
        <p:txBody>
          <a:bodyPr wrap="square" rtlCol="0">
            <a:spAutoFit/>
          </a:bodyPr>
          <a:lstStyle/>
          <a:p>
            <a:r>
              <a:rPr lang="en-GB" sz="2000" dirty="0"/>
              <a:t>Gerard Piqué</a:t>
            </a:r>
          </a:p>
        </p:txBody>
      </p:sp>
      <p:sp>
        <p:nvSpPr>
          <p:cNvPr id="25" name="TextBox 24">
            <a:extLst>
              <a:ext uri="{FF2B5EF4-FFF2-40B4-BE49-F238E27FC236}">
                <a16:creationId xmlns:a16="http://schemas.microsoft.com/office/drawing/2014/main" id="{D1CF3B08-291B-4962-9027-07B000CEC651}"/>
              </a:ext>
            </a:extLst>
          </p:cNvPr>
          <p:cNvSpPr txBox="1"/>
          <p:nvPr/>
        </p:nvSpPr>
        <p:spPr>
          <a:xfrm>
            <a:off x="10822913" y="1835792"/>
            <a:ext cx="1131529" cy="400110"/>
          </a:xfrm>
          <a:prstGeom prst="rect">
            <a:avLst/>
          </a:prstGeom>
          <a:solidFill>
            <a:schemeClr val="bg1"/>
          </a:solidFill>
        </p:spPr>
        <p:txBody>
          <a:bodyPr wrap="square" rtlCol="0">
            <a:spAutoFit/>
          </a:bodyPr>
          <a:lstStyle/>
          <a:p>
            <a:r>
              <a:rPr lang="en-GB" sz="2000" dirty="0"/>
              <a:t>Shakira</a:t>
            </a:r>
          </a:p>
        </p:txBody>
      </p:sp>
      <p:sp>
        <p:nvSpPr>
          <p:cNvPr id="17" name="Llamada rectangular 16">
            <a:extLst>
              <a:ext uri="{FF2B5EF4-FFF2-40B4-BE49-F238E27FC236}">
                <a16:creationId xmlns:a16="http://schemas.microsoft.com/office/drawing/2014/main" id="{6C798906-8176-2D4E-8F93-AE07BB2919AC}"/>
              </a:ext>
            </a:extLst>
          </p:cNvPr>
          <p:cNvSpPr/>
          <p:nvPr/>
        </p:nvSpPr>
        <p:spPr>
          <a:xfrm>
            <a:off x="9287488" y="2338562"/>
            <a:ext cx="2640656" cy="1404394"/>
          </a:xfrm>
          <a:prstGeom prst="wedgeRectCallout">
            <a:avLst>
              <a:gd name="adj1" fmla="val -18866"/>
              <a:gd name="adj2" fmla="val 4548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rPr>
              <a:t>¡Atención! ¿Es singular? </a:t>
            </a:r>
            <a:r>
              <a:rPr lang="x-none" sz="2000" dirty="0">
                <a:solidFill>
                  <a:schemeClr val="tx1"/>
                </a:solidFill>
                <a:sym typeface="Wingdings" pitchFamily="2" charset="2"/>
              </a:rPr>
              <a:t> </a:t>
            </a:r>
            <a:r>
              <a:rPr lang="x-none" sz="2000" b="1" dirty="0">
                <a:solidFill>
                  <a:schemeClr val="tx1"/>
                </a:solidFill>
                <a:sym typeface="Wingdings" pitchFamily="2" charset="2"/>
              </a:rPr>
              <a:t>-</a:t>
            </a:r>
            <a:r>
              <a:rPr lang="es-GB" sz="2000" b="1" dirty="0">
                <a:solidFill>
                  <a:schemeClr val="tx1"/>
                </a:solidFill>
                <a:sym typeface="Wingdings" pitchFamily="2" charset="2"/>
              </a:rPr>
              <a:t>ó</a:t>
            </a:r>
            <a:endParaRPr lang="x-none" sz="2000" b="1" dirty="0">
              <a:solidFill>
                <a:schemeClr val="tx1"/>
              </a:solidFill>
              <a:sym typeface="Wingdings" pitchFamily="2" charset="2"/>
            </a:endParaRPr>
          </a:p>
          <a:p>
            <a:pPr algn="ctr"/>
            <a:r>
              <a:rPr lang="x-none" sz="2000" dirty="0">
                <a:solidFill>
                  <a:schemeClr val="tx1"/>
                </a:solidFill>
                <a:sym typeface="Wingdings" pitchFamily="2" charset="2"/>
              </a:rPr>
              <a:t>¿Es plural?  </a:t>
            </a:r>
            <a:r>
              <a:rPr lang="x-none" sz="2000" b="1" dirty="0">
                <a:solidFill>
                  <a:schemeClr val="tx1"/>
                </a:solidFill>
                <a:sym typeface="Wingdings" pitchFamily="2" charset="2"/>
              </a:rPr>
              <a:t>-</a:t>
            </a:r>
            <a:r>
              <a:rPr lang="es-ES" sz="2000" b="1" dirty="0">
                <a:solidFill>
                  <a:schemeClr val="tx1"/>
                </a:solidFill>
                <a:sym typeface="Wingdings" pitchFamily="2" charset="2"/>
              </a:rPr>
              <a:t>aron</a:t>
            </a:r>
            <a:endParaRPr lang="x-none" sz="2000" b="1" dirty="0">
              <a:solidFill>
                <a:schemeClr val="tx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9445336" y="279938"/>
            <a:ext cx="2482808"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escuchar</a:t>
            </a:r>
          </a:p>
        </p:txBody>
      </p:sp>
      <p:sp>
        <p:nvSpPr>
          <p:cNvPr id="8" name="TextBox 7">
            <a:extLst>
              <a:ext uri="{FF2B5EF4-FFF2-40B4-BE49-F238E27FC236}">
                <a16:creationId xmlns:a16="http://schemas.microsoft.com/office/drawing/2014/main" id="{7C9A7E01-20BA-4EF8-966E-9CA894A4818C}"/>
              </a:ext>
            </a:extLst>
          </p:cNvPr>
          <p:cNvSpPr txBox="1"/>
          <p:nvPr/>
        </p:nvSpPr>
        <p:spPr>
          <a:xfrm>
            <a:off x="5968380" y="3249064"/>
            <a:ext cx="3287100" cy="369332"/>
          </a:xfrm>
          <a:prstGeom prst="rect">
            <a:avLst/>
          </a:prstGeom>
          <a:noFill/>
        </p:spPr>
        <p:txBody>
          <a:bodyPr wrap="square" rtlCol="0">
            <a:spAutoFit/>
          </a:bodyPr>
          <a:lstStyle/>
          <a:p>
            <a:r>
              <a:rPr lang="en-GB" dirty="0"/>
              <a:t>*</a:t>
            </a:r>
            <a:r>
              <a:rPr lang="en-GB" dirty="0" err="1"/>
              <a:t>apropiado</a:t>
            </a:r>
            <a:r>
              <a:rPr lang="en-GB" dirty="0"/>
              <a:t> = appropriate</a:t>
            </a:r>
          </a:p>
        </p:txBody>
      </p:sp>
    </p:spTree>
    <p:extLst>
      <p:ext uri="{BB962C8B-B14F-4D97-AF65-F5344CB8AC3E}">
        <p14:creationId xmlns:p14="http://schemas.microsoft.com/office/powerpoint/2010/main" val="326479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1" grpId="0"/>
      <p:bldP spid="16" grpId="0" animBg="1"/>
      <p:bldP spid="14" grpId="0" animBg="1"/>
      <p:bldP spid="3" grpId="0"/>
      <p:bldP spid="20" grpId="0"/>
      <p:bldP spid="1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contar</a:t>
            </a:r>
            <a:endParaRPr lang="en-GB" sz="3200" b="1" dirty="0">
              <a:solidFill>
                <a:schemeClr val="accent5">
                  <a:lumMod val="50000"/>
                </a:schemeClr>
              </a:solidFill>
            </a:endParaRPr>
          </a:p>
        </p:txBody>
      </p:sp>
      <p:sp>
        <p:nvSpPr>
          <p:cNvPr id="31" name="Rectangle 30"/>
          <p:cNvSpPr/>
          <p:nvPr/>
        </p:nvSpPr>
        <p:spPr>
          <a:xfrm>
            <a:off x="9302662" y="4536974"/>
            <a:ext cx="204575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goodbye</a:t>
            </a:r>
          </a:p>
        </p:txBody>
      </p:sp>
      <p:sp>
        <p:nvSpPr>
          <p:cNvPr id="33" name="Rectangle 32"/>
          <p:cNvSpPr/>
          <p:nvPr/>
        </p:nvSpPr>
        <p:spPr>
          <a:xfrm>
            <a:off x="6540102" y="4530192"/>
            <a:ext cx="189186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pleasure</a:t>
            </a:r>
          </a:p>
        </p:txBody>
      </p:sp>
      <p:sp>
        <p:nvSpPr>
          <p:cNvPr id="35" name="Rectangle 34"/>
          <p:cNvSpPr/>
          <p:nvPr/>
        </p:nvSpPr>
        <p:spPr>
          <a:xfrm>
            <a:off x="4008974" y="5489472"/>
            <a:ext cx="127631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tell</a:t>
            </a:r>
          </a:p>
        </p:txBody>
      </p:sp>
      <p:sp>
        <p:nvSpPr>
          <p:cNvPr id="36" name="Rectangle 35"/>
          <p:cNvSpPr/>
          <p:nvPr/>
        </p:nvSpPr>
        <p:spPr>
          <a:xfrm>
            <a:off x="3607627" y="4530192"/>
            <a:ext cx="1297150"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well...</a:t>
            </a:r>
          </a:p>
        </p:txBody>
      </p:sp>
      <p:sp>
        <p:nvSpPr>
          <p:cNvPr id="37" name="Rectangle 36"/>
          <p:cNvSpPr/>
          <p:nvPr/>
        </p:nvSpPr>
        <p:spPr>
          <a:xfrm>
            <a:off x="505324" y="5489472"/>
            <a:ext cx="249459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balance</a:t>
            </a:r>
          </a:p>
        </p:txBody>
      </p:sp>
      <p:sp>
        <p:nvSpPr>
          <p:cNvPr id="38" name="Rectangle 37"/>
          <p:cNvSpPr/>
          <p:nvPr/>
        </p:nvSpPr>
        <p:spPr>
          <a:xfrm>
            <a:off x="505324"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role</a:t>
            </a:r>
          </a:p>
        </p:txBody>
      </p:sp>
      <p:sp>
        <p:nvSpPr>
          <p:cNvPr id="7" name="Rounded Rectangle 6"/>
          <p:cNvSpPr/>
          <p:nvPr/>
        </p:nvSpPr>
        <p:spPr>
          <a:xfrm>
            <a:off x="4008973" y="5407028"/>
            <a:ext cx="1276312"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Rectangle 2">
            <a:extLst>
              <a:ext uri="{FF2B5EF4-FFF2-40B4-BE49-F238E27FC236}">
                <a16:creationId xmlns:a16="http://schemas.microsoft.com/office/drawing/2014/main" id="{1B21D2B5-A7B3-0A74-E3AD-D0F7BEA0C040}"/>
              </a:ext>
            </a:extLst>
          </p:cNvPr>
          <p:cNvSpPr/>
          <p:nvPr/>
        </p:nvSpPr>
        <p:spPr>
          <a:xfrm>
            <a:off x="6294341" y="5457516"/>
            <a:ext cx="10021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wife</a:t>
            </a:r>
          </a:p>
        </p:txBody>
      </p:sp>
      <p:sp>
        <p:nvSpPr>
          <p:cNvPr id="6" name="Rectangle 5">
            <a:extLst>
              <a:ext uri="{FF2B5EF4-FFF2-40B4-BE49-F238E27FC236}">
                <a16:creationId xmlns:a16="http://schemas.microsoft.com/office/drawing/2014/main" id="{F9886E87-E69C-992A-18B6-306D710FED70}"/>
              </a:ext>
            </a:extLst>
          </p:cNvPr>
          <p:cNvSpPr/>
          <p:nvPr/>
        </p:nvSpPr>
        <p:spPr>
          <a:xfrm>
            <a:off x="8305594" y="5473494"/>
            <a:ext cx="3042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get married</a:t>
            </a:r>
          </a:p>
        </p:txBody>
      </p:sp>
      <p:sp>
        <p:nvSpPr>
          <p:cNvPr id="10" name="Title 11">
            <a:extLst>
              <a:ext uri="{FF2B5EF4-FFF2-40B4-BE49-F238E27FC236}">
                <a16:creationId xmlns:a16="http://schemas.microsoft.com/office/drawing/2014/main" id="{AB71ADE1-1AEF-9E4D-71C9-C9A16A43F6C9}"/>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grpSp>
        <p:nvGrpSpPr>
          <p:cNvPr id="40" name="Group 39">
            <a:extLst>
              <a:ext uri="{FF2B5EF4-FFF2-40B4-BE49-F238E27FC236}">
                <a16:creationId xmlns:a16="http://schemas.microsoft.com/office/drawing/2014/main" id="{3FE0D117-C321-44A4-9D93-F7E694590D50}"/>
              </a:ext>
            </a:extLst>
          </p:cNvPr>
          <p:cNvGrpSpPr/>
          <p:nvPr/>
        </p:nvGrpSpPr>
        <p:grpSpPr>
          <a:xfrm>
            <a:off x="4893939" y="845626"/>
            <a:ext cx="2800804" cy="2141298"/>
            <a:chOff x="7212823" y="1107000"/>
            <a:chExt cx="2800804" cy="2141298"/>
          </a:xfrm>
        </p:grpSpPr>
        <p:pic>
          <p:nvPicPr>
            <p:cNvPr id="41" name="Picture 40">
              <a:extLst>
                <a:ext uri="{FF2B5EF4-FFF2-40B4-BE49-F238E27FC236}">
                  <a16:creationId xmlns:a16="http://schemas.microsoft.com/office/drawing/2014/main" id="{694E3392-6C1A-49E8-809A-B3205BCA3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42" name="TextBox 41">
              <a:extLst>
                <a:ext uri="{FF2B5EF4-FFF2-40B4-BE49-F238E27FC236}">
                  <a16:creationId xmlns:a16="http://schemas.microsoft.com/office/drawing/2014/main" id="{AD8F8580-AB3B-4AD1-8A17-6410B97FF9EB}"/>
                </a:ext>
              </a:extLst>
            </p:cNvPr>
            <p:cNvSpPr txBox="1"/>
            <p:nvPr/>
          </p:nvSpPr>
          <p:spPr>
            <a:xfrm>
              <a:off x="7680699" y="1760489"/>
              <a:ext cx="23329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8C6C7">
                      <a:lumMod val="50000"/>
                    </a:srgbClr>
                  </a:solidFill>
                  <a:latin typeface="Century Gothic"/>
                </a:rPr>
                <a:t>To tell, telling</a:t>
              </a:r>
              <a:endParaRPr kumimoji="0" lang="en-GB" sz="2800" b="0"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grpSp>
    </p:spTree>
    <p:extLst>
      <p:ext uri="{BB962C8B-B14F-4D97-AF65-F5344CB8AC3E}">
        <p14:creationId xmlns:p14="http://schemas.microsoft.com/office/powerpoint/2010/main" val="292697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268023" y="267151"/>
            <a:ext cx="2514601" cy="402304"/>
          </a:xfrm>
        </p:spPr>
        <p:txBody>
          <a:bodyPr>
            <a:normAutofit fontScale="90000"/>
          </a:bodyPr>
          <a:lstStyle/>
          <a:p>
            <a:r>
              <a:rPr lang="en-GB" sz="2400" b="1" dirty="0"/>
              <a:t>Persona A</a:t>
            </a:r>
            <a:endParaRPr lang="x-none" sz="2400" dirty="0"/>
          </a:p>
        </p:txBody>
      </p:sp>
      <p:graphicFrame>
        <p:nvGraphicFramePr>
          <p:cNvPr id="21" name="Tabla 20">
            <a:extLst>
              <a:ext uri="{FF2B5EF4-FFF2-40B4-BE49-F238E27FC236}">
                <a16:creationId xmlns:a16="http://schemas.microsoft.com/office/drawing/2014/main" id="{02F35951-4198-D44E-847B-E81EA2A8B446}"/>
              </a:ext>
            </a:extLst>
          </p:cNvPr>
          <p:cNvGraphicFramePr>
            <a:graphicFrameLocks noGrp="1"/>
          </p:cNvGraphicFramePr>
          <p:nvPr>
            <p:extLst>
              <p:ext uri="{D42A27DB-BD31-4B8C-83A1-F6EECF244321}">
                <p14:modId xmlns:p14="http://schemas.microsoft.com/office/powerpoint/2010/main" val="1229525632"/>
              </p:ext>
            </p:extLst>
          </p:nvPr>
        </p:nvGraphicFramePr>
        <p:xfrm>
          <a:off x="262469" y="779273"/>
          <a:ext cx="5721626" cy="5516310"/>
        </p:xfrm>
        <a:graphic>
          <a:graphicData uri="http://schemas.openxmlformats.org/drawingml/2006/table">
            <a:tbl>
              <a:tblPr firstRow="1" bandRow="1">
                <a:tableStyleId>{BDBED569-4797-4DF1-A0F4-6AAB3CD982D8}</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9385">
                <a:tc>
                  <a:txBody>
                    <a:bodyPr/>
                    <a:lstStyle/>
                    <a:p>
                      <a:endParaRPr lang="x-none" sz="2200" dirty="0"/>
                    </a:p>
                  </a:txBody>
                  <a:tcPr/>
                </a:tc>
                <a:tc>
                  <a:txBody>
                    <a:bodyPr/>
                    <a:lstStyle/>
                    <a:p>
                      <a:pPr algn="ctr"/>
                      <a:r>
                        <a:rPr lang="x-none" sz="2200" dirty="0"/>
                        <a:t>Lee las </a:t>
                      </a:r>
                      <a:r>
                        <a:rPr lang="en-GB" sz="2200" i="1" dirty="0" err="1"/>
                        <a:t>primeras</a:t>
                      </a:r>
                      <a:r>
                        <a:rPr lang="en-GB" sz="2200" i="1" dirty="0"/>
                        <a:t> </a:t>
                      </a:r>
                      <a:r>
                        <a:rPr lang="en-GB" sz="2200" b="1" i="0" dirty="0" err="1"/>
                        <a:t>partes</a:t>
                      </a:r>
                      <a:r>
                        <a:rPr lang="en-GB" sz="2200" b="1" i="0" dirty="0"/>
                        <a:t> de las </a:t>
                      </a:r>
                      <a:r>
                        <a:rPr lang="x-none" sz="2200" b="1" i="0" dirty="0"/>
                        <a:t>frases en español</a:t>
                      </a:r>
                      <a:endParaRPr lang="x-none" sz="2200" b="1" i="0" dirty="0">
                        <a:solidFill>
                          <a:srgbClr val="203864"/>
                        </a:solidFill>
                      </a:endParaRPr>
                    </a:p>
                  </a:txBody>
                  <a:tcPr anchor="ctr"/>
                </a:tc>
                <a:extLst>
                  <a:ext uri="{0D108BD9-81ED-4DB2-BD59-A6C34878D82A}">
                    <a16:rowId xmlns:a16="http://schemas.microsoft.com/office/drawing/2014/main" val="2959975233"/>
                  </a:ext>
                </a:extLst>
              </a:tr>
              <a:tr h="919385">
                <a:tc>
                  <a:txBody>
                    <a:bodyPr/>
                    <a:lstStyle/>
                    <a:p>
                      <a:r>
                        <a:rPr lang="x-none" sz="2200" b="0" dirty="0"/>
                        <a:t>1</a:t>
                      </a:r>
                      <a:endParaRPr lang="x-none" sz="2200" b="0" dirty="0">
                        <a:solidFill>
                          <a:srgbClr val="203864"/>
                        </a:solidFill>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t>Gerard Piqué and Shakira… __________________________________</a:t>
                      </a:r>
                      <a:endParaRPr lang="es-ES" sz="2200" b="0" dirty="0">
                        <a:solidFill>
                          <a:srgbClr val="203864"/>
                        </a:solidFill>
                      </a:endParaRPr>
                    </a:p>
                  </a:txBody>
                  <a:tcPr anchor="ctr"/>
                </a:tc>
                <a:extLst>
                  <a:ext uri="{0D108BD9-81ED-4DB2-BD59-A6C34878D82A}">
                    <a16:rowId xmlns:a16="http://schemas.microsoft.com/office/drawing/2014/main" val="2055318081"/>
                  </a:ext>
                </a:extLst>
              </a:tr>
              <a:tr h="919385">
                <a:tc>
                  <a:txBody>
                    <a:bodyPr/>
                    <a:lstStyle/>
                    <a:p>
                      <a:r>
                        <a:rPr lang="es-ES" sz="2200" b="0" dirty="0"/>
                        <a:t>2</a:t>
                      </a:r>
                      <a:endParaRPr lang="x-none" sz="2200" b="0" dirty="0">
                        <a:solidFill>
                          <a:srgbClr val="203864"/>
                        </a:solidFill>
                      </a:endParaRPr>
                    </a:p>
                  </a:txBody>
                  <a:tcPr anchor="ctr" anchorCtr="1">
                    <a:solidFill>
                      <a:srgbClr val="FF9999">
                        <a:alpha val="20000"/>
                      </a:srgbClr>
                    </a:solidFill>
                  </a:tcPr>
                </a:tc>
                <a:tc>
                  <a:txBody>
                    <a:bodyPr/>
                    <a:lstStyle/>
                    <a:p>
                      <a:pPr marL="0" indent="0">
                        <a:buNone/>
                      </a:pPr>
                      <a:r>
                        <a:rPr lang="es-ES" sz="2200" b="0" dirty="0"/>
                        <a:t>Penélope and Javier…</a:t>
                      </a:r>
                    </a:p>
                    <a:p>
                      <a:pPr marL="0" indent="0">
                        <a:buNone/>
                      </a:pPr>
                      <a:r>
                        <a:rPr lang="es-ES" sz="2200" b="0" dirty="0"/>
                        <a:t>__________________________________</a:t>
                      </a:r>
                      <a:endParaRPr lang="es-ES" sz="2200" b="0" dirty="0">
                        <a:solidFill>
                          <a:srgbClr val="203864"/>
                        </a:solidFill>
                      </a:endParaRPr>
                    </a:p>
                  </a:txBody>
                  <a:tcPr anchor="ctr">
                    <a:solidFill>
                      <a:srgbClr val="FF9999">
                        <a:alpha val="20000"/>
                      </a:srgbClr>
                    </a:solidFill>
                  </a:tcPr>
                </a:tc>
                <a:extLst>
                  <a:ext uri="{0D108BD9-81ED-4DB2-BD59-A6C34878D82A}">
                    <a16:rowId xmlns:a16="http://schemas.microsoft.com/office/drawing/2014/main" val="3975786799"/>
                  </a:ext>
                </a:extLst>
              </a:tr>
              <a:tr h="919385">
                <a:tc>
                  <a:txBody>
                    <a:bodyPr/>
                    <a:lstStyle/>
                    <a:p>
                      <a:r>
                        <a:rPr lang="es-ES" sz="2200" b="0" dirty="0"/>
                        <a:t>3</a:t>
                      </a:r>
                      <a:endParaRPr lang="x-none" sz="2200" b="0" dirty="0">
                        <a:solidFill>
                          <a:srgbClr val="203864"/>
                        </a:solidFill>
                      </a:endParaRPr>
                    </a:p>
                  </a:txBody>
                  <a:tcPr anchor="ctr" anchorCtr="1"/>
                </a:tc>
                <a:tc>
                  <a:txBody>
                    <a:bodyPr/>
                    <a:lstStyle/>
                    <a:p>
                      <a:pPr marL="0" indent="0">
                        <a:buNone/>
                      </a:pPr>
                      <a:r>
                        <a:rPr lang="es-ES" sz="2200" b="0" dirty="0" err="1"/>
                        <a:t>The</a:t>
                      </a:r>
                      <a:r>
                        <a:rPr lang="es-ES" sz="2200" b="0" dirty="0"/>
                        <a:t> actor…</a:t>
                      </a:r>
                    </a:p>
                    <a:p>
                      <a:pPr marL="0" indent="0">
                        <a:buNone/>
                      </a:pPr>
                      <a:r>
                        <a:rPr lang="es-ES" sz="2200" b="0" dirty="0"/>
                        <a:t>__________________________________</a:t>
                      </a:r>
                      <a:endParaRPr lang="es-ES" sz="2200" b="0" dirty="0">
                        <a:solidFill>
                          <a:srgbClr val="203864"/>
                        </a:solidFill>
                      </a:endParaRPr>
                    </a:p>
                  </a:txBody>
                  <a:tcPr anchor="ctr"/>
                </a:tc>
                <a:extLst>
                  <a:ext uri="{0D108BD9-81ED-4DB2-BD59-A6C34878D82A}">
                    <a16:rowId xmlns:a16="http://schemas.microsoft.com/office/drawing/2014/main" val="2991403660"/>
                  </a:ext>
                </a:extLst>
              </a:tr>
              <a:tr h="919385">
                <a:tc>
                  <a:txBody>
                    <a:bodyPr/>
                    <a:lstStyle/>
                    <a:p>
                      <a:r>
                        <a:rPr lang="es-ES" sz="2200" b="0" dirty="0"/>
                        <a:t>4</a:t>
                      </a:r>
                      <a:endParaRPr lang="x-none" sz="2200" b="0" dirty="0">
                        <a:solidFill>
                          <a:srgbClr val="203864"/>
                        </a:solidFill>
                      </a:endParaRPr>
                    </a:p>
                  </a:txBody>
                  <a:tcPr anchor="ctr" anchorCtr="1">
                    <a:solidFill>
                      <a:srgbClr val="FF9999">
                        <a:alpha val="20000"/>
                      </a:srgbClr>
                    </a:solidFill>
                  </a:tcPr>
                </a:tc>
                <a:tc>
                  <a:txBody>
                    <a:bodyPr/>
                    <a:lstStyle/>
                    <a:p>
                      <a:pPr marL="0" indent="0">
                        <a:buNone/>
                      </a:pPr>
                      <a:r>
                        <a:rPr lang="es-ES" sz="2200" b="0" dirty="0" err="1"/>
                        <a:t>The</a:t>
                      </a:r>
                      <a:r>
                        <a:rPr lang="es-ES" sz="2200" b="0" dirty="0"/>
                        <a:t> </a:t>
                      </a:r>
                      <a:r>
                        <a:rPr lang="es-ES" sz="2200" b="0" dirty="0" err="1"/>
                        <a:t>actress</a:t>
                      </a:r>
                      <a:r>
                        <a:rPr lang="es-ES" sz="2200" b="0" dirty="0"/>
                        <a:t>…</a:t>
                      </a:r>
                    </a:p>
                    <a:p>
                      <a:pPr marL="0" indent="0">
                        <a:buNone/>
                      </a:pPr>
                      <a:r>
                        <a:rPr lang="es-ES" sz="2200" b="0" dirty="0"/>
                        <a:t>__________________________________</a:t>
                      </a:r>
                      <a:endParaRPr lang="es-ES" sz="2200" b="0" dirty="0">
                        <a:solidFill>
                          <a:srgbClr val="203864"/>
                        </a:solidFill>
                      </a:endParaRPr>
                    </a:p>
                  </a:txBody>
                  <a:tcPr anchor="ctr">
                    <a:solidFill>
                      <a:srgbClr val="FF9999">
                        <a:alpha val="20000"/>
                      </a:srgbClr>
                    </a:solidFill>
                  </a:tcPr>
                </a:tc>
                <a:extLst>
                  <a:ext uri="{0D108BD9-81ED-4DB2-BD59-A6C34878D82A}">
                    <a16:rowId xmlns:a16="http://schemas.microsoft.com/office/drawing/2014/main" val="1179314339"/>
                  </a:ext>
                </a:extLst>
              </a:tr>
              <a:tr h="919385">
                <a:tc>
                  <a:txBody>
                    <a:bodyPr/>
                    <a:lstStyle/>
                    <a:p>
                      <a:r>
                        <a:rPr lang="es-ES" sz="2200" b="0" dirty="0"/>
                        <a:t>5</a:t>
                      </a:r>
                      <a:endParaRPr lang="x-none" sz="2200" b="0" dirty="0">
                        <a:solidFill>
                          <a:srgbClr val="203864"/>
                        </a:solidFill>
                      </a:endParaRPr>
                    </a:p>
                  </a:txBody>
                  <a:tcPr anchor="ctr" anchorCtr="1"/>
                </a:tc>
                <a:tc>
                  <a:txBody>
                    <a:bodyPr/>
                    <a:lstStyle/>
                    <a:p>
                      <a:pPr marL="0" indent="0">
                        <a:buNone/>
                      </a:pPr>
                      <a:r>
                        <a:rPr lang="es-ES" sz="2200" b="0" dirty="0" err="1"/>
                        <a:t>The</a:t>
                      </a:r>
                      <a:r>
                        <a:rPr lang="es-ES" sz="2200" b="0" dirty="0"/>
                        <a:t> </a:t>
                      </a:r>
                      <a:r>
                        <a:rPr lang="es-ES" sz="2200" b="0" dirty="0" err="1"/>
                        <a:t>artist</a:t>
                      </a:r>
                      <a:r>
                        <a:rPr lang="es-ES" sz="2200" b="0" dirty="0"/>
                        <a:t>, Shakira…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t>__________________________________</a:t>
                      </a:r>
                      <a:endParaRPr lang="es-ES" sz="2200" b="0" dirty="0">
                        <a:solidFill>
                          <a:srgbClr val="203864"/>
                        </a:solidFill>
                      </a:endParaRPr>
                    </a:p>
                  </a:txBody>
                  <a:tcPr anchor="ctr"/>
                </a:tc>
                <a:extLst>
                  <a:ext uri="{0D108BD9-81ED-4DB2-BD59-A6C34878D82A}">
                    <a16:rowId xmlns:a16="http://schemas.microsoft.com/office/drawing/2014/main" val="310109558"/>
                  </a:ext>
                </a:extLst>
              </a:tr>
            </a:tbl>
          </a:graphicData>
        </a:graphic>
      </p:graphicFrame>
      <p:sp>
        <p:nvSpPr>
          <p:cNvPr id="23" name="Título 4">
            <a:extLst>
              <a:ext uri="{FF2B5EF4-FFF2-40B4-BE49-F238E27FC236}">
                <a16:creationId xmlns:a16="http://schemas.microsoft.com/office/drawing/2014/main" id="{48B5078E-627B-0248-B6CE-E1E72351B3C1}"/>
              </a:ext>
            </a:extLst>
          </p:cNvPr>
          <p:cNvSpPr txBox="1">
            <a:spLocks/>
          </p:cNvSpPr>
          <p:nvPr/>
        </p:nvSpPr>
        <p:spPr>
          <a:xfrm>
            <a:off x="6119277" y="267151"/>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tx1"/>
                </a:solidFill>
              </a:rPr>
              <a:t>Persona B</a:t>
            </a:r>
            <a:endParaRPr lang="x-none" sz="2400" dirty="0">
              <a:solidFill>
                <a:schemeClr val="tx1"/>
              </a:solidFill>
            </a:endParaRPr>
          </a:p>
        </p:txBody>
      </p:sp>
      <p:graphicFrame>
        <p:nvGraphicFramePr>
          <p:cNvPr id="24" name="Tabla 23">
            <a:extLst>
              <a:ext uri="{FF2B5EF4-FFF2-40B4-BE49-F238E27FC236}">
                <a16:creationId xmlns:a16="http://schemas.microsoft.com/office/drawing/2014/main" id="{71F3B8A9-4BC9-4045-B58F-CCF8DE517C36}"/>
              </a:ext>
            </a:extLst>
          </p:cNvPr>
          <p:cNvGraphicFramePr>
            <a:graphicFrameLocks noGrp="1"/>
          </p:cNvGraphicFramePr>
          <p:nvPr>
            <p:extLst>
              <p:ext uri="{D42A27DB-BD31-4B8C-83A1-F6EECF244321}">
                <p14:modId xmlns:p14="http://schemas.microsoft.com/office/powerpoint/2010/main" val="2271951915"/>
              </p:ext>
            </p:extLst>
          </p:nvPr>
        </p:nvGraphicFramePr>
        <p:xfrm>
          <a:off x="6207905" y="779273"/>
          <a:ext cx="5721626" cy="5516310"/>
        </p:xfrm>
        <a:graphic>
          <a:graphicData uri="http://schemas.openxmlformats.org/drawingml/2006/table">
            <a:tbl>
              <a:tblPr firstRow="1" bandRow="1">
                <a:tableStyleId>{BDBED569-4797-4DF1-A0F4-6AAB3CD982D8}</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9385">
                <a:tc>
                  <a:txBody>
                    <a:bodyPr/>
                    <a:lstStyle/>
                    <a:p>
                      <a:endParaRPr lang="x-none" sz="2200" dirty="0"/>
                    </a:p>
                  </a:txBody>
                  <a:tcPr/>
                </a:tc>
                <a:tc>
                  <a:txBody>
                    <a:bodyPr/>
                    <a:lstStyle/>
                    <a:p>
                      <a:pPr algn="ctr"/>
                      <a:r>
                        <a:rPr lang="x-none" sz="2200" dirty="0"/>
                        <a:t>Lee las </a:t>
                      </a:r>
                      <a:r>
                        <a:rPr lang="en-GB" sz="2200" i="1" dirty="0" err="1"/>
                        <a:t>primeras</a:t>
                      </a:r>
                      <a:r>
                        <a:rPr lang="en-GB" sz="2200" i="1" dirty="0"/>
                        <a:t> </a:t>
                      </a:r>
                      <a:r>
                        <a:rPr lang="en-GB" sz="2200" b="1" i="0" dirty="0" err="1"/>
                        <a:t>partes</a:t>
                      </a:r>
                      <a:r>
                        <a:rPr lang="en-GB" sz="2200" b="1" i="0" dirty="0"/>
                        <a:t> de las </a:t>
                      </a:r>
                      <a:r>
                        <a:rPr lang="x-none" sz="2200" b="1" i="0" dirty="0"/>
                        <a:t>frases en español</a:t>
                      </a:r>
                      <a:endParaRPr lang="x-none" sz="2200" b="0" dirty="0">
                        <a:solidFill>
                          <a:srgbClr val="203864"/>
                        </a:solidFill>
                      </a:endParaRPr>
                    </a:p>
                  </a:txBody>
                  <a:tcPr anchor="ctr"/>
                </a:tc>
                <a:extLst>
                  <a:ext uri="{0D108BD9-81ED-4DB2-BD59-A6C34878D82A}">
                    <a16:rowId xmlns:a16="http://schemas.microsoft.com/office/drawing/2014/main" val="4289025638"/>
                  </a:ext>
                </a:extLst>
              </a:tr>
              <a:tr h="919385">
                <a:tc>
                  <a:txBody>
                    <a:bodyPr/>
                    <a:lstStyle/>
                    <a:p>
                      <a:r>
                        <a:rPr lang="x-none" sz="2200" b="0" dirty="0"/>
                        <a:t>1</a:t>
                      </a:r>
                      <a:endParaRPr lang="x-none" sz="2200" b="0" dirty="0">
                        <a:solidFill>
                          <a:srgbClr val="203864"/>
                        </a:solidFill>
                      </a:endParaRPr>
                    </a:p>
                  </a:txBody>
                  <a:tcPr anchor="ctr" anchorCtr="1"/>
                </a:tc>
                <a:tc>
                  <a:txBody>
                    <a:bodyPr/>
                    <a:lstStyle/>
                    <a:p>
                      <a:pPr marL="0" indent="0">
                        <a:buNone/>
                      </a:pPr>
                      <a:r>
                        <a:rPr lang="es-ES" sz="2200" b="0" dirty="0" err="1"/>
                        <a:t>The</a:t>
                      </a:r>
                      <a:r>
                        <a:rPr lang="es-ES" sz="2200" b="0" dirty="0"/>
                        <a:t> </a:t>
                      </a:r>
                      <a:r>
                        <a:rPr lang="es-ES" sz="2200" b="0" dirty="0" err="1"/>
                        <a:t>actresses</a:t>
                      </a:r>
                      <a:r>
                        <a:rPr lang="es-ES" sz="2200" b="0" dirty="0"/>
                        <a:t>…</a:t>
                      </a:r>
                    </a:p>
                    <a:p>
                      <a:pPr marL="0" indent="0">
                        <a:buNone/>
                      </a:pPr>
                      <a:r>
                        <a:rPr lang="es-ES" sz="2200" b="0" dirty="0"/>
                        <a:t>__________________________________</a:t>
                      </a:r>
                      <a:endParaRPr lang="es-ES" sz="2200" b="0" dirty="0">
                        <a:solidFill>
                          <a:srgbClr val="203864"/>
                        </a:solidFill>
                      </a:endParaRPr>
                    </a:p>
                  </a:txBody>
                  <a:tcPr anchor="ctr"/>
                </a:tc>
                <a:extLst>
                  <a:ext uri="{0D108BD9-81ED-4DB2-BD59-A6C34878D82A}">
                    <a16:rowId xmlns:a16="http://schemas.microsoft.com/office/drawing/2014/main" val="2055318081"/>
                  </a:ext>
                </a:extLst>
              </a:tr>
              <a:tr h="919385">
                <a:tc>
                  <a:txBody>
                    <a:bodyPr/>
                    <a:lstStyle/>
                    <a:p>
                      <a:r>
                        <a:rPr lang="es-ES" sz="2200" b="0" dirty="0"/>
                        <a:t>2</a:t>
                      </a:r>
                      <a:endParaRPr lang="x-none" sz="2200" b="0" dirty="0">
                        <a:solidFill>
                          <a:srgbClr val="203864"/>
                        </a:solidFill>
                      </a:endParaRPr>
                    </a:p>
                  </a:txBody>
                  <a:tcPr anchor="ctr" anchorCtr="1">
                    <a:solidFill>
                      <a:srgbClr val="FF9999">
                        <a:alpha val="20000"/>
                      </a:srgbClr>
                    </a:solidFill>
                  </a:tcPr>
                </a:tc>
                <a:tc>
                  <a:txBody>
                    <a:bodyPr/>
                    <a:lstStyle/>
                    <a:p>
                      <a:pPr marL="0" indent="0">
                        <a:buNone/>
                      </a:pPr>
                      <a:r>
                        <a:rPr lang="es-ES" sz="2200" b="0" dirty="0"/>
                        <a:t>Salma Hayek…</a:t>
                      </a:r>
                    </a:p>
                    <a:p>
                      <a:pPr marL="0" indent="0">
                        <a:buNone/>
                      </a:pPr>
                      <a:r>
                        <a:rPr lang="es-ES" sz="2200" b="0" dirty="0"/>
                        <a:t>__________________________________</a:t>
                      </a:r>
                      <a:endParaRPr lang="es-ES" sz="2200" b="0" dirty="0">
                        <a:solidFill>
                          <a:srgbClr val="203864"/>
                        </a:solidFill>
                      </a:endParaRPr>
                    </a:p>
                  </a:txBody>
                  <a:tcPr anchor="ctr">
                    <a:solidFill>
                      <a:srgbClr val="FF9999">
                        <a:alpha val="20000"/>
                      </a:srgbClr>
                    </a:solidFill>
                  </a:tcPr>
                </a:tc>
                <a:extLst>
                  <a:ext uri="{0D108BD9-81ED-4DB2-BD59-A6C34878D82A}">
                    <a16:rowId xmlns:a16="http://schemas.microsoft.com/office/drawing/2014/main" val="3975786799"/>
                  </a:ext>
                </a:extLst>
              </a:tr>
              <a:tr h="919385">
                <a:tc>
                  <a:txBody>
                    <a:bodyPr/>
                    <a:lstStyle/>
                    <a:p>
                      <a:r>
                        <a:rPr lang="es-ES" sz="2200" b="0" dirty="0"/>
                        <a:t>3</a:t>
                      </a:r>
                      <a:endParaRPr lang="x-none" sz="2200" b="0" dirty="0">
                        <a:solidFill>
                          <a:srgbClr val="203864"/>
                        </a:solidFill>
                      </a:endParaRPr>
                    </a:p>
                  </a:txBody>
                  <a:tcPr anchor="ctr" anchorCtr="1"/>
                </a:tc>
                <a:tc>
                  <a:txBody>
                    <a:bodyPr/>
                    <a:lstStyle/>
                    <a:p>
                      <a:pPr marL="0" indent="0">
                        <a:buNone/>
                      </a:pPr>
                      <a:r>
                        <a:rPr lang="es-ES" sz="2200" b="0" dirty="0" err="1"/>
                        <a:t>The</a:t>
                      </a:r>
                      <a:r>
                        <a:rPr lang="es-ES" sz="2200" b="0" dirty="0"/>
                        <a:t> </a:t>
                      </a:r>
                      <a:r>
                        <a:rPr lang="es-ES" sz="2200" b="0" dirty="0" err="1"/>
                        <a:t>artist</a:t>
                      </a:r>
                      <a:r>
                        <a:rPr lang="es-ES" sz="2200" b="0" dirty="0"/>
                        <a:t>, Shakira…</a:t>
                      </a:r>
                    </a:p>
                    <a:p>
                      <a:pPr marL="0" indent="0">
                        <a:buNone/>
                      </a:pPr>
                      <a:r>
                        <a:rPr lang="es-ES" sz="2200" b="0" dirty="0"/>
                        <a:t>__________________________________</a:t>
                      </a:r>
                      <a:endParaRPr lang="es-ES" sz="2200" b="0" dirty="0">
                        <a:solidFill>
                          <a:srgbClr val="203864"/>
                        </a:solidFill>
                      </a:endParaRPr>
                    </a:p>
                  </a:txBody>
                  <a:tcPr anchor="ctr"/>
                </a:tc>
                <a:extLst>
                  <a:ext uri="{0D108BD9-81ED-4DB2-BD59-A6C34878D82A}">
                    <a16:rowId xmlns:a16="http://schemas.microsoft.com/office/drawing/2014/main" val="2991403660"/>
                  </a:ext>
                </a:extLst>
              </a:tr>
              <a:tr h="919385">
                <a:tc>
                  <a:txBody>
                    <a:bodyPr/>
                    <a:lstStyle/>
                    <a:p>
                      <a:r>
                        <a:rPr lang="es-ES" sz="2200" b="0" dirty="0"/>
                        <a:t>4</a:t>
                      </a:r>
                      <a:endParaRPr lang="x-none" sz="2200" b="0" dirty="0">
                        <a:solidFill>
                          <a:srgbClr val="203864"/>
                        </a:solidFill>
                      </a:endParaRPr>
                    </a:p>
                  </a:txBody>
                  <a:tcPr anchor="ctr" anchorCtr="1">
                    <a:solidFill>
                      <a:srgbClr val="FF9999">
                        <a:alpha val="20000"/>
                      </a:srgbClr>
                    </a:solidFill>
                  </a:tcPr>
                </a:tc>
                <a:tc>
                  <a:txBody>
                    <a:bodyPr/>
                    <a:lstStyle/>
                    <a:p>
                      <a:pPr marL="0" indent="0">
                        <a:buNone/>
                      </a:pPr>
                      <a:r>
                        <a:rPr lang="es-ES" sz="2200" b="0" dirty="0" err="1"/>
                        <a:t>The</a:t>
                      </a:r>
                      <a:r>
                        <a:rPr lang="es-ES" sz="2200" b="0" dirty="0"/>
                        <a:t> </a:t>
                      </a:r>
                      <a:r>
                        <a:rPr lang="es-ES" sz="2200" b="0" dirty="0" err="1"/>
                        <a:t>football</a:t>
                      </a:r>
                      <a:r>
                        <a:rPr lang="es-ES" sz="2200" b="0" dirty="0"/>
                        <a:t> </a:t>
                      </a:r>
                      <a:r>
                        <a:rPr lang="es-ES" sz="2200" b="0" dirty="0" err="1"/>
                        <a:t>player</a:t>
                      </a:r>
                      <a:r>
                        <a:rPr lang="es-ES" sz="2200" b="0" dirty="0"/>
                        <a:t>...</a:t>
                      </a:r>
                    </a:p>
                    <a:p>
                      <a:pPr marL="0" indent="0">
                        <a:buNone/>
                      </a:pPr>
                      <a:r>
                        <a:rPr lang="es-ES" sz="2200" b="0" dirty="0"/>
                        <a:t>__________________________________</a:t>
                      </a:r>
                      <a:endParaRPr lang="es-ES" sz="2200" b="0" dirty="0">
                        <a:solidFill>
                          <a:srgbClr val="203864"/>
                        </a:solidFill>
                      </a:endParaRPr>
                    </a:p>
                  </a:txBody>
                  <a:tcPr anchor="ctr">
                    <a:solidFill>
                      <a:srgbClr val="FF9999">
                        <a:alpha val="20000"/>
                      </a:srgbClr>
                    </a:solidFill>
                  </a:tcPr>
                </a:tc>
                <a:extLst>
                  <a:ext uri="{0D108BD9-81ED-4DB2-BD59-A6C34878D82A}">
                    <a16:rowId xmlns:a16="http://schemas.microsoft.com/office/drawing/2014/main" val="1179314339"/>
                  </a:ext>
                </a:extLst>
              </a:tr>
              <a:tr h="919385">
                <a:tc>
                  <a:txBody>
                    <a:bodyPr/>
                    <a:lstStyle/>
                    <a:p>
                      <a:r>
                        <a:rPr lang="es-ES" sz="2200" b="0" dirty="0"/>
                        <a:t>5</a:t>
                      </a:r>
                      <a:endParaRPr lang="x-none" sz="2200" b="0" dirty="0">
                        <a:solidFill>
                          <a:srgbClr val="203864"/>
                        </a:solidFill>
                      </a:endParaRPr>
                    </a:p>
                  </a:txBody>
                  <a:tcPr anchor="ctr" anchorCtr="1"/>
                </a:tc>
                <a:tc>
                  <a:txBody>
                    <a:bodyPr/>
                    <a:lstStyle/>
                    <a:p>
                      <a:pPr marL="0" indent="0">
                        <a:buNone/>
                      </a:pPr>
                      <a:r>
                        <a:rPr lang="es-ES" sz="2200" b="0" dirty="0"/>
                        <a:t>Penélope Cruz…</a:t>
                      </a:r>
                    </a:p>
                    <a:p>
                      <a:pPr marL="0" indent="0">
                        <a:buNone/>
                      </a:pPr>
                      <a:r>
                        <a:rPr lang="es-ES" sz="2200" b="0" dirty="0"/>
                        <a:t>__________________________________</a:t>
                      </a:r>
                      <a:endParaRPr lang="es-ES" sz="2200" b="0" dirty="0">
                        <a:solidFill>
                          <a:srgbClr val="203864"/>
                        </a:solidFill>
                      </a:endParaRPr>
                    </a:p>
                  </a:txBody>
                  <a:tcPr anchor="ctr"/>
                </a:tc>
                <a:extLst>
                  <a:ext uri="{0D108BD9-81ED-4DB2-BD59-A6C34878D82A}">
                    <a16:rowId xmlns:a16="http://schemas.microsoft.com/office/drawing/2014/main" val="310109558"/>
                  </a:ext>
                </a:extLst>
              </a:tr>
            </a:tbl>
          </a:graphicData>
        </a:graphic>
      </p:graphicFrame>
      <p:cxnSp>
        <p:nvCxnSpPr>
          <p:cNvPr id="8" name="Straight Connector 7">
            <a:extLst>
              <a:ext uri="{FF2B5EF4-FFF2-40B4-BE49-F238E27FC236}">
                <a16:creationId xmlns:a16="http://schemas.microsoft.com/office/drawing/2014/main" id="{EA99DD25-1DF2-4AB4-82F0-EA35ED86905A}"/>
              </a:ext>
            </a:extLst>
          </p:cNvPr>
          <p:cNvCxnSpPr>
            <a:cxnSpLocks/>
          </p:cNvCxnSpPr>
          <p:nvPr/>
        </p:nvCxnSpPr>
        <p:spPr>
          <a:xfrm>
            <a:off x="6067171" y="142840"/>
            <a:ext cx="52106" cy="6152743"/>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850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137121" y="224209"/>
            <a:ext cx="2514601" cy="402304"/>
          </a:xfrm>
        </p:spPr>
        <p:txBody>
          <a:bodyPr>
            <a:normAutofit fontScale="90000"/>
          </a:bodyPr>
          <a:lstStyle/>
          <a:p>
            <a:r>
              <a:rPr lang="en-GB" sz="2400" b="1" dirty="0"/>
              <a:t>Persona A</a:t>
            </a:r>
            <a:endParaRPr lang="x-none" sz="2400" dirty="0"/>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extLst>
              <p:ext uri="{D42A27DB-BD31-4B8C-83A1-F6EECF244321}">
                <p14:modId xmlns:p14="http://schemas.microsoft.com/office/powerpoint/2010/main" val="1168643733"/>
              </p:ext>
            </p:extLst>
          </p:nvPr>
        </p:nvGraphicFramePr>
        <p:xfrm>
          <a:off x="6209322" y="691551"/>
          <a:ext cx="5803661" cy="5474900"/>
        </p:xfrm>
        <a:graphic>
          <a:graphicData uri="http://schemas.openxmlformats.org/drawingml/2006/table">
            <a:tbl>
              <a:tblPr firstRow="1" bandRow="1">
                <a:tableStyleId>{BDBED569-4797-4DF1-A0F4-6AAB3CD982D8}</a:tableStyleId>
              </a:tblPr>
              <a:tblGrid>
                <a:gridCol w="574767">
                  <a:extLst>
                    <a:ext uri="{9D8B030D-6E8A-4147-A177-3AD203B41FA5}">
                      <a16:colId xmlns:a16="http://schemas.microsoft.com/office/drawing/2014/main" val="4036513689"/>
                    </a:ext>
                  </a:extLst>
                </a:gridCol>
                <a:gridCol w="5228894">
                  <a:extLst>
                    <a:ext uri="{9D8B030D-6E8A-4147-A177-3AD203B41FA5}">
                      <a16:colId xmlns:a16="http://schemas.microsoft.com/office/drawing/2014/main" val="194095337"/>
                    </a:ext>
                  </a:extLst>
                </a:gridCol>
              </a:tblGrid>
              <a:tr h="891520">
                <a:tc>
                  <a:txBody>
                    <a:bodyPr/>
                    <a:lstStyle/>
                    <a:p>
                      <a:endParaRPr lang="x-none" sz="2200" dirty="0"/>
                    </a:p>
                  </a:txBody>
                  <a:tcPr/>
                </a:tc>
                <a:tc>
                  <a:txBody>
                    <a:bodyPr/>
                    <a:lstStyle/>
                    <a:p>
                      <a:pPr algn="ctr"/>
                      <a:r>
                        <a:rPr lang="x-none" sz="2200" dirty="0"/>
                        <a:t>Lee las </a:t>
                      </a:r>
                      <a:r>
                        <a:rPr lang="en-GB" sz="2200" i="1" dirty="0" err="1"/>
                        <a:t>segundas</a:t>
                      </a:r>
                      <a:r>
                        <a:rPr lang="en-GB" sz="2200" i="1" dirty="0"/>
                        <a:t> </a:t>
                      </a:r>
                      <a:r>
                        <a:rPr lang="en-GB" sz="2200" b="1" i="0" dirty="0" err="1"/>
                        <a:t>partes</a:t>
                      </a:r>
                      <a:r>
                        <a:rPr lang="en-GB" sz="2200" b="1" i="0" dirty="0"/>
                        <a:t> de las </a:t>
                      </a:r>
                      <a:r>
                        <a:rPr lang="x-none" sz="2200" b="1" i="0" dirty="0"/>
                        <a:t>frases en español</a:t>
                      </a:r>
                      <a:endParaRPr lang="x-none" sz="2200" b="0" dirty="0">
                        <a:solidFill>
                          <a:srgbClr val="203864"/>
                        </a:solidFill>
                      </a:endParaRPr>
                    </a:p>
                  </a:txBody>
                  <a:tcPr anchor="ctr"/>
                </a:tc>
                <a:extLst>
                  <a:ext uri="{0D108BD9-81ED-4DB2-BD59-A6C34878D82A}">
                    <a16:rowId xmlns:a16="http://schemas.microsoft.com/office/drawing/2014/main" val="2059097406"/>
                  </a:ext>
                </a:extLst>
              </a:tr>
              <a:tr h="916676">
                <a:tc>
                  <a:txBody>
                    <a:bodyPr/>
                    <a:lstStyle/>
                    <a:p>
                      <a:r>
                        <a:rPr lang="x-none" sz="2200" dirty="0"/>
                        <a:t>1</a:t>
                      </a:r>
                      <a:endParaRPr lang="x-none" sz="2200" b="1" dirty="0">
                        <a:solidFill>
                          <a:srgbClr val="203864"/>
                        </a:solidFill>
                      </a:endParaRPr>
                    </a:p>
                  </a:txBody>
                  <a:tcPr anchor="ctr" anchorCtr="1">
                    <a:solidFill>
                      <a:srgbClr val="FF9999">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t>… </a:t>
                      </a:r>
                      <a:r>
                        <a:rPr lang="es-ES" sz="2200" dirty="0" err="1"/>
                        <a:t>spent</a:t>
                      </a:r>
                      <a:r>
                        <a:rPr lang="es-ES" sz="2200" dirty="0"/>
                        <a:t> 11 </a:t>
                      </a:r>
                      <a:r>
                        <a:rPr lang="es-ES" sz="2200" dirty="0" err="1"/>
                        <a:t>years</a:t>
                      </a:r>
                      <a:r>
                        <a:rPr lang="es-ES" sz="2200" dirty="0"/>
                        <a:t> </a:t>
                      </a:r>
                      <a:r>
                        <a:rPr lang="es-ES" sz="2200" dirty="0" err="1"/>
                        <a:t>together</a:t>
                      </a:r>
                      <a:r>
                        <a:rPr lang="es-ES" sz="2200" dirty="0"/>
                        <a:t>.</a:t>
                      </a:r>
                      <a:endParaRPr lang="es-ES" sz="2200" dirty="0">
                        <a:solidFill>
                          <a:srgbClr val="203864"/>
                        </a:solidFill>
                      </a:endParaRPr>
                    </a:p>
                  </a:txBody>
                  <a:tcPr anchor="ctr">
                    <a:solidFill>
                      <a:srgbClr val="FF9999">
                        <a:alpha val="20000"/>
                      </a:srgbClr>
                    </a:solidFill>
                  </a:tcPr>
                </a:tc>
                <a:extLst>
                  <a:ext uri="{0D108BD9-81ED-4DB2-BD59-A6C34878D82A}">
                    <a16:rowId xmlns:a16="http://schemas.microsoft.com/office/drawing/2014/main" val="2183986981"/>
                  </a:ext>
                </a:extLst>
              </a:tr>
              <a:tr h="916676">
                <a:tc>
                  <a:txBody>
                    <a:bodyPr/>
                    <a:lstStyle/>
                    <a:p>
                      <a:r>
                        <a:rPr lang="x-none" sz="2200" dirty="0"/>
                        <a:t>2</a:t>
                      </a:r>
                      <a:endParaRPr lang="x-none" sz="2200" b="1" dirty="0">
                        <a:solidFill>
                          <a:srgbClr val="203864"/>
                        </a:solidFill>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t>…. </a:t>
                      </a:r>
                      <a:r>
                        <a:rPr lang="es-ES" sz="2200" dirty="0" err="1"/>
                        <a:t>got</a:t>
                      </a:r>
                      <a:r>
                        <a:rPr lang="es-ES" sz="2200" dirty="0"/>
                        <a:t> </a:t>
                      </a:r>
                      <a:r>
                        <a:rPr lang="es-ES" sz="2200" dirty="0" err="1"/>
                        <a:t>married</a:t>
                      </a:r>
                      <a:r>
                        <a:rPr lang="es-ES" sz="2200" dirty="0"/>
                        <a:t> at a </a:t>
                      </a:r>
                      <a:r>
                        <a:rPr lang="es-ES" sz="2200" dirty="0" err="1"/>
                        <a:t>friend’s</a:t>
                      </a:r>
                      <a:r>
                        <a:rPr lang="es-ES" sz="2200" dirty="0"/>
                        <a:t> </a:t>
                      </a:r>
                      <a:r>
                        <a:rPr lang="es-ES" sz="2200" dirty="0" err="1"/>
                        <a:t>house</a:t>
                      </a:r>
                      <a:r>
                        <a:rPr lang="es-ES" sz="2200" dirty="0"/>
                        <a:t> </a:t>
                      </a:r>
                      <a:r>
                        <a:rPr lang="es-ES" sz="2200" dirty="0" err="1"/>
                        <a:t>on</a:t>
                      </a:r>
                      <a:r>
                        <a:rPr lang="es-ES" sz="2200" dirty="0"/>
                        <a:t> </a:t>
                      </a:r>
                      <a:r>
                        <a:rPr lang="es-ES" sz="2200" dirty="0" err="1"/>
                        <a:t>an</a:t>
                      </a:r>
                      <a:r>
                        <a:rPr lang="es-ES" sz="2200" dirty="0"/>
                        <a:t> </a:t>
                      </a:r>
                      <a:r>
                        <a:rPr lang="es-ES" sz="2200" dirty="0" err="1"/>
                        <a:t>island</a:t>
                      </a:r>
                      <a:r>
                        <a:rPr lang="es-ES" sz="2200" dirty="0"/>
                        <a:t> in </a:t>
                      </a:r>
                      <a:r>
                        <a:rPr lang="es-ES" sz="2200" dirty="0" err="1"/>
                        <a:t>the</a:t>
                      </a:r>
                      <a:r>
                        <a:rPr lang="es-ES" sz="2200" dirty="0"/>
                        <a:t> Bahamas.</a:t>
                      </a:r>
                      <a:endParaRPr lang="es-ES" sz="2200" dirty="0">
                        <a:solidFill>
                          <a:srgbClr val="203864"/>
                        </a:solidFill>
                      </a:endParaRPr>
                    </a:p>
                  </a:txBody>
                  <a:tcPr anchor="ctr"/>
                </a:tc>
                <a:extLst>
                  <a:ext uri="{0D108BD9-81ED-4DB2-BD59-A6C34878D82A}">
                    <a16:rowId xmlns:a16="http://schemas.microsoft.com/office/drawing/2014/main" val="1118756728"/>
                  </a:ext>
                </a:extLst>
              </a:tr>
              <a:tr h="916676">
                <a:tc>
                  <a:txBody>
                    <a:bodyPr/>
                    <a:lstStyle/>
                    <a:p>
                      <a:r>
                        <a:rPr lang="x-none" sz="2200" dirty="0"/>
                        <a:t>3</a:t>
                      </a:r>
                      <a:endParaRPr lang="x-none" sz="2200" b="1" dirty="0">
                        <a:solidFill>
                          <a:srgbClr val="203864"/>
                        </a:solidFill>
                      </a:endParaRPr>
                    </a:p>
                  </a:txBody>
                  <a:tcPr anchor="ctr" anchorCtr="1">
                    <a:solidFill>
                      <a:srgbClr val="FF9999">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t>… </a:t>
                      </a:r>
                      <a:r>
                        <a:rPr lang="es-ES" sz="2200" dirty="0" err="1"/>
                        <a:t>entered</a:t>
                      </a:r>
                      <a:r>
                        <a:rPr lang="es-ES" sz="2200" dirty="0"/>
                        <a:t> </a:t>
                      </a:r>
                      <a:r>
                        <a:rPr lang="es-ES" sz="2200" dirty="0" err="1"/>
                        <a:t>the</a:t>
                      </a:r>
                      <a:r>
                        <a:rPr lang="es-ES" sz="2200" dirty="0"/>
                        <a:t> </a:t>
                      </a:r>
                      <a:r>
                        <a:rPr lang="es-ES" sz="2200" dirty="0" err="1"/>
                        <a:t>stage</a:t>
                      </a:r>
                      <a:r>
                        <a:rPr lang="es-ES" sz="2200" dirty="0"/>
                        <a:t>* </a:t>
                      </a:r>
                      <a:r>
                        <a:rPr lang="es-ES" sz="2200" dirty="0" err="1"/>
                        <a:t>with</a:t>
                      </a:r>
                      <a:r>
                        <a:rPr lang="es-ES" sz="2200" dirty="0"/>
                        <a:t> </a:t>
                      </a:r>
                      <a:r>
                        <a:rPr lang="es-ES" sz="2200" dirty="0" err="1"/>
                        <a:t>his</a:t>
                      </a:r>
                      <a:r>
                        <a:rPr lang="es-ES" sz="2200" dirty="0"/>
                        <a:t> </a:t>
                      </a:r>
                      <a:r>
                        <a:rPr lang="es-ES" sz="2200" dirty="0" err="1"/>
                        <a:t>wife</a:t>
                      </a:r>
                      <a:r>
                        <a:rPr lang="es-ES" sz="2200" dirty="0"/>
                        <a:t> </a:t>
                      </a:r>
                      <a:r>
                        <a:rPr lang="es-ES" sz="2200" dirty="0" err="1"/>
                        <a:t>who</a:t>
                      </a:r>
                      <a:r>
                        <a:rPr lang="es-ES" sz="2200" dirty="0"/>
                        <a:t> </a:t>
                      </a:r>
                      <a:r>
                        <a:rPr lang="es-ES" sz="2200" dirty="0" err="1"/>
                        <a:t>is</a:t>
                      </a:r>
                      <a:r>
                        <a:rPr lang="es-ES" sz="2200" dirty="0"/>
                        <a:t> </a:t>
                      </a:r>
                      <a:r>
                        <a:rPr lang="es-ES" sz="2200" dirty="0" err="1"/>
                        <a:t>beautiful</a:t>
                      </a:r>
                      <a:r>
                        <a:rPr lang="es-ES" sz="2200" dirty="0"/>
                        <a:t>.</a:t>
                      </a:r>
                      <a:endParaRPr lang="es-ES" sz="2200" dirty="0">
                        <a:solidFill>
                          <a:srgbClr val="203864"/>
                        </a:solidFill>
                      </a:endParaRPr>
                    </a:p>
                  </a:txBody>
                  <a:tcPr anchor="ctr">
                    <a:solidFill>
                      <a:srgbClr val="FF9999">
                        <a:alpha val="20000"/>
                      </a:srgbClr>
                    </a:solidFill>
                  </a:tcPr>
                </a:tc>
                <a:extLst>
                  <a:ext uri="{0D108BD9-81ED-4DB2-BD59-A6C34878D82A}">
                    <a16:rowId xmlns:a16="http://schemas.microsoft.com/office/drawing/2014/main" val="4084794354"/>
                  </a:ext>
                </a:extLst>
              </a:tr>
              <a:tr h="916676">
                <a:tc>
                  <a:txBody>
                    <a:bodyPr/>
                    <a:lstStyle/>
                    <a:p>
                      <a:r>
                        <a:rPr lang="x-none" sz="2200" dirty="0"/>
                        <a:t>4</a:t>
                      </a:r>
                      <a:endParaRPr lang="x-none" sz="2200" b="1" dirty="0">
                        <a:solidFill>
                          <a:srgbClr val="203864"/>
                        </a:solidFill>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strike="noStrike" dirty="0"/>
                        <a:t>… </a:t>
                      </a:r>
                      <a:r>
                        <a:rPr lang="es-ES" sz="2200" strike="noStrike" dirty="0" err="1"/>
                        <a:t>kissed</a:t>
                      </a:r>
                      <a:r>
                        <a:rPr lang="es-ES" sz="2200" strike="noStrike" dirty="0"/>
                        <a:t> </a:t>
                      </a:r>
                      <a:r>
                        <a:rPr lang="es-ES" sz="2200" dirty="0" err="1"/>
                        <a:t>her</a:t>
                      </a:r>
                      <a:r>
                        <a:rPr lang="es-ES" sz="2200" dirty="0"/>
                        <a:t> </a:t>
                      </a:r>
                      <a:r>
                        <a:rPr lang="es-ES" sz="2200" dirty="0" err="1"/>
                        <a:t>husband</a:t>
                      </a:r>
                      <a:r>
                        <a:rPr lang="es-ES" sz="2200" dirty="0"/>
                        <a:t> </a:t>
                      </a:r>
                      <a:r>
                        <a:rPr lang="es-ES" sz="2200" dirty="0" err="1"/>
                        <a:t>for</a:t>
                      </a:r>
                      <a:r>
                        <a:rPr lang="es-ES" sz="2200" dirty="0"/>
                        <a:t> </a:t>
                      </a:r>
                      <a:r>
                        <a:rPr lang="es-ES" sz="2200" dirty="0" err="1"/>
                        <a:t>the</a:t>
                      </a:r>
                      <a:r>
                        <a:rPr lang="es-ES" sz="2200" dirty="0"/>
                        <a:t> </a:t>
                      </a:r>
                      <a:r>
                        <a:rPr lang="es-ES" sz="2200" dirty="0" err="1"/>
                        <a:t>first</a:t>
                      </a:r>
                      <a:r>
                        <a:rPr lang="es-ES" sz="2200" dirty="0"/>
                        <a:t> time in </a:t>
                      </a:r>
                      <a:r>
                        <a:rPr lang="es-ES" sz="2200" dirty="0" err="1"/>
                        <a:t>the</a:t>
                      </a:r>
                      <a:r>
                        <a:rPr lang="es-ES" sz="2200" dirty="0"/>
                        <a:t> film.</a:t>
                      </a:r>
                      <a:endParaRPr lang="es-ES" sz="2200" dirty="0">
                        <a:solidFill>
                          <a:srgbClr val="203864"/>
                        </a:solidFill>
                      </a:endParaRPr>
                    </a:p>
                  </a:txBody>
                  <a:tcPr anchor="ctr"/>
                </a:tc>
                <a:extLst>
                  <a:ext uri="{0D108BD9-81ED-4DB2-BD59-A6C34878D82A}">
                    <a16:rowId xmlns:a16="http://schemas.microsoft.com/office/drawing/2014/main" val="4248873225"/>
                  </a:ext>
                </a:extLst>
              </a:tr>
              <a:tr h="916676">
                <a:tc>
                  <a:txBody>
                    <a:bodyPr/>
                    <a:lstStyle/>
                    <a:p>
                      <a:r>
                        <a:rPr lang="x-none" sz="2200" dirty="0"/>
                        <a:t>5</a:t>
                      </a:r>
                      <a:endParaRPr lang="x-none" sz="2200" b="1" dirty="0">
                        <a:solidFill>
                          <a:srgbClr val="203864"/>
                        </a:solidFill>
                      </a:endParaRPr>
                    </a:p>
                  </a:txBody>
                  <a:tcPr anchor="ctr" anchorCtr="1">
                    <a:solidFill>
                      <a:srgbClr val="FF9999">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t>… </a:t>
                      </a:r>
                      <a:r>
                        <a:rPr lang="es-ES" sz="2200" dirty="0" err="1"/>
                        <a:t>balanced</a:t>
                      </a:r>
                      <a:r>
                        <a:rPr lang="es-ES" sz="2200" dirty="0"/>
                        <a:t> </a:t>
                      </a:r>
                      <a:r>
                        <a:rPr lang="es-ES" sz="2200" dirty="0" err="1"/>
                        <a:t>her</a:t>
                      </a:r>
                      <a:r>
                        <a:rPr lang="es-ES" sz="2200" dirty="0"/>
                        <a:t> </a:t>
                      </a:r>
                      <a:r>
                        <a:rPr lang="es-ES" sz="2200" dirty="0" err="1"/>
                        <a:t>career</a:t>
                      </a:r>
                      <a:r>
                        <a:rPr lang="es-ES" sz="2200" dirty="0"/>
                        <a:t> in music </a:t>
                      </a:r>
                      <a:r>
                        <a:rPr lang="es-ES" sz="2200" dirty="0" err="1"/>
                        <a:t>with</a:t>
                      </a:r>
                      <a:r>
                        <a:rPr lang="es-ES" sz="2200" dirty="0"/>
                        <a:t> </a:t>
                      </a:r>
                      <a:r>
                        <a:rPr lang="es-ES" sz="2200" dirty="0" err="1"/>
                        <a:t>her</a:t>
                      </a:r>
                      <a:r>
                        <a:rPr lang="es-ES" sz="2200" dirty="0"/>
                        <a:t> personal </a:t>
                      </a:r>
                      <a:r>
                        <a:rPr lang="es-ES" sz="2200" dirty="0" err="1"/>
                        <a:t>life</a:t>
                      </a:r>
                      <a:r>
                        <a:rPr lang="es-ES" sz="2200" dirty="0"/>
                        <a:t>.</a:t>
                      </a:r>
                      <a:endParaRPr lang="es-ES" sz="2200" dirty="0">
                        <a:solidFill>
                          <a:srgbClr val="203864"/>
                        </a:solidFill>
                      </a:endParaRPr>
                    </a:p>
                  </a:txBody>
                  <a:tcPr anchor="ctr">
                    <a:solidFill>
                      <a:srgbClr val="FF9999">
                        <a:alpha val="20000"/>
                      </a:srgbClr>
                    </a:solidFill>
                  </a:tcPr>
                </a:tc>
                <a:extLst>
                  <a:ext uri="{0D108BD9-81ED-4DB2-BD59-A6C34878D82A}">
                    <a16:rowId xmlns:a16="http://schemas.microsoft.com/office/drawing/2014/main" val="1507122629"/>
                  </a:ext>
                </a:extLst>
              </a:tr>
            </a:tbl>
          </a:graphicData>
        </a:graphic>
      </p:graphicFrame>
      <p:cxnSp>
        <p:nvCxnSpPr>
          <p:cNvPr id="3" name="Straight Connector 2"/>
          <p:cNvCxnSpPr>
            <a:cxnSpLocks/>
          </p:cNvCxnSpPr>
          <p:nvPr/>
        </p:nvCxnSpPr>
        <p:spPr>
          <a:xfrm>
            <a:off x="6124831" y="138389"/>
            <a:ext cx="52106" cy="6152743"/>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8" name="Tabla 17">
            <a:extLst>
              <a:ext uri="{FF2B5EF4-FFF2-40B4-BE49-F238E27FC236}">
                <a16:creationId xmlns:a16="http://schemas.microsoft.com/office/drawing/2014/main" id="{7880D3F5-4C26-C643-917C-CC4F96633328}"/>
              </a:ext>
            </a:extLst>
          </p:cNvPr>
          <p:cNvGraphicFramePr>
            <a:graphicFrameLocks noGrp="1"/>
          </p:cNvGraphicFramePr>
          <p:nvPr>
            <p:extLst>
              <p:ext uri="{D42A27DB-BD31-4B8C-83A1-F6EECF244321}">
                <p14:modId xmlns:p14="http://schemas.microsoft.com/office/powerpoint/2010/main" val="1724422696"/>
              </p:ext>
            </p:extLst>
          </p:nvPr>
        </p:nvGraphicFramePr>
        <p:xfrm>
          <a:off x="179017" y="691551"/>
          <a:ext cx="5836048" cy="5474897"/>
        </p:xfrm>
        <a:graphic>
          <a:graphicData uri="http://schemas.openxmlformats.org/drawingml/2006/table">
            <a:tbl>
              <a:tblPr firstRow="1" bandRow="1">
                <a:tableStyleId>{BDBED569-4797-4DF1-A0F4-6AAB3CD982D8}</a:tableStyleId>
              </a:tblPr>
              <a:tblGrid>
                <a:gridCol w="527565">
                  <a:extLst>
                    <a:ext uri="{9D8B030D-6E8A-4147-A177-3AD203B41FA5}">
                      <a16:colId xmlns:a16="http://schemas.microsoft.com/office/drawing/2014/main" val="4036513689"/>
                    </a:ext>
                  </a:extLst>
                </a:gridCol>
                <a:gridCol w="5308483">
                  <a:extLst>
                    <a:ext uri="{9D8B030D-6E8A-4147-A177-3AD203B41FA5}">
                      <a16:colId xmlns:a16="http://schemas.microsoft.com/office/drawing/2014/main" val="194095337"/>
                    </a:ext>
                  </a:extLst>
                </a:gridCol>
              </a:tblGrid>
              <a:tr h="814827">
                <a:tc>
                  <a:txBody>
                    <a:bodyPr/>
                    <a:lstStyle/>
                    <a:p>
                      <a:endParaRPr lang="x-none" sz="2200" dirty="0"/>
                    </a:p>
                  </a:txBody>
                  <a:tcPr/>
                </a:tc>
                <a:tc>
                  <a:txBody>
                    <a:bodyPr/>
                    <a:lstStyle/>
                    <a:p>
                      <a:pPr algn="ctr"/>
                      <a:r>
                        <a:rPr lang="x-none" sz="2200" dirty="0"/>
                        <a:t>Lee las </a:t>
                      </a:r>
                      <a:r>
                        <a:rPr lang="en-GB" sz="2200" i="1" dirty="0" err="1"/>
                        <a:t>segundas</a:t>
                      </a:r>
                      <a:r>
                        <a:rPr lang="en-GB" sz="2200" i="1" dirty="0"/>
                        <a:t> </a:t>
                      </a:r>
                      <a:r>
                        <a:rPr lang="en-GB" sz="2200" b="1" i="0" dirty="0" err="1"/>
                        <a:t>partes</a:t>
                      </a:r>
                      <a:r>
                        <a:rPr lang="en-GB" sz="2200" b="1" i="0" dirty="0"/>
                        <a:t> de las </a:t>
                      </a:r>
                      <a:r>
                        <a:rPr lang="x-none" sz="2200" b="1" i="0" dirty="0"/>
                        <a:t>frases en español</a:t>
                      </a:r>
                      <a:endParaRPr lang="x-none" sz="2200" b="0" dirty="0">
                        <a:solidFill>
                          <a:srgbClr val="203864"/>
                        </a:solidFill>
                      </a:endParaRPr>
                    </a:p>
                  </a:txBody>
                  <a:tcPr anchor="ctr"/>
                </a:tc>
                <a:extLst>
                  <a:ext uri="{0D108BD9-81ED-4DB2-BD59-A6C34878D82A}">
                    <a16:rowId xmlns:a16="http://schemas.microsoft.com/office/drawing/2014/main" val="2059097406"/>
                  </a:ext>
                </a:extLst>
              </a:tr>
              <a:tr h="932014">
                <a:tc>
                  <a:txBody>
                    <a:bodyPr/>
                    <a:lstStyle/>
                    <a:p>
                      <a:r>
                        <a:rPr lang="x-none" sz="2200" dirty="0"/>
                        <a:t>1</a:t>
                      </a:r>
                      <a:endParaRPr lang="x-none" sz="2200" b="1" dirty="0">
                        <a:solidFill>
                          <a:srgbClr val="203864"/>
                        </a:solidFill>
                      </a:endParaRPr>
                    </a:p>
                  </a:txBody>
                  <a:tcPr anchor="ctr" anchorCtr="1">
                    <a:solidFill>
                      <a:srgbClr val="FF9999">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t>… </a:t>
                      </a:r>
                      <a:r>
                        <a:rPr lang="es-ES" sz="2200" dirty="0" err="1"/>
                        <a:t>answered</a:t>
                      </a:r>
                      <a:r>
                        <a:rPr lang="es-ES" sz="2200" dirty="0"/>
                        <a:t> </a:t>
                      </a:r>
                      <a:r>
                        <a:rPr lang="es-ES" sz="2200" dirty="0" err="1"/>
                        <a:t>questions</a:t>
                      </a:r>
                      <a:r>
                        <a:rPr lang="es-ES" sz="2200" dirty="0"/>
                        <a:t> </a:t>
                      </a:r>
                      <a:r>
                        <a:rPr lang="es-ES" sz="2200" dirty="0" err="1"/>
                        <a:t>about</a:t>
                      </a:r>
                      <a:r>
                        <a:rPr lang="es-ES" sz="2200" dirty="0"/>
                        <a:t> </a:t>
                      </a:r>
                      <a:r>
                        <a:rPr lang="es-ES" sz="2200" dirty="0" err="1"/>
                        <a:t>the</a:t>
                      </a:r>
                      <a:r>
                        <a:rPr lang="es-ES" sz="2200" dirty="0"/>
                        <a:t> role </a:t>
                      </a:r>
                      <a:r>
                        <a:rPr lang="es-ES" sz="2200" dirty="0" err="1"/>
                        <a:t>of</a:t>
                      </a:r>
                      <a:r>
                        <a:rPr lang="es-ES" sz="2200" dirty="0"/>
                        <a:t> </a:t>
                      </a:r>
                      <a:r>
                        <a:rPr lang="es-ES" sz="2200" dirty="0" err="1"/>
                        <a:t>women</a:t>
                      </a:r>
                      <a:r>
                        <a:rPr lang="es-ES" sz="2200" dirty="0"/>
                        <a:t> in </a:t>
                      </a:r>
                      <a:r>
                        <a:rPr lang="es-ES" sz="2200" dirty="0" err="1"/>
                        <a:t>television</a:t>
                      </a:r>
                      <a:r>
                        <a:rPr lang="es-ES" sz="2200" dirty="0"/>
                        <a:t>.</a:t>
                      </a:r>
                      <a:endParaRPr lang="es-ES" sz="2200" b="0" dirty="0">
                        <a:solidFill>
                          <a:srgbClr val="203864"/>
                        </a:solidFill>
                      </a:endParaRPr>
                    </a:p>
                  </a:txBody>
                  <a:tcPr anchor="ctr">
                    <a:solidFill>
                      <a:srgbClr val="FF9999">
                        <a:alpha val="20000"/>
                      </a:srgbClr>
                    </a:solidFill>
                  </a:tcPr>
                </a:tc>
                <a:extLst>
                  <a:ext uri="{0D108BD9-81ED-4DB2-BD59-A6C34878D82A}">
                    <a16:rowId xmlns:a16="http://schemas.microsoft.com/office/drawing/2014/main" val="2183986981"/>
                  </a:ext>
                </a:extLst>
              </a:tr>
              <a:tr h="932014">
                <a:tc>
                  <a:txBody>
                    <a:bodyPr/>
                    <a:lstStyle/>
                    <a:p>
                      <a:r>
                        <a:rPr lang="x-none" sz="2200" dirty="0"/>
                        <a:t>2</a:t>
                      </a:r>
                      <a:endParaRPr lang="x-none" sz="2200" b="1" dirty="0">
                        <a:solidFill>
                          <a:srgbClr val="203864"/>
                        </a:solidFill>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t>…</a:t>
                      </a:r>
                      <a:r>
                        <a:rPr lang="es-ES" sz="2200" dirty="0" err="1"/>
                        <a:t>supported</a:t>
                      </a:r>
                      <a:r>
                        <a:rPr lang="es-ES" sz="2200" dirty="0"/>
                        <a:t> Penélope Cruz </a:t>
                      </a:r>
                      <a:r>
                        <a:rPr lang="es-ES" sz="2200" dirty="0" err="1"/>
                        <a:t>during</a:t>
                      </a:r>
                      <a:r>
                        <a:rPr lang="es-ES" sz="2200" dirty="0"/>
                        <a:t> a </a:t>
                      </a:r>
                      <a:r>
                        <a:rPr lang="es-ES" sz="2200" dirty="0" err="1"/>
                        <a:t>visit</a:t>
                      </a:r>
                      <a:r>
                        <a:rPr lang="es-ES" sz="2200" dirty="0"/>
                        <a:t> </a:t>
                      </a:r>
                      <a:r>
                        <a:rPr lang="es-ES" sz="2200" dirty="0" err="1"/>
                        <a:t>to</a:t>
                      </a:r>
                      <a:r>
                        <a:rPr lang="es-ES" sz="2200" dirty="0"/>
                        <a:t> Los </a:t>
                      </a:r>
                      <a:r>
                        <a:rPr lang="es-ES" sz="2200" dirty="0" err="1"/>
                        <a:t>Angeles</a:t>
                      </a:r>
                      <a:r>
                        <a:rPr lang="es-ES" sz="2200" dirty="0"/>
                        <a:t>.</a:t>
                      </a:r>
                      <a:endParaRPr lang="es-ES" sz="2200" dirty="0">
                        <a:solidFill>
                          <a:srgbClr val="203864"/>
                        </a:solidFill>
                      </a:endParaRPr>
                    </a:p>
                  </a:txBody>
                  <a:tcPr anchor="ctr"/>
                </a:tc>
                <a:extLst>
                  <a:ext uri="{0D108BD9-81ED-4DB2-BD59-A6C34878D82A}">
                    <a16:rowId xmlns:a16="http://schemas.microsoft.com/office/drawing/2014/main" val="1118756728"/>
                  </a:ext>
                </a:extLst>
              </a:tr>
              <a:tr h="932014">
                <a:tc>
                  <a:txBody>
                    <a:bodyPr/>
                    <a:lstStyle/>
                    <a:p>
                      <a:r>
                        <a:rPr lang="x-none" sz="2200" dirty="0"/>
                        <a:t>3</a:t>
                      </a:r>
                      <a:endParaRPr lang="x-none" sz="2200" b="1" dirty="0">
                        <a:solidFill>
                          <a:srgbClr val="203864"/>
                        </a:solidFill>
                      </a:endParaRPr>
                    </a:p>
                  </a:txBody>
                  <a:tcPr anchor="ctr" anchorCtr="1">
                    <a:solidFill>
                      <a:srgbClr val="FF9999">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t>… </a:t>
                      </a:r>
                      <a:r>
                        <a:rPr lang="es-ES" sz="2200" dirty="0" err="1"/>
                        <a:t>told</a:t>
                      </a:r>
                      <a:r>
                        <a:rPr lang="es-ES" sz="2200" dirty="0"/>
                        <a:t> </a:t>
                      </a:r>
                      <a:r>
                        <a:rPr lang="es-ES" sz="2200" dirty="0" err="1"/>
                        <a:t>the</a:t>
                      </a:r>
                      <a:r>
                        <a:rPr lang="es-ES" sz="2200" dirty="0"/>
                        <a:t> </a:t>
                      </a:r>
                      <a:r>
                        <a:rPr lang="es-ES" sz="2200" dirty="0" err="1"/>
                        <a:t>audience</a:t>
                      </a:r>
                      <a:r>
                        <a:rPr lang="es-ES" sz="2200" dirty="0"/>
                        <a:t> (</a:t>
                      </a:r>
                      <a:r>
                        <a:rPr lang="es-ES" sz="2200" dirty="0" err="1"/>
                        <a:t>the</a:t>
                      </a:r>
                      <a:r>
                        <a:rPr lang="es-ES" sz="2200" dirty="0"/>
                        <a:t> </a:t>
                      </a:r>
                      <a:r>
                        <a:rPr lang="es-ES" sz="2200" dirty="0" err="1"/>
                        <a:t>public</a:t>
                      </a:r>
                      <a:r>
                        <a:rPr lang="es-ES" sz="2200" dirty="0"/>
                        <a:t>) </a:t>
                      </a:r>
                      <a:r>
                        <a:rPr lang="es-ES" sz="2200" dirty="0" err="1"/>
                        <a:t>about</a:t>
                      </a:r>
                      <a:r>
                        <a:rPr lang="es-ES" sz="2200" dirty="0"/>
                        <a:t> </a:t>
                      </a:r>
                      <a:r>
                        <a:rPr lang="es-ES" sz="2200" dirty="0" err="1"/>
                        <a:t>her</a:t>
                      </a:r>
                      <a:r>
                        <a:rPr lang="es-ES" sz="2200" dirty="0"/>
                        <a:t> </a:t>
                      </a:r>
                      <a:r>
                        <a:rPr lang="es-ES" sz="2200" dirty="0" err="1"/>
                        <a:t>marriage</a:t>
                      </a:r>
                      <a:r>
                        <a:rPr lang="es-ES" sz="2200" dirty="0"/>
                        <a:t>* </a:t>
                      </a:r>
                      <a:r>
                        <a:rPr lang="es-ES" sz="2200" dirty="0" err="1"/>
                        <a:t>to</a:t>
                      </a:r>
                      <a:r>
                        <a:rPr lang="es-ES" sz="2200" dirty="0"/>
                        <a:t> Gerard Piqué.</a:t>
                      </a:r>
                      <a:endParaRPr lang="es-ES" sz="2200" b="1" dirty="0">
                        <a:solidFill>
                          <a:srgbClr val="203864"/>
                        </a:solidFill>
                      </a:endParaRPr>
                    </a:p>
                  </a:txBody>
                  <a:tcPr anchor="ctr">
                    <a:solidFill>
                      <a:srgbClr val="FF9999">
                        <a:alpha val="20000"/>
                      </a:srgbClr>
                    </a:solidFill>
                  </a:tcPr>
                </a:tc>
                <a:extLst>
                  <a:ext uri="{0D108BD9-81ED-4DB2-BD59-A6C34878D82A}">
                    <a16:rowId xmlns:a16="http://schemas.microsoft.com/office/drawing/2014/main" val="4084794354"/>
                  </a:ext>
                </a:extLst>
              </a:tr>
              <a:tr h="932014">
                <a:tc>
                  <a:txBody>
                    <a:bodyPr/>
                    <a:lstStyle/>
                    <a:p>
                      <a:r>
                        <a:rPr lang="x-none" sz="2200" dirty="0"/>
                        <a:t>4</a:t>
                      </a:r>
                      <a:endParaRPr lang="x-none" sz="2200" b="1" dirty="0">
                        <a:solidFill>
                          <a:srgbClr val="203864"/>
                        </a:solidFill>
                      </a:endParaRPr>
                    </a:p>
                  </a:txBody>
                  <a:tcPr anchor="ctr" anchorCtr="1"/>
                </a:tc>
                <a:tc>
                  <a:txBody>
                    <a:bodyPr/>
                    <a:lstStyle/>
                    <a:p>
                      <a:r>
                        <a:rPr lang="es-ES" sz="2200" dirty="0"/>
                        <a:t>…</a:t>
                      </a:r>
                      <a:r>
                        <a:rPr lang="es-ES" sz="2200" dirty="0" err="1"/>
                        <a:t>started</a:t>
                      </a:r>
                      <a:r>
                        <a:rPr lang="es-ES" sz="2200" dirty="0"/>
                        <a:t> </a:t>
                      </a:r>
                      <a:r>
                        <a:rPr lang="es-ES" sz="2200" dirty="0" err="1"/>
                        <a:t>his</a:t>
                      </a:r>
                      <a:r>
                        <a:rPr lang="es-ES" sz="2200" dirty="0"/>
                        <a:t> </a:t>
                      </a:r>
                      <a:r>
                        <a:rPr lang="es-ES" sz="2200" dirty="0" err="1"/>
                        <a:t>career</a:t>
                      </a:r>
                      <a:r>
                        <a:rPr lang="es-ES" sz="2200" dirty="0"/>
                        <a:t> in Barcelona.</a:t>
                      </a:r>
                      <a:endParaRPr lang="es-ES" sz="2200" dirty="0">
                        <a:solidFill>
                          <a:srgbClr val="203864"/>
                        </a:solidFill>
                      </a:endParaRPr>
                    </a:p>
                  </a:txBody>
                  <a:tcPr anchor="ctr"/>
                </a:tc>
                <a:extLst>
                  <a:ext uri="{0D108BD9-81ED-4DB2-BD59-A6C34878D82A}">
                    <a16:rowId xmlns:a16="http://schemas.microsoft.com/office/drawing/2014/main" val="4248873225"/>
                  </a:ext>
                </a:extLst>
              </a:tr>
              <a:tr h="932014">
                <a:tc>
                  <a:txBody>
                    <a:bodyPr/>
                    <a:lstStyle/>
                    <a:p>
                      <a:r>
                        <a:rPr lang="x-none" sz="2200" dirty="0"/>
                        <a:t>5</a:t>
                      </a:r>
                      <a:endParaRPr lang="x-none" sz="2200" b="1" dirty="0">
                        <a:solidFill>
                          <a:srgbClr val="203864"/>
                        </a:solidFill>
                      </a:endParaRPr>
                    </a:p>
                  </a:txBody>
                  <a:tcPr anchor="ctr" anchorCtr="1">
                    <a:solidFill>
                      <a:srgbClr val="FF9999">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t>… </a:t>
                      </a:r>
                      <a:r>
                        <a:rPr lang="es-ES" sz="2200" dirty="0" err="1"/>
                        <a:t>answered</a:t>
                      </a:r>
                      <a:r>
                        <a:rPr lang="es-ES" sz="2200" dirty="0"/>
                        <a:t> </a:t>
                      </a:r>
                      <a:r>
                        <a:rPr lang="es-ES" sz="2200" dirty="0" err="1"/>
                        <a:t>questions</a:t>
                      </a:r>
                      <a:r>
                        <a:rPr lang="es-ES" sz="2200" dirty="0"/>
                        <a:t> </a:t>
                      </a:r>
                      <a:r>
                        <a:rPr lang="es-ES" sz="2200" dirty="0" err="1"/>
                        <a:t>about</a:t>
                      </a:r>
                      <a:r>
                        <a:rPr lang="es-ES" sz="2200" dirty="0"/>
                        <a:t> a new film.</a:t>
                      </a:r>
                      <a:endParaRPr lang="es-ES" sz="2200" dirty="0">
                        <a:solidFill>
                          <a:srgbClr val="203864"/>
                        </a:solidFill>
                      </a:endParaRPr>
                    </a:p>
                  </a:txBody>
                  <a:tcPr anchor="ctr">
                    <a:solidFill>
                      <a:srgbClr val="FF9999">
                        <a:alpha val="20000"/>
                      </a:srgbClr>
                    </a:solidFill>
                  </a:tcPr>
                </a:tc>
                <a:extLst>
                  <a:ext uri="{0D108BD9-81ED-4DB2-BD59-A6C34878D82A}">
                    <a16:rowId xmlns:a16="http://schemas.microsoft.com/office/drawing/2014/main" val="1507122629"/>
                  </a:ext>
                </a:extLst>
              </a:tr>
            </a:tbl>
          </a:graphicData>
        </a:graphic>
      </p:graphicFrame>
      <p:sp>
        <p:nvSpPr>
          <p:cNvPr id="19" name="Título 4">
            <a:extLst>
              <a:ext uri="{FF2B5EF4-FFF2-40B4-BE49-F238E27FC236}">
                <a16:creationId xmlns:a16="http://schemas.microsoft.com/office/drawing/2014/main" id="{2ED494CD-0E75-A143-A910-20683FDA8A21}"/>
              </a:ext>
            </a:extLst>
          </p:cNvPr>
          <p:cNvSpPr txBox="1">
            <a:spLocks/>
          </p:cNvSpPr>
          <p:nvPr/>
        </p:nvSpPr>
        <p:spPr>
          <a:xfrm>
            <a:off x="6290313" y="22158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tx1"/>
                </a:solidFill>
              </a:rPr>
              <a:t>Persona B</a:t>
            </a:r>
            <a:endParaRPr lang="x-none" sz="2400" dirty="0">
              <a:solidFill>
                <a:schemeClr val="tx1"/>
              </a:solidFill>
            </a:endParaRPr>
          </a:p>
        </p:txBody>
      </p:sp>
      <p:sp>
        <p:nvSpPr>
          <p:cNvPr id="4" name="TextBox 3">
            <a:extLst>
              <a:ext uri="{FF2B5EF4-FFF2-40B4-BE49-F238E27FC236}">
                <a16:creationId xmlns:a16="http://schemas.microsoft.com/office/drawing/2014/main" id="{B70F9D15-923A-4EB0-8211-38623777F915}"/>
              </a:ext>
            </a:extLst>
          </p:cNvPr>
          <p:cNvSpPr txBox="1"/>
          <p:nvPr/>
        </p:nvSpPr>
        <p:spPr>
          <a:xfrm>
            <a:off x="2418592" y="138389"/>
            <a:ext cx="3596473" cy="369332"/>
          </a:xfrm>
          <a:prstGeom prst="rect">
            <a:avLst/>
          </a:prstGeom>
          <a:noFill/>
        </p:spPr>
        <p:txBody>
          <a:bodyPr wrap="square" rtlCol="0">
            <a:spAutoFit/>
          </a:bodyPr>
          <a:lstStyle/>
          <a:p>
            <a:r>
              <a:rPr lang="en-GB" dirty="0"/>
              <a:t>*</a:t>
            </a:r>
            <a:r>
              <a:rPr lang="en-GB" dirty="0" err="1"/>
              <a:t>el</a:t>
            </a:r>
            <a:r>
              <a:rPr lang="en-GB" dirty="0"/>
              <a:t> </a:t>
            </a:r>
            <a:r>
              <a:rPr lang="en-GB" dirty="0" err="1"/>
              <a:t>matrimonio</a:t>
            </a:r>
            <a:r>
              <a:rPr lang="en-GB" dirty="0"/>
              <a:t> = marriage (H)</a:t>
            </a:r>
          </a:p>
        </p:txBody>
      </p:sp>
      <p:sp>
        <p:nvSpPr>
          <p:cNvPr id="9" name="TextBox 8">
            <a:extLst>
              <a:ext uri="{FF2B5EF4-FFF2-40B4-BE49-F238E27FC236}">
                <a16:creationId xmlns:a16="http://schemas.microsoft.com/office/drawing/2014/main" id="{074CFD9C-7843-4100-A424-50156FA76F93}"/>
              </a:ext>
            </a:extLst>
          </p:cNvPr>
          <p:cNvSpPr txBox="1"/>
          <p:nvPr/>
        </p:nvSpPr>
        <p:spPr>
          <a:xfrm>
            <a:off x="8804914" y="153931"/>
            <a:ext cx="3596473" cy="369332"/>
          </a:xfrm>
          <a:prstGeom prst="rect">
            <a:avLst/>
          </a:prstGeom>
          <a:noFill/>
        </p:spPr>
        <p:txBody>
          <a:bodyPr wrap="square" rtlCol="0">
            <a:spAutoFit/>
          </a:bodyPr>
          <a:lstStyle/>
          <a:p>
            <a:r>
              <a:rPr lang="en-GB" dirty="0"/>
              <a:t>*el </a:t>
            </a:r>
            <a:r>
              <a:rPr lang="en-GB" dirty="0" err="1"/>
              <a:t>escenario</a:t>
            </a:r>
            <a:r>
              <a:rPr lang="en-GB" dirty="0"/>
              <a:t> = stage (H)</a:t>
            </a:r>
          </a:p>
        </p:txBody>
      </p:sp>
    </p:spTree>
    <p:extLst>
      <p:ext uri="{BB962C8B-B14F-4D97-AF65-F5344CB8AC3E}">
        <p14:creationId xmlns:p14="http://schemas.microsoft.com/office/powerpoint/2010/main" val="3156493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0F9D15-923A-4EB0-8211-38623777F915}"/>
              </a:ext>
            </a:extLst>
          </p:cNvPr>
          <p:cNvSpPr txBox="1"/>
          <p:nvPr/>
        </p:nvSpPr>
        <p:spPr>
          <a:xfrm>
            <a:off x="8694550" y="93518"/>
            <a:ext cx="3596473" cy="646331"/>
          </a:xfrm>
          <a:prstGeom prst="rect">
            <a:avLst/>
          </a:prstGeom>
          <a:noFill/>
        </p:spPr>
        <p:txBody>
          <a:bodyPr wrap="square" rtlCol="0">
            <a:spAutoFit/>
          </a:bodyPr>
          <a:lstStyle/>
          <a:p>
            <a:r>
              <a:rPr lang="en-GB" dirty="0"/>
              <a:t>*el </a:t>
            </a:r>
            <a:r>
              <a:rPr lang="en-GB" dirty="0" err="1"/>
              <a:t>escenario</a:t>
            </a:r>
            <a:r>
              <a:rPr lang="en-GB" dirty="0"/>
              <a:t> = stage (H)</a:t>
            </a:r>
          </a:p>
          <a:p>
            <a:r>
              <a:rPr lang="en-GB" dirty="0"/>
              <a:t>*</a:t>
            </a:r>
            <a:r>
              <a:rPr lang="en-GB" dirty="0" err="1"/>
              <a:t>el</a:t>
            </a:r>
            <a:r>
              <a:rPr lang="en-GB" dirty="0"/>
              <a:t> </a:t>
            </a:r>
            <a:r>
              <a:rPr lang="en-GB" dirty="0" err="1"/>
              <a:t>matrimonio</a:t>
            </a:r>
            <a:r>
              <a:rPr lang="en-GB" dirty="0"/>
              <a:t> = marriage (H)</a:t>
            </a:r>
          </a:p>
        </p:txBody>
      </p:sp>
      <p:sp>
        <p:nvSpPr>
          <p:cNvPr id="7" name="Title 6">
            <a:extLst>
              <a:ext uri="{FF2B5EF4-FFF2-40B4-BE49-F238E27FC236}">
                <a16:creationId xmlns:a16="http://schemas.microsoft.com/office/drawing/2014/main" id="{5F34FCBA-E72C-4C1B-842E-4D99636258FA}"/>
              </a:ext>
            </a:extLst>
          </p:cNvPr>
          <p:cNvSpPr>
            <a:spLocks noGrp="1"/>
          </p:cNvSpPr>
          <p:nvPr>
            <p:ph type="title"/>
          </p:nvPr>
        </p:nvSpPr>
        <p:spPr>
          <a:xfrm>
            <a:off x="0" y="213557"/>
            <a:ext cx="6096000" cy="647577"/>
          </a:xfrm>
        </p:spPr>
        <p:txBody>
          <a:bodyPr>
            <a:normAutofit/>
          </a:bodyPr>
          <a:lstStyle/>
          <a:p>
            <a:r>
              <a:rPr lang="en-GB" dirty="0" err="1"/>
              <a:t>Respuestas</a:t>
            </a:r>
            <a:r>
              <a:rPr lang="en-GB" dirty="0"/>
              <a:t>: persona A</a:t>
            </a:r>
          </a:p>
        </p:txBody>
      </p:sp>
      <p:graphicFrame>
        <p:nvGraphicFramePr>
          <p:cNvPr id="13" name="Tabla 20">
            <a:extLst>
              <a:ext uri="{FF2B5EF4-FFF2-40B4-BE49-F238E27FC236}">
                <a16:creationId xmlns:a16="http://schemas.microsoft.com/office/drawing/2014/main" id="{737DC90B-A322-4040-BEED-43A0D26619BA}"/>
              </a:ext>
            </a:extLst>
          </p:cNvPr>
          <p:cNvGraphicFramePr>
            <a:graphicFrameLocks noGrp="1"/>
          </p:cNvGraphicFramePr>
          <p:nvPr>
            <p:extLst>
              <p:ext uri="{D42A27DB-BD31-4B8C-83A1-F6EECF244321}">
                <p14:modId xmlns:p14="http://schemas.microsoft.com/office/powerpoint/2010/main" val="3768986359"/>
              </p:ext>
            </p:extLst>
          </p:nvPr>
        </p:nvGraphicFramePr>
        <p:xfrm>
          <a:off x="95558" y="972177"/>
          <a:ext cx="11842173" cy="5350008"/>
        </p:xfrm>
        <a:graphic>
          <a:graphicData uri="http://schemas.openxmlformats.org/drawingml/2006/table">
            <a:tbl>
              <a:tblPr firstRow="1" bandRow="1">
                <a:tableStyleId>{BDBED569-4797-4DF1-A0F4-6AAB3CD982D8}</a:tableStyleId>
              </a:tblPr>
              <a:tblGrid>
                <a:gridCol w="779319">
                  <a:extLst>
                    <a:ext uri="{9D8B030D-6E8A-4147-A177-3AD203B41FA5}">
                      <a16:colId xmlns:a16="http://schemas.microsoft.com/office/drawing/2014/main" val="1002263995"/>
                    </a:ext>
                  </a:extLst>
                </a:gridCol>
                <a:gridCol w="11062854">
                  <a:extLst>
                    <a:ext uri="{9D8B030D-6E8A-4147-A177-3AD203B41FA5}">
                      <a16:colId xmlns:a16="http://schemas.microsoft.com/office/drawing/2014/main" val="2361975497"/>
                    </a:ext>
                  </a:extLst>
                </a:gridCol>
              </a:tblGrid>
              <a:tr h="891668">
                <a:tc>
                  <a:txBody>
                    <a:bodyPr/>
                    <a:lstStyle/>
                    <a:p>
                      <a:endParaRPr lang="x-none" sz="2200" dirty="0"/>
                    </a:p>
                  </a:txBody>
                  <a:tcPr/>
                </a:tc>
                <a:tc>
                  <a:txBody>
                    <a:bodyPr/>
                    <a:lstStyle/>
                    <a:p>
                      <a:pPr algn="ctr"/>
                      <a:r>
                        <a:rPr lang="x-none" sz="2200" dirty="0"/>
                        <a:t>Lee las </a:t>
                      </a:r>
                      <a:r>
                        <a:rPr lang="en-GB" sz="2200" i="1" dirty="0" err="1"/>
                        <a:t>primeras</a:t>
                      </a:r>
                      <a:r>
                        <a:rPr lang="en-GB" sz="2200" i="1" dirty="0"/>
                        <a:t> </a:t>
                      </a:r>
                      <a:r>
                        <a:rPr lang="en-GB" sz="2200" b="1" i="0" dirty="0" err="1"/>
                        <a:t>partes</a:t>
                      </a:r>
                      <a:r>
                        <a:rPr lang="en-GB" sz="2200" b="1" i="0" dirty="0"/>
                        <a:t> de las </a:t>
                      </a:r>
                      <a:r>
                        <a:rPr lang="x-none" sz="2200" b="1" i="0" dirty="0"/>
                        <a:t>frases en español</a:t>
                      </a:r>
                      <a:endParaRPr lang="x-none" sz="2200" b="1" i="0" dirty="0">
                        <a:solidFill>
                          <a:srgbClr val="203864"/>
                        </a:solidFill>
                      </a:endParaRPr>
                    </a:p>
                  </a:txBody>
                  <a:tcPr anchor="ctr"/>
                </a:tc>
                <a:extLst>
                  <a:ext uri="{0D108BD9-81ED-4DB2-BD59-A6C34878D82A}">
                    <a16:rowId xmlns:a16="http://schemas.microsoft.com/office/drawing/2014/main" val="2959975233"/>
                  </a:ext>
                </a:extLst>
              </a:tr>
              <a:tr h="891668">
                <a:tc>
                  <a:txBody>
                    <a:bodyPr/>
                    <a:lstStyle/>
                    <a:p>
                      <a:r>
                        <a:rPr lang="x-none" sz="2200" b="0" dirty="0"/>
                        <a:t>1</a:t>
                      </a:r>
                      <a:endParaRPr lang="x-none" sz="2200" b="0" dirty="0">
                        <a:solidFill>
                          <a:srgbClr val="203864"/>
                        </a:solidFill>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t>Gerard Piqué and Shakira…</a:t>
                      </a:r>
                      <a:endParaRPr lang="es-ES" sz="2200" b="0" dirty="0">
                        <a:solidFill>
                          <a:srgbClr val="203864"/>
                        </a:solidFill>
                      </a:endParaRPr>
                    </a:p>
                  </a:txBody>
                  <a:tcPr/>
                </a:tc>
                <a:extLst>
                  <a:ext uri="{0D108BD9-81ED-4DB2-BD59-A6C34878D82A}">
                    <a16:rowId xmlns:a16="http://schemas.microsoft.com/office/drawing/2014/main" val="2055318081"/>
                  </a:ext>
                </a:extLst>
              </a:tr>
              <a:tr h="891668">
                <a:tc>
                  <a:txBody>
                    <a:bodyPr/>
                    <a:lstStyle/>
                    <a:p>
                      <a:r>
                        <a:rPr lang="es-ES" sz="2200" b="0" dirty="0"/>
                        <a:t>2</a:t>
                      </a:r>
                      <a:endParaRPr lang="x-none" sz="2200" b="0" dirty="0">
                        <a:solidFill>
                          <a:srgbClr val="203864"/>
                        </a:solidFill>
                      </a:endParaRPr>
                    </a:p>
                  </a:txBody>
                  <a:tcPr anchor="ctr" anchorCtr="1">
                    <a:solidFill>
                      <a:srgbClr val="FF9999">
                        <a:alpha val="20000"/>
                      </a:srgbClr>
                    </a:solidFill>
                  </a:tcPr>
                </a:tc>
                <a:tc>
                  <a:txBody>
                    <a:bodyPr/>
                    <a:lstStyle/>
                    <a:p>
                      <a:pPr marL="0" indent="0">
                        <a:buNone/>
                      </a:pPr>
                      <a:r>
                        <a:rPr lang="es-ES" sz="2200" b="0" dirty="0"/>
                        <a:t>Penélope and Javier…</a:t>
                      </a:r>
                      <a:endParaRPr lang="es-ES" sz="2200" b="0" dirty="0">
                        <a:solidFill>
                          <a:srgbClr val="203864"/>
                        </a:solidFill>
                      </a:endParaRPr>
                    </a:p>
                  </a:txBody>
                  <a:tcPr>
                    <a:solidFill>
                      <a:srgbClr val="FF9999">
                        <a:alpha val="20000"/>
                      </a:srgbClr>
                    </a:solidFill>
                  </a:tcPr>
                </a:tc>
                <a:extLst>
                  <a:ext uri="{0D108BD9-81ED-4DB2-BD59-A6C34878D82A}">
                    <a16:rowId xmlns:a16="http://schemas.microsoft.com/office/drawing/2014/main" val="3975786799"/>
                  </a:ext>
                </a:extLst>
              </a:tr>
              <a:tr h="891668">
                <a:tc>
                  <a:txBody>
                    <a:bodyPr/>
                    <a:lstStyle/>
                    <a:p>
                      <a:r>
                        <a:rPr lang="es-ES" sz="2200" b="0" dirty="0"/>
                        <a:t>3</a:t>
                      </a:r>
                      <a:endParaRPr lang="x-none" sz="2200" b="0" dirty="0">
                        <a:solidFill>
                          <a:srgbClr val="203864"/>
                        </a:solidFill>
                      </a:endParaRPr>
                    </a:p>
                  </a:txBody>
                  <a:tcPr anchor="ctr" anchorCtr="1"/>
                </a:tc>
                <a:tc>
                  <a:txBody>
                    <a:bodyPr/>
                    <a:lstStyle/>
                    <a:p>
                      <a:pPr marL="0" indent="0">
                        <a:buNone/>
                      </a:pPr>
                      <a:r>
                        <a:rPr lang="es-ES" sz="2200" b="0" dirty="0" err="1"/>
                        <a:t>The</a:t>
                      </a:r>
                      <a:r>
                        <a:rPr lang="es-ES" sz="2200" b="0" dirty="0"/>
                        <a:t> actor…</a:t>
                      </a:r>
                      <a:endParaRPr lang="es-ES" sz="2200" b="0" dirty="0">
                        <a:solidFill>
                          <a:srgbClr val="203864"/>
                        </a:solidFill>
                      </a:endParaRPr>
                    </a:p>
                  </a:txBody>
                  <a:tcPr/>
                </a:tc>
                <a:extLst>
                  <a:ext uri="{0D108BD9-81ED-4DB2-BD59-A6C34878D82A}">
                    <a16:rowId xmlns:a16="http://schemas.microsoft.com/office/drawing/2014/main" val="2991403660"/>
                  </a:ext>
                </a:extLst>
              </a:tr>
              <a:tr h="891668">
                <a:tc>
                  <a:txBody>
                    <a:bodyPr/>
                    <a:lstStyle/>
                    <a:p>
                      <a:r>
                        <a:rPr lang="es-ES" sz="2200" b="0" dirty="0"/>
                        <a:t>4</a:t>
                      </a:r>
                      <a:endParaRPr lang="x-none" sz="2200" b="0" dirty="0">
                        <a:solidFill>
                          <a:srgbClr val="203864"/>
                        </a:solidFill>
                      </a:endParaRPr>
                    </a:p>
                  </a:txBody>
                  <a:tcPr anchor="ctr" anchorCtr="1">
                    <a:solidFill>
                      <a:srgbClr val="FF9999">
                        <a:alpha val="20000"/>
                      </a:srgbClr>
                    </a:solidFill>
                  </a:tcPr>
                </a:tc>
                <a:tc>
                  <a:txBody>
                    <a:bodyPr/>
                    <a:lstStyle/>
                    <a:p>
                      <a:pPr marL="0" indent="0">
                        <a:buNone/>
                      </a:pPr>
                      <a:r>
                        <a:rPr lang="es-ES" sz="2200" b="0" dirty="0" err="1"/>
                        <a:t>The</a:t>
                      </a:r>
                      <a:r>
                        <a:rPr lang="es-ES" sz="2200" b="0" dirty="0"/>
                        <a:t> </a:t>
                      </a:r>
                      <a:r>
                        <a:rPr lang="es-ES" sz="2200" b="0" dirty="0" err="1"/>
                        <a:t>actress</a:t>
                      </a:r>
                      <a:r>
                        <a:rPr lang="es-ES" sz="2200" b="0" dirty="0"/>
                        <a:t>…</a:t>
                      </a:r>
                      <a:endParaRPr lang="es-ES" sz="2200" b="0" dirty="0">
                        <a:solidFill>
                          <a:srgbClr val="203864"/>
                        </a:solidFill>
                      </a:endParaRPr>
                    </a:p>
                  </a:txBody>
                  <a:tcPr>
                    <a:solidFill>
                      <a:srgbClr val="FF9999">
                        <a:alpha val="20000"/>
                      </a:srgbClr>
                    </a:solidFill>
                  </a:tcPr>
                </a:tc>
                <a:extLst>
                  <a:ext uri="{0D108BD9-81ED-4DB2-BD59-A6C34878D82A}">
                    <a16:rowId xmlns:a16="http://schemas.microsoft.com/office/drawing/2014/main" val="1179314339"/>
                  </a:ext>
                </a:extLst>
              </a:tr>
              <a:tr h="891668">
                <a:tc>
                  <a:txBody>
                    <a:bodyPr/>
                    <a:lstStyle/>
                    <a:p>
                      <a:r>
                        <a:rPr lang="es-ES" sz="2200" b="0" dirty="0"/>
                        <a:t>5</a:t>
                      </a:r>
                      <a:endParaRPr lang="x-none" sz="2200" b="0" dirty="0">
                        <a:solidFill>
                          <a:srgbClr val="203864"/>
                        </a:solidFill>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err="1"/>
                        <a:t>The</a:t>
                      </a:r>
                      <a:r>
                        <a:rPr lang="es-ES" sz="2200" b="0" dirty="0"/>
                        <a:t> </a:t>
                      </a:r>
                      <a:r>
                        <a:rPr lang="es-ES" sz="2200" b="0" dirty="0" err="1"/>
                        <a:t>artist</a:t>
                      </a:r>
                      <a:r>
                        <a:rPr lang="es-ES" sz="2200" b="0" dirty="0"/>
                        <a:t>, Shakira... </a:t>
                      </a:r>
                      <a:endParaRPr lang="es-ES" sz="2200" b="0" dirty="0">
                        <a:solidFill>
                          <a:srgbClr val="203864"/>
                        </a:solidFill>
                      </a:endParaRPr>
                    </a:p>
                  </a:txBody>
                  <a:tcPr/>
                </a:tc>
                <a:extLst>
                  <a:ext uri="{0D108BD9-81ED-4DB2-BD59-A6C34878D82A}">
                    <a16:rowId xmlns:a16="http://schemas.microsoft.com/office/drawing/2014/main" val="310109558"/>
                  </a:ext>
                </a:extLst>
              </a:tr>
            </a:tbl>
          </a:graphicData>
        </a:graphic>
      </p:graphicFrame>
      <p:sp>
        <p:nvSpPr>
          <p:cNvPr id="12" name="Rectangle 11">
            <a:extLst>
              <a:ext uri="{FF2B5EF4-FFF2-40B4-BE49-F238E27FC236}">
                <a16:creationId xmlns:a16="http://schemas.microsoft.com/office/drawing/2014/main" id="{54ED8430-9C9C-474F-AAA3-C0E970D72B71}"/>
              </a:ext>
            </a:extLst>
          </p:cNvPr>
          <p:cNvSpPr/>
          <p:nvPr/>
        </p:nvSpPr>
        <p:spPr>
          <a:xfrm>
            <a:off x="4455812" y="1869750"/>
            <a:ext cx="3833101" cy="430887"/>
          </a:xfrm>
          <a:prstGeom prst="rect">
            <a:avLst/>
          </a:prstGeom>
        </p:spPr>
        <p:txBody>
          <a:bodyPr wrap="none">
            <a:spAutoFit/>
          </a:bodyPr>
          <a:lstStyle/>
          <a:p>
            <a:r>
              <a:rPr lang="es-ES" sz="2200" dirty="0"/>
              <a:t>… </a:t>
            </a:r>
            <a:r>
              <a:rPr lang="es-ES" sz="2200" dirty="0" err="1"/>
              <a:t>spent</a:t>
            </a:r>
            <a:r>
              <a:rPr lang="es-ES" sz="2200" dirty="0"/>
              <a:t> 11 </a:t>
            </a:r>
            <a:r>
              <a:rPr lang="es-ES" sz="2200" dirty="0" err="1"/>
              <a:t>years</a:t>
            </a:r>
            <a:r>
              <a:rPr lang="es-ES" sz="2200" dirty="0"/>
              <a:t> </a:t>
            </a:r>
            <a:r>
              <a:rPr lang="es-ES" sz="2200" dirty="0" err="1"/>
              <a:t>together</a:t>
            </a:r>
            <a:r>
              <a:rPr lang="es-ES" sz="2200" dirty="0"/>
              <a:t>.</a:t>
            </a:r>
            <a:endParaRPr lang="es-ES" sz="2200" dirty="0">
              <a:solidFill>
                <a:srgbClr val="203864"/>
              </a:solidFill>
            </a:endParaRPr>
          </a:p>
        </p:txBody>
      </p:sp>
      <p:sp>
        <p:nvSpPr>
          <p:cNvPr id="14" name="Rectangle 13">
            <a:extLst>
              <a:ext uri="{FF2B5EF4-FFF2-40B4-BE49-F238E27FC236}">
                <a16:creationId xmlns:a16="http://schemas.microsoft.com/office/drawing/2014/main" id="{208D491B-1B1B-4565-9780-D9D966E586C6}"/>
              </a:ext>
            </a:extLst>
          </p:cNvPr>
          <p:cNvSpPr/>
          <p:nvPr/>
        </p:nvSpPr>
        <p:spPr>
          <a:xfrm>
            <a:off x="3707667" y="2787004"/>
            <a:ext cx="8638774" cy="400110"/>
          </a:xfrm>
          <a:prstGeom prst="rect">
            <a:avLst/>
          </a:prstGeom>
        </p:spPr>
        <p:txBody>
          <a:bodyPr wrap="square">
            <a:spAutoFit/>
          </a:bodyPr>
          <a:lstStyle/>
          <a:p>
            <a:pPr lvl="0">
              <a:defRPr/>
            </a:pPr>
            <a:r>
              <a:rPr lang="es-ES" sz="2000" dirty="0"/>
              <a:t>… </a:t>
            </a:r>
            <a:r>
              <a:rPr lang="es-ES" sz="2000" dirty="0" err="1"/>
              <a:t>got</a:t>
            </a:r>
            <a:r>
              <a:rPr lang="es-ES" sz="2000" dirty="0"/>
              <a:t> </a:t>
            </a:r>
            <a:r>
              <a:rPr lang="es-ES" sz="2000" dirty="0" err="1"/>
              <a:t>married</a:t>
            </a:r>
            <a:r>
              <a:rPr lang="es-ES" sz="2000" dirty="0"/>
              <a:t> at a </a:t>
            </a:r>
            <a:r>
              <a:rPr lang="es-ES" sz="2000" dirty="0" err="1"/>
              <a:t>friend’s</a:t>
            </a:r>
            <a:r>
              <a:rPr lang="es-ES" sz="2000" dirty="0"/>
              <a:t> </a:t>
            </a:r>
            <a:r>
              <a:rPr lang="es-ES" sz="2000" dirty="0" err="1"/>
              <a:t>house</a:t>
            </a:r>
            <a:r>
              <a:rPr lang="es-ES" sz="2000" dirty="0"/>
              <a:t> </a:t>
            </a:r>
            <a:r>
              <a:rPr lang="es-ES" sz="2000" dirty="0" err="1"/>
              <a:t>on</a:t>
            </a:r>
            <a:r>
              <a:rPr lang="es-ES" sz="2000" dirty="0"/>
              <a:t> </a:t>
            </a:r>
            <a:r>
              <a:rPr lang="es-ES" sz="2000" dirty="0" err="1"/>
              <a:t>an</a:t>
            </a:r>
            <a:r>
              <a:rPr lang="es-ES" sz="2000" dirty="0"/>
              <a:t> </a:t>
            </a:r>
            <a:r>
              <a:rPr lang="es-ES" sz="2000" dirty="0" err="1"/>
              <a:t>island</a:t>
            </a:r>
            <a:r>
              <a:rPr lang="es-ES" sz="2000" dirty="0"/>
              <a:t> in </a:t>
            </a:r>
            <a:r>
              <a:rPr lang="es-ES" sz="2000" dirty="0" err="1"/>
              <a:t>the</a:t>
            </a:r>
            <a:r>
              <a:rPr lang="es-ES" sz="2000" dirty="0"/>
              <a:t> Bahamas.</a:t>
            </a:r>
            <a:endParaRPr lang="es-ES" sz="2000" dirty="0">
              <a:solidFill>
                <a:srgbClr val="203864"/>
              </a:solidFill>
            </a:endParaRPr>
          </a:p>
        </p:txBody>
      </p:sp>
      <p:sp>
        <p:nvSpPr>
          <p:cNvPr id="15" name="Rectangle 14">
            <a:extLst>
              <a:ext uri="{FF2B5EF4-FFF2-40B4-BE49-F238E27FC236}">
                <a16:creationId xmlns:a16="http://schemas.microsoft.com/office/drawing/2014/main" id="{58AC04EA-99E2-4D30-879C-85B8ADC1096B}"/>
              </a:ext>
            </a:extLst>
          </p:cNvPr>
          <p:cNvSpPr/>
          <p:nvPr/>
        </p:nvSpPr>
        <p:spPr>
          <a:xfrm>
            <a:off x="2454141" y="4549472"/>
            <a:ext cx="6748963" cy="430887"/>
          </a:xfrm>
          <a:prstGeom prst="rect">
            <a:avLst/>
          </a:prstGeom>
        </p:spPr>
        <p:txBody>
          <a:bodyPr wrap="none">
            <a:spAutoFit/>
          </a:bodyPr>
          <a:lstStyle/>
          <a:p>
            <a:pPr lvl="0">
              <a:defRPr/>
            </a:pPr>
            <a:r>
              <a:rPr lang="es-ES" sz="2200" dirty="0"/>
              <a:t>… </a:t>
            </a:r>
            <a:r>
              <a:rPr lang="es-ES" sz="2200" dirty="0" err="1"/>
              <a:t>kissed</a:t>
            </a:r>
            <a:r>
              <a:rPr lang="es-ES" sz="2200" dirty="0"/>
              <a:t> </a:t>
            </a:r>
            <a:r>
              <a:rPr lang="es-ES" sz="2200" dirty="0" err="1"/>
              <a:t>her</a:t>
            </a:r>
            <a:r>
              <a:rPr lang="es-ES" sz="2200" dirty="0"/>
              <a:t> </a:t>
            </a:r>
            <a:r>
              <a:rPr lang="es-ES" sz="2200" dirty="0" err="1"/>
              <a:t>husband</a:t>
            </a:r>
            <a:r>
              <a:rPr lang="es-ES" sz="2200" dirty="0"/>
              <a:t> </a:t>
            </a:r>
            <a:r>
              <a:rPr lang="es-ES" sz="2200" dirty="0" err="1"/>
              <a:t>for</a:t>
            </a:r>
            <a:r>
              <a:rPr lang="es-ES" sz="2200" dirty="0"/>
              <a:t> </a:t>
            </a:r>
            <a:r>
              <a:rPr lang="es-ES" sz="2200" dirty="0" err="1"/>
              <a:t>the</a:t>
            </a:r>
            <a:r>
              <a:rPr lang="es-ES" sz="2200" dirty="0"/>
              <a:t> </a:t>
            </a:r>
            <a:r>
              <a:rPr lang="es-ES" sz="2200" dirty="0" err="1"/>
              <a:t>first</a:t>
            </a:r>
            <a:r>
              <a:rPr lang="es-ES" sz="2200" dirty="0"/>
              <a:t> time in </a:t>
            </a:r>
            <a:r>
              <a:rPr lang="es-ES" sz="2200" dirty="0" err="1"/>
              <a:t>the</a:t>
            </a:r>
            <a:r>
              <a:rPr lang="es-ES" sz="2200" dirty="0"/>
              <a:t> film.</a:t>
            </a:r>
            <a:endParaRPr lang="es-ES" sz="2200" dirty="0">
              <a:solidFill>
                <a:srgbClr val="203864"/>
              </a:solidFill>
            </a:endParaRPr>
          </a:p>
        </p:txBody>
      </p:sp>
      <p:sp>
        <p:nvSpPr>
          <p:cNvPr id="16" name="Rectangle 15">
            <a:extLst>
              <a:ext uri="{FF2B5EF4-FFF2-40B4-BE49-F238E27FC236}">
                <a16:creationId xmlns:a16="http://schemas.microsoft.com/office/drawing/2014/main" id="{96272E18-DF5F-4267-8B81-37FCF886B505}"/>
              </a:ext>
            </a:extLst>
          </p:cNvPr>
          <p:cNvSpPr/>
          <p:nvPr/>
        </p:nvSpPr>
        <p:spPr>
          <a:xfrm>
            <a:off x="2212797" y="3639838"/>
            <a:ext cx="7048724" cy="430887"/>
          </a:xfrm>
          <a:prstGeom prst="rect">
            <a:avLst/>
          </a:prstGeom>
        </p:spPr>
        <p:txBody>
          <a:bodyPr wrap="none">
            <a:spAutoFit/>
          </a:bodyPr>
          <a:lstStyle/>
          <a:p>
            <a:r>
              <a:rPr lang="es-ES" sz="2200" dirty="0"/>
              <a:t>… </a:t>
            </a:r>
            <a:r>
              <a:rPr lang="es-ES" sz="2200" dirty="0" err="1"/>
              <a:t>entered</a:t>
            </a:r>
            <a:r>
              <a:rPr lang="es-ES" sz="2200" dirty="0"/>
              <a:t> </a:t>
            </a:r>
            <a:r>
              <a:rPr lang="es-ES" sz="2200" dirty="0" err="1"/>
              <a:t>the</a:t>
            </a:r>
            <a:r>
              <a:rPr lang="es-ES" sz="2200" dirty="0"/>
              <a:t> </a:t>
            </a:r>
            <a:r>
              <a:rPr lang="es-ES" sz="2200" dirty="0" err="1"/>
              <a:t>stage</a:t>
            </a:r>
            <a:r>
              <a:rPr lang="es-ES" sz="2200" dirty="0"/>
              <a:t>* </a:t>
            </a:r>
            <a:r>
              <a:rPr lang="es-ES" sz="2200" dirty="0" err="1"/>
              <a:t>with</a:t>
            </a:r>
            <a:r>
              <a:rPr lang="es-ES" sz="2200" dirty="0"/>
              <a:t> </a:t>
            </a:r>
            <a:r>
              <a:rPr lang="es-ES" sz="2200" dirty="0" err="1"/>
              <a:t>his</a:t>
            </a:r>
            <a:r>
              <a:rPr lang="es-ES" sz="2200" dirty="0"/>
              <a:t> </a:t>
            </a:r>
            <a:r>
              <a:rPr lang="es-ES" sz="2200" dirty="0" err="1"/>
              <a:t>wife</a:t>
            </a:r>
            <a:r>
              <a:rPr lang="es-ES" sz="2200" dirty="0"/>
              <a:t> </a:t>
            </a:r>
            <a:r>
              <a:rPr lang="es-ES" sz="2200" dirty="0" err="1"/>
              <a:t>who</a:t>
            </a:r>
            <a:r>
              <a:rPr lang="es-ES" sz="2200" dirty="0"/>
              <a:t> </a:t>
            </a:r>
            <a:r>
              <a:rPr lang="es-ES" sz="2200" dirty="0" err="1"/>
              <a:t>is</a:t>
            </a:r>
            <a:r>
              <a:rPr lang="es-ES" sz="2200" dirty="0"/>
              <a:t> </a:t>
            </a:r>
            <a:r>
              <a:rPr lang="es-ES" sz="2200" dirty="0" err="1"/>
              <a:t>beautiful</a:t>
            </a:r>
            <a:r>
              <a:rPr lang="es-ES" sz="2200" dirty="0"/>
              <a:t>.</a:t>
            </a:r>
            <a:endParaRPr lang="es-ES" sz="2200" dirty="0">
              <a:solidFill>
                <a:srgbClr val="203864"/>
              </a:solidFill>
            </a:endParaRPr>
          </a:p>
        </p:txBody>
      </p:sp>
      <p:sp>
        <p:nvSpPr>
          <p:cNvPr id="17" name="Rectangle 16">
            <a:extLst>
              <a:ext uri="{FF2B5EF4-FFF2-40B4-BE49-F238E27FC236}">
                <a16:creationId xmlns:a16="http://schemas.microsoft.com/office/drawing/2014/main" id="{E35B90B0-1F19-4A15-8B5C-25F62660E97F}"/>
              </a:ext>
            </a:extLst>
          </p:cNvPr>
          <p:cNvSpPr/>
          <p:nvPr/>
        </p:nvSpPr>
        <p:spPr>
          <a:xfrm>
            <a:off x="3478009" y="5409412"/>
            <a:ext cx="7553671" cy="430887"/>
          </a:xfrm>
          <a:prstGeom prst="rect">
            <a:avLst/>
          </a:prstGeom>
        </p:spPr>
        <p:txBody>
          <a:bodyPr wrap="none">
            <a:spAutoFit/>
          </a:bodyPr>
          <a:lstStyle/>
          <a:p>
            <a:r>
              <a:rPr lang="es-ES" sz="2200" dirty="0"/>
              <a:t>… </a:t>
            </a:r>
            <a:r>
              <a:rPr lang="es-ES" sz="2200" dirty="0" err="1"/>
              <a:t>balanced</a:t>
            </a:r>
            <a:r>
              <a:rPr lang="es-ES" sz="2200" dirty="0"/>
              <a:t> </a:t>
            </a:r>
            <a:r>
              <a:rPr lang="es-ES" sz="2200" dirty="0" err="1"/>
              <a:t>her</a:t>
            </a:r>
            <a:r>
              <a:rPr lang="es-ES" sz="2200" dirty="0"/>
              <a:t> </a:t>
            </a:r>
            <a:r>
              <a:rPr lang="es-ES" sz="2200" dirty="0" err="1"/>
              <a:t>career</a:t>
            </a:r>
            <a:r>
              <a:rPr lang="es-ES" sz="2200" dirty="0"/>
              <a:t> in music </a:t>
            </a:r>
            <a:r>
              <a:rPr lang="es-ES" sz="2200" dirty="0" err="1"/>
              <a:t>with</a:t>
            </a:r>
            <a:r>
              <a:rPr lang="es-ES" sz="2200" dirty="0"/>
              <a:t> </a:t>
            </a:r>
            <a:r>
              <a:rPr lang="es-ES" sz="2200" dirty="0" err="1"/>
              <a:t>her</a:t>
            </a:r>
            <a:r>
              <a:rPr lang="es-ES" sz="2200" dirty="0"/>
              <a:t> personal </a:t>
            </a:r>
            <a:r>
              <a:rPr lang="es-ES" sz="2200" dirty="0" err="1"/>
              <a:t>life</a:t>
            </a:r>
            <a:r>
              <a:rPr lang="es-ES" sz="2200" dirty="0"/>
              <a:t>.</a:t>
            </a:r>
            <a:endParaRPr lang="es-ES" sz="2200" dirty="0">
              <a:solidFill>
                <a:srgbClr val="203864"/>
              </a:solidFill>
            </a:endParaRPr>
          </a:p>
        </p:txBody>
      </p:sp>
      <p:sp>
        <p:nvSpPr>
          <p:cNvPr id="20" name="Rectangle 19">
            <a:extLst>
              <a:ext uri="{FF2B5EF4-FFF2-40B4-BE49-F238E27FC236}">
                <a16:creationId xmlns:a16="http://schemas.microsoft.com/office/drawing/2014/main" id="{63A7CF0D-660E-477F-AA1D-F9F0EB04144B}"/>
              </a:ext>
            </a:extLst>
          </p:cNvPr>
          <p:cNvSpPr/>
          <p:nvPr/>
        </p:nvSpPr>
        <p:spPr>
          <a:xfrm>
            <a:off x="934685" y="2286638"/>
            <a:ext cx="6999032" cy="430887"/>
          </a:xfrm>
          <a:prstGeom prst="rect">
            <a:avLst/>
          </a:prstGeom>
        </p:spPr>
        <p:txBody>
          <a:bodyPr wrap="none">
            <a:spAutoFit/>
          </a:bodyPr>
          <a:lstStyle/>
          <a:p>
            <a:r>
              <a:rPr lang="es-ES" sz="2200" dirty="0">
                <a:solidFill>
                  <a:schemeClr val="tx2"/>
                </a:solidFill>
              </a:rPr>
              <a:t>Gerard Piqué y Shakira pas</a:t>
            </a:r>
            <a:r>
              <a:rPr lang="es-ES" sz="2200" b="1" dirty="0">
                <a:solidFill>
                  <a:schemeClr val="tx2"/>
                </a:solidFill>
              </a:rPr>
              <a:t>aron</a:t>
            </a:r>
            <a:r>
              <a:rPr lang="es-ES" sz="2200" dirty="0">
                <a:solidFill>
                  <a:schemeClr val="tx2"/>
                </a:solidFill>
              </a:rPr>
              <a:t> once años </a:t>
            </a:r>
            <a:r>
              <a:rPr lang="es-ES" sz="2200" b="1" dirty="0">
                <a:solidFill>
                  <a:schemeClr val="tx2"/>
                </a:solidFill>
              </a:rPr>
              <a:t>juntos</a:t>
            </a:r>
            <a:r>
              <a:rPr lang="es-ES" sz="2200" dirty="0">
                <a:solidFill>
                  <a:schemeClr val="tx2"/>
                </a:solidFill>
              </a:rPr>
              <a:t>.</a:t>
            </a:r>
          </a:p>
        </p:txBody>
      </p:sp>
      <p:sp>
        <p:nvSpPr>
          <p:cNvPr id="21" name="Rectangle 20">
            <a:extLst>
              <a:ext uri="{FF2B5EF4-FFF2-40B4-BE49-F238E27FC236}">
                <a16:creationId xmlns:a16="http://schemas.microsoft.com/office/drawing/2014/main" id="{ABC919AC-D668-4F6D-8D3A-803FC7CD4F72}"/>
              </a:ext>
            </a:extLst>
          </p:cNvPr>
          <p:cNvSpPr/>
          <p:nvPr/>
        </p:nvSpPr>
        <p:spPr>
          <a:xfrm>
            <a:off x="793721" y="3162983"/>
            <a:ext cx="11436144" cy="430887"/>
          </a:xfrm>
          <a:prstGeom prst="rect">
            <a:avLst/>
          </a:prstGeom>
        </p:spPr>
        <p:txBody>
          <a:bodyPr wrap="none">
            <a:spAutoFit/>
          </a:bodyPr>
          <a:lstStyle/>
          <a:p>
            <a:r>
              <a:rPr lang="es-ES" sz="2200" dirty="0">
                <a:solidFill>
                  <a:schemeClr val="tx2"/>
                </a:solidFill>
              </a:rPr>
              <a:t>Penélope y Javier </a:t>
            </a:r>
            <a:r>
              <a:rPr lang="es-ES" sz="2200" b="1" dirty="0">
                <a:solidFill>
                  <a:schemeClr val="tx2"/>
                </a:solidFill>
              </a:rPr>
              <a:t>se casaron </a:t>
            </a:r>
            <a:r>
              <a:rPr lang="es-ES" sz="2200" dirty="0">
                <a:solidFill>
                  <a:schemeClr val="tx2"/>
                </a:solidFill>
              </a:rPr>
              <a:t>en la casa de un amigo en una </a:t>
            </a:r>
            <a:r>
              <a:rPr lang="es-ES" sz="2200" b="1" dirty="0">
                <a:solidFill>
                  <a:schemeClr val="tx2"/>
                </a:solidFill>
              </a:rPr>
              <a:t>isla </a:t>
            </a:r>
            <a:r>
              <a:rPr lang="es-ES" sz="2200" dirty="0">
                <a:solidFill>
                  <a:schemeClr val="tx2"/>
                </a:solidFill>
              </a:rPr>
              <a:t>en las Bahamas.</a:t>
            </a:r>
          </a:p>
        </p:txBody>
      </p:sp>
      <p:sp>
        <p:nvSpPr>
          <p:cNvPr id="22" name="Rectangle 21">
            <a:extLst>
              <a:ext uri="{FF2B5EF4-FFF2-40B4-BE49-F238E27FC236}">
                <a16:creationId xmlns:a16="http://schemas.microsoft.com/office/drawing/2014/main" id="{85AD3E24-C91C-4F56-858D-AAC3F00E8943}"/>
              </a:ext>
            </a:extLst>
          </p:cNvPr>
          <p:cNvSpPr/>
          <p:nvPr/>
        </p:nvSpPr>
        <p:spPr>
          <a:xfrm>
            <a:off x="934682" y="4039328"/>
            <a:ext cx="8897157" cy="430887"/>
          </a:xfrm>
          <a:prstGeom prst="rect">
            <a:avLst/>
          </a:prstGeom>
        </p:spPr>
        <p:txBody>
          <a:bodyPr wrap="square">
            <a:spAutoFit/>
          </a:bodyPr>
          <a:lstStyle/>
          <a:p>
            <a:r>
              <a:rPr lang="es-ES" sz="2200" dirty="0">
                <a:solidFill>
                  <a:schemeClr val="tx2"/>
                </a:solidFill>
              </a:rPr>
              <a:t>El </a:t>
            </a:r>
            <a:r>
              <a:rPr lang="es-ES" sz="2200" b="1" dirty="0">
                <a:solidFill>
                  <a:schemeClr val="tx2"/>
                </a:solidFill>
              </a:rPr>
              <a:t>actor entró </a:t>
            </a:r>
            <a:r>
              <a:rPr lang="es-ES" sz="2200" dirty="0">
                <a:solidFill>
                  <a:schemeClr val="tx2"/>
                </a:solidFill>
              </a:rPr>
              <a:t>al </a:t>
            </a:r>
            <a:r>
              <a:rPr lang="es-ES" sz="2200" b="1" dirty="0">
                <a:solidFill>
                  <a:schemeClr val="tx2"/>
                </a:solidFill>
              </a:rPr>
              <a:t>escenario</a:t>
            </a:r>
            <a:r>
              <a:rPr lang="es-ES" sz="2200" dirty="0">
                <a:solidFill>
                  <a:schemeClr val="tx2"/>
                </a:solidFill>
              </a:rPr>
              <a:t> con </a:t>
            </a:r>
            <a:r>
              <a:rPr lang="es-ES" sz="2200" b="1" dirty="0">
                <a:solidFill>
                  <a:schemeClr val="tx2"/>
                </a:solidFill>
              </a:rPr>
              <a:t>su</a:t>
            </a:r>
            <a:r>
              <a:rPr lang="es-ES" sz="2200" dirty="0">
                <a:solidFill>
                  <a:schemeClr val="tx2"/>
                </a:solidFill>
              </a:rPr>
              <a:t> </a:t>
            </a:r>
            <a:r>
              <a:rPr lang="es-ES" sz="2200" b="1" dirty="0">
                <a:solidFill>
                  <a:schemeClr val="tx2"/>
                </a:solidFill>
              </a:rPr>
              <a:t>mujer</a:t>
            </a:r>
            <a:r>
              <a:rPr lang="es-ES" sz="2200" dirty="0">
                <a:solidFill>
                  <a:schemeClr val="tx2"/>
                </a:solidFill>
              </a:rPr>
              <a:t> que es </a:t>
            </a:r>
            <a:r>
              <a:rPr lang="es-ES" sz="2200" b="1" dirty="0">
                <a:solidFill>
                  <a:schemeClr val="tx2"/>
                </a:solidFill>
              </a:rPr>
              <a:t>hermosa</a:t>
            </a:r>
            <a:r>
              <a:rPr lang="es-ES" sz="2200" dirty="0">
                <a:solidFill>
                  <a:schemeClr val="tx2"/>
                </a:solidFill>
              </a:rPr>
              <a:t>. </a:t>
            </a:r>
          </a:p>
        </p:txBody>
      </p:sp>
      <p:sp>
        <p:nvSpPr>
          <p:cNvPr id="23" name="Rectangle 22">
            <a:extLst>
              <a:ext uri="{FF2B5EF4-FFF2-40B4-BE49-F238E27FC236}">
                <a16:creationId xmlns:a16="http://schemas.microsoft.com/office/drawing/2014/main" id="{646A88E5-42C2-49CC-A250-63998C05BBF1}"/>
              </a:ext>
            </a:extLst>
          </p:cNvPr>
          <p:cNvSpPr/>
          <p:nvPr/>
        </p:nvSpPr>
        <p:spPr>
          <a:xfrm>
            <a:off x="934682" y="4961641"/>
            <a:ext cx="8897157" cy="430887"/>
          </a:xfrm>
          <a:prstGeom prst="rect">
            <a:avLst/>
          </a:prstGeom>
        </p:spPr>
        <p:txBody>
          <a:bodyPr wrap="square">
            <a:spAutoFit/>
          </a:bodyPr>
          <a:lstStyle/>
          <a:p>
            <a:r>
              <a:rPr lang="es-ES" sz="2200" dirty="0">
                <a:solidFill>
                  <a:schemeClr val="tx2"/>
                </a:solidFill>
              </a:rPr>
              <a:t>La </a:t>
            </a:r>
            <a:r>
              <a:rPr lang="es-ES" sz="2200" b="1" dirty="0">
                <a:solidFill>
                  <a:schemeClr val="tx2"/>
                </a:solidFill>
              </a:rPr>
              <a:t>actriz</a:t>
            </a:r>
            <a:r>
              <a:rPr lang="es-ES" sz="2200" dirty="0">
                <a:solidFill>
                  <a:schemeClr val="tx2"/>
                </a:solidFill>
              </a:rPr>
              <a:t> </a:t>
            </a:r>
            <a:r>
              <a:rPr lang="es-ES" sz="2200" b="1" dirty="0">
                <a:solidFill>
                  <a:schemeClr val="tx2"/>
                </a:solidFill>
              </a:rPr>
              <a:t>besó</a:t>
            </a:r>
            <a:r>
              <a:rPr lang="es-ES" sz="2200" dirty="0">
                <a:solidFill>
                  <a:schemeClr val="tx2"/>
                </a:solidFill>
              </a:rPr>
              <a:t> a </a:t>
            </a:r>
            <a:r>
              <a:rPr lang="es-ES" sz="2200" b="1" dirty="0">
                <a:solidFill>
                  <a:schemeClr val="tx2"/>
                </a:solidFill>
              </a:rPr>
              <a:t>su</a:t>
            </a:r>
            <a:r>
              <a:rPr lang="es-ES" sz="2200" dirty="0">
                <a:solidFill>
                  <a:schemeClr val="tx2"/>
                </a:solidFill>
              </a:rPr>
              <a:t> </a:t>
            </a:r>
            <a:r>
              <a:rPr lang="es-ES" sz="2200" b="1" dirty="0">
                <a:solidFill>
                  <a:schemeClr val="tx2"/>
                </a:solidFill>
              </a:rPr>
              <a:t>marido</a:t>
            </a:r>
            <a:r>
              <a:rPr lang="es-ES" sz="2200" dirty="0">
                <a:solidFill>
                  <a:schemeClr val="tx2"/>
                </a:solidFill>
              </a:rPr>
              <a:t> por primera vez en la película.</a:t>
            </a:r>
          </a:p>
        </p:txBody>
      </p:sp>
      <p:sp>
        <p:nvSpPr>
          <p:cNvPr id="24" name="Rectangle 23">
            <a:extLst>
              <a:ext uri="{FF2B5EF4-FFF2-40B4-BE49-F238E27FC236}">
                <a16:creationId xmlns:a16="http://schemas.microsoft.com/office/drawing/2014/main" id="{71EC1A64-4290-44FD-BB52-B2435257B7FA}"/>
              </a:ext>
            </a:extLst>
          </p:cNvPr>
          <p:cNvSpPr/>
          <p:nvPr/>
        </p:nvSpPr>
        <p:spPr>
          <a:xfrm>
            <a:off x="934682" y="5792018"/>
            <a:ext cx="11003049" cy="430887"/>
          </a:xfrm>
          <a:prstGeom prst="rect">
            <a:avLst/>
          </a:prstGeom>
        </p:spPr>
        <p:txBody>
          <a:bodyPr wrap="square">
            <a:spAutoFit/>
          </a:bodyPr>
          <a:lstStyle/>
          <a:p>
            <a:r>
              <a:rPr lang="es-ES" sz="2200" dirty="0">
                <a:solidFill>
                  <a:schemeClr val="tx2"/>
                </a:solidFill>
              </a:rPr>
              <a:t>La artista, Shakira, </a:t>
            </a:r>
            <a:r>
              <a:rPr lang="es-ES" sz="2200" b="1" dirty="0">
                <a:solidFill>
                  <a:schemeClr val="tx2"/>
                </a:solidFill>
              </a:rPr>
              <a:t>equilibró </a:t>
            </a:r>
            <a:r>
              <a:rPr lang="es-ES" sz="2200" dirty="0">
                <a:solidFill>
                  <a:schemeClr val="tx2"/>
                </a:solidFill>
              </a:rPr>
              <a:t>su </a:t>
            </a:r>
            <a:r>
              <a:rPr lang="es-ES" sz="2200" b="1" dirty="0">
                <a:solidFill>
                  <a:schemeClr val="tx2"/>
                </a:solidFill>
              </a:rPr>
              <a:t>carrera</a:t>
            </a:r>
            <a:r>
              <a:rPr lang="es-ES" sz="2200" dirty="0">
                <a:solidFill>
                  <a:schemeClr val="tx2"/>
                </a:solidFill>
              </a:rPr>
              <a:t> en música con </a:t>
            </a:r>
            <a:r>
              <a:rPr lang="es-ES" sz="2200" b="1" dirty="0">
                <a:solidFill>
                  <a:schemeClr val="tx2"/>
                </a:solidFill>
              </a:rPr>
              <a:t>su</a:t>
            </a:r>
            <a:r>
              <a:rPr lang="es-ES" sz="2200" dirty="0">
                <a:solidFill>
                  <a:schemeClr val="tx2"/>
                </a:solidFill>
              </a:rPr>
              <a:t> vida personal. </a:t>
            </a:r>
          </a:p>
        </p:txBody>
      </p:sp>
    </p:spTree>
    <p:extLst>
      <p:ext uri="{BB962C8B-B14F-4D97-AF65-F5344CB8AC3E}">
        <p14:creationId xmlns:p14="http://schemas.microsoft.com/office/powerpoint/2010/main" val="369837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20" grpId="0"/>
      <p:bldP spid="21" grpId="0"/>
      <p:bldP spid="22" grpId="0"/>
      <p:bldP spid="23"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a 23">
            <a:extLst>
              <a:ext uri="{FF2B5EF4-FFF2-40B4-BE49-F238E27FC236}">
                <a16:creationId xmlns:a16="http://schemas.microsoft.com/office/drawing/2014/main" id="{71F3B8A9-4BC9-4045-B58F-CCF8DE517C36}"/>
              </a:ext>
            </a:extLst>
          </p:cNvPr>
          <p:cNvGraphicFramePr>
            <a:graphicFrameLocks noGrp="1"/>
          </p:cNvGraphicFramePr>
          <p:nvPr>
            <p:extLst>
              <p:ext uri="{D42A27DB-BD31-4B8C-83A1-F6EECF244321}">
                <p14:modId xmlns:p14="http://schemas.microsoft.com/office/powerpoint/2010/main" val="680267275"/>
              </p:ext>
            </p:extLst>
          </p:nvPr>
        </p:nvGraphicFramePr>
        <p:xfrm>
          <a:off x="342900" y="779273"/>
          <a:ext cx="11716978" cy="5516310"/>
        </p:xfrm>
        <a:graphic>
          <a:graphicData uri="http://schemas.openxmlformats.org/drawingml/2006/table">
            <a:tbl>
              <a:tblPr firstRow="1" bandRow="1">
                <a:tableStyleId>{BDBED569-4797-4DF1-A0F4-6AAB3CD982D8}</a:tableStyleId>
              </a:tblPr>
              <a:tblGrid>
                <a:gridCol w="598945">
                  <a:extLst>
                    <a:ext uri="{9D8B030D-6E8A-4147-A177-3AD203B41FA5}">
                      <a16:colId xmlns:a16="http://schemas.microsoft.com/office/drawing/2014/main" val="1002263995"/>
                    </a:ext>
                  </a:extLst>
                </a:gridCol>
                <a:gridCol w="11118033">
                  <a:extLst>
                    <a:ext uri="{9D8B030D-6E8A-4147-A177-3AD203B41FA5}">
                      <a16:colId xmlns:a16="http://schemas.microsoft.com/office/drawing/2014/main" val="2361975497"/>
                    </a:ext>
                  </a:extLst>
                </a:gridCol>
              </a:tblGrid>
              <a:tr h="919385">
                <a:tc>
                  <a:txBody>
                    <a:bodyPr/>
                    <a:lstStyle/>
                    <a:p>
                      <a:endParaRPr lang="x-none" sz="2200" dirty="0"/>
                    </a:p>
                  </a:txBody>
                  <a:tcPr/>
                </a:tc>
                <a:tc>
                  <a:txBody>
                    <a:bodyPr/>
                    <a:lstStyle/>
                    <a:p>
                      <a:pPr algn="ctr"/>
                      <a:r>
                        <a:rPr lang="x-none" sz="2200" dirty="0"/>
                        <a:t>Lee las </a:t>
                      </a:r>
                      <a:r>
                        <a:rPr lang="en-GB" sz="2200" i="1" dirty="0" err="1"/>
                        <a:t>primeras</a:t>
                      </a:r>
                      <a:r>
                        <a:rPr lang="en-GB" sz="2200" i="1" dirty="0"/>
                        <a:t> </a:t>
                      </a:r>
                      <a:r>
                        <a:rPr lang="en-GB" sz="2200" b="1" i="0" dirty="0" err="1"/>
                        <a:t>partes</a:t>
                      </a:r>
                      <a:r>
                        <a:rPr lang="en-GB" sz="2200" b="1" i="0" dirty="0"/>
                        <a:t> de las </a:t>
                      </a:r>
                      <a:r>
                        <a:rPr lang="x-none" sz="2200" b="1" i="0" dirty="0"/>
                        <a:t>frases en español</a:t>
                      </a:r>
                      <a:endParaRPr lang="x-none" sz="2200" b="0" dirty="0">
                        <a:solidFill>
                          <a:srgbClr val="203864"/>
                        </a:solidFill>
                      </a:endParaRPr>
                    </a:p>
                  </a:txBody>
                  <a:tcPr anchor="ctr"/>
                </a:tc>
                <a:extLst>
                  <a:ext uri="{0D108BD9-81ED-4DB2-BD59-A6C34878D82A}">
                    <a16:rowId xmlns:a16="http://schemas.microsoft.com/office/drawing/2014/main" val="4289025638"/>
                  </a:ext>
                </a:extLst>
              </a:tr>
              <a:tr h="919385">
                <a:tc>
                  <a:txBody>
                    <a:bodyPr/>
                    <a:lstStyle/>
                    <a:p>
                      <a:r>
                        <a:rPr lang="x-none" sz="2200" b="0" dirty="0"/>
                        <a:t>1</a:t>
                      </a:r>
                      <a:endParaRPr lang="x-none" sz="2200" b="0" dirty="0">
                        <a:solidFill>
                          <a:srgbClr val="203864"/>
                        </a:solidFill>
                      </a:endParaRP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err="1"/>
                        <a:t>The</a:t>
                      </a:r>
                      <a:r>
                        <a:rPr lang="es-ES" sz="2200" b="0" dirty="0"/>
                        <a:t> </a:t>
                      </a:r>
                      <a:r>
                        <a:rPr lang="es-ES" sz="2200" b="0" dirty="0" err="1"/>
                        <a:t>actresses</a:t>
                      </a:r>
                      <a:r>
                        <a:rPr lang="es-ES" sz="2200" b="0" dirty="0"/>
                        <a:t>…</a:t>
                      </a:r>
                      <a:endParaRPr lang="es-ES" sz="2200" dirty="0">
                        <a:solidFill>
                          <a:srgbClr val="203864"/>
                        </a:solidFill>
                      </a:endParaRPr>
                    </a:p>
                    <a:p>
                      <a:pPr marL="0" indent="0">
                        <a:buNone/>
                      </a:pPr>
                      <a:endParaRPr lang="es-ES" sz="2200" b="0" dirty="0">
                        <a:solidFill>
                          <a:srgbClr val="203864"/>
                        </a:solidFill>
                      </a:endParaRPr>
                    </a:p>
                  </a:txBody>
                  <a:tcPr/>
                </a:tc>
                <a:extLst>
                  <a:ext uri="{0D108BD9-81ED-4DB2-BD59-A6C34878D82A}">
                    <a16:rowId xmlns:a16="http://schemas.microsoft.com/office/drawing/2014/main" val="2055318081"/>
                  </a:ext>
                </a:extLst>
              </a:tr>
              <a:tr h="919385">
                <a:tc>
                  <a:txBody>
                    <a:bodyPr/>
                    <a:lstStyle/>
                    <a:p>
                      <a:r>
                        <a:rPr lang="es-ES" sz="2200" b="0" dirty="0"/>
                        <a:t>2</a:t>
                      </a:r>
                      <a:endParaRPr lang="x-none" sz="2200" b="0" dirty="0">
                        <a:solidFill>
                          <a:srgbClr val="203864"/>
                        </a:solidFill>
                      </a:endParaRPr>
                    </a:p>
                  </a:txBody>
                  <a:tcPr anchor="ctr" anchorCtr="1">
                    <a:solidFill>
                      <a:srgbClr val="FF9999">
                        <a:alpha val="20000"/>
                      </a:srgbClr>
                    </a:solidFill>
                  </a:tcPr>
                </a:tc>
                <a:tc>
                  <a:txBody>
                    <a:bodyPr/>
                    <a:lstStyle/>
                    <a:p>
                      <a:pPr marL="0" indent="0">
                        <a:buNone/>
                      </a:pPr>
                      <a:r>
                        <a:rPr lang="es-ES" sz="2200" b="0" dirty="0"/>
                        <a:t>Salma Hayek…</a:t>
                      </a:r>
                      <a:endParaRPr lang="es-ES" sz="2200" b="0" dirty="0">
                        <a:solidFill>
                          <a:srgbClr val="203864"/>
                        </a:solidFill>
                      </a:endParaRPr>
                    </a:p>
                  </a:txBody>
                  <a:tcPr>
                    <a:solidFill>
                      <a:srgbClr val="FF9999">
                        <a:alpha val="20000"/>
                      </a:srgbClr>
                    </a:solidFill>
                  </a:tcPr>
                </a:tc>
                <a:extLst>
                  <a:ext uri="{0D108BD9-81ED-4DB2-BD59-A6C34878D82A}">
                    <a16:rowId xmlns:a16="http://schemas.microsoft.com/office/drawing/2014/main" val="3975786799"/>
                  </a:ext>
                </a:extLst>
              </a:tr>
              <a:tr h="919385">
                <a:tc>
                  <a:txBody>
                    <a:bodyPr/>
                    <a:lstStyle/>
                    <a:p>
                      <a:r>
                        <a:rPr lang="es-ES" sz="2200" b="0" dirty="0"/>
                        <a:t>3</a:t>
                      </a:r>
                      <a:endParaRPr lang="x-none" sz="2200" b="0" dirty="0">
                        <a:solidFill>
                          <a:srgbClr val="203864"/>
                        </a:solidFill>
                      </a:endParaRPr>
                    </a:p>
                  </a:txBody>
                  <a:tcPr anchor="ctr" anchorCtr="1"/>
                </a:tc>
                <a:tc>
                  <a:txBody>
                    <a:bodyPr/>
                    <a:lstStyle/>
                    <a:p>
                      <a:pPr marL="0" indent="0">
                        <a:buNone/>
                      </a:pPr>
                      <a:r>
                        <a:rPr lang="es-ES" sz="2200" b="0" dirty="0" err="1"/>
                        <a:t>The</a:t>
                      </a:r>
                      <a:r>
                        <a:rPr lang="es-ES" sz="2200" b="0" dirty="0"/>
                        <a:t> </a:t>
                      </a:r>
                      <a:r>
                        <a:rPr lang="es-ES" sz="2200" b="0" dirty="0" err="1"/>
                        <a:t>artist</a:t>
                      </a:r>
                      <a:r>
                        <a:rPr lang="es-ES" sz="2200" b="0" dirty="0"/>
                        <a:t>, Shakira…</a:t>
                      </a:r>
                      <a:endParaRPr lang="es-ES" sz="2200" b="0" dirty="0">
                        <a:solidFill>
                          <a:srgbClr val="203864"/>
                        </a:solidFill>
                      </a:endParaRPr>
                    </a:p>
                  </a:txBody>
                  <a:tcPr/>
                </a:tc>
                <a:extLst>
                  <a:ext uri="{0D108BD9-81ED-4DB2-BD59-A6C34878D82A}">
                    <a16:rowId xmlns:a16="http://schemas.microsoft.com/office/drawing/2014/main" val="2991403660"/>
                  </a:ext>
                </a:extLst>
              </a:tr>
              <a:tr h="919385">
                <a:tc>
                  <a:txBody>
                    <a:bodyPr/>
                    <a:lstStyle/>
                    <a:p>
                      <a:r>
                        <a:rPr lang="es-ES" sz="2200" b="0" dirty="0"/>
                        <a:t>4</a:t>
                      </a:r>
                      <a:endParaRPr lang="x-none" sz="2200" b="0" dirty="0">
                        <a:solidFill>
                          <a:srgbClr val="203864"/>
                        </a:solidFill>
                      </a:endParaRPr>
                    </a:p>
                  </a:txBody>
                  <a:tcPr anchor="ctr" anchorCtr="1">
                    <a:solidFill>
                      <a:srgbClr val="FF9999">
                        <a:alpha val="20000"/>
                      </a:srgbClr>
                    </a:solidFill>
                  </a:tcPr>
                </a:tc>
                <a:tc>
                  <a:txBody>
                    <a:bodyPr/>
                    <a:lstStyle/>
                    <a:p>
                      <a:pPr marL="0" indent="0">
                        <a:buNone/>
                      </a:pPr>
                      <a:r>
                        <a:rPr lang="es-ES" sz="2200" b="0" dirty="0" err="1"/>
                        <a:t>The</a:t>
                      </a:r>
                      <a:r>
                        <a:rPr lang="es-ES" sz="2200" b="0" dirty="0"/>
                        <a:t> </a:t>
                      </a:r>
                      <a:r>
                        <a:rPr lang="es-ES" sz="2200" b="0" dirty="0" err="1"/>
                        <a:t>football</a:t>
                      </a:r>
                      <a:r>
                        <a:rPr lang="es-ES" sz="2200" b="0" dirty="0"/>
                        <a:t> </a:t>
                      </a:r>
                      <a:r>
                        <a:rPr lang="es-ES" sz="2200" b="0" dirty="0" err="1"/>
                        <a:t>player</a:t>
                      </a:r>
                      <a:r>
                        <a:rPr lang="es-ES" sz="2200" b="0" dirty="0"/>
                        <a:t>...</a:t>
                      </a:r>
                      <a:endParaRPr lang="es-ES" sz="2200" b="0" dirty="0">
                        <a:solidFill>
                          <a:srgbClr val="203864"/>
                        </a:solidFill>
                      </a:endParaRPr>
                    </a:p>
                  </a:txBody>
                  <a:tcPr>
                    <a:solidFill>
                      <a:srgbClr val="FF9999">
                        <a:alpha val="20000"/>
                      </a:srgbClr>
                    </a:solidFill>
                  </a:tcPr>
                </a:tc>
                <a:extLst>
                  <a:ext uri="{0D108BD9-81ED-4DB2-BD59-A6C34878D82A}">
                    <a16:rowId xmlns:a16="http://schemas.microsoft.com/office/drawing/2014/main" val="1179314339"/>
                  </a:ext>
                </a:extLst>
              </a:tr>
              <a:tr h="919385">
                <a:tc>
                  <a:txBody>
                    <a:bodyPr/>
                    <a:lstStyle/>
                    <a:p>
                      <a:r>
                        <a:rPr lang="es-ES" sz="2200" b="0" dirty="0"/>
                        <a:t>5</a:t>
                      </a:r>
                      <a:endParaRPr lang="x-none" sz="2200" b="0" dirty="0">
                        <a:solidFill>
                          <a:srgbClr val="203864"/>
                        </a:solidFill>
                      </a:endParaRPr>
                    </a:p>
                  </a:txBody>
                  <a:tcPr anchor="ctr" anchorCtr="1"/>
                </a:tc>
                <a:tc>
                  <a:txBody>
                    <a:bodyPr/>
                    <a:lstStyle/>
                    <a:p>
                      <a:pPr marL="0" indent="0">
                        <a:buNone/>
                      </a:pPr>
                      <a:r>
                        <a:rPr lang="es-ES" sz="2200" b="0" dirty="0"/>
                        <a:t>Penélope Cruz…</a:t>
                      </a:r>
                      <a:endParaRPr lang="es-ES" sz="2200" b="0" dirty="0">
                        <a:solidFill>
                          <a:srgbClr val="203864"/>
                        </a:solidFill>
                      </a:endParaRPr>
                    </a:p>
                  </a:txBody>
                  <a:tcPr/>
                </a:tc>
                <a:extLst>
                  <a:ext uri="{0D108BD9-81ED-4DB2-BD59-A6C34878D82A}">
                    <a16:rowId xmlns:a16="http://schemas.microsoft.com/office/drawing/2014/main" val="310109558"/>
                  </a:ext>
                </a:extLst>
              </a:tr>
            </a:tbl>
          </a:graphicData>
        </a:graphic>
      </p:graphicFrame>
      <p:sp>
        <p:nvSpPr>
          <p:cNvPr id="4" name="Title 3">
            <a:extLst>
              <a:ext uri="{FF2B5EF4-FFF2-40B4-BE49-F238E27FC236}">
                <a16:creationId xmlns:a16="http://schemas.microsoft.com/office/drawing/2014/main" id="{F716A1CB-3BC2-4F7B-A7FC-61ADE25A95C5}"/>
              </a:ext>
            </a:extLst>
          </p:cNvPr>
          <p:cNvSpPr>
            <a:spLocks noGrp="1"/>
          </p:cNvSpPr>
          <p:nvPr>
            <p:ph type="title"/>
          </p:nvPr>
        </p:nvSpPr>
        <p:spPr>
          <a:xfrm>
            <a:off x="0" y="213557"/>
            <a:ext cx="5590309" cy="647577"/>
          </a:xfrm>
        </p:spPr>
        <p:txBody>
          <a:bodyPr/>
          <a:lstStyle/>
          <a:p>
            <a:r>
              <a:rPr lang="en-GB" dirty="0" err="1"/>
              <a:t>Respuestas</a:t>
            </a:r>
            <a:r>
              <a:rPr lang="en-GB" dirty="0"/>
              <a:t>: Persona B</a:t>
            </a:r>
          </a:p>
        </p:txBody>
      </p:sp>
      <p:sp>
        <p:nvSpPr>
          <p:cNvPr id="9" name="Rectangle 8">
            <a:extLst>
              <a:ext uri="{FF2B5EF4-FFF2-40B4-BE49-F238E27FC236}">
                <a16:creationId xmlns:a16="http://schemas.microsoft.com/office/drawing/2014/main" id="{FDE0937E-E28B-423A-B05F-5F512F2E0028}"/>
              </a:ext>
            </a:extLst>
          </p:cNvPr>
          <p:cNvSpPr/>
          <p:nvPr/>
        </p:nvSpPr>
        <p:spPr>
          <a:xfrm>
            <a:off x="2912503" y="5380965"/>
            <a:ext cx="9225228" cy="430887"/>
          </a:xfrm>
          <a:prstGeom prst="rect">
            <a:avLst/>
          </a:prstGeom>
        </p:spPr>
        <p:txBody>
          <a:bodyPr wrap="square">
            <a:spAutoFit/>
          </a:bodyPr>
          <a:lstStyle/>
          <a:p>
            <a:pPr>
              <a:defRPr/>
            </a:pPr>
            <a:r>
              <a:rPr lang="es-ES" sz="2200" dirty="0"/>
              <a:t>… </a:t>
            </a:r>
            <a:r>
              <a:rPr lang="es-ES" sz="2200" dirty="0" err="1"/>
              <a:t>answered</a:t>
            </a:r>
            <a:r>
              <a:rPr lang="es-ES" sz="2200" dirty="0"/>
              <a:t> </a:t>
            </a:r>
            <a:r>
              <a:rPr lang="es-ES" sz="2200" dirty="0" err="1"/>
              <a:t>questions</a:t>
            </a:r>
            <a:r>
              <a:rPr lang="es-ES" sz="2200" dirty="0"/>
              <a:t> </a:t>
            </a:r>
            <a:r>
              <a:rPr lang="es-ES" sz="2200" dirty="0" err="1"/>
              <a:t>about</a:t>
            </a:r>
            <a:r>
              <a:rPr lang="es-ES" sz="2200" dirty="0"/>
              <a:t> a new film.</a:t>
            </a:r>
            <a:endParaRPr lang="es-ES" sz="2200" dirty="0">
              <a:solidFill>
                <a:srgbClr val="203864"/>
              </a:solidFill>
            </a:endParaRPr>
          </a:p>
        </p:txBody>
      </p:sp>
      <p:sp>
        <p:nvSpPr>
          <p:cNvPr id="10" name="Rectangle 9">
            <a:extLst>
              <a:ext uri="{FF2B5EF4-FFF2-40B4-BE49-F238E27FC236}">
                <a16:creationId xmlns:a16="http://schemas.microsoft.com/office/drawing/2014/main" id="{6EBDF45D-EA7C-4632-BEEC-C476E1C3C5A3}"/>
              </a:ext>
            </a:extLst>
          </p:cNvPr>
          <p:cNvSpPr/>
          <p:nvPr/>
        </p:nvSpPr>
        <p:spPr>
          <a:xfrm>
            <a:off x="3364882" y="3555835"/>
            <a:ext cx="8694996" cy="400110"/>
          </a:xfrm>
          <a:prstGeom prst="rect">
            <a:avLst/>
          </a:prstGeom>
        </p:spPr>
        <p:txBody>
          <a:bodyPr wrap="square">
            <a:spAutoFit/>
          </a:bodyPr>
          <a:lstStyle/>
          <a:p>
            <a:pPr>
              <a:defRPr/>
            </a:pPr>
            <a:r>
              <a:rPr lang="es-ES" sz="2000" dirty="0"/>
              <a:t> … </a:t>
            </a:r>
            <a:r>
              <a:rPr lang="es-ES" sz="2000" dirty="0" err="1"/>
              <a:t>told</a:t>
            </a:r>
            <a:r>
              <a:rPr lang="es-ES" sz="2000" dirty="0"/>
              <a:t> </a:t>
            </a:r>
            <a:r>
              <a:rPr lang="es-ES" sz="2000" dirty="0" err="1"/>
              <a:t>the</a:t>
            </a:r>
            <a:r>
              <a:rPr lang="es-ES" sz="2000" dirty="0"/>
              <a:t> </a:t>
            </a:r>
            <a:r>
              <a:rPr lang="es-ES" sz="2000" dirty="0" err="1"/>
              <a:t>audience</a:t>
            </a:r>
            <a:r>
              <a:rPr lang="es-ES" sz="2000" dirty="0"/>
              <a:t> (</a:t>
            </a:r>
            <a:r>
              <a:rPr lang="es-ES" sz="2000" dirty="0" err="1"/>
              <a:t>the</a:t>
            </a:r>
            <a:r>
              <a:rPr lang="es-ES" sz="2000" dirty="0"/>
              <a:t> </a:t>
            </a:r>
            <a:r>
              <a:rPr lang="es-ES" sz="2000" dirty="0" err="1"/>
              <a:t>public</a:t>
            </a:r>
            <a:r>
              <a:rPr lang="es-ES" sz="2000" dirty="0"/>
              <a:t>) </a:t>
            </a:r>
            <a:r>
              <a:rPr lang="es-ES" sz="2000" dirty="0" err="1"/>
              <a:t>about</a:t>
            </a:r>
            <a:r>
              <a:rPr lang="es-ES" sz="2000" dirty="0"/>
              <a:t> </a:t>
            </a:r>
            <a:r>
              <a:rPr lang="es-ES" sz="2000" dirty="0" err="1"/>
              <a:t>her</a:t>
            </a:r>
            <a:r>
              <a:rPr lang="es-ES" sz="2000" dirty="0"/>
              <a:t> </a:t>
            </a:r>
            <a:r>
              <a:rPr lang="es-ES" sz="2000" dirty="0" err="1"/>
              <a:t>marriage</a:t>
            </a:r>
            <a:r>
              <a:rPr lang="es-ES" sz="2000" dirty="0"/>
              <a:t>* </a:t>
            </a:r>
            <a:r>
              <a:rPr lang="es-ES" sz="2000" dirty="0" err="1"/>
              <a:t>to</a:t>
            </a:r>
            <a:r>
              <a:rPr lang="es-ES" sz="2000" dirty="0"/>
              <a:t> G. Piqué.</a:t>
            </a:r>
            <a:endParaRPr lang="es-ES" sz="2000" b="1" dirty="0">
              <a:solidFill>
                <a:srgbClr val="203864"/>
              </a:solidFill>
            </a:endParaRPr>
          </a:p>
        </p:txBody>
      </p:sp>
      <p:sp>
        <p:nvSpPr>
          <p:cNvPr id="11" name="Rectangle 10">
            <a:extLst>
              <a:ext uri="{FF2B5EF4-FFF2-40B4-BE49-F238E27FC236}">
                <a16:creationId xmlns:a16="http://schemas.microsoft.com/office/drawing/2014/main" id="{F93E0510-1948-44BC-B009-77CEAA1CB79B}"/>
              </a:ext>
            </a:extLst>
          </p:cNvPr>
          <p:cNvSpPr/>
          <p:nvPr/>
        </p:nvSpPr>
        <p:spPr>
          <a:xfrm>
            <a:off x="3097784" y="2608734"/>
            <a:ext cx="9491331" cy="430887"/>
          </a:xfrm>
          <a:prstGeom prst="rect">
            <a:avLst/>
          </a:prstGeom>
        </p:spPr>
        <p:txBody>
          <a:bodyPr wrap="square">
            <a:spAutoFit/>
          </a:bodyPr>
          <a:lstStyle/>
          <a:p>
            <a:r>
              <a:rPr lang="es-ES" sz="2200" dirty="0"/>
              <a:t>…</a:t>
            </a:r>
            <a:r>
              <a:rPr lang="es-ES" sz="2200" dirty="0" err="1"/>
              <a:t>supported</a:t>
            </a:r>
            <a:r>
              <a:rPr lang="es-ES" sz="2200" dirty="0"/>
              <a:t> Penélope </a:t>
            </a:r>
            <a:r>
              <a:rPr lang="es-ES" sz="2200" dirty="0" err="1"/>
              <a:t>during</a:t>
            </a:r>
            <a:r>
              <a:rPr lang="es-ES" sz="2200" dirty="0"/>
              <a:t> a </a:t>
            </a:r>
            <a:r>
              <a:rPr lang="es-ES" sz="2200" dirty="0" err="1"/>
              <a:t>visit</a:t>
            </a:r>
            <a:r>
              <a:rPr lang="es-ES" sz="2200" dirty="0"/>
              <a:t> </a:t>
            </a:r>
            <a:r>
              <a:rPr lang="es-ES" sz="2200" dirty="0" err="1"/>
              <a:t>to</a:t>
            </a:r>
            <a:r>
              <a:rPr lang="es-ES" sz="2200" dirty="0"/>
              <a:t> Los </a:t>
            </a:r>
            <a:r>
              <a:rPr lang="es-ES" sz="2200" dirty="0" err="1"/>
              <a:t>Angeles</a:t>
            </a:r>
            <a:r>
              <a:rPr lang="es-ES" sz="2200" dirty="0"/>
              <a:t>.</a:t>
            </a:r>
            <a:endParaRPr lang="es-ES" sz="2200" dirty="0">
              <a:solidFill>
                <a:srgbClr val="203864"/>
              </a:solidFill>
            </a:endParaRPr>
          </a:p>
        </p:txBody>
      </p:sp>
      <p:sp>
        <p:nvSpPr>
          <p:cNvPr id="14" name="Rectangle 13">
            <a:extLst>
              <a:ext uri="{FF2B5EF4-FFF2-40B4-BE49-F238E27FC236}">
                <a16:creationId xmlns:a16="http://schemas.microsoft.com/office/drawing/2014/main" id="{964D59E8-05B5-423A-9D4D-6CB5B3E65EDE}"/>
              </a:ext>
            </a:extLst>
          </p:cNvPr>
          <p:cNvSpPr/>
          <p:nvPr/>
        </p:nvSpPr>
        <p:spPr>
          <a:xfrm>
            <a:off x="3565033" y="4466348"/>
            <a:ext cx="4698722" cy="430887"/>
          </a:xfrm>
          <a:prstGeom prst="rect">
            <a:avLst/>
          </a:prstGeom>
        </p:spPr>
        <p:txBody>
          <a:bodyPr wrap="none">
            <a:spAutoFit/>
          </a:bodyPr>
          <a:lstStyle/>
          <a:p>
            <a:r>
              <a:rPr lang="es-ES" sz="2200" dirty="0"/>
              <a:t>…</a:t>
            </a:r>
            <a:r>
              <a:rPr lang="es-ES" sz="2200" dirty="0" err="1"/>
              <a:t>started</a:t>
            </a:r>
            <a:r>
              <a:rPr lang="es-ES" sz="2200" dirty="0"/>
              <a:t> </a:t>
            </a:r>
            <a:r>
              <a:rPr lang="es-ES" sz="2200" dirty="0" err="1"/>
              <a:t>his</a:t>
            </a:r>
            <a:r>
              <a:rPr lang="es-ES" sz="2200" dirty="0"/>
              <a:t> </a:t>
            </a:r>
            <a:r>
              <a:rPr lang="es-ES" sz="2200" dirty="0" err="1"/>
              <a:t>career</a:t>
            </a:r>
            <a:r>
              <a:rPr lang="es-ES" sz="2200" dirty="0"/>
              <a:t> in Barcelona.</a:t>
            </a:r>
            <a:endParaRPr lang="es-ES" sz="2200" dirty="0">
              <a:solidFill>
                <a:srgbClr val="203864"/>
              </a:solidFill>
            </a:endParaRPr>
          </a:p>
        </p:txBody>
      </p:sp>
      <p:sp>
        <p:nvSpPr>
          <p:cNvPr id="15" name="Rectangle 14">
            <a:extLst>
              <a:ext uri="{FF2B5EF4-FFF2-40B4-BE49-F238E27FC236}">
                <a16:creationId xmlns:a16="http://schemas.microsoft.com/office/drawing/2014/main" id="{FBD11DD7-F6AE-4710-90D0-1B2BD994D0F3}"/>
              </a:ext>
            </a:extLst>
          </p:cNvPr>
          <p:cNvSpPr/>
          <p:nvPr/>
        </p:nvSpPr>
        <p:spPr>
          <a:xfrm>
            <a:off x="2876785" y="1680781"/>
            <a:ext cx="9052746" cy="430887"/>
          </a:xfrm>
          <a:prstGeom prst="rect">
            <a:avLst/>
          </a:prstGeom>
        </p:spPr>
        <p:txBody>
          <a:bodyPr wrap="square">
            <a:spAutoFit/>
          </a:bodyPr>
          <a:lstStyle/>
          <a:p>
            <a:pPr lvl="0">
              <a:defRPr/>
            </a:pPr>
            <a:r>
              <a:rPr lang="es-ES" sz="2200" dirty="0"/>
              <a:t>… </a:t>
            </a:r>
            <a:r>
              <a:rPr lang="es-ES" sz="2200" dirty="0" err="1"/>
              <a:t>answered</a:t>
            </a:r>
            <a:r>
              <a:rPr lang="es-ES" sz="2200" dirty="0"/>
              <a:t> </a:t>
            </a:r>
            <a:r>
              <a:rPr lang="es-ES" sz="2200" dirty="0" err="1"/>
              <a:t>questions</a:t>
            </a:r>
            <a:r>
              <a:rPr lang="es-ES" sz="2200" dirty="0"/>
              <a:t> </a:t>
            </a:r>
            <a:r>
              <a:rPr lang="es-ES" sz="2200" dirty="0" err="1"/>
              <a:t>about</a:t>
            </a:r>
            <a:r>
              <a:rPr lang="es-ES" sz="2200" dirty="0"/>
              <a:t> </a:t>
            </a:r>
            <a:r>
              <a:rPr lang="es-ES" sz="2200" dirty="0" err="1"/>
              <a:t>the</a:t>
            </a:r>
            <a:r>
              <a:rPr lang="es-ES" sz="2200" dirty="0"/>
              <a:t> role </a:t>
            </a:r>
            <a:r>
              <a:rPr lang="es-ES" sz="2200" dirty="0" err="1"/>
              <a:t>of</a:t>
            </a:r>
            <a:r>
              <a:rPr lang="es-ES" sz="2200" dirty="0"/>
              <a:t> </a:t>
            </a:r>
            <a:r>
              <a:rPr lang="es-ES" sz="2200" dirty="0" err="1"/>
              <a:t>women</a:t>
            </a:r>
            <a:r>
              <a:rPr lang="es-ES" sz="2200" dirty="0"/>
              <a:t> in </a:t>
            </a:r>
            <a:r>
              <a:rPr lang="es-ES" sz="2200" dirty="0" err="1"/>
              <a:t>television</a:t>
            </a:r>
            <a:r>
              <a:rPr lang="es-ES" sz="2200" dirty="0"/>
              <a:t>.</a:t>
            </a:r>
            <a:endParaRPr lang="es-ES" sz="2200" dirty="0">
              <a:solidFill>
                <a:srgbClr val="203864"/>
              </a:solidFill>
            </a:endParaRPr>
          </a:p>
        </p:txBody>
      </p:sp>
      <p:sp>
        <p:nvSpPr>
          <p:cNvPr id="19" name="Rectangle 18">
            <a:extLst>
              <a:ext uri="{FF2B5EF4-FFF2-40B4-BE49-F238E27FC236}">
                <a16:creationId xmlns:a16="http://schemas.microsoft.com/office/drawing/2014/main" id="{8DC6AB32-3626-45DD-95B7-16E97C728B5A}"/>
              </a:ext>
            </a:extLst>
          </p:cNvPr>
          <p:cNvSpPr/>
          <p:nvPr/>
        </p:nvSpPr>
        <p:spPr>
          <a:xfrm>
            <a:off x="963817" y="2125249"/>
            <a:ext cx="10862269" cy="430887"/>
          </a:xfrm>
          <a:prstGeom prst="rect">
            <a:avLst/>
          </a:prstGeom>
        </p:spPr>
        <p:txBody>
          <a:bodyPr wrap="none">
            <a:spAutoFit/>
          </a:bodyPr>
          <a:lstStyle/>
          <a:p>
            <a:r>
              <a:rPr lang="es-ES" sz="2200" dirty="0">
                <a:solidFill>
                  <a:schemeClr val="tx2"/>
                </a:solidFill>
              </a:rPr>
              <a:t>Las </a:t>
            </a:r>
            <a:r>
              <a:rPr lang="es-ES" sz="2200" b="1" dirty="0">
                <a:solidFill>
                  <a:schemeClr val="tx2"/>
                </a:solidFill>
              </a:rPr>
              <a:t>actrices</a:t>
            </a:r>
            <a:r>
              <a:rPr lang="es-ES" sz="2200" dirty="0">
                <a:solidFill>
                  <a:schemeClr val="tx2"/>
                </a:solidFill>
              </a:rPr>
              <a:t> </a:t>
            </a:r>
            <a:r>
              <a:rPr lang="es-ES" sz="2200" b="1" dirty="0">
                <a:solidFill>
                  <a:schemeClr val="tx2"/>
                </a:solidFill>
              </a:rPr>
              <a:t>contestaron</a:t>
            </a:r>
            <a:r>
              <a:rPr lang="es-ES" sz="2200" dirty="0">
                <a:solidFill>
                  <a:schemeClr val="tx2"/>
                </a:solidFill>
              </a:rPr>
              <a:t> preguntas sobre el </a:t>
            </a:r>
            <a:r>
              <a:rPr lang="es-ES" sz="2200" b="1" dirty="0">
                <a:solidFill>
                  <a:schemeClr val="tx2"/>
                </a:solidFill>
              </a:rPr>
              <a:t>papel</a:t>
            </a:r>
            <a:r>
              <a:rPr lang="es-ES" sz="2200" dirty="0">
                <a:solidFill>
                  <a:schemeClr val="tx2"/>
                </a:solidFill>
              </a:rPr>
              <a:t> de las </a:t>
            </a:r>
            <a:r>
              <a:rPr lang="es-ES" sz="2200" b="1" dirty="0">
                <a:solidFill>
                  <a:schemeClr val="tx2"/>
                </a:solidFill>
              </a:rPr>
              <a:t>mujeres </a:t>
            </a:r>
            <a:r>
              <a:rPr lang="es-ES" sz="2200" dirty="0">
                <a:solidFill>
                  <a:schemeClr val="tx2"/>
                </a:solidFill>
              </a:rPr>
              <a:t>en </a:t>
            </a:r>
            <a:r>
              <a:rPr lang="es-ES" sz="2200" b="1" dirty="0" err="1">
                <a:solidFill>
                  <a:schemeClr val="tx2"/>
                </a:solidFill>
              </a:rPr>
              <a:t>televisón</a:t>
            </a:r>
            <a:r>
              <a:rPr lang="es-ES" sz="2200" dirty="0">
                <a:solidFill>
                  <a:schemeClr val="tx2"/>
                </a:solidFill>
              </a:rPr>
              <a:t>.</a:t>
            </a:r>
          </a:p>
        </p:txBody>
      </p:sp>
      <p:sp>
        <p:nvSpPr>
          <p:cNvPr id="20" name="Rectangle 19">
            <a:extLst>
              <a:ext uri="{FF2B5EF4-FFF2-40B4-BE49-F238E27FC236}">
                <a16:creationId xmlns:a16="http://schemas.microsoft.com/office/drawing/2014/main" id="{803BF1A2-CD3D-47FE-85CD-B2ED820061CE}"/>
              </a:ext>
            </a:extLst>
          </p:cNvPr>
          <p:cNvSpPr/>
          <p:nvPr/>
        </p:nvSpPr>
        <p:spPr>
          <a:xfrm>
            <a:off x="963817" y="3013330"/>
            <a:ext cx="8061822" cy="430887"/>
          </a:xfrm>
          <a:prstGeom prst="rect">
            <a:avLst/>
          </a:prstGeom>
        </p:spPr>
        <p:txBody>
          <a:bodyPr wrap="none">
            <a:spAutoFit/>
          </a:bodyPr>
          <a:lstStyle/>
          <a:p>
            <a:r>
              <a:rPr lang="es-ES" sz="2200" dirty="0">
                <a:solidFill>
                  <a:schemeClr val="tx2"/>
                </a:solidFill>
              </a:rPr>
              <a:t>Salma Hayek apoy</a:t>
            </a:r>
            <a:r>
              <a:rPr lang="es-ES" sz="2200" b="1" dirty="0">
                <a:solidFill>
                  <a:schemeClr val="tx2"/>
                </a:solidFill>
              </a:rPr>
              <a:t>ó</a:t>
            </a:r>
            <a:r>
              <a:rPr lang="es-ES" sz="2200" dirty="0">
                <a:solidFill>
                  <a:schemeClr val="tx2"/>
                </a:solidFill>
              </a:rPr>
              <a:t> a Penélope durante </a:t>
            </a:r>
            <a:r>
              <a:rPr lang="es-ES" sz="2200" b="1" dirty="0">
                <a:solidFill>
                  <a:schemeClr val="tx2"/>
                </a:solidFill>
              </a:rPr>
              <a:t>una </a:t>
            </a:r>
            <a:r>
              <a:rPr lang="es-ES" sz="2200" dirty="0">
                <a:solidFill>
                  <a:schemeClr val="tx2"/>
                </a:solidFill>
              </a:rPr>
              <a:t>visita a L.A. </a:t>
            </a:r>
          </a:p>
        </p:txBody>
      </p:sp>
      <p:sp>
        <p:nvSpPr>
          <p:cNvPr id="22" name="Rectangle 21">
            <a:extLst>
              <a:ext uri="{FF2B5EF4-FFF2-40B4-BE49-F238E27FC236}">
                <a16:creationId xmlns:a16="http://schemas.microsoft.com/office/drawing/2014/main" id="{668FA3BA-5C84-4245-B8AE-F932942123FD}"/>
              </a:ext>
            </a:extLst>
          </p:cNvPr>
          <p:cNvSpPr/>
          <p:nvPr/>
        </p:nvSpPr>
        <p:spPr>
          <a:xfrm>
            <a:off x="963817" y="3870978"/>
            <a:ext cx="10044737" cy="430887"/>
          </a:xfrm>
          <a:prstGeom prst="rect">
            <a:avLst/>
          </a:prstGeom>
        </p:spPr>
        <p:txBody>
          <a:bodyPr wrap="none">
            <a:spAutoFit/>
          </a:bodyPr>
          <a:lstStyle/>
          <a:p>
            <a:r>
              <a:rPr lang="es-ES" sz="2200" dirty="0">
                <a:solidFill>
                  <a:schemeClr val="tx2"/>
                </a:solidFill>
              </a:rPr>
              <a:t>La artista, Shakira, </a:t>
            </a:r>
            <a:r>
              <a:rPr lang="es-ES" sz="2200" b="1" dirty="0">
                <a:solidFill>
                  <a:schemeClr val="tx2"/>
                </a:solidFill>
              </a:rPr>
              <a:t>contó</a:t>
            </a:r>
            <a:r>
              <a:rPr lang="es-ES" sz="2200" dirty="0">
                <a:solidFill>
                  <a:schemeClr val="tx2"/>
                </a:solidFill>
              </a:rPr>
              <a:t> al público sobre</a:t>
            </a:r>
            <a:r>
              <a:rPr lang="es-ES" sz="2200" b="1" dirty="0">
                <a:solidFill>
                  <a:schemeClr val="tx2"/>
                </a:solidFill>
              </a:rPr>
              <a:t> su matrimonio</a:t>
            </a:r>
            <a:r>
              <a:rPr lang="es-ES" sz="2200" dirty="0">
                <a:solidFill>
                  <a:schemeClr val="tx2"/>
                </a:solidFill>
              </a:rPr>
              <a:t> a Gerard Piqué.</a:t>
            </a:r>
          </a:p>
        </p:txBody>
      </p:sp>
      <p:sp>
        <p:nvSpPr>
          <p:cNvPr id="25" name="Rectangle 24">
            <a:extLst>
              <a:ext uri="{FF2B5EF4-FFF2-40B4-BE49-F238E27FC236}">
                <a16:creationId xmlns:a16="http://schemas.microsoft.com/office/drawing/2014/main" id="{BF74D968-251D-40A3-A6C6-C3EDC1DA6714}"/>
              </a:ext>
            </a:extLst>
          </p:cNvPr>
          <p:cNvSpPr/>
          <p:nvPr/>
        </p:nvSpPr>
        <p:spPr>
          <a:xfrm>
            <a:off x="963817" y="4895601"/>
            <a:ext cx="7611379" cy="430887"/>
          </a:xfrm>
          <a:prstGeom prst="rect">
            <a:avLst/>
          </a:prstGeom>
        </p:spPr>
        <p:txBody>
          <a:bodyPr wrap="none">
            <a:spAutoFit/>
          </a:bodyPr>
          <a:lstStyle/>
          <a:p>
            <a:r>
              <a:rPr lang="es-ES" sz="2200" dirty="0">
                <a:solidFill>
                  <a:schemeClr val="tx2"/>
                </a:solidFill>
              </a:rPr>
              <a:t>El jugador de fútbol empez</a:t>
            </a:r>
            <a:r>
              <a:rPr lang="es-ES" sz="2200" b="1" dirty="0">
                <a:solidFill>
                  <a:schemeClr val="tx2"/>
                </a:solidFill>
              </a:rPr>
              <a:t>ó</a:t>
            </a:r>
            <a:r>
              <a:rPr lang="es-ES" sz="2200" dirty="0">
                <a:solidFill>
                  <a:schemeClr val="tx2"/>
                </a:solidFill>
              </a:rPr>
              <a:t> </a:t>
            </a:r>
            <a:r>
              <a:rPr lang="es-ES" sz="2200" b="1" dirty="0">
                <a:solidFill>
                  <a:schemeClr val="tx2"/>
                </a:solidFill>
              </a:rPr>
              <a:t>su</a:t>
            </a:r>
            <a:r>
              <a:rPr lang="es-ES" sz="2200" dirty="0">
                <a:solidFill>
                  <a:schemeClr val="tx2"/>
                </a:solidFill>
              </a:rPr>
              <a:t> </a:t>
            </a:r>
            <a:r>
              <a:rPr lang="es-ES" sz="2200" b="1" dirty="0">
                <a:solidFill>
                  <a:schemeClr val="tx2"/>
                </a:solidFill>
              </a:rPr>
              <a:t>carrera</a:t>
            </a:r>
            <a:r>
              <a:rPr lang="es-ES" sz="2200" dirty="0">
                <a:solidFill>
                  <a:schemeClr val="tx2"/>
                </a:solidFill>
              </a:rPr>
              <a:t> en Barcelona.</a:t>
            </a:r>
          </a:p>
        </p:txBody>
      </p:sp>
      <p:sp>
        <p:nvSpPr>
          <p:cNvPr id="26" name="Rectangle 25">
            <a:extLst>
              <a:ext uri="{FF2B5EF4-FFF2-40B4-BE49-F238E27FC236}">
                <a16:creationId xmlns:a16="http://schemas.microsoft.com/office/drawing/2014/main" id="{A4C3D298-0CD8-4329-BB60-91662FC5E82F}"/>
              </a:ext>
            </a:extLst>
          </p:cNvPr>
          <p:cNvSpPr/>
          <p:nvPr/>
        </p:nvSpPr>
        <p:spPr>
          <a:xfrm>
            <a:off x="963817" y="5825289"/>
            <a:ext cx="8569975" cy="430887"/>
          </a:xfrm>
          <a:prstGeom prst="rect">
            <a:avLst/>
          </a:prstGeom>
        </p:spPr>
        <p:txBody>
          <a:bodyPr wrap="none">
            <a:spAutoFit/>
          </a:bodyPr>
          <a:lstStyle/>
          <a:p>
            <a:r>
              <a:rPr lang="es-ES" sz="2200" dirty="0">
                <a:solidFill>
                  <a:schemeClr val="tx2"/>
                </a:solidFill>
              </a:rPr>
              <a:t>Penélope Cruz </a:t>
            </a:r>
            <a:r>
              <a:rPr lang="es-ES" sz="2200" b="1" dirty="0">
                <a:solidFill>
                  <a:schemeClr val="tx2"/>
                </a:solidFill>
              </a:rPr>
              <a:t>contestó</a:t>
            </a:r>
            <a:r>
              <a:rPr lang="es-ES" sz="2200" dirty="0">
                <a:solidFill>
                  <a:schemeClr val="tx2"/>
                </a:solidFill>
              </a:rPr>
              <a:t> preguntas sobre una película nueva.</a:t>
            </a:r>
          </a:p>
        </p:txBody>
      </p:sp>
    </p:spTree>
    <p:extLst>
      <p:ext uri="{BB962C8B-B14F-4D97-AF65-F5344CB8AC3E}">
        <p14:creationId xmlns:p14="http://schemas.microsoft.com/office/powerpoint/2010/main" val="406729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P spid="19" grpId="0"/>
      <p:bldP spid="20" grpId="0"/>
      <p:bldP spid="22" grpId="0"/>
      <p:bldP spid="25"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6"/>
          <p:cNvSpPr txBox="1">
            <a:spLocks noGrp="1"/>
          </p:cNvSpPr>
          <p:nvPr>
            <p:ph type="body" idx="1"/>
          </p:nvPr>
        </p:nvSpPr>
        <p:spPr>
          <a:xfrm>
            <a:off x="363538" y="5329486"/>
            <a:ext cx="4353605" cy="1154112"/>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lt1"/>
              </a:buClr>
              <a:buSzPct val="100000"/>
              <a:buNone/>
            </a:pPr>
            <a:r>
              <a:rPr lang="en-GB" dirty="0"/>
              <a:t>Louise Caruso / Amanda </a:t>
            </a:r>
            <a:r>
              <a:rPr lang="en-GB" dirty="0" err="1"/>
              <a:t>Izquierdo</a:t>
            </a:r>
            <a:endParaRPr lang="en-GB" dirty="0"/>
          </a:p>
          <a:p>
            <a:pPr marL="0" lvl="0" indent="0" algn="l" rtl="0">
              <a:lnSpc>
                <a:spcPct val="90000"/>
              </a:lnSpc>
              <a:spcBef>
                <a:spcPts val="0"/>
              </a:spcBef>
              <a:spcAft>
                <a:spcPts val="0"/>
              </a:spcAft>
              <a:buClr>
                <a:schemeClr val="lt1"/>
              </a:buClr>
              <a:buSzPct val="100000"/>
              <a:buNone/>
            </a:pPr>
            <a:r>
              <a:rPr lang="en-GB" dirty="0"/>
              <a:t>Molly Bentley-Smith</a:t>
            </a:r>
          </a:p>
          <a:p>
            <a:pPr marL="0" lvl="0" indent="0" algn="l" rtl="0">
              <a:lnSpc>
                <a:spcPct val="90000"/>
              </a:lnSpc>
              <a:spcBef>
                <a:spcPts val="1000"/>
              </a:spcBef>
              <a:spcAft>
                <a:spcPts val="0"/>
              </a:spcAft>
              <a:buClr>
                <a:schemeClr val="lt1"/>
              </a:buClr>
              <a:buSzPct val="100000"/>
              <a:buNone/>
            </a:pPr>
            <a:r>
              <a:rPr lang="en-GB" dirty="0"/>
              <a:t>Artwork: Mark Davies</a:t>
            </a:r>
            <a:endParaRPr dirty="0"/>
          </a:p>
          <a:p>
            <a:pPr marL="0" lvl="0" indent="0" algn="l" rtl="0">
              <a:lnSpc>
                <a:spcPct val="90000"/>
              </a:lnSpc>
              <a:spcBef>
                <a:spcPts val="1000"/>
              </a:spcBef>
              <a:spcAft>
                <a:spcPts val="0"/>
              </a:spcAft>
              <a:buClr>
                <a:schemeClr val="lt1"/>
              </a:buClr>
              <a:buSzPct val="100000"/>
              <a:buNone/>
            </a:pPr>
            <a:r>
              <a:rPr lang="en-GB" dirty="0"/>
              <a:t>Date updated 19/1/22</a:t>
            </a:r>
            <a:endParaRPr dirty="0"/>
          </a:p>
        </p:txBody>
      </p:sp>
      <p:sp>
        <p:nvSpPr>
          <p:cNvPr id="103" name="Google Shape;103;p6"/>
          <p:cNvSpPr txBox="1">
            <a:spLocks noGrp="1"/>
          </p:cNvSpPr>
          <p:nvPr>
            <p:ph type="body" idx="2"/>
          </p:nvPr>
        </p:nvSpPr>
        <p:spPr>
          <a:xfrm>
            <a:off x="130626" y="2797175"/>
            <a:ext cx="6531429" cy="3083339"/>
          </a:xfrm>
          <a:prstGeom prst="rect">
            <a:avLst/>
          </a:prstGeom>
          <a:noFill/>
          <a:ln>
            <a:noFill/>
          </a:ln>
        </p:spPr>
        <p:txBody>
          <a:bodyPr spcFirstLastPara="1" wrap="square" lIns="91425" tIns="45700" rIns="91425" bIns="45700" anchor="t" anchorCtr="0">
            <a:normAutofit/>
          </a:bodyPr>
          <a:lstStyle/>
          <a:p>
            <a:pPr marL="0" lvl="0" indent="0">
              <a:lnSpc>
                <a:spcPct val="100000"/>
              </a:lnSpc>
              <a:spcBef>
                <a:spcPts val="0"/>
              </a:spcBef>
              <a:buClr>
                <a:schemeClr val="bg1"/>
              </a:buClr>
              <a:buSzPct val="102000"/>
            </a:pPr>
            <a:r>
              <a:rPr lang="en-GB" sz="2200" dirty="0">
                <a:solidFill>
                  <a:schemeClr val="bg1"/>
                </a:solidFill>
                <a:latin typeface="+mn-lt"/>
                <a:ea typeface="Century Gothic"/>
                <a:cs typeface="Century Gothic"/>
                <a:sym typeface="Century Gothic"/>
              </a:rPr>
              <a:t>Possessive adjective '</a:t>
            </a:r>
            <a:r>
              <a:rPr lang="en-GB" sz="2200" dirty="0" err="1">
                <a:solidFill>
                  <a:schemeClr val="bg1"/>
                </a:solidFill>
                <a:latin typeface="+mn-lt"/>
                <a:ea typeface="Century Gothic"/>
                <a:cs typeface="Century Gothic"/>
                <a:sym typeface="Century Gothic"/>
              </a:rPr>
              <a:t>su</a:t>
            </a:r>
            <a:r>
              <a:rPr lang="en-GB" sz="2200" dirty="0">
                <a:solidFill>
                  <a:schemeClr val="bg1"/>
                </a:solidFill>
                <a:latin typeface="+mn-lt"/>
                <a:ea typeface="Century Gothic"/>
                <a:cs typeface="Century Gothic"/>
                <a:sym typeface="Century Gothic"/>
              </a:rPr>
              <a:t>' with meaning 'their’</a:t>
            </a:r>
            <a:endParaRPr lang="en-GB" sz="2200" dirty="0">
              <a:solidFill>
                <a:schemeClr val="bg1"/>
              </a:solidFill>
              <a:latin typeface="+mn-lt"/>
              <a:ea typeface="Calibri"/>
              <a:cs typeface="Calibri"/>
              <a:sym typeface="Calibri"/>
            </a:endParaRPr>
          </a:p>
          <a:p>
            <a:pPr marL="0" lvl="0" indent="0">
              <a:lnSpc>
                <a:spcPct val="100000"/>
              </a:lnSpc>
              <a:spcBef>
                <a:spcPts val="0"/>
              </a:spcBef>
              <a:buClr>
                <a:schemeClr val="bg1"/>
              </a:buClr>
              <a:buSzPct val="102000"/>
            </a:pPr>
            <a:r>
              <a:rPr lang="en-GB" sz="2200" dirty="0">
                <a:solidFill>
                  <a:schemeClr val="bg1"/>
                </a:solidFill>
                <a:latin typeface="+mn-lt"/>
                <a:ea typeface="Calibri"/>
                <a:cs typeface="Calibri"/>
                <a:sym typeface="Calibri"/>
              </a:rPr>
              <a:t>yes-no Qs with raised intonation</a:t>
            </a:r>
            <a:r>
              <a:rPr lang="en-GB" sz="2200" dirty="0">
                <a:solidFill>
                  <a:schemeClr val="bg1"/>
                </a:solidFill>
                <a:latin typeface="+mn-lt"/>
                <a:sym typeface="Calibri"/>
              </a:rPr>
              <a:t> </a:t>
            </a:r>
          </a:p>
          <a:p>
            <a:pPr marL="0" lvl="0" indent="0">
              <a:lnSpc>
                <a:spcPct val="100000"/>
              </a:lnSpc>
              <a:spcBef>
                <a:spcPts val="0"/>
              </a:spcBef>
              <a:buClr>
                <a:schemeClr val="bg1"/>
              </a:buClr>
              <a:buSzPct val="102000"/>
            </a:pPr>
            <a:r>
              <a:rPr lang="en-GB" sz="2200" dirty="0">
                <a:solidFill>
                  <a:schemeClr val="bg1"/>
                </a:solidFill>
                <a:latin typeface="+mn-lt"/>
                <a:ea typeface="Calibri"/>
                <a:cs typeface="Calibri"/>
                <a:sym typeface="Calibri"/>
              </a:rPr>
              <a:t>awareness raising of 'did' auxiliary</a:t>
            </a:r>
          </a:p>
          <a:p>
            <a:pPr marL="0" lvl="0" indent="0">
              <a:lnSpc>
                <a:spcPct val="100000"/>
              </a:lnSpc>
              <a:spcBef>
                <a:spcPts val="0"/>
              </a:spcBef>
              <a:buClr>
                <a:schemeClr val="bg1"/>
              </a:buClr>
              <a:buSzPct val="102000"/>
            </a:pPr>
            <a:r>
              <a:rPr lang="en-GB" sz="2200" dirty="0">
                <a:solidFill>
                  <a:schemeClr val="bg1"/>
                </a:solidFill>
                <a:latin typeface="+mn-lt"/>
                <a:ea typeface="Calibri"/>
                <a:cs typeface="Calibri"/>
                <a:sym typeface="Calibri"/>
              </a:rPr>
              <a:t>possessive adjectives </a:t>
            </a:r>
            <a:r>
              <a:rPr lang="en-GB" sz="2200" dirty="0" err="1">
                <a:solidFill>
                  <a:schemeClr val="bg1"/>
                </a:solidFill>
                <a:latin typeface="+mn-lt"/>
                <a:ea typeface="Calibri"/>
                <a:cs typeface="Calibri"/>
                <a:sym typeface="Calibri"/>
              </a:rPr>
              <a:t>su</a:t>
            </a:r>
            <a:r>
              <a:rPr lang="en-GB" sz="2200" dirty="0">
                <a:solidFill>
                  <a:schemeClr val="bg1"/>
                </a:solidFill>
                <a:latin typeface="+mn-lt"/>
                <a:ea typeface="Calibri"/>
                <a:cs typeface="Calibri"/>
                <a:sym typeface="Calibri"/>
              </a:rPr>
              <a:t> vs sus (with meaning 'his', 'her', 'its')</a:t>
            </a:r>
            <a:endParaRPr lang="en-GB" sz="2200" dirty="0">
              <a:solidFill>
                <a:schemeClr val="bg1"/>
              </a:solidFill>
              <a:latin typeface="+mn-lt"/>
            </a:endParaRPr>
          </a:p>
          <a:p>
            <a:pPr marL="571500" lvl="0" indent="-571500">
              <a:lnSpc>
                <a:spcPct val="100000"/>
              </a:lnSpc>
              <a:spcBef>
                <a:spcPts val="0"/>
              </a:spcBef>
              <a:buClr>
                <a:schemeClr val="dk1"/>
              </a:buClr>
              <a:buSzPts val="1200"/>
              <a:buFont typeface="Arial" panose="020B0604020202020204" pitchFamily="34" charset="0"/>
              <a:buChar char="•"/>
            </a:pPr>
            <a:endParaRPr lang="en-GB" sz="3600" dirty="0">
              <a:solidFill>
                <a:schemeClr val="bg1"/>
              </a:solidFill>
              <a:latin typeface="+mn-lt"/>
              <a:ea typeface="Calibri"/>
              <a:cs typeface="Calibri"/>
              <a:sym typeface="Calibri"/>
            </a:endParaRPr>
          </a:p>
          <a:p>
            <a:pPr marL="342900" lvl="0" indent="-342900" algn="l" rtl="0">
              <a:lnSpc>
                <a:spcPct val="90000"/>
              </a:lnSpc>
              <a:spcBef>
                <a:spcPts val="0"/>
              </a:spcBef>
              <a:spcAft>
                <a:spcPts val="0"/>
              </a:spcAft>
              <a:buClr>
                <a:schemeClr val="lt1"/>
              </a:buClr>
              <a:buSzPts val="2400"/>
              <a:buFont typeface="Arial" panose="020B0604020202020204" pitchFamily="34" charset="0"/>
              <a:buChar char="•"/>
            </a:pPr>
            <a:endParaRPr dirty="0"/>
          </a:p>
        </p:txBody>
      </p:sp>
      <p:sp>
        <p:nvSpPr>
          <p:cNvPr id="104" name="Google Shape;104;p6"/>
          <p:cNvSpPr txBox="1">
            <a:spLocks noGrp="1"/>
          </p:cNvSpPr>
          <p:nvPr>
            <p:ph type="body" idx="3"/>
          </p:nvPr>
        </p:nvSpPr>
        <p:spPr>
          <a:xfrm>
            <a:off x="130626" y="1952625"/>
            <a:ext cx="7854187" cy="8445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None/>
            </a:pPr>
            <a:r>
              <a:rPr lang="en-GB" dirty="0"/>
              <a:t>Parejas </a:t>
            </a:r>
            <a:r>
              <a:rPr lang="en-GB" dirty="0" err="1"/>
              <a:t>famosas</a:t>
            </a:r>
            <a:endParaRPr dirty="0"/>
          </a:p>
        </p:txBody>
      </p:sp>
      <p:sp>
        <p:nvSpPr>
          <p:cNvPr id="105" name="Google Shape;105;p6"/>
          <p:cNvSpPr txBox="1"/>
          <p:nvPr/>
        </p:nvSpPr>
        <p:spPr>
          <a:xfrm>
            <a:off x="363536" y="4725691"/>
            <a:ext cx="5311549" cy="4994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400"/>
              <a:buFont typeface="Arial"/>
              <a:buNone/>
            </a:pPr>
            <a:r>
              <a:rPr lang="en-GB" sz="2300" b="0" i="0" u="none" strike="noStrike" cap="none" dirty="0">
                <a:solidFill>
                  <a:srgbClr val="FFFFFF"/>
                </a:solidFill>
                <a:latin typeface="Century Gothic"/>
                <a:ea typeface="Century Gothic"/>
                <a:cs typeface="Century Gothic"/>
                <a:sym typeface="Century Gothic"/>
              </a:rPr>
              <a:t>Year 10 Term 1.1 Week 7 – Lesson 2</a:t>
            </a:r>
            <a:endParaRPr sz="23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quiz master clipart - Clip Art Library">
            <a:extLst>
              <a:ext uri="{FF2B5EF4-FFF2-40B4-BE49-F238E27FC236}">
                <a16:creationId xmlns:a16="http://schemas.microsoft.com/office/drawing/2014/main" id="{6F8506C5-BE74-2BE4-B7B9-056157930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4160" y="3786739"/>
            <a:ext cx="1729484"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ame show lights border - Clip Art Library">
            <a:extLst>
              <a:ext uri="{FF2B5EF4-FFF2-40B4-BE49-F238E27FC236}">
                <a16:creationId xmlns:a16="http://schemas.microsoft.com/office/drawing/2014/main" id="{3C231D30-63F1-98A5-FB47-22378427F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807" y="827212"/>
            <a:ext cx="4372181" cy="2946818"/>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BC643985-9820-E122-1E14-B55F7F535A4F}"/>
              </a:ext>
            </a:extLst>
          </p:cNvPr>
          <p:cNvSpPr/>
          <p:nvPr/>
        </p:nvSpPr>
        <p:spPr>
          <a:xfrm>
            <a:off x="7850437" y="1210899"/>
            <a:ext cx="3616140" cy="2182701"/>
          </a:xfrm>
          <a:prstGeom prst="rect">
            <a:avLst/>
          </a:prstGeom>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aphicFrame>
        <p:nvGraphicFramePr>
          <p:cNvPr id="33" name="Table 32">
            <a:extLst>
              <a:ext uri="{FF2B5EF4-FFF2-40B4-BE49-F238E27FC236}">
                <a16:creationId xmlns:a16="http://schemas.microsoft.com/office/drawing/2014/main" id="{03DA322D-DC09-7773-9A72-636FBB422AEB}"/>
              </a:ext>
            </a:extLst>
          </p:cNvPr>
          <p:cNvGraphicFramePr>
            <a:graphicFrameLocks noGrp="1"/>
          </p:cNvGraphicFramePr>
          <p:nvPr/>
        </p:nvGraphicFramePr>
        <p:xfrm>
          <a:off x="95352" y="2564457"/>
          <a:ext cx="7484394" cy="3672000"/>
        </p:xfrm>
        <a:graphic>
          <a:graphicData uri="http://schemas.openxmlformats.org/drawingml/2006/table">
            <a:tbl>
              <a:tblPr firstRow="1" bandRow="1">
                <a:tableStyleId>{5C22544A-7EE6-4342-B048-85BDC9FD1C3A}</a:tableStyleId>
              </a:tblPr>
              <a:tblGrid>
                <a:gridCol w="507775">
                  <a:extLst>
                    <a:ext uri="{9D8B030D-6E8A-4147-A177-3AD203B41FA5}">
                      <a16:colId xmlns:a16="http://schemas.microsoft.com/office/drawing/2014/main" val="210170853"/>
                    </a:ext>
                  </a:extLst>
                </a:gridCol>
                <a:gridCol w="2078376">
                  <a:extLst>
                    <a:ext uri="{9D8B030D-6E8A-4147-A177-3AD203B41FA5}">
                      <a16:colId xmlns:a16="http://schemas.microsoft.com/office/drawing/2014/main" val="2200251370"/>
                    </a:ext>
                  </a:extLst>
                </a:gridCol>
                <a:gridCol w="1624490">
                  <a:extLst>
                    <a:ext uri="{9D8B030D-6E8A-4147-A177-3AD203B41FA5}">
                      <a16:colId xmlns:a16="http://schemas.microsoft.com/office/drawing/2014/main" val="2488842728"/>
                    </a:ext>
                  </a:extLst>
                </a:gridCol>
                <a:gridCol w="1695796">
                  <a:extLst>
                    <a:ext uri="{9D8B030D-6E8A-4147-A177-3AD203B41FA5}">
                      <a16:colId xmlns:a16="http://schemas.microsoft.com/office/drawing/2014/main" val="2491788580"/>
                    </a:ext>
                  </a:extLst>
                </a:gridCol>
                <a:gridCol w="1577957">
                  <a:extLst>
                    <a:ext uri="{9D8B030D-6E8A-4147-A177-3AD203B41FA5}">
                      <a16:colId xmlns:a16="http://schemas.microsoft.com/office/drawing/2014/main" val="1718277671"/>
                    </a:ext>
                  </a:extLst>
                </a:gridCol>
              </a:tblGrid>
              <a:tr h="612000">
                <a:tc>
                  <a:txBody>
                    <a:bodyPr/>
                    <a:lstStyle/>
                    <a:p>
                      <a:pPr algn="ctr"/>
                      <a:r>
                        <a:rPr lang="en-GB" sz="2800" dirty="0"/>
                        <a:t> </a:t>
                      </a:r>
                    </a:p>
                  </a:txBody>
                  <a:tcPr/>
                </a:tc>
                <a:tc>
                  <a:txBody>
                    <a:bodyPr/>
                    <a:lstStyle/>
                    <a:p>
                      <a:pPr algn="ctr"/>
                      <a:r>
                        <a:rPr lang="en-GB" sz="2800" dirty="0"/>
                        <a:t>A</a:t>
                      </a:r>
                    </a:p>
                  </a:txBody>
                  <a:tcPr/>
                </a:tc>
                <a:tc>
                  <a:txBody>
                    <a:bodyPr/>
                    <a:lstStyle/>
                    <a:p>
                      <a:pPr algn="ctr"/>
                      <a:r>
                        <a:rPr lang="en-GB" sz="2800" dirty="0"/>
                        <a:t>B</a:t>
                      </a:r>
                    </a:p>
                  </a:txBody>
                  <a:tcPr/>
                </a:tc>
                <a:tc>
                  <a:txBody>
                    <a:bodyPr/>
                    <a:lstStyle/>
                    <a:p>
                      <a:pPr algn="ctr"/>
                      <a:r>
                        <a:rPr lang="en-GB" sz="2800" dirty="0"/>
                        <a:t>C</a:t>
                      </a:r>
                    </a:p>
                  </a:txBody>
                  <a:tcPr/>
                </a:tc>
                <a:tc>
                  <a:txBody>
                    <a:bodyPr/>
                    <a:lstStyle/>
                    <a:p>
                      <a:pPr algn="ctr"/>
                      <a:r>
                        <a:rPr lang="en-GB" sz="2800" dirty="0"/>
                        <a:t>D</a:t>
                      </a:r>
                    </a:p>
                  </a:txBody>
                  <a:tcPr/>
                </a:tc>
                <a:extLst>
                  <a:ext uri="{0D108BD9-81ED-4DB2-BD59-A6C34878D82A}">
                    <a16:rowId xmlns:a16="http://schemas.microsoft.com/office/drawing/2014/main" val="2065105172"/>
                  </a:ext>
                </a:extLst>
              </a:tr>
              <a:tr h="612000">
                <a:tc>
                  <a:txBody>
                    <a:bodyPr/>
                    <a:lstStyle/>
                    <a:p>
                      <a:endParaRPr lang="en-GB" sz="2400" b="1" dirty="0"/>
                    </a:p>
                  </a:txBody>
                  <a:tcPr/>
                </a:tc>
                <a:tc>
                  <a:txBody>
                    <a:bodyPr/>
                    <a:lstStyle/>
                    <a:p>
                      <a:pPr algn="ctr"/>
                      <a:r>
                        <a:rPr lang="en-GB" sz="2400" dirty="0" err="1"/>
                        <a:t>recomendar</a:t>
                      </a:r>
                      <a:endParaRPr lang="en-GB" sz="2400" dirty="0"/>
                    </a:p>
                  </a:txBody>
                  <a:tcPr/>
                </a:tc>
                <a:tc>
                  <a:txBody>
                    <a:bodyPr/>
                    <a:lstStyle/>
                    <a:p>
                      <a:pPr algn="ctr"/>
                      <a:r>
                        <a:rPr lang="en-GB" sz="2400" dirty="0" err="1"/>
                        <a:t>olvidar</a:t>
                      </a:r>
                      <a:endParaRPr lang="en-GB" sz="2400" dirty="0"/>
                    </a:p>
                  </a:txBody>
                  <a:tcPr/>
                </a:tc>
                <a:tc>
                  <a:txBody>
                    <a:bodyPr/>
                    <a:lstStyle/>
                    <a:p>
                      <a:pPr algn="ctr"/>
                      <a:r>
                        <a:rPr lang="en-GB" sz="2400" dirty="0" err="1"/>
                        <a:t>casarse</a:t>
                      </a:r>
                      <a:endParaRPr lang="en-GB" sz="2400" dirty="0"/>
                    </a:p>
                  </a:txBody>
                  <a:tcPr/>
                </a:tc>
                <a:tc>
                  <a:txBody>
                    <a:bodyPr/>
                    <a:lstStyle/>
                    <a:p>
                      <a:pPr algn="ctr"/>
                      <a:r>
                        <a:rPr lang="en-GB" sz="2400" dirty="0" err="1"/>
                        <a:t>doler</a:t>
                      </a:r>
                      <a:endParaRPr lang="en-GB" sz="2400" dirty="0"/>
                    </a:p>
                  </a:txBody>
                  <a:tcPr/>
                </a:tc>
                <a:extLst>
                  <a:ext uri="{0D108BD9-81ED-4DB2-BD59-A6C34878D82A}">
                    <a16:rowId xmlns:a16="http://schemas.microsoft.com/office/drawing/2014/main" val="4230285385"/>
                  </a:ext>
                </a:extLst>
              </a:tr>
              <a:tr h="612000">
                <a:tc>
                  <a:txBody>
                    <a:bodyPr/>
                    <a:lstStyle/>
                    <a:p>
                      <a:endParaRPr lang="en-GB" sz="2400" b="1" dirty="0"/>
                    </a:p>
                  </a:txBody>
                  <a:tcPr/>
                </a:tc>
                <a:tc>
                  <a:txBody>
                    <a:bodyPr/>
                    <a:lstStyle/>
                    <a:p>
                      <a:pPr algn="ctr"/>
                      <a:r>
                        <a:rPr lang="en-GB" sz="2400" dirty="0"/>
                        <a:t>la </a:t>
                      </a:r>
                      <a:r>
                        <a:rPr lang="en-GB" sz="2400" dirty="0" err="1"/>
                        <a:t>esposa</a:t>
                      </a:r>
                      <a:endParaRPr lang="en-GB" sz="2400" dirty="0"/>
                    </a:p>
                  </a:txBody>
                  <a:tcPr/>
                </a:tc>
                <a:tc>
                  <a:txBody>
                    <a:bodyPr/>
                    <a:lstStyle/>
                    <a:p>
                      <a:pPr algn="ctr"/>
                      <a:r>
                        <a:rPr lang="en-GB" sz="2400" dirty="0" err="1"/>
                        <a:t>el</a:t>
                      </a:r>
                      <a:r>
                        <a:rPr lang="en-GB" sz="2400" dirty="0"/>
                        <a:t> </a:t>
                      </a:r>
                      <a:r>
                        <a:rPr lang="en-GB" sz="2400" dirty="0" err="1"/>
                        <a:t>mundo</a:t>
                      </a:r>
                      <a:endParaRPr lang="en-GB" sz="2400" dirty="0"/>
                    </a:p>
                  </a:txBody>
                  <a:tcPr/>
                </a:tc>
                <a:tc>
                  <a:txBody>
                    <a:bodyPr/>
                    <a:lstStyle/>
                    <a:p>
                      <a:pPr algn="ctr"/>
                      <a:r>
                        <a:rPr lang="en-GB" sz="2400" dirty="0" err="1"/>
                        <a:t>el</a:t>
                      </a:r>
                      <a:r>
                        <a:rPr lang="en-GB" sz="2400" dirty="0"/>
                        <a:t> hospital</a:t>
                      </a:r>
                    </a:p>
                  </a:txBody>
                  <a:tcPr/>
                </a:tc>
                <a:tc>
                  <a:txBody>
                    <a:bodyPr/>
                    <a:lstStyle/>
                    <a:p>
                      <a:pPr algn="ctr"/>
                      <a:r>
                        <a:rPr lang="en-GB" sz="2400" dirty="0" err="1"/>
                        <a:t>el</a:t>
                      </a:r>
                      <a:r>
                        <a:rPr lang="en-GB" sz="2400" dirty="0"/>
                        <a:t> actor</a:t>
                      </a:r>
                    </a:p>
                  </a:txBody>
                  <a:tcPr/>
                </a:tc>
                <a:extLst>
                  <a:ext uri="{0D108BD9-81ED-4DB2-BD59-A6C34878D82A}">
                    <a16:rowId xmlns:a16="http://schemas.microsoft.com/office/drawing/2014/main" val="2872826840"/>
                  </a:ext>
                </a:extLst>
              </a:tr>
              <a:tr h="612000">
                <a:tc>
                  <a:txBody>
                    <a:bodyPr/>
                    <a:lstStyle/>
                    <a:p>
                      <a:endParaRPr lang="en-GB" sz="2400" b="1" dirty="0"/>
                    </a:p>
                  </a:txBody>
                  <a:tcPr>
                    <a:solidFill>
                      <a:srgbClr val="E3CC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la </a:t>
                      </a:r>
                      <a:r>
                        <a:rPr lang="en-GB" sz="2400" dirty="0" err="1"/>
                        <a:t>televisión</a:t>
                      </a:r>
                      <a:endParaRPr lang="en-GB" sz="2400" dirty="0"/>
                    </a:p>
                  </a:txBody>
                  <a:tcPr>
                    <a:solidFill>
                      <a:srgbClr val="E3CCCC"/>
                    </a:solidFill>
                  </a:tcPr>
                </a:tc>
                <a:tc>
                  <a:txBody>
                    <a:bodyPr/>
                    <a:lstStyle/>
                    <a:p>
                      <a:pPr algn="ctr"/>
                      <a:r>
                        <a:rPr lang="en-GB" sz="2400" dirty="0" err="1"/>
                        <a:t>el</a:t>
                      </a:r>
                      <a:r>
                        <a:rPr lang="en-GB" sz="2400" dirty="0"/>
                        <a:t> </a:t>
                      </a:r>
                      <a:r>
                        <a:rPr lang="en-GB" sz="2400" dirty="0" err="1"/>
                        <a:t>vuelo</a:t>
                      </a:r>
                      <a:endParaRPr lang="en-GB" sz="2400" dirty="0"/>
                    </a:p>
                  </a:txBody>
                  <a:tcPr>
                    <a:solidFill>
                      <a:srgbClr val="E3CCCC"/>
                    </a:solidFill>
                  </a:tcPr>
                </a:tc>
                <a:tc>
                  <a:txBody>
                    <a:bodyPr/>
                    <a:lstStyle/>
                    <a:p>
                      <a:pPr algn="ctr"/>
                      <a:r>
                        <a:rPr lang="en-GB" sz="2400" dirty="0" err="1"/>
                        <a:t>el</a:t>
                      </a:r>
                      <a:r>
                        <a:rPr lang="en-GB" sz="2400" dirty="0"/>
                        <a:t> </a:t>
                      </a:r>
                      <a:r>
                        <a:rPr lang="en-GB" sz="2400" dirty="0" err="1"/>
                        <a:t>diente</a:t>
                      </a:r>
                      <a:endParaRPr lang="en-GB" sz="2400" dirty="0"/>
                    </a:p>
                  </a:txBody>
                  <a:tcPr>
                    <a:solidFill>
                      <a:srgbClr val="E3CCCC"/>
                    </a:solidFill>
                  </a:tcPr>
                </a:tc>
                <a:tc>
                  <a:txBody>
                    <a:bodyPr/>
                    <a:lstStyle/>
                    <a:p>
                      <a:pPr algn="ctr"/>
                      <a:r>
                        <a:rPr lang="en-GB" sz="2400" dirty="0"/>
                        <a:t>la </a:t>
                      </a:r>
                      <a:r>
                        <a:rPr lang="en-GB" sz="2400" dirty="0" err="1"/>
                        <a:t>isla</a:t>
                      </a:r>
                      <a:endParaRPr lang="en-GB" sz="2400" dirty="0"/>
                    </a:p>
                  </a:txBody>
                  <a:tcPr>
                    <a:solidFill>
                      <a:srgbClr val="E3CCCC"/>
                    </a:solidFill>
                  </a:tcPr>
                </a:tc>
                <a:extLst>
                  <a:ext uri="{0D108BD9-81ED-4DB2-BD59-A6C34878D82A}">
                    <a16:rowId xmlns:a16="http://schemas.microsoft.com/office/drawing/2014/main" val="2249119550"/>
                  </a:ext>
                </a:extLst>
              </a:tr>
              <a:tr h="612000">
                <a:tc>
                  <a:txBody>
                    <a:bodyPr/>
                    <a:lstStyle/>
                    <a:p>
                      <a:endParaRPr lang="en-GB" sz="2400" b="1" dirty="0"/>
                    </a:p>
                  </a:txBody>
                  <a:tcPr/>
                </a:tc>
                <a:tc>
                  <a:txBody>
                    <a:bodyPr/>
                    <a:lstStyle/>
                    <a:p>
                      <a:pPr algn="ctr"/>
                      <a:r>
                        <a:rPr lang="en-GB" sz="2400" dirty="0"/>
                        <a:t>la </a:t>
                      </a:r>
                      <a:r>
                        <a:rPr lang="en-GB" sz="2400" dirty="0" err="1"/>
                        <a:t>entrevista</a:t>
                      </a:r>
                      <a:endParaRPr lang="en-GB" sz="2400" dirty="0"/>
                    </a:p>
                  </a:txBody>
                  <a:tcPr/>
                </a:tc>
                <a:tc>
                  <a:txBody>
                    <a:bodyPr/>
                    <a:lstStyle/>
                    <a:p>
                      <a:pPr algn="ctr"/>
                      <a:r>
                        <a:rPr lang="en-GB" sz="2400" dirty="0"/>
                        <a:t>la </a:t>
                      </a:r>
                      <a:r>
                        <a:rPr lang="en-GB" sz="2400" dirty="0" err="1"/>
                        <a:t>cita</a:t>
                      </a:r>
                      <a:endParaRPr lang="en-GB" sz="2400" dirty="0"/>
                    </a:p>
                  </a:txBody>
                  <a:tcPr/>
                </a:tc>
                <a:tc>
                  <a:txBody>
                    <a:bodyPr/>
                    <a:lstStyle/>
                    <a:p>
                      <a:pPr algn="ctr"/>
                      <a:r>
                        <a:rPr lang="en-GB" sz="2400" dirty="0" err="1"/>
                        <a:t>el</a:t>
                      </a:r>
                      <a:r>
                        <a:rPr lang="en-GB" sz="2400" dirty="0"/>
                        <a:t> </a:t>
                      </a:r>
                      <a:r>
                        <a:rPr lang="en-GB" sz="2400" dirty="0" err="1"/>
                        <a:t>papel</a:t>
                      </a:r>
                      <a:endParaRPr lang="en-GB" sz="2400" dirty="0"/>
                    </a:p>
                  </a:txBody>
                  <a:tcPr/>
                </a:tc>
                <a:tc>
                  <a:txBody>
                    <a:bodyPr/>
                    <a:lstStyle/>
                    <a:p>
                      <a:pPr algn="ctr"/>
                      <a:r>
                        <a:rPr lang="en-GB" sz="2400" dirty="0"/>
                        <a:t>la pareja</a:t>
                      </a:r>
                    </a:p>
                  </a:txBody>
                  <a:tcPr/>
                </a:tc>
                <a:extLst>
                  <a:ext uri="{0D108BD9-81ED-4DB2-BD59-A6C34878D82A}">
                    <a16:rowId xmlns:a16="http://schemas.microsoft.com/office/drawing/2014/main" val="2392652308"/>
                  </a:ext>
                </a:extLst>
              </a:tr>
              <a:tr h="612000">
                <a:tc>
                  <a:txBody>
                    <a:bodyPr/>
                    <a:lstStyle/>
                    <a:p>
                      <a:endParaRPr lang="en-GB" sz="2400" b="1" dirty="0"/>
                    </a:p>
                  </a:txBody>
                  <a:tcPr>
                    <a:solidFill>
                      <a:srgbClr val="E3CCCC"/>
                    </a:solidFill>
                  </a:tcPr>
                </a:tc>
                <a:tc>
                  <a:txBody>
                    <a:bodyPr/>
                    <a:lstStyle/>
                    <a:p>
                      <a:pPr algn="ctr"/>
                      <a:r>
                        <a:rPr lang="en-GB" sz="2400" dirty="0" err="1"/>
                        <a:t>fumar</a:t>
                      </a:r>
                      <a:endParaRPr lang="en-GB" sz="2400" dirty="0"/>
                    </a:p>
                  </a:txBody>
                  <a:tcPr>
                    <a:solidFill>
                      <a:srgbClr val="E3CCCC"/>
                    </a:solidFill>
                  </a:tcPr>
                </a:tc>
                <a:tc>
                  <a:txBody>
                    <a:bodyPr/>
                    <a:lstStyle/>
                    <a:p>
                      <a:pPr algn="ctr"/>
                      <a:r>
                        <a:rPr lang="en-GB" sz="2400" dirty="0" err="1"/>
                        <a:t>repetir</a:t>
                      </a:r>
                      <a:endParaRPr lang="en-GB" sz="2400" dirty="0"/>
                    </a:p>
                  </a:txBody>
                  <a:tcPr>
                    <a:solidFill>
                      <a:srgbClr val="E3CCCC"/>
                    </a:solidFill>
                  </a:tcPr>
                </a:tc>
                <a:tc>
                  <a:txBody>
                    <a:bodyPr/>
                    <a:lstStyle/>
                    <a:p>
                      <a:pPr algn="ctr"/>
                      <a:r>
                        <a:rPr lang="en-GB" sz="2400" dirty="0" err="1"/>
                        <a:t>equilibrar</a:t>
                      </a:r>
                      <a:endParaRPr lang="en-GB" sz="2400" dirty="0"/>
                    </a:p>
                  </a:txBody>
                  <a:tcPr>
                    <a:solidFill>
                      <a:srgbClr val="E3CCCC"/>
                    </a:solidFill>
                  </a:tcPr>
                </a:tc>
                <a:tc>
                  <a:txBody>
                    <a:bodyPr/>
                    <a:lstStyle/>
                    <a:p>
                      <a:pPr algn="ctr"/>
                      <a:r>
                        <a:rPr lang="en-GB" sz="2400" dirty="0" err="1"/>
                        <a:t>entrar</a:t>
                      </a:r>
                      <a:endParaRPr lang="en-GB" sz="2400" dirty="0"/>
                    </a:p>
                  </a:txBody>
                  <a:tcPr>
                    <a:solidFill>
                      <a:srgbClr val="E3CCCC"/>
                    </a:solidFill>
                  </a:tcPr>
                </a:tc>
                <a:extLst>
                  <a:ext uri="{0D108BD9-81ED-4DB2-BD59-A6C34878D82A}">
                    <a16:rowId xmlns:a16="http://schemas.microsoft.com/office/drawing/2014/main" val="3085960154"/>
                  </a:ext>
                </a:extLst>
              </a:tr>
            </a:tbl>
          </a:graphicData>
        </a:graphic>
      </p:graphicFrame>
      <p:sp>
        <p:nvSpPr>
          <p:cNvPr id="4" name="Rounded Rectangle 11">
            <a:extLst>
              <a:ext uri="{FF2B5EF4-FFF2-40B4-BE49-F238E27FC236}">
                <a16:creationId xmlns:a16="http://schemas.microsoft.com/office/drawing/2014/main" id="{559E7A07-58D1-86D3-03FB-3F0EDB975702}"/>
              </a:ext>
            </a:extLst>
          </p:cNvPr>
          <p:cNvSpPr/>
          <p:nvPr/>
        </p:nvSpPr>
        <p:spPr>
          <a:xfrm>
            <a:off x="10496550" y="158190"/>
            <a:ext cx="1431594" cy="356160"/>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20">
            <a:hlinkClick r:id="" action="ppaction://noaction" highlightClick="1">
              <a:snd r:embed="rId5" name="1 Cuando no te acuerdas.wav"/>
            </a:hlinkClick>
            <a:extLst>
              <a:ext uri="{FF2B5EF4-FFF2-40B4-BE49-F238E27FC236}">
                <a16:creationId xmlns:a16="http://schemas.microsoft.com/office/drawing/2014/main" id="{2B05DFFE-5AAC-F082-4669-2CA3CDFCDD30}"/>
              </a:ext>
            </a:extLst>
          </p:cNvPr>
          <p:cNvSpPr/>
          <p:nvPr/>
        </p:nvSpPr>
        <p:spPr>
          <a:xfrm>
            <a:off x="147835" y="3272907"/>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Action Button: Custom 20">
            <a:hlinkClick r:id="" action="ppaction://noaction" highlightClick="1">
              <a:snd r:embed="rId6" name="2 Vas a este lugar.wav"/>
            </a:hlinkClick>
            <a:extLst>
              <a:ext uri="{FF2B5EF4-FFF2-40B4-BE49-F238E27FC236}">
                <a16:creationId xmlns:a16="http://schemas.microsoft.com/office/drawing/2014/main" id="{C3306D2B-C494-A0C5-B7C1-7CF933472E2B}"/>
              </a:ext>
            </a:extLst>
          </p:cNvPr>
          <p:cNvSpPr/>
          <p:nvPr/>
        </p:nvSpPr>
        <p:spPr>
          <a:xfrm>
            <a:off x="149607" y="3862887"/>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1" name="Action Button: Custom 20">
            <a:hlinkClick r:id="" action="ppaction://noaction" highlightClick="1">
              <a:snd r:embed="rId7" name="3 Es algo que esta%CC%81.wav"/>
            </a:hlinkClick>
            <a:extLst>
              <a:ext uri="{FF2B5EF4-FFF2-40B4-BE49-F238E27FC236}">
                <a16:creationId xmlns:a16="http://schemas.microsoft.com/office/drawing/2014/main" id="{595E8C7B-35B6-2D97-E3EE-B9F32502630B}"/>
              </a:ext>
            </a:extLst>
          </p:cNvPr>
          <p:cNvSpPr/>
          <p:nvPr/>
        </p:nvSpPr>
        <p:spPr>
          <a:xfrm>
            <a:off x="167493" y="4483002"/>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6" name="Title 25">
            <a:extLst>
              <a:ext uri="{FF2B5EF4-FFF2-40B4-BE49-F238E27FC236}">
                <a16:creationId xmlns:a16="http://schemas.microsoft.com/office/drawing/2014/main" id="{737FB45A-A7CD-EEC2-69B7-118A1F35C2B1}"/>
              </a:ext>
            </a:extLst>
          </p:cNvPr>
          <p:cNvSpPr>
            <a:spLocks noGrp="1"/>
          </p:cNvSpPr>
          <p:nvPr>
            <p:ph type="title"/>
          </p:nvPr>
        </p:nvSpPr>
        <p:spPr>
          <a:xfrm>
            <a:off x="0" y="194507"/>
            <a:ext cx="4427580" cy="647577"/>
          </a:xfrm>
        </p:spPr>
        <p:txBody>
          <a:bodyPr/>
          <a:lstStyle/>
          <a:p>
            <a:r>
              <a:rPr lang="es-ES_tradnl" dirty="0"/>
              <a:t>Vocabulario</a:t>
            </a:r>
          </a:p>
        </p:txBody>
      </p:sp>
      <p:sp>
        <p:nvSpPr>
          <p:cNvPr id="27" name="Action Button: Custom 20">
            <a:hlinkClick r:id="" action="ppaction://noaction" highlightClick="1">
              <a:snd r:embed="rId8" name="4 Dos personas que.wav"/>
            </a:hlinkClick>
            <a:extLst>
              <a:ext uri="{FF2B5EF4-FFF2-40B4-BE49-F238E27FC236}">
                <a16:creationId xmlns:a16="http://schemas.microsoft.com/office/drawing/2014/main" id="{5D6F3420-71F5-DC64-CF5C-0EA0DF68CF3D}"/>
              </a:ext>
            </a:extLst>
          </p:cNvPr>
          <p:cNvSpPr/>
          <p:nvPr/>
        </p:nvSpPr>
        <p:spPr>
          <a:xfrm>
            <a:off x="175762" y="5103117"/>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4</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Action Button: Custom 20">
            <a:hlinkClick r:id="" action="ppaction://noaction" highlightClick="1">
              <a:snd r:embed="rId9" name="5 Hacer algo otra vez.wav"/>
            </a:hlinkClick>
            <a:extLst>
              <a:ext uri="{FF2B5EF4-FFF2-40B4-BE49-F238E27FC236}">
                <a16:creationId xmlns:a16="http://schemas.microsoft.com/office/drawing/2014/main" id="{138A421B-4689-7007-CB65-C215634AC593}"/>
              </a:ext>
            </a:extLst>
          </p:cNvPr>
          <p:cNvSpPr/>
          <p:nvPr/>
        </p:nvSpPr>
        <p:spPr>
          <a:xfrm>
            <a:off x="175762" y="5695682"/>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5</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game show contestant clipart - Clip Art Library">
            <a:extLst>
              <a:ext uri="{FF2B5EF4-FFF2-40B4-BE49-F238E27FC236}">
                <a16:creationId xmlns:a16="http://schemas.microsoft.com/office/drawing/2014/main" id="{50C30682-87C5-0C59-2962-4EC74589EA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0220" y="3700759"/>
            <a:ext cx="2751644" cy="260985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E5795C44-972C-8DED-95DF-87B6A71430BE}"/>
              </a:ext>
            </a:extLst>
          </p:cNvPr>
          <p:cNvSpPr/>
          <p:nvPr/>
        </p:nvSpPr>
        <p:spPr>
          <a:xfrm>
            <a:off x="7859580" y="1440607"/>
            <a:ext cx="939681" cy="769441"/>
          </a:xfrm>
          <a:prstGeom prst="rect">
            <a:avLst/>
          </a:prstGeom>
          <a:noFill/>
        </p:spPr>
        <p:txBody>
          <a:bodyPr wrap="none" lIns="91440" tIns="45720" rIns="91440" bIns="45720">
            <a:spAutoFit/>
          </a:bodyPr>
          <a:lstStyle/>
          <a:p>
            <a:pPr algn="ct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 _</a:t>
            </a:r>
          </a:p>
        </p:txBody>
      </p:sp>
      <p:sp>
        <p:nvSpPr>
          <p:cNvPr id="51" name="Rectangle 50">
            <a:extLst>
              <a:ext uri="{FF2B5EF4-FFF2-40B4-BE49-F238E27FC236}">
                <a16:creationId xmlns:a16="http://schemas.microsoft.com/office/drawing/2014/main" id="{06750122-FE62-90D0-F00A-11A6A32D4C7B}"/>
              </a:ext>
            </a:extLst>
          </p:cNvPr>
          <p:cNvSpPr/>
          <p:nvPr/>
        </p:nvSpPr>
        <p:spPr>
          <a:xfrm>
            <a:off x="8987852" y="1440607"/>
            <a:ext cx="939681"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effectLst>
                  <a:outerShdw blurRad="12700" dist="38100" dir="2700000" algn="tl" rotWithShape="0">
                    <a:schemeClr val="bg1">
                      <a:lumMod val="50000"/>
                    </a:schemeClr>
                  </a:outerShdw>
                </a:effectLst>
              </a:rPr>
              <a:t>2 _</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2" name="Rectangle 51">
            <a:extLst>
              <a:ext uri="{FF2B5EF4-FFF2-40B4-BE49-F238E27FC236}">
                <a16:creationId xmlns:a16="http://schemas.microsoft.com/office/drawing/2014/main" id="{23F27C89-2A45-E638-8B8D-56BF08DB2B03}"/>
              </a:ext>
            </a:extLst>
          </p:cNvPr>
          <p:cNvSpPr/>
          <p:nvPr/>
        </p:nvSpPr>
        <p:spPr>
          <a:xfrm>
            <a:off x="10116123" y="1440607"/>
            <a:ext cx="939681" cy="769441"/>
          </a:xfrm>
          <a:prstGeom prst="rect">
            <a:avLst/>
          </a:prstGeom>
          <a:noFill/>
        </p:spPr>
        <p:txBody>
          <a:bodyPr wrap="none" lIns="91440" tIns="45720" rIns="91440" bIns="45720">
            <a:spAutoFit/>
          </a:bodyPr>
          <a:lstStyle/>
          <a:p>
            <a:pPr algn="ctr"/>
            <a:r>
              <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3 _</a:t>
            </a:r>
          </a:p>
        </p:txBody>
      </p:sp>
      <p:sp>
        <p:nvSpPr>
          <p:cNvPr id="53" name="Rectangle 52">
            <a:extLst>
              <a:ext uri="{FF2B5EF4-FFF2-40B4-BE49-F238E27FC236}">
                <a16:creationId xmlns:a16="http://schemas.microsoft.com/office/drawing/2014/main" id="{8077F814-9439-D17A-B013-0C70AB4977C3}"/>
              </a:ext>
            </a:extLst>
          </p:cNvPr>
          <p:cNvSpPr/>
          <p:nvPr/>
        </p:nvSpPr>
        <p:spPr>
          <a:xfrm>
            <a:off x="7859580" y="2550982"/>
            <a:ext cx="939681"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effectLst>
                  <a:outerShdw blurRad="12700" dist="38100" dir="2700000" algn="tl" rotWithShape="0">
                    <a:schemeClr val="bg1">
                      <a:lumMod val="50000"/>
                    </a:schemeClr>
                  </a:outerShdw>
                </a:effectLst>
              </a:rPr>
              <a:t>4 _</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54" name="Rectangle 53">
            <a:extLst>
              <a:ext uri="{FF2B5EF4-FFF2-40B4-BE49-F238E27FC236}">
                <a16:creationId xmlns:a16="http://schemas.microsoft.com/office/drawing/2014/main" id="{1BFFB512-D5EE-1CA8-D2C8-427BCE93BA84}"/>
              </a:ext>
            </a:extLst>
          </p:cNvPr>
          <p:cNvSpPr/>
          <p:nvPr/>
        </p:nvSpPr>
        <p:spPr>
          <a:xfrm>
            <a:off x="8987852" y="2550982"/>
            <a:ext cx="939681"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effectLst>
                  <a:outerShdw blurRad="12700" dist="38100" dir="2700000" algn="tl" rotWithShape="0">
                    <a:schemeClr val="bg1">
                      <a:lumMod val="50000"/>
                    </a:schemeClr>
                  </a:outerShdw>
                </a:effectLst>
              </a:rPr>
              <a:t>5 _</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2" name="Rectangle 41">
            <a:extLst>
              <a:ext uri="{FF2B5EF4-FFF2-40B4-BE49-F238E27FC236}">
                <a16:creationId xmlns:a16="http://schemas.microsoft.com/office/drawing/2014/main" id="{7A0ED58F-B0BD-5F89-082F-0D976B212DA4}"/>
              </a:ext>
            </a:extLst>
          </p:cNvPr>
          <p:cNvSpPr/>
          <p:nvPr/>
        </p:nvSpPr>
        <p:spPr>
          <a:xfrm>
            <a:off x="8242937" y="1403357"/>
            <a:ext cx="601448"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solidFill>
                  <a:srgbClr val="FFC000"/>
                </a:solidFill>
                <a:effectLst>
                  <a:outerShdw blurRad="12700" dist="38100" dir="2700000" algn="tl" rotWithShape="0">
                    <a:schemeClr val="bg1">
                      <a:lumMod val="50000"/>
                    </a:schemeClr>
                  </a:outerShdw>
                </a:effectLst>
              </a:rPr>
              <a:t>A</a:t>
            </a:r>
            <a:endParaRPr lang="en-US" sz="4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endParaRPr>
          </a:p>
        </p:txBody>
      </p:sp>
      <p:sp>
        <p:nvSpPr>
          <p:cNvPr id="45" name="Rectangle 44">
            <a:extLst>
              <a:ext uri="{FF2B5EF4-FFF2-40B4-BE49-F238E27FC236}">
                <a16:creationId xmlns:a16="http://schemas.microsoft.com/office/drawing/2014/main" id="{36D9F169-2421-9697-9E54-ADC1EEA4ABE2}"/>
              </a:ext>
            </a:extLst>
          </p:cNvPr>
          <p:cNvSpPr/>
          <p:nvPr/>
        </p:nvSpPr>
        <p:spPr>
          <a:xfrm>
            <a:off x="9351955" y="1412761"/>
            <a:ext cx="623889"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solidFill>
                  <a:srgbClr val="FFC000"/>
                </a:solidFill>
                <a:effectLst>
                  <a:outerShdw blurRad="12700" dist="38100" dir="2700000" algn="tl" rotWithShape="0">
                    <a:schemeClr val="bg1">
                      <a:lumMod val="50000"/>
                    </a:schemeClr>
                  </a:outerShdw>
                </a:effectLst>
              </a:rPr>
              <a:t>C</a:t>
            </a:r>
            <a:endParaRPr lang="en-US" sz="4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endParaRPr>
          </a:p>
        </p:txBody>
      </p:sp>
      <p:sp>
        <p:nvSpPr>
          <p:cNvPr id="47" name="Rectangle 46">
            <a:extLst>
              <a:ext uri="{FF2B5EF4-FFF2-40B4-BE49-F238E27FC236}">
                <a16:creationId xmlns:a16="http://schemas.microsoft.com/office/drawing/2014/main" id="{C85BDAE9-2C71-9636-0FE1-7E04E323F1B8}"/>
              </a:ext>
            </a:extLst>
          </p:cNvPr>
          <p:cNvSpPr/>
          <p:nvPr/>
        </p:nvSpPr>
        <p:spPr>
          <a:xfrm>
            <a:off x="10510182" y="1440785"/>
            <a:ext cx="623889" cy="769441"/>
          </a:xfrm>
          <a:prstGeom prst="rect">
            <a:avLst/>
          </a:prstGeom>
          <a:noFill/>
        </p:spPr>
        <p:txBody>
          <a:bodyPr wrap="none" lIns="91440" tIns="45720" rIns="91440" bIns="45720">
            <a:spAutoFit/>
          </a:bodyPr>
          <a:lstStyle/>
          <a:p>
            <a:pPr algn="ctr"/>
            <a:r>
              <a:rPr lang="en-US" sz="4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rPr>
              <a:t>C</a:t>
            </a:r>
          </a:p>
        </p:txBody>
      </p:sp>
      <p:sp>
        <p:nvSpPr>
          <p:cNvPr id="43" name="Rectangle 42">
            <a:extLst>
              <a:ext uri="{FF2B5EF4-FFF2-40B4-BE49-F238E27FC236}">
                <a16:creationId xmlns:a16="http://schemas.microsoft.com/office/drawing/2014/main" id="{1A3C1E0B-8A7F-F735-D787-B67D6C4E440F}"/>
              </a:ext>
            </a:extLst>
          </p:cNvPr>
          <p:cNvSpPr/>
          <p:nvPr/>
        </p:nvSpPr>
        <p:spPr>
          <a:xfrm>
            <a:off x="8292750" y="2550981"/>
            <a:ext cx="579005"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solidFill>
                  <a:srgbClr val="FFC000"/>
                </a:solidFill>
                <a:effectLst>
                  <a:outerShdw blurRad="12700" dist="38100" dir="2700000" algn="tl" rotWithShape="0">
                    <a:schemeClr val="bg1">
                      <a:lumMod val="50000"/>
                    </a:schemeClr>
                  </a:outerShdw>
                </a:effectLst>
              </a:rPr>
              <a:t>D</a:t>
            </a:r>
            <a:endParaRPr lang="en-US" sz="4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endParaRPr>
          </a:p>
        </p:txBody>
      </p:sp>
      <p:sp>
        <p:nvSpPr>
          <p:cNvPr id="44" name="Rectangle 43">
            <a:extLst>
              <a:ext uri="{FF2B5EF4-FFF2-40B4-BE49-F238E27FC236}">
                <a16:creationId xmlns:a16="http://schemas.microsoft.com/office/drawing/2014/main" id="{4534BF57-1988-127A-21AE-CCEBB664A5DF}"/>
              </a:ext>
            </a:extLst>
          </p:cNvPr>
          <p:cNvSpPr/>
          <p:nvPr/>
        </p:nvSpPr>
        <p:spPr>
          <a:xfrm>
            <a:off x="9408059" y="2558736"/>
            <a:ext cx="511679"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solidFill>
                  <a:srgbClr val="FFC000"/>
                </a:solidFill>
                <a:effectLst>
                  <a:outerShdw blurRad="12700" dist="38100" dir="2700000" algn="tl" rotWithShape="0">
                    <a:schemeClr val="bg1">
                      <a:lumMod val="50000"/>
                    </a:schemeClr>
                  </a:outerShdw>
                </a:effectLst>
              </a:rPr>
              <a:t>B</a:t>
            </a:r>
            <a:endParaRPr lang="en-US" sz="4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endParaRPr>
          </a:p>
        </p:txBody>
      </p:sp>
      <p:sp>
        <p:nvSpPr>
          <p:cNvPr id="57" name="TextBox 56">
            <a:extLst>
              <a:ext uri="{FF2B5EF4-FFF2-40B4-BE49-F238E27FC236}">
                <a16:creationId xmlns:a16="http://schemas.microsoft.com/office/drawing/2014/main" id="{4A915655-6B3D-59E5-523F-ACC6175A1AEB}"/>
              </a:ext>
            </a:extLst>
          </p:cNvPr>
          <p:cNvSpPr txBox="1"/>
          <p:nvPr/>
        </p:nvSpPr>
        <p:spPr>
          <a:xfrm>
            <a:off x="194160" y="1135507"/>
            <a:ext cx="7325833" cy="1508105"/>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Ayuda</a:t>
            </a:r>
            <a:r>
              <a:rPr lang="en-US" sz="2400" dirty="0">
                <a:solidFill>
                  <a:schemeClr val="accent5">
                    <a:lumMod val="50000"/>
                  </a:schemeClr>
                </a:solidFill>
                <a:latin typeface="Century Gothic" panose="020B0502020202020204" pitchFamily="34" charset="0"/>
              </a:rPr>
              <a:t> a las personas </a:t>
            </a:r>
            <a:r>
              <a:rPr lang="en-US" sz="2400" dirty="0" err="1">
                <a:solidFill>
                  <a:schemeClr val="accent5">
                    <a:lumMod val="50000"/>
                  </a:schemeClr>
                </a:solidFill>
                <a:latin typeface="Century Gothic" panose="020B0502020202020204" pitchFamily="34" charset="0"/>
              </a:rPr>
              <a:t>famosas</a:t>
            </a:r>
            <a:r>
              <a:rPr lang="en-US" sz="2400" dirty="0">
                <a:solidFill>
                  <a:schemeClr val="accent5">
                    <a:lumMod val="50000"/>
                  </a:schemeClr>
                </a:solidFill>
                <a:latin typeface="Century Gothic" panose="020B0502020202020204" pitchFamily="34" charset="0"/>
              </a:rPr>
              <a:t> a </a:t>
            </a:r>
            <a:r>
              <a:rPr lang="en-US" sz="2400" dirty="0" err="1">
                <a:solidFill>
                  <a:schemeClr val="accent5">
                    <a:lumMod val="50000"/>
                  </a:schemeClr>
                </a:solidFill>
                <a:latin typeface="Century Gothic" panose="020B0502020202020204" pitchFamily="34" charset="0"/>
              </a:rPr>
              <a:t>ganar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el</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programa</a:t>
            </a:r>
            <a:r>
              <a:rPr lang="en-US" sz="2400" dirty="0">
                <a:solidFill>
                  <a:schemeClr val="accent5">
                    <a:lumMod val="50000"/>
                  </a:schemeClr>
                </a:solidFill>
                <a:latin typeface="Century Gothic" panose="020B0502020202020204" pitchFamily="34" charset="0"/>
              </a:rPr>
              <a:t> de </a:t>
            </a:r>
            <a:r>
              <a:rPr lang="en-US" sz="2400" dirty="0" err="1">
                <a:solidFill>
                  <a:schemeClr val="accent5">
                    <a:lumMod val="50000"/>
                  </a:schemeClr>
                </a:solidFill>
                <a:latin typeface="Century Gothic" panose="020B0502020202020204" pitchFamily="34" charset="0"/>
              </a:rPr>
              <a:t>juegos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Escucha</a:t>
            </a:r>
            <a:r>
              <a:rPr lang="en-US" sz="2400" dirty="0">
                <a:solidFill>
                  <a:schemeClr val="accent5">
                    <a:lumMod val="50000"/>
                  </a:schemeClr>
                </a:solidFill>
                <a:latin typeface="Century Gothic" panose="020B0502020202020204" pitchFamily="34" charset="0"/>
              </a:rPr>
              <a:t> las </a:t>
            </a:r>
            <a:r>
              <a:rPr lang="en-US" sz="2400" dirty="0" err="1">
                <a:solidFill>
                  <a:schemeClr val="accent5">
                    <a:lumMod val="50000"/>
                  </a:schemeClr>
                </a:solidFill>
                <a:latin typeface="Century Gothic" panose="020B0502020202020204" pitchFamily="34" charset="0"/>
              </a:rPr>
              <a:t>pistas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elige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una</a:t>
            </a:r>
            <a:r>
              <a:rPr lang="en-US" sz="2400" dirty="0">
                <a:solidFill>
                  <a:schemeClr val="accent5">
                    <a:lumMod val="50000"/>
                  </a:schemeClr>
                </a:solidFill>
                <a:latin typeface="Century Gothic" panose="020B0502020202020204" pitchFamily="34" charset="0"/>
              </a:rPr>
              <a:t> palabra y escribe </a:t>
            </a:r>
            <a:r>
              <a:rPr lang="en-US" sz="2400" dirty="0" err="1">
                <a:solidFill>
                  <a:schemeClr val="accent5">
                    <a:lumMod val="50000"/>
                  </a:schemeClr>
                </a:solidFill>
                <a:latin typeface="Century Gothic" panose="020B0502020202020204" pitchFamily="34" charset="0"/>
              </a:rPr>
              <a:t>los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números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correctos</a:t>
            </a:r>
            <a:r>
              <a:rPr lang="en-US" sz="2400" dirty="0">
                <a:solidFill>
                  <a:schemeClr val="accent5">
                    <a:lumMod val="50000"/>
                  </a:schemeClr>
                </a:solidFill>
                <a:latin typeface="Century Gothic" panose="020B0502020202020204" pitchFamily="34" charset="0"/>
              </a:rPr>
              <a:t>.</a:t>
            </a:r>
          </a:p>
          <a:p>
            <a:endParaRPr lang="es-ES_tradnl" sz="2000" dirty="0"/>
          </a:p>
        </p:txBody>
      </p:sp>
      <p:sp>
        <p:nvSpPr>
          <p:cNvPr id="58" name="TextBox 57">
            <a:extLst>
              <a:ext uri="{FF2B5EF4-FFF2-40B4-BE49-F238E27FC236}">
                <a16:creationId xmlns:a16="http://schemas.microsoft.com/office/drawing/2014/main" id="{C524D4D7-7C96-44CE-4C3C-3A4CA47DC0E5}"/>
              </a:ext>
            </a:extLst>
          </p:cNvPr>
          <p:cNvSpPr txBox="1"/>
          <p:nvPr/>
        </p:nvSpPr>
        <p:spPr>
          <a:xfrm>
            <a:off x="4567859" y="310125"/>
            <a:ext cx="5642685" cy="830997"/>
          </a:xfrm>
          <a:prstGeom prst="rect">
            <a:avLst/>
          </a:prstGeom>
          <a:noFill/>
        </p:spPr>
        <p:txBody>
          <a:bodyPr wrap="square" rtlCol="0">
            <a:spAutoFit/>
          </a:bodyPr>
          <a:lstStyle/>
          <a:p>
            <a:r>
              <a:rPr lang="es-ES_tradnl" sz="2400" dirty="0">
                <a:solidFill>
                  <a:srgbClr val="AD1519"/>
                </a:solidFill>
              </a:rPr>
              <a:t>*programa de juegos = </a:t>
            </a:r>
            <a:r>
              <a:rPr lang="es-ES_tradnl" sz="2400" dirty="0" err="1">
                <a:solidFill>
                  <a:srgbClr val="AD1519"/>
                </a:solidFill>
              </a:rPr>
              <a:t>game</a:t>
            </a:r>
            <a:r>
              <a:rPr lang="es-ES_tradnl" sz="2400" dirty="0">
                <a:solidFill>
                  <a:srgbClr val="AD1519"/>
                </a:solidFill>
              </a:rPr>
              <a:t> show</a:t>
            </a:r>
          </a:p>
          <a:p>
            <a:r>
              <a:rPr lang="es-ES_tradnl" sz="2400" dirty="0">
                <a:solidFill>
                  <a:srgbClr val="AD1519"/>
                </a:solidFill>
              </a:rPr>
              <a:t>*pista = </a:t>
            </a:r>
            <a:r>
              <a:rPr lang="es-ES_tradnl" sz="2400" dirty="0" err="1">
                <a:solidFill>
                  <a:srgbClr val="AD1519"/>
                </a:solidFill>
              </a:rPr>
              <a:t>hint</a:t>
            </a:r>
            <a:endParaRPr lang="es-ES_tradnl" sz="2400" dirty="0">
              <a:solidFill>
                <a:srgbClr val="AD1519"/>
              </a:solidFill>
            </a:endParaRPr>
          </a:p>
        </p:txBody>
      </p:sp>
    </p:spTree>
    <p:extLst>
      <p:ext uri="{BB962C8B-B14F-4D97-AF65-F5344CB8AC3E}">
        <p14:creationId xmlns:p14="http://schemas.microsoft.com/office/powerpoint/2010/main" val="298631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5" grpId="0"/>
      <p:bldP spid="47" grpId="0"/>
      <p:bldP spid="43" grpId="0"/>
      <p:bldP spid="4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4" descr="quiz master clipart - Clip Art Library">
            <a:extLst>
              <a:ext uri="{FF2B5EF4-FFF2-40B4-BE49-F238E27FC236}">
                <a16:creationId xmlns:a16="http://schemas.microsoft.com/office/drawing/2014/main" id="{60C87354-99B7-4B51-946E-803F7FB91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4160" y="3786739"/>
            <a:ext cx="1729484" cy="23526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game show lights border - Clip Art Library">
            <a:extLst>
              <a:ext uri="{FF2B5EF4-FFF2-40B4-BE49-F238E27FC236}">
                <a16:creationId xmlns:a16="http://schemas.microsoft.com/office/drawing/2014/main" id="{14CC6EFA-00E9-4425-8D19-8978152E81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807" y="827212"/>
            <a:ext cx="4372181" cy="2946818"/>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52D6C686-DE37-4186-9C23-4565C1259E2E}"/>
              </a:ext>
            </a:extLst>
          </p:cNvPr>
          <p:cNvSpPr/>
          <p:nvPr/>
        </p:nvSpPr>
        <p:spPr>
          <a:xfrm>
            <a:off x="7850437" y="1210899"/>
            <a:ext cx="3616140" cy="2182701"/>
          </a:xfrm>
          <a:prstGeom prst="rect">
            <a:avLst/>
          </a:prstGeom>
          <a:gradFill flip="none" rotWithShape="1">
            <a:gsLst>
              <a:gs pos="0">
                <a:srgbClr val="CC00CC">
                  <a:shade val="30000"/>
                  <a:satMod val="115000"/>
                </a:srgbClr>
              </a:gs>
              <a:gs pos="50000">
                <a:srgbClr val="CC00CC">
                  <a:shade val="67500"/>
                  <a:satMod val="115000"/>
                </a:srgbClr>
              </a:gs>
              <a:gs pos="100000">
                <a:srgbClr val="CC00CC">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49" name="Picture 2" descr="game show contestant clipart - Clip Art Library">
            <a:extLst>
              <a:ext uri="{FF2B5EF4-FFF2-40B4-BE49-F238E27FC236}">
                <a16:creationId xmlns:a16="http://schemas.microsoft.com/office/drawing/2014/main" id="{4B7881B4-D473-4558-BE16-76E71328E1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0220" y="3700759"/>
            <a:ext cx="2751644" cy="26098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2">
            <a:extLst>
              <a:ext uri="{FF2B5EF4-FFF2-40B4-BE49-F238E27FC236}">
                <a16:creationId xmlns:a16="http://schemas.microsoft.com/office/drawing/2014/main" id="{03DA322D-DC09-7773-9A72-636FBB422AEB}"/>
              </a:ext>
            </a:extLst>
          </p:cNvPr>
          <p:cNvGraphicFramePr>
            <a:graphicFrameLocks noGrp="1"/>
          </p:cNvGraphicFramePr>
          <p:nvPr/>
        </p:nvGraphicFramePr>
        <p:xfrm>
          <a:off x="95352" y="2564457"/>
          <a:ext cx="7325833" cy="3672000"/>
        </p:xfrm>
        <a:graphic>
          <a:graphicData uri="http://schemas.openxmlformats.org/drawingml/2006/table">
            <a:tbl>
              <a:tblPr firstRow="1" bandRow="1">
                <a:tableStyleId>{5C22544A-7EE6-4342-B048-85BDC9FD1C3A}</a:tableStyleId>
              </a:tblPr>
              <a:tblGrid>
                <a:gridCol w="497017">
                  <a:extLst>
                    <a:ext uri="{9D8B030D-6E8A-4147-A177-3AD203B41FA5}">
                      <a16:colId xmlns:a16="http://schemas.microsoft.com/office/drawing/2014/main" val="210170853"/>
                    </a:ext>
                  </a:extLst>
                </a:gridCol>
                <a:gridCol w="2125715">
                  <a:extLst>
                    <a:ext uri="{9D8B030D-6E8A-4147-A177-3AD203B41FA5}">
                      <a16:colId xmlns:a16="http://schemas.microsoft.com/office/drawing/2014/main" val="2200251370"/>
                    </a:ext>
                  </a:extLst>
                </a:gridCol>
                <a:gridCol w="1571376">
                  <a:extLst>
                    <a:ext uri="{9D8B030D-6E8A-4147-A177-3AD203B41FA5}">
                      <a16:colId xmlns:a16="http://schemas.microsoft.com/office/drawing/2014/main" val="2488842728"/>
                    </a:ext>
                  </a:extLst>
                </a:gridCol>
                <a:gridCol w="1627900">
                  <a:extLst>
                    <a:ext uri="{9D8B030D-6E8A-4147-A177-3AD203B41FA5}">
                      <a16:colId xmlns:a16="http://schemas.microsoft.com/office/drawing/2014/main" val="2491788580"/>
                    </a:ext>
                  </a:extLst>
                </a:gridCol>
                <a:gridCol w="1503825">
                  <a:extLst>
                    <a:ext uri="{9D8B030D-6E8A-4147-A177-3AD203B41FA5}">
                      <a16:colId xmlns:a16="http://schemas.microsoft.com/office/drawing/2014/main" val="1718277671"/>
                    </a:ext>
                  </a:extLst>
                </a:gridCol>
              </a:tblGrid>
              <a:tr h="612000">
                <a:tc>
                  <a:txBody>
                    <a:bodyPr/>
                    <a:lstStyle/>
                    <a:p>
                      <a:r>
                        <a:rPr lang="en-GB" sz="2200" dirty="0"/>
                        <a:t> </a:t>
                      </a:r>
                    </a:p>
                  </a:txBody>
                  <a:tcPr/>
                </a:tc>
                <a:tc>
                  <a:txBody>
                    <a:bodyPr/>
                    <a:lstStyle/>
                    <a:p>
                      <a:pPr algn="ctr"/>
                      <a:r>
                        <a:rPr lang="en-GB" sz="2800" dirty="0"/>
                        <a:t>A</a:t>
                      </a:r>
                    </a:p>
                  </a:txBody>
                  <a:tcPr/>
                </a:tc>
                <a:tc>
                  <a:txBody>
                    <a:bodyPr/>
                    <a:lstStyle/>
                    <a:p>
                      <a:pPr algn="ctr"/>
                      <a:r>
                        <a:rPr lang="en-GB" sz="2800" dirty="0"/>
                        <a:t>B</a:t>
                      </a:r>
                    </a:p>
                  </a:txBody>
                  <a:tcPr/>
                </a:tc>
                <a:tc>
                  <a:txBody>
                    <a:bodyPr/>
                    <a:lstStyle/>
                    <a:p>
                      <a:pPr algn="ctr"/>
                      <a:r>
                        <a:rPr lang="en-GB" sz="2800" dirty="0"/>
                        <a:t>C</a:t>
                      </a:r>
                    </a:p>
                  </a:txBody>
                  <a:tcPr/>
                </a:tc>
                <a:tc>
                  <a:txBody>
                    <a:bodyPr/>
                    <a:lstStyle/>
                    <a:p>
                      <a:pPr algn="ctr"/>
                      <a:r>
                        <a:rPr lang="en-GB" sz="2800"/>
                        <a:t>D</a:t>
                      </a:r>
                      <a:endParaRPr lang="en-GB" sz="2800" dirty="0"/>
                    </a:p>
                  </a:txBody>
                  <a:tcPr/>
                </a:tc>
                <a:extLst>
                  <a:ext uri="{0D108BD9-81ED-4DB2-BD59-A6C34878D82A}">
                    <a16:rowId xmlns:a16="http://schemas.microsoft.com/office/drawing/2014/main" val="2065105172"/>
                  </a:ext>
                </a:extLst>
              </a:tr>
              <a:tr h="612000">
                <a:tc>
                  <a:txBody>
                    <a:bodyPr/>
                    <a:lstStyle/>
                    <a:p>
                      <a:endParaRPr lang="en-GB" sz="2200" b="1" dirty="0"/>
                    </a:p>
                  </a:txBody>
                  <a:tcPr/>
                </a:tc>
                <a:tc>
                  <a:txBody>
                    <a:bodyPr/>
                    <a:lstStyle/>
                    <a:p>
                      <a:pPr algn="ctr"/>
                      <a:r>
                        <a:rPr lang="en-GB" sz="2200" dirty="0" err="1"/>
                        <a:t>el</a:t>
                      </a:r>
                      <a:r>
                        <a:rPr lang="en-GB" sz="2200" dirty="0"/>
                        <a:t> </a:t>
                      </a:r>
                      <a:r>
                        <a:rPr lang="en-GB" sz="2200" dirty="0" err="1"/>
                        <a:t>derecho</a:t>
                      </a:r>
                      <a:endParaRPr lang="en-GB" sz="2200" dirty="0"/>
                    </a:p>
                  </a:txBody>
                  <a:tcPr/>
                </a:tc>
                <a:tc>
                  <a:txBody>
                    <a:bodyPr/>
                    <a:lstStyle/>
                    <a:p>
                      <a:pPr algn="ctr"/>
                      <a:r>
                        <a:rPr lang="en-GB" sz="2200" dirty="0"/>
                        <a:t>la </a:t>
                      </a:r>
                      <a:r>
                        <a:rPr lang="en-GB" sz="2200" dirty="0" err="1"/>
                        <a:t>isla</a:t>
                      </a:r>
                      <a:endParaRPr lang="en-GB" sz="2200" dirty="0"/>
                    </a:p>
                  </a:txBody>
                  <a:tcPr/>
                </a:tc>
                <a:tc>
                  <a:txBody>
                    <a:bodyPr/>
                    <a:lstStyle/>
                    <a:p>
                      <a:pPr algn="ctr"/>
                      <a:r>
                        <a:rPr lang="en-GB" sz="2200" dirty="0" err="1"/>
                        <a:t>el</a:t>
                      </a:r>
                      <a:r>
                        <a:rPr lang="en-GB" sz="2200" dirty="0"/>
                        <a:t> </a:t>
                      </a:r>
                      <a:r>
                        <a:rPr lang="en-GB" sz="2200" dirty="0" err="1"/>
                        <a:t>cuello</a:t>
                      </a:r>
                      <a:endParaRPr lang="en-GB" sz="2200" dirty="0"/>
                    </a:p>
                  </a:txBody>
                  <a:tcPr/>
                </a:tc>
                <a:tc>
                  <a:txBody>
                    <a:bodyPr/>
                    <a:lstStyle/>
                    <a:p>
                      <a:pPr algn="ctr"/>
                      <a:r>
                        <a:rPr lang="en-GB" sz="2200" dirty="0" err="1"/>
                        <a:t>el</a:t>
                      </a:r>
                      <a:r>
                        <a:rPr lang="en-GB" sz="2200" dirty="0"/>
                        <a:t> </a:t>
                      </a:r>
                      <a:r>
                        <a:rPr lang="en-GB" sz="2200" dirty="0" err="1"/>
                        <a:t>hijo</a:t>
                      </a:r>
                      <a:endParaRPr lang="en-GB" sz="2200" dirty="0"/>
                    </a:p>
                  </a:txBody>
                  <a:tcPr/>
                </a:tc>
                <a:extLst>
                  <a:ext uri="{0D108BD9-81ED-4DB2-BD59-A6C34878D82A}">
                    <a16:rowId xmlns:a16="http://schemas.microsoft.com/office/drawing/2014/main" val="4230285385"/>
                  </a:ext>
                </a:extLst>
              </a:tr>
              <a:tr h="612000">
                <a:tc>
                  <a:txBody>
                    <a:bodyPr/>
                    <a:lstStyle/>
                    <a:p>
                      <a:endParaRPr lang="en-GB" sz="2200" b="1" dirty="0"/>
                    </a:p>
                  </a:txBody>
                  <a:tcPr/>
                </a:tc>
                <a:tc>
                  <a:txBody>
                    <a:bodyPr/>
                    <a:lstStyle/>
                    <a:p>
                      <a:pPr algn="ctr"/>
                      <a:r>
                        <a:rPr lang="en-GB" sz="2200" dirty="0" err="1"/>
                        <a:t>contar</a:t>
                      </a:r>
                      <a:endParaRPr lang="en-GB" sz="2200" dirty="0"/>
                    </a:p>
                  </a:txBody>
                  <a:tcPr/>
                </a:tc>
                <a:tc>
                  <a:txBody>
                    <a:bodyPr/>
                    <a:lstStyle/>
                    <a:p>
                      <a:pPr algn="ctr"/>
                      <a:r>
                        <a:rPr lang="en-GB" sz="2200" dirty="0" err="1"/>
                        <a:t>contestar</a:t>
                      </a:r>
                      <a:endParaRPr lang="en-GB" sz="2200" dirty="0"/>
                    </a:p>
                  </a:txBody>
                  <a:tcPr/>
                </a:tc>
                <a:tc>
                  <a:txBody>
                    <a:bodyPr/>
                    <a:lstStyle/>
                    <a:p>
                      <a:pPr algn="ctr"/>
                      <a:r>
                        <a:rPr lang="en-GB" sz="2200" dirty="0" err="1"/>
                        <a:t>aceptar</a:t>
                      </a:r>
                      <a:endParaRPr lang="en-GB" sz="2200" dirty="0"/>
                    </a:p>
                  </a:txBody>
                  <a:tcPr/>
                </a:tc>
                <a:tc>
                  <a:txBody>
                    <a:bodyPr/>
                    <a:lstStyle/>
                    <a:p>
                      <a:pPr algn="ctr"/>
                      <a:r>
                        <a:rPr lang="en-GB" sz="2200" dirty="0" err="1"/>
                        <a:t>amar</a:t>
                      </a:r>
                      <a:endParaRPr lang="en-GB" sz="2200" dirty="0"/>
                    </a:p>
                  </a:txBody>
                  <a:tcPr/>
                </a:tc>
                <a:extLst>
                  <a:ext uri="{0D108BD9-81ED-4DB2-BD59-A6C34878D82A}">
                    <a16:rowId xmlns:a16="http://schemas.microsoft.com/office/drawing/2014/main" val="2872826840"/>
                  </a:ext>
                </a:extLst>
              </a:tr>
              <a:tr h="612000">
                <a:tc>
                  <a:txBody>
                    <a:bodyPr/>
                    <a:lstStyle/>
                    <a:p>
                      <a:endParaRPr lang="en-GB" sz="2200" b="1" dirty="0"/>
                    </a:p>
                  </a:txBody>
                  <a:tcPr>
                    <a:solidFill>
                      <a:srgbClr val="E3CC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err="1"/>
                        <a:t>justo</a:t>
                      </a:r>
                      <a:endParaRPr lang="en-GB" sz="2200" dirty="0"/>
                    </a:p>
                  </a:txBody>
                  <a:tcPr>
                    <a:solidFill>
                      <a:srgbClr val="E3CCCC"/>
                    </a:solidFill>
                  </a:tcPr>
                </a:tc>
                <a:tc>
                  <a:txBody>
                    <a:bodyPr/>
                    <a:lstStyle/>
                    <a:p>
                      <a:pPr algn="ctr"/>
                      <a:r>
                        <a:rPr lang="en-GB" sz="2200" dirty="0" err="1"/>
                        <a:t>europeo</a:t>
                      </a:r>
                      <a:endParaRPr lang="en-GB" sz="2200" dirty="0"/>
                    </a:p>
                  </a:txBody>
                  <a:tcPr>
                    <a:solidFill>
                      <a:srgbClr val="E3CCCC"/>
                    </a:solidFill>
                  </a:tcPr>
                </a:tc>
                <a:tc>
                  <a:txBody>
                    <a:bodyPr/>
                    <a:lstStyle/>
                    <a:p>
                      <a:pPr algn="ctr"/>
                      <a:r>
                        <a:rPr lang="en-GB" sz="2200" dirty="0" err="1"/>
                        <a:t>abierto</a:t>
                      </a:r>
                      <a:endParaRPr lang="en-GB" sz="2200" dirty="0"/>
                    </a:p>
                  </a:txBody>
                  <a:tcPr>
                    <a:solidFill>
                      <a:srgbClr val="E3CCCC"/>
                    </a:solidFill>
                  </a:tcPr>
                </a:tc>
                <a:tc>
                  <a:txBody>
                    <a:bodyPr/>
                    <a:lstStyle/>
                    <a:p>
                      <a:pPr algn="ctr"/>
                      <a:r>
                        <a:rPr lang="en-GB" sz="2200" dirty="0" err="1"/>
                        <a:t>hermoso</a:t>
                      </a:r>
                      <a:endParaRPr lang="en-GB" sz="2200" dirty="0"/>
                    </a:p>
                  </a:txBody>
                  <a:tcPr>
                    <a:solidFill>
                      <a:srgbClr val="E3CCCC"/>
                    </a:solidFill>
                  </a:tcPr>
                </a:tc>
                <a:extLst>
                  <a:ext uri="{0D108BD9-81ED-4DB2-BD59-A6C34878D82A}">
                    <a16:rowId xmlns:a16="http://schemas.microsoft.com/office/drawing/2014/main" val="2249119550"/>
                  </a:ext>
                </a:extLst>
              </a:tr>
              <a:tr h="612000">
                <a:tc>
                  <a:txBody>
                    <a:bodyPr/>
                    <a:lstStyle/>
                    <a:p>
                      <a:endParaRPr lang="en-GB" sz="2200" b="1" dirty="0"/>
                    </a:p>
                  </a:txBody>
                  <a:tcPr>
                    <a:solidFill>
                      <a:schemeClr val="accent6">
                        <a:lumMod val="40000"/>
                        <a:lumOff val="60000"/>
                      </a:schemeClr>
                    </a:solidFill>
                  </a:tcPr>
                </a:tc>
                <a:tc>
                  <a:txBody>
                    <a:bodyPr/>
                    <a:lstStyle/>
                    <a:p>
                      <a:pPr algn="ctr"/>
                      <a:r>
                        <a:rPr lang="en-GB" sz="2200" dirty="0" err="1"/>
                        <a:t>el</a:t>
                      </a:r>
                      <a:r>
                        <a:rPr lang="en-GB" sz="2200" dirty="0"/>
                        <a:t> </a:t>
                      </a:r>
                      <a:r>
                        <a:rPr lang="en-GB" sz="2200" dirty="0" err="1"/>
                        <a:t>matrimonio</a:t>
                      </a:r>
                      <a:endParaRPr lang="en-GB" sz="2200" dirty="0"/>
                    </a:p>
                  </a:txBody>
                  <a:tcPr>
                    <a:solidFill>
                      <a:schemeClr val="accent6">
                        <a:lumMod val="40000"/>
                        <a:lumOff val="60000"/>
                      </a:schemeClr>
                    </a:solidFill>
                  </a:tcPr>
                </a:tc>
                <a:tc>
                  <a:txBody>
                    <a:bodyPr/>
                    <a:lstStyle/>
                    <a:p>
                      <a:pPr algn="ctr"/>
                      <a:r>
                        <a:rPr lang="en-GB" sz="2200" dirty="0" err="1"/>
                        <a:t>el</a:t>
                      </a:r>
                      <a:r>
                        <a:rPr lang="en-GB" sz="2200" dirty="0"/>
                        <a:t> </a:t>
                      </a:r>
                      <a:r>
                        <a:rPr lang="en-GB" sz="2200" dirty="0" err="1"/>
                        <a:t>raíz</a:t>
                      </a:r>
                      <a:endParaRPr lang="en-GB" sz="2200" dirty="0"/>
                    </a:p>
                  </a:txBody>
                  <a:tcPr>
                    <a:solidFill>
                      <a:schemeClr val="accent6">
                        <a:lumMod val="40000"/>
                        <a:lumOff val="60000"/>
                      </a:schemeClr>
                    </a:solidFill>
                  </a:tcPr>
                </a:tc>
                <a:tc>
                  <a:txBody>
                    <a:bodyPr/>
                    <a:lstStyle/>
                    <a:p>
                      <a:pPr algn="ctr"/>
                      <a:r>
                        <a:rPr lang="en-GB" sz="2200" dirty="0"/>
                        <a:t>la </a:t>
                      </a:r>
                      <a:r>
                        <a:rPr lang="en-GB" sz="2200" dirty="0" err="1"/>
                        <a:t>rodilla</a:t>
                      </a:r>
                      <a:endParaRPr lang="en-GB" sz="2200" dirty="0"/>
                    </a:p>
                  </a:txBody>
                  <a:tcPr>
                    <a:solidFill>
                      <a:schemeClr val="accent6">
                        <a:lumMod val="40000"/>
                        <a:lumOff val="60000"/>
                      </a:schemeClr>
                    </a:solidFill>
                  </a:tcPr>
                </a:tc>
                <a:tc>
                  <a:txBody>
                    <a:bodyPr/>
                    <a:lstStyle/>
                    <a:p>
                      <a:pPr algn="ctr"/>
                      <a:r>
                        <a:rPr lang="en-GB" sz="2200" dirty="0"/>
                        <a:t>la </a:t>
                      </a:r>
                      <a:r>
                        <a:rPr lang="en-GB" sz="2200" dirty="0" err="1"/>
                        <a:t>nariz</a:t>
                      </a:r>
                      <a:endParaRPr lang="en-GB" sz="2200" dirty="0"/>
                    </a:p>
                  </a:txBody>
                  <a:tcPr>
                    <a:solidFill>
                      <a:schemeClr val="accent6">
                        <a:lumMod val="40000"/>
                        <a:lumOff val="60000"/>
                      </a:schemeClr>
                    </a:solidFill>
                  </a:tcPr>
                </a:tc>
                <a:extLst>
                  <a:ext uri="{0D108BD9-81ED-4DB2-BD59-A6C34878D82A}">
                    <a16:rowId xmlns:a16="http://schemas.microsoft.com/office/drawing/2014/main" val="2392652308"/>
                  </a:ext>
                </a:extLst>
              </a:tr>
              <a:tr h="612000">
                <a:tc>
                  <a:txBody>
                    <a:bodyPr/>
                    <a:lstStyle/>
                    <a:p>
                      <a:endParaRPr lang="en-GB" sz="2200" b="1" dirty="0"/>
                    </a:p>
                  </a:txBody>
                  <a:tcPr>
                    <a:solidFill>
                      <a:schemeClr val="accent6">
                        <a:lumMod val="40000"/>
                        <a:lumOff val="60000"/>
                      </a:schemeClr>
                    </a:solidFill>
                  </a:tcPr>
                </a:tc>
                <a:tc>
                  <a:txBody>
                    <a:bodyPr/>
                    <a:lstStyle/>
                    <a:p>
                      <a:pPr algn="ctr"/>
                      <a:r>
                        <a:rPr lang="en-GB" sz="2200" dirty="0" err="1"/>
                        <a:t>enviar</a:t>
                      </a:r>
                      <a:endParaRPr lang="en-GB" sz="2200" dirty="0"/>
                    </a:p>
                  </a:txBody>
                  <a:tcPr>
                    <a:solidFill>
                      <a:schemeClr val="accent6">
                        <a:lumMod val="40000"/>
                        <a:lumOff val="60000"/>
                      </a:schemeClr>
                    </a:solidFill>
                  </a:tcPr>
                </a:tc>
                <a:tc>
                  <a:txBody>
                    <a:bodyPr/>
                    <a:lstStyle/>
                    <a:p>
                      <a:pPr algn="ctr"/>
                      <a:r>
                        <a:rPr lang="en-GB" sz="2200" dirty="0" err="1"/>
                        <a:t>realizar</a:t>
                      </a:r>
                      <a:endParaRPr lang="en-GB" sz="2200" dirty="0"/>
                    </a:p>
                  </a:txBody>
                  <a:tcPr>
                    <a:solidFill>
                      <a:schemeClr val="accent6">
                        <a:lumMod val="40000"/>
                        <a:lumOff val="60000"/>
                      </a:schemeClr>
                    </a:solidFill>
                  </a:tcPr>
                </a:tc>
                <a:tc>
                  <a:txBody>
                    <a:bodyPr/>
                    <a:lstStyle/>
                    <a:p>
                      <a:pPr algn="ctr"/>
                      <a:r>
                        <a:rPr lang="en-GB" sz="2200" dirty="0" err="1"/>
                        <a:t>asegurar</a:t>
                      </a:r>
                      <a:endParaRPr lang="en-GB" sz="2200" dirty="0"/>
                    </a:p>
                  </a:txBody>
                  <a:tcPr>
                    <a:solidFill>
                      <a:schemeClr val="accent6">
                        <a:lumMod val="40000"/>
                        <a:lumOff val="60000"/>
                      </a:schemeClr>
                    </a:solidFill>
                  </a:tcPr>
                </a:tc>
                <a:tc>
                  <a:txBody>
                    <a:bodyPr/>
                    <a:lstStyle/>
                    <a:p>
                      <a:pPr algn="ctr"/>
                      <a:r>
                        <a:rPr lang="en-GB" sz="2200" dirty="0" err="1"/>
                        <a:t>exigir</a:t>
                      </a:r>
                      <a:endParaRPr lang="en-GB" sz="2200" dirty="0"/>
                    </a:p>
                  </a:txBody>
                  <a:tcPr>
                    <a:solidFill>
                      <a:schemeClr val="accent6">
                        <a:lumMod val="40000"/>
                        <a:lumOff val="60000"/>
                      </a:schemeClr>
                    </a:solidFill>
                  </a:tcPr>
                </a:tc>
                <a:extLst>
                  <a:ext uri="{0D108BD9-81ED-4DB2-BD59-A6C34878D82A}">
                    <a16:rowId xmlns:a16="http://schemas.microsoft.com/office/drawing/2014/main" val="3085960154"/>
                  </a:ext>
                </a:extLst>
              </a:tr>
            </a:tbl>
          </a:graphicData>
        </a:graphic>
      </p:graphicFrame>
      <p:sp>
        <p:nvSpPr>
          <p:cNvPr id="4" name="Rounded Rectangle 11">
            <a:extLst>
              <a:ext uri="{FF2B5EF4-FFF2-40B4-BE49-F238E27FC236}">
                <a16:creationId xmlns:a16="http://schemas.microsoft.com/office/drawing/2014/main" id="{559E7A07-58D1-86D3-03FB-3F0EDB975702}"/>
              </a:ext>
            </a:extLst>
          </p:cNvPr>
          <p:cNvSpPr/>
          <p:nvPr/>
        </p:nvSpPr>
        <p:spPr>
          <a:xfrm>
            <a:off x="10496550" y="158190"/>
            <a:ext cx="1431594" cy="356160"/>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itle 25">
            <a:extLst>
              <a:ext uri="{FF2B5EF4-FFF2-40B4-BE49-F238E27FC236}">
                <a16:creationId xmlns:a16="http://schemas.microsoft.com/office/drawing/2014/main" id="{737FB45A-A7CD-EEC2-69B7-118A1F35C2B1}"/>
              </a:ext>
            </a:extLst>
          </p:cNvPr>
          <p:cNvSpPr>
            <a:spLocks noGrp="1"/>
          </p:cNvSpPr>
          <p:nvPr>
            <p:ph type="title"/>
          </p:nvPr>
        </p:nvSpPr>
        <p:spPr>
          <a:xfrm>
            <a:off x="0" y="194507"/>
            <a:ext cx="4427580" cy="647577"/>
          </a:xfrm>
        </p:spPr>
        <p:txBody>
          <a:bodyPr/>
          <a:lstStyle/>
          <a:p>
            <a:r>
              <a:rPr lang="es-ES_tradnl" dirty="0"/>
              <a:t>Vocabulario</a:t>
            </a:r>
          </a:p>
        </p:txBody>
      </p:sp>
      <p:sp>
        <p:nvSpPr>
          <p:cNvPr id="50" name="Rectangle 49">
            <a:extLst>
              <a:ext uri="{FF2B5EF4-FFF2-40B4-BE49-F238E27FC236}">
                <a16:creationId xmlns:a16="http://schemas.microsoft.com/office/drawing/2014/main" id="{E5795C44-972C-8DED-95DF-87B6A71430BE}"/>
              </a:ext>
            </a:extLst>
          </p:cNvPr>
          <p:cNvSpPr/>
          <p:nvPr/>
        </p:nvSpPr>
        <p:spPr>
          <a:xfrm>
            <a:off x="7969308" y="1367455"/>
            <a:ext cx="9396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3A3838"/>
                </a:solidFill>
                <a:effectLst>
                  <a:outerShdw blurRad="12700" dist="38100" dir="2700000" algn="tl" rotWithShape="0">
                    <a:srgbClr val="FFFFFF">
                      <a:lumMod val="50000"/>
                    </a:srgbClr>
                  </a:outerShdw>
                </a:effectLst>
                <a:uLnTx/>
                <a:uFillTx/>
                <a:latin typeface="Century Gothic"/>
                <a:ea typeface="+mn-ea"/>
                <a:cs typeface="+mn-cs"/>
              </a:rPr>
              <a:t>6 _</a:t>
            </a:r>
          </a:p>
        </p:txBody>
      </p:sp>
      <p:sp>
        <p:nvSpPr>
          <p:cNvPr id="51" name="Rectangle 50">
            <a:extLst>
              <a:ext uri="{FF2B5EF4-FFF2-40B4-BE49-F238E27FC236}">
                <a16:creationId xmlns:a16="http://schemas.microsoft.com/office/drawing/2014/main" id="{06750122-FE62-90D0-F00A-11A6A32D4C7B}"/>
              </a:ext>
            </a:extLst>
          </p:cNvPr>
          <p:cNvSpPr/>
          <p:nvPr/>
        </p:nvSpPr>
        <p:spPr>
          <a:xfrm>
            <a:off x="9097580" y="1367455"/>
            <a:ext cx="9396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3A3838"/>
                </a:solidFill>
                <a:effectLst>
                  <a:outerShdw blurRad="12700" dist="38100" dir="2700000" algn="tl" rotWithShape="0">
                    <a:srgbClr val="FFFFFF">
                      <a:lumMod val="50000"/>
                    </a:srgbClr>
                  </a:outerShdw>
                </a:effectLst>
                <a:uLnTx/>
                <a:uFillTx/>
                <a:latin typeface="Century Gothic"/>
                <a:ea typeface="+mn-ea"/>
                <a:cs typeface="+mn-cs"/>
              </a:rPr>
              <a:t>7 _</a:t>
            </a:r>
          </a:p>
        </p:txBody>
      </p:sp>
      <p:sp>
        <p:nvSpPr>
          <p:cNvPr id="52" name="Rectangle 51">
            <a:extLst>
              <a:ext uri="{FF2B5EF4-FFF2-40B4-BE49-F238E27FC236}">
                <a16:creationId xmlns:a16="http://schemas.microsoft.com/office/drawing/2014/main" id="{23F27C89-2A45-E638-8B8D-56BF08DB2B03}"/>
              </a:ext>
            </a:extLst>
          </p:cNvPr>
          <p:cNvSpPr/>
          <p:nvPr/>
        </p:nvSpPr>
        <p:spPr>
          <a:xfrm>
            <a:off x="10225851" y="1367455"/>
            <a:ext cx="9396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3A3838"/>
                </a:solidFill>
                <a:effectLst>
                  <a:outerShdw blurRad="12700" dist="38100" dir="2700000" algn="tl" rotWithShape="0">
                    <a:srgbClr val="FFFFFF">
                      <a:lumMod val="50000"/>
                    </a:srgbClr>
                  </a:outerShdw>
                </a:effectLst>
                <a:uLnTx/>
                <a:uFillTx/>
                <a:latin typeface="Century Gothic"/>
                <a:ea typeface="+mn-ea"/>
                <a:cs typeface="+mn-cs"/>
              </a:rPr>
              <a:t>8 _</a:t>
            </a:r>
          </a:p>
        </p:txBody>
      </p:sp>
      <p:sp>
        <p:nvSpPr>
          <p:cNvPr id="53" name="Rectangle 52">
            <a:extLst>
              <a:ext uri="{FF2B5EF4-FFF2-40B4-BE49-F238E27FC236}">
                <a16:creationId xmlns:a16="http://schemas.microsoft.com/office/drawing/2014/main" id="{8077F814-9439-D17A-B013-0C70AB4977C3}"/>
              </a:ext>
            </a:extLst>
          </p:cNvPr>
          <p:cNvSpPr/>
          <p:nvPr/>
        </p:nvSpPr>
        <p:spPr>
          <a:xfrm>
            <a:off x="7969308" y="2477830"/>
            <a:ext cx="9396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3A3838"/>
                </a:solidFill>
                <a:effectLst>
                  <a:outerShdw blurRad="12700" dist="38100" dir="2700000" algn="tl" rotWithShape="0">
                    <a:srgbClr val="FFFFFF">
                      <a:lumMod val="50000"/>
                    </a:srgbClr>
                  </a:outerShdw>
                </a:effectLst>
                <a:uLnTx/>
                <a:uFillTx/>
                <a:latin typeface="Century Gothic"/>
                <a:ea typeface="+mn-ea"/>
                <a:cs typeface="+mn-cs"/>
              </a:rPr>
              <a:t>9 _</a:t>
            </a:r>
          </a:p>
        </p:txBody>
      </p:sp>
      <p:sp>
        <p:nvSpPr>
          <p:cNvPr id="54" name="Rectangle 53">
            <a:extLst>
              <a:ext uri="{FF2B5EF4-FFF2-40B4-BE49-F238E27FC236}">
                <a16:creationId xmlns:a16="http://schemas.microsoft.com/office/drawing/2014/main" id="{1BFFB512-D5EE-1CA8-D2C8-427BCE93BA84}"/>
              </a:ext>
            </a:extLst>
          </p:cNvPr>
          <p:cNvSpPr/>
          <p:nvPr/>
        </p:nvSpPr>
        <p:spPr>
          <a:xfrm>
            <a:off x="8939685" y="2477830"/>
            <a:ext cx="1255472"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3A3838"/>
                </a:solidFill>
                <a:effectLst>
                  <a:outerShdw blurRad="12700" dist="38100" dir="2700000" algn="tl" rotWithShape="0">
                    <a:srgbClr val="FFFFFF">
                      <a:lumMod val="50000"/>
                    </a:srgbClr>
                  </a:outerShdw>
                </a:effectLst>
                <a:uLnTx/>
                <a:uFillTx/>
                <a:latin typeface="Century Gothic"/>
                <a:ea typeface="+mn-ea"/>
                <a:cs typeface="+mn-cs"/>
              </a:rPr>
              <a:t>10 _</a:t>
            </a:r>
          </a:p>
        </p:txBody>
      </p:sp>
      <p:sp>
        <p:nvSpPr>
          <p:cNvPr id="42" name="Rectangle 41">
            <a:extLst>
              <a:ext uri="{FF2B5EF4-FFF2-40B4-BE49-F238E27FC236}">
                <a16:creationId xmlns:a16="http://schemas.microsoft.com/office/drawing/2014/main" id="{7A0ED58F-B0BD-5F89-082F-0D976B212DA4}"/>
              </a:ext>
            </a:extLst>
          </p:cNvPr>
          <p:cNvSpPr/>
          <p:nvPr/>
        </p:nvSpPr>
        <p:spPr>
          <a:xfrm>
            <a:off x="8352665" y="1330205"/>
            <a:ext cx="60144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Century Gothic"/>
                <a:ea typeface="+mn-ea"/>
                <a:cs typeface="+mn-cs"/>
              </a:rPr>
              <a:t>A</a:t>
            </a:r>
          </a:p>
        </p:txBody>
      </p:sp>
      <p:sp>
        <p:nvSpPr>
          <p:cNvPr id="45" name="Rectangle 44">
            <a:extLst>
              <a:ext uri="{FF2B5EF4-FFF2-40B4-BE49-F238E27FC236}">
                <a16:creationId xmlns:a16="http://schemas.microsoft.com/office/drawing/2014/main" id="{36D9F169-2421-9697-9E54-ADC1EEA4ABE2}"/>
              </a:ext>
            </a:extLst>
          </p:cNvPr>
          <p:cNvSpPr/>
          <p:nvPr/>
        </p:nvSpPr>
        <p:spPr>
          <a:xfrm>
            <a:off x="9517788" y="1339609"/>
            <a:ext cx="51168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9525">
                  <a:solidFill>
                    <a:srgbClr val="FFFFFF"/>
                  </a:solidFill>
                  <a:prstDash val="solid"/>
                </a:ln>
                <a:solidFill>
                  <a:srgbClr val="FFC000"/>
                </a:solidFill>
                <a:effectLst>
                  <a:outerShdw blurRad="12700" dist="38100" dir="2700000" algn="tl" rotWithShape="0">
                    <a:srgbClr val="FFFFFF">
                      <a:lumMod val="50000"/>
                    </a:srgbClr>
                  </a:outerShdw>
                </a:effectLst>
                <a:latin typeface="Century Gothic"/>
              </a:rPr>
              <a:t>B</a:t>
            </a:r>
            <a:endParaRPr kumimoji="0" lang="en-US" sz="4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Century Gothic"/>
              <a:ea typeface="+mn-ea"/>
              <a:cs typeface="+mn-cs"/>
            </a:endParaRPr>
          </a:p>
        </p:txBody>
      </p:sp>
      <p:sp>
        <p:nvSpPr>
          <p:cNvPr id="47" name="Rectangle 46">
            <a:extLst>
              <a:ext uri="{FF2B5EF4-FFF2-40B4-BE49-F238E27FC236}">
                <a16:creationId xmlns:a16="http://schemas.microsoft.com/office/drawing/2014/main" id="{C85BDAE9-2C71-9636-0FE1-7E04E323F1B8}"/>
              </a:ext>
            </a:extLst>
          </p:cNvPr>
          <p:cNvSpPr/>
          <p:nvPr/>
        </p:nvSpPr>
        <p:spPr>
          <a:xfrm>
            <a:off x="10642352" y="1367633"/>
            <a:ext cx="579005"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9525">
                  <a:solidFill>
                    <a:srgbClr val="FFFFFF"/>
                  </a:solidFill>
                  <a:prstDash val="solid"/>
                </a:ln>
                <a:solidFill>
                  <a:srgbClr val="FFC000"/>
                </a:solidFill>
                <a:effectLst>
                  <a:outerShdw blurRad="12700" dist="38100" dir="2700000" algn="tl" rotWithShape="0">
                    <a:srgbClr val="FFFFFF">
                      <a:lumMod val="50000"/>
                    </a:srgbClr>
                  </a:outerShdw>
                </a:effectLst>
                <a:latin typeface="Century Gothic"/>
              </a:rPr>
              <a:t>D</a:t>
            </a:r>
            <a:endParaRPr kumimoji="0" lang="en-US" sz="4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Century Gothic"/>
              <a:ea typeface="+mn-ea"/>
              <a:cs typeface="+mn-cs"/>
            </a:endParaRPr>
          </a:p>
        </p:txBody>
      </p:sp>
      <p:sp>
        <p:nvSpPr>
          <p:cNvPr id="43" name="Rectangle 42">
            <a:extLst>
              <a:ext uri="{FF2B5EF4-FFF2-40B4-BE49-F238E27FC236}">
                <a16:creationId xmlns:a16="http://schemas.microsoft.com/office/drawing/2014/main" id="{1A3C1E0B-8A7F-F735-D787-B67D6C4E440F}"/>
              </a:ext>
            </a:extLst>
          </p:cNvPr>
          <p:cNvSpPr/>
          <p:nvPr/>
        </p:nvSpPr>
        <p:spPr>
          <a:xfrm>
            <a:off x="8380036" y="2477829"/>
            <a:ext cx="623889"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9525">
                  <a:solidFill>
                    <a:srgbClr val="FFFFFF"/>
                  </a:solidFill>
                  <a:prstDash val="solid"/>
                </a:ln>
                <a:solidFill>
                  <a:srgbClr val="FFC000"/>
                </a:solidFill>
                <a:effectLst>
                  <a:outerShdw blurRad="12700" dist="38100" dir="2700000" algn="tl" rotWithShape="0">
                    <a:srgbClr val="FFFFFF">
                      <a:lumMod val="50000"/>
                    </a:srgbClr>
                  </a:outerShdw>
                </a:effectLst>
                <a:latin typeface="Century Gothic"/>
              </a:rPr>
              <a:t>C</a:t>
            </a:r>
            <a:endParaRPr kumimoji="0" lang="en-US" sz="4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Century Gothic"/>
              <a:ea typeface="+mn-ea"/>
              <a:cs typeface="+mn-cs"/>
            </a:endParaRPr>
          </a:p>
        </p:txBody>
      </p:sp>
      <p:sp>
        <p:nvSpPr>
          <p:cNvPr id="44" name="Rectangle 43">
            <a:extLst>
              <a:ext uri="{FF2B5EF4-FFF2-40B4-BE49-F238E27FC236}">
                <a16:creationId xmlns:a16="http://schemas.microsoft.com/office/drawing/2014/main" id="{4534BF57-1988-127A-21AE-CCEBB664A5DF}"/>
              </a:ext>
            </a:extLst>
          </p:cNvPr>
          <p:cNvSpPr/>
          <p:nvPr/>
        </p:nvSpPr>
        <p:spPr>
          <a:xfrm>
            <a:off x="9637368" y="2465121"/>
            <a:ext cx="60144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9525">
                  <a:solidFill>
                    <a:srgbClr val="FFFFFF"/>
                  </a:solidFill>
                  <a:prstDash val="solid"/>
                </a:ln>
                <a:solidFill>
                  <a:srgbClr val="FFC000"/>
                </a:solidFill>
                <a:effectLst>
                  <a:outerShdw blurRad="12700" dist="38100" dir="2700000" algn="tl" rotWithShape="0">
                    <a:srgbClr val="FFFFFF">
                      <a:lumMod val="50000"/>
                    </a:srgbClr>
                  </a:outerShdw>
                </a:effectLst>
                <a:latin typeface="Century Gothic"/>
              </a:rPr>
              <a:t>A</a:t>
            </a:r>
            <a:endParaRPr kumimoji="0" lang="en-US" sz="4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Century Gothic"/>
              <a:ea typeface="+mn-ea"/>
              <a:cs typeface="+mn-cs"/>
            </a:endParaRPr>
          </a:p>
        </p:txBody>
      </p:sp>
      <p:sp>
        <p:nvSpPr>
          <p:cNvPr id="32" name="Action Button: Custom 20">
            <a:hlinkClick r:id="" action="ppaction://noaction" highlightClick="1">
              <a:snd r:embed="rId6" name="6. Algo básico que todos merecemos. Por ejemplo, tener una educación.wav"/>
            </a:hlinkClick>
            <a:extLst>
              <a:ext uri="{FF2B5EF4-FFF2-40B4-BE49-F238E27FC236}">
                <a16:creationId xmlns:a16="http://schemas.microsoft.com/office/drawing/2014/main" id="{4C8794E4-8526-481D-A8DC-E7D5A047AB8C}"/>
              </a:ext>
            </a:extLst>
          </p:cNvPr>
          <p:cNvSpPr/>
          <p:nvPr/>
        </p:nvSpPr>
        <p:spPr>
          <a:xfrm>
            <a:off x="149607" y="3242772"/>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4" name="Action Button: Custom 20">
            <a:hlinkClick r:id="" action="ppaction://noaction" highlightClick="1">
              <a:snd r:embed="rId7" name="7. Responder a una pregunta.wav"/>
            </a:hlinkClick>
            <a:extLst>
              <a:ext uri="{FF2B5EF4-FFF2-40B4-BE49-F238E27FC236}">
                <a16:creationId xmlns:a16="http://schemas.microsoft.com/office/drawing/2014/main" id="{5D4F1D0F-E4D4-45AB-8EDC-DDF1874D4320}"/>
              </a:ext>
            </a:extLst>
          </p:cNvPr>
          <p:cNvSpPr/>
          <p:nvPr/>
        </p:nvSpPr>
        <p:spPr>
          <a:xfrm>
            <a:off x="149607" y="3862887"/>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5" name="Action Button: Custom 20">
            <a:hlinkClick r:id="" action="ppaction://noaction" highlightClick="1">
              <a:snd r:embed="rId8" name="8. Otra palabra para precioso.wav"/>
            </a:hlinkClick>
            <a:extLst>
              <a:ext uri="{FF2B5EF4-FFF2-40B4-BE49-F238E27FC236}">
                <a16:creationId xmlns:a16="http://schemas.microsoft.com/office/drawing/2014/main" id="{E1289FCD-1E85-4346-985D-883702069B38}"/>
              </a:ext>
            </a:extLst>
          </p:cNvPr>
          <p:cNvSpPr/>
          <p:nvPr/>
        </p:nvSpPr>
        <p:spPr>
          <a:xfrm>
            <a:off x="145297" y="4482263"/>
            <a:ext cx="396000" cy="396000"/>
          </a:xfrm>
          <a:prstGeom prst="actionButtonBlank">
            <a:avLst/>
          </a:prstGeom>
          <a:solidFill>
            <a:schemeClr val="accent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6" name="Action Button: Custom 20">
            <a:hlinkClick r:id="" action="ppaction://noaction" highlightClick="1">
              <a:snd r:embed="rId9" name="9. Una parte de la pierna.wav"/>
            </a:hlinkClick>
            <a:extLst>
              <a:ext uri="{FF2B5EF4-FFF2-40B4-BE49-F238E27FC236}">
                <a16:creationId xmlns:a16="http://schemas.microsoft.com/office/drawing/2014/main" id="{137C6D7A-4321-4AC9-8377-41132E2CC3FA}"/>
              </a:ext>
            </a:extLst>
          </p:cNvPr>
          <p:cNvSpPr/>
          <p:nvPr/>
        </p:nvSpPr>
        <p:spPr>
          <a:xfrm>
            <a:off x="145297" y="5103117"/>
            <a:ext cx="396000" cy="396000"/>
          </a:xfrm>
          <a:prstGeom prst="actionButtonBlank">
            <a:avLst/>
          </a:prstGeom>
          <a:solidFill>
            <a:srgbClr val="0070C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F0302020204030204"/>
              </a:rPr>
              <a:t>9</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Action Button: Custom 20">
            <a:hlinkClick r:id="" action="ppaction://noaction" highlightClick="1">
              <a:snd r:embed="rId10" name="10, Otra palabra para mandar.wav"/>
            </a:hlinkClick>
            <a:extLst>
              <a:ext uri="{FF2B5EF4-FFF2-40B4-BE49-F238E27FC236}">
                <a16:creationId xmlns:a16="http://schemas.microsoft.com/office/drawing/2014/main" id="{40290F54-7260-433D-8642-FBD8C41C9AB9}"/>
              </a:ext>
            </a:extLst>
          </p:cNvPr>
          <p:cNvSpPr/>
          <p:nvPr/>
        </p:nvSpPr>
        <p:spPr>
          <a:xfrm>
            <a:off x="145297" y="5722493"/>
            <a:ext cx="400310" cy="396000"/>
          </a:xfrm>
          <a:prstGeom prst="actionButtonBlank">
            <a:avLst/>
          </a:prstGeom>
          <a:solidFill>
            <a:srgbClr val="0070C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38" name="TextBox 37">
            <a:extLst>
              <a:ext uri="{FF2B5EF4-FFF2-40B4-BE49-F238E27FC236}">
                <a16:creationId xmlns:a16="http://schemas.microsoft.com/office/drawing/2014/main" id="{2F864504-44C5-4067-B422-16DE6103A4EB}"/>
              </a:ext>
            </a:extLst>
          </p:cNvPr>
          <p:cNvSpPr txBox="1"/>
          <p:nvPr/>
        </p:nvSpPr>
        <p:spPr>
          <a:xfrm>
            <a:off x="194160" y="1135507"/>
            <a:ext cx="7325833" cy="1508105"/>
          </a:xfrm>
          <a:prstGeom prst="rect">
            <a:avLst/>
          </a:prstGeom>
          <a:noFill/>
        </p:spPr>
        <p:txBody>
          <a:bodyPr wrap="square" rtlCol="0">
            <a:spAutoFit/>
          </a:bodyPr>
          <a:lstStyle/>
          <a:p>
            <a:r>
              <a:rPr lang="en-US" sz="2400" dirty="0" err="1">
                <a:solidFill>
                  <a:schemeClr val="accent5">
                    <a:lumMod val="50000"/>
                  </a:schemeClr>
                </a:solidFill>
                <a:latin typeface="Century Gothic" panose="020B0502020202020204" pitchFamily="34" charset="0"/>
              </a:rPr>
              <a:t>Ayuda</a:t>
            </a:r>
            <a:r>
              <a:rPr lang="en-US" sz="2400" dirty="0">
                <a:solidFill>
                  <a:schemeClr val="accent5">
                    <a:lumMod val="50000"/>
                  </a:schemeClr>
                </a:solidFill>
                <a:latin typeface="Century Gothic" panose="020B0502020202020204" pitchFamily="34" charset="0"/>
              </a:rPr>
              <a:t> a las personas </a:t>
            </a:r>
            <a:r>
              <a:rPr lang="en-US" sz="2400" dirty="0" err="1">
                <a:solidFill>
                  <a:schemeClr val="accent5">
                    <a:lumMod val="50000"/>
                  </a:schemeClr>
                </a:solidFill>
                <a:latin typeface="Century Gothic" panose="020B0502020202020204" pitchFamily="34" charset="0"/>
              </a:rPr>
              <a:t>famosas</a:t>
            </a:r>
            <a:r>
              <a:rPr lang="en-US" sz="2400" dirty="0">
                <a:solidFill>
                  <a:schemeClr val="accent5">
                    <a:lumMod val="50000"/>
                  </a:schemeClr>
                </a:solidFill>
                <a:latin typeface="Century Gothic" panose="020B0502020202020204" pitchFamily="34" charset="0"/>
              </a:rPr>
              <a:t> a </a:t>
            </a:r>
            <a:r>
              <a:rPr lang="en-US" sz="2400" dirty="0" err="1">
                <a:solidFill>
                  <a:schemeClr val="accent5">
                    <a:lumMod val="50000"/>
                  </a:schemeClr>
                </a:solidFill>
                <a:latin typeface="Century Gothic" panose="020B0502020202020204" pitchFamily="34" charset="0"/>
              </a:rPr>
              <a:t>ganar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el</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programa</a:t>
            </a:r>
            <a:r>
              <a:rPr lang="en-US" sz="2400" dirty="0">
                <a:solidFill>
                  <a:schemeClr val="accent5">
                    <a:lumMod val="50000"/>
                  </a:schemeClr>
                </a:solidFill>
                <a:latin typeface="Century Gothic" panose="020B0502020202020204" pitchFamily="34" charset="0"/>
              </a:rPr>
              <a:t> de </a:t>
            </a:r>
            <a:r>
              <a:rPr lang="en-US" sz="2400" dirty="0" err="1">
                <a:solidFill>
                  <a:schemeClr val="accent5">
                    <a:lumMod val="50000"/>
                  </a:schemeClr>
                </a:solidFill>
                <a:latin typeface="Century Gothic" panose="020B0502020202020204" pitchFamily="34" charset="0"/>
              </a:rPr>
              <a:t>juegos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Escucha</a:t>
            </a:r>
            <a:r>
              <a:rPr lang="en-US" sz="2400" dirty="0">
                <a:solidFill>
                  <a:schemeClr val="accent5">
                    <a:lumMod val="50000"/>
                  </a:schemeClr>
                </a:solidFill>
                <a:latin typeface="Century Gothic" panose="020B0502020202020204" pitchFamily="34" charset="0"/>
              </a:rPr>
              <a:t> las </a:t>
            </a:r>
            <a:r>
              <a:rPr lang="en-US" sz="2400" dirty="0" err="1">
                <a:solidFill>
                  <a:schemeClr val="accent5">
                    <a:lumMod val="50000"/>
                  </a:schemeClr>
                </a:solidFill>
                <a:latin typeface="Century Gothic" panose="020B0502020202020204" pitchFamily="34" charset="0"/>
              </a:rPr>
              <a:t>pistas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elige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una</a:t>
            </a:r>
            <a:r>
              <a:rPr lang="en-US" sz="2400" dirty="0">
                <a:solidFill>
                  <a:schemeClr val="accent5">
                    <a:lumMod val="50000"/>
                  </a:schemeClr>
                </a:solidFill>
                <a:latin typeface="Century Gothic" panose="020B0502020202020204" pitchFamily="34" charset="0"/>
              </a:rPr>
              <a:t> palabra y escribe </a:t>
            </a:r>
            <a:r>
              <a:rPr lang="en-US" sz="2400" dirty="0" err="1">
                <a:solidFill>
                  <a:schemeClr val="accent5">
                    <a:lumMod val="50000"/>
                  </a:schemeClr>
                </a:solidFill>
                <a:latin typeface="Century Gothic" panose="020B0502020202020204" pitchFamily="34" charset="0"/>
              </a:rPr>
              <a:t>los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números</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correctos</a:t>
            </a:r>
            <a:r>
              <a:rPr lang="en-US" sz="2400" dirty="0">
                <a:solidFill>
                  <a:schemeClr val="accent5">
                    <a:lumMod val="50000"/>
                  </a:schemeClr>
                </a:solidFill>
                <a:latin typeface="Century Gothic" panose="020B0502020202020204" pitchFamily="34" charset="0"/>
              </a:rPr>
              <a:t>.</a:t>
            </a:r>
          </a:p>
          <a:p>
            <a:endParaRPr lang="es-ES_tradnl" sz="2000" dirty="0"/>
          </a:p>
        </p:txBody>
      </p:sp>
      <p:sp>
        <p:nvSpPr>
          <p:cNvPr id="39" name="TextBox 38">
            <a:extLst>
              <a:ext uri="{FF2B5EF4-FFF2-40B4-BE49-F238E27FC236}">
                <a16:creationId xmlns:a16="http://schemas.microsoft.com/office/drawing/2014/main" id="{DF69A200-A7C5-46ED-B45D-FF91A9F5FF8C}"/>
              </a:ext>
            </a:extLst>
          </p:cNvPr>
          <p:cNvSpPr txBox="1"/>
          <p:nvPr/>
        </p:nvSpPr>
        <p:spPr>
          <a:xfrm>
            <a:off x="4427580" y="200261"/>
            <a:ext cx="46958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AD1519"/>
                </a:solidFill>
                <a:effectLst/>
                <a:uLnTx/>
                <a:uFillTx/>
                <a:latin typeface="Century Gothic"/>
                <a:ea typeface="+mn-ea"/>
                <a:cs typeface="+mn-cs"/>
              </a:rPr>
              <a:t>*programa de juegos = </a:t>
            </a:r>
            <a:r>
              <a:rPr kumimoji="0" lang="es-ES_tradnl" sz="2000" b="0" i="0" u="none" strike="noStrike" kern="1200" cap="none" spc="0" normalizeH="0" baseline="0" noProof="0" dirty="0" err="1">
                <a:ln>
                  <a:noFill/>
                </a:ln>
                <a:solidFill>
                  <a:srgbClr val="AD1519"/>
                </a:solidFill>
                <a:effectLst/>
                <a:uLnTx/>
                <a:uFillTx/>
                <a:latin typeface="Century Gothic"/>
                <a:ea typeface="+mn-ea"/>
                <a:cs typeface="+mn-cs"/>
              </a:rPr>
              <a:t>game</a:t>
            </a:r>
            <a:r>
              <a:rPr kumimoji="0" lang="es-ES_tradnl" sz="2000" b="0" i="0" u="none" strike="noStrike" kern="1200" cap="none" spc="0" normalizeH="0" baseline="0" noProof="0" dirty="0">
                <a:ln>
                  <a:noFill/>
                </a:ln>
                <a:solidFill>
                  <a:srgbClr val="AD1519"/>
                </a:solidFill>
                <a:effectLst/>
                <a:uLnTx/>
                <a:uFillTx/>
                <a:latin typeface="Century Gothic"/>
                <a:ea typeface="+mn-ea"/>
                <a:cs typeface="+mn-cs"/>
              </a:rPr>
              <a:t> show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AD1519"/>
                </a:solidFill>
                <a:effectLst/>
                <a:uLnTx/>
                <a:uFillTx/>
                <a:latin typeface="Century Gothic"/>
                <a:ea typeface="+mn-ea"/>
                <a:cs typeface="+mn-cs"/>
              </a:rPr>
              <a:t>*pista = </a:t>
            </a:r>
            <a:r>
              <a:rPr kumimoji="0" lang="es-ES_tradnl" sz="2000" b="0" i="0" u="none" strike="noStrike" kern="1200" cap="none" spc="0" normalizeH="0" baseline="0" noProof="0" dirty="0" err="1">
                <a:ln>
                  <a:noFill/>
                </a:ln>
                <a:solidFill>
                  <a:srgbClr val="AD1519"/>
                </a:solidFill>
                <a:effectLst/>
                <a:uLnTx/>
                <a:uFillTx/>
                <a:latin typeface="Century Gothic"/>
                <a:ea typeface="+mn-ea"/>
                <a:cs typeface="+mn-cs"/>
              </a:rPr>
              <a:t>hint</a:t>
            </a:r>
            <a:endParaRPr kumimoji="0" lang="es-ES_tradnl" sz="2000" b="0" i="0" u="none" strike="noStrike" kern="1200" cap="none" spc="0" normalizeH="0" baseline="0" noProof="0" dirty="0">
              <a:ln>
                <a:noFill/>
              </a:ln>
              <a:solidFill>
                <a:srgbClr val="AD1519"/>
              </a:solidFill>
              <a:effectLst/>
              <a:uLnTx/>
              <a:uFillTx/>
              <a:latin typeface="Century Gothic"/>
              <a:ea typeface="+mn-ea"/>
              <a:cs typeface="+mn-cs"/>
            </a:endParaRPr>
          </a:p>
        </p:txBody>
      </p:sp>
      <p:sp>
        <p:nvSpPr>
          <p:cNvPr id="55" name="Rectangle 54">
            <a:extLst>
              <a:ext uri="{FF2B5EF4-FFF2-40B4-BE49-F238E27FC236}">
                <a16:creationId xmlns:a16="http://schemas.microsoft.com/office/drawing/2014/main" id="{70E9215F-F1FC-4D42-A35C-D53D04698FAD}"/>
              </a:ext>
            </a:extLst>
          </p:cNvPr>
          <p:cNvSpPr/>
          <p:nvPr/>
        </p:nvSpPr>
        <p:spPr>
          <a:xfrm>
            <a:off x="7943417" y="1880349"/>
            <a:ext cx="3248005"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rgbClr val="FFC000"/>
                </a:solidFill>
                <a:effectLst/>
              </a:rPr>
              <a:t>¡GANÁIS!</a:t>
            </a:r>
          </a:p>
        </p:txBody>
      </p:sp>
      <p:sp>
        <p:nvSpPr>
          <p:cNvPr id="56" name="Rectangle 55">
            <a:extLst>
              <a:ext uri="{FF2B5EF4-FFF2-40B4-BE49-F238E27FC236}">
                <a16:creationId xmlns:a16="http://schemas.microsoft.com/office/drawing/2014/main" id="{B5CB39C6-2DB6-40D1-9A4C-066A5893E40A}"/>
              </a:ext>
            </a:extLst>
          </p:cNvPr>
          <p:cNvSpPr/>
          <p:nvPr/>
        </p:nvSpPr>
        <p:spPr>
          <a:xfrm>
            <a:off x="7924954" y="1261979"/>
            <a:ext cx="3342582" cy="769441"/>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a:t>
            </a:r>
          </a:p>
        </p:txBody>
      </p:sp>
      <p:sp>
        <p:nvSpPr>
          <p:cNvPr id="59" name="Rectangle 58">
            <a:extLst>
              <a:ext uri="{FF2B5EF4-FFF2-40B4-BE49-F238E27FC236}">
                <a16:creationId xmlns:a16="http://schemas.microsoft.com/office/drawing/2014/main" id="{32408736-E5AC-4208-9569-81A078554B30}"/>
              </a:ext>
            </a:extLst>
          </p:cNvPr>
          <p:cNvSpPr/>
          <p:nvPr/>
        </p:nvSpPr>
        <p:spPr>
          <a:xfrm>
            <a:off x="7924954" y="2661195"/>
            <a:ext cx="3342582" cy="769441"/>
          </a:xfrm>
          <a:prstGeom prst="rect">
            <a:avLst/>
          </a:prstGeom>
          <a:noFill/>
        </p:spPr>
        <p:txBody>
          <a:bodyPr wrap="non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a:t>
            </a:r>
          </a:p>
        </p:txBody>
      </p:sp>
    </p:spTree>
    <p:extLst>
      <p:ext uri="{BB962C8B-B14F-4D97-AF65-F5344CB8AC3E}">
        <p14:creationId xmlns:p14="http://schemas.microsoft.com/office/powerpoint/2010/main" val="392093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47"/>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4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4"/>
                                        </p:tgtEl>
                                        <p:attrNameLst>
                                          <p:attrName>style.visibility</p:attrName>
                                        </p:attrNameLst>
                                      </p:cBhvr>
                                      <p:to>
                                        <p:strVal val="hidden"/>
                                      </p:to>
                                    </p:set>
                                  </p:childTnLst>
                                </p:cTn>
                              </p:par>
                              <p:par>
                                <p:cTn id="45" presetID="3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1000" fill="hold"/>
                                        <p:tgtEl>
                                          <p:spTgt spid="55"/>
                                        </p:tgtEl>
                                        <p:attrNameLst>
                                          <p:attrName>ppt_w</p:attrName>
                                        </p:attrNameLst>
                                      </p:cBhvr>
                                      <p:tavLst>
                                        <p:tav tm="0">
                                          <p:val>
                                            <p:fltVal val="0"/>
                                          </p:val>
                                        </p:tav>
                                        <p:tav tm="100000">
                                          <p:val>
                                            <p:strVal val="#ppt_w"/>
                                          </p:val>
                                        </p:tav>
                                      </p:tavLst>
                                    </p:anim>
                                    <p:anim calcmode="lin" valueType="num">
                                      <p:cBhvr>
                                        <p:cTn id="48" dur="1000" fill="hold"/>
                                        <p:tgtEl>
                                          <p:spTgt spid="55"/>
                                        </p:tgtEl>
                                        <p:attrNameLst>
                                          <p:attrName>ppt_h</p:attrName>
                                        </p:attrNameLst>
                                      </p:cBhvr>
                                      <p:tavLst>
                                        <p:tav tm="0">
                                          <p:val>
                                            <p:fltVal val="0"/>
                                          </p:val>
                                        </p:tav>
                                        <p:tav tm="100000">
                                          <p:val>
                                            <p:strVal val="#ppt_h"/>
                                          </p:val>
                                        </p:tav>
                                      </p:tavLst>
                                    </p:anim>
                                    <p:anim calcmode="lin" valueType="num">
                                      <p:cBhvr>
                                        <p:cTn id="49" dur="1000" fill="hold"/>
                                        <p:tgtEl>
                                          <p:spTgt spid="55"/>
                                        </p:tgtEl>
                                        <p:attrNameLst>
                                          <p:attrName>style.rotation</p:attrName>
                                        </p:attrNameLst>
                                      </p:cBhvr>
                                      <p:tavLst>
                                        <p:tav tm="0">
                                          <p:val>
                                            <p:fltVal val="90"/>
                                          </p:val>
                                        </p:tav>
                                        <p:tav tm="100000">
                                          <p:val>
                                            <p:fltVal val="0"/>
                                          </p:val>
                                        </p:tav>
                                      </p:tavLst>
                                    </p:anim>
                                    <p:animEffect transition="in" filter="fade">
                                      <p:cBhvr>
                                        <p:cTn id="50" dur="1000"/>
                                        <p:tgtEl>
                                          <p:spTgt spid="5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barn(inVertical)">
                                      <p:cBhvr>
                                        <p:cTn id="53" dur="500"/>
                                        <p:tgtEl>
                                          <p:spTgt spid="5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barn(inVertical)">
                                      <p:cBhvr>
                                        <p:cTn id="5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42" grpId="0"/>
      <p:bldP spid="42" grpId="1"/>
      <p:bldP spid="45" grpId="0"/>
      <p:bldP spid="45" grpId="1"/>
      <p:bldP spid="47" grpId="0"/>
      <p:bldP spid="47" grpId="1"/>
      <p:bldP spid="43" grpId="0"/>
      <p:bldP spid="43" grpId="1"/>
      <p:bldP spid="44" grpId="0"/>
      <p:bldP spid="44" grpId="1"/>
      <p:bldP spid="55" grpId="0"/>
      <p:bldP spid="56" grpId="0"/>
      <p:bldP spid="5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3801"/>
            <a:ext cx="6872289" cy="830996"/>
          </a:xfrm>
        </p:spPr>
        <p:txBody>
          <a:bodyPr>
            <a:normAutofit/>
          </a:bodyPr>
          <a:lstStyle/>
          <a:p>
            <a:r>
              <a:rPr lang="en-GB" sz="2300" dirty="0">
                <a:solidFill>
                  <a:schemeClr val="bg1"/>
                </a:solidFill>
              </a:rPr>
              <a:t>Talking about his or her things</a:t>
            </a:r>
            <a:br>
              <a:rPr lang="en-GB" sz="2300" dirty="0">
                <a:solidFill>
                  <a:schemeClr val="bg1"/>
                </a:solidFill>
              </a:rPr>
            </a:br>
            <a:r>
              <a:rPr lang="en-GB" sz="2300" b="0" dirty="0">
                <a:solidFill>
                  <a:schemeClr val="bg1"/>
                </a:solidFill>
              </a:rPr>
              <a:t>Using possessive adjectives ‘</a:t>
            </a:r>
            <a:r>
              <a:rPr lang="en-GB" sz="2300" b="0" dirty="0" err="1">
                <a:solidFill>
                  <a:schemeClr val="bg1"/>
                </a:solidFill>
              </a:rPr>
              <a:t>su</a:t>
            </a:r>
            <a:r>
              <a:rPr lang="en-GB" sz="2300" b="0" dirty="0">
                <a:solidFill>
                  <a:schemeClr val="bg1"/>
                </a:solidFill>
              </a:rPr>
              <a:t>’ and ‘sus’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134828" y="1153673"/>
            <a:ext cx="11903625" cy="1384995"/>
          </a:xfrm>
          <a:prstGeom prst="rect">
            <a:avLst/>
          </a:prstGeom>
          <a:noFill/>
        </p:spPr>
        <p:txBody>
          <a:bodyPr wrap="square" rtlCol="0"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entury Gothic"/>
              </a:rPr>
              <a:t>To say ‘</a:t>
            </a:r>
            <a:r>
              <a:rPr kumimoji="0" lang="en-US" sz="2800" b="1" i="0" u="none" strike="noStrike" kern="1200" cap="none" spc="0" normalizeH="0" baseline="0" noProof="0" dirty="0">
                <a:ln>
                  <a:noFill/>
                </a:ln>
                <a:effectLst/>
                <a:uLnTx/>
                <a:uFillTx/>
                <a:latin typeface="Century Gothic"/>
              </a:rPr>
              <a:t>his</a:t>
            </a:r>
            <a:r>
              <a:rPr kumimoji="0" lang="en-US" sz="2800" b="0" i="0" u="none" strike="noStrike" kern="1200" cap="none" spc="0" normalizeH="0" baseline="0" noProof="0" dirty="0">
                <a:ln>
                  <a:noFill/>
                </a:ln>
                <a:effectLst/>
                <a:uLnTx/>
                <a:uFillTx/>
                <a:latin typeface="Century Gothic"/>
              </a:rPr>
              <a:t>’, ‘</a:t>
            </a:r>
            <a:r>
              <a:rPr kumimoji="0" lang="en-US" sz="2800" b="1" i="0" u="none" strike="noStrike" kern="1200" cap="none" spc="0" normalizeH="0" baseline="0" noProof="0" dirty="0">
                <a:ln>
                  <a:noFill/>
                </a:ln>
                <a:effectLst/>
                <a:uLnTx/>
                <a:uFillTx/>
                <a:latin typeface="Century Gothic"/>
              </a:rPr>
              <a:t>her</a:t>
            </a:r>
            <a:r>
              <a:rPr kumimoji="0" lang="en-US" sz="2800" b="0" i="0" u="none" strike="noStrike" kern="1200" cap="none" spc="0" normalizeH="0" baseline="0" noProof="0" dirty="0">
                <a:ln>
                  <a:noFill/>
                </a:ln>
                <a:effectLst/>
                <a:uLnTx/>
                <a:uFillTx/>
                <a:latin typeface="Century Gothic"/>
              </a:rPr>
              <a:t>’ or ‘</a:t>
            </a:r>
            <a:r>
              <a:rPr kumimoji="0" lang="en-US" sz="2800" b="1" i="0" u="none" strike="noStrike" kern="1200" cap="none" spc="0" normalizeH="0" baseline="0" noProof="0" dirty="0">
                <a:ln>
                  <a:noFill/>
                </a:ln>
                <a:effectLst/>
                <a:uLnTx/>
                <a:uFillTx/>
                <a:latin typeface="Century Gothic"/>
              </a:rPr>
              <a:t>its</a:t>
            </a:r>
            <a:r>
              <a:rPr kumimoji="0" lang="en-US" sz="2800" b="0" i="0" u="none" strike="noStrike" kern="1200" cap="none" spc="0" normalizeH="0" baseline="0" noProof="0" dirty="0">
                <a:ln>
                  <a:noFill/>
                </a:ln>
                <a:effectLst/>
                <a:uLnTx/>
                <a:uFillTx/>
                <a:latin typeface="Century Gothic"/>
              </a:rPr>
              <a:t>’ before a </a:t>
            </a:r>
            <a:r>
              <a:rPr kumimoji="0" lang="en-US" sz="2800" b="1" i="1" u="none" strike="noStrike" kern="1200" cap="none" spc="0" normalizeH="0" baseline="0" noProof="0" dirty="0">
                <a:ln>
                  <a:noFill/>
                </a:ln>
                <a:effectLst/>
                <a:uLnTx/>
                <a:uFillTx/>
                <a:latin typeface="Century Gothic"/>
              </a:rPr>
              <a:t>singular </a:t>
            </a:r>
            <a:r>
              <a:rPr kumimoji="0" lang="en-US" sz="2800" b="0" i="0" u="none" strike="noStrike" kern="1200" cap="none" spc="0" normalizeH="0" baseline="0" noProof="0" dirty="0">
                <a:ln>
                  <a:noFill/>
                </a:ln>
                <a:effectLst/>
                <a:uLnTx/>
                <a:uFillTx/>
                <a:latin typeface="Century Gothic"/>
              </a:rPr>
              <a:t>or</a:t>
            </a:r>
            <a:r>
              <a:rPr kumimoji="0" lang="en-US" sz="2800" b="1" i="1" u="none" strike="noStrike" kern="1200" cap="none" spc="0" normalizeH="0" baseline="0" noProof="0" dirty="0">
                <a:ln>
                  <a:noFill/>
                </a:ln>
                <a:effectLst/>
                <a:uLnTx/>
                <a:uFillTx/>
                <a:latin typeface="Century Gothic"/>
              </a:rPr>
              <a:t> uncountable noun </a:t>
            </a:r>
            <a:r>
              <a:rPr lang="en-US" sz="2800" dirty="0">
                <a:latin typeface="Century Gothic"/>
              </a:rPr>
              <a:t>we </a:t>
            </a:r>
            <a:r>
              <a:rPr kumimoji="0" lang="en-US" sz="2800" b="0" i="0" u="none" strike="noStrike" kern="1200" cap="none" spc="0" normalizeH="0" baseline="0" noProof="0" dirty="0">
                <a:ln>
                  <a:noFill/>
                </a:ln>
                <a:effectLst/>
                <a:uLnTx/>
                <a:uFillTx/>
                <a:latin typeface="Century Gothic"/>
              </a:rPr>
              <a:t>use </a:t>
            </a:r>
            <a:r>
              <a:rPr kumimoji="0" lang="en-US" sz="2800" b="1" i="0" u="none" strike="noStrike" kern="1200" cap="none" spc="0" normalizeH="0" baseline="0" noProof="0" dirty="0">
                <a:ln>
                  <a:noFill/>
                </a:ln>
                <a:effectLst/>
                <a:uLnTx/>
                <a:uFillTx/>
                <a:latin typeface="Century Gothic"/>
              </a:rPr>
              <a:t>‘</a:t>
            </a:r>
            <a:r>
              <a:rPr kumimoji="0" lang="en-US" sz="2800" b="1" i="0" u="none" strike="noStrike" kern="1200" cap="none" spc="0" normalizeH="0" baseline="0" noProof="0" dirty="0" err="1">
                <a:ln>
                  <a:noFill/>
                </a:ln>
                <a:effectLst/>
                <a:uLnTx/>
                <a:uFillTx/>
                <a:latin typeface="Century Gothic"/>
              </a:rPr>
              <a:t>su</a:t>
            </a:r>
            <a:r>
              <a:rPr kumimoji="0" lang="en-US" sz="2800" b="1" i="0" u="none" strike="noStrike" kern="1200" cap="none" spc="0" normalizeH="0" baseline="0" noProof="0" dirty="0">
                <a:ln>
                  <a:noFill/>
                </a:ln>
                <a:effectLst/>
                <a:uLnTx/>
                <a:uFillTx/>
                <a:latin typeface="Century Gothic"/>
              </a:rPr>
              <a:t>’.</a:t>
            </a:r>
            <a:r>
              <a:rPr kumimoji="0" lang="en-US" sz="2800" b="1" i="0" u="none" strike="noStrike" kern="1200" cap="none" spc="0" normalizeH="0" noProof="0" dirty="0">
                <a:ln>
                  <a:noFill/>
                </a:ln>
                <a:effectLst/>
                <a:uLnTx/>
                <a:uFillTx/>
                <a:latin typeface="Century Gothic"/>
              </a:rPr>
              <a:t>  </a:t>
            </a:r>
            <a:r>
              <a:rPr kumimoji="0" lang="en-US" sz="2800" b="0" i="0" u="none" strike="noStrike" kern="1200" cap="none" spc="0" normalizeH="0" baseline="0" noProof="0" dirty="0">
                <a:ln>
                  <a:noFill/>
                </a:ln>
                <a:effectLst/>
                <a:uLnTx/>
                <a:uFillTx/>
                <a:latin typeface="Century Gothic"/>
              </a:rPr>
              <a:t>It does not matter whether the noun is masculine or feminine.</a:t>
            </a:r>
          </a:p>
        </p:txBody>
      </p:sp>
      <p:sp>
        <p:nvSpPr>
          <p:cNvPr id="3" name="TextBox 2"/>
          <p:cNvSpPr txBox="1"/>
          <p:nvPr/>
        </p:nvSpPr>
        <p:spPr>
          <a:xfrm>
            <a:off x="6248919" y="3147820"/>
            <a:ext cx="495402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chemeClr val="tx2"/>
                </a:solidFill>
                <a:effectLst/>
                <a:uLnTx/>
                <a:uFillTx/>
                <a:latin typeface="Century Gothic"/>
                <a:ea typeface="+mn-ea"/>
                <a:cs typeface="+mn-cs"/>
              </a:rPr>
              <a:t>Su</a:t>
            </a:r>
            <a:r>
              <a:rPr kumimoji="0" lang="en-US" sz="2600" b="1" i="0" u="none" strike="noStrike" kern="1200" cap="none" spc="0" normalizeH="0" baseline="0" noProof="0" dirty="0">
                <a:ln>
                  <a:noFill/>
                </a:ln>
                <a:solidFill>
                  <a:schemeClr val="tx2"/>
                </a:solidFill>
                <a:effectLst/>
                <a:uLnTx/>
                <a:uFillTx/>
                <a:latin typeface="Century Gothic"/>
                <a:ea typeface="+mn-ea"/>
                <a:cs typeface="+mn-cs"/>
              </a:rPr>
              <a:t> </a:t>
            </a:r>
            <a:r>
              <a:rPr kumimoji="0" lang="en-US" sz="2600" b="0" i="0" u="none" strike="noStrike" kern="1200" cap="none" spc="0" normalizeH="0" baseline="0" noProof="0" dirty="0" err="1">
                <a:ln>
                  <a:noFill/>
                </a:ln>
                <a:effectLst/>
                <a:uLnTx/>
                <a:uFillTx/>
                <a:latin typeface="Century Gothic"/>
                <a:ea typeface="+mn-ea"/>
                <a:cs typeface="+mn-cs"/>
              </a:rPr>
              <a:t>papel</a:t>
            </a:r>
            <a:r>
              <a:rPr kumimoji="0" lang="en-US" sz="2600" b="0" i="0" u="none" strike="noStrike" kern="1200" cap="none" spc="0" normalizeH="0" baseline="0" noProof="0" dirty="0">
                <a:ln>
                  <a:noFill/>
                </a:ln>
                <a:effectLst/>
                <a:uLnTx/>
                <a:uFillTx/>
                <a:latin typeface="Century Gothic"/>
                <a:ea typeface="+mn-ea"/>
                <a:cs typeface="+mn-cs"/>
              </a:rPr>
              <a:t> es </a:t>
            </a:r>
            <a:r>
              <a:rPr kumimoji="0" lang="en-US" sz="2600" b="0" i="0" u="none" strike="noStrike" kern="1200" cap="none" spc="0" normalizeH="0" baseline="0" noProof="0" dirty="0" err="1">
                <a:ln>
                  <a:noFill/>
                </a:ln>
                <a:effectLst/>
                <a:uLnTx/>
                <a:uFillTx/>
                <a:latin typeface="Century Gothic"/>
                <a:ea typeface="+mn-ea"/>
                <a:cs typeface="+mn-cs"/>
              </a:rPr>
              <a:t>importante</a:t>
            </a:r>
            <a:r>
              <a:rPr kumimoji="0" lang="en-US" sz="2600" b="0" i="0" u="none" strike="noStrike" kern="1200" cap="none" spc="0" normalizeH="0" baseline="0" noProof="0" dirty="0">
                <a:ln>
                  <a:noFill/>
                </a:ln>
                <a:effectLst/>
                <a:uLnTx/>
                <a:uFillTx/>
                <a:latin typeface="Century Gothic"/>
                <a:ea typeface="+mn-ea"/>
                <a:cs typeface="+mn-cs"/>
              </a:rPr>
              <a:t>.	</a:t>
            </a:r>
          </a:p>
        </p:txBody>
      </p:sp>
      <p:sp>
        <p:nvSpPr>
          <p:cNvPr id="11" name="TextBox 10"/>
          <p:cNvSpPr txBox="1"/>
          <p:nvPr/>
        </p:nvSpPr>
        <p:spPr>
          <a:xfrm>
            <a:off x="6248919" y="5384211"/>
            <a:ext cx="529721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2"/>
                </a:solidFill>
                <a:effectLst/>
                <a:uLnTx/>
                <a:uFillTx/>
                <a:latin typeface="Century Gothic"/>
                <a:ea typeface="+mn-ea"/>
                <a:cs typeface="+mn-cs"/>
              </a:rPr>
              <a:t>Sus</a:t>
            </a:r>
            <a:r>
              <a:rPr kumimoji="0" lang="en-US" sz="2600" b="1" i="0" u="none" strike="noStrike" kern="1200" cap="none" spc="0" normalizeH="0" baseline="0" noProof="0" dirty="0">
                <a:ln>
                  <a:noFill/>
                </a:ln>
                <a:effectLst/>
                <a:uLnTx/>
                <a:uFillTx/>
                <a:latin typeface="Century Gothic"/>
                <a:ea typeface="+mn-ea"/>
                <a:cs typeface="+mn-cs"/>
              </a:rPr>
              <a:t> </a:t>
            </a:r>
            <a:r>
              <a:rPr kumimoji="0" lang="en-US" sz="2600" b="0" i="0" u="none" strike="noStrike" kern="1200" cap="none" spc="0" normalizeH="0" baseline="0" noProof="0" dirty="0" err="1">
                <a:ln>
                  <a:noFill/>
                </a:ln>
                <a:effectLst/>
                <a:uLnTx/>
                <a:uFillTx/>
                <a:latin typeface="Century Gothic"/>
                <a:ea typeface="+mn-ea"/>
                <a:cs typeface="+mn-cs"/>
              </a:rPr>
              <a:t>ojos</a:t>
            </a:r>
            <a:r>
              <a:rPr kumimoji="0" lang="en-US" sz="2600" b="0" i="0" u="none" strike="noStrike" kern="1200" cap="none" spc="0" normalizeH="0" baseline="0" noProof="0" dirty="0">
                <a:ln>
                  <a:noFill/>
                </a:ln>
                <a:effectLst/>
                <a:uLnTx/>
                <a:uFillTx/>
                <a:latin typeface="Century Gothic"/>
                <a:ea typeface="+mn-ea"/>
                <a:cs typeface="+mn-cs"/>
              </a:rPr>
              <a:t> son </a:t>
            </a:r>
            <a:r>
              <a:rPr kumimoji="0" lang="en-US" sz="2600" b="0" i="0" u="none" strike="noStrike" kern="1200" cap="none" spc="0" normalizeH="0" baseline="0" noProof="0" dirty="0" err="1">
                <a:ln>
                  <a:noFill/>
                </a:ln>
                <a:effectLst/>
                <a:uLnTx/>
                <a:uFillTx/>
                <a:latin typeface="Century Gothic"/>
                <a:ea typeface="+mn-ea"/>
                <a:cs typeface="+mn-cs"/>
              </a:rPr>
              <a:t>hermosos</a:t>
            </a:r>
            <a:r>
              <a:rPr kumimoji="0" lang="en-US" sz="2600" b="0" i="0" u="none" strike="noStrike" kern="1200" cap="none" spc="0" normalizeH="0" baseline="0" noProof="0" dirty="0">
                <a:ln>
                  <a:noFill/>
                </a:ln>
                <a:effectLst/>
                <a:uLnTx/>
                <a:uFillTx/>
                <a:latin typeface="Century Gothic"/>
                <a:ea typeface="+mn-ea"/>
                <a:cs typeface="+mn-cs"/>
              </a:rPr>
              <a:t>.</a:t>
            </a:r>
          </a:p>
        </p:txBody>
      </p:sp>
      <p:sp>
        <p:nvSpPr>
          <p:cNvPr id="12" name="Rectangle 11"/>
          <p:cNvSpPr/>
          <p:nvPr/>
        </p:nvSpPr>
        <p:spPr>
          <a:xfrm>
            <a:off x="593237" y="3148628"/>
            <a:ext cx="4919937" cy="492443"/>
          </a:xfrm>
          <a:prstGeom prst="rect">
            <a:avLst/>
          </a:prstGeom>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2"/>
                </a:solidFill>
                <a:effectLst/>
                <a:uLnTx/>
                <a:uFillTx/>
                <a:latin typeface="Century Gothic"/>
              </a:rPr>
              <a:t>His / her / its</a:t>
            </a:r>
            <a:r>
              <a:rPr kumimoji="0" lang="en-US" sz="2600" b="0" i="0" u="none" strike="noStrike" kern="1200" cap="none" spc="0" normalizeH="0" baseline="0" noProof="0" dirty="0">
                <a:ln>
                  <a:noFill/>
                </a:ln>
                <a:solidFill>
                  <a:schemeClr val="tx2"/>
                </a:solidFill>
                <a:effectLst/>
                <a:uLnTx/>
                <a:uFillTx/>
                <a:latin typeface="Century Gothic"/>
              </a:rPr>
              <a:t> </a:t>
            </a:r>
            <a:r>
              <a:rPr lang="en-US" sz="2600" dirty="0">
                <a:latin typeface="Century Gothic"/>
              </a:rPr>
              <a:t>role is important</a:t>
            </a:r>
            <a:r>
              <a:rPr kumimoji="0" lang="en-US" sz="2600" b="0" i="0" u="none" strike="noStrike" kern="1200" cap="none" spc="0" normalizeH="0" baseline="0" noProof="0" dirty="0">
                <a:ln>
                  <a:noFill/>
                </a:ln>
                <a:effectLst/>
                <a:uLnTx/>
                <a:uFillTx/>
                <a:latin typeface="Century Gothic"/>
              </a:rPr>
              <a:t>.</a:t>
            </a:r>
            <a:endParaRPr kumimoji="0" lang="en-GB" sz="2600" b="0" i="0" u="none" strike="noStrike" kern="1200" cap="none" spc="0" normalizeH="0" baseline="0" noProof="0" dirty="0">
              <a:ln>
                <a:noFill/>
              </a:ln>
              <a:effectLst/>
              <a:uLnTx/>
              <a:uFillTx/>
              <a:latin typeface="Century Gothic"/>
            </a:endParaRPr>
          </a:p>
        </p:txBody>
      </p:sp>
      <p:sp>
        <p:nvSpPr>
          <p:cNvPr id="14" name="Rectangle 13"/>
          <p:cNvSpPr/>
          <p:nvPr/>
        </p:nvSpPr>
        <p:spPr>
          <a:xfrm>
            <a:off x="593237" y="5384212"/>
            <a:ext cx="5414942" cy="492443"/>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2"/>
                </a:solidFill>
                <a:effectLst/>
                <a:uLnTx/>
                <a:uFillTx/>
                <a:latin typeface="Century Gothic"/>
                <a:ea typeface="+mn-ea"/>
                <a:cs typeface="+mn-cs"/>
              </a:rPr>
              <a:t>His / her / its</a:t>
            </a:r>
            <a:r>
              <a:rPr kumimoji="0" lang="en-US" sz="2600" b="0" i="0" u="none" strike="noStrike" kern="1200" cap="none" spc="0" normalizeH="0" baseline="0" noProof="0" dirty="0">
                <a:ln>
                  <a:noFill/>
                </a:ln>
                <a:solidFill>
                  <a:schemeClr val="tx2"/>
                </a:solidFill>
                <a:effectLst/>
                <a:uLnTx/>
                <a:uFillTx/>
                <a:latin typeface="Century Gothic"/>
                <a:ea typeface="+mn-ea"/>
                <a:cs typeface="+mn-cs"/>
              </a:rPr>
              <a:t>  </a:t>
            </a:r>
            <a:r>
              <a:rPr kumimoji="0" lang="en-US" sz="2600" b="0" i="0" u="none" strike="noStrike" kern="1200" cap="none" spc="0" normalizeH="0" baseline="0" noProof="0" dirty="0">
                <a:ln>
                  <a:noFill/>
                </a:ln>
                <a:effectLst/>
                <a:uLnTx/>
                <a:uFillTx/>
                <a:latin typeface="Century Gothic"/>
                <a:ea typeface="+mn-ea"/>
                <a:cs typeface="+mn-cs"/>
              </a:rPr>
              <a:t>eyes are beautiful.</a:t>
            </a:r>
            <a:endParaRPr kumimoji="0" lang="en-GB" sz="2600" b="0" i="0" u="none" strike="noStrike" kern="1200" cap="none" spc="0" normalizeH="0" baseline="0" noProof="0" dirty="0">
              <a:ln>
                <a:noFill/>
              </a:ln>
              <a:effectLst/>
              <a:uLnTx/>
              <a:uFillTx/>
              <a:latin typeface="Century Gothic"/>
              <a:ea typeface="+mn-ea"/>
              <a:cs typeface="+mn-cs"/>
            </a:endParaRPr>
          </a:p>
        </p:txBody>
      </p:sp>
      <p:sp>
        <p:nvSpPr>
          <p:cNvPr id="15" name="Rectangle 14"/>
          <p:cNvSpPr/>
          <p:nvPr/>
        </p:nvSpPr>
        <p:spPr>
          <a:xfrm>
            <a:off x="134828" y="4251031"/>
            <a:ext cx="10756693" cy="523220"/>
          </a:xfrm>
          <a:prstGeom prst="rect">
            <a:avLst/>
          </a:prstGeom>
        </p:spPr>
        <p:txBody>
          <a:bodyPr wrap="square"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entury Gothic"/>
                <a:ea typeface="+mn-ea"/>
                <a:cs typeface="+mn-cs"/>
              </a:rPr>
              <a:t>To say ‘</a:t>
            </a:r>
            <a:r>
              <a:rPr kumimoji="0" lang="en-US" sz="2800" b="1" i="0" u="none" strike="noStrike" kern="1200" cap="none" spc="0" normalizeH="0" baseline="0" noProof="0" dirty="0">
                <a:ln>
                  <a:noFill/>
                </a:ln>
                <a:effectLst/>
                <a:uLnTx/>
                <a:uFillTx/>
                <a:latin typeface="Century Gothic"/>
                <a:ea typeface="+mn-ea"/>
                <a:cs typeface="+mn-cs"/>
              </a:rPr>
              <a:t>his</a:t>
            </a:r>
            <a:r>
              <a:rPr kumimoji="0" lang="en-US" sz="2800" b="0" i="0" u="none" strike="noStrike" kern="1200" cap="none" spc="0" normalizeH="0" baseline="0" noProof="0" dirty="0">
                <a:ln>
                  <a:noFill/>
                </a:ln>
                <a:effectLst/>
                <a:uLnTx/>
                <a:uFillTx/>
                <a:latin typeface="Century Gothic"/>
                <a:ea typeface="+mn-ea"/>
                <a:cs typeface="+mn-cs"/>
              </a:rPr>
              <a:t>’, ‘</a:t>
            </a:r>
            <a:r>
              <a:rPr kumimoji="0" lang="en-US" sz="2800" b="1" i="0" u="none" strike="noStrike" kern="1200" cap="none" spc="0" normalizeH="0" baseline="0" noProof="0" dirty="0">
                <a:ln>
                  <a:noFill/>
                </a:ln>
                <a:effectLst/>
                <a:uLnTx/>
                <a:uFillTx/>
                <a:latin typeface="Century Gothic"/>
                <a:ea typeface="+mn-ea"/>
                <a:cs typeface="+mn-cs"/>
              </a:rPr>
              <a:t>her</a:t>
            </a:r>
            <a:r>
              <a:rPr kumimoji="0" lang="en-US" sz="2800" b="0" i="0" u="none" strike="noStrike" kern="1200" cap="none" spc="0" normalizeH="0" baseline="0" noProof="0" dirty="0">
                <a:ln>
                  <a:noFill/>
                </a:ln>
                <a:effectLst/>
                <a:uLnTx/>
                <a:uFillTx/>
                <a:latin typeface="Century Gothic"/>
                <a:ea typeface="+mn-ea"/>
                <a:cs typeface="+mn-cs"/>
              </a:rPr>
              <a:t>’ or ‘</a:t>
            </a:r>
            <a:r>
              <a:rPr kumimoji="0" lang="en-US" sz="2800" b="1" i="0" u="none" strike="noStrike" kern="1200" cap="none" spc="0" normalizeH="0" baseline="0" noProof="0" dirty="0">
                <a:ln>
                  <a:noFill/>
                </a:ln>
                <a:effectLst/>
                <a:uLnTx/>
                <a:uFillTx/>
                <a:latin typeface="Century Gothic"/>
                <a:ea typeface="+mn-ea"/>
                <a:cs typeface="+mn-cs"/>
              </a:rPr>
              <a:t>its</a:t>
            </a:r>
            <a:r>
              <a:rPr kumimoji="0" lang="en-US" sz="2800" b="0" i="0" u="none" strike="noStrike" kern="1200" cap="none" spc="0" normalizeH="0" baseline="0" noProof="0" dirty="0">
                <a:ln>
                  <a:noFill/>
                </a:ln>
                <a:effectLst/>
                <a:uLnTx/>
                <a:uFillTx/>
                <a:latin typeface="Century Gothic"/>
                <a:ea typeface="+mn-ea"/>
                <a:cs typeface="+mn-cs"/>
              </a:rPr>
              <a:t>’ before a </a:t>
            </a:r>
            <a:r>
              <a:rPr kumimoji="0" lang="en-US" sz="2800" b="1" i="1" u="none" strike="noStrike" kern="1200" cap="none" spc="0" normalizeH="0" baseline="0" noProof="0" dirty="0">
                <a:ln>
                  <a:noFill/>
                </a:ln>
                <a:effectLst/>
                <a:uLnTx/>
                <a:uFillTx/>
                <a:latin typeface="Century Gothic"/>
                <a:ea typeface="+mn-ea"/>
                <a:cs typeface="+mn-cs"/>
              </a:rPr>
              <a:t>plural</a:t>
            </a:r>
            <a:r>
              <a:rPr kumimoji="0" lang="en-US" sz="2800" b="0" i="0" u="none" strike="noStrike" kern="1200" cap="none" spc="0" normalizeH="0" baseline="0" noProof="0" dirty="0">
                <a:ln>
                  <a:noFill/>
                </a:ln>
                <a:effectLst/>
                <a:uLnTx/>
                <a:uFillTx/>
                <a:latin typeface="Century Gothic"/>
                <a:ea typeface="+mn-ea"/>
                <a:cs typeface="+mn-cs"/>
              </a:rPr>
              <a:t> noun use </a:t>
            </a:r>
            <a:r>
              <a:rPr kumimoji="0" lang="en-US" sz="2800" b="1" i="0" u="none" strike="noStrike" kern="1200" cap="none" spc="0" normalizeH="0" baseline="0" noProof="0" dirty="0">
                <a:ln>
                  <a:noFill/>
                </a:ln>
                <a:effectLst/>
                <a:uLnTx/>
                <a:uFillTx/>
                <a:latin typeface="Century Gothic"/>
                <a:ea typeface="+mn-ea"/>
                <a:cs typeface="+mn-cs"/>
              </a:rPr>
              <a:t>‘sus’.</a:t>
            </a:r>
          </a:p>
        </p:txBody>
      </p:sp>
      <p:pic>
        <p:nvPicPr>
          <p:cNvPr id="1026" name="Picture 2" descr="Free illustrations of Woman">
            <a:extLst>
              <a:ext uri="{FF2B5EF4-FFF2-40B4-BE49-F238E27FC236}">
                <a16:creationId xmlns:a16="http://schemas.microsoft.com/office/drawing/2014/main" id="{6A4C60A5-0AAB-4E27-B0D4-4E3F06525D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38" t="32111" r="29476" b="55981"/>
          <a:stretch/>
        </p:blipFill>
        <p:spPr bwMode="auto">
          <a:xfrm>
            <a:off x="9816911" y="4583764"/>
            <a:ext cx="1982912" cy="725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7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6100E86-BB0E-4014-BDE4-DEDF375B4CAF}"/>
              </a:ext>
            </a:extLst>
          </p:cNvPr>
          <p:cNvSpPr/>
          <p:nvPr/>
        </p:nvSpPr>
        <p:spPr>
          <a:xfrm>
            <a:off x="209136" y="1728801"/>
            <a:ext cx="11769637" cy="46093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1E13C843-EBB1-5B5D-4446-AE231CA468FD}"/>
              </a:ext>
            </a:extLst>
          </p:cNvPr>
          <p:cNvSpPr>
            <a:spLocks noGrp="1"/>
          </p:cNvSpPr>
          <p:nvPr>
            <p:ph type="title"/>
          </p:nvPr>
        </p:nvSpPr>
        <p:spPr>
          <a:xfrm>
            <a:off x="0" y="213558"/>
            <a:ext cx="5813946" cy="632604"/>
          </a:xfrm>
        </p:spPr>
        <p:txBody>
          <a:bodyPr>
            <a:normAutofit/>
          </a:bodyPr>
          <a:lstStyle/>
          <a:p>
            <a:r>
              <a:rPr lang="en-GB" dirty="0" err="1"/>
              <a:t>Entrevista</a:t>
            </a:r>
            <a:r>
              <a:rPr lang="en-GB" dirty="0"/>
              <a:t> con </a:t>
            </a:r>
            <a:r>
              <a:rPr lang="en-GB" dirty="0" err="1"/>
              <a:t>Penélope</a:t>
            </a:r>
            <a:endParaRPr lang="en-ES" dirty="0"/>
          </a:p>
        </p:txBody>
      </p:sp>
      <p:sp>
        <p:nvSpPr>
          <p:cNvPr id="9" name="Rounded Rectangle 11">
            <a:extLst>
              <a:ext uri="{FF2B5EF4-FFF2-40B4-BE49-F238E27FC236}">
                <a16:creationId xmlns:a16="http://schemas.microsoft.com/office/drawing/2014/main" id="{1EAA62A4-7948-5E0D-9B9B-E1688FFE961E}"/>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6" name="Table 15">
            <a:extLst>
              <a:ext uri="{FF2B5EF4-FFF2-40B4-BE49-F238E27FC236}">
                <a16:creationId xmlns:a16="http://schemas.microsoft.com/office/drawing/2014/main" id="{1E7E5058-5ECE-4ED0-BD1D-20C692AF735E}"/>
              </a:ext>
            </a:extLst>
          </p:cNvPr>
          <p:cNvGraphicFramePr>
            <a:graphicFrameLocks noGrp="1"/>
          </p:cNvGraphicFramePr>
          <p:nvPr/>
        </p:nvGraphicFramePr>
        <p:xfrm>
          <a:off x="0" y="1728801"/>
          <a:ext cx="11928143" cy="4977630"/>
        </p:xfrm>
        <a:graphic>
          <a:graphicData uri="http://schemas.openxmlformats.org/drawingml/2006/table">
            <a:tbl>
              <a:tblPr firstRow="1" bandRow="1">
                <a:tableStyleId>{5940675A-B579-460E-94D1-54222C63F5DA}</a:tableStyleId>
              </a:tblPr>
              <a:tblGrid>
                <a:gridCol w="5182440">
                  <a:extLst>
                    <a:ext uri="{9D8B030D-6E8A-4147-A177-3AD203B41FA5}">
                      <a16:colId xmlns:a16="http://schemas.microsoft.com/office/drawing/2014/main" val="4203191654"/>
                    </a:ext>
                  </a:extLst>
                </a:gridCol>
                <a:gridCol w="3358989">
                  <a:extLst>
                    <a:ext uri="{9D8B030D-6E8A-4147-A177-3AD203B41FA5}">
                      <a16:colId xmlns:a16="http://schemas.microsoft.com/office/drawing/2014/main" val="340637078"/>
                    </a:ext>
                  </a:extLst>
                </a:gridCol>
                <a:gridCol w="3085054">
                  <a:extLst>
                    <a:ext uri="{9D8B030D-6E8A-4147-A177-3AD203B41FA5}">
                      <a16:colId xmlns:a16="http://schemas.microsoft.com/office/drawing/2014/main" val="2880013988"/>
                    </a:ext>
                  </a:extLst>
                </a:gridCol>
                <a:gridCol w="301660">
                  <a:extLst>
                    <a:ext uri="{9D8B030D-6E8A-4147-A177-3AD203B41FA5}">
                      <a16:colId xmlns:a16="http://schemas.microsoft.com/office/drawing/2014/main" val="447728766"/>
                    </a:ext>
                  </a:extLst>
                </a:gridCol>
              </a:tblGrid>
              <a:tr h="776070">
                <a:tc>
                  <a:txBody>
                    <a:bodyPr/>
                    <a:lstStyle/>
                    <a:p>
                      <a:endParaRPr lang="en-GB" sz="22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u="none" dirty="0"/>
                        <a:t>a) </a:t>
                      </a:r>
                      <a:r>
                        <a:rPr lang="en-GB" sz="2200" u="sng" dirty="0" err="1"/>
                        <a:t>papel</a:t>
                      </a:r>
                      <a:r>
                        <a:rPr lang="en-GB" sz="2200" dirty="0"/>
                        <a:t> </a:t>
                      </a:r>
                      <a:r>
                        <a:rPr lang="en-GB" sz="2200" dirty="0" err="1"/>
                        <a:t>en</a:t>
                      </a:r>
                      <a:r>
                        <a:rPr lang="en-GB" sz="2200" dirty="0"/>
                        <a:t> la </a:t>
                      </a:r>
                      <a:r>
                        <a:rPr lang="en-GB" sz="2200" dirty="0" err="1"/>
                        <a:t>película</a:t>
                      </a:r>
                      <a:r>
                        <a:rPr lang="en-GB" sz="2200" dirty="0"/>
                        <a:t>, Madre </a:t>
                      </a:r>
                      <a:r>
                        <a:rPr lang="en-GB" sz="2200" dirty="0" err="1"/>
                        <a:t>Paralelas</a:t>
                      </a:r>
                      <a:r>
                        <a:rPr lang="en-GB" sz="22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dirty="0"/>
                        <a:t>b)</a:t>
                      </a:r>
                      <a:r>
                        <a:rPr lang="en-GB" sz="2200" dirty="0" err="1"/>
                        <a:t>papeles</a:t>
                      </a:r>
                      <a:r>
                        <a:rPr lang="en-GB" sz="2200" dirty="0"/>
                        <a:t> </a:t>
                      </a:r>
                      <a:r>
                        <a:rPr lang="en-GB" sz="2200" dirty="0" err="1"/>
                        <a:t>más</a:t>
                      </a:r>
                      <a:r>
                        <a:rPr lang="en-GB" sz="2200" dirty="0"/>
                        <a:t> </a:t>
                      </a:r>
                      <a:r>
                        <a:rPr lang="en-GB" sz="2200" dirty="0" err="1"/>
                        <a:t>importantes</a:t>
                      </a:r>
                      <a:r>
                        <a:rPr lang="en-GB" sz="22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46053287"/>
                  </a:ext>
                </a:extLst>
              </a:tr>
              <a:tr h="776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u="none" dirty="0"/>
                        <a:t>a) </a:t>
                      </a:r>
                      <a:r>
                        <a:rPr lang="en-GB" sz="2200" dirty="0" err="1"/>
                        <a:t>temas</a:t>
                      </a:r>
                      <a:r>
                        <a:rPr lang="en-GB" sz="2200" dirty="0"/>
                        <a:t>  </a:t>
                      </a:r>
                      <a:r>
                        <a:rPr lang="en-GB" sz="2200" dirty="0" err="1"/>
                        <a:t>más</a:t>
                      </a:r>
                      <a:r>
                        <a:rPr lang="en-GB" sz="2200" dirty="0"/>
                        <a:t> </a:t>
                      </a:r>
                      <a:r>
                        <a:rPr lang="en-GB" sz="2200" dirty="0" err="1"/>
                        <a:t>importantes</a:t>
                      </a:r>
                      <a:r>
                        <a:rPr lang="en-GB" sz="22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dirty="0"/>
                        <a:t>b)</a:t>
                      </a:r>
                      <a:r>
                        <a:rPr lang="en-GB" sz="2200" dirty="0" err="1"/>
                        <a:t>popularidad</a:t>
                      </a:r>
                      <a:r>
                        <a:rPr lang="en-GB" sz="2200" dirty="0"/>
                        <a:t> </a:t>
                      </a:r>
                      <a:r>
                        <a:rPr lang="en-GB" sz="2200" dirty="0" err="1"/>
                        <a:t>en</a:t>
                      </a:r>
                      <a:r>
                        <a:rPr lang="en-GB" sz="2200" dirty="0"/>
                        <a:t> el </a:t>
                      </a:r>
                      <a:r>
                        <a:rPr lang="en-GB" sz="2200" u="sng" dirty="0" err="1"/>
                        <a:t>mundo</a:t>
                      </a:r>
                      <a:r>
                        <a:rPr lang="en-GB" sz="2200" dirty="0"/>
                        <a:t> de hoy.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86144641"/>
                  </a:ext>
                </a:extLst>
              </a:tr>
              <a:tr h="776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u="none" dirty="0"/>
                        <a:t>a) </a:t>
                      </a:r>
                      <a:r>
                        <a:rPr lang="en-GB" sz="2200" dirty="0"/>
                        <a:t>amigo, Pedro </a:t>
                      </a:r>
                      <a:r>
                        <a:rPr lang="en-GB" sz="2200" dirty="0" err="1"/>
                        <a:t>Almódovar</a:t>
                      </a:r>
                      <a:r>
                        <a:rPr lang="en-GB" sz="2200" dirty="0"/>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dirty="0"/>
                        <a:t>b)</a:t>
                      </a:r>
                      <a:r>
                        <a:rPr lang="en-GB" sz="2200" dirty="0" err="1"/>
                        <a:t>proyectos</a:t>
                      </a:r>
                      <a:r>
                        <a:rPr lang="en-GB" sz="2200" dirty="0"/>
                        <a:t> </a:t>
                      </a:r>
                      <a:r>
                        <a:rPr lang="en-GB" sz="2200" dirty="0" err="1"/>
                        <a:t>futuros</a:t>
                      </a:r>
                      <a:r>
                        <a:rPr lang="en-GB" sz="220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99434945"/>
                  </a:ext>
                </a:extLst>
              </a:tr>
              <a:tr h="776070">
                <a:tc>
                  <a:txBody>
                    <a:bodyPr/>
                    <a:lstStyle/>
                    <a:p>
                      <a:endParaRPr lang="en-GB" sz="22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t>b)</a:t>
                      </a:r>
                      <a:r>
                        <a:rPr lang="en-GB" sz="2200" dirty="0" err="1"/>
                        <a:t>esfuerzos</a:t>
                      </a:r>
                      <a:r>
                        <a:rPr lang="en-GB" sz="2200" dirty="0"/>
                        <a:t> para </a:t>
                      </a:r>
                      <a:r>
                        <a:rPr lang="en-GB" sz="2200" dirty="0" err="1"/>
                        <a:t>proteger</a:t>
                      </a:r>
                      <a:r>
                        <a:rPr lang="en-GB" sz="2200" dirty="0"/>
                        <a:t> </a:t>
                      </a:r>
                      <a:r>
                        <a:rPr lang="en-GB" sz="2200" dirty="0" err="1"/>
                        <a:t>los</a:t>
                      </a:r>
                      <a:r>
                        <a:rPr lang="en-GB" sz="2200" dirty="0"/>
                        <a:t> </a:t>
                      </a:r>
                      <a:r>
                        <a:rPr lang="en-GB" sz="2200" dirty="0" err="1"/>
                        <a:t>océanos</a:t>
                      </a:r>
                      <a:endParaRPr lang="en-GB" sz="2200" dirty="0"/>
                    </a:p>
                    <a:p>
                      <a:r>
                        <a:rPr lang="en-GB" sz="2200" dirty="0"/>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u="none" dirty="0"/>
                        <a:t>a) </a:t>
                      </a:r>
                      <a:r>
                        <a:rPr lang="en-GB" sz="2200" dirty="0" err="1"/>
                        <a:t>trabajo</a:t>
                      </a:r>
                      <a:r>
                        <a:rPr lang="en-GB" sz="2200" dirty="0"/>
                        <a:t> para </a:t>
                      </a:r>
                      <a:r>
                        <a:rPr lang="en-GB" sz="2200" dirty="0" err="1"/>
                        <a:t>el</a:t>
                      </a:r>
                      <a:r>
                        <a:rPr lang="en-GB" sz="2200" dirty="0"/>
                        <a:t> </a:t>
                      </a:r>
                      <a:r>
                        <a:rPr lang="en-GB" sz="2200" dirty="0" err="1"/>
                        <a:t>proteger</a:t>
                      </a:r>
                      <a:r>
                        <a:rPr lang="en-GB" sz="2200" dirty="0"/>
                        <a:t> </a:t>
                      </a:r>
                      <a:r>
                        <a:rPr lang="en-GB" sz="2200" dirty="0" err="1"/>
                        <a:t>los</a:t>
                      </a:r>
                      <a:r>
                        <a:rPr lang="en-GB" sz="2200" dirty="0"/>
                        <a:t> </a:t>
                      </a:r>
                      <a:r>
                        <a:rPr lang="en-GB" sz="2200" dirty="0" err="1"/>
                        <a:t>océanos</a:t>
                      </a:r>
                      <a:endParaRPr lang="en-GB" sz="2200" dirty="0"/>
                    </a:p>
                    <a:p>
                      <a:endParaRPr lang="en-GB" sz="2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26652849"/>
                  </a:ext>
                </a:extLst>
              </a:tr>
              <a:tr h="776070">
                <a:tc>
                  <a:txBody>
                    <a:bodyPr/>
                    <a:lstStyle/>
                    <a:p>
                      <a:endParaRPr lang="en-GB" sz="22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u="none" dirty="0"/>
                        <a:t>a)</a:t>
                      </a:r>
                      <a:r>
                        <a:rPr lang="en-GB" sz="2200" dirty="0"/>
                        <a:t> </a:t>
                      </a:r>
                      <a:r>
                        <a:rPr lang="en-GB" sz="2200" dirty="0" err="1"/>
                        <a:t>vidas</a:t>
                      </a:r>
                      <a:r>
                        <a:rPr lang="en-GB" sz="2200" dirty="0"/>
                        <a:t> </a:t>
                      </a:r>
                      <a:r>
                        <a:rPr lang="en-GB" sz="2200" dirty="0" err="1"/>
                        <a:t>profesionales</a:t>
                      </a:r>
                      <a:endParaRPr lang="en-GB" sz="2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dirty="0"/>
                        <a:t>b) </a:t>
                      </a:r>
                      <a:r>
                        <a:rPr lang="en-GB" sz="2200" dirty="0" err="1"/>
                        <a:t>vida</a:t>
                      </a:r>
                      <a:r>
                        <a:rPr lang="en-GB" sz="2200" dirty="0"/>
                        <a:t> </a:t>
                      </a:r>
                      <a:r>
                        <a:rPr lang="en-GB" sz="2200" u="sng" dirty="0" err="1"/>
                        <a:t>juntos</a:t>
                      </a:r>
                      <a:r>
                        <a:rPr lang="en-GB" sz="2200" dirty="0"/>
                        <a: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31384732"/>
                  </a:ext>
                </a:extLst>
              </a:tr>
              <a:tr h="776070">
                <a:tc>
                  <a:txBody>
                    <a:bodyPr/>
                    <a:lstStyle/>
                    <a:p>
                      <a:endParaRPr lang="en-GB" sz="2200" b="1"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u="none" dirty="0"/>
                        <a:t>a)</a:t>
                      </a:r>
                      <a:r>
                        <a:rPr lang="en-GB" sz="2200" dirty="0"/>
                        <a:t> pareja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sz="2200" dirty="0"/>
                        <a:t>b) </a:t>
                      </a:r>
                      <a:r>
                        <a:rPr lang="en-GB" sz="2200" u="sng" dirty="0" err="1"/>
                        <a:t>hijos</a:t>
                      </a:r>
                      <a:endParaRPr lang="en-GB" sz="2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11110406"/>
                  </a:ext>
                </a:extLst>
              </a:tr>
            </a:tbl>
          </a:graphicData>
        </a:graphic>
      </p:graphicFrame>
      <p:sp>
        <p:nvSpPr>
          <p:cNvPr id="4" name="Rectangle 3">
            <a:extLst>
              <a:ext uri="{FF2B5EF4-FFF2-40B4-BE49-F238E27FC236}">
                <a16:creationId xmlns:a16="http://schemas.microsoft.com/office/drawing/2014/main" id="{0A8CFBDE-B335-4A88-A73E-24E006AB98A0}"/>
              </a:ext>
            </a:extLst>
          </p:cNvPr>
          <p:cNvSpPr/>
          <p:nvPr/>
        </p:nvSpPr>
        <p:spPr>
          <a:xfrm>
            <a:off x="310391" y="1181459"/>
            <a:ext cx="10699818" cy="430887"/>
          </a:xfrm>
          <a:prstGeom prst="rect">
            <a:avLst/>
          </a:prstGeom>
        </p:spPr>
        <p:txBody>
          <a:bodyPr wrap="square">
            <a:spAutoFit/>
          </a:bodyPr>
          <a:lstStyle/>
          <a:p>
            <a:r>
              <a:rPr lang="en-GB" sz="2200" dirty="0"/>
              <a:t>¿</a:t>
            </a:r>
            <a:r>
              <a:rPr lang="en-GB" sz="2200" dirty="0" err="1"/>
              <a:t>Cómo</a:t>
            </a:r>
            <a:r>
              <a:rPr lang="en-GB" sz="2200" dirty="0"/>
              <a:t> </a:t>
            </a:r>
            <a:r>
              <a:rPr lang="en-GB" sz="2200" dirty="0" err="1"/>
              <a:t>termina</a:t>
            </a:r>
            <a:r>
              <a:rPr lang="en-GB" sz="2200" dirty="0"/>
              <a:t> </a:t>
            </a:r>
            <a:r>
              <a:rPr lang="en-GB" sz="2200" dirty="0" err="1"/>
              <a:t>cada</a:t>
            </a:r>
            <a:r>
              <a:rPr lang="en-GB" sz="2200" dirty="0"/>
              <a:t> </a:t>
            </a:r>
            <a:r>
              <a:rPr lang="en-GB" sz="2200" dirty="0" err="1"/>
              <a:t>frase</a:t>
            </a:r>
            <a:r>
              <a:rPr lang="en-GB" sz="2200" dirty="0"/>
              <a:t>?</a:t>
            </a:r>
          </a:p>
        </p:txBody>
      </p:sp>
      <p:sp>
        <p:nvSpPr>
          <p:cNvPr id="21" name="Rectangle 20">
            <a:extLst>
              <a:ext uri="{FF2B5EF4-FFF2-40B4-BE49-F238E27FC236}">
                <a16:creationId xmlns:a16="http://schemas.microsoft.com/office/drawing/2014/main" id="{63B895D8-10A6-4989-AEF0-5F791775B952}"/>
              </a:ext>
            </a:extLst>
          </p:cNvPr>
          <p:cNvSpPr/>
          <p:nvPr/>
        </p:nvSpPr>
        <p:spPr>
          <a:xfrm>
            <a:off x="5282531" y="501448"/>
            <a:ext cx="8296703" cy="430887"/>
          </a:xfrm>
          <a:prstGeom prst="rect">
            <a:avLst/>
          </a:prstGeom>
        </p:spPr>
        <p:txBody>
          <a:bodyPr wrap="square">
            <a:spAutoFit/>
          </a:bodyPr>
          <a:lstStyle/>
          <a:p>
            <a:r>
              <a:rPr lang="en-GB" sz="2200" dirty="0" err="1"/>
              <a:t>Escucha</a:t>
            </a:r>
            <a:r>
              <a:rPr lang="en-GB" sz="2200" dirty="0"/>
              <a:t> al </a:t>
            </a:r>
            <a:r>
              <a:rPr lang="en-GB" sz="2200" dirty="0" err="1"/>
              <a:t>presentador</a:t>
            </a:r>
            <a:r>
              <a:rPr lang="en-GB" sz="2200" dirty="0"/>
              <a:t>. </a:t>
            </a:r>
          </a:p>
        </p:txBody>
      </p:sp>
      <p:sp>
        <p:nvSpPr>
          <p:cNvPr id="2" name="Rectangle 1">
            <a:extLst>
              <a:ext uri="{FF2B5EF4-FFF2-40B4-BE49-F238E27FC236}">
                <a16:creationId xmlns:a16="http://schemas.microsoft.com/office/drawing/2014/main" id="{FEBA8FD5-9FD8-492C-A80C-E4781CFF7EF7}"/>
              </a:ext>
            </a:extLst>
          </p:cNvPr>
          <p:cNvSpPr/>
          <p:nvPr/>
        </p:nvSpPr>
        <p:spPr>
          <a:xfrm>
            <a:off x="751164" y="2700580"/>
            <a:ext cx="2800767" cy="430887"/>
          </a:xfrm>
          <a:prstGeom prst="rect">
            <a:avLst/>
          </a:prstGeom>
        </p:spPr>
        <p:txBody>
          <a:bodyPr wrap="none">
            <a:spAutoFit/>
          </a:bodyPr>
          <a:lstStyle/>
          <a:p>
            <a:r>
              <a:rPr lang="en-GB" sz="2200" dirty="0" err="1"/>
              <a:t>Consideramos</a:t>
            </a:r>
            <a:r>
              <a:rPr lang="en-GB" sz="2200" dirty="0"/>
              <a:t> </a:t>
            </a:r>
            <a:r>
              <a:rPr lang="en-GB" sz="2200" b="1" dirty="0" err="1"/>
              <a:t>su</a:t>
            </a:r>
            <a:r>
              <a:rPr lang="en-GB" sz="2200" b="1" dirty="0"/>
              <a:t>…</a:t>
            </a:r>
            <a:endParaRPr lang="en-GB" sz="2200" dirty="0"/>
          </a:p>
        </p:txBody>
      </p:sp>
      <p:sp>
        <p:nvSpPr>
          <p:cNvPr id="25" name="Rectangle 24">
            <a:hlinkClick r:id="" action="ppaction://noaction">
              <a:snd r:embed="rId3" name="1 en la entrevista.wav"/>
            </a:hlinkClick>
            <a:extLst>
              <a:ext uri="{FF2B5EF4-FFF2-40B4-BE49-F238E27FC236}">
                <a16:creationId xmlns:a16="http://schemas.microsoft.com/office/drawing/2014/main" id="{759B7270-9E8C-4877-B91C-7750CBF58289}"/>
              </a:ext>
            </a:extLst>
          </p:cNvPr>
          <p:cNvSpPr/>
          <p:nvPr/>
        </p:nvSpPr>
        <p:spPr>
          <a:xfrm>
            <a:off x="230359" y="1900450"/>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1</a:t>
            </a:r>
          </a:p>
        </p:txBody>
      </p:sp>
      <p:sp>
        <p:nvSpPr>
          <p:cNvPr id="34" name="Rectangle 33">
            <a:hlinkClick r:id="" action="ppaction://noaction">
              <a:snd r:embed="rId4" name="2 consideramos su.wav"/>
            </a:hlinkClick>
            <a:extLst>
              <a:ext uri="{FF2B5EF4-FFF2-40B4-BE49-F238E27FC236}">
                <a16:creationId xmlns:a16="http://schemas.microsoft.com/office/drawing/2014/main" id="{421CFE79-D08F-4481-B874-4A138C84D69D}"/>
              </a:ext>
            </a:extLst>
          </p:cNvPr>
          <p:cNvSpPr/>
          <p:nvPr/>
        </p:nvSpPr>
        <p:spPr>
          <a:xfrm>
            <a:off x="220923" y="2640682"/>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2</a:t>
            </a:r>
          </a:p>
        </p:txBody>
      </p:sp>
      <p:sp>
        <p:nvSpPr>
          <p:cNvPr id="35" name="Rectangle 34">
            <a:hlinkClick r:id="" action="ppaction://noaction">
              <a:snd r:embed="rId5" name="3 hablamos tambie%CC%81n de sus.wav"/>
            </a:hlinkClick>
            <a:extLst>
              <a:ext uri="{FF2B5EF4-FFF2-40B4-BE49-F238E27FC236}">
                <a16:creationId xmlns:a16="http://schemas.microsoft.com/office/drawing/2014/main" id="{7BDB827F-B6F2-4AF9-B28B-2FA5E30AB07D}"/>
              </a:ext>
            </a:extLst>
          </p:cNvPr>
          <p:cNvSpPr/>
          <p:nvPr/>
        </p:nvSpPr>
        <p:spPr>
          <a:xfrm>
            <a:off x="213227" y="3347337"/>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400" b="1" dirty="0"/>
              <a:t>3</a:t>
            </a:r>
          </a:p>
        </p:txBody>
      </p:sp>
      <p:sp>
        <p:nvSpPr>
          <p:cNvPr id="36" name="Rectangle 35">
            <a:hlinkClick r:id="" action="ppaction://noaction">
              <a:snd r:embed="rId6" name="5 Por supuesto.wav"/>
            </a:hlinkClick>
            <a:extLst>
              <a:ext uri="{FF2B5EF4-FFF2-40B4-BE49-F238E27FC236}">
                <a16:creationId xmlns:a16="http://schemas.microsoft.com/office/drawing/2014/main" id="{4A0081A5-0567-4E62-9EF4-3942F1EE66E9}"/>
              </a:ext>
            </a:extLst>
          </p:cNvPr>
          <p:cNvSpPr/>
          <p:nvPr/>
        </p:nvSpPr>
        <p:spPr>
          <a:xfrm>
            <a:off x="220923" y="4871618"/>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endParaRPr lang="en-ES" sz="2400" b="1" dirty="0"/>
          </a:p>
        </p:txBody>
      </p:sp>
      <p:sp>
        <p:nvSpPr>
          <p:cNvPr id="5" name="Rectangle 4">
            <a:extLst>
              <a:ext uri="{FF2B5EF4-FFF2-40B4-BE49-F238E27FC236}">
                <a16:creationId xmlns:a16="http://schemas.microsoft.com/office/drawing/2014/main" id="{50A8A9D9-C674-4444-8357-A4A11B836915}"/>
              </a:ext>
            </a:extLst>
          </p:cNvPr>
          <p:cNvSpPr/>
          <p:nvPr/>
        </p:nvSpPr>
        <p:spPr>
          <a:xfrm>
            <a:off x="762193" y="3316561"/>
            <a:ext cx="4035079" cy="430887"/>
          </a:xfrm>
          <a:prstGeom prst="rect">
            <a:avLst/>
          </a:prstGeom>
        </p:spPr>
        <p:txBody>
          <a:bodyPr wrap="none">
            <a:spAutoFit/>
          </a:bodyPr>
          <a:lstStyle/>
          <a:p>
            <a:pPr lvl="0">
              <a:defRPr/>
            </a:pPr>
            <a:r>
              <a:rPr lang="en-GB" sz="2200" dirty="0" err="1"/>
              <a:t>Hablamos</a:t>
            </a:r>
            <a:r>
              <a:rPr lang="en-GB" sz="2200" dirty="0"/>
              <a:t> </a:t>
            </a:r>
            <a:r>
              <a:rPr lang="en-GB" sz="2200" dirty="0" err="1"/>
              <a:t>también</a:t>
            </a:r>
            <a:r>
              <a:rPr lang="en-GB" sz="2200" dirty="0"/>
              <a:t> de </a:t>
            </a:r>
            <a:r>
              <a:rPr lang="en-GB" sz="2200" b="1" dirty="0"/>
              <a:t>sus…</a:t>
            </a:r>
          </a:p>
        </p:txBody>
      </p:sp>
      <p:sp>
        <p:nvSpPr>
          <p:cNvPr id="6" name="Rectangle 5">
            <a:extLst>
              <a:ext uri="{FF2B5EF4-FFF2-40B4-BE49-F238E27FC236}">
                <a16:creationId xmlns:a16="http://schemas.microsoft.com/office/drawing/2014/main" id="{55C255A8-E819-40CC-95DC-4059460C5F26}"/>
              </a:ext>
            </a:extLst>
          </p:cNvPr>
          <p:cNvSpPr/>
          <p:nvPr/>
        </p:nvSpPr>
        <p:spPr>
          <a:xfrm>
            <a:off x="734149" y="3932542"/>
            <a:ext cx="4328183" cy="769441"/>
          </a:xfrm>
          <a:prstGeom prst="rect">
            <a:avLst/>
          </a:prstGeom>
        </p:spPr>
        <p:txBody>
          <a:bodyPr wrap="square">
            <a:spAutoFit/>
          </a:bodyPr>
          <a:lstStyle/>
          <a:p>
            <a:r>
              <a:rPr lang="en-GB" sz="2200" dirty="0" err="1"/>
              <a:t>Escuchamos</a:t>
            </a:r>
            <a:r>
              <a:rPr lang="en-GB" sz="2200" dirty="0"/>
              <a:t> </a:t>
            </a:r>
            <a:r>
              <a:rPr lang="en-GB" sz="2200" dirty="0" err="1"/>
              <a:t>sobre</a:t>
            </a:r>
            <a:r>
              <a:rPr lang="en-GB" sz="2200" dirty="0"/>
              <a:t> el </a:t>
            </a:r>
            <a:r>
              <a:rPr lang="en-GB" sz="2200" u="sng" dirty="0" err="1"/>
              <a:t>marido</a:t>
            </a:r>
            <a:r>
              <a:rPr lang="en-GB" sz="2200" dirty="0"/>
              <a:t>, </a:t>
            </a:r>
            <a:r>
              <a:rPr lang="en-GB" sz="2200" u="sng" dirty="0"/>
              <a:t>actor </a:t>
            </a:r>
            <a:r>
              <a:rPr lang="en-GB" sz="2200" dirty="0"/>
              <a:t>Javier Bardem, y </a:t>
            </a:r>
            <a:r>
              <a:rPr lang="en-GB" sz="2200" b="1" dirty="0"/>
              <a:t>sus…</a:t>
            </a:r>
          </a:p>
        </p:txBody>
      </p:sp>
      <p:sp>
        <p:nvSpPr>
          <p:cNvPr id="37" name="Rectangle 36">
            <a:hlinkClick r:id="" action="ppaction://noaction">
              <a:snd r:embed="rId7" name="4 Escuchamos sobre el marido.wav"/>
            </a:hlinkClick>
            <a:extLst>
              <a:ext uri="{FF2B5EF4-FFF2-40B4-BE49-F238E27FC236}">
                <a16:creationId xmlns:a16="http://schemas.microsoft.com/office/drawing/2014/main" id="{A3908797-E2F5-4642-A4FD-64CB4A9CF14B}"/>
              </a:ext>
            </a:extLst>
          </p:cNvPr>
          <p:cNvSpPr/>
          <p:nvPr/>
        </p:nvSpPr>
        <p:spPr>
          <a:xfrm>
            <a:off x="209136" y="4015132"/>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endParaRPr lang="en-ES" sz="2400" b="1" dirty="0"/>
          </a:p>
        </p:txBody>
      </p:sp>
      <p:sp>
        <p:nvSpPr>
          <p:cNvPr id="10" name="Rectangle 9">
            <a:extLst>
              <a:ext uri="{FF2B5EF4-FFF2-40B4-BE49-F238E27FC236}">
                <a16:creationId xmlns:a16="http://schemas.microsoft.com/office/drawing/2014/main" id="{74AD7B0A-28D3-4878-98B0-64807D94AEAF}"/>
              </a:ext>
            </a:extLst>
          </p:cNvPr>
          <p:cNvSpPr/>
          <p:nvPr/>
        </p:nvSpPr>
        <p:spPr>
          <a:xfrm>
            <a:off x="687408" y="5615780"/>
            <a:ext cx="4462662" cy="769441"/>
          </a:xfrm>
          <a:prstGeom prst="rect">
            <a:avLst/>
          </a:prstGeom>
        </p:spPr>
        <p:txBody>
          <a:bodyPr wrap="square">
            <a:spAutoFit/>
          </a:bodyPr>
          <a:lstStyle/>
          <a:p>
            <a:r>
              <a:rPr lang="en-GB" sz="2200" dirty="0" err="1"/>
              <a:t>Comparte</a:t>
            </a:r>
            <a:r>
              <a:rPr lang="en-GB" sz="2200" dirty="0"/>
              <a:t> los </a:t>
            </a:r>
            <a:r>
              <a:rPr lang="en-GB" sz="2200" dirty="0" err="1"/>
              <a:t>mejores</a:t>
            </a:r>
            <a:r>
              <a:rPr lang="en-GB" sz="2200" dirty="0"/>
              <a:t> </a:t>
            </a:r>
            <a:r>
              <a:rPr lang="en-GB" sz="2200" dirty="0" err="1"/>
              <a:t>momentos</a:t>
            </a:r>
            <a:r>
              <a:rPr lang="en-GB" sz="2200" dirty="0"/>
              <a:t> con </a:t>
            </a:r>
            <a:r>
              <a:rPr lang="en-GB" sz="2200" b="1" dirty="0"/>
              <a:t>sus</a:t>
            </a:r>
            <a:r>
              <a:rPr lang="en-GB" sz="2200" dirty="0"/>
              <a:t>…</a:t>
            </a:r>
            <a:endParaRPr lang="en-GB" sz="2200" b="1" dirty="0"/>
          </a:p>
        </p:txBody>
      </p:sp>
      <p:sp>
        <p:nvSpPr>
          <p:cNvPr id="38" name="Rectangle 37">
            <a:hlinkClick r:id="" action="ppaction://noaction">
              <a:snd r:embed="rId8" name="6 finalmente.wav"/>
            </a:hlinkClick>
            <a:extLst>
              <a:ext uri="{FF2B5EF4-FFF2-40B4-BE49-F238E27FC236}">
                <a16:creationId xmlns:a16="http://schemas.microsoft.com/office/drawing/2014/main" id="{351B7BD0-F17E-4ED7-95F6-1577793005D7}"/>
              </a:ext>
            </a:extLst>
          </p:cNvPr>
          <p:cNvSpPr/>
          <p:nvPr/>
        </p:nvSpPr>
        <p:spPr>
          <a:xfrm>
            <a:off x="230359" y="5649890"/>
            <a:ext cx="457048" cy="4001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endParaRPr lang="en-ES" sz="2400" b="1" dirty="0"/>
          </a:p>
        </p:txBody>
      </p:sp>
      <p:sp>
        <p:nvSpPr>
          <p:cNvPr id="7" name="Rectangle 6">
            <a:extLst>
              <a:ext uri="{FF2B5EF4-FFF2-40B4-BE49-F238E27FC236}">
                <a16:creationId xmlns:a16="http://schemas.microsoft.com/office/drawing/2014/main" id="{4FE9202A-6FBE-446A-A4B4-4E17C81DDDAE}"/>
              </a:ext>
            </a:extLst>
          </p:cNvPr>
          <p:cNvSpPr/>
          <p:nvPr/>
        </p:nvSpPr>
        <p:spPr>
          <a:xfrm>
            <a:off x="711041" y="4816797"/>
            <a:ext cx="4328183" cy="769441"/>
          </a:xfrm>
          <a:prstGeom prst="rect">
            <a:avLst/>
          </a:prstGeom>
        </p:spPr>
        <p:txBody>
          <a:bodyPr wrap="square">
            <a:spAutoFit/>
          </a:bodyPr>
          <a:lstStyle/>
          <a:p>
            <a:r>
              <a:rPr lang="en-GB" sz="2200" dirty="0"/>
              <a:t>Por </a:t>
            </a:r>
            <a:r>
              <a:rPr lang="en-GB" sz="2200" dirty="0" err="1"/>
              <a:t>supuesto</a:t>
            </a:r>
            <a:r>
              <a:rPr lang="en-GB" sz="2200" dirty="0"/>
              <a:t> </a:t>
            </a:r>
            <a:r>
              <a:rPr lang="en-GB" sz="2200" u="sng" dirty="0" err="1"/>
              <a:t>cuenta</a:t>
            </a:r>
            <a:r>
              <a:rPr lang="en-GB" sz="2200" dirty="0"/>
              <a:t> </a:t>
            </a:r>
            <a:r>
              <a:rPr lang="en-GB" sz="2200" dirty="0" err="1"/>
              <a:t>todo</a:t>
            </a:r>
            <a:r>
              <a:rPr lang="en-GB" sz="2200" dirty="0"/>
              <a:t> </a:t>
            </a:r>
            <a:r>
              <a:rPr lang="en-GB" sz="2200" dirty="0" err="1"/>
              <a:t>sobre</a:t>
            </a:r>
            <a:r>
              <a:rPr lang="en-GB" sz="2200" dirty="0"/>
              <a:t> </a:t>
            </a:r>
            <a:r>
              <a:rPr lang="en-GB" sz="2200" b="1" dirty="0" err="1"/>
              <a:t>su</a:t>
            </a:r>
            <a:r>
              <a:rPr lang="en-GB" sz="2200" b="1" dirty="0"/>
              <a:t>…</a:t>
            </a:r>
          </a:p>
        </p:txBody>
      </p:sp>
      <p:sp>
        <p:nvSpPr>
          <p:cNvPr id="40" name="Rectangle 39">
            <a:extLst>
              <a:ext uri="{FF2B5EF4-FFF2-40B4-BE49-F238E27FC236}">
                <a16:creationId xmlns:a16="http://schemas.microsoft.com/office/drawing/2014/main" id="{B0422257-8A2B-4670-80A6-CED365043D19}"/>
              </a:ext>
            </a:extLst>
          </p:cNvPr>
          <p:cNvSpPr/>
          <p:nvPr/>
        </p:nvSpPr>
        <p:spPr>
          <a:xfrm>
            <a:off x="775015" y="1779911"/>
            <a:ext cx="3943708" cy="769441"/>
          </a:xfrm>
          <a:prstGeom prst="rect">
            <a:avLst/>
          </a:prstGeom>
        </p:spPr>
        <p:txBody>
          <a:bodyPr wrap="square">
            <a:spAutoFit/>
          </a:bodyPr>
          <a:lstStyle/>
          <a:p>
            <a:pPr fontAlgn="t"/>
            <a:r>
              <a:rPr lang="en-GB" sz="2200" dirty="0" err="1"/>
              <a:t>En</a:t>
            </a:r>
            <a:r>
              <a:rPr lang="en-GB" sz="2200" dirty="0"/>
              <a:t> la </a:t>
            </a:r>
            <a:r>
              <a:rPr lang="en-GB" sz="2200" u="sng" dirty="0" err="1"/>
              <a:t>entrevista</a:t>
            </a:r>
            <a:r>
              <a:rPr lang="en-GB" sz="2200" dirty="0"/>
              <a:t> Penelope Cruz </a:t>
            </a:r>
            <a:r>
              <a:rPr lang="en-GB" sz="2200" dirty="0" err="1"/>
              <a:t>habla</a:t>
            </a:r>
            <a:r>
              <a:rPr lang="en-GB" sz="2200" dirty="0"/>
              <a:t>, </a:t>
            </a:r>
            <a:r>
              <a:rPr lang="en-GB" sz="2200" dirty="0" err="1"/>
              <a:t>sobre</a:t>
            </a:r>
            <a:r>
              <a:rPr lang="en-GB" sz="2200" dirty="0"/>
              <a:t> </a:t>
            </a:r>
            <a:r>
              <a:rPr lang="en-GB" sz="2200" b="1" dirty="0" err="1"/>
              <a:t>su</a:t>
            </a:r>
            <a:r>
              <a:rPr lang="en-GB" sz="2200" b="1" dirty="0"/>
              <a:t>…</a:t>
            </a:r>
          </a:p>
        </p:txBody>
      </p:sp>
      <p:sp>
        <p:nvSpPr>
          <p:cNvPr id="41" name="Oval 40">
            <a:extLst>
              <a:ext uri="{FF2B5EF4-FFF2-40B4-BE49-F238E27FC236}">
                <a16:creationId xmlns:a16="http://schemas.microsoft.com/office/drawing/2014/main" id="{D6046135-E176-45CB-B717-65FEB79E4A7E}"/>
              </a:ext>
            </a:extLst>
          </p:cNvPr>
          <p:cNvSpPr/>
          <p:nvPr/>
        </p:nvSpPr>
        <p:spPr>
          <a:xfrm>
            <a:off x="5207298" y="1789780"/>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51D2BC16-C228-4E79-AB10-030EFDEFD979}"/>
              </a:ext>
            </a:extLst>
          </p:cNvPr>
          <p:cNvSpPr/>
          <p:nvPr/>
        </p:nvSpPr>
        <p:spPr>
          <a:xfrm>
            <a:off x="8517152" y="2538043"/>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43BA1918-FD6D-4396-8D50-1C1CF1890C1E}"/>
              </a:ext>
            </a:extLst>
          </p:cNvPr>
          <p:cNvSpPr/>
          <p:nvPr/>
        </p:nvSpPr>
        <p:spPr>
          <a:xfrm>
            <a:off x="8517152" y="3334509"/>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FA701433-94E5-4696-9DCA-2FB7DC6A162C}"/>
              </a:ext>
            </a:extLst>
          </p:cNvPr>
          <p:cNvSpPr/>
          <p:nvPr/>
        </p:nvSpPr>
        <p:spPr>
          <a:xfrm>
            <a:off x="5150070" y="4124341"/>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9F7C33B7-09AD-47BF-9A8A-B70E7DE6EA96}"/>
              </a:ext>
            </a:extLst>
          </p:cNvPr>
          <p:cNvSpPr/>
          <p:nvPr/>
        </p:nvSpPr>
        <p:spPr>
          <a:xfrm>
            <a:off x="8524145" y="5181676"/>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AE7BA230-E5B5-45D2-8B67-300A57F43E71}"/>
              </a:ext>
            </a:extLst>
          </p:cNvPr>
          <p:cNvSpPr/>
          <p:nvPr/>
        </p:nvSpPr>
        <p:spPr>
          <a:xfrm>
            <a:off x="8527569" y="5980529"/>
            <a:ext cx="412041" cy="362518"/>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89BDCB77-CFDA-414C-9BBE-9E5F99DDBEF4}"/>
              </a:ext>
            </a:extLst>
          </p:cNvPr>
          <p:cNvSpPr txBox="1"/>
          <p:nvPr/>
        </p:nvSpPr>
        <p:spPr>
          <a:xfrm>
            <a:off x="2721151" y="5179700"/>
            <a:ext cx="668989"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tells</a:t>
            </a:r>
          </a:p>
        </p:txBody>
      </p:sp>
      <p:sp>
        <p:nvSpPr>
          <p:cNvPr id="28" name="TextBox 27">
            <a:extLst>
              <a:ext uri="{FF2B5EF4-FFF2-40B4-BE49-F238E27FC236}">
                <a16:creationId xmlns:a16="http://schemas.microsoft.com/office/drawing/2014/main" id="{3BBBC110-9A61-421C-864B-ED4EAC757485}"/>
              </a:ext>
            </a:extLst>
          </p:cNvPr>
          <p:cNvSpPr txBox="1"/>
          <p:nvPr/>
        </p:nvSpPr>
        <p:spPr>
          <a:xfrm>
            <a:off x="5652401" y="5527396"/>
            <a:ext cx="1226413"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partner</a:t>
            </a:r>
          </a:p>
        </p:txBody>
      </p:sp>
      <p:sp>
        <p:nvSpPr>
          <p:cNvPr id="29" name="TextBox 28">
            <a:extLst>
              <a:ext uri="{FF2B5EF4-FFF2-40B4-BE49-F238E27FC236}">
                <a16:creationId xmlns:a16="http://schemas.microsoft.com/office/drawing/2014/main" id="{D872F08D-7585-4130-A06E-8DD7CBE3B892}"/>
              </a:ext>
            </a:extLst>
          </p:cNvPr>
          <p:cNvSpPr txBox="1"/>
          <p:nvPr/>
        </p:nvSpPr>
        <p:spPr>
          <a:xfrm>
            <a:off x="5660300" y="2085876"/>
            <a:ext cx="722128"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role</a:t>
            </a:r>
          </a:p>
        </p:txBody>
      </p:sp>
      <p:sp>
        <p:nvSpPr>
          <p:cNvPr id="30" name="TextBox 29">
            <a:extLst>
              <a:ext uri="{FF2B5EF4-FFF2-40B4-BE49-F238E27FC236}">
                <a16:creationId xmlns:a16="http://schemas.microsoft.com/office/drawing/2014/main" id="{9C7F74E1-0226-4C3D-B3F6-DA708823391F}"/>
              </a:ext>
            </a:extLst>
          </p:cNvPr>
          <p:cNvSpPr txBox="1"/>
          <p:nvPr/>
        </p:nvSpPr>
        <p:spPr>
          <a:xfrm>
            <a:off x="1501751" y="2126033"/>
            <a:ext cx="1373000"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interview</a:t>
            </a:r>
          </a:p>
        </p:txBody>
      </p:sp>
      <p:sp>
        <p:nvSpPr>
          <p:cNvPr id="31" name="TextBox 30">
            <a:extLst>
              <a:ext uri="{FF2B5EF4-FFF2-40B4-BE49-F238E27FC236}">
                <a16:creationId xmlns:a16="http://schemas.microsoft.com/office/drawing/2014/main" id="{0CF3D529-6011-418A-8A8F-CABAC92D7D38}"/>
              </a:ext>
            </a:extLst>
          </p:cNvPr>
          <p:cNvSpPr txBox="1"/>
          <p:nvPr/>
        </p:nvSpPr>
        <p:spPr>
          <a:xfrm>
            <a:off x="3698433" y="4286804"/>
            <a:ext cx="1323834"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husband</a:t>
            </a:r>
          </a:p>
        </p:txBody>
      </p:sp>
      <p:sp>
        <p:nvSpPr>
          <p:cNvPr id="32" name="TextBox 31">
            <a:extLst>
              <a:ext uri="{FF2B5EF4-FFF2-40B4-BE49-F238E27FC236}">
                <a16:creationId xmlns:a16="http://schemas.microsoft.com/office/drawing/2014/main" id="{540831F7-40A5-463E-B241-AD157EB6D603}"/>
              </a:ext>
            </a:extLst>
          </p:cNvPr>
          <p:cNvSpPr txBox="1"/>
          <p:nvPr/>
        </p:nvSpPr>
        <p:spPr>
          <a:xfrm>
            <a:off x="768446" y="4637421"/>
            <a:ext cx="922676"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actor</a:t>
            </a:r>
          </a:p>
        </p:txBody>
      </p:sp>
      <p:sp>
        <p:nvSpPr>
          <p:cNvPr id="39" name="TextBox 38">
            <a:extLst>
              <a:ext uri="{FF2B5EF4-FFF2-40B4-BE49-F238E27FC236}">
                <a16:creationId xmlns:a16="http://schemas.microsoft.com/office/drawing/2014/main" id="{B5AD621D-7D03-4DE6-BED1-D1AE9884911C}"/>
              </a:ext>
            </a:extLst>
          </p:cNvPr>
          <p:cNvSpPr txBox="1"/>
          <p:nvPr/>
        </p:nvSpPr>
        <p:spPr>
          <a:xfrm>
            <a:off x="10509902" y="5215670"/>
            <a:ext cx="1284238"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together</a:t>
            </a:r>
          </a:p>
        </p:txBody>
      </p:sp>
      <p:sp>
        <p:nvSpPr>
          <p:cNvPr id="47" name="TextBox 46">
            <a:extLst>
              <a:ext uri="{FF2B5EF4-FFF2-40B4-BE49-F238E27FC236}">
                <a16:creationId xmlns:a16="http://schemas.microsoft.com/office/drawing/2014/main" id="{3643D167-3609-49FC-8BBA-9CE6E6F9599D}"/>
              </a:ext>
            </a:extLst>
          </p:cNvPr>
          <p:cNvSpPr txBox="1"/>
          <p:nvPr/>
        </p:nvSpPr>
        <p:spPr>
          <a:xfrm>
            <a:off x="9621908" y="5942937"/>
            <a:ext cx="1323834"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children</a:t>
            </a:r>
          </a:p>
        </p:txBody>
      </p:sp>
      <p:sp>
        <p:nvSpPr>
          <p:cNvPr id="48" name="TextBox 47">
            <a:extLst>
              <a:ext uri="{FF2B5EF4-FFF2-40B4-BE49-F238E27FC236}">
                <a16:creationId xmlns:a16="http://schemas.microsoft.com/office/drawing/2014/main" id="{ABF78F8D-A23D-47E8-99A4-0637F8945493}"/>
              </a:ext>
            </a:extLst>
          </p:cNvPr>
          <p:cNvSpPr txBox="1"/>
          <p:nvPr/>
        </p:nvSpPr>
        <p:spPr>
          <a:xfrm>
            <a:off x="8590636" y="3226529"/>
            <a:ext cx="927575"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000" dirty="0"/>
              <a:t>world</a:t>
            </a:r>
          </a:p>
        </p:txBody>
      </p:sp>
      <p:sp>
        <p:nvSpPr>
          <p:cNvPr id="58" name="Rectangle 57">
            <a:extLst>
              <a:ext uri="{FF2B5EF4-FFF2-40B4-BE49-F238E27FC236}">
                <a16:creationId xmlns:a16="http://schemas.microsoft.com/office/drawing/2014/main" id="{93CD5B79-412E-4587-9E41-536B25D30FCA}"/>
              </a:ext>
            </a:extLst>
          </p:cNvPr>
          <p:cNvSpPr/>
          <p:nvPr/>
        </p:nvSpPr>
        <p:spPr>
          <a:xfrm>
            <a:off x="4282327" y="1143038"/>
            <a:ext cx="7264768" cy="430887"/>
          </a:xfrm>
          <a:prstGeom prst="rect">
            <a:avLst/>
          </a:prstGeom>
        </p:spPr>
        <p:txBody>
          <a:bodyPr wrap="square">
            <a:spAutoFit/>
          </a:bodyPr>
          <a:lstStyle/>
          <a:p>
            <a:r>
              <a:rPr lang="en-GB" sz="2200" dirty="0"/>
              <a:t>¿</a:t>
            </a:r>
            <a:r>
              <a:rPr lang="en-GB" sz="2200" dirty="0" err="1"/>
              <a:t>Qué</a:t>
            </a:r>
            <a:r>
              <a:rPr lang="en-GB" sz="2200" dirty="0"/>
              <a:t> </a:t>
            </a:r>
            <a:r>
              <a:rPr lang="en-GB" sz="2200" dirty="0" err="1"/>
              <a:t>significan</a:t>
            </a:r>
            <a:r>
              <a:rPr lang="en-GB" sz="2200" dirty="0"/>
              <a:t> las palabras </a:t>
            </a:r>
            <a:r>
              <a:rPr lang="en-GB" sz="2200" dirty="0" err="1"/>
              <a:t>subrayadas</a:t>
            </a:r>
            <a:r>
              <a:rPr lang="en-GB" sz="2200" dirty="0"/>
              <a:t>*?</a:t>
            </a:r>
          </a:p>
        </p:txBody>
      </p:sp>
      <p:sp>
        <p:nvSpPr>
          <p:cNvPr id="59" name="Rectangle 58">
            <a:extLst>
              <a:ext uri="{FF2B5EF4-FFF2-40B4-BE49-F238E27FC236}">
                <a16:creationId xmlns:a16="http://schemas.microsoft.com/office/drawing/2014/main" id="{54243429-9E1C-453B-9DA5-84DC70F16CAB}"/>
              </a:ext>
            </a:extLst>
          </p:cNvPr>
          <p:cNvSpPr/>
          <p:nvPr/>
        </p:nvSpPr>
        <p:spPr>
          <a:xfrm>
            <a:off x="374104" y="818414"/>
            <a:ext cx="10683069" cy="430887"/>
          </a:xfrm>
          <a:prstGeom prst="rect">
            <a:avLst/>
          </a:prstGeom>
        </p:spPr>
        <p:txBody>
          <a:bodyPr wrap="square">
            <a:spAutoFit/>
          </a:bodyPr>
          <a:lstStyle/>
          <a:p>
            <a:r>
              <a:rPr lang="en-GB" sz="2200" dirty="0"/>
              <a:t>Habla </a:t>
            </a:r>
            <a:r>
              <a:rPr lang="en-GB" sz="2200" dirty="0" err="1"/>
              <a:t>sobre</a:t>
            </a:r>
            <a:r>
              <a:rPr lang="en-GB" sz="2200" dirty="0"/>
              <a:t> el </a:t>
            </a:r>
            <a:r>
              <a:rPr lang="en-GB" sz="2200" dirty="0" err="1"/>
              <a:t>programa</a:t>
            </a:r>
            <a:r>
              <a:rPr lang="en-GB" sz="2200" dirty="0"/>
              <a:t> de hoy, </a:t>
            </a:r>
            <a:r>
              <a:rPr lang="en-GB" sz="2200" dirty="0" err="1"/>
              <a:t>pero</a:t>
            </a:r>
            <a:r>
              <a:rPr lang="en-GB" sz="2200" dirty="0"/>
              <a:t> hay un </a:t>
            </a:r>
            <a:r>
              <a:rPr lang="en-GB" sz="2200" dirty="0" err="1"/>
              <a:t>problema</a:t>
            </a:r>
            <a:r>
              <a:rPr lang="en-GB" sz="2200" dirty="0"/>
              <a:t> con </a:t>
            </a:r>
            <a:r>
              <a:rPr lang="en-GB" sz="2200" dirty="0" err="1"/>
              <a:t>el</a:t>
            </a:r>
            <a:r>
              <a:rPr lang="en-GB" sz="2200" dirty="0"/>
              <a:t> </a:t>
            </a:r>
            <a:r>
              <a:rPr lang="en-GB" sz="2200" dirty="0" err="1"/>
              <a:t>micrófono</a:t>
            </a:r>
            <a:r>
              <a:rPr lang="en-GB" sz="2200" dirty="0"/>
              <a:t>.  </a:t>
            </a:r>
          </a:p>
        </p:txBody>
      </p:sp>
      <p:pic>
        <p:nvPicPr>
          <p:cNvPr id="49" name="Picture 2" descr="Free vector graphics of Interviewer">
            <a:extLst>
              <a:ext uri="{FF2B5EF4-FFF2-40B4-BE49-F238E27FC236}">
                <a16:creationId xmlns:a16="http://schemas.microsoft.com/office/drawing/2014/main" id="{3F9CFEAF-008C-4EC6-B8D4-29EBA8599F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1179" y="115856"/>
            <a:ext cx="702896" cy="7791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Penélope Cruz Goldeb Globes 2019.png">
            <a:extLst>
              <a:ext uri="{FF2B5EF4-FFF2-40B4-BE49-F238E27FC236}">
                <a16:creationId xmlns:a16="http://schemas.microsoft.com/office/drawing/2014/main" id="{F37DFD47-268C-469A-A0BD-D544F023012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849" t="7548" r="10161" b="6109"/>
          <a:stretch/>
        </p:blipFill>
        <p:spPr bwMode="auto">
          <a:xfrm flipH="1">
            <a:off x="10940642" y="970776"/>
            <a:ext cx="1005542" cy="14803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2F78DE-F55C-A7E9-E1DA-F2C4E8D0C661}"/>
              </a:ext>
            </a:extLst>
          </p:cNvPr>
          <p:cNvSpPr txBox="1"/>
          <p:nvPr/>
        </p:nvSpPr>
        <p:spPr>
          <a:xfrm>
            <a:off x="3725097" y="6446091"/>
            <a:ext cx="3264035" cy="400110"/>
          </a:xfrm>
          <a:prstGeom prst="rect">
            <a:avLst/>
          </a:prstGeom>
          <a:noFill/>
        </p:spPr>
        <p:txBody>
          <a:bodyPr wrap="none" rtlCol="0">
            <a:spAutoFit/>
          </a:bodyPr>
          <a:lstStyle/>
          <a:p>
            <a:r>
              <a:rPr lang="en-ES" sz="2000" dirty="0">
                <a:solidFill>
                  <a:srgbClr val="3A3838"/>
                </a:solidFill>
                <a:highlight>
                  <a:srgbClr val="FFF3F8"/>
                </a:highlight>
              </a:rPr>
              <a:t>*subrayado = underlined</a:t>
            </a:r>
          </a:p>
        </p:txBody>
      </p:sp>
    </p:spTree>
    <p:extLst>
      <p:ext uri="{BB962C8B-B14F-4D97-AF65-F5344CB8AC3E}">
        <p14:creationId xmlns:p14="http://schemas.microsoft.com/office/powerpoint/2010/main" val="3327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0" grpId="0"/>
      <p:bldP spid="7" grpId="0"/>
      <p:bldP spid="40" grpId="0"/>
      <p:bldP spid="41" grpId="0" animBg="1"/>
      <p:bldP spid="42" grpId="0" animBg="1"/>
      <p:bldP spid="43" grpId="0" animBg="1"/>
      <p:bldP spid="44" grpId="0" animBg="1"/>
      <p:bldP spid="45" grpId="0" animBg="1"/>
      <p:bldP spid="46" grpId="0" animBg="1"/>
      <p:bldP spid="27" grpId="0" animBg="1"/>
      <p:bldP spid="28" grpId="0" animBg="1"/>
      <p:bldP spid="29" grpId="0" animBg="1"/>
      <p:bldP spid="30" grpId="0" animBg="1"/>
      <p:bldP spid="31" grpId="0" animBg="1"/>
      <p:bldP spid="32" grpId="0" animBg="1"/>
      <p:bldP spid="39" grpId="0" animBg="1"/>
      <p:bldP spid="47" grpId="0" animBg="1"/>
      <p:bldP spid="4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5C05F2-7231-5287-9E8C-56F58C415FF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170778" y="2120764"/>
            <a:ext cx="2167102" cy="2639715"/>
          </a:xfrm>
          <a:prstGeom prst="rect">
            <a:avLst/>
          </a:prstGeom>
        </p:spPr>
      </p:pic>
      <p:sp>
        <p:nvSpPr>
          <p:cNvPr id="2" name="Title 1"/>
          <p:cNvSpPr>
            <a:spLocks noGrp="1"/>
          </p:cNvSpPr>
          <p:nvPr>
            <p:ph type="title"/>
          </p:nvPr>
        </p:nvSpPr>
        <p:spPr>
          <a:xfrm>
            <a:off x="-1" y="173801"/>
            <a:ext cx="6872289" cy="830996"/>
          </a:xfrm>
        </p:spPr>
        <p:txBody>
          <a:bodyPr>
            <a:normAutofit/>
          </a:bodyPr>
          <a:lstStyle/>
          <a:p>
            <a:r>
              <a:rPr lang="en-GB" sz="2300" dirty="0">
                <a:solidFill>
                  <a:schemeClr val="bg1"/>
                </a:solidFill>
              </a:rPr>
              <a:t>Talking about their things</a:t>
            </a:r>
            <a:br>
              <a:rPr lang="en-GB" sz="2300" dirty="0">
                <a:solidFill>
                  <a:schemeClr val="bg1"/>
                </a:solidFill>
              </a:rPr>
            </a:br>
            <a:r>
              <a:rPr lang="en-GB" sz="2300" b="0" dirty="0">
                <a:solidFill>
                  <a:schemeClr val="bg1"/>
                </a:solidFill>
              </a:rPr>
              <a:t>Using possessive adjectives ‘</a:t>
            </a:r>
            <a:r>
              <a:rPr lang="en-GB" sz="2300" b="0" dirty="0" err="1">
                <a:solidFill>
                  <a:schemeClr val="bg1"/>
                </a:solidFill>
              </a:rPr>
              <a:t>su</a:t>
            </a:r>
            <a:r>
              <a:rPr lang="en-GB" sz="2300" b="0" dirty="0">
                <a:solidFill>
                  <a:schemeClr val="bg1"/>
                </a:solidFill>
              </a:rPr>
              <a:t>’ and ‘sus’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B721DE7-C7D9-4CD6-846E-C464AD1B732A}"/>
              </a:ext>
            </a:extLst>
          </p:cNvPr>
          <p:cNvSpPr txBox="1"/>
          <p:nvPr/>
        </p:nvSpPr>
        <p:spPr>
          <a:xfrm>
            <a:off x="5186547" y="4694675"/>
            <a:ext cx="545389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2"/>
                </a:solidFill>
                <a:effectLst/>
                <a:uLnTx/>
                <a:uFillTx/>
                <a:latin typeface="Century Gothic"/>
                <a:ea typeface="+mn-ea"/>
                <a:cs typeface="+mn-cs"/>
              </a:rPr>
              <a:t>Sus</a:t>
            </a:r>
            <a:r>
              <a:rPr kumimoji="0" lang="en-US" sz="2600" b="1" i="0" u="none" strike="noStrike" kern="1200" cap="none" spc="0" normalizeH="0" baseline="0" noProof="0" dirty="0">
                <a:ln>
                  <a:noFill/>
                </a:ln>
                <a:effectLst/>
                <a:uLnTx/>
                <a:uFillTx/>
                <a:latin typeface="Century Gothic"/>
                <a:ea typeface="+mn-ea"/>
                <a:cs typeface="+mn-cs"/>
              </a:rPr>
              <a:t> </a:t>
            </a:r>
            <a:r>
              <a:rPr kumimoji="0" lang="en-US" sz="2600" b="0" i="0" u="none" strike="noStrike" kern="1200" cap="none" spc="0" normalizeH="0" baseline="0" noProof="0" dirty="0" err="1">
                <a:ln>
                  <a:noFill/>
                </a:ln>
                <a:effectLst/>
                <a:uLnTx/>
                <a:uFillTx/>
                <a:latin typeface="Century Gothic"/>
                <a:ea typeface="+mn-ea"/>
                <a:cs typeface="+mn-cs"/>
              </a:rPr>
              <a:t>mujeres</a:t>
            </a:r>
            <a:r>
              <a:rPr kumimoji="0" lang="en-US" sz="2600" b="0" i="0" u="none" strike="noStrike" kern="1200" cap="none" spc="0" normalizeH="0" noProof="0" dirty="0">
                <a:ln>
                  <a:noFill/>
                </a:ln>
                <a:effectLst/>
                <a:uLnTx/>
                <a:uFillTx/>
                <a:latin typeface="Century Gothic"/>
                <a:ea typeface="+mn-ea"/>
                <a:cs typeface="+mn-cs"/>
              </a:rPr>
              <a:t> son </a:t>
            </a:r>
            <a:r>
              <a:rPr kumimoji="0" lang="en-US" sz="2600" b="0" i="0" u="none" strike="noStrike" kern="1200" cap="none" spc="0" normalizeH="0" noProof="0" dirty="0" err="1">
                <a:ln>
                  <a:noFill/>
                </a:ln>
                <a:effectLst/>
                <a:uLnTx/>
                <a:uFillTx/>
                <a:latin typeface="Century Gothic"/>
                <a:ea typeface="+mn-ea"/>
                <a:cs typeface="+mn-cs"/>
              </a:rPr>
              <a:t>buenas</a:t>
            </a:r>
            <a:r>
              <a:rPr kumimoji="0" lang="en-US" sz="2600" b="0" i="0" u="none" strike="noStrike" kern="1200" cap="none" spc="0" normalizeH="0" noProof="0" dirty="0">
                <a:ln>
                  <a:noFill/>
                </a:ln>
                <a:effectLst/>
                <a:uLnTx/>
                <a:uFillTx/>
                <a:latin typeface="Century Gothic"/>
                <a:ea typeface="+mn-ea"/>
                <a:cs typeface="+mn-cs"/>
              </a:rPr>
              <a:t> amigas.</a:t>
            </a:r>
            <a:endParaRPr kumimoji="0" lang="en-US" sz="2600" b="0" i="0" u="none" strike="noStrike" kern="1200" cap="none" spc="0" normalizeH="0" baseline="0" noProof="0" dirty="0">
              <a:ln>
                <a:noFill/>
              </a:ln>
              <a:effectLst/>
              <a:uLnTx/>
              <a:uFillTx/>
              <a:latin typeface="Century Gothic"/>
              <a:ea typeface="+mn-ea"/>
              <a:cs typeface="+mn-cs"/>
            </a:endParaRPr>
          </a:p>
        </p:txBody>
      </p:sp>
      <p:sp>
        <p:nvSpPr>
          <p:cNvPr id="19" name="Rectangle 18">
            <a:extLst>
              <a:ext uri="{FF2B5EF4-FFF2-40B4-BE49-F238E27FC236}">
                <a16:creationId xmlns:a16="http://schemas.microsoft.com/office/drawing/2014/main" id="{40ED1596-A3DC-42D7-B057-8116D4FDEBA6}"/>
              </a:ext>
            </a:extLst>
          </p:cNvPr>
          <p:cNvSpPr/>
          <p:nvPr/>
        </p:nvSpPr>
        <p:spPr>
          <a:xfrm>
            <a:off x="150367" y="3497358"/>
            <a:ext cx="5879914"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2"/>
                </a:solidFill>
                <a:effectLst/>
                <a:uLnTx/>
                <a:uFillTx/>
                <a:latin typeface="Century Gothic"/>
              </a:rPr>
              <a:t>Their </a:t>
            </a:r>
            <a:r>
              <a:rPr kumimoji="0" lang="en-US" sz="2600" b="0" i="0" u="none" strike="noStrike" kern="1200" cap="none" spc="0" normalizeH="0" baseline="0" noProof="0" dirty="0">
                <a:ln>
                  <a:noFill/>
                </a:ln>
                <a:effectLst/>
                <a:uLnTx/>
                <a:uFillTx/>
                <a:latin typeface="Century Gothic"/>
              </a:rPr>
              <a:t>children </a:t>
            </a:r>
            <a:r>
              <a:rPr kumimoji="0" lang="en-US" sz="2600" b="0" i="0" u="none" strike="noStrike" kern="1200" cap="none" spc="0" normalizeH="0" baseline="0" noProof="0" dirty="0" err="1">
                <a:ln>
                  <a:noFill/>
                </a:ln>
                <a:effectLst/>
                <a:uLnTx/>
                <a:uFillTx/>
                <a:latin typeface="Century Gothic"/>
              </a:rPr>
              <a:t>spea</a:t>
            </a:r>
            <a:r>
              <a:rPr lang="en-US" sz="2600" dirty="0">
                <a:latin typeface="Century Gothic"/>
              </a:rPr>
              <a:t>k Spanish</a:t>
            </a:r>
            <a:r>
              <a:rPr kumimoji="0" lang="en-US" sz="2600" b="0" i="0" u="none" strike="noStrike" kern="1200" cap="none" spc="0" normalizeH="0" baseline="0" noProof="0" dirty="0">
                <a:ln>
                  <a:noFill/>
                </a:ln>
                <a:effectLst/>
                <a:uLnTx/>
                <a:uFillTx/>
                <a:latin typeface="Century Gothic"/>
              </a:rPr>
              <a:t>.</a:t>
            </a:r>
            <a:endParaRPr kumimoji="0" lang="en-GB" sz="2600" b="0" i="0" u="none" strike="noStrike" kern="1200" cap="none" spc="0" normalizeH="0" baseline="0" noProof="0" dirty="0">
              <a:ln>
                <a:noFill/>
              </a:ln>
              <a:effectLst/>
              <a:uLnTx/>
              <a:uFillTx/>
              <a:latin typeface="Century Gothic"/>
            </a:endParaRPr>
          </a:p>
        </p:txBody>
      </p:sp>
      <p:sp>
        <p:nvSpPr>
          <p:cNvPr id="20" name="Rectangle 19">
            <a:extLst>
              <a:ext uri="{FF2B5EF4-FFF2-40B4-BE49-F238E27FC236}">
                <a16:creationId xmlns:a16="http://schemas.microsoft.com/office/drawing/2014/main" id="{ED3ECCE0-5CFB-4ED4-BEE0-98119AAAAF0B}"/>
              </a:ext>
            </a:extLst>
          </p:cNvPr>
          <p:cNvSpPr/>
          <p:nvPr/>
        </p:nvSpPr>
        <p:spPr>
          <a:xfrm>
            <a:off x="150367" y="1385345"/>
            <a:ext cx="11891265" cy="1384995"/>
          </a:xfrm>
          <a:prstGeom prst="rect">
            <a:avLst/>
          </a:prstGeom>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entury Gothic"/>
                <a:ea typeface="+mn-ea"/>
                <a:cs typeface="+mn-cs"/>
              </a:rPr>
              <a:t>‘</a:t>
            </a:r>
            <a:r>
              <a:rPr kumimoji="0" lang="en-US" sz="2800" b="1" i="0" u="none" strike="noStrike" kern="1200" cap="none" spc="0" normalizeH="0" baseline="0" noProof="0" dirty="0" err="1">
                <a:ln>
                  <a:noFill/>
                </a:ln>
                <a:effectLst/>
                <a:uLnTx/>
                <a:uFillTx/>
                <a:latin typeface="Century Gothic"/>
                <a:ea typeface="+mn-ea"/>
                <a:cs typeface="+mn-cs"/>
              </a:rPr>
              <a:t>su</a:t>
            </a:r>
            <a:r>
              <a:rPr kumimoji="0" lang="en-US" sz="2800" b="0" i="0" u="none" strike="noStrike" kern="1200" cap="none" spc="0" normalizeH="0" baseline="0" noProof="0" dirty="0" err="1">
                <a:ln>
                  <a:noFill/>
                </a:ln>
                <a:effectLst/>
                <a:uLnTx/>
                <a:uFillTx/>
                <a:latin typeface="Century Gothic"/>
                <a:ea typeface="+mn-ea"/>
                <a:cs typeface="+mn-cs"/>
              </a:rPr>
              <a:t>’and</a:t>
            </a:r>
            <a:r>
              <a:rPr kumimoji="0" lang="en-US" sz="2800" b="0" i="0" u="none" strike="noStrike" kern="1200" cap="none" spc="0" normalizeH="0" noProof="0" dirty="0">
                <a:ln>
                  <a:noFill/>
                </a:ln>
                <a:effectLst/>
                <a:uLnTx/>
                <a:uFillTx/>
                <a:latin typeface="Century Gothic"/>
                <a:ea typeface="+mn-ea"/>
                <a:cs typeface="+mn-cs"/>
              </a:rPr>
              <a:t> </a:t>
            </a:r>
            <a:r>
              <a:rPr kumimoji="0" lang="en-US" sz="2800" b="1" i="0" u="none" strike="noStrike" kern="1200" cap="none" spc="0" normalizeH="0" baseline="0" noProof="0" dirty="0">
                <a:ln>
                  <a:noFill/>
                </a:ln>
                <a:effectLst/>
                <a:uLnTx/>
                <a:uFillTx/>
                <a:latin typeface="Century Gothic"/>
                <a:ea typeface="+mn-ea"/>
                <a:cs typeface="+mn-cs"/>
              </a:rPr>
              <a:t>‘sus’</a:t>
            </a:r>
            <a:r>
              <a:rPr kumimoji="0" lang="en-US" sz="2800" b="1" i="0" u="none" strike="noStrike" kern="1200" cap="none" spc="0" normalizeH="0" noProof="0" dirty="0">
                <a:ln>
                  <a:noFill/>
                </a:ln>
                <a:effectLst/>
                <a:uLnTx/>
                <a:uFillTx/>
                <a:latin typeface="Century Gothic"/>
                <a:ea typeface="+mn-ea"/>
                <a:cs typeface="+mn-cs"/>
              </a:rPr>
              <a:t> </a:t>
            </a:r>
            <a:r>
              <a:rPr kumimoji="0" lang="en-US" sz="2800" i="0" u="none" strike="noStrike" kern="1200" cap="none" spc="0" normalizeH="0" noProof="0" dirty="0">
                <a:ln>
                  <a:noFill/>
                </a:ln>
                <a:effectLst/>
                <a:uLnTx/>
                <a:uFillTx/>
                <a:latin typeface="Century Gothic"/>
                <a:ea typeface="+mn-ea"/>
                <a:cs typeface="+mn-cs"/>
              </a:rPr>
              <a:t>also mean ‘</a:t>
            </a:r>
            <a:r>
              <a:rPr kumimoji="0" lang="en-US" sz="2800" b="1" i="0" u="none" strike="noStrike" kern="1200" cap="none" spc="0" normalizeH="0" noProof="0" dirty="0">
                <a:ln>
                  <a:noFill/>
                </a:ln>
                <a:effectLst/>
                <a:uLnTx/>
                <a:uFillTx/>
                <a:latin typeface="Century Gothic"/>
                <a:ea typeface="+mn-ea"/>
                <a:cs typeface="+mn-cs"/>
              </a:rPr>
              <a:t>their’ </a:t>
            </a:r>
            <a:r>
              <a:rPr kumimoji="0" lang="en-US" sz="2800" i="0" u="none" strike="noStrike" kern="1200" cap="none" spc="0" normalizeH="0" noProof="0" dirty="0">
                <a:ln>
                  <a:noFill/>
                </a:ln>
                <a:effectLst/>
                <a:uLnTx/>
                <a:uFillTx/>
                <a:latin typeface="Century Gothic"/>
                <a:ea typeface="+mn-ea"/>
                <a:cs typeface="+mn-cs"/>
              </a:rPr>
              <a:t>referring to something that belongs to more than one person. Again, it is used for both masculine and feminine nouns.</a:t>
            </a:r>
            <a:endParaRPr kumimoji="0" lang="en-US" sz="2800" b="1" i="0" u="none" strike="noStrike" kern="1200" cap="none" spc="0" normalizeH="0" baseline="0" noProof="0" dirty="0">
              <a:ln>
                <a:noFill/>
              </a:ln>
              <a:effectLst/>
              <a:uLnTx/>
              <a:uFillTx/>
              <a:latin typeface="Century Gothic"/>
              <a:ea typeface="+mn-ea"/>
              <a:cs typeface="+mn-cs"/>
            </a:endParaRPr>
          </a:p>
        </p:txBody>
      </p:sp>
      <p:sp>
        <p:nvSpPr>
          <p:cNvPr id="21" name="Rectangle 20">
            <a:extLst>
              <a:ext uri="{FF2B5EF4-FFF2-40B4-BE49-F238E27FC236}">
                <a16:creationId xmlns:a16="http://schemas.microsoft.com/office/drawing/2014/main" id="{23EE30E9-F454-44CD-914B-660578019213}"/>
              </a:ext>
            </a:extLst>
          </p:cNvPr>
          <p:cNvSpPr/>
          <p:nvPr/>
        </p:nvSpPr>
        <p:spPr>
          <a:xfrm>
            <a:off x="150367" y="4694675"/>
            <a:ext cx="472055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2"/>
                </a:solidFill>
                <a:effectLst/>
                <a:uLnTx/>
                <a:uFillTx/>
                <a:latin typeface="Century Gothic"/>
                <a:ea typeface="+mn-ea"/>
                <a:cs typeface="+mn-cs"/>
              </a:rPr>
              <a:t>Their </a:t>
            </a:r>
            <a:r>
              <a:rPr kumimoji="0" lang="en-US" sz="2600" b="0" i="0" u="none" strike="noStrike" kern="1200" cap="none" spc="0" normalizeH="0" baseline="0" noProof="0" dirty="0">
                <a:ln>
                  <a:noFill/>
                </a:ln>
                <a:effectLst/>
                <a:uLnTx/>
                <a:uFillTx/>
                <a:latin typeface="Century Gothic"/>
                <a:ea typeface="+mn-ea"/>
                <a:cs typeface="+mn-cs"/>
              </a:rPr>
              <a:t>wives are good</a:t>
            </a:r>
            <a:r>
              <a:rPr kumimoji="0" lang="en-US" sz="2600" b="0" i="0" u="none" strike="noStrike" kern="1200" cap="none" spc="0" normalizeH="0" noProof="0" dirty="0">
                <a:ln>
                  <a:noFill/>
                </a:ln>
                <a:effectLst/>
                <a:uLnTx/>
                <a:uFillTx/>
                <a:latin typeface="Century Gothic"/>
                <a:ea typeface="+mn-ea"/>
                <a:cs typeface="+mn-cs"/>
              </a:rPr>
              <a:t> friends</a:t>
            </a:r>
            <a:r>
              <a:rPr kumimoji="0" lang="en-US" sz="2600" b="0" i="0" u="none" strike="noStrike" kern="1200" cap="none" spc="0" normalizeH="0" baseline="0" noProof="0" dirty="0">
                <a:ln>
                  <a:noFill/>
                </a:ln>
                <a:effectLst/>
                <a:uLnTx/>
                <a:uFillTx/>
                <a:latin typeface="Century Gothic"/>
                <a:ea typeface="+mn-ea"/>
                <a:cs typeface="+mn-cs"/>
              </a:rPr>
              <a:t>.</a:t>
            </a:r>
            <a:endParaRPr kumimoji="0" lang="en-GB" sz="2600" b="0" i="0" u="none" strike="noStrike" kern="1200" cap="none" spc="0" normalizeH="0" baseline="0" noProof="0" dirty="0">
              <a:ln>
                <a:noFill/>
              </a:ln>
              <a:effectLst/>
              <a:uLnTx/>
              <a:uFillTx/>
              <a:latin typeface="Century Gothic"/>
              <a:ea typeface="+mn-ea"/>
              <a:cs typeface="+mn-cs"/>
            </a:endParaRPr>
          </a:p>
        </p:txBody>
      </p:sp>
      <p:sp>
        <p:nvSpPr>
          <p:cNvPr id="22" name="TextBox 21">
            <a:extLst>
              <a:ext uri="{FF2B5EF4-FFF2-40B4-BE49-F238E27FC236}">
                <a16:creationId xmlns:a16="http://schemas.microsoft.com/office/drawing/2014/main" id="{E637FE98-FBC8-4574-9540-F7DC9740FF3C}"/>
              </a:ext>
            </a:extLst>
          </p:cNvPr>
          <p:cNvSpPr txBox="1"/>
          <p:nvPr/>
        </p:nvSpPr>
        <p:spPr>
          <a:xfrm>
            <a:off x="5186548" y="3496600"/>
            <a:ext cx="529721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chemeClr val="tx2"/>
                </a:solidFill>
                <a:effectLst/>
                <a:uLnTx/>
                <a:uFillTx/>
                <a:latin typeface="Century Gothic"/>
                <a:ea typeface="+mn-ea"/>
                <a:cs typeface="+mn-cs"/>
              </a:rPr>
              <a:t>Sus</a:t>
            </a:r>
            <a:r>
              <a:rPr kumimoji="0" lang="en-US" sz="2600" b="1" i="0" u="none" strike="noStrike" kern="1200" cap="none" spc="0" normalizeH="0" baseline="0" noProof="0" dirty="0">
                <a:ln>
                  <a:noFill/>
                </a:ln>
                <a:effectLst/>
                <a:uLnTx/>
                <a:uFillTx/>
                <a:latin typeface="Century Gothic"/>
                <a:ea typeface="+mn-ea"/>
                <a:cs typeface="+mn-cs"/>
              </a:rPr>
              <a:t> </a:t>
            </a:r>
            <a:r>
              <a:rPr kumimoji="0" lang="en-US" sz="2600" b="0" i="0" u="none" strike="noStrike" kern="1200" cap="none" spc="0" normalizeH="0" baseline="0" noProof="0" dirty="0" err="1">
                <a:ln>
                  <a:noFill/>
                </a:ln>
                <a:effectLst/>
                <a:uLnTx/>
                <a:uFillTx/>
                <a:latin typeface="Century Gothic"/>
                <a:ea typeface="+mn-ea"/>
                <a:cs typeface="+mn-cs"/>
              </a:rPr>
              <a:t>hijos</a:t>
            </a:r>
            <a:r>
              <a:rPr kumimoji="0" lang="en-US" sz="2600" b="0" i="0" u="none" strike="noStrike" kern="1200" cap="none" spc="0" normalizeH="0" noProof="0" dirty="0">
                <a:ln>
                  <a:noFill/>
                </a:ln>
                <a:effectLst/>
                <a:uLnTx/>
                <a:uFillTx/>
                <a:latin typeface="Century Gothic"/>
                <a:ea typeface="+mn-ea"/>
                <a:cs typeface="+mn-cs"/>
              </a:rPr>
              <a:t> </a:t>
            </a:r>
            <a:r>
              <a:rPr kumimoji="0" lang="en-US" sz="2600" b="0" i="0" u="none" strike="noStrike" kern="1200" cap="none" spc="0" normalizeH="0" noProof="0" dirty="0" err="1">
                <a:ln>
                  <a:noFill/>
                </a:ln>
                <a:effectLst/>
                <a:uLnTx/>
                <a:uFillTx/>
                <a:latin typeface="Century Gothic"/>
                <a:ea typeface="+mn-ea"/>
                <a:cs typeface="+mn-cs"/>
              </a:rPr>
              <a:t>hablan</a:t>
            </a:r>
            <a:r>
              <a:rPr kumimoji="0" lang="en-US" sz="2600" b="0" i="0" u="none" strike="noStrike" kern="1200" cap="none" spc="0" normalizeH="0" noProof="0" dirty="0">
                <a:ln>
                  <a:noFill/>
                </a:ln>
                <a:effectLst/>
                <a:uLnTx/>
                <a:uFillTx/>
                <a:latin typeface="Century Gothic"/>
                <a:ea typeface="+mn-ea"/>
                <a:cs typeface="+mn-cs"/>
              </a:rPr>
              <a:t> </a:t>
            </a:r>
            <a:r>
              <a:rPr kumimoji="0" lang="en-US" sz="2600" b="0" i="0" u="none" strike="noStrike" kern="1200" cap="none" spc="0" normalizeH="0" noProof="0" dirty="0" err="1">
                <a:ln>
                  <a:noFill/>
                </a:ln>
                <a:effectLst/>
                <a:uLnTx/>
                <a:uFillTx/>
                <a:latin typeface="Century Gothic"/>
                <a:ea typeface="+mn-ea"/>
                <a:cs typeface="+mn-cs"/>
              </a:rPr>
              <a:t>español</a:t>
            </a:r>
            <a:r>
              <a:rPr kumimoji="0" lang="en-US" sz="2600" b="0" i="0" u="none" strike="noStrike" kern="1200" cap="none" spc="0" normalizeH="0" baseline="0" noProof="0" dirty="0">
                <a:ln>
                  <a:noFill/>
                </a:ln>
                <a:effectLst/>
                <a:uLnTx/>
                <a:uFillTx/>
                <a:latin typeface="Century Gothic"/>
                <a:ea typeface="+mn-ea"/>
                <a:cs typeface="+mn-cs"/>
              </a:rPr>
              <a:t>.</a:t>
            </a:r>
          </a:p>
        </p:txBody>
      </p:sp>
      <p:sp>
        <p:nvSpPr>
          <p:cNvPr id="17" name="Rounded Rectangular Callout 15">
            <a:extLst>
              <a:ext uri="{FF2B5EF4-FFF2-40B4-BE49-F238E27FC236}">
                <a16:creationId xmlns:a16="http://schemas.microsoft.com/office/drawing/2014/main" id="{8B4A5C01-64AF-476E-9F72-F11CCC6D743B}"/>
              </a:ext>
            </a:extLst>
          </p:cNvPr>
          <p:cNvSpPr/>
          <p:nvPr/>
        </p:nvSpPr>
        <p:spPr>
          <a:xfrm>
            <a:off x="6095999" y="1134270"/>
            <a:ext cx="3854401" cy="2128464"/>
          </a:xfrm>
          <a:prstGeom prst="wedgeRoundRectCallout">
            <a:avLst>
              <a:gd name="adj1" fmla="val -61658"/>
              <a:gd name="adj2" fmla="val 59225"/>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Century Gothic"/>
                <a:ea typeface="+mn-ea"/>
                <a:cs typeface="+mn-cs"/>
              </a:rPr>
              <a:t>¡</a:t>
            </a:r>
            <a:r>
              <a:rPr kumimoji="0" lang="en-GB" sz="2400" b="0" i="0" u="none" strike="noStrike" kern="1200" cap="none" spc="0" normalizeH="0" baseline="0" noProof="0" dirty="0" err="1">
                <a:ln>
                  <a:noFill/>
                </a:ln>
                <a:solidFill>
                  <a:schemeClr val="tx1"/>
                </a:solidFill>
                <a:effectLst/>
                <a:uLnTx/>
                <a:uFillTx/>
                <a:latin typeface="Century Gothic"/>
                <a:ea typeface="+mn-ea"/>
                <a:cs typeface="+mn-cs"/>
              </a:rPr>
              <a:t>Ojo</a:t>
            </a:r>
            <a:r>
              <a:rPr kumimoji="0" lang="en-GB" sz="2400" b="0" i="0" u="none" strike="noStrike" kern="1200" cap="none" spc="0" normalizeH="0" baseline="0" noProof="0" dirty="0">
                <a:ln>
                  <a:noFill/>
                </a:ln>
                <a:solidFill>
                  <a:schemeClr val="tx1"/>
                </a:solidFill>
                <a:effectLst/>
                <a:uLnTx/>
                <a:uFillTx/>
                <a:latin typeface="Century Gothic"/>
                <a:ea typeface="+mn-ea"/>
                <a:cs typeface="+mn-cs"/>
              </a:rPr>
              <a:t>! As </a:t>
            </a:r>
            <a:r>
              <a:rPr kumimoji="0" lang="en-GB" sz="2400" b="1" i="0" u="none" strike="noStrike" kern="1200" cap="none" spc="0" normalizeH="0" baseline="0" noProof="0" dirty="0" err="1">
                <a:ln>
                  <a:noFill/>
                </a:ln>
                <a:solidFill>
                  <a:schemeClr val="tx1"/>
                </a:solidFill>
                <a:effectLst/>
                <a:uLnTx/>
                <a:uFillTx/>
                <a:latin typeface="Century Gothic"/>
                <a:ea typeface="+mn-ea"/>
                <a:cs typeface="+mn-cs"/>
              </a:rPr>
              <a:t>su</a:t>
            </a:r>
            <a:r>
              <a:rPr kumimoji="0" lang="en-GB" sz="2400" b="1" i="0" u="none" strike="noStrike" kern="1200" cap="none" spc="0" normalizeH="0" baseline="0" noProof="0" dirty="0">
                <a:ln>
                  <a:noFill/>
                </a:ln>
                <a:solidFill>
                  <a:schemeClr val="tx1"/>
                </a:solidFill>
                <a:effectLst/>
                <a:uLnTx/>
                <a:uFillTx/>
                <a:latin typeface="Century Gothic"/>
                <a:ea typeface="+mn-ea"/>
                <a:cs typeface="+mn-cs"/>
              </a:rPr>
              <a:t>(s) </a:t>
            </a:r>
            <a:r>
              <a:rPr kumimoji="0" lang="en-GB" sz="2400" b="0" i="0" u="none" strike="noStrike" kern="1200" cap="none" spc="0" normalizeH="0" baseline="0" noProof="0" dirty="0">
                <a:ln>
                  <a:noFill/>
                </a:ln>
                <a:solidFill>
                  <a:schemeClr val="tx1"/>
                </a:solidFill>
                <a:effectLst/>
                <a:uLnTx/>
                <a:uFillTx/>
                <a:latin typeface="Century Gothic"/>
                <a:ea typeface="+mn-ea"/>
                <a:cs typeface="+mn-cs"/>
              </a:rPr>
              <a:t>has different meanings, you may need context to know if it refers to </a:t>
            </a:r>
            <a:r>
              <a:rPr kumimoji="0" lang="en-GB" sz="2400" b="0" i="1" u="none" strike="noStrike" kern="1200" cap="none" spc="0" normalizeH="0" baseline="0" noProof="0" dirty="0">
                <a:ln>
                  <a:noFill/>
                </a:ln>
                <a:solidFill>
                  <a:schemeClr val="tx1"/>
                </a:solidFill>
                <a:effectLst/>
                <a:uLnTx/>
                <a:uFillTx/>
                <a:latin typeface="Century Gothic"/>
                <a:ea typeface="+mn-ea"/>
                <a:cs typeface="+mn-cs"/>
              </a:rPr>
              <a:t>she, he,</a:t>
            </a:r>
            <a:r>
              <a:rPr kumimoji="0" lang="en-GB" sz="2400" b="0" i="0" u="none" strike="noStrike" kern="1200" cap="none" spc="0" normalizeH="0" baseline="0" noProof="0" dirty="0">
                <a:ln>
                  <a:noFill/>
                </a:ln>
                <a:solidFill>
                  <a:schemeClr val="tx1"/>
                </a:solidFill>
                <a:effectLst/>
                <a:uLnTx/>
                <a:uFillTx/>
                <a:latin typeface="Century Gothic"/>
                <a:ea typeface="+mn-ea"/>
                <a:cs typeface="+mn-cs"/>
              </a:rPr>
              <a:t> </a:t>
            </a:r>
            <a:r>
              <a:rPr kumimoji="0" lang="en-GB" sz="2400" b="0" i="1" u="none" strike="noStrike" kern="1200" cap="none" spc="0" normalizeH="0" baseline="0" noProof="0" dirty="0">
                <a:ln>
                  <a:noFill/>
                </a:ln>
                <a:solidFill>
                  <a:schemeClr val="tx1"/>
                </a:solidFill>
                <a:effectLst/>
                <a:uLnTx/>
                <a:uFillTx/>
                <a:latin typeface="Century Gothic"/>
                <a:ea typeface="+mn-ea"/>
                <a:cs typeface="+mn-cs"/>
              </a:rPr>
              <a:t>it or their</a:t>
            </a:r>
            <a:r>
              <a:rPr kumimoji="0" lang="en-GB" sz="2400" b="0" i="0" u="none" strike="noStrike" kern="1200" cap="none" spc="0" normalizeH="0" baseline="0" noProof="0" dirty="0">
                <a:ln>
                  <a:noFill/>
                </a:ln>
                <a:solidFill>
                  <a:schemeClr val="tx1"/>
                </a:solidFill>
                <a:effectLst/>
                <a:uLnTx/>
                <a:uFillTx/>
                <a:latin typeface="Century Gothic"/>
                <a:ea typeface="+mn-ea"/>
                <a:cs typeface="+mn-cs"/>
              </a:rPr>
              <a:t>.</a:t>
            </a:r>
          </a:p>
        </p:txBody>
      </p:sp>
      <p:pic>
        <p:nvPicPr>
          <p:cNvPr id="6" name="Picture 5">
            <a:extLst>
              <a:ext uri="{FF2B5EF4-FFF2-40B4-BE49-F238E27FC236}">
                <a16:creationId xmlns:a16="http://schemas.microsoft.com/office/drawing/2014/main" id="{ED29BDB4-B71F-12C9-788A-71A2382F2B4D}"/>
              </a:ext>
            </a:extLst>
          </p:cNvPr>
          <p:cNvPicPr>
            <a:picLocks noChangeAspect="1"/>
          </p:cNvPicPr>
          <p:nvPr/>
        </p:nvPicPr>
        <p:blipFill rotWithShape="1">
          <a:blip r:embed="rId4">
            <a:clrChange>
              <a:clrFrom>
                <a:srgbClr val="FFFFFF"/>
              </a:clrFrom>
              <a:clrTo>
                <a:srgbClr val="FFFFFF">
                  <a:alpha val="0"/>
                </a:srgbClr>
              </a:clrTo>
            </a:clrChange>
          </a:blip>
          <a:srcRect l="20737" t="19024" r="19514" b="16230"/>
          <a:stretch/>
        </p:blipFill>
        <p:spPr>
          <a:xfrm>
            <a:off x="10483760" y="4883647"/>
            <a:ext cx="1365779" cy="1479994"/>
          </a:xfrm>
          <a:prstGeom prst="rect">
            <a:avLst/>
          </a:prstGeom>
        </p:spPr>
      </p:pic>
    </p:spTree>
    <p:extLst>
      <p:ext uri="{BB962C8B-B14F-4D97-AF65-F5344CB8AC3E}">
        <p14:creationId xmlns:p14="http://schemas.microsoft.com/office/powerpoint/2010/main" val="238452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casarse</a:t>
            </a:r>
            <a:endParaRPr lang="en-GB" sz="3200" b="1" dirty="0">
              <a:solidFill>
                <a:schemeClr val="accent5">
                  <a:lumMod val="50000"/>
                </a:schemeClr>
              </a:solidFill>
            </a:endParaRPr>
          </a:p>
        </p:txBody>
      </p:sp>
      <p:sp>
        <p:nvSpPr>
          <p:cNvPr id="31" name="Rectangle 30"/>
          <p:cNvSpPr/>
          <p:nvPr/>
        </p:nvSpPr>
        <p:spPr>
          <a:xfrm>
            <a:off x="9302662" y="4536974"/>
            <a:ext cx="204575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goodbye</a:t>
            </a:r>
          </a:p>
        </p:txBody>
      </p:sp>
      <p:sp>
        <p:nvSpPr>
          <p:cNvPr id="33" name="Rectangle 32"/>
          <p:cNvSpPr/>
          <p:nvPr/>
        </p:nvSpPr>
        <p:spPr>
          <a:xfrm>
            <a:off x="6540102" y="4530192"/>
            <a:ext cx="189186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pleasure</a:t>
            </a:r>
          </a:p>
        </p:txBody>
      </p:sp>
      <p:sp>
        <p:nvSpPr>
          <p:cNvPr id="35" name="Rectangle 34"/>
          <p:cNvSpPr/>
          <p:nvPr/>
        </p:nvSpPr>
        <p:spPr>
          <a:xfrm>
            <a:off x="4008974" y="5489472"/>
            <a:ext cx="127631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tell</a:t>
            </a:r>
          </a:p>
        </p:txBody>
      </p:sp>
      <p:sp>
        <p:nvSpPr>
          <p:cNvPr id="36" name="Rectangle 35"/>
          <p:cNvSpPr/>
          <p:nvPr/>
        </p:nvSpPr>
        <p:spPr>
          <a:xfrm>
            <a:off x="3607627" y="4530192"/>
            <a:ext cx="1297150"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well...</a:t>
            </a:r>
          </a:p>
        </p:txBody>
      </p:sp>
      <p:sp>
        <p:nvSpPr>
          <p:cNvPr id="37" name="Rectangle 36"/>
          <p:cNvSpPr/>
          <p:nvPr/>
        </p:nvSpPr>
        <p:spPr>
          <a:xfrm>
            <a:off x="505324" y="5489472"/>
            <a:ext cx="249459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balance</a:t>
            </a:r>
          </a:p>
        </p:txBody>
      </p:sp>
      <p:sp>
        <p:nvSpPr>
          <p:cNvPr id="38" name="Rectangle 37"/>
          <p:cNvSpPr/>
          <p:nvPr/>
        </p:nvSpPr>
        <p:spPr>
          <a:xfrm>
            <a:off x="505324"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role</a:t>
            </a:r>
          </a:p>
        </p:txBody>
      </p:sp>
      <p:sp>
        <p:nvSpPr>
          <p:cNvPr id="3" name="Rectangle 2">
            <a:extLst>
              <a:ext uri="{FF2B5EF4-FFF2-40B4-BE49-F238E27FC236}">
                <a16:creationId xmlns:a16="http://schemas.microsoft.com/office/drawing/2014/main" id="{1B21D2B5-A7B3-0A74-E3AD-D0F7BEA0C040}"/>
              </a:ext>
            </a:extLst>
          </p:cNvPr>
          <p:cNvSpPr/>
          <p:nvPr/>
        </p:nvSpPr>
        <p:spPr>
          <a:xfrm>
            <a:off x="6294341" y="5457516"/>
            <a:ext cx="10021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wife</a:t>
            </a:r>
          </a:p>
        </p:txBody>
      </p:sp>
      <p:sp>
        <p:nvSpPr>
          <p:cNvPr id="6" name="Rectangle 5">
            <a:extLst>
              <a:ext uri="{FF2B5EF4-FFF2-40B4-BE49-F238E27FC236}">
                <a16:creationId xmlns:a16="http://schemas.microsoft.com/office/drawing/2014/main" id="{F9886E87-E69C-992A-18B6-306D710FED70}"/>
              </a:ext>
            </a:extLst>
          </p:cNvPr>
          <p:cNvSpPr/>
          <p:nvPr/>
        </p:nvSpPr>
        <p:spPr>
          <a:xfrm>
            <a:off x="8305594" y="5473494"/>
            <a:ext cx="3042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get married</a:t>
            </a:r>
          </a:p>
        </p:txBody>
      </p:sp>
      <p:sp>
        <p:nvSpPr>
          <p:cNvPr id="10" name="Title 11">
            <a:extLst>
              <a:ext uri="{FF2B5EF4-FFF2-40B4-BE49-F238E27FC236}">
                <a16:creationId xmlns:a16="http://schemas.microsoft.com/office/drawing/2014/main" id="{AB71ADE1-1AEF-9E4D-71C9-C9A16A43F6C9}"/>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sp>
        <p:nvSpPr>
          <p:cNvPr id="7" name="Rounded Rectangle 6"/>
          <p:cNvSpPr/>
          <p:nvPr/>
        </p:nvSpPr>
        <p:spPr>
          <a:xfrm>
            <a:off x="8265870" y="5391050"/>
            <a:ext cx="3122268"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16" name="Picture 6" descr="wife clipart - Clip Art Library">
            <a:extLst>
              <a:ext uri="{FF2B5EF4-FFF2-40B4-BE49-F238E27FC236}">
                <a16:creationId xmlns:a16="http://schemas.microsoft.com/office/drawing/2014/main" id="{165D9633-B6BD-46ED-B53A-D07782A7B0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768" y="1152250"/>
            <a:ext cx="1368386" cy="177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79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13C843-EBB1-5B5D-4446-AE231CA468FD}"/>
              </a:ext>
            </a:extLst>
          </p:cNvPr>
          <p:cNvSpPr>
            <a:spLocks noGrp="1"/>
          </p:cNvSpPr>
          <p:nvPr>
            <p:ph type="title"/>
          </p:nvPr>
        </p:nvSpPr>
        <p:spPr>
          <a:xfrm>
            <a:off x="0" y="213558"/>
            <a:ext cx="3850105" cy="632604"/>
          </a:xfrm>
        </p:spPr>
        <p:txBody>
          <a:bodyPr>
            <a:normAutofit/>
          </a:bodyPr>
          <a:lstStyle/>
          <a:p>
            <a:r>
              <a:rPr lang="en-GB" dirty="0"/>
              <a:t>Piqué </a:t>
            </a:r>
            <a:r>
              <a:rPr lang="en-GB" dirty="0" err="1"/>
              <a:t>en</a:t>
            </a:r>
            <a:r>
              <a:rPr lang="en-GB" dirty="0"/>
              <a:t> la tele</a:t>
            </a:r>
            <a:endParaRPr lang="en-ES" dirty="0"/>
          </a:p>
        </p:txBody>
      </p:sp>
      <p:sp>
        <p:nvSpPr>
          <p:cNvPr id="9" name="Rounded Rectangle 11">
            <a:extLst>
              <a:ext uri="{FF2B5EF4-FFF2-40B4-BE49-F238E27FC236}">
                <a16:creationId xmlns:a16="http://schemas.microsoft.com/office/drawing/2014/main" id="{1EAA62A4-7948-5E0D-9B9B-E1688FFE961E}"/>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16" name="Table 15">
            <a:extLst>
              <a:ext uri="{FF2B5EF4-FFF2-40B4-BE49-F238E27FC236}">
                <a16:creationId xmlns:a16="http://schemas.microsoft.com/office/drawing/2014/main" id="{1E7E5058-5ECE-4ED0-BD1D-20C692AF735E}"/>
              </a:ext>
            </a:extLst>
          </p:cNvPr>
          <p:cNvGraphicFramePr>
            <a:graphicFrameLocks noGrp="1"/>
          </p:cNvGraphicFramePr>
          <p:nvPr>
            <p:extLst>
              <p:ext uri="{D42A27DB-BD31-4B8C-83A1-F6EECF244321}">
                <p14:modId xmlns:p14="http://schemas.microsoft.com/office/powerpoint/2010/main" val="3132709577"/>
              </p:ext>
            </p:extLst>
          </p:nvPr>
        </p:nvGraphicFramePr>
        <p:xfrm>
          <a:off x="275230" y="1197263"/>
          <a:ext cx="11641540" cy="5105183"/>
        </p:xfrm>
        <a:graphic>
          <a:graphicData uri="http://schemas.openxmlformats.org/drawingml/2006/table">
            <a:tbl>
              <a:tblPr firstRow="1" bandRow="1">
                <a:tableStyleId>{5C22544A-7EE6-4342-B048-85BDC9FD1C3A}</a:tableStyleId>
              </a:tblPr>
              <a:tblGrid>
                <a:gridCol w="8416826">
                  <a:extLst>
                    <a:ext uri="{9D8B030D-6E8A-4147-A177-3AD203B41FA5}">
                      <a16:colId xmlns:a16="http://schemas.microsoft.com/office/drawing/2014/main" val="4203191654"/>
                    </a:ext>
                  </a:extLst>
                </a:gridCol>
                <a:gridCol w="893379">
                  <a:extLst>
                    <a:ext uri="{9D8B030D-6E8A-4147-A177-3AD203B41FA5}">
                      <a16:colId xmlns:a16="http://schemas.microsoft.com/office/drawing/2014/main" val="340637078"/>
                    </a:ext>
                  </a:extLst>
                </a:gridCol>
                <a:gridCol w="798787">
                  <a:extLst>
                    <a:ext uri="{9D8B030D-6E8A-4147-A177-3AD203B41FA5}">
                      <a16:colId xmlns:a16="http://schemas.microsoft.com/office/drawing/2014/main" val="2079650637"/>
                    </a:ext>
                  </a:extLst>
                </a:gridCol>
                <a:gridCol w="735724">
                  <a:extLst>
                    <a:ext uri="{9D8B030D-6E8A-4147-A177-3AD203B41FA5}">
                      <a16:colId xmlns:a16="http://schemas.microsoft.com/office/drawing/2014/main" val="2880013988"/>
                    </a:ext>
                  </a:extLst>
                </a:gridCol>
                <a:gridCol w="796824">
                  <a:extLst>
                    <a:ext uri="{9D8B030D-6E8A-4147-A177-3AD203B41FA5}">
                      <a16:colId xmlns:a16="http://schemas.microsoft.com/office/drawing/2014/main" val="2444130107"/>
                    </a:ext>
                  </a:extLst>
                </a:gridCol>
              </a:tblGrid>
              <a:tr h="389386">
                <a:tc>
                  <a:txBody>
                    <a:bodyPr/>
                    <a:lstStyle/>
                    <a:p>
                      <a:pPr algn="ctr"/>
                      <a:endParaRPr lang="en-GB" sz="20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dirty="0"/>
                        <a:t>his</a:t>
                      </a:r>
                    </a:p>
                  </a:txBody>
                  <a:tcPr>
                    <a:lnL w="12700" cmpd="sng">
                      <a:noFill/>
                    </a:lnL>
                  </a:tcPr>
                </a:tc>
                <a:tc>
                  <a:txBody>
                    <a:bodyPr/>
                    <a:lstStyle/>
                    <a:p>
                      <a:pPr algn="ctr"/>
                      <a:r>
                        <a:rPr lang="en-GB" dirty="0"/>
                        <a:t>her</a:t>
                      </a:r>
                    </a:p>
                  </a:txBody>
                  <a:tcPr/>
                </a:tc>
                <a:tc>
                  <a:txBody>
                    <a:bodyPr/>
                    <a:lstStyle/>
                    <a:p>
                      <a:pPr algn="ctr"/>
                      <a:r>
                        <a:rPr lang="en-GB" dirty="0"/>
                        <a:t>its</a:t>
                      </a:r>
                    </a:p>
                  </a:txBody>
                  <a:tcPr/>
                </a:tc>
                <a:tc>
                  <a:txBody>
                    <a:bodyPr/>
                    <a:lstStyle/>
                    <a:p>
                      <a:pPr algn="ctr"/>
                      <a:r>
                        <a:rPr lang="en-GB" dirty="0"/>
                        <a:t>their</a:t>
                      </a:r>
                    </a:p>
                  </a:txBody>
                  <a:tcPr/>
                </a:tc>
                <a:extLst>
                  <a:ext uri="{0D108BD9-81ED-4DB2-BD59-A6C34878D82A}">
                    <a16:rowId xmlns:a16="http://schemas.microsoft.com/office/drawing/2014/main" val="267554685"/>
                  </a:ext>
                </a:extLst>
              </a:tr>
              <a:tr h="688914">
                <a:tc>
                  <a:txBody>
                    <a:bodyPr/>
                    <a:lstStyle/>
                    <a:p>
                      <a:r>
                        <a:rPr lang="en-GB" sz="2000" dirty="0"/>
                        <a:t>1. Hoy </a:t>
                      </a:r>
                      <a:r>
                        <a:rPr lang="en-GB" sz="2000" dirty="0" err="1"/>
                        <a:t>tenemos</a:t>
                      </a:r>
                      <a:r>
                        <a:rPr lang="en-GB" sz="2000" dirty="0"/>
                        <a:t> </a:t>
                      </a:r>
                      <a:r>
                        <a:rPr lang="en-GB" sz="2000" dirty="0" err="1"/>
                        <a:t>en</a:t>
                      </a:r>
                      <a:r>
                        <a:rPr lang="en-GB" sz="2000" dirty="0"/>
                        <a:t> el </a:t>
                      </a:r>
                      <a:r>
                        <a:rPr lang="en-GB" sz="2000" dirty="0" err="1"/>
                        <a:t>estudio</a:t>
                      </a:r>
                      <a:r>
                        <a:rPr lang="en-GB" sz="2000" dirty="0"/>
                        <a:t> a Gerard </a:t>
                      </a:r>
                      <a:r>
                        <a:rPr lang="en-GB" sz="2000" dirty="0" err="1"/>
                        <a:t>Piqúe</a:t>
                      </a:r>
                      <a:r>
                        <a:rPr lang="en-GB" sz="2000" dirty="0"/>
                        <a:t>. </a:t>
                      </a:r>
                      <a:r>
                        <a:rPr lang="en-GB" sz="2000" dirty="0" err="1"/>
                        <a:t>Su</a:t>
                      </a:r>
                      <a:r>
                        <a:rPr lang="en-GB" sz="2000" dirty="0"/>
                        <a:t> </a:t>
                      </a:r>
                      <a:r>
                        <a:rPr lang="en-GB" sz="2000" dirty="0" err="1"/>
                        <a:t>carrera</a:t>
                      </a:r>
                      <a:r>
                        <a:rPr lang="en-GB" sz="2000" dirty="0"/>
                        <a:t> </a:t>
                      </a:r>
                      <a:r>
                        <a:rPr lang="en-GB" sz="2000" dirty="0" err="1"/>
                        <a:t>empezó</a:t>
                      </a:r>
                      <a:r>
                        <a:rPr lang="en-GB" sz="2000" dirty="0"/>
                        <a:t> </a:t>
                      </a:r>
                      <a:r>
                        <a:rPr lang="en-GB" sz="2000" dirty="0" err="1"/>
                        <a:t>en</a:t>
                      </a:r>
                      <a:r>
                        <a:rPr lang="en-GB" sz="2000" dirty="0"/>
                        <a:t> FC Barcelona </a:t>
                      </a:r>
                      <a:r>
                        <a:rPr lang="en-GB" sz="2000" dirty="0" err="1"/>
                        <a:t>donde</a:t>
                      </a:r>
                      <a:r>
                        <a:rPr lang="en-GB" sz="2000" dirty="0"/>
                        <a:t> </a:t>
                      </a:r>
                      <a:r>
                        <a:rPr lang="en-GB" sz="2000" b="1" dirty="0" err="1"/>
                        <a:t>su</a:t>
                      </a:r>
                      <a:r>
                        <a:rPr lang="en-GB" sz="2000" dirty="0"/>
                        <a:t> </a:t>
                      </a:r>
                      <a:r>
                        <a:rPr lang="en-GB" sz="2000" dirty="0" err="1"/>
                        <a:t>abuelo</a:t>
                      </a:r>
                      <a:r>
                        <a:rPr lang="en-GB" sz="2000" dirty="0"/>
                        <a:t> era el </a:t>
                      </a:r>
                      <a:r>
                        <a:rPr lang="en-GB" sz="2000" dirty="0" err="1"/>
                        <a:t>vicepresidente</a:t>
                      </a:r>
                      <a:r>
                        <a:rPr lang="en-GB" sz="2000" dirty="0"/>
                        <a:t>. </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146053287"/>
                  </a:ext>
                </a:extLst>
              </a:tr>
              <a:tr h="3937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2. </a:t>
                      </a:r>
                      <a:r>
                        <a:rPr lang="en-GB" sz="2000" dirty="0" err="1"/>
                        <a:t>Empezó</a:t>
                      </a:r>
                      <a:r>
                        <a:rPr lang="en-GB" sz="2000" dirty="0"/>
                        <a:t> a </a:t>
                      </a:r>
                      <a:r>
                        <a:rPr lang="en-GB" sz="2000" dirty="0" err="1"/>
                        <a:t>jugar</a:t>
                      </a:r>
                      <a:r>
                        <a:rPr lang="en-GB" sz="2000" dirty="0"/>
                        <a:t> </a:t>
                      </a:r>
                      <a:r>
                        <a:rPr lang="en-GB" sz="2000" dirty="0" err="1"/>
                        <a:t>en</a:t>
                      </a:r>
                      <a:r>
                        <a:rPr lang="en-GB" sz="2000" dirty="0"/>
                        <a:t> </a:t>
                      </a:r>
                      <a:r>
                        <a:rPr lang="en-GB" sz="2000" dirty="0" err="1"/>
                        <a:t>el</a:t>
                      </a:r>
                      <a:r>
                        <a:rPr lang="en-GB" sz="2000" dirty="0"/>
                        <a:t> FC Barcelona </a:t>
                      </a:r>
                      <a:r>
                        <a:rPr lang="en-GB" sz="2000" dirty="0" err="1"/>
                        <a:t>en</a:t>
                      </a:r>
                      <a:r>
                        <a:rPr lang="en-GB" sz="2000" dirty="0"/>
                        <a:t> </a:t>
                      </a:r>
                      <a:r>
                        <a:rPr lang="en-GB" sz="2000" b="1" dirty="0"/>
                        <a:t>sus</a:t>
                      </a:r>
                      <a:r>
                        <a:rPr lang="en-GB" sz="2000" dirty="0"/>
                        <a:t> </a:t>
                      </a:r>
                      <a:r>
                        <a:rPr lang="en-GB" sz="2000" dirty="0" err="1"/>
                        <a:t>categorías</a:t>
                      </a:r>
                      <a:r>
                        <a:rPr lang="en-GB" sz="2000" dirty="0"/>
                        <a:t> </a:t>
                      </a:r>
                      <a:r>
                        <a:rPr lang="en-GB" sz="2000" dirty="0" err="1"/>
                        <a:t>inferiores</a:t>
                      </a:r>
                      <a:r>
                        <a:rPr lang="en-GB" sz="2000" dirty="0"/>
                        <a:t>. </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486144641"/>
                  </a:ext>
                </a:extLst>
              </a:tr>
              <a:tr h="688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3. Más </a:t>
                      </a:r>
                      <a:r>
                        <a:rPr lang="en-GB" sz="2000" dirty="0" err="1"/>
                        <a:t>tarde</a:t>
                      </a:r>
                      <a:r>
                        <a:rPr lang="en-GB" sz="2000" dirty="0"/>
                        <a:t>, Piqué </a:t>
                      </a:r>
                      <a:r>
                        <a:rPr lang="en-GB" sz="2000" dirty="0" err="1"/>
                        <a:t>participó</a:t>
                      </a:r>
                      <a:r>
                        <a:rPr lang="en-GB" sz="2000" dirty="0"/>
                        <a:t> </a:t>
                      </a:r>
                      <a:r>
                        <a:rPr lang="en-GB" sz="2000" dirty="0" err="1"/>
                        <a:t>en</a:t>
                      </a:r>
                      <a:r>
                        <a:rPr lang="en-GB" sz="2000" dirty="0"/>
                        <a:t> la </a:t>
                      </a:r>
                      <a:r>
                        <a:rPr lang="en-GB" sz="2000" dirty="0" err="1"/>
                        <a:t>selección</a:t>
                      </a:r>
                      <a:r>
                        <a:rPr lang="en-GB" sz="2000" dirty="0"/>
                        <a:t> </a:t>
                      </a:r>
                      <a:r>
                        <a:rPr lang="en-GB" sz="2000" dirty="0" err="1"/>
                        <a:t>española</a:t>
                      </a:r>
                      <a:r>
                        <a:rPr lang="en-GB" sz="2000" dirty="0"/>
                        <a:t> </a:t>
                      </a:r>
                      <a:r>
                        <a:rPr lang="en-GB" sz="2000" dirty="0" err="1"/>
                        <a:t>más</a:t>
                      </a:r>
                      <a:r>
                        <a:rPr lang="en-GB" sz="2000" dirty="0"/>
                        <a:t> </a:t>
                      </a:r>
                      <a:r>
                        <a:rPr lang="en-GB" sz="2000" dirty="0" err="1"/>
                        <a:t>famosa</a:t>
                      </a:r>
                      <a:r>
                        <a:rPr lang="en-GB" sz="2000" dirty="0"/>
                        <a:t> </a:t>
                      </a:r>
                      <a:r>
                        <a:rPr lang="en-GB" sz="2000" dirty="0" err="1"/>
                        <a:t>en</a:t>
                      </a:r>
                      <a:r>
                        <a:rPr lang="en-GB" sz="2000" dirty="0"/>
                        <a:t> la </a:t>
                      </a:r>
                      <a:r>
                        <a:rPr lang="en-GB" sz="2000" dirty="0" err="1"/>
                        <a:t>historia</a:t>
                      </a:r>
                      <a:r>
                        <a:rPr lang="en-GB" sz="2000" dirty="0"/>
                        <a:t>, por </a:t>
                      </a:r>
                      <a:r>
                        <a:rPr lang="en-GB" sz="2000" b="1" dirty="0" err="1"/>
                        <a:t>su</a:t>
                      </a:r>
                      <a:r>
                        <a:rPr lang="en-GB" sz="2000" dirty="0"/>
                        <a:t> </a:t>
                      </a:r>
                      <a:r>
                        <a:rPr lang="en-GB" sz="2000" dirty="0" err="1"/>
                        <a:t>victoria</a:t>
                      </a:r>
                      <a:r>
                        <a:rPr lang="en-GB" sz="2000" dirty="0"/>
                        <a:t> </a:t>
                      </a:r>
                      <a:r>
                        <a:rPr lang="en-GB" sz="2000" dirty="0" err="1"/>
                        <a:t>en</a:t>
                      </a:r>
                      <a:r>
                        <a:rPr lang="en-GB" sz="2000" dirty="0"/>
                        <a:t> la Copa Mundial* </a:t>
                      </a:r>
                      <a:r>
                        <a:rPr lang="en-GB" sz="2000" dirty="0" err="1"/>
                        <a:t>en</a:t>
                      </a:r>
                      <a:r>
                        <a:rPr lang="en-GB" sz="2000" dirty="0"/>
                        <a:t> 2010. </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44820737"/>
                  </a:ext>
                </a:extLst>
              </a:tr>
              <a:tr h="4112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4. </a:t>
                      </a:r>
                      <a:r>
                        <a:rPr lang="en-GB" sz="2000" b="1" dirty="0" err="1"/>
                        <a:t>Su</a:t>
                      </a:r>
                      <a:r>
                        <a:rPr lang="en-GB" sz="2000" dirty="0"/>
                        <a:t> ex pareja es </a:t>
                      </a:r>
                      <a:r>
                        <a:rPr lang="en-GB" sz="2000" dirty="0" err="1"/>
                        <a:t>una</a:t>
                      </a:r>
                      <a:r>
                        <a:rPr lang="en-GB" sz="2000" dirty="0"/>
                        <a:t> </a:t>
                      </a:r>
                      <a:r>
                        <a:rPr lang="en-GB" sz="2000" dirty="0" err="1"/>
                        <a:t>artista</a:t>
                      </a:r>
                      <a:r>
                        <a:rPr lang="en-GB" sz="2000" dirty="0"/>
                        <a:t> </a:t>
                      </a:r>
                      <a:r>
                        <a:rPr lang="en-GB" sz="2000" dirty="0" err="1"/>
                        <a:t>colombiana</a:t>
                      </a:r>
                      <a:r>
                        <a:rPr lang="en-GB" sz="2000" dirty="0"/>
                        <a:t>.  </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99434945"/>
                  </a:ext>
                </a:extLst>
              </a:tr>
              <a:tr h="688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5. </a:t>
                      </a:r>
                      <a:r>
                        <a:rPr lang="en-GB" sz="2000" dirty="0" err="1"/>
                        <a:t>Canta</a:t>
                      </a:r>
                      <a:r>
                        <a:rPr lang="en-GB" sz="2000" dirty="0"/>
                        <a:t> </a:t>
                      </a:r>
                      <a:r>
                        <a:rPr lang="en-GB" sz="2000" dirty="0" err="1"/>
                        <a:t>desde</a:t>
                      </a:r>
                      <a:r>
                        <a:rPr lang="en-GB" sz="2000" dirty="0"/>
                        <a:t> </a:t>
                      </a:r>
                      <a:r>
                        <a:rPr lang="en-GB" sz="2000" dirty="0" err="1"/>
                        <a:t>muy</a:t>
                      </a:r>
                      <a:r>
                        <a:rPr lang="en-GB" sz="2000" dirty="0"/>
                        <a:t> </a:t>
                      </a:r>
                      <a:r>
                        <a:rPr lang="en-GB" sz="2000" dirty="0" err="1"/>
                        <a:t>joven</a:t>
                      </a:r>
                      <a:r>
                        <a:rPr lang="en-GB" sz="2000" dirty="0"/>
                        <a:t>. </a:t>
                      </a:r>
                      <a:r>
                        <a:rPr lang="en-GB" sz="2000" b="1" dirty="0"/>
                        <a:t>Sus</a:t>
                      </a:r>
                      <a:r>
                        <a:rPr lang="en-GB" sz="2000" dirty="0"/>
                        <a:t> canciones son </a:t>
                      </a:r>
                      <a:r>
                        <a:rPr lang="en-GB" sz="2000" dirty="0" err="1"/>
                        <a:t>famosas</a:t>
                      </a:r>
                      <a:r>
                        <a:rPr lang="en-GB" sz="2000" dirty="0"/>
                        <a:t> </a:t>
                      </a:r>
                      <a:r>
                        <a:rPr lang="en-GB" sz="2000" dirty="0" err="1"/>
                        <a:t>en</a:t>
                      </a:r>
                      <a:r>
                        <a:rPr lang="en-GB" sz="2000" dirty="0"/>
                        <a:t> </a:t>
                      </a:r>
                      <a:r>
                        <a:rPr lang="en-GB" sz="2000" dirty="0" err="1"/>
                        <a:t>todo</a:t>
                      </a:r>
                      <a:r>
                        <a:rPr lang="en-GB" sz="2000" dirty="0"/>
                        <a:t> el </a:t>
                      </a:r>
                      <a:r>
                        <a:rPr lang="en-GB" sz="2000" dirty="0" err="1"/>
                        <a:t>mundo</a:t>
                      </a:r>
                      <a:r>
                        <a:rPr lang="en-GB" sz="2000" dirty="0"/>
                        <a:t>. </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301577120"/>
                  </a:ext>
                </a:extLst>
              </a:tr>
              <a:tr h="688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6. </a:t>
                      </a:r>
                      <a:r>
                        <a:rPr lang="en-GB" sz="2000" dirty="0" err="1"/>
                        <a:t>Pasaron</a:t>
                      </a:r>
                      <a:r>
                        <a:rPr lang="en-GB" sz="2000" dirty="0"/>
                        <a:t> once </a:t>
                      </a:r>
                      <a:r>
                        <a:rPr lang="en-GB" sz="2000" dirty="0" err="1"/>
                        <a:t>años</a:t>
                      </a:r>
                      <a:r>
                        <a:rPr lang="en-GB" sz="2000" dirty="0"/>
                        <a:t> de </a:t>
                      </a:r>
                      <a:r>
                        <a:rPr lang="en-GB" sz="2000" b="1" dirty="0"/>
                        <a:t>sus</a:t>
                      </a:r>
                      <a:r>
                        <a:rPr lang="en-GB" sz="2000" dirty="0"/>
                        <a:t> </a:t>
                      </a:r>
                      <a:r>
                        <a:rPr lang="en-GB" sz="2000" dirty="0" err="1"/>
                        <a:t>vidas</a:t>
                      </a:r>
                      <a:r>
                        <a:rPr lang="en-GB" sz="2000" dirty="0"/>
                        <a:t> </a:t>
                      </a:r>
                      <a:r>
                        <a:rPr lang="en-GB" sz="2000" dirty="0" err="1"/>
                        <a:t>juntos</a:t>
                      </a:r>
                      <a:r>
                        <a:rPr lang="en-GB" sz="2000" dirty="0"/>
                        <a:t>. </a:t>
                      </a:r>
                      <a:r>
                        <a:rPr lang="en-GB" sz="2000" b="1" dirty="0"/>
                        <a:t>Sus</a:t>
                      </a:r>
                      <a:r>
                        <a:rPr lang="en-GB" sz="2000" dirty="0"/>
                        <a:t> </a:t>
                      </a:r>
                      <a:r>
                        <a:rPr lang="en-GB" sz="2000" dirty="0" err="1"/>
                        <a:t>hijos</a:t>
                      </a:r>
                      <a:r>
                        <a:rPr lang="en-GB" sz="2000" dirty="0"/>
                        <a:t> se </a:t>
                      </a:r>
                      <a:r>
                        <a:rPr lang="en-GB" sz="2000" dirty="0" err="1"/>
                        <a:t>llaman</a:t>
                      </a:r>
                      <a:r>
                        <a:rPr lang="en-GB" sz="2000" dirty="0"/>
                        <a:t> Milan y Sasha.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155285570"/>
                  </a:ext>
                </a:extLst>
              </a:tr>
              <a:tr h="393730">
                <a:tc>
                  <a:txBody>
                    <a:bodyPr/>
                    <a:lstStyle/>
                    <a:p>
                      <a:r>
                        <a:rPr lang="en-GB" sz="2000" dirty="0"/>
                        <a:t>7. </a:t>
                      </a:r>
                      <a:r>
                        <a:rPr lang="en-GB" sz="2000" dirty="0" err="1"/>
                        <a:t>Anunciaron</a:t>
                      </a:r>
                      <a:r>
                        <a:rPr lang="en-GB" sz="2000" dirty="0"/>
                        <a:t> </a:t>
                      </a:r>
                      <a:r>
                        <a:rPr lang="en-GB" sz="2000" b="1" dirty="0" err="1"/>
                        <a:t>su</a:t>
                      </a:r>
                      <a:r>
                        <a:rPr lang="en-GB" sz="2000" dirty="0"/>
                        <a:t> </a:t>
                      </a:r>
                      <a:r>
                        <a:rPr lang="en-GB" sz="2000" dirty="0" err="1"/>
                        <a:t>separación</a:t>
                      </a:r>
                      <a:r>
                        <a:rPr lang="en-GB" sz="2000" dirty="0"/>
                        <a:t> </a:t>
                      </a:r>
                      <a:r>
                        <a:rPr lang="en-GB" sz="2000" dirty="0" err="1"/>
                        <a:t>en</a:t>
                      </a:r>
                      <a:r>
                        <a:rPr lang="en-GB" sz="2000" dirty="0"/>
                        <a:t> </a:t>
                      </a:r>
                      <a:r>
                        <a:rPr lang="en-GB" sz="2000" dirty="0" err="1"/>
                        <a:t>junio</a:t>
                      </a:r>
                      <a:r>
                        <a:rPr lang="en-GB" sz="2000" dirty="0"/>
                        <a:t>. </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26652849"/>
                  </a:ext>
                </a:extLst>
              </a:tr>
              <a:tr h="6889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8. Piqué </a:t>
                      </a:r>
                      <a:r>
                        <a:rPr lang="en-GB" sz="2000" dirty="0" err="1"/>
                        <a:t>ahora</a:t>
                      </a:r>
                      <a:r>
                        <a:rPr lang="en-GB" sz="2000" dirty="0"/>
                        <a:t> </a:t>
                      </a:r>
                      <a:r>
                        <a:rPr lang="en-GB" sz="2000" dirty="0" err="1"/>
                        <a:t>tiene</a:t>
                      </a:r>
                      <a:r>
                        <a:rPr lang="en-GB" sz="2000" dirty="0"/>
                        <a:t> </a:t>
                      </a:r>
                      <a:r>
                        <a:rPr lang="en-GB" sz="2000" dirty="0" err="1"/>
                        <a:t>una</a:t>
                      </a:r>
                      <a:r>
                        <a:rPr lang="en-GB" sz="2000" dirty="0"/>
                        <a:t> pareja </a:t>
                      </a:r>
                      <a:r>
                        <a:rPr lang="en-GB" sz="2000" dirty="0" err="1"/>
                        <a:t>nueva</a:t>
                      </a:r>
                      <a:r>
                        <a:rPr lang="en-GB" sz="2000" dirty="0"/>
                        <a:t>. </a:t>
                      </a:r>
                      <a:r>
                        <a:rPr lang="en-GB" sz="2000" b="1" dirty="0" err="1"/>
                        <a:t>Su</a:t>
                      </a:r>
                      <a:r>
                        <a:rPr lang="en-GB" sz="2000" dirty="0"/>
                        <a:t> </a:t>
                      </a:r>
                      <a:r>
                        <a:rPr lang="en-GB" sz="2000" dirty="0" err="1"/>
                        <a:t>novia</a:t>
                      </a:r>
                      <a:r>
                        <a:rPr lang="en-GB" sz="2000" dirty="0"/>
                        <a:t> se llama Clara </a:t>
                      </a:r>
                      <a:r>
                        <a:rPr lang="en-GB" sz="2000" dirty="0" err="1"/>
                        <a:t>Chía</a:t>
                      </a:r>
                      <a:r>
                        <a:rPr lang="en-GB" sz="2000" dirty="0"/>
                        <a:t> Martí.</a:t>
                      </a:r>
                      <a:endParaRPr lang="en-GB"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chemeClr val="tx1"/>
                      </a:solidFill>
                      <a:prstDash val="solid"/>
                      <a:round/>
                      <a:headEnd type="none" w="med" len="med"/>
                      <a:tailEnd type="none" w="med" len="med"/>
                    </a:lnL>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931384732"/>
                  </a:ext>
                </a:extLst>
              </a:tr>
            </a:tbl>
          </a:graphicData>
        </a:graphic>
      </p:graphicFrame>
      <p:sp>
        <p:nvSpPr>
          <p:cNvPr id="4" name="Rectangle 3">
            <a:extLst>
              <a:ext uri="{FF2B5EF4-FFF2-40B4-BE49-F238E27FC236}">
                <a16:creationId xmlns:a16="http://schemas.microsoft.com/office/drawing/2014/main" id="{0A8CFBDE-B335-4A88-A73E-24E006AB98A0}"/>
              </a:ext>
            </a:extLst>
          </p:cNvPr>
          <p:cNvSpPr/>
          <p:nvPr/>
        </p:nvSpPr>
        <p:spPr>
          <a:xfrm>
            <a:off x="275230" y="922674"/>
            <a:ext cx="6410612" cy="461665"/>
          </a:xfrm>
          <a:prstGeom prst="rect">
            <a:avLst/>
          </a:prstGeom>
        </p:spPr>
        <p:txBody>
          <a:bodyPr wrap="square">
            <a:spAutoFit/>
          </a:bodyPr>
          <a:lstStyle/>
          <a:p>
            <a:r>
              <a:rPr lang="en-GB" sz="2400" dirty="0"/>
              <a:t>¿</a:t>
            </a:r>
            <a:r>
              <a:rPr lang="en-GB" sz="2400" dirty="0" err="1"/>
              <a:t>Qué</a:t>
            </a:r>
            <a:r>
              <a:rPr lang="en-GB" sz="2400" dirty="0"/>
              <a:t> </a:t>
            </a:r>
            <a:r>
              <a:rPr lang="en-GB" sz="2400" dirty="0" err="1"/>
              <a:t>significa</a:t>
            </a:r>
            <a:r>
              <a:rPr lang="en-GB" sz="2400" dirty="0"/>
              <a:t> ‘</a:t>
            </a:r>
            <a:r>
              <a:rPr lang="en-GB" sz="2400" b="1" dirty="0" err="1"/>
              <a:t>su</a:t>
            </a:r>
            <a:r>
              <a:rPr lang="en-GB" sz="2400" dirty="0"/>
              <a:t>’ / ‘</a:t>
            </a:r>
            <a:r>
              <a:rPr lang="en-GB" sz="2400" b="1" dirty="0"/>
              <a:t>sus</a:t>
            </a:r>
            <a:r>
              <a:rPr lang="en-GB" sz="2400" dirty="0"/>
              <a:t>’ </a:t>
            </a:r>
            <a:r>
              <a:rPr lang="en-GB" sz="2400" dirty="0" err="1"/>
              <a:t>en</a:t>
            </a:r>
            <a:r>
              <a:rPr lang="en-GB" sz="2400" dirty="0"/>
              <a:t> </a:t>
            </a:r>
            <a:r>
              <a:rPr lang="en-GB" sz="2400" dirty="0" err="1"/>
              <a:t>cada</a:t>
            </a:r>
            <a:r>
              <a:rPr lang="en-GB" sz="2400" dirty="0"/>
              <a:t> </a:t>
            </a:r>
            <a:r>
              <a:rPr lang="en-GB" sz="2400" dirty="0" err="1"/>
              <a:t>frase</a:t>
            </a:r>
            <a:r>
              <a:rPr lang="en-GB" sz="2400" dirty="0"/>
              <a:t>?</a:t>
            </a:r>
          </a:p>
        </p:txBody>
      </p:sp>
      <p:sp>
        <p:nvSpPr>
          <p:cNvPr id="21" name="Rectangle 20">
            <a:extLst>
              <a:ext uri="{FF2B5EF4-FFF2-40B4-BE49-F238E27FC236}">
                <a16:creationId xmlns:a16="http://schemas.microsoft.com/office/drawing/2014/main" id="{63B895D8-10A6-4989-AEF0-5F791775B952}"/>
              </a:ext>
            </a:extLst>
          </p:cNvPr>
          <p:cNvSpPr/>
          <p:nvPr/>
        </p:nvSpPr>
        <p:spPr>
          <a:xfrm>
            <a:off x="3804021" y="90566"/>
            <a:ext cx="5121337" cy="830997"/>
          </a:xfrm>
          <a:prstGeom prst="rect">
            <a:avLst/>
          </a:prstGeom>
        </p:spPr>
        <p:txBody>
          <a:bodyPr wrap="square">
            <a:spAutoFit/>
          </a:bodyPr>
          <a:lstStyle/>
          <a:p>
            <a:r>
              <a:rPr lang="en-GB" sz="2400" dirty="0"/>
              <a:t>Lee la </a:t>
            </a:r>
            <a:r>
              <a:rPr lang="en-GB" sz="2400" dirty="0" err="1"/>
              <a:t>información</a:t>
            </a:r>
            <a:r>
              <a:rPr lang="en-GB" sz="2400" dirty="0"/>
              <a:t> </a:t>
            </a:r>
            <a:r>
              <a:rPr lang="en-GB" sz="2400" dirty="0" err="1"/>
              <a:t>sobre</a:t>
            </a:r>
            <a:r>
              <a:rPr lang="en-GB" sz="2400" dirty="0"/>
              <a:t> </a:t>
            </a:r>
            <a:r>
              <a:rPr lang="en-GB" sz="2400" dirty="0" err="1"/>
              <a:t>el</a:t>
            </a:r>
            <a:r>
              <a:rPr lang="en-GB" sz="2400" dirty="0"/>
              <a:t> </a:t>
            </a:r>
            <a:r>
              <a:rPr lang="en-GB" sz="2400" dirty="0" err="1"/>
              <a:t>programa</a:t>
            </a:r>
            <a:r>
              <a:rPr lang="en-GB" sz="2400" dirty="0"/>
              <a:t> de </a:t>
            </a:r>
            <a:r>
              <a:rPr lang="en-GB" sz="2400" dirty="0" err="1"/>
              <a:t>televisón</a:t>
            </a:r>
            <a:r>
              <a:rPr lang="en-GB" sz="2400" dirty="0"/>
              <a:t>. </a:t>
            </a:r>
          </a:p>
        </p:txBody>
      </p:sp>
      <p:pic>
        <p:nvPicPr>
          <p:cNvPr id="18" name="Picture 2" descr="http://www.clker.com/cliparts/h/n/L/q/t/u/bright-green-tick-md.png">
            <a:extLst>
              <a:ext uri="{FF2B5EF4-FFF2-40B4-BE49-F238E27FC236}">
                <a16:creationId xmlns:a16="http://schemas.microsoft.com/office/drawing/2014/main" id="{520F8FB3-04F6-40D0-936B-602E4C8113C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51800" y="1733188"/>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h/n/L/q/t/u/bright-green-tick-md.png">
            <a:extLst>
              <a:ext uri="{FF2B5EF4-FFF2-40B4-BE49-F238E27FC236}">
                <a16:creationId xmlns:a16="http://schemas.microsoft.com/office/drawing/2014/main" id="{9596179A-C797-4E40-91E2-C66C2EEBB7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23474" y="2332508"/>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h/n/L/q/t/u/bright-green-tick-md.png">
            <a:extLst>
              <a:ext uri="{FF2B5EF4-FFF2-40B4-BE49-F238E27FC236}">
                <a16:creationId xmlns:a16="http://schemas.microsoft.com/office/drawing/2014/main" id="{EC8549F7-AE7C-496B-9708-9CFB6F6E69E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28486" y="2870686"/>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h/n/L/q/t/u/bright-green-tick-md.png">
            <a:extLst>
              <a:ext uri="{FF2B5EF4-FFF2-40B4-BE49-F238E27FC236}">
                <a16:creationId xmlns:a16="http://schemas.microsoft.com/office/drawing/2014/main" id="{E3DDBA4D-359B-4F24-9F12-7D1E08203B2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24747" y="3429000"/>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h/n/L/q/t/u/bright-green-tick-md.png">
            <a:extLst>
              <a:ext uri="{FF2B5EF4-FFF2-40B4-BE49-F238E27FC236}">
                <a16:creationId xmlns:a16="http://schemas.microsoft.com/office/drawing/2014/main" id="{4E036A88-882E-494A-9096-8328E0CE64E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43509" y="3970777"/>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h/n/L/q/t/u/bright-green-tick-md.png">
            <a:extLst>
              <a:ext uri="{FF2B5EF4-FFF2-40B4-BE49-F238E27FC236}">
                <a16:creationId xmlns:a16="http://schemas.microsoft.com/office/drawing/2014/main" id="{DEC0B317-8CCC-4A68-B7B6-DF78AE2D42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66432" y="4663571"/>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clker.com/cliparts/h/n/L/q/t/u/bright-green-tick-md.png">
            <a:extLst>
              <a:ext uri="{FF2B5EF4-FFF2-40B4-BE49-F238E27FC236}">
                <a16:creationId xmlns:a16="http://schemas.microsoft.com/office/drawing/2014/main" id="{D6F6E3E9-4221-423E-9DE8-A34E0CB6B7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66432" y="5215266"/>
            <a:ext cx="363245" cy="3783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le:Piqué.jpg">
            <a:extLst>
              <a:ext uri="{FF2B5EF4-FFF2-40B4-BE49-F238E27FC236}">
                <a16:creationId xmlns:a16="http://schemas.microsoft.com/office/drawing/2014/main" id="{4BE37BD5-2ACF-4E85-9AEF-EDCCE1D33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5358" y="25949"/>
            <a:ext cx="779374" cy="1169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h/n/L/q/t/u/bright-green-tick-md.png">
            <a:extLst>
              <a:ext uri="{FF2B5EF4-FFF2-40B4-BE49-F238E27FC236}">
                <a16:creationId xmlns:a16="http://schemas.microsoft.com/office/drawing/2014/main" id="{3975B7AC-D5B6-4BD6-B839-51D3164A531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44268" y="5851563"/>
            <a:ext cx="363245" cy="37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9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869"/>
            <a:ext cx="6705601" cy="1000379"/>
          </a:xfrm>
        </p:spPr>
        <p:txBody>
          <a:bodyPr>
            <a:normAutofit/>
          </a:bodyPr>
          <a:lstStyle/>
          <a:p>
            <a:r>
              <a:rPr lang="en-GB" sz="2600" b="1" dirty="0">
                <a:solidFill>
                  <a:schemeClr val="bg1"/>
                </a:solidFill>
              </a:rPr>
              <a:t>How to ask questions in Spanish</a:t>
            </a:r>
            <a:br>
              <a:rPr lang="en-GB" sz="2600" b="1" dirty="0">
                <a:solidFill>
                  <a:schemeClr val="bg1"/>
                </a:solidFill>
              </a:rPr>
            </a:br>
            <a:r>
              <a:rPr lang="en-GB" sz="2600" b="1" dirty="0">
                <a:solidFill>
                  <a:schemeClr val="bg1"/>
                </a:solidFill>
              </a:rPr>
              <a:t>Using verbs in questions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3CC80B4A-8FB9-5141-8C3B-F7B756E6597D}"/>
              </a:ext>
            </a:extLst>
          </p:cNvPr>
          <p:cNvSpPr txBox="1"/>
          <p:nvPr/>
        </p:nvSpPr>
        <p:spPr>
          <a:xfrm>
            <a:off x="203199" y="1377547"/>
            <a:ext cx="12131831" cy="43403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When asking questions in English, we often use ‘</a:t>
            </a:r>
            <a:r>
              <a:rPr kumimoji="0" lang="en-US" sz="2200" b="1" i="0" u="none" strike="noStrike" kern="1200" cap="none" spc="0" normalizeH="0" baseline="0" noProof="0" dirty="0">
                <a:ln>
                  <a:noFill/>
                </a:ln>
                <a:effectLst/>
                <a:uLnTx/>
                <a:uFillTx/>
                <a:latin typeface="Century Gothic"/>
                <a:ea typeface="+mn-ea"/>
                <a:cs typeface="+mn-cs"/>
              </a:rPr>
              <a:t>do</a:t>
            </a:r>
            <a:r>
              <a:rPr kumimoji="0" lang="en-US" sz="2200" b="0" i="0" u="none" strike="noStrike" kern="1200" cap="none" spc="0" normalizeH="0" baseline="0" noProof="0" dirty="0">
                <a:ln>
                  <a:noFill/>
                </a:ln>
                <a:effectLst/>
                <a:uLnTx/>
                <a:uFillTx/>
                <a:latin typeface="Century Gothic"/>
                <a:ea typeface="+mn-ea"/>
                <a:cs typeface="+mn-cs"/>
              </a:rPr>
              <a:t>’ (or </a:t>
            </a:r>
            <a:r>
              <a:rPr kumimoji="0" lang="en-US" sz="2200" b="1" i="0" u="none" strike="noStrike" kern="1200" cap="none" spc="0" normalizeH="0" baseline="0" noProof="0" dirty="0">
                <a:ln>
                  <a:noFill/>
                </a:ln>
                <a:effectLst/>
                <a:uLnTx/>
                <a:uFillTx/>
                <a:latin typeface="Century Gothic"/>
                <a:ea typeface="+mn-ea"/>
                <a:cs typeface="+mn-cs"/>
              </a:rPr>
              <a:t>‘did’</a:t>
            </a:r>
            <a:r>
              <a:rPr kumimoji="0" lang="en-US" sz="2200" i="0" u="none" strike="noStrike" kern="1200" cap="none" spc="0" normalizeH="0" baseline="0" noProof="0" dirty="0">
                <a:ln>
                  <a:noFill/>
                </a:ln>
                <a:effectLst/>
                <a:uLnTx/>
                <a:uFillTx/>
                <a:latin typeface="Century Gothic"/>
                <a:ea typeface="+mn-ea"/>
                <a:cs typeface="+mn-cs"/>
              </a:rPr>
              <a:t>)</a:t>
            </a:r>
            <a:r>
              <a:rPr kumimoji="0" lang="en-US" sz="2200" b="1" i="0" u="none" strike="noStrike" kern="1200" cap="none" spc="0" normalizeH="0" baseline="0" noProof="0" dirty="0">
                <a:ln>
                  <a:noFill/>
                </a:ln>
                <a:effectLst/>
                <a:uLnTx/>
                <a:uFillTx/>
                <a:latin typeface="Century Gothic"/>
                <a:ea typeface="+mn-ea"/>
                <a:cs typeface="+mn-cs"/>
              </a:rPr>
              <a:t> </a:t>
            </a:r>
            <a:r>
              <a:rPr kumimoji="0" lang="en-US" sz="2200" b="0" i="0" u="none" strike="noStrike" kern="1200" cap="none" spc="0" normalizeH="0" baseline="0" noProof="0" dirty="0">
                <a:ln>
                  <a:noFill/>
                </a:ln>
                <a:effectLst/>
                <a:uLnTx/>
                <a:uFillTx/>
                <a:latin typeface="Century Gothic"/>
                <a:ea typeface="+mn-ea"/>
                <a:cs typeface="+mn-cs"/>
              </a:rPr>
              <a:t>before the subject.</a:t>
            </a:r>
          </a:p>
        </p:txBody>
      </p:sp>
      <p:sp>
        <p:nvSpPr>
          <p:cNvPr id="3" name="TextBox 2"/>
          <p:cNvSpPr txBox="1"/>
          <p:nvPr/>
        </p:nvSpPr>
        <p:spPr>
          <a:xfrm>
            <a:off x="203199" y="2039015"/>
            <a:ext cx="41825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Century Gothic"/>
                <a:ea typeface="+mn-ea"/>
                <a:cs typeface="+mn-cs"/>
              </a:rPr>
              <a:t>Example:</a:t>
            </a:r>
          </a:p>
        </p:txBody>
      </p:sp>
      <p:sp>
        <p:nvSpPr>
          <p:cNvPr id="6" name="TextBox 5"/>
          <p:cNvSpPr txBox="1"/>
          <p:nvPr/>
        </p:nvSpPr>
        <p:spPr>
          <a:xfrm>
            <a:off x="203199" y="2489538"/>
            <a:ext cx="33826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2"/>
                </a:solidFill>
                <a:effectLst/>
                <a:uLnTx/>
                <a:uFillTx/>
                <a:latin typeface="Century Gothic"/>
                <a:ea typeface="+mn-ea"/>
                <a:cs typeface="+mn-cs"/>
              </a:rPr>
              <a:t>Did</a:t>
            </a: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200" b="0" i="0" u="none" strike="noStrike" kern="1200" cap="none" spc="0" normalizeH="0" baseline="0" noProof="0" dirty="0">
                <a:ln>
                  <a:noFill/>
                </a:ln>
                <a:effectLst/>
                <a:uLnTx/>
                <a:uFillTx/>
                <a:latin typeface="Century Gothic"/>
                <a:ea typeface="+mn-ea"/>
                <a:cs typeface="+mn-cs"/>
              </a:rPr>
              <a:t>you buy a watch?</a:t>
            </a:r>
          </a:p>
        </p:txBody>
      </p:sp>
      <p:sp>
        <p:nvSpPr>
          <p:cNvPr id="10" name="TextBox 9"/>
          <p:cNvSpPr txBox="1"/>
          <p:nvPr/>
        </p:nvSpPr>
        <p:spPr>
          <a:xfrm>
            <a:off x="255564" y="3025455"/>
            <a:ext cx="119364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Spanish doesn’t have a word for ‘do’ or ‘did’ in questions. Only the main verb is used.</a:t>
            </a:r>
          </a:p>
        </p:txBody>
      </p:sp>
      <p:sp>
        <p:nvSpPr>
          <p:cNvPr id="11" name="TextBox 10"/>
          <p:cNvSpPr txBox="1"/>
          <p:nvPr/>
        </p:nvSpPr>
        <p:spPr>
          <a:xfrm>
            <a:off x="221696" y="3745504"/>
            <a:ext cx="189653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effectLst/>
                <a:uLnTx/>
                <a:uFillTx/>
                <a:latin typeface="Century Gothic"/>
                <a:ea typeface="+mn-ea"/>
                <a:cs typeface="+mn-cs"/>
              </a:rPr>
              <a:t>Ejemplos</a:t>
            </a:r>
            <a:r>
              <a:rPr kumimoji="0" lang="en-US" sz="2200" b="1" i="0" u="none" strike="noStrike" kern="1200" cap="none" spc="0" normalizeH="0" baseline="0" noProof="0" dirty="0">
                <a:ln>
                  <a:noFill/>
                </a:ln>
                <a:effectLst/>
                <a:uLnTx/>
                <a:uFillTx/>
                <a:latin typeface="Century Gothic"/>
                <a:ea typeface="+mn-ea"/>
                <a:cs typeface="+mn-cs"/>
              </a:rPr>
              <a:t>:</a:t>
            </a:r>
          </a:p>
        </p:txBody>
      </p:sp>
      <p:sp>
        <p:nvSpPr>
          <p:cNvPr id="12" name="TextBox 11"/>
          <p:cNvSpPr txBox="1"/>
          <p:nvPr/>
        </p:nvSpPr>
        <p:spPr>
          <a:xfrm>
            <a:off x="861567" y="4250109"/>
            <a:ext cx="65362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a:t>
            </a:r>
            <a:r>
              <a:rPr lang="en-US" sz="2200" b="1" dirty="0" err="1">
                <a:solidFill>
                  <a:schemeClr val="tx2"/>
                </a:solidFill>
                <a:latin typeface="Century Gothic"/>
              </a:rPr>
              <a:t>Aceptó</a:t>
            </a:r>
            <a:r>
              <a:rPr kumimoji="0" lang="en-US" sz="2200" b="1" i="0" u="none" strike="noStrike" kern="1200" cap="none" spc="0" normalizeH="0" baseline="0" noProof="0" dirty="0">
                <a:ln>
                  <a:noFill/>
                </a:ln>
                <a:solidFill>
                  <a:srgbClr val="FF6600"/>
                </a:solidFill>
                <a:effectLst/>
                <a:uLnTx/>
                <a:uFillTx/>
                <a:latin typeface="Century Gothic"/>
                <a:ea typeface="+mn-ea"/>
                <a:cs typeface="+mn-cs"/>
              </a:rPr>
              <a:t> </a:t>
            </a:r>
            <a:r>
              <a:rPr kumimoji="0" lang="en-US" sz="2200" i="0" u="none" strike="noStrike" kern="1200" cap="none" spc="0" normalizeH="0" baseline="0" noProof="0" dirty="0">
                <a:ln>
                  <a:noFill/>
                </a:ln>
                <a:effectLst/>
                <a:uLnTx/>
                <a:uFillTx/>
                <a:latin typeface="Century Gothic"/>
                <a:ea typeface="+mn-ea"/>
                <a:cs typeface="+mn-cs"/>
              </a:rPr>
              <a:t>el </a:t>
            </a:r>
            <a:r>
              <a:rPr kumimoji="0" lang="en-US" sz="2200" i="0" u="none" strike="noStrike" kern="1200" cap="none" spc="0" normalizeH="0" baseline="0" noProof="0" dirty="0" err="1">
                <a:ln>
                  <a:noFill/>
                </a:ln>
                <a:effectLst/>
                <a:uLnTx/>
                <a:uFillTx/>
                <a:latin typeface="Century Gothic"/>
                <a:ea typeface="+mn-ea"/>
                <a:cs typeface="+mn-cs"/>
              </a:rPr>
              <a:t>papel</a:t>
            </a:r>
            <a:r>
              <a:rPr kumimoji="0" lang="en-US" sz="2200" b="0" i="0" u="none" strike="noStrike" kern="1200" cap="none" spc="0" normalizeH="0" baseline="0" noProof="0" dirty="0">
                <a:ln>
                  <a:noFill/>
                </a:ln>
                <a:effectLst/>
                <a:uLnTx/>
                <a:uFillTx/>
                <a:latin typeface="Century Gothic"/>
                <a:ea typeface="+mn-ea"/>
                <a:cs typeface="+mn-cs"/>
              </a:rPr>
              <a:t>?</a:t>
            </a:r>
          </a:p>
        </p:txBody>
      </p:sp>
      <p:sp>
        <p:nvSpPr>
          <p:cNvPr id="13" name="TextBox 12"/>
          <p:cNvSpPr txBox="1"/>
          <p:nvPr/>
        </p:nvSpPr>
        <p:spPr>
          <a:xfrm>
            <a:off x="6168545" y="4246808"/>
            <a:ext cx="682413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a:t>
            </a:r>
            <a:r>
              <a:rPr lang="en-US" sz="2200" b="1" dirty="0" err="1">
                <a:solidFill>
                  <a:schemeClr val="tx2"/>
                </a:solidFill>
                <a:latin typeface="Century Gothic"/>
              </a:rPr>
              <a:t>Recomendaron</a:t>
            </a: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 </a:t>
            </a:r>
            <a:r>
              <a:rPr kumimoji="0" lang="en-US" sz="2200" b="0" i="0" u="none" strike="noStrike" kern="1200" cap="none" spc="0" normalizeH="0" baseline="0" noProof="0" dirty="0" err="1">
                <a:ln>
                  <a:noFill/>
                </a:ln>
                <a:effectLst/>
                <a:uLnTx/>
                <a:uFillTx/>
                <a:latin typeface="Century Gothic"/>
                <a:ea typeface="+mn-ea"/>
                <a:cs typeface="+mn-cs"/>
              </a:rPr>
              <a:t>esta</a:t>
            </a:r>
            <a:r>
              <a:rPr kumimoji="0" lang="en-US" sz="2200" b="0" i="0" u="none" strike="noStrike" kern="1200" cap="none" spc="0" normalizeH="0" noProof="0" dirty="0">
                <a:ln>
                  <a:noFill/>
                </a:ln>
                <a:effectLst/>
                <a:uLnTx/>
                <a:uFillTx/>
                <a:latin typeface="Century Gothic"/>
                <a:ea typeface="+mn-ea"/>
                <a:cs typeface="+mn-cs"/>
              </a:rPr>
              <a:t> </a:t>
            </a:r>
            <a:r>
              <a:rPr kumimoji="0" lang="en-US" sz="2200" b="0" i="0" u="none" strike="noStrike" kern="1200" cap="none" spc="0" normalizeH="0" noProof="0" dirty="0" err="1">
                <a:ln>
                  <a:noFill/>
                </a:ln>
                <a:effectLst/>
                <a:uLnTx/>
                <a:uFillTx/>
                <a:latin typeface="Century Gothic"/>
                <a:ea typeface="+mn-ea"/>
                <a:cs typeface="+mn-cs"/>
              </a:rPr>
              <a:t>película</a:t>
            </a:r>
            <a:r>
              <a:rPr kumimoji="0" lang="en-US" sz="2200" b="0" i="0" u="none" strike="noStrike" kern="1200" cap="none" spc="0" normalizeH="0" baseline="0" noProof="0" dirty="0">
                <a:ln>
                  <a:noFill/>
                </a:ln>
                <a:effectLst/>
                <a:uLnTx/>
                <a:uFillTx/>
                <a:latin typeface="Century Gothic"/>
                <a:ea typeface="+mn-ea"/>
                <a:cs typeface="+mn-cs"/>
              </a:rPr>
              <a:t>?</a:t>
            </a:r>
          </a:p>
        </p:txBody>
      </p:sp>
      <p:sp>
        <p:nvSpPr>
          <p:cNvPr id="16" name="Rectangle 15"/>
          <p:cNvSpPr/>
          <p:nvPr/>
        </p:nvSpPr>
        <p:spPr>
          <a:xfrm>
            <a:off x="913932" y="4716790"/>
            <a:ext cx="423863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Did s/he</a:t>
            </a:r>
            <a:r>
              <a:rPr kumimoji="0" lang="en-US" sz="2000" b="1" i="0" u="none" strike="noStrike" kern="1200" cap="none" spc="0" normalizeH="0" noProof="0" dirty="0">
                <a:ln>
                  <a:noFill/>
                </a:ln>
                <a:solidFill>
                  <a:schemeClr val="tx2"/>
                </a:solidFill>
                <a:effectLst/>
                <a:uLnTx/>
                <a:uFillTx/>
                <a:latin typeface="Century Gothic"/>
                <a:ea typeface="+mn-ea"/>
                <a:cs typeface="+mn-cs"/>
              </a:rPr>
              <a:t> </a:t>
            </a:r>
            <a:r>
              <a:rPr kumimoji="0" lang="en-US" sz="2000" i="0" u="none" strike="noStrike" kern="1200" cap="none" spc="0" normalizeH="0" baseline="0" noProof="0" dirty="0">
                <a:ln>
                  <a:noFill/>
                </a:ln>
                <a:effectLst/>
                <a:uLnTx/>
                <a:uFillTx/>
                <a:latin typeface="Century Gothic"/>
                <a:ea typeface="+mn-ea"/>
                <a:cs typeface="+mn-cs"/>
              </a:rPr>
              <a:t>accept the role?</a:t>
            </a:r>
            <a:endParaRPr kumimoji="0" lang="en-GB" sz="2000" i="0" u="none" strike="noStrike" kern="1200" cap="none" spc="0" normalizeH="0" baseline="0" noProof="0" dirty="0">
              <a:ln>
                <a:noFill/>
              </a:ln>
              <a:effectLst/>
              <a:uLnTx/>
              <a:uFillTx/>
              <a:latin typeface="Century Gothic"/>
              <a:ea typeface="+mn-ea"/>
              <a:cs typeface="+mn-cs"/>
            </a:endParaRPr>
          </a:p>
        </p:txBody>
      </p:sp>
      <p:sp>
        <p:nvSpPr>
          <p:cNvPr id="17" name="Rectangle 16"/>
          <p:cNvSpPr/>
          <p:nvPr/>
        </p:nvSpPr>
        <p:spPr>
          <a:xfrm>
            <a:off x="6238987" y="4677695"/>
            <a:ext cx="3863558" cy="707886"/>
          </a:xfrm>
          <a:prstGeom prst="rect">
            <a:avLst/>
          </a:prstGeom>
        </p:spPr>
        <p:txBody>
          <a:bodyPr wrap="none">
            <a:spAutoFit/>
          </a:bodyPr>
          <a:lstStyle/>
          <a:p>
            <a:pPr>
              <a:defRPr/>
            </a:pPr>
            <a:r>
              <a:rPr kumimoji="0" lang="en-US" sz="2000" b="1" i="0" u="none" strike="noStrike" kern="1200" cap="none" spc="0" normalizeH="0" baseline="0" noProof="0" dirty="0">
                <a:ln>
                  <a:noFill/>
                </a:ln>
                <a:solidFill>
                  <a:schemeClr val="tx2"/>
                </a:solidFill>
                <a:effectLst/>
                <a:uLnTx/>
                <a:uFillTx/>
                <a:latin typeface="Century Gothic"/>
                <a:ea typeface="+mn-ea"/>
                <a:cs typeface="+mn-cs"/>
              </a:rPr>
              <a:t>Did </a:t>
            </a:r>
            <a:r>
              <a:rPr kumimoji="0" lang="en-US" sz="2000" b="1" i="0" u="none" strike="noStrike" kern="1200" cap="none" spc="0" normalizeH="0" baseline="0" noProof="0" dirty="0" err="1">
                <a:ln>
                  <a:noFill/>
                </a:ln>
                <a:solidFill>
                  <a:schemeClr val="tx2"/>
                </a:solidFill>
                <a:effectLst/>
                <a:uLnTx/>
                <a:uFillTx/>
                <a:latin typeface="Century Gothic"/>
                <a:ea typeface="+mn-ea"/>
                <a:cs typeface="+mn-cs"/>
              </a:rPr>
              <a:t>they</a:t>
            </a:r>
            <a:r>
              <a:rPr lang="en-US" sz="2000" b="1" noProof="0" dirty="0" err="1">
                <a:solidFill>
                  <a:schemeClr val="tx2"/>
                </a:solidFill>
                <a:latin typeface="Century Gothic"/>
              </a:rPr>
              <a:t>recommend</a:t>
            </a:r>
            <a:r>
              <a:rPr lang="en-US" sz="2000" b="1" dirty="0">
                <a:solidFill>
                  <a:schemeClr val="tx2"/>
                </a:solidFill>
                <a:latin typeface="Century Gothic"/>
              </a:rPr>
              <a:t> </a:t>
            </a:r>
            <a:r>
              <a:rPr lang="en-US" sz="2000" dirty="0"/>
              <a:t>this film?</a:t>
            </a: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66400"/>
                </a:solidFill>
                <a:effectLst/>
                <a:uLnTx/>
                <a:uFillTx/>
                <a:latin typeface="Century Gothic"/>
                <a:ea typeface="+mn-ea"/>
                <a:cs typeface="+mn-cs"/>
              </a:rPr>
              <a:t> </a:t>
            </a:r>
            <a:endParaRPr kumimoji="0" lang="en-GB" sz="2000" b="1" i="0" u="none" strike="noStrike" kern="1200" cap="none" spc="0" normalizeH="0" baseline="0" noProof="0" dirty="0">
              <a:ln>
                <a:noFill/>
              </a:ln>
              <a:solidFill>
                <a:srgbClr val="F66400"/>
              </a:solidFill>
              <a:effectLst/>
              <a:uLnTx/>
              <a:uFillTx/>
              <a:latin typeface="Century Gothic"/>
              <a:ea typeface="+mn-ea"/>
              <a:cs typeface="+mn-cs"/>
            </a:endParaRPr>
          </a:p>
        </p:txBody>
      </p:sp>
      <p:sp>
        <p:nvSpPr>
          <p:cNvPr id="14" name="Action Button: Custom 20">
            <a:hlinkClick r:id="" action="ppaction://noaction" highlightClick="1">
              <a:snd r:embed="rId3" name="1. ¿Aceptó el papel.wav"/>
            </a:hlinkClick>
            <a:extLst>
              <a:ext uri="{FF2B5EF4-FFF2-40B4-BE49-F238E27FC236}">
                <a16:creationId xmlns:a16="http://schemas.microsoft.com/office/drawing/2014/main" id="{C1D7154A-00F0-8348-A771-891935738EA5}"/>
              </a:ext>
            </a:extLst>
          </p:cNvPr>
          <p:cNvSpPr/>
          <p:nvPr/>
        </p:nvSpPr>
        <p:spPr>
          <a:xfrm>
            <a:off x="346196" y="4281421"/>
            <a:ext cx="409064" cy="414959"/>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5" name="Action Button: Custom 20">
            <a:hlinkClick r:id="" action="ppaction://noaction" highlightClick="1">
              <a:snd r:embed="rId4" name="2. ¿Recomendaron esta película.wav"/>
            </a:hlinkClick>
            <a:extLst>
              <a:ext uri="{FF2B5EF4-FFF2-40B4-BE49-F238E27FC236}">
                <a16:creationId xmlns:a16="http://schemas.microsoft.com/office/drawing/2014/main" id="{DBBA22FF-3A1B-4442-8720-90F13A0511B6}"/>
              </a:ext>
            </a:extLst>
          </p:cNvPr>
          <p:cNvSpPr/>
          <p:nvPr/>
        </p:nvSpPr>
        <p:spPr>
          <a:xfrm>
            <a:off x="5759481" y="4283934"/>
            <a:ext cx="409064" cy="414959"/>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Tree>
    <p:extLst>
      <p:ext uri="{BB962C8B-B14F-4D97-AF65-F5344CB8AC3E}">
        <p14:creationId xmlns:p14="http://schemas.microsoft.com/office/powerpoint/2010/main" val="378284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P spid="13" grpId="0"/>
      <p:bldP spid="16" grpId="0"/>
      <p:bldP spid="17" grpId="0"/>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1028" name="Picture 4" descr="clipart birthday background - Clip Art Library">
            <a:extLst>
              <a:ext uri="{FF2B5EF4-FFF2-40B4-BE49-F238E27FC236}">
                <a16:creationId xmlns:a16="http://schemas.microsoft.com/office/drawing/2014/main" id="{8E886287-1ECD-407D-A7B6-5A39DBBA335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14" t="-808" r="1214" b="-19882"/>
          <a:stretch/>
        </p:blipFill>
        <p:spPr bwMode="auto">
          <a:xfrm>
            <a:off x="7943203" y="130888"/>
            <a:ext cx="3722394" cy="3067279"/>
          </a:xfrm>
          <a:prstGeom prst="rect">
            <a:avLst/>
          </a:prstGeom>
          <a:noFill/>
          <a:extLst>
            <a:ext uri="{909E8E84-426E-40DD-AFC4-6F175D3DCCD1}">
              <a14:hiddenFill xmlns:a14="http://schemas.microsoft.com/office/drawing/2010/main">
                <a:solidFill>
                  <a:srgbClr val="FFFFFF"/>
                </a:solidFill>
              </a14:hiddenFill>
            </a:ext>
          </a:extLst>
        </p:spPr>
      </p:pic>
      <p:sp>
        <p:nvSpPr>
          <p:cNvPr id="896" name="Google Shape;896;p32"/>
          <p:cNvSpPr txBox="1">
            <a:spLocks noGrp="1"/>
          </p:cNvSpPr>
          <p:nvPr>
            <p:ph type="title"/>
          </p:nvPr>
        </p:nvSpPr>
        <p:spPr>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Question intonation</a:t>
            </a:r>
            <a:endParaRPr sz="3600" dirty="0"/>
          </a:p>
        </p:txBody>
      </p:sp>
      <p:sp>
        <p:nvSpPr>
          <p:cNvPr id="897" name="Google Shape;897;p32"/>
          <p:cNvSpPr txBox="1"/>
          <p:nvPr/>
        </p:nvSpPr>
        <p:spPr>
          <a:xfrm>
            <a:off x="526402" y="1476860"/>
            <a:ext cx="7732227"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latin typeface="Century Gothic"/>
                <a:ea typeface="Century Gothic"/>
                <a:cs typeface="Century Gothic"/>
                <a:sym typeface="Century Gothic"/>
              </a:rPr>
              <a:t>Remember that to ask a question in Spanish, you use the same verb, but with raised intonation. </a:t>
            </a:r>
            <a:endParaRPr dirty="0"/>
          </a:p>
          <a:p>
            <a:pPr marL="0" marR="0" lvl="0" indent="0" algn="l" rtl="0">
              <a:spcBef>
                <a:spcPts val="0"/>
              </a:spcBef>
              <a:spcAft>
                <a:spcPts val="0"/>
              </a:spcAft>
              <a:buNone/>
            </a:pPr>
            <a:endParaRPr sz="2400" dirty="0">
              <a:latin typeface="Century Gothic"/>
              <a:ea typeface="Century Gothic"/>
              <a:cs typeface="Century Gothic"/>
              <a:sym typeface="Century Gothic"/>
            </a:endParaRPr>
          </a:p>
          <a:p>
            <a:pPr marL="0" marR="0" lvl="0" indent="0" algn="l" rtl="0">
              <a:spcBef>
                <a:spcPts val="0"/>
              </a:spcBef>
              <a:spcAft>
                <a:spcPts val="0"/>
              </a:spcAft>
              <a:buNone/>
            </a:pPr>
            <a:r>
              <a:rPr lang="en-GB" sz="2400" dirty="0">
                <a:latin typeface="Century Gothic"/>
                <a:ea typeface="Century Gothic"/>
                <a:cs typeface="Century Gothic"/>
                <a:sym typeface="Century Gothic"/>
              </a:rPr>
              <a:t>Listen and compare:</a:t>
            </a:r>
            <a:endParaRPr dirty="0"/>
          </a:p>
        </p:txBody>
      </p:sp>
      <p:sp>
        <p:nvSpPr>
          <p:cNvPr id="898" name="Google Shape;898;p32">
            <a:hlinkClick r:id="" action="ppaction://noaction" highlightClick="1">
              <a:snd r:embed="rId4" name="3. Besó a la actriz en la fiesta.wav"/>
            </a:hlinkClick>
          </p:cNvPr>
          <p:cNvSpPr/>
          <p:nvPr/>
        </p:nvSpPr>
        <p:spPr>
          <a:xfrm>
            <a:off x="526403" y="3439901"/>
            <a:ext cx="473681" cy="439866"/>
          </a:xfrm>
          <a:prstGeom prst="actionButtonBlank">
            <a:avLst/>
          </a:pr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1</a:t>
            </a:r>
            <a:endParaRPr/>
          </a:p>
        </p:txBody>
      </p:sp>
      <p:sp>
        <p:nvSpPr>
          <p:cNvPr id="899" name="Google Shape;899;p32">
            <a:hlinkClick r:id="" action="ppaction://noaction" highlightClick="1">
              <a:snd r:embed="rId5" name="4. ¿Besó a la actriz en la fiesta.wav"/>
            </a:hlinkClick>
          </p:cNvPr>
          <p:cNvSpPr/>
          <p:nvPr/>
        </p:nvSpPr>
        <p:spPr>
          <a:xfrm>
            <a:off x="526402" y="4173401"/>
            <a:ext cx="473681" cy="439866"/>
          </a:xfrm>
          <a:prstGeom prst="actionButtonBlank">
            <a:avLst/>
          </a:pr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2</a:t>
            </a:r>
            <a:endParaRPr/>
          </a:p>
        </p:txBody>
      </p:sp>
      <p:sp>
        <p:nvSpPr>
          <p:cNvPr id="900" name="Google Shape;900;p32"/>
          <p:cNvSpPr txBox="1"/>
          <p:nvPr/>
        </p:nvSpPr>
        <p:spPr>
          <a:xfrm>
            <a:off x="1163519" y="3429001"/>
            <a:ext cx="4343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latin typeface="Century Gothic"/>
                <a:ea typeface="Century Gothic"/>
                <a:cs typeface="Century Gothic"/>
                <a:sym typeface="Century Gothic"/>
              </a:rPr>
              <a:t>Besó</a:t>
            </a:r>
            <a:r>
              <a:rPr lang="en-GB" sz="2400" dirty="0">
                <a:latin typeface="Century Gothic"/>
                <a:ea typeface="Century Gothic"/>
                <a:cs typeface="Century Gothic"/>
                <a:sym typeface="Century Gothic"/>
              </a:rPr>
              <a:t> a la </a:t>
            </a:r>
            <a:r>
              <a:rPr lang="en-GB" sz="2400" dirty="0" err="1">
                <a:latin typeface="Century Gothic"/>
                <a:ea typeface="Century Gothic"/>
                <a:cs typeface="Century Gothic"/>
                <a:sym typeface="Century Gothic"/>
              </a:rPr>
              <a:t>actriz</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en</a:t>
            </a:r>
            <a:r>
              <a:rPr lang="en-GB" sz="2400" dirty="0">
                <a:latin typeface="Century Gothic"/>
                <a:ea typeface="Century Gothic"/>
                <a:cs typeface="Century Gothic"/>
                <a:sym typeface="Century Gothic"/>
              </a:rPr>
              <a:t> la fiesta. </a:t>
            </a:r>
            <a:endParaRPr dirty="0"/>
          </a:p>
        </p:txBody>
      </p:sp>
      <p:sp>
        <p:nvSpPr>
          <p:cNvPr id="901" name="Google Shape;901;p32"/>
          <p:cNvSpPr txBox="1"/>
          <p:nvPr/>
        </p:nvSpPr>
        <p:spPr>
          <a:xfrm>
            <a:off x="1112011" y="4173401"/>
            <a:ext cx="4573715"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latin typeface="Century Gothic"/>
                <a:ea typeface="Century Gothic"/>
                <a:cs typeface="Century Gothic"/>
                <a:sym typeface="Century Gothic"/>
              </a:rPr>
              <a:t>¿</a:t>
            </a:r>
            <a:r>
              <a:rPr lang="en-GB" sz="2400" dirty="0" err="1">
                <a:latin typeface="Century Gothic"/>
                <a:ea typeface="Century Gothic"/>
                <a:cs typeface="Century Gothic"/>
                <a:sym typeface="Century Gothic"/>
              </a:rPr>
              <a:t>Besó</a:t>
            </a:r>
            <a:r>
              <a:rPr lang="en-GB" sz="2400" dirty="0">
                <a:latin typeface="Century Gothic"/>
                <a:ea typeface="Century Gothic"/>
                <a:cs typeface="Century Gothic"/>
                <a:sym typeface="Century Gothic"/>
              </a:rPr>
              <a:t> a la </a:t>
            </a:r>
            <a:r>
              <a:rPr lang="en-GB" sz="2400" dirty="0" err="1">
                <a:latin typeface="Century Gothic"/>
                <a:ea typeface="Century Gothic"/>
                <a:cs typeface="Century Gothic"/>
                <a:sym typeface="Century Gothic"/>
              </a:rPr>
              <a:t>actriz</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en</a:t>
            </a:r>
            <a:r>
              <a:rPr lang="en-GB" sz="2400" dirty="0">
                <a:latin typeface="Century Gothic"/>
                <a:ea typeface="Century Gothic"/>
                <a:cs typeface="Century Gothic"/>
                <a:sym typeface="Century Gothic"/>
              </a:rPr>
              <a:t> la fiesta</a:t>
            </a:r>
            <a:r>
              <a:rPr lang="en-GB" sz="2400" b="1" dirty="0">
                <a:latin typeface="Century Gothic"/>
                <a:ea typeface="Century Gothic"/>
                <a:cs typeface="Century Gothic"/>
                <a:sym typeface="Century Gothic"/>
              </a:rPr>
              <a:t>? </a:t>
            </a:r>
            <a:endParaRPr dirty="0"/>
          </a:p>
        </p:txBody>
      </p:sp>
      <p:sp>
        <p:nvSpPr>
          <p:cNvPr id="902" name="Google Shape;902;p32"/>
          <p:cNvSpPr txBox="1"/>
          <p:nvPr/>
        </p:nvSpPr>
        <p:spPr>
          <a:xfrm>
            <a:off x="5930252" y="3392951"/>
            <a:ext cx="543056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latin typeface="Century Gothic"/>
                <a:ea typeface="Century Gothic"/>
                <a:cs typeface="Century Gothic"/>
                <a:sym typeface="Century Gothic"/>
              </a:rPr>
              <a:t>S/he kissed the actress at the party.</a:t>
            </a:r>
            <a:endParaRPr dirty="0"/>
          </a:p>
        </p:txBody>
      </p:sp>
      <p:sp>
        <p:nvSpPr>
          <p:cNvPr id="903" name="Google Shape;903;p32"/>
          <p:cNvSpPr txBox="1"/>
          <p:nvPr/>
        </p:nvSpPr>
        <p:spPr>
          <a:xfrm>
            <a:off x="5930251" y="4173401"/>
            <a:ext cx="574598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latin typeface="Century Gothic"/>
                <a:ea typeface="Century Gothic"/>
                <a:cs typeface="Century Gothic"/>
                <a:sym typeface="Century Gothic"/>
              </a:rPr>
              <a:t>Did s/he kiss the actress at the party?</a:t>
            </a:r>
            <a:endParaRPr dirty="0"/>
          </a:p>
        </p:txBody>
      </p:sp>
      <p:sp>
        <p:nvSpPr>
          <p:cNvPr id="904" name="Google Shape;904;p32"/>
          <p:cNvSpPr/>
          <p:nvPr/>
        </p:nvSpPr>
        <p:spPr>
          <a:xfrm>
            <a:off x="5818323" y="4113967"/>
            <a:ext cx="1447800" cy="612265"/>
          </a:xfrm>
          <a:prstGeom prst="ellipse">
            <a:avLst/>
          </a:prstGeom>
          <a:noFill/>
          <a:ln w="5715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06" name="Google Shape;906;p32"/>
          <p:cNvSpPr txBox="1"/>
          <p:nvPr/>
        </p:nvSpPr>
        <p:spPr>
          <a:xfrm>
            <a:off x="1163519" y="4920498"/>
            <a:ext cx="43434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latin typeface="Century Gothic"/>
                <a:ea typeface="Century Gothic"/>
                <a:cs typeface="Century Gothic"/>
                <a:sym typeface="Century Gothic"/>
              </a:rPr>
              <a:t>¿</a:t>
            </a:r>
            <a:r>
              <a:rPr lang="en-GB" sz="2400" dirty="0" err="1">
                <a:latin typeface="Century Gothic"/>
                <a:ea typeface="Century Gothic"/>
                <a:cs typeface="Century Gothic"/>
                <a:sym typeface="Century Gothic"/>
              </a:rPr>
              <a:t>Quién</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besó</a:t>
            </a:r>
            <a:r>
              <a:rPr lang="en-GB" sz="2400" dirty="0">
                <a:latin typeface="Century Gothic"/>
                <a:ea typeface="Century Gothic"/>
                <a:cs typeface="Century Gothic"/>
                <a:sym typeface="Century Gothic"/>
              </a:rPr>
              <a:t> a la </a:t>
            </a:r>
            <a:r>
              <a:rPr lang="en-GB" sz="2400" dirty="0" err="1">
                <a:latin typeface="Century Gothic"/>
                <a:ea typeface="Century Gothic"/>
                <a:cs typeface="Century Gothic"/>
                <a:sym typeface="Century Gothic"/>
              </a:rPr>
              <a:t>actriz</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en</a:t>
            </a:r>
            <a:r>
              <a:rPr lang="en-GB" sz="2400" dirty="0">
                <a:latin typeface="Century Gothic"/>
                <a:ea typeface="Century Gothic"/>
                <a:cs typeface="Century Gothic"/>
                <a:sym typeface="Century Gothic"/>
              </a:rPr>
              <a:t> la fiesta</a:t>
            </a:r>
            <a:r>
              <a:rPr lang="en-GB" sz="2400" b="1" dirty="0">
                <a:latin typeface="Century Gothic"/>
                <a:ea typeface="Century Gothic"/>
                <a:cs typeface="Century Gothic"/>
                <a:sym typeface="Century Gothic"/>
              </a:rPr>
              <a:t>? </a:t>
            </a:r>
            <a:endParaRPr dirty="0"/>
          </a:p>
        </p:txBody>
      </p:sp>
      <p:sp>
        <p:nvSpPr>
          <p:cNvPr id="907" name="Google Shape;907;p32">
            <a:hlinkClick r:id="" action="ppaction://noaction" highlightClick="1">
              <a:snd r:embed="rId6" name="5. ¿Quién besó a la actriz en la fiesta.wav"/>
            </a:hlinkClick>
          </p:cNvPr>
          <p:cNvSpPr/>
          <p:nvPr/>
        </p:nvSpPr>
        <p:spPr>
          <a:xfrm>
            <a:off x="537043" y="4909731"/>
            <a:ext cx="473681" cy="439866"/>
          </a:xfrm>
          <a:prstGeom prst="actionButtonBlank">
            <a:avLst/>
          </a:pr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3</a:t>
            </a:r>
            <a:endParaRPr sz="2000" b="1">
              <a:solidFill>
                <a:schemeClr val="lt1"/>
              </a:solidFill>
              <a:latin typeface="Century Gothic"/>
              <a:ea typeface="Century Gothic"/>
              <a:cs typeface="Century Gothic"/>
              <a:sym typeface="Century Gothic"/>
            </a:endParaRPr>
          </a:p>
        </p:txBody>
      </p:sp>
      <p:sp>
        <p:nvSpPr>
          <p:cNvPr id="908" name="Google Shape;908;p32"/>
          <p:cNvSpPr txBox="1"/>
          <p:nvPr/>
        </p:nvSpPr>
        <p:spPr>
          <a:xfrm>
            <a:off x="5930252" y="4894417"/>
            <a:ext cx="611617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latin typeface="Century Gothic"/>
                <a:ea typeface="Century Gothic"/>
                <a:cs typeface="Century Gothic"/>
                <a:sym typeface="Century Gothic"/>
              </a:rPr>
              <a:t>Who kissed the actress at the party?</a:t>
            </a:r>
            <a:endParaRPr dirty="0"/>
          </a:p>
        </p:txBody>
      </p:sp>
      <p:sp>
        <p:nvSpPr>
          <p:cNvPr id="21" name="Title 1">
            <a:extLst>
              <a:ext uri="{FF2B5EF4-FFF2-40B4-BE49-F238E27FC236}">
                <a16:creationId xmlns:a16="http://schemas.microsoft.com/office/drawing/2014/main" id="{E3F48D4F-3521-4C50-AD81-958D187C28DD}"/>
              </a:ext>
            </a:extLst>
          </p:cNvPr>
          <p:cNvSpPr txBox="1">
            <a:spLocks/>
          </p:cNvSpPr>
          <p:nvPr/>
        </p:nvSpPr>
        <p:spPr>
          <a:xfrm>
            <a:off x="62695" y="181675"/>
            <a:ext cx="6633029" cy="10003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a:lstStyle>
          <a:p>
            <a:r>
              <a:rPr lang="en-GB" sz="2600" dirty="0">
                <a:solidFill>
                  <a:schemeClr val="bg1"/>
                </a:solidFill>
              </a:rPr>
              <a:t>How to ask questions in Spanish</a:t>
            </a:r>
            <a:br>
              <a:rPr lang="en-GB" sz="2600" dirty="0">
                <a:solidFill>
                  <a:schemeClr val="bg1"/>
                </a:solidFill>
              </a:rPr>
            </a:br>
            <a:r>
              <a:rPr lang="en-GB" sz="2600" dirty="0">
                <a:solidFill>
                  <a:schemeClr val="bg1"/>
                </a:solidFill>
              </a:rPr>
              <a:t>Using verbs in questions</a:t>
            </a:r>
          </a:p>
        </p:txBody>
      </p:sp>
      <p:sp>
        <p:nvSpPr>
          <p:cNvPr id="25" name="Title 1">
            <a:extLst>
              <a:ext uri="{FF2B5EF4-FFF2-40B4-BE49-F238E27FC236}">
                <a16:creationId xmlns:a16="http://schemas.microsoft.com/office/drawing/2014/main" id="{153DD591-6DC5-4E71-8224-294D50B412FD}"/>
              </a:ext>
            </a:extLst>
          </p:cNvPr>
          <p:cNvSpPr txBox="1">
            <a:spLocks/>
          </p:cNvSpPr>
          <p:nvPr/>
        </p:nvSpPr>
        <p:spPr>
          <a:xfrm>
            <a:off x="-1" y="213557"/>
            <a:ext cx="6633029" cy="1000379"/>
          </a:xfrm>
          <a:prstGeom prst="rect">
            <a:avLst/>
          </a:prstGeom>
          <a:blipFill rotWithShape="1">
            <a:blip r:embed="rId7" cstate="screen">
              <a:alphaModFix/>
              <a:extLst>
                <a:ext uri="{28A0092B-C50C-407E-A947-70E740481C1C}">
                  <a14:useLocalDpi xmlns:a14="http://schemas.microsoft.com/office/drawing/2010/main"/>
                </a:ext>
              </a:extLst>
            </a:blip>
            <a:stretch>
              <a:fillRect/>
            </a:stretch>
          </a:blipFill>
          <a:ln>
            <a:noFill/>
          </a:ln>
        </p:spPr>
        <p:txBody>
          <a:bodyPr spcFirstLastPara="1" vert="horz" wrap="square" lIns="91425" tIns="45700" rIns="91425" bIns="45700" rtlCol="0" anchor="t" anchorCtr="0">
            <a:normAutofit/>
          </a:bodyPr>
          <a:lstStyle>
            <a:lvl1pPr lvl="0" algn="l" defTabSz="914400" rtl="0" eaLnBrk="1" latinLnBrk="0" hangingPunct="1">
              <a:lnSpc>
                <a:spcPct val="90000"/>
              </a:lnSpc>
              <a:spcBef>
                <a:spcPts val="0"/>
              </a:spcBef>
              <a:spcAft>
                <a:spcPts val="0"/>
              </a:spcAft>
              <a:buClr>
                <a:schemeClr val="lt1"/>
              </a:buClr>
              <a:buSzPts val="3200"/>
              <a:buFont typeface="Century Gothic"/>
              <a:buNone/>
              <a:defRPr sz="3200" b="1" kern="1200">
                <a:solidFill>
                  <a:schemeClr val="lt1"/>
                </a:solidFill>
                <a:latin typeface="Century Gothic" panose="020B0502020202020204" pitchFamily="34"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sz="2600">
                <a:solidFill>
                  <a:schemeClr val="bg1"/>
                </a:solidFill>
              </a:rPr>
              <a:t>How to ask questions in Spanish</a:t>
            </a:r>
            <a:br>
              <a:rPr lang="en-GB" sz="2600">
                <a:solidFill>
                  <a:schemeClr val="bg1"/>
                </a:solidFill>
              </a:rPr>
            </a:br>
            <a:r>
              <a:rPr lang="en-GB" sz="2600">
                <a:solidFill>
                  <a:schemeClr val="bg1"/>
                </a:solidFill>
              </a:rPr>
              <a:t>Using verbs in questions</a:t>
            </a:r>
            <a:endParaRPr lang="en-GB" sz="2600" dirty="0">
              <a:solidFill>
                <a:schemeClr val="bg1"/>
              </a:solidFill>
            </a:endParaRPr>
          </a:p>
        </p:txBody>
      </p:sp>
      <p:pic>
        <p:nvPicPr>
          <p:cNvPr id="1026" name="Picture 2" descr="Free Kiss Tenderness vector and picture">
            <a:extLst>
              <a:ext uri="{FF2B5EF4-FFF2-40B4-BE49-F238E27FC236}">
                <a16:creationId xmlns:a16="http://schemas.microsoft.com/office/drawing/2014/main" id="{D42F3D1C-4850-4640-884D-795639C86E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6315" y="452180"/>
            <a:ext cx="2933856" cy="20305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0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0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0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1F7483-3A0A-D9FE-7775-90F090B42468}"/>
              </a:ext>
            </a:extLst>
          </p:cNvPr>
          <p:cNvSpPr>
            <a:spLocks noGrp="1"/>
          </p:cNvSpPr>
          <p:nvPr>
            <p:ph type="title"/>
          </p:nvPr>
        </p:nvSpPr>
        <p:spPr>
          <a:xfrm>
            <a:off x="-1" y="213557"/>
            <a:ext cx="4781863" cy="647577"/>
          </a:xfrm>
        </p:spPr>
        <p:txBody>
          <a:bodyPr/>
          <a:lstStyle/>
          <a:p>
            <a:r>
              <a:rPr lang="en-ES" dirty="0"/>
              <a:t>Una historia de amor</a:t>
            </a:r>
          </a:p>
        </p:txBody>
      </p:sp>
      <p:sp>
        <p:nvSpPr>
          <p:cNvPr id="7" name="TextBox 6">
            <a:extLst>
              <a:ext uri="{FF2B5EF4-FFF2-40B4-BE49-F238E27FC236}">
                <a16:creationId xmlns:a16="http://schemas.microsoft.com/office/drawing/2014/main" id="{9AF7840A-5813-D0F5-4F44-ABD02CAC818B}"/>
              </a:ext>
            </a:extLst>
          </p:cNvPr>
          <p:cNvSpPr txBox="1"/>
          <p:nvPr/>
        </p:nvSpPr>
        <p:spPr>
          <a:xfrm>
            <a:off x="338979" y="1025819"/>
            <a:ext cx="8885766" cy="461665"/>
          </a:xfrm>
          <a:prstGeom prst="rect">
            <a:avLst/>
          </a:prstGeom>
          <a:noFill/>
        </p:spPr>
        <p:txBody>
          <a:bodyPr wrap="none" rtlCol="0">
            <a:spAutoFit/>
          </a:bodyPr>
          <a:lstStyle/>
          <a:p>
            <a:r>
              <a:rPr lang="en-GB" sz="2400" dirty="0" err="1"/>
              <a:t>Escucha</a:t>
            </a:r>
            <a:r>
              <a:rPr lang="en-GB" sz="2400" dirty="0"/>
              <a:t> las </a:t>
            </a:r>
            <a:r>
              <a:rPr lang="en-GB" sz="2400" dirty="0" err="1"/>
              <a:t>frases</a:t>
            </a:r>
            <a:r>
              <a:rPr lang="en-GB" sz="2400" dirty="0"/>
              <a:t> de la </a:t>
            </a:r>
            <a:r>
              <a:rPr lang="en-GB" sz="2400" dirty="0" err="1"/>
              <a:t>conversación</a:t>
            </a:r>
            <a:r>
              <a:rPr lang="en-GB" sz="2400" dirty="0"/>
              <a:t>. </a:t>
            </a:r>
            <a:r>
              <a:rPr lang="en-GB" sz="2400" b="1" dirty="0"/>
              <a:t>¿Es </a:t>
            </a:r>
            <a:r>
              <a:rPr lang="en-GB" sz="2400" b="1" dirty="0" err="1"/>
              <a:t>pregunta</a:t>
            </a:r>
            <a:r>
              <a:rPr lang="en-GB" sz="2400" b="1" dirty="0"/>
              <a:t> o no?</a:t>
            </a:r>
            <a:endParaRPr lang="en-ES" sz="2400" b="1" dirty="0"/>
          </a:p>
        </p:txBody>
      </p:sp>
      <p:sp>
        <p:nvSpPr>
          <p:cNvPr id="9" name="Rounded Rectangle 11">
            <a:extLst>
              <a:ext uri="{FF2B5EF4-FFF2-40B4-BE49-F238E27FC236}">
                <a16:creationId xmlns:a16="http://schemas.microsoft.com/office/drawing/2014/main" id="{235F67E7-F201-BF35-4312-F6F23A9FC52F}"/>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a:hlinkClick r:id="" action="ppaction://noaction">
              <a:snd r:embed="rId3" name="1 Miss Argentina.wav"/>
            </a:hlinkClick>
            <a:extLst>
              <a:ext uri="{FF2B5EF4-FFF2-40B4-BE49-F238E27FC236}">
                <a16:creationId xmlns:a16="http://schemas.microsoft.com/office/drawing/2014/main" id="{F859AE5A-70B6-4061-B751-D84EB1D60D44}"/>
              </a:ext>
            </a:extLst>
          </p:cNvPr>
          <p:cNvSpPr/>
          <p:nvPr/>
        </p:nvSpPr>
        <p:spPr>
          <a:xfrm>
            <a:off x="372791" y="1787911"/>
            <a:ext cx="636930" cy="67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800" b="1" dirty="0"/>
              <a:t>1</a:t>
            </a:r>
          </a:p>
        </p:txBody>
      </p:sp>
      <p:sp>
        <p:nvSpPr>
          <p:cNvPr id="15" name="Rectangle 14">
            <a:hlinkClick r:id="" action="ppaction://noaction">
              <a:snd r:embed="rId4" name="2. ¿Lo anunciarion en sus redes sociales con un vídeo.wav"/>
            </a:hlinkClick>
            <a:extLst>
              <a:ext uri="{FF2B5EF4-FFF2-40B4-BE49-F238E27FC236}">
                <a16:creationId xmlns:a16="http://schemas.microsoft.com/office/drawing/2014/main" id="{4E8884F6-AE73-4ECC-AD43-02603D718FCA}"/>
              </a:ext>
            </a:extLst>
          </p:cNvPr>
          <p:cNvSpPr/>
          <p:nvPr/>
        </p:nvSpPr>
        <p:spPr>
          <a:xfrm>
            <a:off x="372791" y="2630972"/>
            <a:ext cx="636930" cy="67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800" b="1" dirty="0"/>
              <a:t>2</a:t>
            </a:r>
          </a:p>
        </p:txBody>
      </p:sp>
      <p:sp>
        <p:nvSpPr>
          <p:cNvPr id="16" name="Rectangle 15">
            <a:hlinkClick r:id="" action="ppaction://noaction">
              <a:snd r:embed="rId5" name="3 %C2%BFAlguien te conto%CC%81.wav"/>
            </a:hlinkClick>
            <a:extLst>
              <a:ext uri="{FF2B5EF4-FFF2-40B4-BE49-F238E27FC236}">
                <a16:creationId xmlns:a16="http://schemas.microsoft.com/office/drawing/2014/main" id="{593AE19E-915D-4815-BFC8-927A8A9453D2}"/>
              </a:ext>
            </a:extLst>
          </p:cNvPr>
          <p:cNvSpPr/>
          <p:nvPr/>
        </p:nvSpPr>
        <p:spPr>
          <a:xfrm>
            <a:off x="380819" y="3485297"/>
            <a:ext cx="636930" cy="67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800" b="1" dirty="0"/>
              <a:t>3</a:t>
            </a:r>
          </a:p>
        </p:txBody>
      </p:sp>
      <p:sp>
        <p:nvSpPr>
          <p:cNvPr id="17" name="Rectangle 16">
            <a:hlinkClick r:id="" action="ppaction://noaction">
              <a:snd r:embed="rId6" name="5 Empezaron a salir en 2020.wav"/>
            </a:hlinkClick>
            <a:extLst>
              <a:ext uri="{FF2B5EF4-FFF2-40B4-BE49-F238E27FC236}">
                <a16:creationId xmlns:a16="http://schemas.microsoft.com/office/drawing/2014/main" id="{487D3291-84A9-4CE7-8D02-BA02AF38CCB2}"/>
              </a:ext>
            </a:extLst>
          </p:cNvPr>
          <p:cNvSpPr/>
          <p:nvPr/>
        </p:nvSpPr>
        <p:spPr>
          <a:xfrm>
            <a:off x="4186138" y="1787911"/>
            <a:ext cx="636930" cy="67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endParaRPr lang="en-ES" sz="2800" b="1" dirty="0"/>
          </a:p>
        </p:txBody>
      </p:sp>
      <p:sp>
        <p:nvSpPr>
          <p:cNvPr id="18" name="Rectangle 17">
            <a:hlinkClick r:id="" action="ppaction://noaction">
              <a:snd r:embed="rId7" name="4a. Un amigo mandó el vídeo en un grupo de WhatsApp.wav"/>
            </a:hlinkClick>
            <a:extLst>
              <a:ext uri="{FF2B5EF4-FFF2-40B4-BE49-F238E27FC236}">
                <a16:creationId xmlns:a16="http://schemas.microsoft.com/office/drawing/2014/main" id="{41876B37-C0FD-4C39-A25A-5097CFD3B761}"/>
              </a:ext>
            </a:extLst>
          </p:cNvPr>
          <p:cNvSpPr/>
          <p:nvPr/>
        </p:nvSpPr>
        <p:spPr>
          <a:xfrm>
            <a:off x="387793" y="4372045"/>
            <a:ext cx="636930" cy="67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endParaRPr lang="en-ES" sz="2800" b="1" dirty="0"/>
          </a:p>
        </p:txBody>
      </p:sp>
      <p:sp>
        <p:nvSpPr>
          <p:cNvPr id="19" name="Rectangle 18">
            <a:hlinkClick r:id="" action="ppaction://noaction">
              <a:snd r:embed="rId8" name="6. ¿Guardaron el secreto durante años.wav"/>
            </a:hlinkClick>
            <a:extLst>
              <a:ext uri="{FF2B5EF4-FFF2-40B4-BE49-F238E27FC236}">
                <a16:creationId xmlns:a16="http://schemas.microsoft.com/office/drawing/2014/main" id="{7725B8FE-95D9-4BDA-BD82-880A11D97DE6}"/>
              </a:ext>
            </a:extLst>
          </p:cNvPr>
          <p:cNvSpPr/>
          <p:nvPr/>
        </p:nvSpPr>
        <p:spPr>
          <a:xfrm>
            <a:off x="4186138" y="2630972"/>
            <a:ext cx="636930" cy="67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endParaRPr lang="en-ES" sz="2800" b="1" dirty="0"/>
          </a:p>
        </p:txBody>
      </p:sp>
      <p:sp>
        <p:nvSpPr>
          <p:cNvPr id="20" name="Rectangle 19">
            <a:hlinkClick r:id="" action="ppaction://noaction">
              <a:snd r:embed="rId9" name="7a. ¿Hablaron de la noticia también en la tele.wav"/>
            </a:hlinkClick>
            <a:extLst>
              <a:ext uri="{FF2B5EF4-FFF2-40B4-BE49-F238E27FC236}">
                <a16:creationId xmlns:a16="http://schemas.microsoft.com/office/drawing/2014/main" id="{13802F0F-9AFB-44AE-AB41-5C741C9AE746}"/>
              </a:ext>
            </a:extLst>
          </p:cNvPr>
          <p:cNvSpPr/>
          <p:nvPr/>
        </p:nvSpPr>
        <p:spPr>
          <a:xfrm>
            <a:off x="4186138" y="3485297"/>
            <a:ext cx="636930" cy="67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7</a:t>
            </a:r>
            <a:endParaRPr lang="en-ES" sz="2800" b="1" dirty="0"/>
          </a:p>
        </p:txBody>
      </p:sp>
      <p:sp>
        <p:nvSpPr>
          <p:cNvPr id="21" name="Rectangle 20">
            <a:hlinkClick r:id="" action="ppaction://noaction">
              <a:snd r:embed="rId10" name="8a. Un presentador organizó una entrevista.wav"/>
            </a:hlinkClick>
            <a:extLst>
              <a:ext uri="{FF2B5EF4-FFF2-40B4-BE49-F238E27FC236}">
                <a16:creationId xmlns:a16="http://schemas.microsoft.com/office/drawing/2014/main" id="{CCEA75A7-3C2A-450E-B1AD-5E6F88883836}"/>
              </a:ext>
            </a:extLst>
          </p:cNvPr>
          <p:cNvSpPr/>
          <p:nvPr/>
        </p:nvSpPr>
        <p:spPr>
          <a:xfrm>
            <a:off x="4186138" y="4372045"/>
            <a:ext cx="636930" cy="6745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8</a:t>
            </a:r>
            <a:endParaRPr lang="en-ES" sz="2800" b="1" dirty="0"/>
          </a:p>
        </p:txBody>
      </p:sp>
      <p:pic>
        <p:nvPicPr>
          <p:cNvPr id="1028" name="Picture 4" descr="illustration&#10;">
            <a:extLst>
              <a:ext uri="{FF2B5EF4-FFF2-40B4-BE49-F238E27FC236}">
                <a16:creationId xmlns:a16="http://schemas.microsoft.com/office/drawing/2014/main" id="{529ABF66-4E95-4CBE-825B-51CCB64F983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3882"/>
          <a:stretch/>
        </p:blipFill>
        <p:spPr bwMode="auto">
          <a:xfrm>
            <a:off x="10114214" y="1822944"/>
            <a:ext cx="2143723" cy="30938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llustration&#10;">
            <a:extLst>
              <a:ext uri="{FF2B5EF4-FFF2-40B4-BE49-F238E27FC236}">
                <a16:creationId xmlns:a16="http://schemas.microsoft.com/office/drawing/2014/main" id="{7A6B7FFF-A2A1-4CD6-BA4B-8A0EC6569BE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23882"/>
          <a:stretch/>
        </p:blipFill>
        <p:spPr bwMode="auto">
          <a:xfrm flipH="1">
            <a:off x="8332374" y="1846449"/>
            <a:ext cx="2078371" cy="30938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Heart Shape vector and picture">
            <a:extLst>
              <a:ext uri="{FF2B5EF4-FFF2-40B4-BE49-F238E27FC236}">
                <a16:creationId xmlns:a16="http://schemas.microsoft.com/office/drawing/2014/main" id="{6373ACD8-6199-4609-B9C4-9036FE26DB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0843" y="1108785"/>
            <a:ext cx="1410471" cy="13522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CD5885-2B33-40A9-B019-35BFAF52A02B}"/>
              </a:ext>
            </a:extLst>
          </p:cNvPr>
          <p:cNvSpPr/>
          <p:nvPr/>
        </p:nvSpPr>
        <p:spPr>
          <a:xfrm>
            <a:off x="4228018" y="533396"/>
            <a:ext cx="6364243" cy="461665"/>
          </a:xfrm>
          <a:prstGeom prst="rect">
            <a:avLst/>
          </a:prstGeom>
        </p:spPr>
        <p:txBody>
          <a:bodyPr wrap="none">
            <a:spAutoFit/>
          </a:bodyPr>
          <a:lstStyle/>
          <a:p>
            <a:r>
              <a:rPr lang="en-ES" sz="2400" dirty="0"/>
              <a:t>Daniel y Lucía hablan sobre una noticia</a:t>
            </a:r>
            <a:r>
              <a:rPr lang="en-GB" sz="2400" dirty="0"/>
              <a:t>.  </a:t>
            </a:r>
          </a:p>
        </p:txBody>
      </p:sp>
      <p:sp>
        <p:nvSpPr>
          <p:cNvPr id="8" name="Multiplication Sign 7">
            <a:extLst>
              <a:ext uri="{FF2B5EF4-FFF2-40B4-BE49-F238E27FC236}">
                <a16:creationId xmlns:a16="http://schemas.microsoft.com/office/drawing/2014/main" id="{7CA0EDB0-E051-4686-A44D-6322691E5FAC}"/>
              </a:ext>
            </a:extLst>
          </p:cNvPr>
          <p:cNvSpPr/>
          <p:nvPr/>
        </p:nvSpPr>
        <p:spPr>
          <a:xfrm>
            <a:off x="1034693" y="1742047"/>
            <a:ext cx="636930" cy="771564"/>
          </a:xfrm>
          <a:prstGeom prst="mathMultiply">
            <a:avLst>
              <a:gd name="adj1" fmla="val 169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 descr="http://www.clker.com/cliparts/h/n/L/q/t/u/bright-green-tick-md.png">
            <a:extLst>
              <a:ext uri="{FF2B5EF4-FFF2-40B4-BE49-F238E27FC236}">
                <a16:creationId xmlns:a16="http://schemas.microsoft.com/office/drawing/2014/main" id="{A62A7AEF-7D5B-40E1-B547-F9727CE0EFD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17301" y="2635052"/>
            <a:ext cx="612441" cy="63795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h/n/L/q/t/u/bright-green-tick-md.png">
            <a:extLst>
              <a:ext uri="{FF2B5EF4-FFF2-40B4-BE49-F238E27FC236}">
                <a16:creationId xmlns:a16="http://schemas.microsoft.com/office/drawing/2014/main" id="{BEEED67B-D924-451D-B8DA-726D5DC00E4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11552" y="3553862"/>
            <a:ext cx="612441" cy="637957"/>
          </a:xfrm>
          <a:prstGeom prst="rect">
            <a:avLst/>
          </a:prstGeom>
          <a:noFill/>
          <a:extLst>
            <a:ext uri="{909E8E84-426E-40DD-AFC4-6F175D3DCCD1}">
              <a14:hiddenFill xmlns:a14="http://schemas.microsoft.com/office/drawing/2010/main">
                <a:solidFill>
                  <a:srgbClr val="FFFFFF"/>
                </a:solidFill>
              </a14:hiddenFill>
            </a:ext>
          </a:extLst>
        </p:spPr>
      </p:pic>
      <p:sp>
        <p:nvSpPr>
          <p:cNvPr id="29" name="Multiplication Sign 28">
            <a:extLst>
              <a:ext uri="{FF2B5EF4-FFF2-40B4-BE49-F238E27FC236}">
                <a16:creationId xmlns:a16="http://schemas.microsoft.com/office/drawing/2014/main" id="{827E5FC6-9FFE-42BC-88EE-5C04ED4DBB26}"/>
              </a:ext>
            </a:extLst>
          </p:cNvPr>
          <p:cNvSpPr/>
          <p:nvPr/>
        </p:nvSpPr>
        <p:spPr>
          <a:xfrm>
            <a:off x="1048397" y="4365521"/>
            <a:ext cx="636930" cy="771564"/>
          </a:xfrm>
          <a:prstGeom prst="mathMultiply">
            <a:avLst>
              <a:gd name="adj1" fmla="val 169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Multiplication Sign 29">
            <a:extLst>
              <a:ext uri="{FF2B5EF4-FFF2-40B4-BE49-F238E27FC236}">
                <a16:creationId xmlns:a16="http://schemas.microsoft.com/office/drawing/2014/main" id="{38DB64A6-5EE7-43D7-8779-DF12F091162E}"/>
              </a:ext>
            </a:extLst>
          </p:cNvPr>
          <p:cNvSpPr/>
          <p:nvPr/>
        </p:nvSpPr>
        <p:spPr>
          <a:xfrm>
            <a:off x="4924989" y="1734802"/>
            <a:ext cx="636930" cy="771564"/>
          </a:xfrm>
          <a:prstGeom prst="mathMultiply">
            <a:avLst>
              <a:gd name="adj1" fmla="val 169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2" descr="http://www.clker.com/cliparts/h/n/L/q/t/u/bright-green-tick-md.png">
            <a:extLst>
              <a:ext uri="{FF2B5EF4-FFF2-40B4-BE49-F238E27FC236}">
                <a16:creationId xmlns:a16="http://schemas.microsoft.com/office/drawing/2014/main" id="{E571427D-48C9-4EB4-957E-C2346996242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009943" y="2649291"/>
            <a:ext cx="612441" cy="63795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www.clker.com/cliparts/h/n/L/q/t/u/bright-green-tick-md.png">
            <a:extLst>
              <a:ext uri="{FF2B5EF4-FFF2-40B4-BE49-F238E27FC236}">
                <a16:creationId xmlns:a16="http://schemas.microsoft.com/office/drawing/2014/main" id="{BD6993FD-899F-49B0-AF90-7459D709934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009943" y="3521937"/>
            <a:ext cx="612441" cy="637957"/>
          </a:xfrm>
          <a:prstGeom prst="rect">
            <a:avLst/>
          </a:prstGeom>
          <a:noFill/>
          <a:extLst>
            <a:ext uri="{909E8E84-426E-40DD-AFC4-6F175D3DCCD1}">
              <a14:hiddenFill xmlns:a14="http://schemas.microsoft.com/office/drawing/2010/main">
                <a:solidFill>
                  <a:srgbClr val="FFFFFF"/>
                </a:solidFill>
              </a14:hiddenFill>
            </a:ext>
          </a:extLst>
        </p:spPr>
      </p:pic>
      <p:sp>
        <p:nvSpPr>
          <p:cNvPr id="33" name="Multiplication Sign 32">
            <a:extLst>
              <a:ext uri="{FF2B5EF4-FFF2-40B4-BE49-F238E27FC236}">
                <a16:creationId xmlns:a16="http://schemas.microsoft.com/office/drawing/2014/main" id="{17E0F733-DF09-4752-A035-84DA53DA71BA}"/>
              </a:ext>
            </a:extLst>
          </p:cNvPr>
          <p:cNvSpPr/>
          <p:nvPr/>
        </p:nvSpPr>
        <p:spPr>
          <a:xfrm>
            <a:off x="4943650" y="4288681"/>
            <a:ext cx="636930" cy="771564"/>
          </a:xfrm>
          <a:prstGeom prst="mathMultiply">
            <a:avLst>
              <a:gd name="adj1" fmla="val 169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B417483B-743C-414B-A368-4E6ACFE7B8E5}"/>
              </a:ext>
            </a:extLst>
          </p:cNvPr>
          <p:cNvSpPr txBox="1"/>
          <p:nvPr/>
        </p:nvSpPr>
        <p:spPr>
          <a:xfrm>
            <a:off x="5660831" y="2723197"/>
            <a:ext cx="3128745" cy="461665"/>
          </a:xfrm>
          <a:prstGeom prst="rect">
            <a:avLst/>
          </a:prstGeom>
          <a:noFill/>
        </p:spPr>
        <p:txBody>
          <a:bodyPr wrap="square" rtlCol="0">
            <a:spAutoFit/>
          </a:bodyPr>
          <a:lstStyle/>
          <a:p>
            <a:r>
              <a:rPr lang="en-GB" sz="2400" dirty="0"/>
              <a:t>*el </a:t>
            </a:r>
            <a:r>
              <a:rPr lang="en-GB" sz="2400" dirty="0" err="1"/>
              <a:t>secreto</a:t>
            </a:r>
            <a:r>
              <a:rPr lang="en-GB" sz="2400" dirty="0"/>
              <a:t> = secret</a:t>
            </a:r>
          </a:p>
        </p:txBody>
      </p:sp>
      <p:sp>
        <p:nvSpPr>
          <p:cNvPr id="25" name="TextBox 24">
            <a:extLst>
              <a:ext uri="{FF2B5EF4-FFF2-40B4-BE49-F238E27FC236}">
                <a16:creationId xmlns:a16="http://schemas.microsoft.com/office/drawing/2014/main" id="{E14F2545-7D54-4802-A2B5-2C4D336746B6}"/>
              </a:ext>
            </a:extLst>
          </p:cNvPr>
          <p:cNvSpPr txBox="1"/>
          <p:nvPr/>
        </p:nvSpPr>
        <p:spPr>
          <a:xfrm>
            <a:off x="387793" y="5113760"/>
            <a:ext cx="915585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b="1" dirty="0"/>
              <a:t>(H) Extension: </a:t>
            </a:r>
            <a:r>
              <a:rPr lang="en-GB" sz="2400" dirty="0"/>
              <a:t>transcribe sentences </a:t>
            </a:r>
            <a:r>
              <a:rPr lang="en-GB" sz="2400" b="1" dirty="0"/>
              <a:t>4, 7 </a:t>
            </a:r>
            <a:r>
              <a:rPr lang="en-GB" sz="2400" dirty="0"/>
              <a:t>and </a:t>
            </a:r>
            <a:r>
              <a:rPr lang="en-GB" sz="2400" b="1" dirty="0"/>
              <a:t>8</a:t>
            </a:r>
            <a:r>
              <a:rPr lang="en-GB" sz="2400" dirty="0"/>
              <a:t>, substituting the verb with the words </a:t>
            </a:r>
            <a:r>
              <a:rPr lang="en-GB" sz="2400" b="1" dirty="0"/>
              <a:t>‘</a:t>
            </a:r>
            <a:r>
              <a:rPr lang="en-GB" sz="2400" b="1" dirty="0" err="1"/>
              <a:t>enviar</a:t>
            </a:r>
            <a:r>
              <a:rPr lang="en-GB" sz="2400" b="1" dirty="0"/>
              <a:t>’, ‘</a:t>
            </a:r>
            <a:r>
              <a:rPr lang="en-GB" sz="2400" b="1" dirty="0" err="1"/>
              <a:t>tratar</a:t>
            </a:r>
            <a:r>
              <a:rPr lang="en-GB" sz="2400" b="1" dirty="0"/>
              <a:t>’ </a:t>
            </a:r>
            <a:r>
              <a:rPr lang="en-GB" sz="2400" dirty="0"/>
              <a:t>and </a:t>
            </a:r>
            <a:r>
              <a:rPr lang="en-GB" sz="2400" b="1" dirty="0"/>
              <a:t>‘</a:t>
            </a:r>
            <a:r>
              <a:rPr lang="en-GB" sz="2400" b="1" dirty="0" err="1"/>
              <a:t>realizar</a:t>
            </a:r>
            <a:r>
              <a:rPr lang="en-GB" sz="2400" b="1" dirty="0"/>
              <a:t>’ </a:t>
            </a:r>
            <a:r>
              <a:rPr lang="en-GB" sz="2400" dirty="0"/>
              <a:t>in their correct form. Click the audio buttons to check your answers.</a:t>
            </a:r>
          </a:p>
        </p:txBody>
      </p:sp>
      <p:sp>
        <p:nvSpPr>
          <p:cNvPr id="38" name="Rectangle 37">
            <a:hlinkClick r:id="" action="ppaction://noaction">
              <a:snd r:embed="rId14" name="H 4 Un amigo envio%CC%81.wav"/>
            </a:hlinkClick>
            <a:extLst>
              <a:ext uri="{FF2B5EF4-FFF2-40B4-BE49-F238E27FC236}">
                <a16:creationId xmlns:a16="http://schemas.microsoft.com/office/drawing/2014/main" id="{BC3DB439-124A-438B-94B5-D7C12414ECAB}"/>
              </a:ext>
            </a:extLst>
          </p:cNvPr>
          <p:cNvSpPr/>
          <p:nvPr/>
        </p:nvSpPr>
        <p:spPr>
          <a:xfrm>
            <a:off x="9737827" y="5411916"/>
            <a:ext cx="636930" cy="674597"/>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800" b="1" dirty="0"/>
              <a:t>4</a:t>
            </a:r>
            <a:endParaRPr lang="en-ES" sz="2800" b="1" dirty="0"/>
          </a:p>
        </p:txBody>
      </p:sp>
      <p:sp>
        <p:nvSpPr>
          <p:cNvPr id="39" name="Rectangle 38">
            <a:hlinkClick r:id="" action="ppaction://noaction">
              <a:snd r:embed="rId15" name="H 4 %C2%BFTrataron la noticia.wav"/>
            </a:hlinkClick>
            <a:extLst>
              <a:ext uri="{FF2B5EF4-FFF2-40B4-BE49-F238E27FC236}">
                <a16:creationId xmlns:a16="http://schemas.microsoft.com/office/drawing/2014/main" id="{2C7C9062-90BA-4E4D-8DCB-46000A4F5E95}"/>
              </a:ext>
            </a:extLst>
          </p:cNvPr>
          <p:cNvSpPr/>
          <p:nvPr/>
        </p:nvSpPr>
        <p:spPr>
          <a:xfrm>
            <a:off x="10561807" y="5411915"/>
            <a:ext cx="636930" cy="674597"/>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800" b="1" dirty="0"/>
              <a:t>7</a:t>
            </a:r>
            <a:endParaRPr lang="en-ES" sz="2800" b="1" dirty="0"/>
          </a:p>
        </p:txBody>
      </p:sp>
      <p:sp>
        <p:nvSpPr>
          <p:cNvPr id="40" name="Rectangle 39">
            <a:hlinkClick r:id="" action="ppaction://noaction">
              <a:snd r:embed="rId16" name="H 4 Un presentador.wav"/>
            </a:hlinkClick>
            <a:extLst>
              <a:ext uri="{FF2B5EF4-FFF2-40B4-BE49-F238E27FC236}">
                <a16:creationId xmlns:a16="http://schemas.microsoft.com/office/drawing/2014/main" id="{3D4D5BBE-BE27-4922-B246-A14A269E2D94}"/>
              </a:ext>
            </a:extLst>
          </p:cNvPr>
          <p:cNvSpPr/>
          <p:nvPr/>
        </p:nvSpPr>
        <p:spPr>
          <a:xfrm>
            <a:off x="11385787" y="5411914"/>
            <a:ext cx="636930" cy="674597"/>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800" b="1" dirty="0"/>
              <a:t>8</a:t>
            </a:r>
            <a:endParaRPr lang="en-ES" sz="2800" b="1" dirty="0"/>
          </a:p>
        </p:txBody>
      </p:sp>
      <p:sp>
        <p:nvSpPr>
          <p:cNvPr id="2" name="Rectangle 1">
            <a:extLst>
              <a:ext uri="{FF2B5EF4-FFF2-40B4-BE49-F238E27FC236}">
                <a16:creationId xmlns:a16="http://schemas.microsoft.com/office/drawing/2014/main" id="{87EDFF92-5DAA-E84B-14BB-EED6CF0D7312}"/>
              </a:ext>
            </a:extLst>
          </p:cNvPr>
          <p:cNvSpPr/>
          <p:nvPr/>
        </p:nvSpPr>
        <p:spPr>
          <a:xfrm>
            <a:off x="1928207" y="2478673"/>
            <a:ext cx="8347871" cy="2058251"/>
          </a:xfrm>
          <a:prstGeom prst="rect">
            <a:avLst/>
          </a:prstGeom>
          <a:solidFill>
            <a:srgbClr val="FFF1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3D3C3C"/>
                </a:solidFill>
              </a:rPr>
              <a:t>4. Un amigo </a:t>
            </a:r>
            <a:r>
              <a:rPr lang="en-GB" sz="2400" b="1" dirty="0" err="1">
                <a:solidFill>
                  <a:srgbClr val="3D3C3C"/>
                </a:solidFill>
              </a:rPr>
              <a:t>envió</a:t>
            </a:r>
            <a:r>
              <a:rPr lang="en-GB" sz="2400" dirty="0">
                <a:solidFill>
                  <a:srgbClr val="3D3C3C"/>
                </a:solidFill>
              </a:rPr>
              <a:t> </a:t>
            </a:r>
            <a:r>
              <a:rPr lang="en-GB" sz="2400" dirty="0" err="1">
                <a:solidFill>
                  <a:srgbClr val="3D3C3C"/>
                </a:solidFill>
              </a:rPr>
              <a:t>el</a:t>
            </a:r>
            <a:r>
              <a:rPr lang="en-GB" sz="2400" dirty="0">
                <a:solidFill>
                  <a:srgbClr val="3D3C3C"/>
                </a:solidFill>
              </a:rPr>
              <a:t> </a:t>
            </a:r>
            <a:r>
              <a:rPr lang="en-GB" sz="2400" dirty="0" err="1">
                <a:solidFill>
                  <a:srgbClr val="3D3C3C"/>
                </a:solidFill>
              </a:rPr>
              <a:t>vídeo</a:t>
            </a:r>
            <a:r>
              <a:rPr lang="en-GB" sz="2400" dirty="0">
                <a:solidFill>
                  <a:srgbClr val="3D3C3C"/>
                </a:solidFill>
              </a:rPr>
              <a:t> </a:t>
            </a:r>
            <a:r>
              <a:rPr lang="en-GB" sz="2400" dirty="0" err="1">
                <a:solidFill>
                  <a:srgbClr val="3D3C3C"/>
                </a:solidFill>
              </a:rPr>
              <a:t>en</a:t>
            </a:r>
            <a:r>
              <a:rPr lang="en-GB" sz="2400" dirty="0">
                <a:solidFill>
                  <a:srgbClr val="3D3C3C"/>
                </a:solidFill>
              </a:rPr>
              <a:t> un </a:t>
            </a:r>
            <a:r>
              <a:rPr lang="en-GB" sz="2400" dirty="0" err="1">
                <a:solidFill>
                  <a:srgbClr val="3D3C3C"/>
                </a:solidFill>
              </a:rPr>
              <a:t>grupo</a:t>
            </a:r>
            <a:r>
              <a:rPr lang="en-GB" sz="2400" dirty="0">
                <a:solidFill>
                  <a:srgbClr val="3D3C3C"/>
                </a:solidFill>
              </a:rPr>
              <a:t> de WhatsApp.</a:t>
            </a:r>
          </a:p>
          <a:p>
            <a:endParaRPr lang="en-GB" sz="2400" dirty="0">
              <a:solidFill>
                <a:srgbClr val="3D3C3C"/>
              </a:solidFill>
            </a:endParaRPr>
          </a:p>
          <a:p>
            <a:r>
              <a:rPr lang="en-GB" sz="2400" dirty="0">
                <a:solidFill>
                  <a:srgbClr val="3D3C3C"/>
                </a:solidFill>
              </a:rPr>
              <a:t>7. ¿</a:t>
            </a:r>
            <a:r>
              <a:rPr lang="en-GB" sz="2400" b="1" dirty="0" err="1">
                <a:solidFill>
                  <a:srgbClr val="3D3C3C"/>
                </a:solidFill>
              </a:rPr>
              <a:t>Trataron</a:t>
            </a:r>
            <a:r>
              <a:rPr lang="en-GB" sz="2400" dirty="0">
                <a:solidFill>
                  <a:srgbClr val="3D3C3C"/>
                </a:solidFill>
              </a:rPr>
              <a:t> la </a:t>
            </a:r>
            <a:r>
              <a:rPr lang="en-GB" sz="2400" dirty="0" err="1">
                <a:solidFill>
                  <a:srgbClr val="3D3C3C"/>
                </a:solidFill>
              </a:rPr>
              <a:t>noticia</a:t>
            </a:r>
            <a:r>
              <a:rPr lang="en-GB" sz="2400" dirty="0">
                <a:solidFill>
                  <a:srgbClr val="3D3C3C"/>
                </a:solidFill>
              </a:rPr>
              <a:t> </a:t>
            </a:r>
            <a:r>
              <a:rPr lang="en-GB" sz="2400" dirty="0" err="1">
                <a:solidFill>
                  <a:srgbClr val="3D3C3C"/>
                </a:solidFill>
              </a:rPr>
              <a:t>también</a:t>
            </a:r>
            <a:r>
              <a:rPr lang="en-GB" sz="2400" dirty="0">
                <a:solidFill>
                  <a:srgbClr val="3D3C3C"/>
                </a:solidFill>
              </a:rPr>
              <a:t> </a:t>
            </a:r>
            <a:r>
              <a:rPr lang="en-GB" sz="2400" dirty="0" err="1">
                <a:solidFill>
                  <a:srgbClr val="3D3C3C"/>
                </a:solidFill>
              </a:rPr>
              <a:t>en</a:t>
            </a:r>
            <a:r>
              <a:rPr lang="en-GB" sz="2400" dirty="0">
                <a:solidFill>
                  <a:srgbClr val="3D3C3C"/>
                </a:solidFill>
              </a:rPr>
              <a:t> la tele?</a:t>
            </a:r>
          </a:p>
          <a:p>
            <a:endParaRPr lang="en-GB" sz="2400" dirty="0">
              <a:solidFill>
                <a:srgbClr val="3D3C3C"/>
              </a:solidFill>
            </a:endParaRPr>
          </a:p>
          <a:p>
            <a:r>
              <a:rPr lang="en-GB" sz="2400" dirty="0">
                <a:solidFill>
                  <a:srgbClr val="3D3C3C"/>
                </a:solidFill>
              </a:rPr>
              <a:t>8. Un </a:t>
            </a:r>
            <a:r>
              <a:rPr lang="en-GB" sz="2400" dirty="0" err="1">
                <a:solidFill>
                  <a:srgbClr val="3D3C3C"/>
                </a:solidFill>
              </a:rPr>
              <a:t>presentador</a:t>
            </a:r>
            <a:r>
              <a:rPr lang="en-GB" sz="2400" dirty="0">
                <a:solidFill>
                  <a:srgbClr val="3D3C3C"/>
                </a:solidFill>
              </a:rPr>
              <a:t> </a:t>
            </a:r>
            <a:r>
              <a:rPr lang="en-GB" sz="2400" b="1" dirty="0" err="1">
                <a:solidFill>
                  <a:srgbClr val="3D3C3C"/>
                </a:solidFill>
              </a:rPr>
              <a:t>realizó</a:t>
            </a:r>
            <a:r>
              <a:rPr lang="en-GB" sz="2400" dirty="0">
                <a:solidFill>
                  <a:srgbClr val="3D3C3C"/>
                </a:solidFill>
              </a:rPr>
              <a:t> </a:t>
            </a:r>
            <a:r>
              <a:rPr lang="en-GB" sz="2400" dirty="0" err="1">
                <a:solidFill>
                  <a:srgbClr val="3D3C3C"/>
                </a:solidFill>
              </a:rPr>
              <a:t>una</a:t>
            </a:r>
            <a:r>
              <a:rPr lang="en-GB" sz="2400" dirty="0">
                <a:solidFill>
                  <a:srgbClr val="3D3C3C"/>
                </a:solidFill>
              </a:rPr>
              <a:t> </a:t>
            </a:r>
            <a:r>
              <a:rPr lang="en-GB" sz="2400" dirty="0" err="1">
                <a:solidFill>
                  <a:srgbClr val="3D3C3C"/>
                </a:solidFill>
              </a:rPr>
              <a:t>entrevista</a:t>
            </a:r>
            <a:r>
              <a:rPr lang="en-GB" sz="2400" dirty="0">
                <a:solidFill>
                  <a:srgbClr val="3D3C3C"/>
                </a:solidFill>
              </a:rPr>
              <a:t>. </a:t>
            </a:r>
          </a:p>
        </p:txBody>
      </p:sp>
    </p:spTree>
    <p:extLst>
      <p:ext uri="{BB962C8B-B14F-4D97-AF65-F5344CB8AC3E}">
        <p14:creationId xmlns:p14="http://schemas.microsoft.com/office/powerpoint/2010/main" val="68804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9" grpId="0" animBg="1"/>
      <p:bldP spid="30" grpId="0" animBg="1"/>
      <p:bldP spid="33" grpId="0" animBg="1"/>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1F7483-3A0A-D9FE-7775-90F090B42468}"/>
              </a:ext>
            </a:extLst>
          </p:cNvPr>
          <p:cNvSpPr>
            <a:spLocks noGrp="1"/>
          </p:cNvSpPr>
          <p:nvPr>
            <p:ph type="title"/>
          </p:nvPr>
        </p:nvSpPr>
        <p:spPr>
          <a:xfrm>
            <a:off x="-1" y="213557"/>
            <a:ext cx="4966855" cy="647577"/>
          </a:xfrm>
        </p:spPr>
        <p:txBody>
          <a:bodyPr/>
          <a:lstStyle/>
          <a:p>
            <a:r>
              <a:rPr lang="en-ES" dirty="0"/>
              <a:t>Una historia de amor</a:t>
            </a:r>
          </a:p>
        </p:txBody>
      </p:sp>
      <p:sp>
        <p:nvSpPr>
          <p:cNvPr id="7" name="TextBox 6">
            <a:extLst>
              <a:ext uri="{FF2B5EF4-FFF2-40B4-BE49-F238E27FC236}">
                <a16:creationId xmlns:a16="http://schemas.microsoft.com/office/drawing/2014/main" id="{9AF7840A-5813-D0F5-4F44-ABD02CAC818B}"/>
              </a:ext>
            </a:extLst>
          </p:cNvPr>
          <p:cNvSpPr txBox="1"/>
          <p:nvPr/>
        </p:nvSpPr>
        <p:spPr>
          <a:xfrm>
            <a:off x="228105" y="857667"/>
            <a:ext cx="10364987" cy="769441"/>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GB" sz="2200" b="1" dirty="0" err="1"/>
              <a:t>Encuentra</a:t>
            </a:r>
            <a:r>
              <a:rPr lang="en-GB" sz="2200" b="1" dirty="0"/>
              <a:t> </a:t>
            </a:r>
            <a:r>
              <a:rPr lang="en-GB" sz="2200" b="1" dirty="0" err="1"/>
              <a:t>todos</a:t>
            </a:r>
            <a:r>
              <a:rPr lang="en-GB" sz="2200" b="1" dirty="0"/>
              <a:t> </a:t>
            </a:r>
            <a:r>
              <a:rPr lang="en-GB" sz="2200" b="1" dirty="0" err="1"/>
              <a:t>los</a:t>
            </a:r>
            <a:r>
              <a:rPr lang="en-GB" sz="2200" b="1" dirty="0"/>
              <a:t> </a:t>
            </a:r>
            <a:r>
              <a:rPr lang="en-GB" sz="2200" b="1" dirty="0" err="1"/>
              <a:t>verbos</a:t>
            </a:r>
            <a:r>
              <a:rPr lang="en-GB" sz="2200" b="1" dirty="0"/>
              <a:t> </a:t>
            </a:r>
            <a:r>
              <a:rPr lang="en-GB" sz="2200" b="1" dirty="0" err="1"/>
              <a:t>en</a:t>
            </a:r>
            <a:r>
              <a:rPr lang="en-GB" sz="2200" b="1" dirty="0"/>
              <a:t> el </a:t>
            </a:r>
            <a:r>
              <a:rPr lang="en-GB" sz="2200" b="1" dirty="0" err="1"/>
              <a:t>pasado</a:t>
            </a:r>
            <a:r>
              <a:rPr lang="en-GB" sz="2200" b="1" dirty="0"/>
              <a:t>. </a:t>
            </a:r>
            <a:r>
              <a:rPr lang="en-GB" sz="2200" b="1" dirty="0" err="1"/>
              <a:t>Usa</a:t>
            </a:r>
            <a:r>
              <a:rPr lang="en-GB" sz="2200" b="1" dirty="0"/>
              <a:t> un </a:t>
            </a:r>
            <a:r>
              <a:rPr lang="en-GB" sz="2200" b="1" dirty="0" err="1"/>
              <a:t>color</a:t>
            </a:r>
            <a:r>
              <a:rPr lang="en-GB" sz="2200" b="1" dirty="0"/>
              <a:t> </a:t>
            </a:r>
            <a:r>
              <a:rPr lang="en-GB" sz="2200" b="1" dirty="0" err="1"/>
              <a:t>diferente</a:t>
            </a:r>
            <a:r>
              <a:rPr lang="en-GB" sz="2200" b="1" dirty="0"/>
              <a:t> para </a:t>
            </a:r>
            <a:r>
              <a:rPr lang="en-GB" sz="2200" b="1" dirty="0" err="1"/>
              <a:t>los</a:t>
            </a:r>
            <a:r>
              <a:rPr lang="en-GB" sz="2200" b="1" dirty="0"/>
              <a:t> </a:t>
            </a:r>
            <a:r>
              <a:rPr lang="en-GB" sz="2200" b="1" dirty="0" err="1"/>
              <a:t>verbos</a:t>
            </a:r>
            <a:r>
              <a:rPr lang="en-GB" sz="2200" b="1" dirty="0"/>
              <a:t> </a:t>
            </a:r>
            <a:r>
              <a:rPr lang="en-GB" sz="2200" b="1" dirty="0" err="1"/>
              <a:t>en</a:t>
            </a:r>
            <a:r>
              <a:rPr lang="en-GB" sz="2200" b="1" dirty="0"/>
              <a:t> </a:t>
            </a:r>
            <a:r>
              <a:rPr lang="en-GB" sz="2200" b="1" dirty="0">
                <a:highlight>
                  <a:srgbClr val="FFFF00"/>
                </a:highlight>
              </a:rPr>
              <a:t>singular</a:t>
            </a:r>
            <a:r>
              <a:rPr lang="en-GB" sz="2200" b="1" dirty="0"/>
              <a:t> y </a:t>
            </a:r>
            <a:r>
              <a:rPr lang="en-GB" sz="2200" b="1" dirty="0" err="1"/>
              <a:t>los</a:t>
            </a:r>
            <a:r>
              <a:rPr lang="en-GB" sz="2200" b="1" dirty="0"/>
              <a:t> </a:t>
            </a:r>
            <a:r>
              <a:rPr lang="en-GB" sz="2200" b="1" dirty="0" err="1"/>
              <a:t>verbos</a:t>
            </a:r>
            <a:r>
              <a:rPr lang="en-GB" sz="2200" b="1" dirty="0"/>
              <a:t> </a:t>
            </a:r>
            <a:r>
              <a:rPr lang="en-GB" sz="2200" b="1" dirty="0" err="1"/>
              <a:t>en</a:t>
            </a:r>
            <a:r>
              <a:rPr lang="en-GB" sz="2200" b="1" dirty="0"/>
              <a:t> </a:t>
            </a:r>
            <a:r>
              <a:rPr lang="en-GB" sz="2200" b="1" dirty="0">
                <a:highlight>
                  <a:srgbClr val="00FFFF"/>
                </a:highlight>
              </a:rPr>
              <a:t>plural.</a:t>
            </a:r>
            <a:r>
              <a:rPr lang="en-GB" sz="2200" b="1" dirty="0"/>
              <a:t>  </a:t>
            </a:r>
            <a:endParaRPr lang="en-ES" sz="2200" b="1" dirty="0"/>
          </a:p>
        </p:txBody>
      </p:sp>
      <p:sp>
        <p:nvSpPr>
          <p:cNvPr id="10" name="Rounded Rectangle 11">
            <a:extLst>
              <a:ext uri="{FF2B5EF4-FFF2-40B4-BE49-F238E27FC236}">
                <a16:creationId xmlns:a16="http://schemas.microsoft.com/office/drawing/2014/main" id="{C278E555-CEDA-7466-8545-CFF76D38B9FD}"/>
              </a:ext>
            </a:extLst>
          </p:cNvPr>
          <p:cNvSpPr/>
          <p:nvPr/>
        </p:nvSpPr>
        <p:spPr>
          <a:xfrm>
            <a:off x="9799794" y="91091"/>
            <a:ext cx="214683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9CBE30AF-686B-44C3-8D4D-873A1E717ACF}"/>
              </a:ext>
            </a:extLst>
          </p:cNvPr>
          <p:cNvGrpSpPr/>
          <p:nvPr/>
        </p:nvGrpSpPr>
        <p:grpSpPr>
          <a:xfrm>
            <a:off x="9626320" y="778660"/>
            <a:ext cx="2799135" cy="2685613"/>
            <a:chOff x="8332373" y="1235435"/>
            <a:chExt cx="3595772" cy="3228883"/>
          </a:xfrm>
        </p:grpSpPr>
        <p:pic>
          <p:nvPicPr>
            <p:cNvPr id="11" name="Picture 4" descr="illustration&#10;">
              <a:extLst>
                <a:ext uri="{FF2B5EF4-FFF2-40B4-BE49-F238E27FC236}">
                  <a16:creationId xmlns:a16="http://schemas.microsoft.com/office/drawing/2014/main" id="{BC233F9F-D298-4FE7-8FEE-D222E22C478F}"/>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b="23882"/>
            <a:stretch/>
          </p:blipFill>
          <p:spPr bwMode="auto">
            <a:xfrm>
              <a:off x="9934130" y="1822944"/>
              <a:ext cx="1994015" cy="26178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llustration&#10;">
              <a:extLst>
                <a:ext uri="{FF2B5EF4-FFF2-40B4-BE49-F238E27FC236}">
                  <a16:creationId xmlns:a16="http://schemas.microsoft.com/office/drawing/2014/main" id="{BFD68C18-EA24-40F6-9ECC-63FAA2FB17DE}"/>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b="23882"/>
            <a:stretch/>
          </p:blipFill>
          <p:spPr bwMode="auto">
            <a:xfrm flipH="1">
              <a:off x="8332373" y="1846449"/>
              <a:ext cx="2161628" cy="26178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Heart Shape vector and picture">
              <a:extLst>
                <a:ext uri="{FF2B5EF4-FFF2-40B4-BE49-F238E27FC236}">
                  <a16:creationId xmlns:a16="http://schemas.microsoft.com/office/drawing/2014/main" id="{D7A92942-F973-4B81-8C65-A297B3BC6AA5}"/>
                </a:ext>
              </a:extLst>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78136" y="1235435"/>
              <a:ext cx="1193481" cy="1144216"/>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1AFEB202-7C9A-4C52-B70C-7D1A78D9CC44}"/>
              </a:ext>
            </a:extLst>
          </p:cNvPr>
          <p:cNvSpPr txBox="1"/>
          <p:nvPr/>
        </p:nvSpPr>
        <p:spPr>
          <a:xfrm>
            <a:off x="9346159" y="2886514"/>
            <a:ext cx="2835257" cy="34778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200" b="1" dirty="0"/>
              <a:t>(H) Extension: </a:t>
            </a:r>
            <a:r>
              <a:rPr lang="en-GB" sz="2200" dirty="0"/>
              <a:t>escribe las palabras </a:t>
            </a:r>
            <a:r>
              <a:rPr lang="en-GB" sz="2200" dirty="0" err="1"/>
              <a:t>siguientes</a:t>
            </a:r>
            <a:r>
              <a:rPr lang="en-GB" sz="2200" dirty="0"/>
              <a:t> </a:t>
            </a:r>
            <a:r>
              <a:rPr lang="en-GB" sz="2200" dirty="0" err="1"/>
              <a:t>en</a:t>
            </a:r>
            <a:r>
              <a:rPr lang="en-GB" sz="2200" dirty="0"/>
              <a:t> el </a:t>
            </a:r>
            <a:r>
              <a:rPr lang="en-GB" sz="2200" dirty="0" err="1"/>
              <a:t>espacio</a:t>
            </a:r>
            <a:r>
              <a:rPr lang="en-GB" sz="2200" dirty="0"/>
              <a:t> </a:t>
            </a:r>
            <a:r>
              <a:rPr lang="en-GB" sz="2200" dirty="0" err="1"/>
              <a:t>correcto</a:t>
            </a:r>
            <a:r>
              <a:rPr lang="en-GB" sz="2200" dirty="0"/>
              <a:t>.</a:t>
            </a:r>
          </a:p>
          <a:p>
            <a:r>
              <a:rPr lang="en-GB" sz="2200" b="1" dirty="0" err="1"/>
              <a:t>envió</a:t>
            </a:r>
            <a:endParaRPr lang="en-GB" sz="2200" b="1" dirty="0"/>
          </a:p>
          <a:p>
            <a:r>
              <a:rPr lang="en-GB" sz="2200" b="1" dirty="0"/>
              <a:t>se </a:t>
            </a:r>
            <a:r>
              <a:rPr lang="en-GB" sz="2200" b="1" dirty="0" err="1"/>
              <a:t>enamoraron</a:t>
            </a:r>
            <a:endParaRPr lang="en-GB" sz="2200" b="1" dirty="0"/>
          </a:p>
          <a:p>
            <a:r>
              <a:rPr lang="en-GB" sz="2200" b="1" dirty="0" err="1"/>
              <a:t>matrimonio</a:t>
            </a:r>
            <a:endParaRPr lang="en-GB" sz="2200" b="1" dirty="0"/>
          </a:p>
          <a:p>
            <a:r>
              <a:rPr lang="en-GB" sz="2200" b="1" dirty="0" err="1"/>
              <a:t>trataron</a:t>
            </a:r>
            <a:endParaRPr lang="en-GB" sz="2200" b="1" dirty="0"/>
          </a:p>
          <a:p>
            <a:r>
              <a:rPr lang="en-GB" sz="2200" b="1" dirty="0" err="1"/>
              <a:t>realizó</a:t>
            </a:r>
            <a:endParaRPr lang="en-GB" sz="2200" b="1" dirty="0"/>
          </a:p>
        </p:txBody>
      </p:sp>
      <p:sp>
        <p:nvSpPr>
          <p:cNvPr id="16" name="Rectangle 15">
            <a:extLst>
              <a:ext uri="{FF2B5EF4-FFF2-40B4-BE49-F238E27FC236}">
                <a16:creationId xmlns:a16="http://schemas.microsoft.com/office/drawing/2014/main" id="{E96E7DBD-FC3D-43D2-B2EF-D9ACDF78F9DA}"/>
              </a:ext>
            </a:extLst>
          </p:cNvPr>
          <p:cNvSpPr/>
          <p:nvPr/>
        </p:nvSpPr>
        <p:spPr>
          <a:xfrm>
            <a:off x="4577927" y="493611"/>
            <a:ext cx="5889754" cy="430887"/>
          </a:xfrm>
          <a:prstGeom prst="rect">
            <a:avLst/>
          </a:prstGeom>
        </p:spPr>
        <p:txBody>
          <a:bodyPr wrap="none">
            <a:spAutoFit/>
          </a:bodyPr>
          <a:lstStyle/>
          <a:p>
            <a:r>
              <a:rPr lang="en-GB" sz="2200" b="1" dirty="0"/>
              <a:t>Lee la </a:t>
            </a:r>
            <a:r>
              <a:rPr lang="en-GB" sz="2200" b="1" dirty="0" err="1"/>
              <a:t>conversación</a:t>
            </a:r>
            <a:r>
              <a:rPr lang="en-GB" sz="2200" b="1" dirty="0"/>
              <a:t> entre Daniel y Lucía. </a:t>
            </a:r>
          </a:p>
        </p:txBody>
      </p:sp>
      <p:sp>
        <p:nvSpPr>
          <p:cNvPr id="17" name="Rectangle 16">
            <a:extLst>
              <a:ext uri="{FF2B5EF4-FFF2-40B4-BE49-F238E27FC236}">
                <a16:creationId xmlns:a16="http://schemas.microsoft.com/office/drawing/2014/main" id="{C6DD8815-40BA-4860-9F58-9B6C2CA53F5F}"/>
              </a:ext>
            </a:extLst>
          </p:cNvPr>
          <p:cNvSpPr/>
          <p:nvPr/>
        </p:nvSpPr>
        <p:spPr>
          <a:xfrm>
            <a:off x="5383227" y="1980158"/>
            <a:ext cx="1349345" cy="256761"/>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18" name="Rectangle 17">
            <a:extLst>
              <a:ext uri="{FF2B5EF4-FFF2-40B4-BE49-F238E27FC236}">
                <a16:creationId xmlns:a16="http://schemas.microsoft.com/office/drawing/2014/main" id="{6C49BBFA-73BE-4DB7-AF62-F0ECBFC07920}"/>
              </a:ext>
            </a:extLst>
          </p:cNvPr>
          <p:cNvSpPr/>
          <p:nvPr/>
        </p:nvSpPr>
        <p:spPr>
          <a:xfrm>
            <a:off x="2163669" y="2641813"/>
            <a:ext cx="919341" cy="25676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highlight>
                <a:srgbClr val="FFFF00"/>
              </a:highlight>
            </a:endParaRPr>
          </a:p>
        </p:txBody>
      </p:sp>
      <p:sp>
        <p:nvSpPr>
          <p:cNvPr id="20" name="Rectangle 19">
            <a:extLst>
              <a:ext uri="{FF2B5EF4-FFF2-40B4-BE49-F238E27FC236}">
                <a16:creationId xmlns:a16="http://schemas.microsoft.com/office/drawing/2014/main" id="{45FB6C55-CFC0-4036-8A42-991509EC8630}"/>
              </a:ext>
            </a:extLst>
          </p:cNvPr>
          <p:cNvSpPr/>
          <p:nvPr/>
        </p:nvSpPr>
        <p:spPr>
          <a:xfrm>
            <a:off x="1997361" y="3006087"/>
            <a:ext cx="1038870" cy="2403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highlight>
                <a:srgbClr val="FFFF00"/>
              </a:highlight>
            </a:endParaRPr>
          </a:p>
        </p:txBody>
      </p:sp>
      <p:sp>
        <p:nvSpPr>
          <p:cNvPr id="22" name="Rectangle 21">
            <a:extLst>
              <a:ext uri="{FF2B5EF4-FFF2-40B4-BE49-F238E27FC236}">
                <a16:creationId xmlns:a16="http://schemas.microsoft.com/office/drawing/2014/main" id="{25DB63F8-09BA-4D5A-8962-43A020AF496F}"/>
              </a:ext>
            </a:extLst>
          </p:cNvPr>
          <p:cNvSpPr/>
          <p:nvPr/>
        </p:nvSpPr>
        <p:spPr>
          <a:xfrm>
            <a:off x="1093848" y="2300883"/>
            <a:ext cx="1682723" cy="256761"/>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3" name="Rectangle 22">
            <a:extLst>
              <a:ext uri="{FF2B5EF4-FFF2-40B4-BE49-F238E27FC236}">
                <a16:creationId xmlns:a16="http://schemas.microsoft.com/office/drawing/2014/main" id="{D4630729-AE53-48E1-AE70-7DA48F1C4CD1}"/>
              </a:ext>
            </a:extLst>
          </p:cNvPr>
          <p:cNvSpPr/>
          <p:nvPr/>
        </p:nvSpPr>
        <p:spPr>
          <a:xfrm>
            <a:off x="1003149" y="3325136"/>
            <a:ext cx="1713820" cy="251109"/>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4" name="Rectangle 23">
            <a:extLst>
              <a:ext uri="{FF2B5EF4-FFF2-40B4-BE49-F238E27FC236}">
                <a16:creationId xmlns:a16="http://schemas.microsoft.com/office/drawing/2014/main" id="{0993C91E-B194-40F1-8F9A-EC01D40E47AF}"/>
              </a:ext>
            </a:extLst>
          </p:cNvPr>
          <p:cNvSpPr/>
          <p:nvPr/>
        </p:nvSpPr>
        <p:spPr>
          <a:xfrm>
            <a:off x="1231056" y="3657504"/>
            <a:ext cx="1713820" cy="251109"/>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5" name="Rectangle 24">
            <a:extLst>
              <a:ext uri="{FF2B5EF4-FFF2-40B4-BE49-F238E27FC236}">
                <a16:creationId xmlns:a16="http://schemas.microsoft.com/office/drawing/2014/main" id="{B62DF41F-ED94-477A-803A-8A51A4591216}"/>
              </a:ext>
            </a:extLst>
          </p:cNvPr>
          <p:cNvSpPr/>
          <p:nvPr/>
        </p:nvSpPr>
        <p:spPr>
          <a:xfrm>
            <a:off x="742676" y="3983190"/>
            <a:ext cx="1846808" cy="29312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6" name="Rectangle 25">
            <a:extLst>
              <a:ext uri="{FF2B5EF4-FFF2-40B4-BE49-F238E27FC236}">
                <a16:creationId xmlns:a16="http://schemas.microsoft.com/office/drawing/2014/main" id="{0112EC0B-F8E1-47AA-AC73-AE95C9FD189F}"/>
              </a:ext>
            </a:extLst>
          </p:cNvPr>
          <p:cNvSpPr/>
          <p:nvPr/>
        </p:nvSpPr>
        <p:spPr>
          <a:xfrm>
            <a:off x="3970031" y="4372636"/>
            <a:ext cx="1713293" cy="26271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7" name="Rectangle 26">
            <a:extLst>
              <a:ext uri="{FF2B5EF4-FFF2-40B4-BE49-F238E27FC236}">
                <a16:creationId xmlns:a16="http://schemas.microsoft.com/office/drawing/2014/main" id="{6456D66B-AE5C-4B6D-A331-E6DF96E4B006}"/>
              </a:ext>
            </a:extLst>
          </p:cNvPr>
          <p:cNvSpPr/>
          <p:nvPr/>
        </p:nvSpPr>
        <p:spPr>
          <a:xfrm>
            <a:off x="397045" y="4703694"/>
            <a:ext cx="1713293" cy="262718"/>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8" name="Rectangle 27">
            <a:extLst>
              <a:ext uri="{FF2B5EF4-FFF2-40B4-BE49-F238E27FC236}">
                <a16:creationId xmlns:a16="http://schemas.microsoft.com/office/drawing/2014/main" id="{5B31C463-3A34-41DB-A2C1-43FF5E899BB0}"/>
              </a:ext>
            </a:extLst>
          </p:cNvPr>
          <p:cNvSpPr/>
          <p:nvPr/>
        </p:nvSpPr>
        <p:spPr>
          <a:xfrm>
            <a:off x="5470752" y="4666737"/>
            <a:ext cx="1438066" cy="293120"/>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29" name="Rectangle 28">
            <a:extLst>
              <a:ext uri="{FF2B5EF4-FFF2-40B4-BE49-F238E27FC236}">
                <a16:creationId xmlns:a16="http://schemas.microsoft.com/office/drawing/2014/main" id="{7B26DA8C-61F2-4D67-8758-DF56C85868DD}"/>
              </a:ext>
            </a:extLst>
          </p:cNvPr>
          <p:cNvSpPr/>
          <p:nvPr/>
        </p:nvSpPr>
        <p:spPr>
          <a:xfrm>
            <a:off x="2698114" y="5681890"/>
            <a:ext cx="1344349" cy="3206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highlight>
                <a:srgbClr val="FFFF00"/>
              </a:highlight>
            </a:endParaRPr>
          </a:p>
        </p:txBody>
      </p:sp>
      <p:sp>
        <p:nvSpPr>
          <p:cNvPr id="30" name="Rectangle 29">
            <a:extLst>
              <a:ext uri="{FF2B5EF4-FFF2-40B4-BE49-F238E27FC236}">
                <a16:creationId xmlns:a16="http://schemas.microsoft.com/office/drawing/2014/main" id="{E752335C-6688-4C50-97CB-CD5FB6F6D66C}"/>
              </a:ext>
            </a:extLst>
          </p:cNvPr>
          <p:cNvSpPr/>
          <p:nvPr/>
        </p:nvSpPr>
        <p:spPr>
          <a:xfrm>
            <a:off x="1666080" y="6052742"/>
            <a:ext cx="1437549" cy="271026"/>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a:p>
        </p:txBody>
      </p:sp>
      <p:sp>
        <p:nvSpPr>
          <p:cNvPr id="14" name="Rectangle 13">
            <a:extLst>
              <a:ext uri="{FF2B5EF4-FFF2-40B4-BE49-F238E27FC236}">
                <a16:creationId xmlns:a16="http://schemas.microsoft.com/office/drawing/2014/main" id="{95DF12C6-1974-4F67-82B8-10CF66BC0CBD}"/>
              </a:ext>
            </a:extLst>
          </p:cNvPr>
          <p:cNvSpPr/>
          <p:nvPr/>
        </p:nvSpPr>
        <p:spPr>
          <a:xfrm>
            <a:off x="151940" y="4273374"/>
            <a:ext cx="9394195" cy="2123658"/>
          </a:xfrm>
          <a:prstGeom prst="rect">
            <a:avLst/>
          </a:prstGeom>
        </p:spPr>
        <p:txBody>
          <a:bodyPr wrap="square">
            <a:spAutoFit/>
          </a:bodyPr>
          <a:lstStyle/>
          <a:p>
            <a:pPr marL="342900" indent="-342900">
              <a:buFontTx/>
              <a:buChar char="-"/>
            </a:pPr>
            <a:r>
              <a:rPr lang="en-ES" sz="2200" dirty="0"/>
              <a:t>Sí. Las otras modelos que participaron en el mismo concurso* publicaron mensajes de apoyo y les desearon suerte en su futuro</a:t>
            </a:r>
            <a:r>
              <a:rPr lang="en-GB" sz="2200" dirty="0"/>
              <a:t> (_______) </a:t>
            </a:r>
            <a:r>
              <a:rPr lang="en-ES" sz="2200" dirty="0"/>
              <a:t>. </a:t>
            </a:r>
            <a:r>
              <a:rPr lang="en-GB" sz="2200" dirty="0"/>
              <a:t>    </a:t>
            </a:r>
            <a:r>
              <a:rPr lang="en-ES" sz="2200" dirty="0"/>
              <a:t>¿Hablaron de</a:t>
            </a:r>
            <a:r>
              <a:rPr lang="en-GB" sz="2200" dirty="0"/>
              <a:t> (_______)</a:t>
            </a:r>
            <a:r>
              <a:rPr lang="en-ES" sz="2200" dirty="0"/>
              <a:t> </a:t>
            </a:r>
            <a:r>
              <a:rPr lang="en-GB" sz="2200" dirty="0"/>
              <a:t> </a:t>
            </a:r>
            <a:r>
              <a:rPr lang="en-ES" sz="2200" dirty="0"/>
              <a:t>la noticia también en la tele?</a:t>
            </a:r>
          </a:p>
          <a:p>
            <a:pPr marL="342900" indent="-342900">
              <a:buFontTx/>
              <a:buChar char="-"/>
            </a:pPr>
            <a:r>
              <a:rPr lang="en-ES" sz="2200" dirty="0"/>
              <a:t>Un presentador organizó</a:t>
            </a:r>
            <a:r>
              <a:rPr lang="en-GB" sz="2200" dirty="0"/>
              <a:t> (_____)</a:t>
            </a:r>
            <a:r>
              <a:rPr lang="en-ES" sz="2200" dirty="0"/>
              <a:t> </a:t>
            </a:r>
            <a:r>
              <a:rPr lang="en-GB" sz="2200" dirty="0"/>
              <a:t>    </a:t>
            </a:r>
            <a:r>
              <a:rPr lang="en-ES" sz="2200" dirty="0"/>
              <a:t>una entrevista. Las dos esposas mostraron alegría.</a:t>
            </a:r>
          </a:p>
        </p:txBody>
      </p:sp>
      <p:sp>
        <p:nvSpPr>
          <p:cNvPr id="8" name="TextBox 7">
            <a:extLst>
              <a:ext uri="{FF2B5EF4-FFF2-40B4-BE49-F238E27FC236}">
                <a16:creationId xmlns:a16="http://schemas.microsoft.com/office/drawing/2014/main" id="{A80E0070-4E79-1DAF-99EA-5BE8C3B9E5E3}"/>
              </a:ext>
            </a:extLst>
          </p:cNvPr>
          <p:cNvSpPr txBox="1"/>
          <p:nvPr/>
        </p:nvSpPr>
        <p:spPr>
          <a:xfrm>
            <a:off x="151940" y="1542070"/>
            <a:ext cx="9173035" cy="2800767"/>
          </a:xfrm>
          <a:prstGeom prst="rect">
            <a:avLst/>
          </a:prstGeom>
          <a:noFill/>
        </p:spPr>
        <p:txBody>
          <a:bodyPr wrap="square" rtlCol="0">
            <a:spAutoFit/>
          </a:bodyPr>
          <a:lstStyle/>
          <a:p>
            <a:pPr marL="342900" indent="-342900">
              <a:buFontTx/>
              <a:buChar char="-"/>
            </a:pPr>
            <a:r>
              <a:rPr lang="en-ES" sz="2200" dirty="0"/>
              <a:t>Estoy leyendo algo interesante: </a:t>
            </a:r>
            <a:endParaRPr lang="en-GB" sz="2200" dirty="0"/>
          </a:p>
          <a:p>
            <a:r>
              <a:rPr lang="en-GB" sz="2200" dirty="0"/>
              <a:t>    </a:t>
            </a:r>
            <a:r>
              <a:rPr lang="en-ES" sz="2200" dirty="0"/>
              <a:t>Miss Argentina y Miss Puerto Rico se casaron.</a:t>
            </a:r>
          </a:p>
          <a:p>
            <a:pPr marL="342900" indent="-342900">
              <a:buFontTx/>
              <a:buChar char="-"/>
            </a:pPr>
            <a:r>
              <a:rPr lang="en-ES" sz="2200" dirty="0"/>
              <a:t>¿Lo anunciaron en sus redes sociales con un vídeo? </a:t>
            </a:r>
          </a:p>
          <a:p>
            <a:pPr marL="342900" indent="-342900">
              <a:buFontTx/>
              <a:buChar char="-"/>
            </a:pPr>
            <a:r>
              <a:rPr lang="en-ES" sz="2200" dirty="0"/>
              <a:t>¿Alguien te contó la noticia?</a:t>
            </a:r>
          </a:p>
          <a:p>
            <a:pPr marL="342900" indent="-342900">
              <a:buFontTx/>
              <a:buChar char="-"/>
            </a:pPr>
            <a:r>
              <a:rPr lang="en-ES" sz="2200" dirty="0"/>
              <a:t>Un amigo mandó</a:t>
            </a:r>
            <a:r>
              <a:rPr lang="en-GB" sz="2200" dirty="0"/>
              <a:t> (_______)</a:t>
            </a:r>
            <a:r>
              <a:rPr lang="en-ES" sz="2200" dirty="0"/>
              <a:t> el vídeo en un grupo de WhatsApp.</a:t>
            </a:r>
            <a:endParaRPr lang="en-GB" sz="2200" dirty="0"/>
          </a:p>
          <a:p>
            <a:pPr marL="342900" indent="-342900">
              <a:buFontTx/>
              <a:buChar char="-"/>
            </a:pPr>
            <a:r>
              <a:rPr lang="en-ES" sz="2200" dirty="0"/>
              <a:t>No presentaron su relación en público hasta el día de la boda, pero empezaron a salir/</a:t>
            </a:r>
            <a:r>
              <a:rPr lang="en-GB" sz="2200" dirty="0"/>
              <a:t> (_______) </a:t>
            </a:r>
            <a:r>
              <a:rPr lang="en-ES" sz="2200" dirty="0"/>
              <a:t>en 2020.</a:t>
            </a:r>
          </a:p>
          <a:p>
            <a:pPr marL="342900" indent="-342900">
              <a:buFontTx/>
              <a:buChar char="-"/>
            </a:pPr>
            <a:r>
              <a:rPr lang="en-ES" sz="2200" dirty="0"/>
              <a:t>¿Guardaron el secreto* durante años?</a:t>
            </a:r>
          </a:p>
        </p:txBody>
      </p:sp>
      <p:sp>
        <p:nvSpPr>
          <p:cNvPr id="21" name="Rectangle 20">
            <a:extLst>
              <a:ext uri="{FF2B5EF4-FFF2-40B4-BE49-F238E27FC236}">
                <a16:creationId xmlns:a16="http://schemas.microsoft.com/office/drawing/2014/main" id="{4563C13F-92EA-4DF7-8CAE-3EBD01459631}"/>
              </a:ext>
            </a:extLst>
          </p:cNvPr>
          <p:cNvSpPr/>
          <p:nvPr/>
        </p:nvSpPr>
        <p:spPr>
          <a:xfrm>
            <a:off x="3057415" y="2889620"/>
            <a:ext cx="1225707" cy="430887"/>
          </a:xfrm>
          <a:prstGeom prst="rect">
            <a:avLst/>
          </a:prstGeom>
          <a:solidFill>
            <a:schemeClr val="bg1"/>
          </a:solidFill>
        </p:spPr>
        <p:txBody>
          <a:bodyPr wrap="square">
            <a:spAutoFit/>
          </a:bodyPr>
          <a:lstStyle/>
          <a:p>
            <a:r>
              <a:rPr lang="en-GB" sz="2200" dirty="0">
                <a:solidFill>
                  <a:srgbClr val="FF0000"/>
                </a:solidFill>
              </a:rPr>
              <a:t>(</a:t>
            </a:r>
            <a:r>
              <a:rPr lang="en-ES" sz="2200" dirty="0">
                <a:solidFill>
                  <a:srgbClr val="FF0000"/>
                </a:solidFill>
              </a:rPr>
              <a:t>env</a:t>
            </a:r>
            <a:r>
              <a:rPr lang="en-GB" sz="2200" dirty="0" err="1">
                <a:solidFill>
                  <a:srgbClr val="FF0000"/>
                </a:solidFill>
              </a:rPr>
              <a:t>ió</a:t>
            </a:r>
            <a:r>
              <a:rPr lang="en-GB" sz="2200" dirty="0">
                <a:solidFill>
                  <a:srgbClr val="FF0000"/>
                </a:solidFill>
              </a:rPr>
              <a:t>)</a:t>
            </a:r>
            <a:endParaRPr lang="en-GB" sz="2200" dirty="0"/>
          </a:p>
        </p:txBody>
      </p:sp>
      <p:sp>
        <p:nvSpPr>
          <p:cNvPr id="31" name="Rectangle 30">
            <a:extLst>
              <a:ext uri="{FF2B5EF4-FFF2-40B4-BE49-F238E27FC236}">
                <a16:creationId xmlns:a16="http://schemas.microsoft.com/office/drawing/2014/main" id="{E2DA2D8A-B791-4895-9F8B-661025460F33}"/>
              </a:ext>
            </a:extLst>
          </p:cNvPr>
          <p:cNvSpPr/>
          <p:nvPr/>
        </p:nvSpPr>
        <p:spPr>
          <a:xfrm>
            <a:off x="3907263" y="3555239"/>
            <a:ext cx="4044273" cy="430887"/>
          </a:xfrm>
          <a:prstGeom prst="rect">
            <a:avLst/>
          </a:prstGeom>
          <a:solidFill>
            <a:schemeClr val="bg1"/>
          </a:solidFill>
        </p:spPr>
        <p:txBody>
          <a:bodyPr wrap="square">
            <a:spAutoFit/>
          </a:bodyPr>
          <a:lstStyle/>
          <a:p>
            <a:r>
              <a:rPr lang="en-GB" sz="2200" dirty="0">
                <a:solidFill>
                  <a:srgbClr val="FF0000"/>
                </a:solidFill>
              </a:rPr>
              <a:t>(se </a:t>
            </a:r>
            <a:r>
              <a:rPr lang="en-GB" sz="2200" dirty="0" err="1">
                <a:solidFill>
                  <a:srgbClr val="FF0000"/>
                </a:solidFill>
              </a:rPr>
              <a:t>enamoraron</a:t>
            </a:r>
            <a:r>
              <a:rPr lang="en-GB" sz="2200" dirty="0">
                <a:solidFill>
                  <a:srgbClr val="FF0000"/>
                </a:solidFill>
              </a:rPr>
              <a:t>) </a:t>
            </a:r>
            <a:r>
              <a:rPr lang="en-GB" sz="2200" dirty="0" err="1"/>
              <a:t>en</a:t>
            </a:r>
            <a:r>
              <a:rPr lang="en-GB" sz="2200" dirty="0"/>
              <a:t> 2020</a:t>
            </a:r>
          </a:p>
        </p:txBody>
      </p:sp>
      <p:sp>
        <p:nvSpPr>
          <p:cNvPr id="32" name="Rectangle 31">
            <a:extLst>
              <a:ext uri="{FF2B5EF4-FFF2-40B4-BE49-F238E27FC236}">
                <a16:creationId xmlns:a16="http://schemas.microsoft.com/office/drawing/2014/main" id="{7AA754D9-3A7A-4976-BE0D-201041FFC341}"/>
              </a:ext>
            </a:extLst>
          </p:cNvPr>
          <p:cNvSpPr/>
          <p:nvPr/>
        </p:nvSpPr>
        <p:spPr>
          <a:xfrm>
            <a:off x="397045" y="4958486"/>
            <a:ext cx="1947969" cy="430887"/>
          </a:xfrm>
          <a:prstGeom prst="rect">
            <a:avLst/>
          </a:prstGeom>
          <a:solidFill>
            <a:schemeClr val="bg1"/>
          </a:solidFill>
        </p:spPr>
        <p:txBody>
          <a:bodyPr wrap="none">
            <a:spAutoFit/>
          </a:bodyPr>
          <a:lstStyle/>
          <a:p>
            <a:r>
              <a:rPr lang="en-GB" sz="2200" dirty="0">
                <a:solidFill>
                  <a:srgbClr val="FF0000"/>
                </a:solidFill>
              </a:rPr>
              <a:t>(</a:t>
            </a:r>
            <a:r>
              <a:rPr lang="en-GB" sz="2200" dirty="0" err="1">
                <a:solidFill>
                  <a:srgbClr val="FF0000"/>
                </a:solidFill>
              </a:rPr>
              <a:t>matrimonio</a:t>
            </a:r>
            <a:r>
              <a:rPr lang="en-GB" sz="2200" dirty="0">
                <a:solidFill>
                  <a:srgbClr val="FF0000"/>
                </a:solidFill>
              </a:rPr>
              <a:t>)</a:t>
            </a:r>
            <a:endParaRPr lang="en-GB" sz="2200" dirty="0"/>
          </a:p>
        </p:txBody>
      </p:sp>
      <p:sp>
        <p:nvSpPr>
          <p:cNvPr id="33" name="Rectangle 32">
            <a:extLst>
              <a:ext uri="{FF2B5EF4-FFF2-40B4-BE49-F238E27FC236}">
                <a16:creationId xmlns:a16="http://schemas.microsoft.com/office/drawing/2014/main" id="{BC7B1ADC-3B5A-44DD-94DD-8E8679E8829C}"/>
              </a:ext>
            </a:extLst>
          </p:cNvPr>
          <p:cNvSpPr/>
          <p:nvPr/>
        </p:nvSpPr>
        <p:spPr>
          <a:xfrm>
            <a:off x="4187402" y="4958486"/>
            <a:ext cx="1495922" cy="430887"/>
          </a:xfrm>
          <a:prstGeom prst="rect">
            <a:avLst/>
          </a:prstGeom>
          <a:solidFill>
            <a:schemeClr val="bg1"/>
          </a:solidFill>
        </p:spPr>
        <p:txBody>
          <a:bodyPr wrap="none">
            <a:spAutoFit/>
          </a:bodyPr>
          <a:lstStyle/>
          <a:p>
            <a:r>
              <a:rPr lang="en-GB" sz="2200" dirty="0">
                <a:solidFill>
                  <a:srgbClr val="FF0000"/>
                </a:solidFill>
              </a:rPr>
              <a:t>(</a:t>
            </a:r>
            <a:r>
              <a:rPr lang="en-GB" sz="2200" dirty="0" err="1">
                <a:solidFill>
                  <a:srgbClr val="FF0000"/>
                </a:solidFill>
              </a:rPr>
              <a:t>trataron</a:t>
            </a:r>
            <a:r>
              <a:rPr lang="en-GB" sz="2200" dirty="0">
                <a:solidFill>
                  <a:srgbClr val="FF0000"/>
                </a:solidFill>
              </a:rPr>
              <a:t>)</a:t>
            </a:r>
            <a:endParaRPr lang="en-GB" sz="2200" dirty="0"/>
          </a:p>
        </p:txBody>
      </p:sp>
      <p:sp>
        <p:nvSpPr>
          <p:cNvPr id="34" name="Rectangle 33">
            <a:extLst>
              <a:ext uri="{FF2B5EF4-FFF2-40B4-BE49-F238E27FC236}">
                <a16:creationId xmlns:a16="http://schemas.microsoft.com/office/drawing/2014/main" id="{79AA17B5-5A45-4AFD-918F-6923AC5AF5EA}"/>
              </a:ext>
            </a:extLst>
          </p:cNvPr>
          <p:cNvSpPr/>
          <p:nvPr/>
        </p:nvSpPr>
        <p:spPr>
          <a:xfrm>
            <a:off x="3970031" y="5614960"/>
            <a:ext cx="1306819" cy="430887"/>
          </a:xfrm>
          <a:prstGeom prst="rect">
            <a:avLst/>
          </a:prstGeom>
          <a:solidFill>
            <a:schemeClr val="bg1"/>
          </a:solidFill>
        </p:spPr>
        <p:txBody>
          <a:bodyPr wrap="square">
            <a:spAutoFit/>
          </a:bodyPr>
          <a:lstStyle/>
          <a:p>
            <a:r>
              <a:rPr lang="en-GB" sz="2200" dirty="0">
                <a:solidFill>
                  <a:srgbClr val="FF0000"/>
                </a:solidFill>
              </a:rPr>
              <a:t>(</a:t>
            </a:r>
            <a:r>
              <a:rPr lang="en-GB" sz="2200" dirty="0" err="1">
                <a:solidFill>
                  <a:srgbClr val="FF0000"/>
                </a:solidFill>
              </a:rPr>
              <a:t>realizó</a:t>
            </a:r>
            <a:r>
              <a:rPr lang="en-GB" sz="2200" dirty="0">
                <a:solidFill>
                  <a:srgbClr val="FF0000"/>
                </a:solidFill>
              </a:rPr>
              <a:t>)</a:t>
            </a:r>
            <a:endParaRPr lang="en-GB" sz="2200" dirty="0"/>
          </a:p>
        </p:txBody>
      </p:sp>
      <p:pic>
        <p:nvPicPr>
          <p:cNvPr id="2" name="Una historia de amor full.wav">
            <a:hlinkClick r:id="" action="ppaction://media"/>
            <a:extLst>
              <a:ext uri="{FF2B5EF4-FFF2-40B4-BE49-F238E27FC236}">
                <a16:creationId xmlns:a16="http://schemas.microsoft.com/office/drawing/2014/main" id="{F3835333-032F-4498-72CD-E3E627D248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96547" y="1414301"/>
            <a:ext cx="812800" cy="812800"/>
          </a:xfrm>
          <a:prstGeom prst="rect">
            <a:avLst/>
          </a:prstGeom>
        </p:spPr>
      </p:pic>
    </p:spTree>
    <p:extLst>
      <p:ext uri="{BB962C8B-B14F-4D97-AF65-F5344CB8AC3E}">
        <p14:creationId xmlns:p14="http://schemas.microsoft.com/office/powerpoint/2010/main" val="165822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55391" fill="hold"/>
                                        <p:tgtEl>
                                          <p:spTgt spid="2"/>
                                        </p:tgtEl>
                                      </p:cBhvr>
                                    </p:cmd>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2"/>
                </p:tgtEl>
              </p:cMediaNode>
            </p:audio>
          </p:childTnLst>
        </p:cTn>
      </p:par>
    </p:tnLst>
    <p:bldLst>
      <p:bldP spid="17" grpId="0" animBg="1"/>
      <p:bldP spid="18" grpId="0" animBg="1"/>
      <p:bldP spid="20" grpId="0" animBg="1"/>
      <p:bldP spid="22" grpId="0" animBg="1"/>
      <p:bldP spid="23" grpId="0" animBg="1"/>
      <p:bldP spid="24" grpId="0" animBg="1"/>
      <p:bldP spid="25" grpId="0" animBg="1"/>
      <p:bldP spid="26" grpId="0" animBg="1"/>
      <p:bldP spid="27" grpId="0" animBg="1"/>
      <p:bldP spid="28" grpId="0" animBg="1"/>
      <p:bldP spid="29" grpId="0" animBg="1"/>
      <p:bldP spid="30" grpId="0" animBg="1"/>
      <p:bldP spid="21" grpId="0" animBg="1"/>
      <p:bldP spid="31" grpId="0" animBg="1"/>
      <p:bldP spid="32" grpId="0" animBg="1"/>
      <p:bldP spid="33" grpId="0" animBg="1"/>
      <p:bldP spid="3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1F7483-3A0A-D9FE-7775-90F090B42468}"/>
              </a:ext>
            </a:extLst>
          </p:cNvPr>
          <p:cNvSpPr>
            <a:spLocks noGrp="1"/>
          </p:cNvSpPr>
          <p:nvPr>
            <p:ph type="title"/>
          </p:nvPr>
        </p:nvSpPr>
        <p:spPr>
          <a:xfrm>
            <a:off x="-1" y="213557"/>
            <a:ext cx="4966855" cy="647577"/>
          </a:xfrm>
        </p:spPr>
        <p:txBody>
          <a:bodyPr/>
          <a:lstStyle/>
          <a:p>
            <a:r>
              <a:rPr lang="en-ES" dirty="0"/>
              <a:t>Una historia de amor</a:t>
            </a:r>
          </a:p>
        </p:txBody>
      </p:sp>
      <p:sp>
        <p:nvSpPr>
          <p:cNvPr id="10" name="Rounded Rectangle 11">
            <a:extLst>
              <a:ext uri="{FF2B5EF4-FFF2-40B4-BE49-F238E27FC236}">
                <a16:creationId xmlns:a16="http://schemas.microsoft.com/office/drawing/2014/main" id="{C278E555-CEDA-7466-8545-CFF76D38B9FD}"/>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pSp>
        <p:nvGrpSpPr>
          <p:cNvPr id="6" name="Group 5">
            <a:extLst>
              <a:ext uri="{FF2B5EF4-FFF2-40B4-BE49-F238E27FC236}">
                <a16:creationId xmlns:a16="http://schemas.microsoft.com/office/drawing/2014/main" id="{9CBE30AF-686B-44C3-8D4D-873A1E717ACF}"/>
              </a:ext>
            </a:extLst>
          </p:cNvPr>
          <p:cNvGrpSpPr/>
          <p:nvPr/>
        </p:nvGrpSpPr>
        <p:grpSpPr>
          <a:xfrm>
            <a:off x="9626320" y="778660"/>
            <a:ext cx="2799135" cy="2685613"/>
            <a:chOff x="8332373" y="1235435"/>
            <a:chExt cx="3595772" cy="3228883"/>
          </a:xfrm>
        </p:grpSpPr>
        <p:pic>
          <p:nvPicPr>
            <p:cNvPr id="11" name="Picture 4" descr="illustration&#10;">
              <a:extLst>
                <a:ext uri="{FF2B5EF4-FFF2-40B4-BE49-F238E27FC236}">
                  <a16:creationId xmlns:a16="http://schemas.microsoft.com/office/drawing/2014/main" id="{BC233F9F-D298-4FE7-8FEE-D222E22C478F}"/>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23882"/>
            <a:stretch/>
          </p:blipFill>
          <p:spPr bwMode="auto">
            <a:xfrm>
              <a:off x="9934130" y="1822944"/>
              <a:ext cx="1994015" cy="26178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llustration&#10;">
              <a:extLst>
                <a:ext uri="{FF2B5EF4-FFF2-40B4-BE49-F238E27FC236}">
                  <a16:creationId xmlns:a16="http://schemas.microsoft.com/office/drawing/2014/main" id="{BFD68C18-EA24-40F6-9ECC-63FAA2FB17DE}"/>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23882"/>
            <a:stretch/>
          </p:blipFill>
          <p:spPr bwMode="auto">
            <a:xfrm flipH="1">
              <a:off x="8332373" y="1846449"/>
              <a:ext cx="2161628" cy="26178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Heart Shape vector and picture">
              <a:extLst>
                <a:ext uri="{FF2B5EF4-FFF2-40B4-BE49-F238E27FC236}">
                  <a16:creationId xmlns:a16="http://schemas.microsoft.com/office/drawing/2014/main" id="{D7A92942-F973-4B81-8C65-A297B3BC6AA5}"/>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578136" y="1235435"/>
              <a:ext cx="1193481" cy="114421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a:extLst>
              <a:ext uri="{FF2B5EF4-FFF2-40B4-BE49-F238E27FC236}">
                <a16:creationId xmlns:a16="http://schemas.microsoft.com/office/drawing/2014/main" id="{E96E7DBD-FC3D-43D2-B2EF-D9ACDF78F9DA}"/>
              </a:ext>
            </a:extLst>
          </p:cNvPr>
          <p:cNvSpPr/>
          <p:nvPr/>
        </p:nvSpPr>
        <p:spPr>
          <a:xfrm>
            <a:off x="306806" y="861134"/>
            <a:ext cx="9755948" cy="830997"/>
          </a:xfrm>
          <a:prstGeom prst="rect">
            <a:avLst/>
          </a:prstGeom>
        </p:spPr>
        <p:txBody>
          <a:bodyPr wrap="square">
            <a:spAutoFit/>
          </a:bodyPr>
          <a:lstStyle/>
          <a:p>
            <a:r>
              <a:rPr lang="en-GB" sz="2400" b="1" dirty="0"/>
              <a:t>¿</a:t>
            </a:r>
            <a:r>
              <a:rPr lang="en-GB" sz="2400" b="1" dirty="0" err="1"/>
              <a:t>Qué</a:t>
            </a:r>
            <a:r>
              <a:rPr lang="en-GB" sz="2400" b="1" dirty="0"/>
              <a:t> </a:t>
            </a:r>
            <a:r>
              <a:rPr lang="en-GB" sz="2400" b="1" dirty="0" err="1"/>
              <a:t>acuerdas</a:t>
            </a:r>
            <a:r>
              <a:rPr lang="en-GB" sz="2400" b="1" dirty="0"/>
              <a:t> </a:t>
            </a:r>
            <a:r>
              <a:rPr lang="en-GB" sz="2400" b="1" dirty="0" err="1"/>
              <a:t>desde</a:t>
            </a:r>
            <a:r>
              <a:rPr lang="en-GB" sz="2400" b="1" dirty="0"/>
              <a:t> la </a:t>
            </a:r>
            <a:r>
              <a:rPr lang="en-GB" sz="2400" b="1" dirty="0" err="1"/>
              <a:t>conversación</a:t>
            </a:r>
            <a:r>
              <a:rPr lang="en-GB" sz="2400" b="1" dirty="0"/>
              <a:t>?  ¿</a:t>
            </a:r>
            <a:r>
              <a:rPr lang="en-GB" sz="2400" b="1" dirty="0" err="1"/>
              <a:t>Puedes</a:t>
            </a:r>
            <a:r>
              <a:rPr lang="en-GB" sz="2400" b="1" dirty="0"/>
              <a:t> </a:t>
            </a:r>
            <a:r>
              <a:rPr lang="en-GB" sz="2400" b="1" dirty="0" err="1"/>
              <a:t>terminar</a:t>
            </a:r>
            <a:r>
              <a:rPr lang="en-GB" sz="2400" b="1" dirty="0"/>
              <a:t> las </a:t>
            </a:r>
            <a:r>
              <a:rPr lang="en-GB" sz="2400" b="1" dirty="0" err="1"/>
              <a:t>frases</a:t>
            </a:r>
            <a:r>
              <a:rPr lang="en-GB" sz="2400" b="1" dirty="0"/>
              <a:t> </a:t>
            </a:r>
            <a:r>
              <a:rPr lang="en-GB" sz="2400" b="1" dirty="0" err="1"/>
              <a:t>en</a:t>
            </a:r>
            <a:r>
              <a:rPr lang="en-GB" sz="2400" b="1" dirty="0"/>
              <a:t> </a:t>
            </a:r>
            <a:r>
              <a:rPr lang="en-GB" sz="2400" b="1" dirty="0" err="1"/>
              <a:t>inglés</a:t>
            </a:r>
            <a:r>
              <a:rPr lang="en-GB" sz="2400" b="1" dirty="0"/>
              <a:t>?</a:t>
            </a:r>
          </a:p>
        </p:txBody>
      </p:sp>
      <p:sp>
        <p:nvSpPr>
          <p:cNvPr id="35" name="TextBox 34">
            <a:extLst>
              <a:ext uri="{FF2B5EF4-FFF2-40B4-BE49-F238E27FC236}">
                <a16:creationId xmlns:a16="http://schemas.microsoft.com/office/drawing/2014/main" id="{A5AE1B78-42D4-4A03-99FB-93AB76F5C58A}"/>
              </a:ext>
            </a:extLst>
          </p:cNvPr>
          <p:cNvSpPr txBox="1"/>
          <p:nvPr/>
        </p:nvSpPr>
        <p:spPr>
          <a:xfrm>
            <a:off x="349625" y="1630575"/>
            <a:ext cx="11492750" cy="4596258"/>
          </a:xfrm>
          <a:prstGeom prst="rect">
            <a:avLst/>
          </a:prstGeom>
          <a:noFill/>
        </p:spPr>
        <p:txBody>
          <a:bodyPr wrap="square" rtlCol="0">
            <a:spAutoFit/>
          </a:bodyPr>
          <a:lstStyle/>
          <a:p>
            <a:pPr>
              <a:lnSpc>
                <a:spcPts val="6000"/>
              </a:lnSpc>
            </a:pPr>
            <a:r>
              <a:rPr lang="en-GB" sz="2800" dirty="0"/>
              <a:t>Miss Argentina and Miss Puerto Rico…</a:t>
            </a:r>
          </a:p>
          <a:p>
            <a:pPr>
              <a:lnSpc>
                <a:spcPts val="6000"/>
              </a:lnSpc>
            </a:pPr>
            <a:r>
              <a:rPr lang="en-GB" sz="2800" dirty="0"/>
              <a:t>A friend of Daniel …</a:t>
            </a:r>
          </a:p>
          <a:p>
            <a:pPr>
              <a:lnSpc>
                <a:spcPts val="6000"/>
              </a:lnSpc>
            </a:pPr>
            <a:r>
              <a:rPr lang="en-GB" sz="2800" dirty="0"/>
              <a:t>The couple started going out in ….</a:t>
            </a:r>
          </a:p>
          <a:p>
            <a:pPr>
              <a:lnSpc>
                <a:spcPts val="6000"/>
              </a:lnSpc>
            </a:pPr>
            <a:r>
              <a:rPr lang="en-GB" sz="2800" dirty="0"/>
              <a:t>But didn’t go public with their relationship until...</a:t>
            </a:r>
          </a:p>
          <a:p>
            <a:pPr>
              <a:lnSpc>
                <a:spcPts val="6000"/>
              </a:lnSpc>
            </a:pPr>
            <a:r>
              <a:rPr lang="en-GB" sz="2800" dirty="0"/>
              <a:t>Other models that participated in the same competition….</a:t>
            </a:r>
          </a:p>
          <a:p>
            <a:pPr>
              <a:lnSpc>
                <a:spcPts val="6000"/>
              </a:lnSpc>
            </a:pPr>
            <a:r>
              <a:rPr lang="en-GB" sz="2800" dirty="0"/>
              <a:t>During the television interview the two…</a:t>
            </a:r>
          </a:p>
        </p:txBody>
      </p:sp>
      <p:sp>
        <p:nvSpPr>
          <p:cNvPr id="36" name="TextBox 35">
            <a:extLst>
              <a:ext uri="{FF2B5EF4-FFF2-40B4-BE49-F238E27FC236}">
                <a16:creationId xmlns:a16="http://schemas.microsoft.com/office/drawing/2014/main" id="{B3EFA82A-B088-4094-A5BA-079B680A6F0B}"/>
              </a:ext>
            </a:extLst>
          </p:cNvPr>
          <p:cNvSpPr txBox="1"/>
          <p:nvPr/>
        </p:nvSpPr>
        <p:spPr>
          <a:xfrm>
            <a:off x="6889683" y="1669881"/>
            <a:ext cx="2715228" cy="656718"/>
          </a:xfrm>
          <a:prstGeom prst="rect">
            <a:avLst/>
          </a:prstGeom>
          <a:noFill/>
        </p:spPr>
        <p:txBody>
          <a:bodyPr wrap="square" rtlCol="0">
            <a:spAutoFit/>
          </a:bodyPr>
          <a:lstStyle/>
          <a:p>
            <a:pPr>
              <a:lnSpc>
                <a:spcPct val="150000"/>
              </a:lnSpc>
            </a:pPr>
            <a:r>
              <a:rPr lang="en-GB" sz="2800" b="1" dirty="0">
                <a:solidFill>
                  <a:schemeClr val="accent1"/>
                </a:solidFill>
              </a:rPr>
              <a:t>got married.</a:t>
            </a:r>
          </a:p>
        </p:txBody>
      </p:sp>
      <p:sp>
        <p:nvSpPr>
          <p:cNvPr id="37" name="TextBox 36">
            <a:extLst>
              <a:ext uri="{FF2B5EF4-FFF2-40B4-BE49-F238E27FC236}">
                <a16:creationId xmlns:a16="http://schemas.microsoft.com/office/drawing/2014/main" id="{F7461CB8-4BC7-4CDF-A216-C2E4FE69546F}"/>
              </a:ext>
            </a:extLst>
          </p:cNvPr>
          <p:cNvSpPr txBox="1"/>
          <p:nvPr/>
        </p:nvSpPr>
        <p:spPr>
          <a:xfrm>
            <a:off x="4110233" y="2506651"/>
            <a:ext cx="7198810" cy="655308"/>
          </a:xfrm>
          <a:prstGeom prst="rect">
            <a:avLst/>
          </a:prstGeom>
          <a:noFill/>
        </p:spPr>
        <p:txBody>
          <a:bodyPr wrap="square" rtlCol="0">
            <a:spAutoFit/>
          </a:bodyPr>
          <a:lstStyle/>
          <a:p>
            <a:pPr>
              <a:lnSpc>
                <a:spcPct val="150000"/>
              </a:lnSpc>
            </a:pPr>
            <a:r>
              <a:rPr lang="en-GB" sz="2800" b="1" dirty="0">
                <a:solidFill>
                  <a:schemeClr val="accent1"/>
                </a:solidFill>
              </a:rPr>
              <a:t>sent him the video in </a:t>
            </a:r>
            <a:r>
              <a:rPr lang="en-GB" sz="2800" b="1" dirty="0" err="1">
                <a:solidFill>
                  <a:schemeClr val="accent1"/>
                </a:solidFill>
              </a:rPr>
              <a:t>Whatsapp</a:t>
            </a:r>
            <a:r>
              <a:rPr lang="en-GB" sz="2800" b="1" dirty="0">
                <a:solidFill>
                  <a:schemeClr val="accent1"/>
                </a:solidFill>
              </a:rPr>
              <a:t>.</a:t>
            </a:r>
          </a:p>
        </p:txBody>
      </p:sp>
      <p:sp>
        <p:nvSpPr>
          <p:cNvPr id="38" name="TextBox 37">
            <a:extLst>
              <a:ext uri="{FF2B5EF4-FFF2-40B4-BE49-F238E27FC236}">
                <a16:creationId xmlns:a16="http://schemas.microsoft.com/office/drawing/2014/main" id="{8710DD57-3831-416E-82D4-D6CD03FFBF51}"/>
              </a:ext>
            </a:extLst>
          </p:cNvPr>
          <p:cNvSpPr txBox="1"/>
          <p:nvPr/>
        </p:nvSpPr>
        <p:spPr>
          <a:xfrm>
            <a:off x="6368524" y="3199540"/>
            <a:ext cx="7198810" cy="655308"/>
          </a:xfrm>
          <a:prstGeom prst="rect">
            <a:avLst/>
          </a:prstGeom>
          <a:noFill/>
        </p:spPr>
        <p:txBody>
          <a:bodyPr wrap="square" rtlCol="0">
            <a:spAutoFit/>
          </a:bodyPr>
          <a:lstStyle/>
          <a:p>
            <a:pPr>
              <a:lnSpc>
                <a:spcPct val="150000"/>
              </a:lnSpc>
            </a:pPr>
            <a:r>
              <a:rPr lang="en-GB" sz="2800" b="1" dirty="0">
                <a:solidFill>
                  <a:schemeClr val="accent1"/>
                </a:solidFill>
              </a:rPr>
              <a:t>2020.</a:t>
            </a:r>
          </a:p>
        </p:txBody>
      </p:sp>
      <p:sp>
        <p:nvSpPr>
          <p:cNvPr id="39" name="TextBox 38">
            <a:extLst>
              <a:ext uri="{FF2B5EF4-FFF2-40B4-BE49-F238E27FC236}">
                <a16:creationId xmlns:a16="http://schemas.microsoft.com/office/drawing/2014/main" id="{CFFAEA70-37E4-4F68-B375-CDEBA73FE62A}"/>
              </a:ext>
            </a:extLst>
          </p:cNvPr>
          <p:cNvSpPr txBox="1"/>
          <p:nvPr/>
        </p:nvSpPr>
        <p:spPr>
          <a:xfrm>
            <a:off x="8726018" y="3993144"/>
            <a:ext cx="7198810" cy="655308"/>
          </a:xfrm>
          <a:prstGeom prst="rect">
            <a:avLst/>
          </a:prstGeom>
          <a:noFill/>
        </p:spPr>
        <p:txBody>
          <a:bodyPr wrap="square" rtlCol="0">
            <a:spAutoFit/>
          </a:bodyPr>
          <a:lstStyle/>
          <a:p>
            <a:pPr>
              <a:lnSpc>
                <a:spcPct val="150000"/>
              </a:lnSpc>
            </a:pPr>
            <a:r>
              <a:rPr lang="en-GB" sz="2800" b="1" dirty="0">
                <a:solidFill>
                  <a:schemeClr val="accent1"/>
                </a:solidFill>
              </a:rPr>
              <a:t>their wedding day.</a:t>
            </a:r>
          </a:p>
        </p:txBody>
      </p:sp>
      <p:sp>
        <p:nvSpPr>
          <p:cNvPr id="40" name="TextBox 39">
            <a:extLst>
              <a:ext uri="{FF2B5EF4-FFF2-40B4-BE49-F238E27FC236}">
                <a16:creationId xmlns:a16="http://schemas.microsoft.com/office/drawing/2014/main" id="{A32C12CC-9463-436C-9226-BDA1C7E14EC1}"/>
              </a:ext>
            </a:extLst>
          </p:cNvPr>
          <p:cNvSpPr txBox="1"/>
          <p:nvPr/>
        </p:nvSpPr>
        <p:spPr>
          <a:xfrm>
            <a:off x="3733287" y="5056148"/>
            <a:ext cx="9985462" cy="655308"/>
          </a:xfrm>
          <a:prstGeom prst="rect">
            <a:avLst/>
          </a:prstGeom>
          <a:noFill/>
        </p:spPr>
        <p:txBody>
          <a:bodyPr wrap="square" rtlCol="0">
            <a:spAutoFit/>
          </a:bodyPr>
          <a:lstStyle/>
          <a:p>
            <a:pPr>
              <a:lnSpc>
                <a:spcPct val="150000"/>
              </a:lnSpc>
            </a:pPr>
            <a:r>
              <a:rPr lang="en-GB" sz="2800" b="1" dirty="0">
                <a:solidFill>
                  <a:schemeClr val="accent1"/>
                </a:solidFill>
              </a:rPr>
              <a:t>sent messages of support and wished them luck.</a:t>
            </a:r>
          </a:p>
        </p:txBody>
      </p:sp>
      <p:sp>
        <p:nvSpPr>
          <p:cNvPr id="41" name="TextBox 40">
            <a:extLst>
              <a:ext uri="{FF2B5EF4-FFF2-40B4-BE49-F238E27FC236}">
                <a16:creationId xmlns:a16="http://schemas.microsoft.com/office/drawing/2014/main" id="{87CBA637-9B3F-4834-AD39-91E232F2BDDA}"/>
              </a:ext>
            </a:extLst>
          </p:cNvPr>
          <p:cNvSpPr txBox="1"/>
          <p:nvPr/>
        </p:nvSpPr>
        <p:spPr>
          <a:xfrm>
            <a:off x="7334144" y="5555655"/>
            <a:ext cx="3124713" cy="655308"/>
          </a:xfrm>
          <a:prstGeom prst="rect">
            <a:avLst/>
          </a:prstGeom>
          <a:noFill/>
        </p:spPr>
        <p:txBody>
          <a:bodyPr wrap="square" rtlCol="0">
            <a:spAutoFit/>
          </a:bodyPr>
          <a:lstStyle/>
          <a:p>
            <a:pPr>
              <a:lnSpc>
                <a:spcPct val="150000"/>
              </a:lnSpc>
            </a:pPr>
            <a:r>
              <a:rPr lang="en-GB" sz="2800" b="1" dirty="0">
                <a:solidFill>
                  <a:schemeClr val="accent1"/>
                </a:solidFill>
              </a:rPr>
              <a:t>looked happy.</a:t>
            </a:r>
          </a:p>
        </p:txBody>
      </p:sp>
    </p:spTree>
    <p:extLst>
      <p:ext uri="{BB962C8B-B14F-4D97-AF65-F5344CB8AC3E}">
        <p14:creationId xmlns:p14="http://schemas.microsoft.com/office/powerpoint/2010/main" val="339087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D91D5D-7929-A546-8501-8E246C6B8D5A}"/>
              </a:ext>
            </a:extLst>
          </p:cNvPr>
          <p:cNvSpPr txBox="1"/>
          <p:nvPr/>
        </p:nvSpPr>
        <p:spPr>
          <a:xfrm>
            <a:off x="270448" y="799013"/>
            <a:ext cx="7344139" cy="461665"/>
          </a:xfrm>
          <a:prstGeom prst="rect">
            <a:avLst/>
          </a:prstGeom>
          <a:noFill/>
        </p:spPr>
        <p:txBody>
          <a:bodyPr wrap="square" rtlCol="0">
            <a:spAutoFit/>
          </a:bodyPr>
          <a:lstStyle/>
          <a:p>
            <a:pPr algn="l"/>
            <a:r>
              <a:rPr lang="en-GB" sz="2400" b="1" dirty="0"/>
              <a:t>Persona A: </a:t>
            </a:r>
            <a:r>
              <a:rPr lang="en-GB" sz="2400" dirty="0"/>
              <a:t>dice la </a:t>
            </a:r>
            <a:r>
              <a:rPr lang="en-GB" sz="2400" dirty="0" err="1"/>
              <a:t>frase</a:t>
            </a:r>
            <a:r>
              <a:rPr lang="en-GB" sz="2400" dirty="0"/>
              <a:t> </a:t>
            </a:r>
            <a:r>
              <a:rPr lang="en-GB" sz="2400" dirty="0" err="1"/>
              <a:t>en</a:t>
            </a:r>
            <a:r>
              <a:rPr lang="en-GB" sz="2400" dirty="0"/>
              <a:t> </a:t>
            </a:r>
            <a:r>
              <a:rPr lang="en-GB" sz="2400" dirty="0" err="1"/>
              <a:t>español</a:t>
            </a:r>
            <a:r>
              <a:rPr lang="en-GB" sz="2400" dirty="0"/>
              <a:t> a Persona B</a:t>
            </a:r>
            <a:r>
              <a:rPr lang="en-GB" sz="2400" b="1" dirty="0"/>
              <a:t>.</a:t>
            </a:r>
            <a:r>
              <a:rPr lang="en-GB" sz="2400" dirty="0"/>
              <a:t> </a:t>
            </a:r>
            <a:endParaRPr lang="x-none" sz="2400" dirty="0"/>
          </a:p>
        </p:txBody>
      </p:sp>
      <p:sp>
        <p:nvSpPr>
          <p:cNvPr id="5" name="CuadroTexto 4">
            <a:extLst>
              <a:ext uri="{FF2B5EF4-FFF2-40B4-BE49-F238E27FC236}">
                <a16:creationId xmlns:a16="http://schemas.microsoft.com/office/drawing/2014/main" id="{5DD30CD5-69C7-0747-B908-5C05C5D7143D}"/>
              </a:ext>
            </a:extLst>
          </p:cNvPr>
          <p:cNvSpPr txBox="1"/>
          <p:nvPr/>
        </p:nvSpPr>
        <p:spPr>
          <a:xfrm>
            <a:off x="262103" y="1539394"/>
            <a:ext cx="9089714" cy="461665"/>
          </a:xfrm>
          <a:prstGeom prst="rect">
            <a:avLst/>
          </a:prstGeom>
          <a:noFill/>
        </p:spPr>
        <p:txBody>
          <a:bodyPr wrap="square" rtlCol="0">
            <a:spAutoFit/>
          </a:bodyPr>
          <a:lstStyle/>
          <a:p>
            <a:pPr algn="l"/>
            <a:r>
              <a:rPr lang="en-GB" sz="2400" dirty="0"/>
              <a:t> </a:t>
            </a:r>
            <a:endParaRPr lang="x-none" sz="2400" dirty="0"/>
          </a:p>
        </p:txBody>
      </p:sp>
      <p:sp>
        <p:nvSpPr>
          <p:cNvPr id="7" name="CuadroTexto 6">
            <a:extLst>
              <a:ext uri="{FF2B5EF4-FFF2-40B4-BE49-F238E27FC236}">
                <a16:creationId xmlns:a16="http://schemas.microsoft.com/office/drawing/2014/main" id="{5A48E740-F203-064E-806C-65463363E26E}"/>
              </a:ext>
            </a:extLst>
          </p:cNvPr>
          <p:cNvSpPr txBox="1"/>
          <p:nvPr/>
        </p:nvSpPr>
        <p:spPr>
          <a:xfrm>
            <a:off x="355525" y="2952365"/>
            <a:ext cx="1459054" cy="461665"/>
          </a:xfrm>
          <a:prstGeom prst="rect">
            <a:avLst/>
          </a:prstGeom>
          <a:noFill/>
        </p:spPr>
        <p:txBody>
          <a:bodyPr wrap="none" rtlCol="0">
            <a:spAutoFit/>
          </a:bodyPr>
          <a:lstStyle/>
          <a:p>
            <a:pPr algn="l"/>
            <a:r>
              <a:rPr lang="x-none" sz="2400" b="1" dirty="0"/>
              <a:t>Ejemplo:</a:t>
            </a:r>
          </a:p>
        </p:txBody>
      </p:sp>
      <p:graphicFrame>
        <p:nvGraphicFramePr>
          <p:cNvPr id="9" name="Tabla 8">
            <a:extLst>
              <a:ext uri="{FF2B5EF4-FFF2-40B4-BE49-F238E27FC236}">
                <a16:creationId xmlns:a16="http://schemas.microsoft.com/office/drawing/2014/main" id="{7993FB9C-052C-3A43-AF78-03D49316B27C}"/>
              </a:ext>
            </a:extLst>
          </p:cNvPr>
          <p:cNvGraphicFramePr>
            <a:graphicFrameLocks noGrp="1"/>
          </p:cNvGraphicFramePr>
          <p:nvPr>
            <p:extLst>
              <p:ext uri="{D42A27DB-BD31-4B8C-83A1-F6EECF244321}">
                <p14:modId xmlns:p14="http://schemas.microsoft.com/office/powerpoint/2010/main" val="2974402848"/>
              </p:ext>
            </p:extLst>
          </p:nvPr>
        </p:nvGraphicFramePr>
        <p:xfrm>
          <a:off x="464833" y="4123788"/>
          <a:ext cx="5417340" cy="1715278"/>
        </p:xfrm>
        <a:graphic>
          <a:graphicData uri="http://schemas.openxmlformats.org/drawingml/2006/table">
            <a:tbl>
              <a:tblPr firstRow="1" bandRow="1">
                <a:tableStyleId>{BDBED569-4797-4DF1-A0F4-6AAB3CD982D8}</a:tableStyleId>
              </a:tblPr>
              <a:tblGrid>
                <a:gridCol w="736257">
                  <a:extLst>
                    <a:ext uri="{9D8B030D-6E8A-4147-A177-3AD203B41FA5}">
                      <a16:colId xmlns:a16="http://schemas.microsoft.com/office/drawing/2014/main" val="1002263995"/>
                    </a:ext>
                  </a:extLst>
                </a:gridCol>
                <a:gridCol w="4681083">
                  <a:extLst>
                    <a:ext uri="{9D8B030D-6E8A-4147-A177-3AD203B41FA5}">
                      <a16:colId xmlns:a16="http://schemas.microsoft.com/office/drawing/2014/main" val="2361975497"/>
                    </a:ext>
                  </a:extLst>
                </a:gridCol>
              </a:tblGrid>
              <a:tr h="728088">
                <a:tc>
                  <a:txBody>
                    <a:bodyPr/>
                    <a:lstStyle/>
                    <a:p>
                      <a:endParaRPr lang="x-none" sz="2200" dirty="0"/>
                    </a:p>
                  </a:txBody>
                  <a:tcPr/>
                </a:tc>
                <a:tc>
                  <a:txBody>
                    <a:bodyPr/>
                    <a:lstStyle/>
                    <a:p>
                      <a:pPr algn="ctr"/>
                      <a:r>
                        <a:rPr lang="x-none" sz="2200" dirty="0"/>
                        <a:t>Lee las frases en español</a:t>
                      </a:r>
                      <a:endParaRPr lang="x-none" sz="2200" b="0" dirty="0">
                        <a:solidFill>
                          <a:srgbClr val="203864"/>
                        </a:solidFill>
                      </a:endParaRPr>
                    </a:p>
                  </a:txBody>
                  <a:tcPr anchor="ctr"/>
                </a:tc>
                <a:extLst>
                  <a:ext uri="{0D108BD9-81ED-4DB2-BD59-A6C34878D82A}">
                    <a16:rowId xmlns:a16="http://schemas.microsoft.com/office/drawing/2014/main" val="3018137446"/>
                  </a:ext>
                </a:extLst>
              </a:tr>
              <a:tr h="987190">
                <a:tc>
                  <a:txBody>
                    <a:bodyPr/>
                    <a:lstStyle/>
                    <a:p>
                      <a:r>
                        <a:rPr lang="x-none" sz="2200" dirty="0"/>
                        <a:t>1</a:t>
                      </a:r>
                      <a:endParaRPr lang="x-none" sz="2200" b="1" dirty="0">
                        <a:solidFill>
                          <a:srgbClr val="203864"/>
                        </a:solidFill>
                      </a:endParaRPr>
                    </a:p>
                  </a:txBody>
                  <a:tcPr anchor="ctr" anchorCtr="1">
                    <a:solidFill>
                      <a:srgbClr val="FF9999">
                        <a:alpha val="20000"/>
                      </a:srgbClr>
                    </a:solidFill>
                  </a:tcPr>
                </a:tc>
                <a:tc>
                  <a:txBody>
                    <a:bodyPr/>
                    <a:lstStyle/>
                    <a:p>
                      <a:r>
                        <a:rPr lang="es-ES" sz="2200" dirty="0" err="1"/>
                        <a:t>Did</a:t>
                      </a:r>
                      <a:r>
                        <a:rPr lang="es-ES" sz="2200" dirty="0"/>
                        <a:t> </a:t>
                      </a:r>
                      <a:r>
                        <a:rPr lang="es-ES" sz="2200" dirty="0" err="1"/>
                        <a:t>she</a:t>
                      </a:r>
                      <a:r>
                        <a:rPr lang="es-ES" sz="2200" dirty="0"/>
                        <a:t> </a:t>
                      </a:r>
                      <a:r>
                        <a:rPr lang="es-ES" sz="2200" dirty="0" err="1"/>
                        <a:t>kiss</a:t>
                      </a:r>
                      <a:r>
                        <a:rPr lang="es-ES" sz="2200" dirty="0"/>
                        <a:t> </a:t>
                      </a:r>
                      <a:r>
                        <a:rPr lang="es-ES" sz="2200" dirty="0" err="1"/>
                        <a:t>her</a:t>
                      </a:r>
                      <a:r>
                        <a:rPr lang="es-ES" sz="2200" dirty="0"/>
                        <a:t> </a:t>
                      </a:r>
                      <a:r>
                        <a:rPr lang="es-ES" sz="2200" dirty="0" err="1"/>
                        <a:t>wife</a:t>
                      </a:r>
                      <a:r>
                        <a:rPr lang="es-ES" sz="2200" dirty="0"/>
                        <a:t>?</a:t>
                      </a:r>
                    </a:p>
                  </a:txBody>
                  <a:tcPr anchor="ctr">
                    <a:solidFill>
                      <a:srgbClr val="FF9999">
                        <a:alpha val="20000"/>
                      </a:srgbClr>
                    </a:solidFill>
                  </a:tcPr>
                </a:tc>
                <a:extLst>
                  <a:ext uri="{0D108BD9-81ED-4DB2-BD59-A6C34878D82A}">
                    <a16:rowId xmlns:a16="http://schemas.microsoft.com/office/drawing/2014/main" val="2055318081"/>
                  </a:ext>
                </a:extLst>
              </a:tr>
            </a:tbl>
          </a:graphicData>
        </a:graphic>
      </p:graphicFrame>
      <p:sp>
        <p:nvSpPr>
          <p:cNvPr id="10" name="CuadroTexto 9">
            <a:extLst>
              <a:ext uri="{FF2B5EF4-FFF2-40B4-BE49-F238E27FC236}">
                <a16:creationId xmlns:a16="http://schemas.microsoft.com/office/drawing/2014/main" id="{44B29787-C12C-A944-8F8D-4E3812DEC56B}"/>
              </a:ext>
            </a:extLst>
          </p:cNvPr>
          <p:cNvSpPr txBox="1"/>
          <p:nvPr/>
        </p:nvSpPr>
        <p:spPr>
          <a:xfrm>
            <a:off x="374374" y="3408300"/>
            <a:ext cx="2048959" cy="461665"/>
          </a:xfrm>
          <a:prstGeom prst="rect">
            <a:avLst/>
          </a:prstGeom>
          <a:noFill/>
        </p:spPr>
        <p:txBody>
          <a:bodyPr wrap="none" rtlCol="0">
            <a:spAutoFit/>
          </a:bodyPr>
          <a:lstStyle/>
          <a:p>
            <a:pPr algn="l"/>
            <a:r>
              <a:rPr lang="x-none" sz="2400" b="1" dirty="0">
                <a:solidFill>
                  <a:schemeClr val="tx2"/>
                </a:solidFill>
              </a:rPr>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10013859" y="3408300"/>
            <a:ext cx="1976823" cy="461665"/>
          </a:xfrm>
          <a:prstGeom prst="rect">
            <a:avLst/>
          </a:prstGeom>
          <a:noFill/>
        </p:spPr>
        <p:txBody>
          <a:bodyPr wrap="none" rtlCol="0">
            <a:spAutoFit/>
          </a:bodyPr>
          <a:lstStyle/>
          <a:p>
            <a:pPr algn="l"/>
            <a:r>
              <a:rPr lang="x-none" sz="2400" b="1" dirty="0">
                <a:solidFill>
                  <a:schemeClr val="tx2"/>
                </a:solidFill>
              </a:rPr>
              <a:t>Estudiante B</a:t>
            </a:r>
          </a:p>
        </p:txBody>
      </p:sp>
      <p:graphicFrame>
        <p:nvGraphicFramePr>
          <p:cNvPr id="12" name="Tabla 11">
            <a:extLst>
              <a:ext uri="{FF2B5EF4-FFF2-40B4-BE49-F238E27FC236}">
                <a16:creationId xmlns:a16="http://schemas.microsoft.com/office/drawing/2014/main" id="{3D4E31FD-5C3A-5342-BEC5-9DCC473743CA}"/>
              </a:ext>
            </a:extLst>
          </p:cNvPr>
          <p:cNvGraphicFramePr>
            <a:graphicFrameLocks noGrp="1"/>
          </p:cNvGraphicFramePr>
          <p:nvPr>
            <p:extLst>
              <p:ext uri="{D42A27DB-BD31-4B8C-83A1-F6EECF244321}">
                <p14:modId xmlns:p14="http://schemas.microsoft.com/office/powerpoint/2010/main" val="868985938"/>
              </p:ext>
            </p:extLst>
          </p:nvPr>
        </p:nvGraphicFramePr>
        <p:xfrm>
          <a:off x="6269056" y="5069261"/>
          <a:ext cx="5721626" cy="916676"/>
        </p:xfrm>
        <a:graphic>
          <a:graphicData uri="http://schemas.openxmlformats.org/drawingml/2006/table">
            <a:tbl>
              <a:tblPr firstRow="1" bandRow="1">
                <a:tableStyleId>{BDBED569-4797-4DF1-A0F4-6AAB3CD982D8}</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en-GB" sz="2200" dirty="0"/>
                        <a:t>5</a:t>
                      </a:r>
                      <a:endParaRPr lang="x-none" sz="2200" b="1" dirty="0">
                        <a:solidFill>
                          <a:srgbClr val="203864"/>
                        </a:solidFill>
                      </a:endParaRPr>
                    </a:p>
                  </a:txBody>
                  <a:tcPr anchor="ctr" anchorCtr="1"/>
                </a:tc>
                <a:tc>
                  <a:txBody>
                    <a:bodyPr/>
                    <a:lstStyle/>
                    <a:p>
                      <a:pPr marL="0" indent="0">
                        <a:buNone/>
                      </a:pPr>
                      <a:r>
                        <a:rPr lang="es-ES" sz="2200" dirty="0" err="1"/>
                        <a:t>Did</a:t>
                      </a:r>
                      <a:r>
                        <a:rPr lang="es-ES" sz="2200" dirty="0"/>
                        <a:t> </a:t>
                      </a:r>
                      <a:r>
                        <a:rPr lang="es-ES" sz="2200" dirty="0" err="1"/>
                        <a:t>she</a:t>
                      </a:r>
                      <a:r>
                        <a:rPr lang="es-ES" sz="2200" dirty="0"/>
                        <a:t> </a:t>
                      </a:r>
                      <a:r>
                        <a:rPr lang="es-ES" sz="2200" dirty="0" err="1"/>
                        <a:t>kiss</a:t>
                      </a:r>
                      <a:r>
                        <a:rPr lang="es-ES" sz="2200" dirty="0"/>
                        <a:t> </a:t>
                      </a:r>
                      <a:r>
                        <a:rPr lang="es-ES" sz="2200" dirty="0" err="1"/>
                        <a:t>her</a:t>
                      </a:r>
                      <a:r>
                        <a:rPr lang="es-ES" sz="2200" dirty="0"/>
                        <a:t> </a:t>
                      </a:r>
                      <a:r>
                        <a:rPr lang="es-ES" sz="2200" dirty="0" err="1"/>
                        <a:t>wife</a:t>
                      </a:r>
                      <a:r>
                        <a:rPr lang="es-ES" sz="2200" dirty="0"/>
                        <a:t>?</a:t>
                      </a:r>
                      <a:endParaRPr lang="es-ES" sz="2200" b="0" dirty="0">
                        <a:solidFill>
                          <a:srgbClr val="203864"/>
                        </a:solidFill>
                      </a:endParaRPr>
                    </a:p>
                  </a:txBody>
                  <a:tcPr anchor="ctr"/>
                </a:tc>
                <a:extLst>
                  <a:ext uri="{0D108BD9-81ED-4DB2-BD59-A6C34878D82A}">
                    <a16:rowId xmlns:a16="http://schemas.microsoft.com/office/drawing/2014/main" val="2055318081"/>
                  </a:ext>
                </a:extLst>
              </a:tr>
            </a:tbl>
          </a:graphicData>
        </a:graphic>
      </p:graphicFrame>
      <p:pic>
        <p:nvPicPr>
          <p:cNvPr id="15"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93917" y="4545345"/>
            <a:ext cx="1233251" cy="982254"/>
          </a:xfrm>
          <a:prstGeom prst="rect">
            <a:avLst/>
          </a:prstGeom>
        </p:spPr>
      </p:pic>
      <p:sp>
        <p:nvSpPr>
          <p:cNvPr id="16" name="Llamada ovalada 15">
            <a:extLst>
              <a:ext uri="{FF2B5EF4-FFF2-40B4-BE49-F238E27FC236}">
                <a16:creationId xmlns:a16="http://schemas.microsoft.com/office/drawing/2014/main" id="{9AF43905-7D59-5B4F-BD86-A78C9247A797}"/>
              </a:ext>
            </a:extLst>
          </p:cNvPr>
          <p:cNvSpPr/>
          <p:nvPr/>
        </p:nvSpPr>
        <p:spPr>
          <a:xfrm>
            <a:off x="3338947" y="2968899"/>
            <a:ext cx="4133772" cy="716900"/>
          </a:xfrm>
          <a:prstGeom prst="wedgeEllipseCallout">
            <a:avLst>
              <a:gd name="adj1" fmla="val -46353"/>
              <a:gd name="adj2" fmla="val 86488"/>
            </a:avLst>
          </a:prstGeom>
          <a:ln>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2400" dirty="0">
                <a:solidFill>
                  <a:schemeClr val="tx1"/>
                </a:solidFill>
              </a:rPr>
              <a:t>¿Besó a su mujer?</a:t>
            </a:r>
          </a:p>
        </p:txBody>
      </p:sp>
      <p:sp>
        <p:nvSpPr>
          <p:cNvPr id="2" name="Title 1"/>
          <p:cNvSpPr>
            <a:spLocks noGrp="1"/>
          </p:cNvSpPr>
          <p:nvPr>
            <p:ph type="title" idx="4294967295"/>
          </p:nvPr>
        </p:nvSpPr>
        <p:spPr>
          <a:xfrm>
            <a:off x="230834" y="229465"/>
            <a:ext cx="6710283" cy="400918"/>
          </a:xfrm>
        </p:spPr>
        <p:txBody>
          <a:bodyPr>
            <a:noAutofit/>
          </a:bodyPr>
          <a:lstStyle/>
          <a:p>
            <a:pPr rtl="0" eaLnBrk="1" latinLnBrk="0" hangingPunct="1"/>
            <a:r>
              <a:rPr lang="en-GB" sz="2400" b="1" kern="1200" dirty="0" err="1">
                <a:solidFill>
                  <a:schemeClr val="tx1"/>
                </a:solidFill>
                <a:effectLst/>
                <a:latin typeface="Century Gothic" panose="020B0502020202020204" pitchFamily="34" charset="0"/>
                <a:ea typeface="+mn-ea"/>
                <a:cs typeface="+mn-cs"/>
              </a:rPr>
              <a:t>Hablamos</a:t>
            </a:r>
            <a:r>
              <a:rPr lang="en-GB" sz="2400" b="1" kern="1200" dirty="0">
                <a:solidFill>
                  <a:schemeClr val="tx1"/>
                </a:solidFill>
                <a:effectLst/>
                <a:latin typeface="Century Gothic" panose="020B0502020202020204" pitchFamily="34" charset="0"/>
                <a:ea typeface="+mn-ea"/>
                <a:cs typeface="+mn-cs"/>
              </a:rPr>
              <a:t> </a:t>
            </a:r>
            <a:r>
              <a:rPr lang="en-GB" sz="2400" b="1" kern="1200" dirty="0" err="1">
                <a:solidFill>
                  <a:schemeClr val="tx1"/>
                </a:solidFill>
                <a:effectLst/>
                <a:latin typeface="Century Gothic" panose="020B0502020202020204" pitchFamily="34" charset="0"/>
                <a:ea typeface="+mn-ea"/>
                <a:cs typeface="+mn-cs"/>
              </a:rPr>
              <a:t>sobre</a:t>
            </a:r>
            <a:r>
              <a:rPr lang="en-GB" sz="2400" b="1" kern="1200" dirty="0">
                <a:solidFill>
                  <a:schemeClr val="tx1"/>
                </a:solidFill>
                <a:effectLst/>
                <a:latin typeface="Century Gothic" panose="020B0502020202020204" pitchFamily="34" charset="0"/>
                <a:ea typeface="+mn-ea"/>
                <a:cs typeface="+mn-cs"/>
              </a:rPr>
              <a:t> una </a:t>
            </a:r>
            <a:r>
              <a:rPr lang="en-GB" sz="2400" b="1" kern="1200" dirty="0" err="1">
                <a:solidFill>
                  <a:schemeClr val="tx1"/>
                </a:solidFill>
                <a:effectLst/>
                <a:latin typeface="Century Gothic" panose="020B0502020202020204" pitchFamily="34" charset="0"/>
                <a:ea typeface="+mn-ea"/>
                <a:cs typeface="+mn-cs"/>
              </a:rPr>
              <a:t>boda</a:t>
            </a:r>
            <a:r>
              <a:rPr lang="en-GB" sz="2400" b="1" kern="1200" dirty="0">
                <a:solidFill>
                  <a:schemeClr val="tx1"/>
                </a:solidFill>
                <a:effectLst/>
                <a:latin typeface="Century Gothic" panose="020B0502020202020204" pitchFamily="34" charset="0"/>
                <a:ea typeface="+mn-ea"/>
                <a:cs typeface="+mn-cs"/>
              </a:rPr>
              <a:t>.</a:t>
            </a:r>
            <a:endParaRPr lang="en-GB" dirty="0">
              <a:solidFill>
                <a:schemeClr val="tx1"/>
              </a:solidFill>
            </a:endParaRPr>
          </a:p>
        </p:txBody>
      </p:sp>
      <p:sp>
        <p:nvSpPr>
          <p:cNvPr id="3" name="Rectangle 2">
            <a:extLst>
              <a:ext uri="{FF2B5EF4-FFF2-40B4-BE49-F238E27FC236}">
                <a16:creationId xmlns:a16="http://schemas.microsoft.com/office/drawing/2014/main" id="{6EEFA181-DC3F-4320-B6E0-5F524F5E5A79}"/>
              </a:ext>
            </a:extLst>
          </p:cNvPr>
          <p:cNvSpPr/>
          <p:nvPr/>
        </p:nvSpPr>
        <p:spPr>
          <a:xfrm>
            <a:off x="262104" y="1346913"/>
            <a:ext cx="8094414" cy="830997"/>
          </a:xfrm>
          <a:prstGeom prst="rect">
            <a:avLst/>
          </a:prstGeom>
        </p:spPr>
        <p:txBody>
          <a:bodyPr wrap="square">
            <a:spAutoFit/>
          </a:bodyPr>
          <a:lstStyle/>
          <a:p>
            <a:r>
              <a:rPr lang="x-none" sz="2400" b="1" dirty="0"/>
              <a:t>Persona </a:t>
            </a:r>
            <a:r>
              <a:rPr lang="en-GB" sz="2400" b="1" dirty="0"/>
              <a:t>B</a:t>
            </a:r>
            <a:r>
              <a:rPr lang="x-none" sz="2400" b="1"/>
              <a:t>: </a:t>
            </a:r>
            <a:r>
              <a:rPr lang="en-GB" sz="2400" dirty="0"/>
              <a:t>escribe la </a:t>
            </a:r>
            <a:r>
              <a:rPr lang="en-GB" sz="2400" dirty="0" err="1"/>
              <a:t>frase</a:t>
            </a:r>
            <a:r>
              <a:rPr lang="en-GB" sz="2400" dirty="0"/>
              <a:t> </a:t>
            </a:r>
            <a:r>
              <a:rPr lang="en-GB" sz="2400" dirty="0" err="1"/>
              <a:t>en</a:t>
            </a:r>
            <a:r>
              <a:rPr lang="en-GB" sz="2400" dirty="0"/>
              <a:t> </a:t>
            </a:r>
            <a:r>
              <a:rPr lang="en-GB" sz="2400" dirty="0" err="1"/>
              <a:t>inglés</a:t>
            </a:r>
            <a:r>
              <a:rPr lang="en-GB" sz="2400" dirty="0"/>
              <a:t>. </a:t>
            </a:r>
            <a:r>
              <a:rPr lang="en-GB" sz="2400" dirty="0" err="1"/>
              <a:t>Termina</a:t>
            </a:r>
            <a:r>
              <a:rPr lang="en-GB" sz="2400" dirty="0"/>
              <a:t> la </a:t>
            </a:r>
            <a:r>
              <a:rPr lang="en-GB" sz="2400" dirty="0" err="1"/>
              <a:t>frase</a:t>
            </a:r>
            <a:r>
              <a:rPr lang="en-GB" sz="2400" dirty="0"/>
              <a:t> con </a:t>
            </a:r>
            <a:r>
              <a:rPr lang="en-GB" sz="2400" b="1" dirty="0"/>
              <a:t>‘</a:t>
            </a:r>
            <a:r>
              <a:rPr lang="en-GB" sz="2400" b="1" dirty="0">
                <a:solidFill>
                  <a:schemeClr val="tx2"/>
                </a:solidFill>
              </a:rPr>
              <a:t>?</a:t>
            </a:r>
            <a:r>
              <a:rPr lang="en-GB" sz="2400" b="1" dirty="0"/>
              <a:t>’</a:t>
            </a:r>
            <a:r>
              <a:rPr lang="en-GB" sz="2400" dirty="0"/>
              <a:t> </a:t>
            </a:r>
            <a:r>
              <a:rPr lang="en-GB" sz="2400" dirty="0" err="1"/>
              <a:t>si</a:t>
            </a:r>
            <a:r>
              <a:rPr lang="en-GB" sz="2400" dirty="0"/>
              <a:t> es una </a:t>
            </a:r>
            <a:r>
              <a:rPr lang="en-GB" sz="2400" dirty="0" err="1"/>
              <a:t>pregunta</a:t>
            </a:r>
            <a:r>
              <a:rPr lang="en-GB" sz="2400" dirty="0"/>
              <a:t> o </a:t>
            </a:r>
            <a:r>
              <a:rPr lang="en-GB" sz="2400" b="1" dirty="0"/>
              <a:t>‘</a:t>
            </a:r>
            <a:r>
              <a:rPr lang="en-GB" sz="2400" b="1" dirty="0">
                <a:solidFill>
                  <a:schemeClr val="tx2"/>
                </a:solidFill>
              </a:rPr>
              <a:t>.</a:t>
            </a:r>
            <a:r>
              <a:rPr lang="en-GB" sz="2400" b="1" dirty="0"/>
              <a:t>’ </a:t>
            </a:r>
            <a:r>
              <a:rPr lang="en-GB" sz="2400" dirty="0" err="1"/>
              <a:t>si</a:t>
            </a:r>
            <a:r>
              <a:rPr lang="en-GB" sz="2400" dirty="0"/>
              <a:t> no es una </a:t>
            </a:r>
            <a:r>
              <a:rPr lang="en-GB" sz="2400" dirty="0" err="1"/>
              <a:t>pregunta</a:t>
            </a:r>
            <a:r>
              <a:rPr lang="en-GB" sz="2400" dirty="0"/>
              <a:t>.</a:t>
            </a:r>
            <a:endParaRPr lang="x-none" sz="2400" dirty="0"/>
          </a:p>
        </p:txBody>
      </p:sp>
      <p:sp>
        <p:nvSpPr>
          <p:cNvPr id="17" name="Llamada rectangular 16">
            <a:extLst>
              <a:ext uri="{FF2B5EF4-FFF2-40B4-BE49-F238E27FC236}">
                <a16:creationId xmlns:a16="http://schemas.microsoft.com/office/drawing/2014/main" id="{6C798906-8176-2D4E-8F93-AE07BB2919AC}"/>
              </a:ext>
            </a:extLst>
          </p:cNvPr>
          <p:cNvSpPr/>
          <p:nvPr/>
        </p:nvSpPr>
        <p:spPr>
          <a:xfrm>
            <a:off x="9372697" y="832518"/>
            <a:ext cx="2640656" cy="1404394"/>
          </a:xfrm>
          <a:prstGeom prst="wedgeRectCallout">
            <a:avLst>
              <a:gd name="adj1" fmla="val -18866"/>
              <a:gd name="adj2" fmla="val 4548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chemeClr val="tx1"/>
                </a:solidFill>
              </a:rPr>
              <a:t>¡Atención! ¿Es singular? </a:t>
            </a:r>
            <a:r>
              <a:rPr lang="x-none" sz="2000" dirty="0">
                <a:solidFill>
                  <a:schemeClr val="tx1"/>
                </a:solidFill>
                <a:sym typeface="Wingdings" pitchFamily="2" charset="2"/>
              </a:rPr>
              <a:t> </a:t>
            </a:r>
            <a:r>
              <a:rPr lang="x-none" sz="2000" b="1" dirty="0">
                <a:solidFill>
                  <a:schemeClr val="tx1"/>
                </a:solidFill>
                <a:sym typeface="Wingdings" pitchFamily="2" charset="2"/>
              </a:rPr>
              <a:t>-</a:t>
            </a:r>
            <a:r>
              <a:rPr lang="es-GB" sz="2000" b="1" dirty="0">
                <a:solidFill>
                  <a:schemeClr val="tx1"/>
                </a:solidFill>
                <a:sym typeface="Wingdings" pitchFamily="2" charset="2"/>
              </a:rPr>
              <a:t>ó</a:t>
            </a:r>
            <a:endParaRPr lang="x-none" sz="2000" b="1" dirty="0">
              <a:solidFill>
                <a:schemeClr val="tx1"/>
              </a:solidFill>
              <a:sym typeface="Wingdings" pitchFamily="2" charset="2"/>
            </a:endParaRPr>
          </a:p>
          <a:p>
            <a:pPr algn="ctr"/>
            <a:r>
              <a:rPr lang="x-none" sz="2000" dirty="0">
                <a:solidFill>
                  <a:schemeClr val="tx1"/>
                </a:solidFill>
                <a:sym typeface="Wingdings" pitchFamily="2" charset="2"/>
              </a:rPr>
              <a:t>¿Es plural?  </a:t>
            </a:r>
            <a:r>
              <a:rPr lang="x-none" sz="2000" b="1" dirty="0">
                <a:solidFill>
                  <a:schemeClr val="tx1"/>
                </a:solidFill>
                <a:sym typeface="Wingdings" pitchFamily="2" charset="2"/>
              </a:rPr>
              <a:t>-</a:t>
            </a:r>
            <a:r>
              <a:rPr lang="es-ES" sz="2000" b="1" dirty="0">
                <a:solidFill>
                  <a:schemeClr val="tx1"/>
                </a:solidFill>
                <a:sym typeface="Wingdings" pitchFamily="2" charset="2"/>
              </a:rPr>
              <a:t>aron</a:t>
            </a:r>
            <a:endParaRPr lang="x-none" sz="2000" b="1" dirty="0">
              <a:solidFill>
                <a:schemeClr val="tx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9445336" y="279938"/>
            <a:ext cx="2482808"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escuchar</a:t>
            </a:r>
          </a:p>
        </p:txBody>
      </p:sp>
      <p:pic>
        <p:nvPicPr>
          <p:cNvPr id="2050" name="Picture 2" descr="wedding cake clipart png - Clip Art Library">
            <a:extLst>
              <a:ext uri="{FF2B5EF4-FFF2-40B4-BE49-F238E27FC236}">
                <a16:creationId xmlns:a16="http://schemas.microsoft.com/office/drawing/2014/main" id="{6D9EA995-41C4-48C4-B883-EACE8E68F64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14587" y="1698431"/>
            <a:ext cx="2354426" cy="288417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wedding cake clipart png - Clip Art Library">
            <a:extLst>
              <a:ext uri="{FF2B5EF4-FFF2-40B4-BE49-F238E27FC236}">
                <a16:creationId xmlns:a16="http://schemas.microsoft.com/office/drawing/2014/main" id="{4CC40133-E599-48F6-B8B7-4407C26C3B53}"/>
              </a:ext>
            </a:extLst>
          </p:cNvPr>
          <p:cNvPicPr>
            <a:picLocks noChangeAspect="1" noChangeArrowheads="1"/>
          </p:cNvPicPr>
          <p:nvPr/>
        </p:nvPicPr>
        <p:blipFill rotWithShape="1">
          <a:blip r:embed="rId4">
            <a:clrChange>
              <a:clrFrom>
                <a:srgbClr val="2D2D2D"/>
              </a:clrFrom>
              <a:clrTo>
                <a:srgbClr val="2D2D2D">
                  <a:alpha val="0"/>
                </a:srgbClr>
              </a:clrTo>
            </a:clrChange>
            <a:extLst>
              <a:ext uri="{28A0092B-C50C-407E-A947-70E740481C1C}">
                <a14:useLocalDpi xmlns:a14="http://schemas.microsoft.com/office/drawing/2010/main" val="0"/>
              </a:ext>
            </a:extLst>
          </a:blip>
          <a:srcRect l="48068" t="1292" r="41816" b="80038"/>
          <a:stretch/>
        </p:blipFill>
        <p:spPr bwMode="auto">
          <a:xfrm flipH="1">
            <a:off x="8479467" y="1735811"/>
            <a:ext cx="315282" cy="53848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wedding cake clipart png - Clip Art Library">
            <a:extLst>
              <a:ext uri="{FF2B5EF4-FFF2-40B4-BE49-F238E27FC236}">
                <a16:creationId xmlns:a16="http://schemas.microsoft.com/office/drawing/2014/main" id="{56CA7BA5-C0E8-4541-BE21-F2C49F219999}"/>
              </a:ext>
            </a:extLst>
          </p:cNvPr>
          <p:cNvPicPr>
            <a:picLocks noChangeAspect="1" noChangeArrowheads="1"/>
          </p:cNvPicPr>
          <p:nvPr/>
        </p:nvPicPr>
        <p:blipFill rotWithShape="1">
          <a:blip r:embed="rId4">
            <a:clrChange>
              <a:clrFrom>
                <a:srgbClr val="2D2D2D"/>
              </a:clrFrom>
              <a:clrTo>
                <a:srgbClr val="2D2D2D">
                  <a:alpha val="0"/>
                </a:srgbClr>
              </a:clrTo>
            </a:clrChange>
            <a:extLst>
              <a:ext uri="{28A0092B-C50C-407E-A947-70E740481C1C}">
                <a14:useLocalDpi xmlns:a14="http://schemas.microsoft.com/office/drawing/2010/main" val="0"/>
              </a:ext>
            </a:extLst>
          </a:blip>
          <a:srcRect l="49989" t="1292" r="41817" b="80038"/>
          <a:stretch/>
        </p:blipFill>
        <p:spPr bwMode="auto">
          <a:xfrm>
            <a:off x="8732695" y="1731818"/>
            <a:ext cx="263825" cy="538482"/>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C3A95324-A807-4556-A0DA-E0E8ED6E738E}"/>
              </a:ext>
            </a:extLst>
          </p:cNvPr>
          <p:cNvSpPr/>
          <p:nvPr/>
        </p:nvSpPr>
        <p:spPr>
          <a:xfrm>
            <a:off x="8732520" y="2011680"/>
            <a:ext cx="53340" cy="266700"/>
          </a:xfrm>
          <a:custGeom>
            <a:avLst/>
            <a:gdLst>
              <a:gd name="connsiteX0" fmla="*/ 0 w 53340"/>
              <a:gd name="connsiteY0" fmla="*/ 0 h 266700"/>
              <a:gd name="connsiteX1" fmla="*/ 7620 w 53340"/>
              <a:gd name="connsiteY1" fmla="*/ 182880 h 266700"/>
              <a:gd name="connsiteX2" fmla="*/ 22860 w 53340"/>
              <a:gd name="connsiteY2" fmla="*/ 228600 h 266700"/>
              <a:gd name="connsiteX3" fmla="*/ 30480 w 53340"/>
              <a:gd name="connsiteY3" fmla="*/ 251460 h 266700"/>
              <a:gd name="connsiteX4" fmla="*/ 53340 w 53340"/>
              <a:gd name="connsiteY4" fmla="*/ 266700 h 26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 h="266700">
                <a:moveTo>
                  <a:pt x="0" y="0"/>
                </a:moveTo>
                <a:cubicBezTo>
                  <a:pt x="2540" y="60960"/>
                  <a:pt x="1549" y="122170"/>
                  <a:pt x="7620" y="182880"/>
                </a:cubicBezTo>
                <a:cubicBezTo>
                  <a:pt x="9218" y="198865"/>
                  <a:pt x="17780" y="213360"/>
                  <a:pt x="22860" y="228600"/>
                </a:cubicBezTo>
                <a:cubicBezTo>
                  <a:pt x="25400" y="236220"/>
                  <a:pt x="23797" y="247005"/>
                  <a:pt x="30480" y="251460"/>
                </a:cubicBezTo>
                <a:lnTo>
                  <a:pt x="53340" y="266700"/>
                </a:lnTo>
              </a:path>
            </a:pathLst>
          </a:custGeom>
          <a:ln>
            <a:solidFill>
              <a:schemeClr val="bg2">
                <a:lumMod val="50000"/>
              </a:schemeClr>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pic>
        <p:nvPicPr>
          <p:cNvPr id="31" name="Picture 2" descr="wedding cake clipart png - Clip Art Library">
            <a:extLst>
              <a:ext uri="{FF2B5EF4-FFF2-40B4-BE49-F238E27FC236}">
                <a16:creationId xmlns:a16="http://schemas.microsoft.com/office/drawing/2014/main" id="{F7FB29C5-1A11-46F6-9ECB-75252C1F4F0F}"/>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52102" t="7418" r="45555" b="88272"/>
          <a:stretch/>
        </p:blipFill>
        <p:spPr bwMode="auto">
          <a:xfrm>
            <a:off x="8720615" y="1918974"/>
            <a:ext cx="62230" cy="110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09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1" grpId="0"/>
      <p:bldP spid="16"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1">
            <a:extLst>
              <a:ext uri="{FF2B5EF4-FFF2-40B4-BE49-F238E27FC236}">
                <a16:creationId xmlns:a16="http://schemas.microsoft.com/office/drawing/2014/main" id="{277830A7-CB3C-0231-BC0A-65D8AD83FE55}"/>
              </a:ext>
            </a:extLst>
          </p:cNvPr>
          <p:cNvSpPr/>
          <p:nvPr/>
        </p:nvSpPr>
        <p:spPr>
          <a:xfrm>
            <a:off x="9748434" y="258166"/>
            <a:ext cx="2179709"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3" name="Table 8">
            <a:extLst>
              <a:ext uri="{FF2B5EF4-FFF2-40B4-BE49-F238E27FC236}">
                <a16:creationId xmlns:a16="http://schemas.microsoft.com/office/drawing/2014/main" id="{2B3D6763-C89E-4CBB-BBE0-6AFBCB1585D7}"/>
              </a:ext>
            </a:extLst>
          </p:cNvPr>
          <p:cNvGraphicFramePr>
            <a:graphicFrameLocks noGrp="1"/>
          </p:cNvGraphicFramePr>
          <p:nvPr>
            <p:extLst>
              <p:ext uri="{D42A27DB-BD31-4B8C-83A1-F6EECF244321}">
                <p14:modId xmlns:p14="http://schemas.microsoft.com/office/powerpoint/2010/main" val="1994505570"/>
              </p:ext>
            </p:extLst>
          </p:nvPr>
        </p:nvGraphicFramePr>
        <p:xfrm>
          <a:off x="389958" y="824390"/>
          <a:ext cx="5706042" cy="5471628"/>
        </p:xfrm>
        <a:graphic>
          <a:graphicData uri="http://schemas.openxmlformats.org/drawingml/2006/table">
            <a:tbl>
              <a:tblPr firstRow="1" bandRow="1">
                <a:tableStyleId>{5C22544A-7EE6-4342-B048-85BDC9FD1C3A}</a:tableStyleId>
              </a:tblPr>
              <a:tblGrid>
                <a:gridCol w="700735">
                  <a:extLst>
                    <a:ext uri="{9D8B030D-6E8A-4147-A177-3AD203B41FA5}">
                      <a16:colId xmlns:a16="http://schemas.microsoft.com/office/drawing/2014/main" val="3654935026"/>
                    </a:ext>
                  </a:extLst>
                </a:gridCol>
                <a:gridCol w="5005307">
                  <a:extLst>
                    <a:ext uri="{9D8B030D-6E8A-4147-A177-3AD203B41FA5}">
                      <a16:colId xmlns:a16="http://schemas.microsoft.com/office/drawing/2014/main" val="3263803247"/>
                    </a:ext>
                  </a:extLst>
                </a:gridCol>
              </a:tblGrid>
              <a:tr h="461214">
                <a:tc>
                  <a:txBody>
                    <a:bodyPr/>
                    <a:lstStyle/>
                    <a:p>
                      <a:endParaRPr lang="en-ES" sz="2400"/>
                    </a:p>
                  </a:txBody>
                  <a:tcPr/>
                </a:tc>
                <a:tc>
                  <a:txBody>
                    <a:bodyPr/>
                    <a:lstStyle/>
                    <a:p>
                      <a:pPr algn="ctr"/>
                      <a:r>
                        <a:rPr lang="en-ES" sz="2400" dirty="0"/>
                        <a:t>En inglés</a:t>
                      </a:r>
                    </a:p>
                  </a:txBody>
                  <a:tcPr anchor="ctr"/>
                </a:tc>
                <a:extLst>
                  <a:ext uri="{0D108BD9-81ED-4DB2-BD59-A6C34878D82A}">
                    <a16:rowId xmlns:a16="http://schemas.microsoft.com/office/drawing/2014/main" val="4266477663"/>
                  </a:ext>
                </a:extLst>
              </a:tr>
              <a:tr h="803585">
                <a:tc>
                  <a:txBody>
                    <a:bodyPr/>
                    <a:lstStyle/>
                    <a:p>
                      <a:pPr algn="ctr"/>
                      <a:r>
                        <a:rPr lang="en-ES" sz="2400" b="1" dirty="0"/>
                        <a:t>1</a:t>
                      </a:r>
                    </a:p>
                  </a:txBody>
                  <a:tcPr anchor="ctr"/>
                </a:tc>
                <a:tc>
                  <a:txBody>
                    <a:bodyPr/>
                    <a:lstStyle/>
                    <a:p>
                      <a:pPr algn="ctr"/>
                      <a:r>
                        <a:rPr lang="en-GB" sz="2200" dirty="0"/>
                        <a:t>She kissed her wife.</a:t>
                      </a:r>
                      <a:endParaRPr lang="en-ES" sz="2200" dirty="0"/>
                    </a:p>
                  </a:txBody>
                  <a:tcPr anchor="ctr"/>
                </a:tc>
                <a:extLst>
                  <a:ext uri="{0D108BD9-81ED-4DB2-BD59-A6C34878D82A}">
                    <a16:rowId xmlns:a16="http://schemas.microsoft.com/office/drawing/2014/main" val="2794130417"/>
                  </a:ext>
                </a:extLst>
              </a:tr>
              <a:tr h="1276575">
                <a:tc>
                  <a:txBody>
                    <a:bodyPr/>
                    <a:lstStyle/>
                    <a:p>
                      <a:pPr algn="ctr"/>
                      <a:r>
                        <a:rPr lang="en-GB" sz="2400" b="1" dirty="0"/>
                        <a:t>2</a:t>
                      </a:r>
                      <a:endParaRPr lang="en-ES" sz="2400" b="1" dirty="0"/>
                    </a:p>
                  </a:txBody>
                  <a:tcPr anchor="ctr"/>
                </a:tc>
                <a:tc>
                  <a:txBody>
                    <a:bodyPr/>
                    <a:lstStyle/>
                    <a:p>
                      <a:pPr algn="ctr"/>
                      <a:r>
                        <a:rPr lang="en-GB" sz="2200" dirty="0"/>
                        <a:t>Did they announce their news on social media?</a:t>
                      </a:r>
                      <a:endParaRPr lang="en-ES" sz="2200" dirty="0"/>
                    </a:p>
                  </a:txBody>
                  <a:tcPr anchor="ctr"/>
                </a:tc>
                <a:extLst>
                  <a:ext uri="{0D108BD9-81ED-4DB2-BD59-A6C34878D82A}">
                    <a16:rowId xmlns:a16="http://schemas.microsoft.com/office/drawing/2014/main" val="1653009036"/>
                  </a:ext>
                </a:extLst>
              </a:tr>
              <a:tr h="735994">
                <a:tc>
                  <a:txBody>
                    <a:bodyPr/>
                    <a:lstStyle/>
                    <a:p>
                      <a:pPr algn="ctr"/>
                      <a:r>
                        <a:rPr lang="en-GB" sz="2400" b="1" dirty="0"/>
                        <a:t>3</a:t>
                      </a:r>
                      <a:endParaRPr lang="en-ES" sz="2400" b="1" dirty="0"/>
                    </a:p>
                  </a:txBody>
                  <a:tcPr anchor="ctr"/>
                </a:tc>
                <a:tc>
                  <a:txBody>
                    <a:bodyPr/>
                    <a:lstStyle/>
                    <a:p>
                      <a:pPr algn="ctr"/>
                      <a:r>
                        <a:rPr lang="en-GB" sz="2200" dirty="0"/>
                        <a:t>Did they get married yesterday?</a:t>
                      </a:r>
                      <a:endParaRPr lang="en-ES" sz="2200" dirty="0"/>
                    </a:p>
                  </a:txBody>
                  <a:tcPr anchor="ctr"/>
                </a:tc>
                <a:extLst>
                  <a:ext uri="{0D108BD9-81ED-4DB2-BD59-A6C34878D82A}">
                    <a16:rowId xmlns:a16="http://schemas.microsoft.com/office/drawing/2014/main" val="103472727"/>
                  </a:ext>
                </a:extLst>
              </a:tr>
              <a:tr h="754713">
                <a:tc>
                  <a:txBody>
                    <a:bodyPr/>
                    <a:lstStyle/>
                    <a:p>
                      <a:pPr algn="ctr"/>
                      <a:r>
                        <a:rPr lang="en-GB" sz="2400" b="1" dirty="0"/>
                        <a:t>4</a:t>
                      </a:r>
                      <a:endParaRPr lang="en-ES" sz="2400" b="1" dirty="0"/>
                    </a:p>
                  </a:txBody>
                  <a:tcPr anchor="ctr"/>
                </a:tc>
                <a:tc>
                  <a:txBody>
                    <a:bodyPr/>
                    <a:lstStyle/>
                    <a:p>
                      <a:pPr algn="ctr"/>
                      <a:r>
                        <a:rPr lang="en-GB" sz="2200" dirty="0"/>
                        <a:t>She told you the news.</a:t>
                      </a:r>
                      <a:endParaRPr lang="en-ES" sz="2200" dirty="0"/>
                    </a:p>
                  </a:txBody>
                  <a:tcPr anchor="ctr"/>
                </a:tc>
                <a:extLst>
                  <a:ext uri="{0D108BD9-81ED-4DB2-BD59-A6C34878D82A}">
                    <a16:rowId xmlns:a16="http://schemas.microsoft.com/office/drawing/2014/main" val="3567285763"/>
                  </a:ext>
                </a:extLst>
              </a:tr>
              <a:tr h="1439547">
                <a:tc>
                  <a:txBody>
                    <a:bodyPr/>
                    <a:lstStyle/>
                    <a:p>
                      <a:pPr algn="ctr"/>
                      <a:r>
                        <a:rPr lang="en-GB" sz="2400" b="1" dirty="0"/>
                        <a:t>5</a:t>
                      </a:r>
                      <a:endParaRPr lang="en-ES" sz="2400" b="1" dirty="0"/>
                    </a:p>
                  </a:txBody>
                  <a:tcPr anchor="ctr"/>
                </a:tc>
                <a:tc>
                  <a:txBody>
                    <a:bodyPr/>
                    <a:lstStyle/>
                    <a:p>
                      <a:pPr algn="ctr"/>
                      <a:r>
                        <a:rPr lang="en-GB" sz="2200" dirty="0"/>
                        <a:t>They talked about their marriage on TV (H).</a:t>
                      </a:r>
                      <a:endParaRPr lang="en-ES" sz="2200" dirty="0"/>
                    </a:p>
                  </a:txBody>
                  <a:tcPr anchor="ctr"/>
                </a:tc>
                <a:extLst>
                  <a:ext uri="{0D108BD9-81ED-4DB2-BD59-A6C34878D82A}">
                    <a16:rowId xmlns:a16="http://schemas.microsoft.com/office/drawing/2014/main" val="4106475075"/>
                  </a:ext>
                </a:extLst>
              </a:tr>
            </a:tbl>
          </a:graphicData>
        </a:graphic>
      </p:graphicFrame>
      <p:sp>
        <p:nvSpPr>
          <p:cNvPr id="14" name="Rectangle 13">
            <a:extLst>
              <a:ext uri="{FF2B5EF4-FFF2-40B4-BE49-F238E27FC236}">
                <a16:creationId xmlns:a16="http://schemas.microsoft.com/office/drawing/2014/main" id="{6DFA7495-0757-4C44-BFFF-65D0655ADB4B}"/>
              </a:ext>
            </a:extLst>
          </p:cNvPr>
          <p:cNvSpPr/>
          <p:nvPr/>
        </p:nvSpPr>
        <p:spPr>
          <a:xfrm>
            <a:off x="375969" y="301169"/>
            <a:ext cx="2138727" cy="523220"/>
          </a:xfrm>
          <a:prstGeom prst="rect">
            <a:avLst/>
          </a:prstGeom>
        </p:spPr>
        <p:txBody>
          <a:bodyPr wrap="none">
            <a:spAutoFit/>
          </a:bodyPr>
          <a:lstStyle/>
          <a:p>
            <a:r>
              <a:rPr lang="en-GB" sz="2800" b="1" dirty="0"/>
              <a:t>Persona A: </a:t>
            </a:r>
            <a:endParaRPr lang="en-GB" sz="2800" dirty="0"/>
          </a:p>
        </p:txBody>
      </p:sp>
      <p:sp>
        <p:nvSpPr>
          <p:cNvPr id="11" name="Rectangle 10">
            <a:extLst>
              <a:ext uri="{FF2B5EF4-FFF2-40B4-BE49-F238E27FC236}">
                <a16:creationId xmlns:a16="http://schemas.microsoft.com/office/drawing/2014/main" id="{B6E5C0E8-2555-48F5-8FFE-B99F81A0023A}"/>
              </a:ext>
            </a:extLst>
          </p:cNvPr>
          <p:cNvSpPr/>
          <p:nvPr/>
        </p:nvSpPr>
        <p:spPr>
          <a:xfrm>
            <a:off x="6357564" y="263762"/>
            <a:ext cx="2138727" cy="523220"/>
          </a:xfrm>
          <a:prstGeom prst="rect">
            <a:avLst/>
          </a:prstGeom>
        </p:spPr>
        <p:txBody>
          <a:bodyPr wrap="none">
            <a:spAutoFit/>
          </a:bodyPr>
          <a:lstStyle/>
          <a:p>
            <a:r>
              <a:rPr lang="en-GB" sz="2800" b="1" dirty="0"/>
              <a:t>Persona B: </a:t>
            </a:r>
            <a:endParaRPr lang="en-GB" sz="2800" dirty="0"/>
          </a:p>
        </p:txBody>
      </p:sp>
      <p:graphicFrame>
        <p:nvGraphicFramePr>
          <p:cNvPr id="20" name="Table 19">
            <a:extLst>
              <a:ext uri="{FF2B5EF4-FFF2-40B4-BE49-F238E27FC236}">
                <a16:creationId xmlns:a16="http://schemas.microsoft.com/office/drawing/2014/main" id="{F43A210B-A7A0-4EFC-8613-DD52EBF89087}"/>
              </a:ext>
            </a:extLst>
          </p:cNvPr>
          <p:cNvGraphicFramePr>
            <a:graphicFrameLocks noGrp="1"/>
          </p:cNvGraphicFramePr>
          <p:nvPr>
            <p:extLst>
              <p:ext uri="{D42A27DB-BD31-4B8C-83A1-F6EECF244321}">
                <p14:modId xmlns:p14="http://schemas.microsoft.com/office/powerpoint/2010/main" val="4090462385"/>
              </p:ext>
            </p:extLst>
          </p:nvPr>
        </p:nvGraphicFramePr>
        <p:xfrm>
          <a:off x="6231463" y="824390"/>
          <a:ext cx="5570579" cy="5455445"/>
        </p:xfrm>
        <a:graphic>
          <a:graphicData uri="http://schemas.openxmlformats.org/drawingml/2006/table">
            <a:tbl>
              <a:tblPr firstRow="1" bandRow="1">
                <a:tableStyleId>{5C22544A-7EE6-4342-B048-85BDC9FD1C3A}</a:tableStyleId>
              </a:tblPr>
              <a:tblGrid>
                <a:gridCol w="673154">
                  <a:extLst>
                    <a:ext uri="{9D8B030D-6E8A-4147-A177-3AD203B41FA5}">
                      <a16:colId xmlns:a16="http://schemas.microsoft.com/office/drawing/2014/main" val="3654935026"/>
                    </a:ext>
                  </a:extLst>
                </a:gridCol>
                <a:gridCol w="4897425">
                  <a:extLst>
                    <a:ext uri="{9D8B030D-6E8A-4147-A177-3AD203B41FA5}">
                      <a16:colId xmlns:a16="http://schemas.microsoft.com/office/drawing/2014/main" val="3263803247"/>
                    </a:ext>
                  </a:extLst>
                </a:gridCol>
              </a:tblGrid>
              <a:tr h="453475">
                <a:tc>
                  <a:txBody>
                    <a:bodyPr/>
                    <a:lstStyle/>
                    <a:p>
                      <a:endParaRPr lang="en-ES" sz="2400"/>
                    </a:p>
                  </a:txBody>
                  <a:tcPr/>
                </a:tc>
                <a:tc>
                  <a:txBody>
                    <a:bodyPr/>
                    <a:lstStyle/>
                    <a:p>
                      <a:pPr algn="ctr"/>
                      <a:r>
                        <a:rPr lang="en-ES" sz="2400" dirty="0"/>
                        <a:t>En inglés</a:t>
                      </a:r>
                    </a:p>
                  </a:txBody>
                  <a:tcPr anchor="ctr"/>
                </a:tc>
                <a:extLst>
                  <a:ext uri="{0D108BD9-81ED-4DB2-BD59-A6C34878D82A}">
                    <a16:rowId xmlns:a16="http://schemas.microsoft.com/office/drawing/2014/main" val="4266477663"/>
                  </a:ext>
                </a:extLst>
              </a:tr>
              <a:tr h="1030341">
                <a:tc>
                  <a:txBody>
                    <a:bodyPr/>
                    <a:lstStyle/>
                    <a:p>
                      <a:pPr algn="ctr"/>
                      <a:r>
                        <a:rPr lang="en-ES" sz="2400" b="1" dirty="0"/>
                        <a:t>1</a:t>
                      </a:r>
                    </a:p>
                  </a:txBody>
                  <a:tcPr anchor="ctr"/>
                </a:tc>
                <a:tc>
                  <a:txBody>
                    <a:bodyPr/>
                    <a:lstStyle/>
                    <a:p>
                      <a:pPr algn="ctr"/>
                      <a:r>
                        <a:rPr lang="en-GB" sz="2200" dirty="0"/>
                        <a:t>Did she get married to Miss Argentina?</a:t>
                      </a:r>
                      <a:endParaRPr lang="en-ES" sz="2200" dirty="0"/>
                    </a:p>
                  </a:txBody>
                  <a:tcPr anchor="ctr"/>
                </a:tc>
                <a:extLst>
                  <a:ext uri="{0D108BD9-81ED-4DB2-BD59-A6C34878D82A}">
                    <a16:rowId xmlns:a16="http://schemas.microsoft.com/office/drawing/2014/main" val="2794130417"/>
                  </a:ext>
                </a:extLst>
              </a:tr>
              <a:tr h="680987">
                <a:tc>
                  <a:txBody>
                    <a:bodyPr/>
                    <a:lstStyle/>
                    <a:p>
                      <a:pPr algn="ctr"/>
                      <a:r>
                        <a:rPr lang="en-GB" sz="2400" b="1" dirty="0"/>
                        <a:t>2</a:t>
                      </a:r>
                      <a:endParaRPr lang="en-ES" sz="2400" b="1" dirty="0"/>
                    </a:p>
                  </a:txBody>
                  <a:tcPr anchor="ctr"/>
                </a:tc>
                <a:tc>
                  <a:txBody>
                    <a:bodyPr/>
                    <a:lstStyle/>
                    <a:p>
                      <a:pPr algn="ctr"/>
                      <a:r>
                        <a:rPr lang="en-GB" sz="2200" dirty="0"/>
                        <a:t>Did she tell you the news?</a:t>
                      </a:r>
                      <a:endParaRPr lang="en-ES" sz="2200" dirty="0"/>
                    </a:p>
                  </a:txBody>
                  <a:tcPr anchor="ctr"/>
                </a:tc>
                <a:extLst>
                  <a:ext uri="{0D108BD9-81ED-4DB2-BD59-A6C34878D82A}">
                    <a16:rowId xmlns:a16="http://schemas.microsoft.com/office/drawing/2014/main" val="1653009036"/>
                  </a:ext>
                </a:extLst>
              </a:tr>
              <a:tr h="1016348">
                <a:tc>
                  <a:txBody>
                    <a:bodyPr/>
                    <a:lstStyle/>
                    <a:p>
                      <a:pPr algn="ctr"/>
                      <a:r>
                        <a:rPr lang="en-GB" sz="2400" b="1" dirty="0"/>
                        <a:t>3</a:t>
                      </a:r>
                      <a:endParaRPr lang="en-ES" sz="2400" b="1" dirty="0"/>
                    </a:p>
                  </a:txBody>
                  <a:tcPr anchor="ctr"/>
                </a:tc>
                <a:tc>
                  <a:txBody>
                    <a:bodyPr/>
                    <a:lstStyle/>
                    <a:p>
                      <a:pPr algn="ctr"/>
                      <a:r>
                        <a:rPr lang="en-GB" sz="2200" dirty="0"/>
                        <a:t>The couple showed their happiness.</a:t>
                      </a:r>
                      <a:endParaRPr lang="en-ES" sz="2200" dirty="0"/>
                    </a:p>
                  </a:txBody>
                  <a:tcPr anchor="ctr"/>
                </a:tc>
                <a:extLst>
                  <a:ext uri="{0D108BD9-81ED-4DB2-BD59-A6C34878D82A}">
                    <a16:rowId xmlns:a16="http://schemas.microsoft.com/office/drawing/2014/main" val="103472727"/>
                  </a:ext>
                </a:extLst>
              </a:tr>
              <a:tr h="1305457">
                <a:tc>
                  <a:txBody>
                    <a:bodyPr/>
                    <a:lstStyle/>
                    <a:p>
                      <a:pPr algn="ctr"/>
                      <a:r>
                        <a:rPr lang="en-GB" sz="2400" b="1" dirty="0"/>
                        <a:t>4</a:t>
                      </a:r>
                      <a:endParaRPr lang="en-ES" sz="2400" b="1" dirty="0"/>
                    </a:p>
                  </a:txBody>
                  <a:tcPr anchor="ctr"/>
                </a:tc>
                <a:tc>
                  <a:txBody>
                    <a:bodyPr/>
                    <a:lstStyle/>
                    <a:p>
                      <a:pPr algn="ctr"/>
                      <a:r>
                        <a:rPr lang="en-GB" sz="2200" dirty="0"/>
                        <a:t>Their friends sent messages of support.</a:t>
                      </a:r>
                      <a:endParaRPr lang="en-ES" sz="2200" dirty="0"/>
                    </a:p>
                  </a:txBody>
                  <a:tcPr anchor="ctr"/>
                </a:tc>
                <a:extLst>
                  <a:ext uri="{0D108BD9-81ED-4DB2-BD59-A6C34878D82A}">
                    <a16:rowId xmlns:a16="http://schemas.microsoft.com/office/drawing/2014/main" val="3567285763"/>
                  </a:ext>
                </a:extLst>
              </a:tr>
              <a:tr h="965112">
                <a:tc>
                  <a:txBody>
                    <a:bodyPr/>
                    <a:lstStyle/>
                    <a:p>
                      <a:pPr algn="ctr"/>
                      <a:r>
                        <a:rPr lang="en-GB" sz="2400" b="1" dirty="0"/>
                        <a:t>5</a:t>
                      </a:r>
                      <a:endParaRPr lang="en-ES" sz="2400" b="1" dirty="0"/>
                    </a:p>
                  </a:txBody>
                  <a:tcPr anchor="ctr"/>
                </a:tc>
                <a:tc>
                  <a:txBody>
                    <a:bodyPr/>
                    <a:lstStyle/>
                    <a:p>
                      <a:pPr algn="ctr"/>
                      <a:r>
                        <a:rPr lang="en-GB" sz="2200" dirty="0"/>
                        <a:t>Did they fall in love in 2020?</a:t>
                      </a:r>
                      <a:endParaRPr lang="en-ES" sz="2200" dirty="0"/>
                    </a:p>
                  </a:txBody>
                  <a:tcPr anchor="ctr"/>
                </a:tc>
                <a:extLst>
                  <a:ext uri="{0D108BD9-81ED-4DB2-BD59-A6C34878D82A}">
                    <a16:rowId xmlns:a16="http://schemas.microsoft.com/office/drawing/2014/main" val="4106475075"/>
                  </a:ext>
                </a:extLst>
              </a:tr>
            </a:tbl>
          </a:graphicData>
        </a:graphic>
      </p:graphicFrame>
    </p:spTree>
    <p:extLst>
      <p:ext uri="{BB962C8B-B14F-4D97-AF65-F5344CB8AC3E}">
        <p14:creationId xmlns:p14="http://schemas.microsoft.com/office/powerpoint/2010/main" val="280050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7"/>
          <p:cNvSpPr txBox="1">
            <a:spLocks noGrp="1"/>
          </p:cNvSpPr>
          <p:nvPr>
            <p:ph type="body" idx="1"/>
          </p:nvPr>
        </p:nvSpPr>
        <p:spPr>
          <a:xfrm>
            <a:off x="363538" y="5329486"/>
            <a:ext cx="4164919" cy="1154112"/>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lt1"/>
              </a:buClr>
              <a:buSzPct val="100000"/>
              <a:buNone/>
            </a:pPr>
            <a:r>
              <a:rPr lang="en-GB" dirty="0"/>
              <a:t>Louise Caruso / Amanda </a:t>
            </a:r>
            <a:r>
              <a:rPr lang="en-GB" dirty="0" err="1"/>
              <a:t>Izquierdo</a:t>
            </a:r>
            <a:endParaRPr dirty="0"/>
          </a:p>
          <a:p>
            <a:pPr marL="0" lvl="0" indent="0" algn="l" rtl="0">
              <a:lnSpc>
                <a:spcPct val="90000"/>
              </a:lnSpc>
              <a:spcBef>
                <a:spcPts val="1000"/>
              </a:spcBef>
              <a:spcAft>
                <a:spcPts val="0"/>
              </a:spcAft>
              <a:buClr>
                <a:schemeClr val="lt1"/>
              </a:buClr>
              <a:buSzPct val="100000"/>
              <a:buNone/>
            </a:pPr>
            <a:r>
              <a:rPr lang="en-GB" dirty="0"/>
              <a:t>Artwork: Mark Davies</a:t>
            </a:r>
            <a:endParaRPr dirty="0"/>
          </a:p>
          <a:p>
            <a:pPr marL="0" lvl="0" indent="0" algn="l" rtl="0">
              <a:lnSpc>
                <a:spcPct val="90000"/>
              </a:lnSpc>
              <a:spcBef>
                <a:spcPts val="1000"/>
              </a:spcBef>
              <a:spcAft>
                <a:spcPts val="0"/>
              </a:spcAft>
              <a:buClr>
                <a:schemeClr val="lt1"/>
              </a:buClr>
              <a:buSzPct val="100000"/>
              <a:buNone/>
            </a:pPr>
            <a:r>
              <a:rPr lang="en-GB" dirty="0"/>
              <a:t>Date updated 02/03/23</a:t>
            </a:r>
            <a:endParaRPr dirty="0"/>
          </a:p>
        </p:txBody>
      </p:sp>
      <p:sp>
        <p:nvSpPr>
          <p:cNvPr id="112" name="Google Shape;112;p7"/>
          <p:cNvSpPr txBox="1">
            <a:spLocks noGrp="1"/>
          </p:cNvSpPr>
          <p:nvPr>
            <p:ph type="body" idx="2"/>
          </p:nvPr>
        </p:nvSpPr>
        <p:spPr>
          <a:xfrm>
            <a:off x="363538" y="2796466"/>
            <a:ext cx="6392862" cy="2232734"/>
          </a:xfrm>
          <a:prstGeom prst="rect">
            <a:avLst/>
          </a:prstGeom>
          <a:noFill/>
          <a:ln>
            <a:noFill/>
          </a:ln>
        </p:spPr>
        <p:txBody>
          <a:bodyPr spcFirstLastPara="1" wrap="square" lIns="91425" tIns="45700" rIns="91425" bIns="45700" anchor="t" anchorCtr="0">
            <a:normAutofit/>
          </a:bodyPr>
          <a:lstStyle/>
          <a:p>
            <a:pPr marL="0" indent="0">
              <a:spcBef>
                <a:spcPts val="0"/>
              </a:spcBef>
            </a:pPr>
            <a:r>
              <a:rPr lang="en-GB" dirty="0">
                <a:solidFill>
                  <a:schemeClr val="bg1"/>
                </a:solidFill>
                <a:latin typeface="+mn-lt"/>
                <a:ea typeface="Calibri"/>
                <a:cs typeface="Calibri"/>
                <a:sym typeface="Calibri"/>
              </a:rPr>
              <a:t>possessive adjectives: </a:t>
            </a:r>
            <a:r>
              <a:rPr lang="en-GB" dirty="0" err="1">
                <a:solidFill>
                  <a:schemeClr val="bg1"/>
                </a:solidFill>
                <a:latin typeface="+mn-lt"/>
                <a:ea typeface="Calibri"/>
                <a:cs typeface="Calibri"/>
                <a:sym typeface="Calibri"/>
              </a:rPr>
              <a:t>vuestro</a:t>
            </a:r>
            <a:r>
              <a:rPr lang="en-GB" dirty="0">
                <a:solidFill>
                  <a:schemeClr val="bg1"/>
                </a:solidFill>
                <a:latin typeface="+mn-lt"/>
                <a:ea typeface="Calibri"/>
                <a:cs typeface="Calibri"/>
                <a:sym typeface="Calibri"/>
              </a:rPr>
              <a:t>/</a:t>
            </a:r>
            <a:r>
              <a:rPr lang="en-GB" dirty="0" err="1">
                <a:solidFill>
                  <a:schemeClr val="bg1"/>
                </a:solidFill>
                <a:latin typeface="+mn-lt"/>
                <a:ea typeface="Calibri"/>
                <a:cs typeface="Calibri"/>
                <a:sym typeface="Calibri"/>
              </a:rPr>
              <a:t>vuestra</a:t>
            </a:r>
            <a:r>
              <a:rPr lang="en-GB" dirty="0">
                <a:solidFill>
                  <a:schemeClr val="bg1"/>
                </a:solidFill>
                <a:latin typeface="+mn-lt"/>
                <a:ea typeface="Calibri"/>
                <a:cs typeface="Calibri"/>
                <a:sym typeface="Calibri"/>
              </a:rPr>
              <a:t>/</a:t>
            </a:r>
            <a:r>
              <a:rPr lang="en-GB" dirty="0" err="1">
                <a:solidFill>
                  <a:schemeClr val="bg1"/>
                </a:solidFill>
                <a:latin typeface="+mn-lt"/>
                <a:ea typeface="Calibri"/>
                <a:cs typeface="Calibri"/>
                <a:sym typeface="Calibri"/>
              </a:rPr>
              <a:t>vuestros</a:t>
            </a:r>
            <a:r>
              <a:rPr lang="en-GB" dirty="0">
                <a:solidFill>
                  <a:schemeClr val="bg1"/>
                </a:solidFill>
                <a:latin typeface="+mn-lt"/>
                <a:ea typeface="Calibri"/>
                <a:cs typeface="Calibri"/>
                <a:sym typeface="Calibri"/>
              </a:rPr>
              <a:t>/</a:t>
            </a:r>
            <a:r>
              <a:rPr lang="en-GB" dirty="0" err="1">
                <a:solidFill>
                  <a:schemeClr val="bg1"/>
                </a:solidFill>
                <a:latin typeface="+mn-lt"/>
                <a:ea typeface="Calibri"/>
                <a:cs typeface="Calibri"/>
                <a:sym typeface="Calibri"/>
              </a:rPr>
              <a:t>vuestras</a:t>
            </a:r>
            <a:endParaRPr lang="en-GB" dirty="0">
              <a:solidFill>
                <a:schemeClr val="bg1"/>
              </a:solidFill>
              <a:latin typeface="+mn-lt"/>
              <a:ea typeface="Calibri"/>
              <a:cs typeface="Calibri"/>
              <a:sym typeface="Calibri"/>
            </a:endParaRPr>
          </a:p>
          <a:p>
            <a:pPr marL="0" lvl="0" indent="0" algn="l" rtl="0">
              <a:lnSpc>
                <a:spcPct val="90000"/>
              </a:lnSpc>
              <a:spcBef>
                <a:spcPts val="0"/>
              </a:spcBef>
              <a:spcAft>
                <a:spcPts val="0"/>
              </a:spcAft>
              <a:buClr>
                <a:schemeClr val="lt1"/>
              </a:buClr>
              <a:buSzPts val="2400"/>
              <a:buNone/>
            </a:pPr>
            <a:endParaRPr dirty="0">
              <a:latin typeface="+mn-lt"/>
            </a:endParaRPr>
          </a:p>
        </p:txBody>
      </p:sp>
      <p:sp>
        <p:nvSpPr>
          <p:cNvPr id="113" name="Google Shape;113;p7"/>
          <p:cNvSpPr txBox="1">
            <a:spLocks noGrp="1"/>
          </p:cNvSpPr>
          <p:nvPr>
            <p:ph type="body" idx="3"/>
          </p:nvPr>
        </p:nvSpPr>
        <p:spPr>
          <a:xfrm>
            <a:off x="363537" y="1952625"/>
            <a:ext cx="7854187" cy="8445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5400"/>
              <a:buNone/>
            </a:pPr>
            <a:r>
              <a:rPr lang="en-GB" dirty="0"/>
              <a:t>Artistas </a:t>
            </a:r>
            <a:r>
              <a:rPr lang="en-GB" dirty="0" err="1"/>
              <a:t>conocidos</a:t>
            </a:r>
            <a:endParaRPr dirty="0"/>
          </a:p>
        </p:txBody>
      </p:sp>
      <p:sp>
        <p:nvSpPr>
          <p:cNvPr id="114" name="Google Shape;114;p7"/>
          <p:cNvSpPr txBox="1"/>
          <p:nvPr/>
        </p:nvSpPr>
        <p:spPr>
          <a:xfrm>
            <a:off x="363538" y="4250830"/>
            <a:ext cx="5524644" cy="66753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FFFF"/>
              </a:buClr>
              <a:buSzPts val="2400"/>
              <a:buFont typeface="Arial"/>
              <a:buNone/>
            </a:pPr>
            <a:r>
              <a:rPr lang="en-GB" sz="2400" b="0" i="0" u="none" strike="noStrike" cap="none" dirty="0">
                <a:solidFill>
                  <a:srgbClr val="FFFFFF"/>
                </a:solidFill>
                <a:latin typeface="Century Gothic"/>
                <a:ea typeface="Century Gothic"/>
                <a:cs typeface="Century Gothic"/>
                <a:sym typeface="Century Gothic"/>
              </a:rPr>
              <a:t>Year 10 Term 1.1 Week 7 – Lesson 3</a:t>
            </a: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Un festival</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8229600" y="258166"/>
            <a:ext cx="3698543" cy="469967"/>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18" name="TextBox 17">
            <a:extLst>
              <a:ext uri="{FF2B5EF4-FFF2-40B4-BE49-F238E27FC236}">
                <a16:creationId xmlns:a16="http://schemas.microsoft.com/office/drawing/2014/main" id="{2A05D469-EE47-4E48-95E7-6E634CCF509F}"/>
              </a:ext>
            </a:extLst>
          </p:cNvPr>
          <p:cNvSpPr txBox="1"/>
          <p:nvPr/>
        </p:nvSpPr>
        <p:spPr>
          <a:xfrm>
            <a:off x="1742860" y="1177990"/>
            <a:ext cx="2461734" cy="646331"/>
          </a:xfrm>
          <a:prstGeom prst="rect">
            <a:avLst/>
          </a:prstGeom>
          <a:noFill/>
        </p:spPr>
        <p:txBody>
          <a:bodyPr wrap="square" rtlCol="0">
            <a:spAutoFit/>
          </a:bodyPr>
          <a:lstStyle/>
          <a:p>
            <a:pPr algn="ctr" hangingPunct="0">
              <a:defRPr/>
            </a:pPr>
            <a:r>
              <a:rPr lang="en-US" sz="3600" b="1" dirty="0">
                <a:latin typeface="Century Gothic" panose="020B0502020202020204" pitchFamily="34" charset="0"/>
              </a:rPr>
              <a:t>Persona A</a:t>
            </a:r>
          </a:p>
        </p:txBody>
      </p:sp>
      <p:sp>
        <p:nvSpPr>
          <p:cNvPr id="20" name="TextBox 19">
            <a:extLst>
              <a:ext uri="{FF2B5EF4-FFF2-40B4-BE49-F238E27FC236}">
                <a16:creationId xmlns:a16="http://schemas.microsoft.com/office/drawing/2014/main" id="{78F4DC56-A454-47EA-A2D3-E4E0125E9F17}"/>
              </a:ext>
            </a:extLst>
          </p:cNvPr>
          <p:cNvSpPr txBox="1"/>
          <p:nvPr/>
        </p:nvSpPr>
        <p:spPr>
          <a:xfrm>
            <a:off x="7987406" y="1177990"/>
            <a:ext cx="2360182" cy="646331"/>
          </a:xfrm>
          <a:prstGeom prst="rect">
            <a:avLst/>
          </a:prstGeom>
          <a:noFill/>
        </p:spPr>
        <p:txBody>
          <a:bodyPr wrap="square" rtlCol="0">
            <a:spAutoFit/>
          </a:bodyPr>
          <a:lstStyle/>
          <a:p>
            <a:pPr algn="ctr" hangingPunct="0">
              <a:defRPr/>
            </a:pPr>
            <a:r>
              <a:rPr lang="en-US" sz="3600" b="1" dirty="0">
                <a:latin typeface="Century Gothic" panose="020B0502020202020204" pitchFamily="34" charset="0"/>
              </a:rPr>
              <a:t>Persona B</a:t>
            </a:r>
          </a:p>
        </p:txBody>
      </p:sp>
      <p:sp>
        <p:nvSpPr>
          <p:cNvPr id="22" name="Rectangle 21">
            <a:extLst>
              <a:ext uri="{FF2B5EF4-FFF2-40B4-BE49-F238E27FC236}">
                <a16:creationId xmlns:a16="http://schemas.microsoft.com/office/drawing/2014/main" id="{E5657DE0-5BFA-4D4D-A128-F0FFABC01CBD}"/>
              </a:ext>
            </a:extLst>
          </p:cNvPr>
          <p:cNvSpPr/>
          <p:nvPr/>
        </p:nvSpPr>
        <p:spPr>
          <a:xfrm rot="5400000">
            <a:off x="5779374" y="1345539"/>
            <a:ext cx="633252" cy="461665"/>
          </a:xfrm>
          <a:prstGeom prst="rect">
            <a:avLst/>
          </a:prstGeom>
        </p:spPr>
        <p:txBody>
          <a:bodyPr wrap="square">
            <a:spAutoFit/>
          </a:bodyPr>
          <a:lstStyle/>
          <a:p>
            <a:pPr>
              <a:defRPr/>
            </a:pPr>
            <a:r>
              <a:rPr lang="en-GB" sz="2400" b="1" dirty="0">
                <a:solidFill>
                  <a:srgbClr val="333333"/>
                </a:solidFill>
                <a:latin typeface="Helvetica Neue"/>
              </a:rPr>
              <a:t>✄</a:t>
            </a:r>
            <a:endParaRPr lang="en-GB" sz="2400" b="1" dirty="0">
              <a:solidFill>
                <a:prstClr val="black"/>
              </a:solidFill>
              <a:latin typeface="Tw Cen MT" panose="020B0602020104020603"/>
            </a:endParaRPr>
          </a:p>
        </p:txBody>
      </p:sp>
      <p:graphicFrame>
        <p:nvGraphicFramePr>
          <p:cNvPr id="28" name="Table 2">
            <a:extLst>
              <a:ext uri="{FF2B5EF4-FFF2-40B4-BE49-F238E27FC236}">
                <a16:creationId xmlns:a16="http://schemas.microsoft.com/office/drawing/2014/main" id="{0DB57C48-355D-458A-9860-438838D466F1}"/>
              </a:ext>
            </a:extLst>
          </p:cNvPr>
          <p:cNvGraphicFramePr>
            <a:graphicFrameLocks noGrp="1"/>
          </p:cNvGraphicFramePr>
          <p:nvPr/>
        </p:nvGraphicFramePr>
        <p:xfrm>
          <a:off x="291388" y="1884453"/>
          <a:ext cx="5398546" cy="4358640"/>
        </p:xfrm>
        <a:graphic>
          <a:graphicData uri="http://schemas.openxmlformats.org/drawingml/2006/table">
            <a:tbl>
              <a:tblPr firstRow="1" bandRow="1">
                <a:tableStyleId>{8A107856-5554-42FB-B03E-39F5DBC370BA}</a:tableStyleId>
              </a:tblPr>
              <a:tblGrid>
                <a:gridCol w="5398546">
                  <a:extLst>
                    <a:ext uri="{9D8B030D-6E8A-4147-A177-3AD203B41FA5}">
                      <a16:colId xmlns:a16="http://schemas.microsoft.com/office/drawing/2014/main" val="3887794188"/>
                    </a:ext>
                  </a:extLst>
                </a:gridCol>
              </a:tblGrid>
              <a:tr h="4053840">
                <a:tc>
                  <a:txBody>
                    <a:bodyPr/>
                    <a:lstStyle/>
                    <a:p>
                      <a:r>
                        <a:rPr lang="es-ES" sz="2000" b="0" kern="1200" dirty="0">
                          <a:solidFill>
                            <a:schemeClr val="tx1"/>
                          </a:solidFill>
                          <a:effectLst/>
                          <a:latin typeface="+mn-lt"/>
                          <a:ea typeface="+mn-ea"/>
                          <a:cs typeface="+mn-cs"/>
                        </a:rPr>
                        <a:t>Ana de Armas es una actriz cubana-española. Comenzó su carrera muy </a:t>
                      </a:r>
                      <a:r>
                        <a:rPr lang="es-ES" sz="2000" b="1" kern="1200" dirty="0">
                          <a:solidFill>
                            <a:schemeClr val="tx1"/>
                          </a:solidFill>
                          <a:effectLst/>
                          <a:latin typeface="+mn-lt"/>
                          <a:ea typeface="+mn-ea"/>
                          <a:cs typeface="+mn-cs"/>
                        </a:rPr>
                        <a:t>jo</a:t>
                      </a:r>
                      <a:r>
                        <a:rPr lang="es-ES" sz="2000" b="0" kern="1200" dirty="0">
                          <a:solidFill>
                            <a:schemeClr val="tx1"/>
                          </a:solidFill>
                          <a:effectLst/>
                          <a:latin typeface="+mn-lt"/>
                          <a:ea typeface="+mn-ea"/>
                          <a:cs typeface="+mn-cs"/>
                        </a:rPr>
                        <a:t>ven como prota</a:t>
                      </a:r>
                      <a:r>
                        <a:rPr lang="es-ES" sz="2000" b="1" kern="1200" dirty="0">
                          <a:solidFill>
                            <a:schemeClr val="tx1"/>
                          </a:solidFill>
                          <a:effectLst/>
                          <a:latin typeface="+mn-lt"/>
                          <a:ea typeface="+mn-ea"/>
                          <a:cs typeface="+mn-cs"/>
                        </a:rPr>
                        <a:t>go</a:t>
                      </a:r>
                      <a:r>
                        <a:rPr lang="es-ES" sz="2000" b="0" kern="1200" dirty="0">
                          <a:solidFill>
                            <a:schemeClr val="tx1"/>
                          </a:solidFill>
                          <a:effectLst/>
                          <a:latin typeface="+mn-lt"/>
                          <a:ea typeface="+mn-ea"/>
                          <a:cs typeface="+mn-cs"/>
                        </a:rPr>
                        <a:t>nista de la película </a:t>
                      </a:r>
                      <a:r>
                        <a:rPr lang="es-ES" sz="2000" b="0" i="1" kern="1200" dirty="0">
                          <a:solidFill>
                            <a:schemeClr val="tx1"/>
                          </a:solidFill>
                          <a:effectLst/>
                          <a:latin typeface="+mn-lt"/>
                          <a:ea typeface="+mn-ea"/>
                          <a:cs typeface="+mn-cs"/>
                        </a:rPr>
                        <a:t>Una Rosa de Francia</a:t>
                      </a:r>
                      <a:r>
                        <a:rPr lang="es-ES" sz="2000" b="0" kern="1200" dirty="0">
                          <a:solidFill>
                            <a:schemeClr val="tx1"/>
                          </a:solidFill>
                          <a:effectLst/>
                          <a:latin typeface="+mn-lt"/>
                          <a:ea typeface="+mn-ea"/>
                          <a:cs typeface="+mn-cs"/>
                        </a:rPr>
                        <a:t>. También traba</a:t>
                      </a:r>
                      <a:r>
                        <a:rPr lang="es-ES" sz="2000" b="1" kern="1200" dirty="0">
                          <a:solidFill>
                            <a:schemeClr val="tx1"/>
                          </a:solidFill>
                          <a:effectLst/>
                          <a:latin typeface="+mn-lt"/>
                          <a:ea typeface="+mn-ea"/>
                          <a:cs typeface="+mn-cs"/>
                        </a:rPr>
                        <a:t>ja</a:t>
                      </a:r>
                      <a:r>
                        <a:rPr lang="es-ES" sz="2000" b="0" kern="1200" dirty="0">
                          <a:solidFill>
                            <a:schemeClr val="tx1"/>
                          </a:solidFill>
                          <a:effectLst/>
                          <a:latin typeface="+mn-lt"/>
                          <a:ea typeface="+mn-ea"/>
                          <a:cs typeface="+mn-cs"/>
                        </a:rPr>
                        <a:t> en los programas de televisión pero no le </a:t>
                      </a:r>
                      <a:r>
                        <a:rPr lang="es-ES" sz="2000" b="1" kern="1200" dirty="0">
                          <a:solidFill>
                            <a:schemeClr val="tx1"/>
                          </a:solidFill>
                          <a:effectLst/>
                          <a:latin typeface="+mn-lt"/>
                          <a:ea typeface="+mn-ea"/>
                          <a:cs typeface="+mn-cs"/>
                        </a:rPr>
                        <a:t>gu</a:t>
                      </a:r>
                      <a:r>
                        <a:rPr lang="es-ES" sz="2000" b="0" kern="1200" dirty="0">
                          <a:solidFill>
                            <a:schemeClr val="tx1"/>
                          </a:solidFill>
                          <a:effectLst/>
                          <a:latin typeface="+mn-lt"/>
                          <a:ea typeface="+mn-ea"/>
                          <a:cs typeface="+mn-cs"/>
                        </a:rPr>
                        <a:t>staban los papeles que tenía.</a:t>
                      </a:r>
                    </a:p>
                    <a:p>
                      <a:endParaRPr lang="es-ES" sz="2000" b="0" kern="1200" dirty="0">
                        <a:solidFill>
                          <a:schemeClr val="tx1"/>
                        </a:solidFill>
                        <a:effectLst/>
                        <a:latin typeface="+mn-lt"/>
                        <a:ea typeface="+mn-ea"/>
                        <a:cs typeface="+mn-cs"/>
                      </a:endParaRPr>
                    </a:p>
                    <a:p>
                      <a:r>
                        <a:rPr lang="es-ES" sz="2000" b="0" kern="1200" dirty="0">
                          <a:solidFill>
                            <a:schemeClr val="tx1"/>
                          </a:solidFill>
                          <a:effectLst/>
                          <a:latin typeface="+mn-lt"/>
                          <a:ea typeface="+mn-ea"/>
                          <a:cs typeface="+mn-cs"/>
                        </a:rPr>
                        <a:t>Por eso, _____ a los Estados Unidos donde aprendió inglés. En 2019, casi ____ el Globo de Oro a la _____ actriz de comedia o musical. Quiere ________ a las _______ latinas que pueden tener éxito en Hollywood en el futuro.</a:t>
                      </a:r>
                    </a:p>
                    <a:p>
                      <a:endParaRPr lang="es-ES" sz="2000" b="0" kern="1200" dirty="0">
                        <a:solidFill>
                          <a:schemeClr val="tx1"/>
                        </a:solidFill>
                        <a:effectLst/>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cxnSp>
        <p:nvCxnSpPr>
          <p:cNvPr id="30" name="Straight Connector 29">
            <a:extLst>
              <a:ext uri="{FF2B5EF4-FFF2-40B4-BE49-F238E27FC236}">
                <a16:creationId xmlns:a16="http://schemas.microsoft.com/office/drawing/2014/main" id="{D6856363-D843-4E20-B0CF-1453F1AE1DEE}"/>
              </a:ext>
            </a:extLst>
          </p:cNvPr>
          <p:cNvCxnSpPr>
            <a:cxnSpLocks/>
          </p:cNvCxnSpPr>
          <p:nvPr/>
        </p:nvCxnSpPr>
        <p:spPr>
          <a:xfrm>
            <a:off x="6096000" y="1934253"/>
            <a:ext cx="0" cy="4320000"/>
          </a:xfrm>
          <a:prstGeom prst="line">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31" name="Table 2">
            <a:extLst>
              <a:ext uri="{FF2B5EF4-FFF2-40B4-BE49-F238E27FC236}">
                <a16:creationId xmlns:a16="http://schemas.microsoft.com/office/drawing/2014/main" id="{A75A8591-F9AD-40AF-B8BF-B03424B5018C}"/>
              </a:ext>
            </a:extLst>
          </p:cNvPr>
          <p:cNvGraphicFramePr>
            <a:graphicFrameLocks noGrp="1"/>
          </p:cNvGraphicFramePr>
          <p:nvPr/>
        </p:nvGraphicFramePr>
        <p:xfrm>
          <a:off x="6451290" y="1884453"/>
          <a:ext cx="5398546" cy="4358640"/>
        </p:xfrm>
        <a:graphic>
          <a:graphicData uri="http://schemas.openxmlformats.org/drawingml/2006/table">
            <a:tbl>
              <a:tblPr firstRow="1" bandRow="1">
                <a:tableStyleId>{8A107856-5554-42FB-B03E-39F5DBC370BA}</a:tableStyleId>
              </a:tblPr>
              <a:tblGrid>
                <a:gridCol w="5398546">
                  <a:extLst>
                    <a:ext uri="{9D8B030D-6E8A-4147-A177-3AD203B41FA5}">
                      <a16:colId xmlns:a16="http://schemas.microsoft.com/office/drawing/2014/main" val="3887794188"/>
                    </a:ext>
                  </a:extLst>
                </a:gridCol>
              </a:tblGrid>
              <a:tr h="3872018">
                <a:tc>
                  <a:txBody>
                    <a:bodyPr/>
                    <a:lstStyle/>
                    <a:p>
                      <a:r>
                        <a:rPr lang="es-ES" sz="2000" b="0" kern="1200" dirty="0">
                          <a:solidFill>
                            <a:schemeClr val="tx1"/>
                          </a:solidFill>
                          <a:effectLst/>
                          <a:latin typeface="+mn-lt"/>
                          <a:ea typeface="+mn-ea"/>
                          <a:cs typeface="+mn-cs"/>
                        </a:rPr>
                        <a:t>Ana de Armas es una actriz cubana-española. Comenzó su carrera muy _____ como ____________ de la película </a:t>
                      </a:r>
                      <a:r>
                        <a:rPr lang="es-ES" sz="2000" b="0" i="1" kern="1200" dirty="0">
                          <a:solidFill>
                            <a:schemeClr val="tx1"/>
                          </a:solidFill>
                          <a:effectLst/>
                          <a:latin typeface="+mn-lt"/>
                          <a:ea typeface="+mn-ea"/>
                          <a:cs typeface="+mn-cs"/>
                        </a:rPr>
                        <a:t>Una Rosa de Francia</a:t>
                      </a:r>
                      <a:r>
                        <a:rPr lang="es-ES" sz="2000" b="0" kern="1200" dirty="0">
                          <a:solidFill>
                            <a:schemeClr val="tx1"/>
                          </a:solidFill>
                          <a:effectLst/>
                          <a:latin typeface="+mn-lt"/>
                          <a:ea typeface="+mn-ea"/>
                          <a:cs typeface="+mn-cs"/>
                        </a:rPr>
                        <a:t>. También _________ en los programas de televisión  pero no le </a:t>
                      </a:r>
                      <a:r>
                        <a:rPr lang="es-ES" sz="2000" b="1" kern="1200" dirty="0">
                          <a:solidFill>
                            <a:schemeClr val="tx1"/>
                          </a:solidFill>
                          <a:effectLst/>
                          <a:latin typeface="+mn-lt"/>
                          <a:ea typeface="+mn-ea"/>
                          <a:cs typeface="+mn-cs"/>
                        </a:rPr>
                        <a:t>_</a:t>
                      </a:r>
                      <a:r>
                        <a:rPr lang="es-ES" sz="2000" b="0" kern="1200" dirty="0">
                          <a:solidFill>
                            <a:schemeClr val="tx1"/>
                          </a:solidFill>
                          <a:effectLst/>
                          <a:latin typeface="+mn-lt"/>
                          <a:ea typeface="+mn-ea"/>
                          <a:cs typeface="+mn-cs"/>
                        </a:rPr>
                        <a:t>_______ los papeles que tenía.</a:t>
                      </a:r>
                    </a:p>
                    <a:p>
                      <a:endParaRPr lang="es-ES" sz="2000" b="0" kern="1200" dirty="0">
                        <a:solidFill>
                          <a:schemeClr val="tx1"/>
                        </a:solidFill>
                        <a:effectLst/>
                        <a:latin typeface="+mn-lt"/>
                        <a:ea typeface="+mn-ea"/>
                        <a:cs typeface="+mn-cs"/>
                      </a:endParaRPr>
                    </a:p>
                    <a:p>
                      <a:r>
                        <a:rPr lang="es-ES" sz="2000" b="0" kern="1200" dirty="0">
                          <a:solidFill>
                            <a:schemeClr val="tx1"/>
                          </a:solidFill>
                          <a:effectLst/>
                          <a:latin typeface="+mn-lt"/>
                          <a:ea typeface="+mn-ea"/>
                          <a:cs typeface="+mn-cs"/>
                        </a:rPr>
                        <a:t>Por eso, via</a:t>
                      </a:r>
                      <a:r>
                        <a:rPr lang="es-ES" sz="2000" b="1" kern="1200" dirty="0">
                          <a:solidFill>
                            <a:schemeClr val="tx1"/>
                          </a:solidFill>
                          <a:effectLst/>
                          <a:latin typeface="+mn-lt"/>
                          <a:ea typeface="+mn-ea"/>
                          <a:cs typeface="+mn-cs"/>
                        </a:rPr>
                        <a:t>j</a:t>
                      </a:r>
                      <a:r>
                        <a:rPr lang="es-ES" sz="2000" b="0" kern="1200" dirty="0">
                          <a:solidFill>
                            <a:schemeClr val="tx1"/>
                          </a:solidFill>
                          <a:effectLst/>
                          <a:latin typeface="+mn-lt"/>
                          <a:ea typeface="+mn-ea"/>
                          <a:cs typeface="+mn-cs"/>
                        </a:rPr>
                        <a:t>ó a los Estados Unidos donde aprendió inglés. En 2019, casi </a:t>
                      </a:r>
                      <a:r>
                        <a:rPr lang="es-ES" sz="2000" b="1" kern="1200" dirty="0">
                          <a:solidFill>
                            <a:schemeClr val="tx1"/>
                          </a:solidFill>
                          <a:effectLst/>
                          <a:latin typeface="+mn-lt"/>
                          <a:ea typeface="+mn-ea"/>
                          <a:cs typeface="+mn-cs"/>
                        </a:rPr>
                        <a:t>ga</a:t>
                      </a:r>
                      <a:r>
                        <a:rPr lang="es-ES" sz="2000" b="0" kern="1200" dirty="0">
                          <a:solidFill>
                            <a:schemeClr val="tx1"/>
                          </a:solidFill>
                          <a:effectLst/>
                          <a:latin typeface="+mn-lt"/>
                          <a:ea typeface="+mn-ea"/>
                          <a:cs typeface="+mn-cs"/>
                        </a:rPr>
                        <a:t>nó el Globo de Oro a la me</a:t>
                      </a:r>
                      <a:r>
                        <a:rPr lang="es-ES" sz="2000" b="1" kern="1200" dirty="0">
                          <a:solidFill>
                            <a:schemeClr val="tx1"/>
                          </a:solidFill>
                          <a:effectLst/>
                          <a:latin typeface="+mn-lt"/>
                          <a:ea typeface="+mn-ea"/>
                          <a:cs typeface="+mn-cs"/>
                        </a:rPr>
                        <a:t>jo</a:t>
                      </a:r>
                      <a:r>
                        <a:rPr lang="es-ES" sz="2000" b="0" kern="1200" dirty="0">
                          <a:solidFill>
                            <a:schemeClr val="tx1"/>
                          </a:solidFill>
                          <a:effectLst/>
                          <a:latin typeface="+mn-lt"/>
                          <a:ea typeface="+mn-ea"/>
                          <a:cs typeface="+mn-cs"/>
                        </a:rPr>
                        <a:t>r actriz de comedia o musical. Quiere ase</a:t>
                      </a:r>
                      <a:r>
                        <a:rPr lang="es-ES" sz="2000" b="1" kern="1200" dirty="0">
                          <a:solidFill>
                            <a:schemeClr val="tx1"/>
                          </a:solidFill>
                          <a:effectLst/>
                          <a:latin typeface="+mn-lt"/>
                          <a:ea typeface="+mn-ea"/>
                          <a:cs typeface="+mn-cs"/>
                        </a:rPr>
                        <a:t>gu</a:t>
                      </a:r>
                      <a:r>
                        <a:rPr lang="es-ES" sz="2000" b="0" kern="1200" dirty="0">
                          <a:solidFill>
                            <a:schemeClr val="tx1"/>
                          </a:solidFill>
                          <a:effectLst/>
                          <a:latin typeface="+mn-lt"/>
                          <a:ea typeface="+mn-ea"/>
                          <a:cs typeface="+mn-cs"/>
                        </a:rPr>
                        <a:t>rar a las mu</a:t>
                      </a:r>
                      <a:r>
                        <a:rPr lang="es-ES" sz="2000" b="1" kern="1200" dirty="0">
                          <a:solidFill>
                            <a:schemeClr val="tx1"/>
                          </a:solidFill>
                          <a:effectLst/>
                          <a:latin typeface="+mn-lt"/>
                          <a:ea typeface="+mn-ea"/>
                          <a:cs typeface="+mn-cs"/>
                        </a:rPr>
                        <a:t>je</a:t>
                      </a:r>
                      <a:r>
                        <a:rPr lang="es-ES" sz="2000" b="0" kern="1200" dirty="0">
                          <a:solidFill>
                            <a:schemeClr val="tx1"/>
                          </a:solidFill>
                          <a:effectLst/>
                          <a:latin typeface="+mn-lt"/>
                          <a:ea typeface="+mn-ea"/>
                          <a:cs typeface="+mn-cs"/>
                        </a:rPr>
                        <a:t>res latinas que pueden tener éxito en Hollywood en el futuro.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kern="1200" dirty="0">
                        <a:solidFill>
                          <a:schemeClr val="tx1"/>
                        </a:solidFill>
                        <a:effectLst/>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
        <p:nvSpPr>
          <p:cNvPr id="7" name="Title 25">
            <a:extLst>
              <a:ext uri="{FF2B5EF4-FFF2-40B4-BE49-F238E27FC236}">
                <a16:creationId xmlns:a16="http://schemas.microsoft.com/office/drawing/2014/main" id="{88AD1694-4B48-B4D8-21A8-B6DE9894A4B5}"/>
              </a:ext>
            </a:extLst>
          </p:cNvPr>
          <p:cNvSpPr txBox="1">
            <a:spLocks/>
          </p:cNvSpPr>
          <p:nvPr/>
        </p:nvSpPr>
        <p:spPr>
          <a:xfrm>
            <a:off x="0" y="169360"/>
            <a:ext cx="4427580" cy="647577"/>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vert="horz" wrap="square" lIns="91425" tIns="45700" rIns="91425" bIns="45700" rtlCol="0" anchor="t" anchorCtr="0">
            <a:normAutofit/>
          </a:bodyPr>
          <a:lstStyle>
            <a:lvl1pPr lvl="0" algn="l" defTabSz="914400" rtl="0" eaLnBrk="1" latinLnBrk="0" hangingPunct="1">
              <a:lnSpc>
                <a:spcPct val="90000"/>
              </a:lnSpc>
              <a:spcBef>
                <a:spcPts val="0"/>
              </a:spcBef>
              <a:spcAft>
                <a:spcPts val="0"/>
              </a:spcAft>
              <a:buClr>
                <a:schemeClr val="lt1"/>
              </a:buClr>
              <a:buSzPts val="3200"/>
              <a:buFont typeface="Century Gothic"/>
              <a:buNone/>
              <a:defRPr sz="3200" b="1" kern="1200">
                <a:solidFill>
                  <a:schemeClr val="lt1"/>
                </a:solidFill>
                <a:latin typeface="Century Gothic" panose="020B0502020202020204" pitchFamily="34"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s-ES_tradnl" dirty="0"/>
              <a:t>Ana de Armas</a:t>
            </a:r>
          </a:p>
        </p:txBody>
      </p:sp>
      <p:pic>
        <p:nvPicPr>
          <p:cNvPr id="8" name="Picture 2" descr="Ana de Armas Is Not Back Together With Ben Affleck Despite What Her Jewelry  Might Have You Believe | Vanity Fair">
            <a:extLst>
              <a:ext uri="{FF2B5EF4-FFF2-40B4-BE49-F238E27FC236}">
                <a16:creationId xmlns:a16="http://schemas.microsoft.com/office/drawing/2014/main" id="{67C04ED9-7B5D-C0CB-C057-A2AFFA0D43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73" b="25817"/>
          <a:stretch/>
        </p:blipFill>
        <p:spPr bwMode="auto">
          <a:xfrm>
            <a:off x="6326833" y="139719"/>
            <a:ext cx="1457325" cy="1465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841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bueno</a:t>
            </a:r>
          </a:p>
        </p:txBody>
      </p:sp>
      <p:sp>
        <p:nvSpPr>
          <p:cNvPr id="31" name="Rectangle 30"/>
          <p:cNvSpPr/>
          <p:nvPr/>
        </p:nvSpPr>
        <p:spPr>
          <a:xfrm>
            <a:off x="9302662" y="4536974"/>
            <a:ext cx="204575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goodbye</a:t>
            </a:r>
          </a:p>
        </p:txBody>
      </p:sp>
      <p:sp>
        <p:nvSpPr>
          <p:cNvPr id="33" name="Rectangle 32"/>
          <p:cNvSpPr/>
          <p:nvPr/>
        </p:nvSpPr>
        <p:spPr>
          <a:xfrm>
            <a:off x="6540102" y="4530192"/>
            <a:ext cx="189186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pleasure</a:t>
            </a:r>
          </a:p>
        </p:txBody>
      </p:sp>
      <p:sp>
        <p:nvSpPr>
          <p:cNvPr id="35" name="Rectangle 34"/>
          <p:cNvSpPr/>
          <p:nvPr/>
        </p:nvSpPr>
        <p:spPr>
          <a:xfrm>
            <a:off x="4008974" y="5489472"/>
            <a:ext cx="127631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tell</a:t>
            </a:r>
          </a:p>
        </p:txBody>
      </p:sp>
      <p:sp>
        <p:nvSpPr>
          <p:cNvPr id="36" name="Rectangle 35"/>
          <p:cNvSpPr/>
          <p:nvPr/>
        </p:nvSpPr>
        <p:spPr>
          <a:xfrm>
            <a:off x="3573162" y="4530192"/>
            <a:ext cx="1408413"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well…</a:t>
            </a:r>
          </a:p>
        </p:txBody>
      </p:sp>
      <p:sp>
        <p:nvSpPr>
          <p:cNvPr id="37" name="Rectangle 36"/>
          <p:cNvSpPr/>
          <p:nvPr/>
        </p:nvSpPr>
        <p:spPr>
          <a:xfrm>
            <a:off x="505324" y="5489472"/>
            <a:ext cx="249459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balance</a:t>
            </a:r>
          </a:p>
        </p:txBody>
      </p:sp>
      <p:sp>
        <p:nvSpPr>
          <p:cNvPr id="38" name="Rectangle 37"/>
          <p:cNvSpPr/>
          <p:nvPr/>
        </p:nvSpPr>
        <p:spPr>
          <a:xfrm>
            <a:off x="505324"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role</a:t>
            </a:r>
          </a:p>
        </p:txBody>
      </p:sp>
      <p:sp>
        <p:nvSpPr>
          <p:cNvPr id="7" name="Rounded Rectangle 6"/>
          <p:cNvSpPr/>
          <p:nvPr/>
        </p:nvSpPr>
        <p:spPr>
          <a:xfrm>
            <a:off x="3573161" y="4447748"/>
            <a:ext cx="1408413"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Rectangle 2">
            <a:extLst>
              <a:ext uri="{FF2B5EF4-FFF2-40B4-BE49-F238E27FC236}">
                <a16:creationId xmlns:a16="http://schemas.microsoft.com/office/drawing/2014/main" id="{1B21D2B5-A7B3-0A74-E3AD-D0F7BEA0C040}"/>
              </a:ext>
            </a:extLst>
          </p:cNvPr>
          <p:cNvSpPr/>
          <p:nvPr/>
        </p:nvSpPr>
        <p:spPr>
          <a:xfrm>
            <a:off x="6294341" y="5457516"/>
            <a:ext cx="10021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wife</a:t>
            </a:r>
          </a:p>
        </p:txBody>
      </p:sp>
      <p:sp>
        <p:nvSpPr>
          <p:cNvPr id="6" name="Rectangle 5">
            <a:extLst>
              <a:ext uri="{FF2B5EF4-FFF2-40B4-BE49-F238E27FC236}">
                <a16:creationId xmlns:a16="http://schemas.microsoft.com/office/drawing/2014/main" id="{F9886E87-E69C-992A-18B6-306D710FED70}"/>
              </a:ext>
            </a:extLst>
          </p:cNvPr>
          <p:cNvSpPr/>
          <p:nvPr/>
        </p:nvSpPr>
        <p:spPr>
          <a:xfrm>
            <a:off x="8305594" y="5473494"/>
            <a:ext cx="3042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get married</a:t>
            </a:r>
          </a:p>
        </p:txBody>
      </p:sp>
      <p:sp>
        <p:nvSpPr>
          <p:cNvPr id="10" name="Title 11">
            <a:extLst>
              <a:ext uri="{FF2B5EF4-FFF2-40B4-BE49-F238E27FC236}">
                <a16:creationId xmlns:a16="http://schemas.microsoft.com/office/drawing/2014/main" id="{AB71ADE1-1AEF-9E4D-71C9-C9A16A43F6C9}"/>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grpSp>
        <p:nvGrpSpPr>
          <p:cNvPr id="23" name="Group 22">
            <a:extLst>
              <a:ext uri="{FF2B5EF4-FFF2-40B4-BE49-F238E27FC236}">
                <a16:creationId xmlns:a16="http://schemas.microsoft.com/office/drawing/2014/main" id="{9B22E812-3F80-4A12-8EB5-1321163D959E}"/>
              </a:ext>
            </a:extLst>
          </p:cNvPr>
          <p:cNvGrpSpPr/>
          <p:nvPr/>
        </p:nvGrpSpPr>
        <p:grpSpPr>
          <a:xfrm>
            <a:off x="4952281" y="1001778"/>
            <a:ext cx="2363359" cy="2141298"/>
            <a:chOff x="7212823" y="1107000"/>
            <a:chExt cx="2363359" cy="2141298"/>
          </a:xfrm>
        </p:grpSpPr>
        <p:pic>
          <p:nvPicPr>
            <p:cNvPr id="24" name="Picture 23">
              <a:extLst>
                <a:ext uri="{FF2B5EF4-FFF2-40B4-BE49-F238E27FC236}">
                  <a16:creationId xmlns:a16="http://schemas.microsoft.com/office/drawing/2014/main" id="{DD1420B5-F56D-47DE-9D26-AB103CA05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4362">
              <a:off x="7212823" y="1107000"/>
              <a:ext cx="2363359" cy="2141298"/>
            </a:xfrm>
            <a:prstGeom prst="rect">
              <a:avLst/>
            </a:prstGeom>
          </p:spPr>
        </p:pic>
        <p:sp>
          <p:nvSpPr>
            <p:cNvPr id="25" name="TextBox 24">
              <a:extLst>
                <a:ext uri="{FF2B5EF4-FFF2-40B4-BE49-F238E27FC236}">
                  <a16:creationId xmlns:a16="http://schemas.microsoft.com/office/drawing/2014/main" id="{AA13336C-2AD4-4973-AC71-D8607EBD864D}"/>
                </a:ext>
              </a:extLst>
            </p:cNvPr>
            <p:cNvSpPr txBox="1"/>
            <p:nvPr/>
          </p:nvSpPr>
          <p:spPr>
            <a:xfrm>
              <a:off x="7679194" y="1924614"/>
              <a:ext cx="14246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F8C6C7">
                      <a:lumMod val="50000"/>
                    </a:srgbClr>
                  </a:solidFill>
                  <a:latin typeface="Century Gothic"/>
                </a:rPr>
                <a:t>w</a:t>
              </a:r>
              <a:r>
                <a:rPr kumimoji="0" lang="en-GB" sz="3200" b="0" i="0" u="none" strike="noStrike" kern="1200" cap="none" spc="0" normalizeH="0" baseline="0" noProof="0" dirty="0">
                  <a:ln>
                    <a:noFill/>
                  </a:ln>
                  <a:solidFill>
                    <a:srgbClr val="F8C6C7">
                      <a:lumMod val="50000"/>
                    </a:srgbClr>
                  </a:solidFill>
                  <a:effectLst/>
                  <a:uLnTx/>
                  <a:uFillTx/>
                  <a:latin typeface="Century Gothic"/>
                  <a:ea typeface="+mn-ea"/>
                  <a:cs typeface="+mn-cs"/>
                </a:rPr>
                <a:t>ell…</a:t>
              </a:r>
            </a:p>
          </p:txBody>
        </p:sp>
      </p:grpSp>
    </p:spTree>
    <p:extLst>
      <p:ext uri="{BB962C8B-B14F-4D97-AF65-F5344CB8AC3E}">
        <p14:creationId xmlns:p14="http://schemas.microsoft.com/office/powerpoint/2010/main" val="122667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246498" y="258166"/>
            <a:ext cx="1681646"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schemeClr val="bg1"/>
                </a:solidFill>
              </a:rPr>
              <a:t>Leer/</a:t>
            </a:r>
            <a:r>
              <a:rPr lang="en-GB" sz="2000" b="1" dirty="0" err="1">
                <a:solidFill>
                  <a:schemeClr val="bg1"/>
                </a:solidFill>
              </a:rPr>
              <a:t>hablar</a:t>
            </a:r>
            <a:endParaRPr lang="en-GB" sz="2000" b="1" dirty="0">
              <a:solidFill>
                <a:schemeClr val="bg1"/>
              </a:solidFill>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167148" y="1583389"/>
            <a:ext cx="5928852" cy="4493538"/>
          </a:xfrm>
          <a:prstGeom prst="rect">
            <a:avLst/>
          </a:prstGeom>
          <a:noFill/>
        </p:spPr>
        <p:txBody>
          <a:bodyPr wrap="square" rtlCol="0">
            <a:spAutoFit/>
          </a:bodyPr>
          <a:lstStyle/>
          <a:p>
            <a:r>
              <a:rPr lang="es-ES" sz="2200" kern="1200" dirty="0">
                <a:solidFill>
                  <a:schemeClr val="tx1"/>
                </a:solidFill>
                <a:effectLst/>
                <a:latin typeface="+mn-lt"/>
                <a:ea typeface="+mn-ea"/>
                <a:cs typeface="+mn-cs"/>
              </a:rPr>
              <a:t>Ana de Armas es una actriz cubana-española. Comenzó su carrera muy </a:t>
            </a:r>
            <a:r>
              <a:rPr lang="es-ES" sz="2200" b="1" u="sng" kern="1200" dirty="0">
                <a:solidFill>
                  <a:schemeClr val="accent1"/>
                </a:solidFill>
                <a:effectLst/>
                <a:latin typeface="+mn-lt"/>
                <a:ea typeface="+mn-ea"/>
                <a:cs typeface="+mn-cs"/>
              </a:rPr>
              <a:t>joven</a:t>
            </a:r>
            <a:r>
              <a:rPr lang="es-ES" sz="2200" kern="1200" dirty="0">
                <a:solidFill>
                  <a:schemeClr val="tx1"/>
                </a:solidFill>
                <a:effectLst/>
                <a:latin typeface="+mn-lt"/>
                <a:ea typeface="+mn-ea"/>
                <a:cs typeface="+mn-cs"/>
              </a:rPr>
              <a:t> como </a:t>
            </a:r>
            <a:r>
              <a:rPr lang="es-ES" sz="2200" b="1" u="sng" kern="1200" dirty="0">
                <a:solidFill>
                  <a:schemeClr val="tx2"/>
                </a:solidFill>
                <a:effectLst/>
                <a:latin typeface="+mn-lt"/>
                <a:ea typeface="+mn-ea"/>
                <a:cs typeface="+mn-cs"/>
              </a:rPr>
              <a:t>protagonista</a:t>
            </a:r>
            <a:r>
              <a:rPr lang="es-ES" sz="2200" b="1" kern="1200" dirty="0">
                <a:solidFill>
                  <a:srgbClr val="0070C0"/>
                </a:solidFill>
                <a:effectLst/>
                <a:latin typeface="+mn-lt"/>
                <a:ea typeface="+mn-ea"/>
                <a:cs typeface="+mn-cs"/>
              </a:rPr>
              <a:t> </a:t>
            </a:r>
            <a:r>
              <a:rPr lang="es-ES" sz="2200" kern="1200" dirty="0">
                <a:solidFill>
                  <a:schemeClr val="tx1"/>
                </a:solidFill>
                <a:effectLst/>
                <a:latin typeface="+mn-lt"/>
                <a:ea typeface="+mn-ea"/>
                <a:cs typeface="+mn-cs"/>
              </a:rPr>
              <a:t>de la película </a:t>
            </a:r>
            <a:r>
              <a:rPr lang="es-ES" sz="2200" i="1" kern="1200" dirty="0">
                <a:solidFill>
                  <a:schemeClr val="tx1"/>
                </a:solidFill>
                <a:effectLst/>
                <a:latin typeface="+mn-lt"/>
                <a:ea typeface="+mn-ea"/>
                <a:cs typeface="+mn-cs"/>
              </a:rPr>
              <a:t>Una Rosa de Francia</a:t>
            </a:r>
            <a:r>
              <a:rPr lang="es-ES" sz="2200" kern="1200" dirty="0">
                <a:solidFill>
                  <a:schemeClr val="tx1"/>
                </a:solidFill>
                <a:effectLst/>
                <a:latin typeface="+mn-lt"/>
                <a:ea typeface="+mn-ea"/>
                <a:cs typeface="+mn-cs"/>
              </a:rPr>
              <a:t>. También </a:t>
            </a:r>
            <a:r>
              <a:rPr lang="es-ES" sz="2200" b="1" u="sng" kern="1200" dirty="0">
                <a:solidFill>
                  <a:schemeClr val="accent1"/>
                </a:solidFill>
                <a:effectLst/>
                <a:latin typeface="+mn-lt"/>
                <a:ea typeface="+mn-ea"/>
                <a:cs typeface="+mn-cs"/>
              </a:rPr>
              <a:t>trabaja</a:t>
            </a:r>
            <a:r>
              <a:rPr lang="es-ES" sz="2200" kern="1200" dirty="0">
                <a:solidFill>
                  <a:schemeClr val="tx1"/>
                </a:solidFill>
                <a:effectLst/>
                <a:latin typeface="+mn-lt"/>
                <a:ea typeface="+mn-ea"/>
                <a:cs typeface="+mn-cs"/>
              </a:rPr>
              <a:t> los programas de televisión  pero </a:t>
            </a:r>
            <a:r>
              <a:rPr lang="es-ES" sz="2200" b="1" u="sng" kern="1200" dirty="0">
                <a:solidFill>
                  <a:schemeClr val="accent1"/>
                </a:solidFill>
                <a:effectLst/>
                <a:latin typeface="+mn-lt"/>
                <a:ea typeface="+mn-ea"/>
                <a:cs typeface="+mn-cs"/>
              </a:rPr>
              <a:t>no le gustaban</a:t>
            </a:r>
            <a:r>
              <a:rPr lang="es-ES" sz="2200" b="1" kern="1200" dirty="0">
                <a:solidFill>
                  <a:schemeClr val="accent1"/>
                </a:solidFill>
                <a:effectLst/>
                <a:latin typeface="+mn-lt"/>
                <a:ea typeface="+mn-ea"/>
                <a:cs typeface="+mn-cs"/>
              </a:rPr>
              <a:t> </a:t>
            </a:r>
            <a:r>
              <a:rPr lang="es-ES" sz="2200" kern="1200" dirty="0">
                <a:solidFill>
                  <a:schemeClr val="tx1"/>
                </a:solidFill>
                <a:effectLst/>
                <a:latin typeface="+mn-lt"/>
                <a:ea typeface="+mn-ea"/>
                <a:cs typeface="+mn-cs"/>
              </a:rPr>
              <a:t>los papeles que tenía.</a:t>
            </a:r>
          </a:p>
          <a:p>
            <a:endParaRPr lang="es-ES" sz="2200" kern="1200" dirty="0">
              <a:solidFill>
                <a:schemeClr val="tx1"/>
              </a:solidFill>
              <a:effectLst/>
              <a:latin typeface="+mn-lt"/>
              <a:ea typeface="+mn-ea"/>
              <a:cs typeface="+mn-cs"/>
            </a:endParaRPr>
          </a:p>
          <a:p>
            <a:r>
              <a:rPr lang="es-ES" sz="2200" kern="1200" dirty="0">
                <a:solidFill>
                  <a:schemeClr val="tx1"/>
                </a:solidFill>
                <a:effectLst/>
                <a:latin typeface="+mn-lt"/>
                <a:ea typeface="+mn-ea"/>
                <a:cs typeface="+mn-cs"/>
              </a:rPr>
              <a:t>Por eso, </a:t>
            </a:r>
            <a:r>
              <a:rPr lang="es-ES" sz="2200" b="1" u="sng" dirty="0">
                <a:solidFill>
                  <a:schemeClr val="tx2"/>
                </a:solidFill>
              </a:rPr>
              <a:t>viajó</a:t>
            </a:r>
            <a:r>
              <a:rPr lang="es-ES" sz="2200" kern="1200" dirty="0">
                <a:solidFill>
                  <a:schemeClr val="tx1"/>
                </a:solidFill>
                <a:effectLst/>
                <a:latin typeface="+mn-lt"/>
                <a:ea typeface="+mn-ea"/>
                <a:cs typeface="+mn-cs"/>
              </a:rPr>
              <a:t> a los Estados Unidos donde aprendió inglés. En 2019, casi </a:t>
            </a:r>
            <a:r>
              <a:rPr lang="es-ES" sz="2200" b="1" u="sng" kern="1200" dirty="0">
                <a:solidFill>
                  <a:schemeClr val="tx2"/>
                </a:solidFill>
                <a:effectLst/>
                <a:latin typeface="+mn-lt"/>
                <a:ea typeface="+mn-ea"/>
                <a:cs typeface="+mn-cs"/>
              </a:rPr>
              <a:t>ganó</a:t>
            </a:r>
            <a:r>
              <a:rPr lang="es-ES" sz="2200" kern="1200" dirty="0">
                <a:solidFill>
                  <a:schemeClr val="tx1"/>
                </a:solidFill>
                <a:effectLst/>
                <a:latin typeface="+mn-lt"/>
                <a:ea typeface="+mn-ea"/>
                <a:cs typeface="+mn-cs"/>
              </a:rPr>
              <a:t> el Globo de Oro a la </a:t>
            </a:r>
            <a:r>
              <a:rPr lang="es-ES" sz="2200" b="1" u="sng" kern="1200" dirty="0">
                <a:solidFill>
                  <a:schemeClr val="tx2"/>
                </a:solidFill>
                <a:effectLst/>
                <a:latin typeface="+mn-lt"/>
                <a:ea typeface="+mn-ea"/>
                <a:cs typeface="+mn-cs"/>
              </a:rPr>
              <a:t>mejor</a:t>
            </a:r>
            <a:r>
              <a:rPr lang="es-ES" sz="2200" kern="1200" dirty="0">
                <a:solidFill>
                  <a:schemeClr val="tx1"/>
                </a:solidFill>
                <a:effectLst/>
                <a:latin typeface="+mn-lt"/>
                <a:ea typeface="+mn-ea"/>
                <a:cs typeface="+mn-cs"/>
              </a:rPr>
              <a:t> actriz de comedia o musical. </a:t>
            </a:r>
            <a:r>
              <a:rPr lang="es-ES" sz="2200" dirty="0"/>
              <a:t>Quiere </a:t>
            </a:r>
            <a:r>
              <a:rPr lang="es-ES" sz="2200" b="1" u="sng" dirty="0">
                <a:solidFill>
                  <a:schemeClr val="tx2"/>
                </a:solidFill>
              </a:rPr>
              <a:t>asegurar</a:t>
            </a:r>
            <a:r>
              <a:rPr lang="es-ES" sz="2200" dirty="0"/>
              <a:t> a las </a:t>
            </a:r>
            <a:r>
              <a:rPr lang="es-ES" sz="2200" b="1" u="sng" dirty="0">
                <a:solidFill>
                  <a:schemeClr val="accent1"/>
                </a:solidFill>
              </a:rPr>
              <a:t>mujeres</a:t>
            </a:r>
            <a:r>
              <a:rPr lang="es-ES" sz="2200" dirty="0"/>
              <a:t> latinas que pueden tener éxito en Hollywood en el futuro.</a:t>
            </a:r>
          </a:p>
        </p:txBody>
      </p:sp>
      <p:sp>
        <p:nvSpPr>
          <p:cNvPr id="3" name="TextBox 2"/>
          <p:cNvSpPr txBox="1"/>
          <p:nvPr/>
        </p:nvSpPr>
        <p:spPr>
          <a:xfrm>
            <a:off x="6391797" y="143892"/>
            <a:ext cx="5548151" cy="6214202"/>
          </a:xfrm>
          <a:prstGeom prst="rect">
            <a:avLst/>
          </a:prstGeom>
          <a:noFill/>
        </p:spPr>
        <p:txBody>
          <a:bodyPr wrap="square" rtlCol="0">
            <a:spAutoFit/>
          </a:bodyPr>
          <a:lstStyle/>
          <a:p>
            <a:pPr>
              <a:lnSpc>
                <a:spcPct val="150000"/>
              </a:lnSpc>
            </a:pPr>
            <a:endParaRPr lang="en-US" sz="2200" b="1" dirty="0">
              <a:solidFill>
                <a:srgbClr val="002060"/>
              </a:solidFill>
              <a:latin typeface="Century Gothic"/>
            </a:endParaRPr>
          </a:p>
          <a:p>
            <a:r>
              <a:rPr lang="en-US" sz="2400" b="1" dirty="0">
                <a:solidFill>
                  <a:srgbClr val="3D3C3C"/>
                </a:solidFill>
                <a:latin typeface="Century Gothic"/>
              </a:rPr>
              <a:t>¿</a:t>
            </a:r>
            <a:r>
              <a:rPr lang="en-US" sz="2400" b="1" dirty="0" err="1">
                <a:solidFill>
                  <a:srgbClr val="3D3C3C"/>
                </a:solidFill>
                <a:latin typeface="Century Gothic"/>
              </a:rPr>
              <a:t>Cual</a:t>
            </a:r>
            <a:r>
              <a:rPr lang="en-US" sz="2400" b="1" dirty="0">
                <a:solidFill>
                  <a:srgbClr val="3D3C3C"/>
                </a:solidFill>
                <a:latin typeface="Century Gothic"/>
              </a:rPr>
              <a:t> es la palabra del </a:t>
            </a:r>
            <a:r>
              <a:rPr lang="en-US" sz="2400" b="1" dirty="0" err="1">
                <a:solidFill>
                  <a:srgbClr val="3D3C3C"/>
                </a:solidFill>
                <a:latin typeface="Century Gothic"/>
              </a:rPr>
              <a:t>texto</a:t>
            </a:r>
            <a:r>
              <a:rPr lang="en-US" sz="2400" b="1" dirty="0">
                <a:solidFill>
                  <a:srgbClr val="3D3C3C"/>
                </a:solidFill>
                <a:latin typeface="Century Gothic"/>
              </a:rPr>
              <a:t> para </a:t>
            </a:r>
            <a:r>
              <a:rPr lang="en-US" sz="2400" b="1" dirty="0" err="1">
                <a:solidFill>
                  <a:srgbClr val="3D3C3C"/>
                </a:solidFill>
                <a:latin typeface="Century Gothic"/>
              </a:rPr>
              <a:t>cada</a:t>
            </a:r>
            <a:r>
              <a:rPr lang="en-US" sz="2400" b="1" dirty="0">
                <a:solidFill>
                  <a:srgbClr val="3D3C3C"/>
                </a:solidFill>
                <a:latin typeface="Century Gothic"/>
              </a:rPr>
              <a:t> </a:t>
            </a:r>
            <a:r>
              <a:rPr lang="en-US" sz="2400" b="1" dirty="0" err="1">
                <a:solidFill>
                  <a:srgbClr val="3D3C3C"/>
                </a:solidFill>
                <a:latin typeface="Century Gothic"/>
              </a:rPr>
              <a:t>una</a:t>
            </a:r>
            <a:r>
              <a:rPr lang="en-US" sz="2400" b="1" dirty="0">
                <a:solidFill>
                  <a:srgbClr val="3D3C3C"/>
                </a:solidFill>
                <a:latin typeface="Century Gothic"/>
              </a:rPr>
              <a:t> de </a:t>
            </a:r>
            <a:r>
              <a:rPr lang="en-US" sz="2400" b="1" dirty="0" err="1">
                <a:solidFill>
                  <a:srgbClr val="3D3C3C"/>
                </a:solidFill>
                <a:latin typeface="Century Gothic"/>
              </a:rPr>
              <a:t>estas</a:t>
            </a:r>
            <a:r>
              <a:rPr lang="en-US" sz="2400" b="1" dirty="0">
                <a:solidFill>
                  <a:srgbClr val="3D3C3C"/>
                </a:solidFill>
                <a:latin typeface="Century Gothic"/>
              </a:rPr>
              <a:t> palabras </a:t>
            </a:r>
            <a:r>
              <a:rPr lang="en-US" sz="2400" b="1" dirty="0" err="1">
                <a:solidFill>
                  <a:srgbClr val="3D3C3C"/>
                </a:solidFill>
                <a:latin typeface="Century Gothic"/>
              </a:rPr>
              <a:t>en</a:t>
            </a:r>
            <a:r>
              <a:rPr lang="en-US" sz="2400" b="1" dirty="0">
                <a:solidFill>
                  <a:srgbClr val="3D3C3C"/>
                </a:solidFill>
                <a:latin typeface="Century Gothic"/>
              </a:rPr>
              <a:t> </a:t>
            </a:r>
            <a:r>
              <a:rPr lang="en-US" sz="2400" b="1" dirty="0" err="1">
                <a:solidFill>
                  <a:srgbClr val="3D3C3C"/>
                </a:solidFill>
                <a:latin typeface="Century Gothic"/>
              </a:rPr>
              <a:t>inglés</a:t>
            </a:r>
            <a:r>
              <a:rPr lang="en-US" sz="2400" b="1" dirty="0">
                <a:solidFill>
                  <a:srgbClr val="3D3C3C"/>
                </a:solidFill>
                <a:latin typeface="Century Gothic"/>
              </a:rPr>
              <a:t>?</a:t>
            </a:r>
          </a:p>
          <a:p>
            <a:pPr marL="457200" indent="-457200">
              <a:lnSpc>
                <a:spcPct val="150000"/>
              </a:lnSpc>
              <a:buFontTx/>
              <a:buAutoNum type="arabicPeriod"/>
            </a:pPr>
            <a:r>
              <a:rPr lang="en-US" sz="2200" dirty="0"/>
              <a:t>women</a:t>
            </a:r>
          </a:p>
          <a:p>
            <a:pPr marL="457200" indent="-457200">
              <a:lnSpc>
                <a:spcPct val="150000"/>
              </a:lnSpc>
              <a:buFontTx/>
              <a:buAutoNum type="arabicPeriod"/>
            </a:pPr>
            <a:r>
              <a:rPr lang="en-US" sz="2200" dirty="0">
                <a:latin typeface="Century Gothic"/>
              </a:rPr>
              <a:t>young</a:t>
            </a:r>
          </a:p>
          <a:p>
            <a:pPr marL="457200" indent="-457200">
              <a:lnSpc>
                <a:spcPct val="150000"/>
              </a:lnSpc>
              <a:buFontTx/>
              <a:buAutoNum type="arabicPeriod"/>
            </a:pPr>
            <a:r>
              <a:rPr lang="en-US" sz="2200" dirty="0"/>
              <a:t>to assure</a:t>
            </a:r>
          </a:p>
          <a:p>
            <a:pPr marL="457200" indent="-457200">
              <a:lnSpc>
                <a:spcPct val="150000"/>
              </a:lnSpc>
              <a:buFontTx/>
              <a:buAutoNum type="arabicPeriod"/>
            </a:pPr>
            <a:r>
              <a:rPr lang="en-US" sz="2200" dirty="0"/>
              <a:t>she travelled</a:t>
            </a:r>
          </a:p>
          <a:p>
            <a:pPr marL="457200" indent="-457200">
              <a:lnSpc>
                <a:spcPct val="150000"/>
              </a:lnSpc>
              <a:buFontTx/>
              <a:buAutoNum type="arabicPeriod"/>
            </a:pPr>
            <a:r>
              <a:rPr lang="en-US" sz="2200" dirty="0">
                <a:latin typeface="Century Gothic"/>
              </a:rPr>
              <a:t>main character (H)</a:t>
            </a:r>
          </a:p>
          <a:p>
            <a:pPr marL="457200" indent="-457200">
              <a:lnSpc>
                <a:spcPct val="150000"/>
              </a:lnSpc>
              <a:buFontTx/>
              <a:buAutoNum type="arabicPeriod"/>
            </a:pPr>
            <a:r>
              <a:rPr lang="en-US" sz="2200" dirty="0">
                <a:latin typeface="Century Gothic"/>
              </a:rPr>
              <a:t>she works</a:t>
            </a:r>
          </a:p>
          <a:p>
            <a:pPr marL="457200" indent="-457200">
              <a:lnSpc>
                <a:spcPct val="150000"/>
              </a:lnSpc>
              <a:buFontTx/>
              <a:buAutoNum type="arabicPeriod"/>
            </a:pPr>
            <a:r>
              <a:rPr lang="en-US" sz="2200" dirty="0">
                <a:latin typeface="Century Gothic"/>
              </a:rPr>
              <a:t>she didn’t like</a:t>
            </a:r>
          </a:p>
          <a:p>
            <a:pPr marL="457200" indent="-457200">
              <a:lnSpc>
                <a:spcPct val="150000"/>
              </a:lnSpc>
              <a:buFontTx/>
              <a:buAutoNum type="arabicPeriod"/>
            </a:pPr>
            <a:r>
              <a:rPr lang="en-US" sz="2200" dirty="0">
                <a:latin typeface="Century Gothic"/>
              </a:rPr>
              <a:t>she won</a:t>
            </a:r>
          </a:p>
          <a:p>
            <a:pPr marL="457200" indent="-457200">
              <a:lnSpc>
                <a:spcPct val="150000"/>
              </a:lnSpc>
              <a:buFontTx/>
              <a:buAutoNum type="arabicPeriod"/>
            </a:pPr>
            <a:r>
              <a:rPr lang="en-US" sz="2200" dirty="0">
                <a:latin typeface="Century Gothic"/>
              </a:rPr>
              <a:t>best</a:t>
            </a:r>
          </a:p>
        </p:txBody>
      </p:sp>
      <p:sp>
        <p:nvSpPr>
          <p:cNvPr id="5" name="Rectangle 4">
            <a:extLst>
              <a:ext uri="{FF2B5EF4-FFF2-40B4-BE49-F238E27FC236}">
                <a16:creationId xmlns:a16="http://schemas.microsoft.com/office/drawing/2014/main" id="{02AE21E1-4B32-4B91-9E7C-FE612FB87EDD}"/>
              </a:ext>
            </a:extLst>
          </p:cNvPr>
          <p:cNvSpPr/>
          <p:nvPr/>
        </p:nvSpPr>
        <p:spPr>
          <a:xfrm>
            <a:off x="7997613" y="2330025"/>
            <a:ext cx="949299" cy="430887"/>
          </a:xfrm>
          <a:prstGeom prst="rect">
            <a:avLst/>
          </a:prstGeom>
        </p:spPr>
        <p:txBody>
          <a:bodyPr wrap="none">
            <a:spAutoFit/>
          </a:bodyPr>
          <a:lstStyle/>
          <a:p>
            <a:r>
              <a:rPr lang="es-ES" sz="2200" b="1" dirty="0">
                <a:solidFill>
                  <a:srgbClr val="0070C0"/>
                </a:solidFill>
              </a:rPr>
              <a:t>joven</a:t>
            </a:r>
            <a:endParaRPr lang="en-GB" sz="2200" dirty="0">
              <a:solidFill>
                <a:srgbClr val="0070C0"/>
              </a:solidFill>
            </a:endParaRPr>
          </a:p>
        </p:txBody>
      </p:sp>
      <p:sp>
        <p:nvSpPr>
          <p:cNvPr id="18" name="Rectangle 17">
            <a:extLst>
              <a:ext uri="{FF2B5EF4-FFF2-40B4-BE49-F238E27FC236}">
                <a16:creationId xmlns:a16="http://schemas.microsoft.com/office/drawing/2014/main" id="{E42F77AC-F5D4-4156-8776-529B18524212}"/>
              </a:ext>
            </a:extLst>
          </p:cNvPr>
          <p:cNvSpPr/>
          <p:nvPr/>
        </p:nvSpPr>
        <p:spPr>
          <a:xfrm>
            <a:off x="9591631" y="3813851"/>
            <a:ext cx="1911101" cy="430887"/>
          </a:xfrm>
          <a:prstGeom prst="rect">
            <a:avLst/>
          </a:prstGeom>
        </p:spPr>
        <p:txBody>
          <a:bodyPr wrap="none">
            <a:spAutoFit/>
          </a:bodyPr>
          <a:lstStyle/>
          <a:p>
            <a:r>
              <a:rPr lang="es-ES" sz="2200" b="1" dirty="0">
                <a:solidFill>
                  <a:srgbClr val="0070C0"/>
                </a:solidFill>
              </a:rPr>
              <a:t>protagonista</a:t>
            </a:r>
            <a:endParaRPr lang="en-GB" sz="2200" dirty="0">
              <a:solidFill>
                <a:srgbClr val="0070C0"/>
              </a:solidFill>
            </a:endParaRPr>
          </a:p>
        </p:txBody>
      </p:sp>
      <p:sp>
        <p:nvSpPr>
          <p:cNvPr id="19" name="Rectangle 18">
            <a:extLst>
              <a:ext uri="{FF2B5EF4-FFF2-40B4-BE49-F238E27FC236}">
                <a16:creationId xmlns:a16="http://schemas.microsoft.com/office/drawing/2014/main" id="{D7AF6FB8-A732-404A-B57B-B8ED28AEE462}"/>
              </a:ext>
            </a:extLst>
          </p:cNvPr>
          <p:cNvSpPr/>
          <p:nvPr/>
        </p:nvSpPr>
        <p:spPr>
          <a:xfrm>
            <a:off x="8310357" y="4333830"/>
            <a:ext cx="1176925" cy="430887"/>
          </a:xfrm>
          <a:prstGeom prst="rect">
            <a:avLst/>
          </a:prstGeom>
        </p:spPr>
        <p:txBody>
          <a:bodyPr wrap="none">
            <a:spAutoFit/>
          </a:bodyPr>
          <a:lstStyle/>
          <a:p>
            <a:r>
              <a:rPr lang="es-ES" sz="2200" b="1" dirty="0">
                <a:solidFill>
                  <a:srgbClr val="0070C0"/>
                </a:solidFill>
              </a:rPr>
              <a:t>trabaja</a:t>
            </a:r>
            <a:endParaRPr lang="en-GB" sz="2200" dirty="0">
              <a:solidFill>
                <a:srgbClr val="0070C0"/>
              </a:solidFill>
            </a:endParaRPr>
          </a:p>
        </p:txBody>
      </p:sp>
      <p:sp>
        <p:nvSpPr>
          <p:cNvPr id="20" name="Rectangle 19">
            <a:extLst>
              <a:ext uri="{FF2B5EF4-FFF2-40B4-BE49-F238E27FC236}">
                <a16:creationId xmlns:a16="http://schemas.microsoft.com/office/drawing/2014/main" id="{FF0BB3D9-90D4-4AFD-B776-56FF08FC0A8A}"/>
              </a:ext>
            </a:extLst>
          </p:cNvPr>
          <p:cNvSpPr/>
          <p:nvPr/>
        </p:nvSpPr>
        <p:spPr>
          <a:xfrm>
            <a:off x="8854017" y="4830222"/>
            <a:ext cx="2233304" cy="430887"/>
          </a:xfrm>
          <a:prstGeom prst="rect">
            <a:avLst/>
          </a:prstGeom>
        </p:spPr>
        <p:txBody>
          <a:bodyPr wrap="none">
            <a:spAutoFit/>
          </a:bodyPr>
          <a:lstStyle/>
          <a:p>
            <a:r>
              <a:rPr lang="es-ES" sz="2200" b="1" dirty="0">
                <a:solidFill>
                  <a:srgbClr val="0070C0"/>
                </a:solidFill>
              </a:rPr>
              <a:t>no le gustaban</a:t>
            </a:r>
            <a:endParaRPr lang="en-GB" sz="2200" dirty="0">
              <a:solidFill>
                <a:srgbClr val="0070C0"/>
              </a:solidFill>
            </a:endParaRPr>
          </a:p>
        </p:txBody>
      </p:sp>
      <p:sp>
        <p:nvSpPr>
          <p:cNvPr id="21" name="Rectangle 20">
            <a:extLst>
              <a:ext uri="{FF2B5EF4-FFF2-40B4-BE49-F238E27FC236}">
                <a16:creationId xmlns:a16="http://schemas.microsoft.com/office/drawing/2014/main" id="{D8E51A4D-8B2F-4B1A-A56A-999B5213754A}"/>
              </a:ext>
            </a:extLst>
          </p:cNvPr>
          <p:cNvSpPr/>
          <p:nvPr/>
        </p:nvSpPr>
        <p:spPr>
          <a:xfrm>
            <a:off x="7997613" y="1823921"/>
            <a:ext cx="1268296" cy="430887"/>
          </a:xfrm>
          <a:prstGeom prst="rect">
            <a:avLst/>
          </a:prstGeom>
        </p:spPr>
        <p:txBody>
          <a:bodyPr wrap="none">
            <a:spAutoFit/>
          </a:bodyPr>
          <a:lstStyle/>
          <a:p>
            <a:r>
              <a:rPr lang="es-ES" sz="2200" b="1" dirty="0">
                <a:solidFill>
                  <a:srgbClr val="0070C0"/>
                </a:solidFill>
              </a:rPr>
              <a:t>mujeres</a:t>
            </a:r>
            <a:endParaRPr lang="en-GB" sz="2200" dirty="0">
              <a:solidFill>
                <a:srgbClr val="0070C0"/>
              </a:solidFill>
            </a:endParaRPr>
          </a:p>
        </p:txBody>
      </p:sp>
      <p:sp>
        <p:nvSpPr>
          <p:cNvPr id="22" name="Rectangle 21">
            <a:extLst>
              <a:ext uri="{FF2B5EF4-FFF2-40B4-BE49-F238E27FC236}">
                <a16:creationId xmlns:a16="http://schemas.microsoft.com/office/drawing/2014/main" id="{8560AD11-BD7B-4FDF-8314-62CC5DCFD201}"/>
              </a:ext>
            </a:extLst>
          </p:cNvPr>
          <p:cNvSpPr/>
          <p:nvPr/>
        </p:nvSpPr>
        <p:spPr>
          <a:xfrm>
            <a:off x="8740116" y="3325691"/>
            <a:ext cx="851515" cy="430887"/>
          </a:xfrm>
          <a:prstGeom prst="rect">
            <a:avLst/>
          </a:prstGeom>
        </p:spPr>
        <p:txBody>
          <a:bodyPr wrap="none">
            <a:spAutoFit/>
          </a:bodyPr>
          <a:lstStyle/>
          <a:p>
            <a:r>
              <a:rPr lang="es-ES" sz="2200" b="1" dirty="0">
                <a:solidFill>
                  <a:srgbClr val="0070C0"/>
                </a:solidFill>
              </a:rPr>
              <a:t>viajó</a:t>
            </a:r>
            <a:endParaRPr lang="en-GB" sz="2200" dirty="0">
              <a:solidFill>
                <a:srgbClr val="0070C0"/>
              </a:solidFill>
            </a:endParaRPr>
          </a:p>
        </p:txBody>
      </p:sp>
      <p:sp>
        <p:nvSpPr>
          <p:cNvPr id="23" name="Rectangle 22">
            <a:extLst>
              <a:ext uri="{FF2B5EF4-FFF2-40B4-BE49-F238E27FC236}">
                <a16:creationId xmlns:a16="http://schemas.microsoft.com/office/drawing/2014/main" id="{8B9940A7-E6F2-4F92-9510-92D7EE8C4008}"/>
              </a:ext>
            </a:extLst>
          </p:cNvPr>
          <p:cNvSpPr/>
          <p:nvPr/>
        </p:nvSpPr>
        <p:spPr>
          <a:xfrm>
            <a:off x="8179707" y="2827858"/>
            <a:ext cx="1396536" cy="430887"/>
          </a:xfrm>
          <a:prstGeom prst="rect">
            <a:avLst/>
          </a:prstGeom>
        </p:spPr>
        <p:txBody>
          <a:bodyPr wrap="none">
            <a:spAutoFit/>
          </a:bodyPr>
          <a:lstStyle/>
          <a:p>
            <a:r>
              <a:rPr lang="es-ES" sz="2200" b="1" dirty="0">
                <a:solidFill>
                  <a:srgbClr val="0070C0"/>
                </a:solidFill>
              </a:rPr>
              <a:t>asegurar</a:t>
            </a:r>
            <a:endParaRPr lang="en-GB" sz="2200" dirty="0">
              <a:solidFill>
                <a:srgbClr val="0070C0"/>
              </a:solidFill>
            </a:endParaRPr>
          </a:p>
        </p:txBody>
      </p:sp>
      <p:sp>
        <p:nvSpPr>
          <p:cNvPr id="24" name="Rectangle 23">
            <a:extLst>
              <a:ext uri="{FF2B5EF4-FFF2-40B4-BE49-F238E27FC236}">
                <a16:creationId xmlns:a16="http://schemas.microsoft.com/office/drawing/2014/main" id="{FCB6A15C-5487-40A0-8CF3-19FDE166848E}"/>
              </a:ext>
            </a:extLst>
          </p:cNvPr>
          <p:cNvSpPr/>
          <p:nvPr/>
        </p:nvSpPr>
        <p:spPr>
          <a:xfrm>
            <a:off x="8136040" y="5321510"/>
            <a:ext cx="986167" cy="430887"/>
          </a:xfrm>
          <a:prstGeom prst="rect">
            <a:avLst/>
          </a:prstGeom>
        </p:spPr>
        <p:txBody>
          <a:bodyPr wrap="none">
            <a:spAutoFit/>
          </a:bodyPr>
          <a:lstStyle/>
          <a:p>
            <a:r>
              <a:rPr lang="es-ES" sz="2200" b="1" dirty="0">
                <a:solidFill>
                  <a:srgbClr val="0070C0"/>
                </a:solidFill>
              </a:rPr>
              <a:t>ganó</a:t>
            </a:r>
            <a:r>
              <a:rPr lang="es-ES" sz="2200" dirty="0">
                <a:solidFill>
                  <a:srgbClr val="0070C0"/>
                </a:solidFill>
              </a:rPr>
              <a:t> </a:t>
            </a:r>
            <a:endParaRPr lang="en-GB" sz="2200" dirty="0">
              <a:solidFill>
                <a:srgbClr val="0070C0"/>
              </a:solidFill>
            </a:endParaRPr>
          </a:p>
        </p:txBody>
      </p:sp>
      <p:sp>
        <p:nvSpPr>
          <p:cNvPr id="25" name="Rectangle 24">
            <a:extLst>
              <a:ext uri="{FF2B5EF4-FFF2-40B4-BE49-F238E27FC236}">
                <a16:creationId xmlns:a16="http://schemas.microsoft.com/office/drawing/2014/main" id="{A4DEB776-09FD-4E2F-8E55-AFDE0EC3B95D}"/>
              </a:ext>
            </a:extLst>
          </p:cNvPr>
          <p:cNvSpPr/>
          <p:nvPr/>
        </p:nvSpPr>
        <p:spPr>
          <a:xfrm>
            <a:off x="7581092" y="5839802"/>
            <a:ext cx="974947" cy="430887"/>
          </a:xfrm>
          <a:prstGeom prst="rect">
            <a:avLst/>
          </a:prstGeom>
        </p:spPr>
        <p:txBody>
          <a:bodyPr wrap="none">
            <a:spAutoFit/>
          </a:bodyPr>
          <a:lstStyle/>
          <a:p>
            <a:r>
              <a:rPr lang="es-ES" sz="2200" b="1" dirty="0">
                <a:solidFill>
                  <a:srgbClr val="0070C0"/>
                </a:solidFill>
              </a:rPr>
              <a:t>mejor</a:t>
            </a:r>
            <a:endParaRPr lang="en-GB" sz="2200" dirty="0">
              <a:solidFill>
                <a:srgbClr val="0070C0"/>
              </a:solidFill>
            </a:endParaRPr>
          </a:p>
        </p:txBody>
      </p:sp>
      <p:pic>
        <p:nvPicPr>
          <p:cNvPr id="26" name="Picture 2" descr="Ana de Armas Is Not Back Together With Ben Affleck Despite What Her Jewelry  Might Have You Believe | Vanity Fair">
            <a:extLst>
              <a:ext uri="{FF2B5EF4-FFF2-40B4-BE49-F238E27FC236}">
                <a16:creationId xmlns:a16="http://schemas.microsoft.com/office/drawing/2014/main" id="{FAD03512-3919-4CEE-AF42-C5C93401B7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73" b="25817"/>
          <a:stretch/>
        </p:blipFill>
        <p:spPr bwMode="auto">
          <a:xfrm>
            <a:off x="10230495" y="2125273"/>
            <a:ext cx="1457325" cy="146528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803FFF69-7083-B23E-98B5-22C9B4004423}"/>
              </a:ext>
            </a:extLst>
          </p:cNvPr>
          <p:cNvSpPr>
            <a:spLocks noGrp="1"/>
          </p:cNvSpPr>
          <p:nvPr>
            <p:ph type="title"/>
          </p:nvPr>
        </p:nvSpPr>
        <p:spPr>
          <a:xfrm>
            <a:off x="167148" y="221996"/>
            <a:ext cx="5783529" cy="1325563"/>
          </a:xfrm>
        </p:spPr>
        <p:txBody>
          <a:bodyPr>
            <a:normAutofit/>
          </a:bodyPr>
          <a:lstStyle/>
          <a:p>
            <a:r>
              <a:rPr lang="en-US" sz="2400" dirty="0">
                <a:latin typeface="Century Gothic"/>
              </a:rPr>
              <a:t>Mira las palabras </a:t>
            </a:r>
            <a:r>
              <a:rPr lang="en-US" sz="2400" dirty="0" err="1">
                <a:latin typeface="Century Gothic"/>
              </a:rPr>
              <a:t>en</a:t>
            </a:r>
            <a:r>
              <a:rPr lang="en-US" sz="2400" dirty="0">
                <a:latin typeface="Century Gothic"/>
              </a:rPr>
              <a:t> color rojo. ¿</a:t>
            </a:r>
            <a:r>
              <a:rPr lang="en-US" sz="2400" dirty="0" err="1">
                <a:latin typeface="Century Gothic"/>
              </a:rPr>
              <a:t>Cómo</a:t>
            </a:r>
            <a:r>
              <a:rPr lang="en-US" sz="2400" dirty="0">
                <a:latin typeface="Century Gothic"/>
              </a:rPr>
              <a:t> las dices </a:t>
            </a:r>
            <a:r>
              <a:rPr lang="en-US" sz="2400" dirty="0" err="1">
                <a:latin typeface="Century Gothic"/>
              </a:rPr>
              <a:t>correctamente</a:t>
            </a:r>
            <a:r>
              <a:rPr lang="en-US" sz="2400" dirty="0">
                <a:latin typeface="Century Gothic"/>
              </a:rPr>
              <a:t>?</a:t>
            </a:r>
            <a:endParaRPr lang="en-ES" sz="2400" dirty="0"/>
          </a:p>
        </p:txBody>
      </p:sp>
    </p:spTree>
    <p:extLst>
      <p:ext uri="{BB962C8B-B14F-4D97-AF65-F5344CB8AC3E}">
        <p14:creationId xmlns:p14="http://schemas.microsoft.com/office/powerpoint/2010/main" val="96751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8" grpId="0"/>
      <p:bldP spid="19" grpId="0"/>
      <p:bldP spid="20" grpId="0"/>
      <p:bldP spid="21" grpId="0"/>
      <p:bldP spid="22" grpId="0"/>
      <p:bldP spid="23" grpId="0"/>
      <p:bldP spid="24" grpId="0"/>
      <p:bldP spid="2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455920" cy="866845"/>
          </a:xfrm>
        </p:spPr>
        <p:txBody>
          <a:bodyPr>
            <a:normAutofit/>
          </a:bodyPr>
          <a:lstStyle/>
          <a:p>
            <a:r>
              <a:rPr lang="en-GB" sz="2400" b="1" dirty="0">
                <a:solidFill>
                  <a:schemeClr val="bg1"/>
                </a:solidFill>
              </a:rPr>
              <a:t>How to say ‘your’</a:t>
            </a:r>
            <a:br>
              <a:rPr lang="en-GB" sz="2400" b="1" dirty="0">
                <a:solidFill>
                  <a:schemeClr val="bg1"/>
                </a:solidFill>
              </a:rPr>
            </a:br>
            <a:r>
              <a:rPr lang="en-GB" sz="2400" dirty="0">
                <a:solidFill>
                  <a:schemeClr val="bg1"/>
                </a:solidFill>
              </a:rPr>
              <a:t>Possessive adjectives [revisited]</a:t>
            </a:r>
            <a:endParaRPr lang="en-GB" sz="2400" b="1" dirty="0">
              <a:solidFill>
                <a:schemeClr val="bg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D6869208-22C3-4C4C-84B6-5C3DC7A89787}"/>
              </a:ext>
            </a:extLst>
          </p:cNvPr>
          <p:cNvSpPr txBox="1"/>
          <p:nvPr/>
        </p:nvSpPr>
        <p:spPr>
          <a:xfrm>
            <a:off x="257086" y="1139942"/>
            <a:ext cx="11187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In Spanish, there are two ways to say ‘</a:t>
            </a:r>
            <a:r>
              <a:rPr kumimoji="0" lang="en-GB" sz="2400" b="1" u="none" strike="noStrike" kern="1200" cap="none" spc="0" normalizeH="0" baseline="0" noProof="0" dirty="0">
                <a:ln>
                  <a:noFill/>
                </a:ln>
                <a:effectLst/>
                <a:uLnTx/>
                <a:uFillTx/>
                <a:latin typeface="Century Gothic" panose="020B0502020202020204" pitchFamily="34" charset="0"/>
                <a:ea typeface="+mn-ea"/>
                <a:cs typeface="+mn-cs"/>
              </a:rPr>
              <a:t>your</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400" b="0" i="0" u="none" strike="noStrike" kern="1200" cap="none" spc="0" normalizeH="0" noProof="0" dirty="0">
                <a:ln>
                  <a:noFill/>
                </a:ln>
                <a:effectLst/>
                <a:uLnTx/>
                <a:uFillTx/>
                <a:latin typeface="Century Gothic" panose="020B0502020202020204" pitchFamily="34" charset="0"/>
                <a:ea typeface="+mn-ea"/>
                <a:cs typeface="+mn-cs"/>
              </a:rPr>
              <a:t> _____ and _________.</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D6869208-22C3-4C4C-84B6-5C3DC7A89787}"/>
              </a:ext>
            </a:extLst>
          </p:cNvPr>
          <p:cNvSpPr txBox="1"/>
          <p:nvPr/>
        </p:nvSpPr>
        <p:spPr>
          <a:xfrm>
            <a:off x="234654" y="1569341"/>
            <a:ext cx="11187969"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For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two or more people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use </a:t>
            </a:r>
            <a:r>
              <a:rPr lang="en-GB" sz="2400" dirty="0">
                <a:latin typeface="Century Gothic" panose="020B0502020202020204" pitchFamily="34" charset="0"/>
              </a:rPr>
              <a:t>__________</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3" name="TextBox 2"/>
          <p:cNvSpPr txBox="1"/>
          <p:nvPr/>
        </p:nvSpPr>
        <p:spPr>
          <a:xfrm>
            <a:off x="6985211" y="1121679"/>
            <a:ext cx="901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2"/>
                </a:solidFill>
                <a:effectLst/>
                <a:uLnTx/>
                <a:uFillTx/>
                <a:latin typeface="Century Gothic" panose="020F0302020204030204"/>
                <a:ea typeface="+mn-ea"/>
                <a:cs typeface="+mn-cs"/>
              </a:rPr>
              <a:t>tu</a:t>
            </a:r>
            <a:endParaRPr kumimoji="0" lang="en-GB" sz="24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39" name="TextBox 38"/>
          <p:cNvSpPr txBox="1"/>
          <p:nvPr/>
        </p:nvSpPr>
        <p:spPr>
          <a:xfrm>
            <a:off x="7297859" y="2464984"/>
            <a:ext cx="5327658" cy="83099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Your son spent a</a:t>
            </a:r>
            <a:r>
              <a:rPr kumimoji="0" lang="en-GB" sz="2400" b="0" i="1" u="none" strike="noStrike" kern="1200" cap="none" spc="0" normalizeH="0" noProof="0" dirty="0">
                <a:ln>
                  <a:noFill/>
                </a:ln>
                <a:effectLst/>
                <a:uLnTx/>
                <a:uFillTx/>
                <a:latin typeface="Century Gothic" panose="020B0502020202020204" pitchFamily="34" charset="0"/>
                <a:ea typeface="+mn-ea"/>
                <a:cs typeface="+mn-cs"/>
              </a:rPr>
              <a:t> few days in hospital</a:t>
            </a: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a:t>
            </a:r>
            <a:endParaRPr kumimoji="0" lang="en-GB" sz="24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40" name="Rectangle 39"/>
          <p:cNvSpPr/>
          <p:nvPr/>
        </p:nvSpPr>
        <p:spPr>
          <a:xfrm>
            <a:off x="862772" y="2595918"/>
            <a:ext cx="669115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Vuestr</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Calibri" panose="020F0502020204030204" pitchFamily="34" charset="0"/>
                <a:cs typeface="+mn-cs"/>
              </a:rPr>
              <a:t>o</a:t>
            </a:r>
            <a:r>
              <a:rPr kumimoji="0" lang="en-GB" sz="24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a:t>
            </a:r>
            <a:r>
              <a:rPr lang="en-GB" sz="2400" dirty="0" err="1">
                <a:latin typeface="Century Gothic" panose="020B0502020202020204" pitchFamily="34" charset="0"/>
                <a:ea typeface="Calibri" panose="020F0502020204030204" pitchFamily="34" charset="0"/>
              </a:rPr>
              <a:t>hijo</a:t>
            </a:r>
            <a:r>
              <a:rPr lang="en-GB" sz="2400" dirty="0">
                <a:latin typeface="Century Gothic" panose="020B0502020202020204" pitchFamily="34" charset="0"/>
                <a:ea typeface="Calibri" panose="020F0502020204030204" pitchFamily="34" charset="0"/>
              </a:rPr>
              <a:t> </a:t>
            </a:r>
            <a:r>
              <a:rPr lang="en-GB" sz="2400" dirty="0" err="1">
                <a:latin typeface="Century Gothic" panose="020B0502020202020204" pitchFamily="34" charset="0"/>
                <a:ea typeface="Calibri" panose="020F0502020204030204" pitchFamily="34" charset="0"/>
              </a:rPr>
              <a:t>pasó</a:t>
            </a:r>
            <a:r>
              <a:rPr lang="en-GB" sz="2400" dirty="0">
                <a:latin typeface="Century Gothic" panose="020B0502020202020204" pitchFamily="34" charset="0"/>
                <a:ea typeface="Calibri" panose="020F0502020204030204" pitchFamily="34" charset="0"/>
              </a:rPr>
              <a:t> </a:t>
            </a:r>
            <a:r>
              <a:rPr lang="en-GB" sz="2400" dirty="0" err="1">
                <a:latin typeface="Century Gothic" panose="020B0502020202020204" pitchFamily="34" charset="0"/>
                <a:ea typeface="Calibri" panose="020F0502020204030204" pitchFamily="34" charset="0"/>
              </a:rPr>
              <a:t>unos</a:t>
            </a:r>
            <a:r>
              <a:rPr lang="en-GB" sz="2400" dirty="0">
                <a:latin typeface="Century Gothic" panose="020B0502020202020204" pitchFamily="34" charset="0"/>
                <a:ea typeface="Calibri" panose="020F0502020204030204" pitchFamily="34" charset="0"/>
              </a:rPr>
              <a:t> </a:t>
            </a:r>
            <a:r>
              <a:rPr lang="en-GB" sz="2400" dirty="0" err="1">
                <a:latin typeface="Century Gothic" panose="020B0502020202020204" pitchFamily="34" charset="0"/>
                <a:ea typeface="Calibri" panose="020F0502020204030204" pitchFamily="34" charset="0"/>
              </a:rPr>
              <a:t>días</a:t>
            </a:r>
            <a:r>
              <a:rPr lang="en-GB" sz="2400" dirty="0">
                <a:latin typeface="Century Gothic" panose="020B0502020202020204" pitchFamily="34" charset="0"/>
                <a:ea typeface="Calibri" panose="020F0502020204030204" pitchFamily="34" charset="0"/>
              </a:rPr>
              <a:t> </a:t>
            </a:r>
            <a:r>
              <a:rPr lang="en-GB" sz="2400" dirty="0" err="1">
                <a:latin typeface="Century Gothic" panose="020B0502020202020204" pitchFamily="34" charset="0"/>
                <a:ea typeface="Calibri" panose="020F0502020204030204" pitchFamily="34" charset="0"/>
              </a:rPr>
              <a:t>en</a:t>
            </a:r>
            <a:r>
              <a:rPr lang="en-GB" sz="2400" dirty="0">
                <a:latin typeface="Century Gothic" panose="020B0502020202020204" pitchFamily="34" charset="0"/>
                <a:ea typeface="Calibri" panose="020F0502020204030204" pitchFamily="34" charset="0"/>
              </a:rPr>
              <a:t> el</a:t>
            </a: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hospital</a:t>
            </a:r>
            <a:r>
              <a:rPr kumimoji="0" lang="en-GB" sz="2400" b="0" i="0" u="none" strike="noStrike" kern="0" cap="none" spc="0" normalizeH="0" baseline="0" noProof="0" dirty="0">
                <a:ln>
                  <a:noFill/>
                </a:ln>
                <a:effectLst/>
                <a:uLnTx/>
                <a:uFillTx/>
                <a:latin typeface="Century Gothic" panose="020B0502020202020204" pitchFamily="34" charset="0"/>
                <a:cs typeface="Arial"/>
                <a:sym typeface="Wingdings" panose="05000000000000000000" pitchFamily="2" charset="2"/>
              </a:rPr>
              <a:t></a:t>
            </a:r>
            <a:endPar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endParaRPr>
          </a:p>
        </p:txBody>
      </p:sp>
      <p:sp>
        <p:nvSpPr>
          <p:cNvPr id="41" name="Google Shape;898;p32">
            <a:hlinkClick r:id="" action="ppaction://noaction">
              <a:snd r:embed="rId3" name="1. Vuesto hijo pasó unos días en el hospital.wav"/>
            </a:hlinkClick>
          </p:cNvPr>
          <p:cNvSpPr/>
          <p:nvPr/>
        </p:nvSpPr>
        <p:spPr>
          <a:xfrm>
            <a:off x="264142" y="257960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chemeClr val="bg1"/>
                </a:solidFill>
                <a:effectLst/>
                <a:uLnTx/>
                <a:uFillTx/>
                <a:latin typeface="Century Gothic" panose="020F0302020204030204"/>
                <a:ea typeface="+mn-ea"/>
                <a:cs typeface="Arial"/>
                <a:sym typeface="Arial"/>
              </a:rPr>
              <a:t>1</a:t>
            </a:r>
            <a:endParaRPr kumimoji="0" sz="2400" b="1" i="0" u="none" strike="noStrike" kern="0" cap="none" spc="0" normalizeH="0" baseline="0" noProof="0" dirty="0">
              <a:ln>
                <a:noFill/>
              </a:ln>
              <a:solidFill>
                <a:schemeClr val="bg1"/>
              </a:solidFill>
              <a:effectLst/>
              <a:uLnTx/>
              <a:uFillTx/>
              <a:latin typeface="Century Gothic" panose="020F0302020204030204"/>
              <a:ea typeface="+mn-ea"/>
              <a:cs typeface="Arial"/>
              <a:sym typeface="Arial"/>
            </a:endParaRPr>
          </a:p>
        </p:txBody>
      </p:sp>
      <p:sp>
        <p:nvSpPr>
          <p:cNvPr id="42" name="TextBox 41">
            <a:extLst>
              <a:ext uri="{FF2B5EF4-FFF2-40B4-BE49-F238E27FC236}">
                <a16:creationId xmlns:a16="http://schemas.microsoft.com/office/drawing/2014/main" id="{D6869208-22C3-4C4C-84B6-5C3DC7A89787}"/>
              </a:ext>
            </a:extLst>
          </p:cNvPr>
          <p:cNvSpPr txBox="1"/>
          <p:nvPr/>
        </p:nvSpPr>
        <p:spPr>
          <a:xfrm>
            <a:off x="234654" y="1991749"/>
            <a:ext cx="101117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Vuestro</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is used for a singular or uncountable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masculine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noun.</a:t>
            </a:r>
          </a:p>
        </p:txBody>
      </p:sp>
      <p:sp>
        <p:nvSpPr>
          <p:cNvPr id="4" name="Rectangle 3"/>
          <p:cNvSpPr/>
          <p:nvPr/>
        </p:nvSpPr>
        <p:spPr>
          <a:xfrm>
            <a:off x="4659591" y="1576362"/>
            <a:ext cx="1261884" cy="461665"/>
          </a:xfrm>
          <a:prstGeom prst="rect">
            <a:avLst/>
          </a:prstGeom>
        </p:spPr>
        <p:txBody>
          <a:bodyPr wrap="none">
            <a:spAutoFit/>
          </a:bodyPr>
          <a:lstStyle/>
          <a:p>
            <a:r>
              <a:rPr lang="en-GB" sz="2400" b="1" dirty="0" err="1">
                <a:solidFill>
                  <a:schemeClr val="tx2"/>
                </a:solidFill>
                <a:latin typeface="Century Gothic" panose="020B0502020202020204" pitchFamily="34" charset="0"/>
              </a:rPr>
              <a:t>vuestro</a:t>
            </a:r>
            <a:endParaRPr lang="en-GB" sz="2400" dirty="0">
              <a:solidFill>
                <a:schemeClr val="tx2"/>
              </a:solidFill>
            </a:endParaRPr>
          </a:p>
        </p:txBody>
      </p:sp>
      <p:sp>
        <p:nvSpPr>
          <p:cNvPr id="22" name="Rectangle 21"/>
          <p:cNvSpPr/>
          <p:nvPr/>
        </p:nvSpPr>
        <p:spPr>
          <a:xfrm>
            <a:off x="8404099" y="1147193"/>
            <a:ext cx="1261884" cy="461665"/>
          </a:xfrm>
          <a:prstGeom prst="rect">
            <a:avLst/>
          </a:prstGeom>
        </p:spPr>
        <p:txBody>
          <a:bodyPr wrap="none">
            <a:spAutoFit/>
          </a:bodyPr>
          <a:lstStyle/>
          <a:p>
            <a:r>
              <a:rPr lang="en-GB" sz="2400" b="1" dirty="0" err="1">
                <a:solidFill>
                  <a:schemeClr val="tx2"/>
                </a:solidFill>
                <a:latin typeface="Century Gothic" panose="020B0502020202020204" pitchFamily="34" charset="0"/>
              </a:rPr>
              <a:t>vuestro</a:t>
            </a:r>
            <a:endParaRPr lang="en-GB" sz="2400" dirty="0">
              <a:solidFill>
                <a:schemeClr val="tx2"/>
              </a:solidFill>
            </a:endParaRPr>
          </a:p>
        </p:txBody>
      </p:sp>
      <p:sp>
        <p:nvSpPr>
          <p:cNvPr id="23" name="Rounded Rectangular Callout 22"/>
          <p:cNvSpPr/>
          <p:nvPr/>
        </p:nvSpPr>
        <p:spPr>
          <a:xfrm>
            <a:off x="5387316" y="245191"/>
            <a:ext cx="4903697" cy="742051"/>
          </a:xfrm>
          <a:prstGeom prst="wedgeRoundRectCallout">
            <a:avLst>
              <a:gd name="adj1" fmla="val 20390"/>
              <a:gd name="adj2" fmla="val 6773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a:solidFill>
                  <a:schemeClr val="tx1"/>
                </a:solidFill>
                <a:latin typeface="Century Gothic" panose="020B0502020202020204" pitchFamily="34" charset="0"/>
              </a:rPr>
              <a:t>i</a:t>
            </a:r>
            <a:r>
              <a:rPr lang="en-GB" sz="2200" b="1">
                <a:solidFill>
                  <a:schemeClr val="tx1"/>
                </a:solidFill>
                <a:latin typeface="Century Gothic" panose="020F0302020204030204"/>
              </a:rPr>
              <a:t>Atención! </a:t>
            </a:r>
            <a:r>
              <a:rPr lang="en-GB" sz="2200">
                <a:solidFill>
                  <a:schemeClr val="tx1"/>
                </a:solidFill>
                <a:latin typeface="Century Gothic" panose="020F0302020204030204"/>
              </a:rPr>
              <a:t>This is different from ‘vosotros’ (which means ‘you all’).</a:t>
            </a:r>
            <a:endParaRPr kumimoji="0" lang="en-GB" sz="2200" b="0" i="0" u="none" strike="noStrike" kern="1200" cap="none" spc="0" normalizeH="0" baseline="0" noProof="0" dirty="0">
              <a:ln>
                <a:noFill/>
              </a:ln>
              <a:solidFill>
                <a:schemeClr val="tx1"/>
              </a:solidFill>
              <a:effectLst/>
              <a:uLnTx/>
              <a:uFillTx/>
              <a:latin typeface="Century Gothic" panose="020F0302020204030204"/>
            </a:endParaRPr>
          </a:p>
        </p:txBody>
      </p:sp>
      <p:sp>
        <p:nvSpPr>
          <p:cNvPr id="21" name="TextBox 20">
            <a:extLst>
              <a:ext uri="{FF2B5EF4-FFF2-40B4-BE49-F238E27FC236}">
                <a16:creationId xmlns:a16="http://schemas.microsoft.com/office/drawing/2014/main" id="{96808FC3-CC09-4BBC-92ED-B224DC7CD320}"/>
              </a:ext>
            </a:extLst>
          </p:cNvPr>
          <p:cNvSpPr txBox="1"/>
          <p:nvPr/>
        </p:nvSpPr>
        <p:spPr>
          <a:xfrm>
            <a:off x="5758805" y="4497243"/>
            <a:ext cx="4305300"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Your husbands are friends</a:t>
            </a:r>
            <a:r>
              <a:rPr kumimoji="0" lang="en-GB" sz="2400" b="0" i="1" u="none" strike="noStrike" kern="1200" cap="none" spc="0" normalizeH="0" noProof="0" dirty="0">
                <a:ln>
                  <a:noFill/>
                </a:ln>
                <a:effectLst/>
                <a:uLnTx/>
                <a:uFillTx/>
                <a:latin typeface="Century Gothic" panose="020B0502020202020204" pitchFamily="34" charset="0"/>
                <a:ea typeface="+mn-ea"/>
                <a:cs typeface="+mn-cs"/>
              </a:rPr>
              <a:t>.</a:t>
            </a:r>
            <a:endParaRPr kumimoji="0" lang="en-GB" sz="24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30417DE6-F8A3-482E-9E98-75231D9BBE5D}"/>
              </a:ext>
            </a:extLst>
          </p:cNvPr>
          <p:cNvSpPr/>
          <p:nvPr/>
        </p:nvSpPr>
        <p:spPr>
          <a:xfrm>
            <a:off x="862772" y="4639912"/>
            <a:ext cx="567327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Vuestr</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Calibri" panose="020F0502020204030204" pitchFamily="34" charset="0"/>
                <a:cs typeface="+mn-cs"/>
              </a:rPr>
              <a:t>os</a:t>
            </a:r>
            <a:r>
              <a:rPr lang="en-GB" sz="2400" dirty="0">
                <a:latin typeface="Century Gothic" panose="020B0502020202020204" pitchFamily="34" charset="0"/>
                <a:ea typeface="Calibri" panose="020F0502020204030204" pitchFamily="34" charset="0"/>
              </a:rPr>
              <a:t> </a:t>
            </a:r>
            <a:r>
              <a:rPr lang="en-GB" sz="2400" dirty="0" err="1">
                <a:latin typeface="Century Gothic" panose="020B0502020202020204" pitchFamily="34" charset="0"/>
                <a:ea typeface="Calibri" panose="020F0502020204030204" pitchFamily="34" charset="0"/>
              </a:rPr>
              <a:t>maridos</a:t>
            </a:r>
            <a:r>
              <a:rPr lang="en-GB" sz="2400" dirty="0">
                <a:latin typeface="Century Gothic" panose="020B0502020202020204" pitchFamily="34" charset="0"/>
                <a:ea typeface="Calibri" panose="020F0502020204030204" pitchFamily="34" charset="0"/>
              </a:rPr>
              <a:t> son amigos.</a:t>
            </a: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a:t>
            </a:r>
            <a:r>
              <a:rPr kumimoji="0" lang="en-GB" sz="2400" b="0" i="0" u="none" strike="noStrike" kern="0" cap="none" spc="0" normalizeH="0" baseline="0" noProof="0" dirty="0">
                <a:ln>
                  <a:noFill/>
                </a:ln>
                <a:effectLst/>
                <a:uLnTx/>
                <a:uFillTx/>
                <a:latin typeface="Century Gothic" panose="020B0502020202020204" pitchFamily="34" charset="0"/>
                <a:cs typeface="Arial"/>
                <a:sym typeface="Wingdings" panose="05000000000000000000" pitchFamily="2" charset="2"/>
              </a:rPr>
              <a:t></a:t>
            </a:r>
            <a:endPar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endParaRPr>
          </a:p>
        </p:txBody>
      </p:sp>
      <p:sp>
        <p:nvSpPr>
          <p:cNvPr id="25" name="Google Shape;898;p32">
            <a:hlinkClick r:id="" action="ppaction://noaction">
              <a:snd r:embed="rId4" name="3. Vuestros maridos son amigos.wav"/>
            </a:hlinkClick>
            <a:extLst>
              <a:ext uri="{FF2B5EF4-FFF2-40B4-BE49-F238E27FC236}">
                <a16:creationId xmlns:a16="http://schemas.microsoft.com/office/drawing/2014/main" id="{0EA01D5D-2252-4798-A85D-FB6CF991BFAD}"/>
              </a:ext>
            </a:extLst>
          </p:cNvPr>
          <p:cNvSpPr/>
          <p:nvPr/>
        </p:nvSpPr>
        <p:spPr>
          <a:xfrm>
            <a:off x="264142" y="467606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chemeClr val="bg1"/>
                </a:solidFill>
                <a:latin typeface="Century Gothic" panose="020F0302020204030204"/>
                <a:cs typeface="Arial"/>
                <a:sym typeface="Arial"/>
              </a:rPr>
              <a:t>3</a:t>
            </a:r>
            <a:endParaRPr kumimoji="0" sz="2400" b="1" i="0" u="none" strike="noStrike" kern="0" cap="none" spc="0" normalizeH="0" baseline="0" noProof="0" dirty="0">
              <a:ln>
                <a:noFill/>
              </a:ln>
              <a:solidFill>
                <a:schemeClr val="bg1"/>
              </a:solidFill>
              <a:effectLst/>
              <a:uLnTx/>
              <a:uFillTx/>
              <a:latin typeface="Century Gothic" panose="020F0302020204030204"/>
              <a:ea typeface="+mn-ea"/>
              <a:cs typeface="Arial"/>
              <a:sym typeface="Arial"/>
            </a:endParaRPr>
          </a:p>
        </p:txBody>
      </p:sp>
      <p:sp>
        <p:nvSpPr>
          <p:cNvPr id="27" name="TextBox 26">
            <a:extLst>
              <a:ext uri="{FF2B5EF4-FFF2-40B4-BE49-F238E27FC236}">
                <a16:creationId xmlns:a16="http://schemas.microsoft.com/office/drawing/2014/main" id="{2AD4562D-2575-43B5-923E-51A414FC490B}"/>
              </a:ext>
            </a:extLst>
          </p:cNvPr>
          <p:cNvSpPr txBox="1"/>
          <p:nvPr/>
        </p:nvSpPr>
        <p:spPr>
          <a:xfrm>
            <a:off x="290426" y="4188292"/>
            <a:ext cx="693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Vuestros</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is used for a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plural</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masculine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noun.</a:t>
            </a:r>
          </a:p>
        </p:txBody>
      </p:sp>
      <p:sp>
        <p:nvSpPr>
          <p:cNvPr id="28" name="TextBox 27">
            <a:extLst>
              <a:ext uri="{FF2B5EF4-FFF2-40B4-BE49-F238E27FC236}">
                <a16:creationId xmlns:a16="http://schemas.microsoft.com/office/drawing/2014/main" id="{61272ED7-1FC6-40BF-9241-E9ED9222FB60}"/>
              </a:ext>
            </a:extLst>
          </p:cNvPr>
          <p:cNvSpPr txBox="1"/>
          <p:nvPr/>
        </p:nvSpPr>
        <p:spPr>
          <a:xfrm>
            <a:off x="257085" y="5153134"/>
            <a:ext cx="111004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Vuestras</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is used for a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plural</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feminine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noun.</a:t>
            </a:r>
          </a:p>
        </p:txBody>
      </p:sp>
      <p:sp>
        <p:nvSpPr>
          <p:cNvPr id="29" name="TextBox 28">
            <a:extLst>
              <a:ext uri="{FF2B5EF4-FFF2-40B4-BE49-F238E27FC236}">
                <a16:creationId xmlns:a16="http://schemas.microsoft.com/office/drawing/2014/main" id="{963DBA65-3CA8-4AAC-A165-2F110EBA78E2}"/>
              </a:ext>
            </a:extLst>
          </p:cNvPr>
          <p:cNvSpPr txBox="1"/>
          <p:nvPr/>
        </p:nvSpPr>
        <p:spPr>
          <a:xfrm>
            <a:off x="6985211" y="5621625"/>
            <a:ext cx="5327658"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400" i="1" noProof="0" dirty="0">
                <a:latin typeface="Century Gothic" panose="020B0502020202020204" pitchFamily="34" charset="0"/>
              </a:rPr>
              <a:t>We </a:t>
            </a:r>
            <a:r>
              <a:rPr lang="en-GB" sz="2400" i="1" noProof="0" dirty="0" err="1">
                <a:latin typeface="Century Gothic" panose="020B0502020202020204" pitchFamily="34" charset="0"/>
              </a:rPr>
              <a:t>wil</a:t>
            </a:r>
            <a:r>
              <a:rPr lang="en-GB" sz="2400" i="1" dirty="0">
                <a:latin typeface="Century Gothic" panose="020B0502020202020204" pitchFamily="34" charset="0"/>
              </a:rPr>
              <a:t>l talk about your careers</a:t>
            </a:r>
            <a:r>
              <a:rPr kumimoji="0" lang="en-GB" sz="2400" b="0" i="1" u="none" strike="noStrike" kern="1200" cap="none" spc="0" normalizeH="0" noProof="0" dirty="0">
                <a:ln>
                  <a:noFill/>
                </a:ln>
                <a:effectLst/>
                <a:uLnTx/>
                <a:uFillTx/>
                <a:latin typeface="Century Gothic" panose="020B0502020202020204" pitchFamily="34" charset="0"/>
                <a:ea typeface="+mn-ea"/>
                <a:cs typeface="+mn-cs"/>
              </a:rPr>
              <a:t>.</a:t>
            </a:r>
            <a:endParaRPr kumimoji="0" lang="en-GB" sz="2400" b="1" i="1"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0" name="Rectangle 29">
            <a:extLst>
              <a:ext uri="{FF2B5EF4-FFF2-40B4-BE49-F238E27FC236}">
                <a16:creationId xmlns:a16="http://schemas.microsoft.com/office/drawing/2014/main" id="{DCE1BBFA-15CD-4FAD-9CF4-A7565BB42C9F}"/>
              </a:ext>
            </a:extLst>
          </p:cNvPr>
          <p:cNvSpPr/>
          <p:nvPr/>
        </p:nvSpPr>
        <p:spPr>
          <a:xfrm>
            <a:off x="902646" y="5749953"/>
            <a:ext cx="715353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2400" dirty="0">
                <a:latin typeface="Century Gothic" panose="020B0502020202020204" pitchFamily="34" charset="0"/>
                <a:ea typeface="Calibri" panose="020F0502020204030204" pitchFamily="34" charset="0"/>
              </a:rPr>
              <a:t>Hoy </a:t>
            </a:r>
            <a:r>
              <a:rPr lang="en-GB" sz="2400" dirty="0" err="1">
                <a:latin typeface="Century Gothic" panose="020B0502020202020204" pitchFamily="34" charset="0"/>
                <a:ea typeface="Calibri" panose="020F0502020204030204" pitchFamily="34" charset="0"/>
              </a:rPr>
              <a:t>hablamos</a:t>
            </a:r>
            <a:r>
              <a:rPr lang="en-GB" sz="2400" dirty="0">
                <a:latin typeface="Century Gothic" panose="020B0502020202020204" pitchFamily="34" charset="0"/>
                <a:ea typeface="Calibri" panose="020F0502020204030204" pitchFamily="34" charset="0"/>
              </a:rPr>
              <a:t> de v</a:t>
            </a:r>
            <a:r>
              <a:rPr kumimoji="0" lang="en-GB" sz="24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uestr</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Calibri" panose="020F0502020204030204" pitchFamily="34" charset="0"/>
                <a:cs typeface="+mn-cs"/>
              </a:rPr>
              <a:t>as</a:t>
            </a:r>
            <a:r>
              <a:rPr kumimoji="0" lang="en-GB" sz="2400" b="1"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a:t>
            </a:r>
            <a:r>
              <a:rPr kumimoji="0" lang="en-GB" sz="240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carreras</a:t>
            </a:r>
            <a:r>
              <a:rPr kumimoji="0" lang="en-GB" sz="240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a:t>
            </a:r>
            <a:r>
              <a:rPr kumimoji="0" lang="en-GB" sz="2400"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a:t>
            </a: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a:t>
            </a:r>
            <a:r>
              <a:rPr kumimoji="0" lang="en-GB" sz="2400" b="0" i="0" u="none" strike="noStrike" kern="0" cap="none" spc="0" normalizeH="0" baseline="0" noProof="0" dirty="0">
                <a:ln>
                  <a:noFill/>
                </a:ln>
                <a:effectLst/>
                <a:uLnTx/>
                <a:uFillTx/>
                <a:latin typeface="Century Gothic" panose="020B0502020202020204" pitchFamily="34" charset="0"/>
                <a:cs typeface="Arial"/>
                <a:sym typeface="Wingdings" panose="05000000000000000000" pitchFamily="2" charset="2"/>
              </a:rPr>
              <a:t></a:t>
            </a:r>
            <a:endPar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endParaRPr>
          </a:p>
        </p:txBody>
      </p:sp>
      <p:sp>
        <p:nvSpPr>
          <p:cNvPr id="31" name="Google Shape;898;p32">
            <a:hlinkClick r:id="" action="ppaction://noaction">
              <a:snd r:embed="rId5" name="4. Hoy hablamos de vuestras carreras.wav"/>
            </a:hlinkClick>
            <a:extLst>
              <a:ext uri="{FF2B5EF4-FFF2-40B4-BE49-F238E27FC236}">
                <a16:creationId xmlns:a16="http://schemas.microsoft.com/office/drawing/2014/main" id="{7D01B39F-A0D0-48AF-9C35-CD73359CB6CC}"/>
              </a:ext>
            </a:extLst>
          </p:cNvPr>
          <p:cNvSpPr/>
          <p:nvPr/>
        </p:nvSpPr>
        <p:spPr>
          <a:xfrm>
            <a:off x="257085" y="571805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chemeClr val="bg1"/>
                </a:solidFill>
                <a:latin typeface="Century Gothic"/>
                <a:cs typeface="Arial"/>
                <a:sym typeface="Century Gothic"/>
              </a:rPr>
              <a:t>4</a:t>
            </a:r>
            <a:endParaRPr kumimoji="0" sz="2400" b="0" i="0" u="none" strike="noStrike" kern="0" cap="none" spc="0" normalizeH="0" baseline="0" noProof="0" dirty="0">
              <a:ln>
                <a:noFill/>
              </a:ln>
              <a:solidFill>
                <a:schemeClr val="bg1"/>
              </a:solidFill>
              <a:effectLst/>
              <a:uLnTx/>
              <a:uFillTx/>
              <a:latin typeface="Arial"/>
              <a:cs typeface="Arial"/>
              <a:sym typeface="Arial"/>
            </a:endParaRPr>
          </a:p>
        </p:txBody>
      </p:sp>
      <p:sp>
        <p:nvSpPr>
          <p:cNvPr id="33" name="TextBox 32">
            <a:extLst>
              <a:ext uri="{FF2B5EF4-FFF2-40B4-BE49-F238E27FC236}">
                <a16:creationId xmlns:a16="http://schemas.microsoft.com/office/drawing/2014/main" id="{B2D60BAA-77DE-4EB6-BE27-0247E7839940}"/>
              </a:ext>
            </a:extLst>
          </p:cNvPr>
          <p:cNvSpPr txBox="1"/>
          <p:nvPr/>
        </p:nvSpPr>
        <p:spPr>
          <a:xfrm>
            <a:off x="5144580" y="3511857"/>
            <a:ext cx="4305300"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mn-cs"/>
              </a:rPr>
              <a:t>What is your house like</a:t>
            </a:r>
            <a:r>
              <a:rPr lang="en-GB" sz="2400" i="1" dirty="0">
                <a:latin typeface="Century Gothic" panose="020B0502020202020204" pitchFamily="34" charset="0"/>
              </a:rPr>
              <a:t>?</a:t>
            </a:r>
            <a:endParaRPr kumimoji="0" lang="en-GB" sz="2400" b="1" i="1" u="none" strike="noStrike" kern="1200" cap="none" spc="0" normalizeH="0" baseline="0" noProof="0" dirty="0">
              <a:ln>
                <a:noFill/>
              </a:ln>
              <a:effectLst/>
              <a:uLnTx/>
              <a:uFillTx/>
              <a:latin typeface="Century Gothic" panose="020B0502020202020204" pitchFamily="34" charset="0"/>
            </a:endParaRPr>
          </a:p>
        </p:txBody>
      </p:sp>
      <p:sp>
        <p:nvSpPr>
          <p:cNvPr id="34" name="Rectangle 33">
            <a:extLst>
              <a:ext uri="{FF2B5EF4-FFF2-40B4-BE49-F238E27FC236}">
                <a16:creationId xmlns:a16="http://schemas.microsoft.com/office/drawing/2014/main" id="{E6E3CD37-ABB7-41F7-8D07-8E0BD94E5BAC}"/>
              </a:ext>
            </a:extLst>
          </p:cNvPr>
          <p:cNvSpPr/>
          <p:nvPr/>
        </p:nvSpPr>
        <p:spPr>
          <a:xfrm>
            <a:off x="902647" y="3620696"/>
            <a:ext cx="567327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a:t>
            </a:r>
            <a:r>
              <a:rPr kumimoji="0" lang="en-GB" sz="24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Cómo</a:t>
            </a: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es </a:t>
            </a:r>
            <a:r>
              <a:rPr kumimoji="0" lang="en-GB" sz="2400" b="0" i="0" u="none" strike="noStrike" kern="1200" cap="none" spc="0" normalizeH="0" baseline="0" noProof="0" dirty="0" err="1">
                <a:ln>
                  <a:noFill/>
                </a:ln>
                <a:effectLst/>
                <a:uLnTx/>
                <a:uFillTx/>
                <a:latin typeface="Century Gothic" panose="020B0502020202020204" pitchFamily="34" charset="0"/>
                <a:ea typeface="Calibri" panose="020F0502020204030204" pitchFamily="34" charset="0"/>
                <a:cs typeface="+mn-cs"/>
              </a:rPr>
              <a:t>vuestr</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Calibri" panose="020F0502020204030204" pitchFamily="34" charset="0"/>
                <a:cs typeface="+mn-cs"/>
              </a:rPr>
              <a:t>a</a:t>
            </a:r>
            <a:r>
              <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 casa? </a:t>
            </a:r>
            <a:r>
              <a:rPr kumimoji="0" lang="en-GB" sz="2400" b="0" i="0" u="none" strike="noStrike" kern="0" cap="none" spc="0" normalizeH="0" baseline="0" noProof="0" dirty="0">
                <a:ln>
                  <a:noFill/>
                </a:ln>
                <a:effectLst/>
                <a:uLnTx/>
                <a:uFillTx/>
                <a:latin typeface="Century Gothic" panose="020B0502020202020204" pitchFamily="34" charset="0"/>
                <a:cs typeface="Arial"/>
                <a:sym typeface="Wingdings" panose="05000000000000000000" pitchFamily="2" charset="2"/>
              </a:rPr>
              <a:t></a:t>
            </a:r>
            <a:endParaRPr kumimoji="0" lang="en-GB" sz="24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endParaRPr>
          </a:p>
        </p:txBody>
      </p:sp>
      <p:sp>
        <p:nvSpPr>
          <p:cNvPr id="35" name="Google Shape;898;p32">
            <a:hlinkClick r:id="" action="ppaction://noaction">
              <a:snd r:embed="rId6" name="2. ¿Cómo es vuestra casa.wav"/>
            </a:hlinkClick>
            <a:extLst>
              <a:ext uri="{FF2B5EF4-FFF2-40B4-BE49-F238E27FC236}">
                <a16:creationId xmlns:a16="http://schemas.microsoft.com/office/drawing/2014/main" id="{97CBA1D8-D2F5-417F-8304-0DA8EF89073A}"/>
              </a:ext>
            </a:extLst>
          </p:cNvPr>
          <p:cNvSpPr/>
          <p:nvPr/>
        </p:nvSpPr>
        <p:spPr>
          <a:xfrm>
            <a:off x="269694" y="3698076"/>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Arial"/>
                <a:sym typeface="Arial"/>
              </a:rPr>
              <a:t>2</a:t>
            </a:r>
            <a:endParaRPr kumimoji="0" sz="2400" b="1" i="0" u="none" strike="noStrike" kern="0" cap="none" spc="0" normalizeH="0" baseline="0" noProof="0" dirty="0">
              <a:ln>
                <a:noFill/>
              </a:ln>
              <a:solidFill>
                <a:schemeClr val="bg1"/>
              </a:solidFill>
              <a:effectLst/>
              <a:uLnTx/>
              <a:uFillTx/>
              <a:latin typeface="Century Gothic" panose="020F0302020204030204"/>
              <a:ea typeface="+mn-ea"/>
              <a:cs typeface="Arial"/>
              <a:sym typeface="Arial"/>
            </a:endParaRPr>
          </a:p>
        </p:txBody>
      </p:sp>
      <p:sp>
        <p:nvSpPr>
          <p:cNvPr id="36" name="TextBox 35">
            <a:extLst>
              <a:ext uri="{FF2B5EF4-FFF2-40B4-BE49-F238E27FC236}">
                <a16:creationId xmlns:a16="http://schemas.microsoft.com/office/drawing/2014/main" id="{C9EA6F60-6E19-43A4-89CA-8D2ECCA02A0A}"/>
              </a:ext>
            </a:extLst>
          </p:cNvPr>
          <p:cNvSpPr txBox="1"/>
          <p:nvPr/>
        </p:nvSpPr>
        <p:spPr>
          <a:xfrm>
            <a:off x="290426" y="3112040"/>
            <a:ext cx="69390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Vuestra</a:t>
            </a:r>
            <a:r>
              <a:rPr kumimoji="0" lang="en-GB" sz="24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is used for a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plural</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masculine</a:t>
            </a: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t> noun.</a:t>
            </a:r>
          </a:p>
        </p:txBody>
      </p:sp>
      <p:pic>
        <p:nvPicPr>
          <p:cNvPr id="2050" name="Picture 2" descr="Free Friends People vector and picture">
            <a:extLst>
              <a:ext uri="{FF2B5EF4-FFF2-40B4-BE49-F238E27FC236}">
                <a16:creationId xmlns:a16="http://schemas.microsoft.com/office/drawing/2014/main" id="{B25F1ADE-FC0D-404B-AF68-53CD3F1E44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4576" b="44584"/>
          <a:stretch/>
        </p:blipFill>
        <p:spPr bwMode="auto">
          <a:xfrm>
            <a:off x="9736180" y="2864671"/>
            <a:ext cx="2481883" cy="285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1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6" grpId="0"/>
      <p:bldP spid="3" grpId="0"/>
      <p:bldP spid="39" grpId="0"/>
      <p:bldP spid="40" grpId="0"/>
      <p:bldP spid="42" grpId="0"/>
      <p:bldP spid="4" grpId="0"/>
      <p:bldP spid="22" grpId="0"/>
      <p:bldP spid="23" grpId="0" animBg="1"/>
      <p:bldP spid="21" grpId="0"/>
      <p:bldP spid="24" grpId="0"/>
      <p:bldP spid="27" grpId="0"/>
      <p:bldP spid="28" grpId="0"/>
      <p:bldP spid="29" grpId="0"/>
      <p:bldP spid="30" grpId="0"/>
      <p:bldP spid="33" grpId="0"/>
      <p:bldP spid="34" grpId="0"/>
      <p:bldP spid="3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4025353845"/>
              </p:ext>
            </p:extLst>
          </p:nvPr>
        </p:nvGraphicFramePr>
        <p:xfrm>
          <a:off x="1997802" y="81994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1997802" y="819948"/>
                        <a:ext cx="8128000" cy="5418137"/>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CBCA41BD-0911-89C8-E938-2A6E38BF5BE4}"/>
              </a:ext>
            </a:extLst>
          </p:cNvPr>
          <p:cNvSpPr>
            <a:spLocks noGrp="1"/>
          </p:cNvSpPr>
          <p:nvPr>
            <p:ph type="body" sz="quarter" idx="10"/>
          </p:nvPr>
        </p:nvSpPr>
        <p:spPr>
          <a:xfrm>
            <a:off x="98564" y="1058267"/>
            <a:ext cx="10850350" cy="5315860"/>
          </a:xfrm>
        </p:spPr>
        <p:txBody>
          <a:bodyPr/>
          <a:lstStyle/>
          <a:p>
            <a:pPr>
              <a:spcAft>
                <a:spcPts val="1200"/>
              </a:spcAft>
            </a:pPr>
            <a:r>
              <a:rPr lang="en-GB" sz="2600" b="1" dirty="0">
                <a:solidFill>
                  <a:schemeClr val="tx2"/>
                </a:solidFill>
              </a:rPr>
              <a:t>Lee </a:t>
            </a:r>
            <a:r>
              <a:rPr lang="en-GB" sz="2600" b="1" dirty="0" err="1">
                <a:solidFill>
                  <a:schemeClr val="tx2"/>
                </a:solidFill>
              </a:rPr>
              <a:t>estas</a:t>
            </a:r>
            <a:r>
              <a:rPr lang="en-GB" sz="2600" b="1" dirty="0">
                <a:solidFill>
                  <a:schemeClr val="tx2"/>
                </a:solidFill>
              </a:rPr>
              <a:t> </a:t>
            </a:r>
            <a:r>
              <a:rPr lang="en-GB" sz="2600" b="1" dirty="0" err="1">
                <a:solidFill>
                  <a:schemeClr val="tx2"/>
                </a:solidFill>
              </a:rPr>
              <a:t>frases</a:t>
            </a:r>
            <a:r>
              <a:rPr lang="en-GB" sz="2600" b="1" dirty="0">
                <a:solidFill>
                  <a:schemeClr val="tx2"/>
                </a:solidFill>
              </a:rPr>
              <a:t> de </a:t>
            </a:r>
            <a:r>
              <a:rPr lang="en-GB" sz="2600" b="1" dirty="0" err="1">
                <a:solidFill>
                  <a:schemeClr val="tx2"/>
                </a:solidFill>
              </a:rPr>
              <a:t>una</a:t>
            </a:r>
            <a:r>
              <a:rPr lang="en-GB" sz="2600" b="1" dirty="0">
                <a:solidFill>
                  <a:schemeClr val="tx2"/>
                </a:solidFill>
              </a:rPr>
              <a:t> </a:t>
            </a:r>
            <a:r>
              <a:rPr lang="en-GB" sz="2600" b="1" dirty="0" err="1">
                <a:solidFill>
                  <a:schemeClr val="tx2"/>
                </a:solidFill>
              </a:rPr>
              <a:t>entrevista</a:t>
            </a:r>
            <a:r>
              <a:rPr lang="en-GB" sz="2600" b="1" dirty="0">
                <a:solidFill>
                  <a:schemeClr val="tx2"/>
                </a:solidFill>
              </a:rPr>
              <a:t> y </a:t>
            </a:r>
            <a:r>
              <a:rPr lang="en-GB" sz="2600" b="1" dirty="0" err="1">
                <a:solidFill>
                  <a:schemeClr val="tx2"/>
                </a:solidFill>
              </a:rPr>
              <a:t>elige</a:t>
            </a:r>
            <a:r>
              <a:rPr lang="en-GB" sz="2600" b="1" dirty="0">
                <a:solidFill>
                  <a:schemeClr val="tx2"/>
                </a:solidFill>
              </a:rPr>
              <a:t> la </a:t>
            </a:r>
            <a:r>
              <a:rPr lang="en-GB" sz="2600" b="1" dirty="0" err="1">
                <a:solidFill>
                  <a:schemeClr val="tx2"/>
                </a:solidFill>
              </a:rPr>
              <a:t>opción</a:t>
            </a:r>
            <a:r>
              <a:rPr lang="en-GB" sz="2600" b="1" dirty="0">
                <a:solidFill>
                  <a:schemeClr val="tx2"/>
                </a:solidFill>
              </a:rPr>
              <a:t> </a:t>
            </a:r>
            <a:r>
              <a:rPr lang="en-GB" sz="2600" b="1" dirty="0" err="1">
                <a:solidFill>
                  <a:schemeClr val="tx2"/>
                </a:solidFill>
              </a:rPr>
              <a:t>correcta</a:t>
            </a:r>
            <a:r>
              <a:rPr lang="en-GB" sz="2600" b="1" dirty="0">
                <a:solidFill>
                  <a:schemeClr val="tx2"/>
                </a:solidFill>
              </a:rPr>
              <a:t>.</a:t>
            </a:r>
          </a:p>
          <a:p>
            <a:pPr marL="457200" indent="-457200">
              <a:lnSpc>
                <a:spcPct val="110000"/>
              </a:lnSpc>
              <a:buFont typeface="+mj-lt"/>
              <a:buAutoNum type="arabicPeriod"/>
            </a:pPr>
            <a:r>
              <a:rPr lang="en-ES" sz="2400" dirty="0"/>
              <a:t>Publicaron una noticia sobre el </a:t>
            </a:r>
            <a:r>
              <a:rPr lang="en-ES" sz="2400" dirty="0">
                <a:solidFill>
                  <a:schemeClr val="tx1"/>
                </a:solidFill>
              </a:rPr>
              <a:t>nacimiento</a:t>
            </a:r>
            <a:r>
              <a:rPr lang="en-ES" sz="2400" dirty="0"/>
              <a:t> de vuestros </a:t>
            </a:r>
            <a:r>
              <a:rPr lang="en-GB" sz="2400" b="1" u="sng" dirty="0" err="1"/>
              <a:t>hijos</a:t>
            </a:r>
            <a:r>
              <a:rPr lang="en-ES" sz="2400" dirty="0"/>
              <a:t>.</a:t>
            </a:r>
            <a:endParaRPr lang="en-GB" sz="2400" dirty="0"/>
          </a:p>
          <a:p>
            <a:pPr marL="457200" indent="-457200">
              <a:lnSpc>
                <a:spcPct val="110000"/>
              </a:lnSpc>
              <a:buFont typeface="+mj-lt"/>
              <a:buAutoNum type="arabicPeriod"/>
            </a:pPr>
            <a:r>
              <a:rPr lang="en-ES" sz="2400" dirty="0"/>
              <a:t>Preguntó sobre los mejores</a:t>
            </a:r>
            <a:r>
              <a:rPr lang="en-GB" sz="2400" dirty="0"/>
              <a:t>*</a:t>
            </a:r>
            <a:r>
              <a:rPr lang="en-ES" sz="2400" dirty="0"/>
              <a:t> momentos de vuestra </a:t>
            </a:r>
            <a:r>
              <a:rPr lang="en-ES" sz="2400" b="1" u="sng" dirty="0"/>
              <a:t>carrera</a:t>
            </a:r>
            <a:r>
              <a:rPr lang="en-ES" sz="2400" dirty="0"/>
              <a:t>.</a:t>
            </a:r>
            <a:endParaRPr lang="en-GB" sz="2400" dirty="0"/>
          </a:p>
          <a:p>
            <a:pPr marL="457200" indent="-457200">
              <a:lnSpc>
                <a:spcPct val="110000"/>
              </a:lnSpc>
              <a:buFont typeface="+mj-lt"/>
              <a:buAutoNum type="arabicPeriod"/>
            </a:pPr>
            <a:r>
              <a:rPr lang="en-ES" sz="2400" dirty="0"/>
              <a:t>El director habló sobre vuestro </a:t>
            </a:r>
            <a:r>
              <a:rPr lang="en-ES" sz="2400" b="1" u="sng" dirty="0"/>
              <a:t>papel</a:t>
            </a:r>
            <a:r>
              <a:rPr lang="en-ES" sz="2400" dirty="0"/>
              <a:t> en la película.</a:t>
            </a:r>
            <a:endParaRPr lang="en-GB" sz="2400" dirty="0"/>
          </a:p>
          <a:p>
            <a:pPr marL="457200" indent="-457200">
              <a:lnSpc>
                <a:spcPct val="110000"/>
              </a:lnSpc>
              <a:buFont typeface="+mj-lt"/>
              <a:buAutoNum type="arabicPeriod"/>
            </a:pPr>
            <a:r>
              <a:rPr lang="en-ES" sz="2400" dirty="0"/>
              <a:t>Los periodistas esperaron fuera de vuestra </a:t>
            </a:r>
            <a:r>
              <a:rPr lang="en-ES" sz="2400" b="1" u="sng" dirty="0"/>
              <a:t>casa</a:t>
            </a:r>
            <a:r>
              <a:rPr lang="en-ES" sz="2400" dirty="0"/>
              <a:t> para hacer preguntas.</a:t>
            </a:r>
            <a:endParaRPr lang="en-GB" dirty="0"/>
          </a:p>
          <a:p>
            <a:pPr marL="457200" indent="-457200">
              <a:lnSpc>
                <a:spcPct val="110000"/>
              </a:lnSpc>
              <a:buFont typeface="+mj-lt"/>
              <a:buAutoNum type="arabicPeriod"/>
            </a:pPr>
            <a:r>
              <a:rPr lang="en-ES" sz="2400" dirty="0"/>
              <a:t>Mostró imágenes de vuestras </a:t>
            </a:r>
            <a:r>
              <a:rPr lang="en-ES" sz="2400" b="1" u="sng" dirty="0"/>
              <a:t>vacaciones</a:t>
            </a:r>
            <a:r>
              <a:rPr lang="en-ES" sz="2400" dirty="0"/>
              <a:t> en la playa.</a:t>
            </a:r>
            <a:endParaRPr lang="en-GB" sz="2400" dirty="0"/>
          </a:p>
          <a:p>
            <a:pPr marL="457200" indent="-457200">
              <a:lnSpc>
                <a:spcPct val="110000"/>
              </a:lnSpc>
              <a:buFont typeface="+mj-lt"/>
              <a:buAutoNum type="arabicPeriod"/>
            </a:pPr>
            <a:r>
              <a:rPr lang="en-ES" sz="2400" dirty="0"/>
              <a:t>Celebraron vuestros </a:t>
            </a:r>
            <a:r>
              <a:rPr lang="en-ES" sz="2400" b="1" u="sng" dirty="0"/>
              <a:t>premios</a:t>
            </a:r>
            <a:r>
              <a:rPr lang="en-ES" sz="2400" dirty="0"/>
              <a:t> de cine con el público</a:t>
            </a:r>
            <a:r>
              <a:rPr lang="en-GB" sz="2400" dirty="0"/>
              <a:t>*</a:t>
            </a:r>
            <a:r>
              <a:rPr lang="en-ES" sz="2400" dirty="0"/>
              <a:t>.</a:t>
            </a:r>
            <a:endParaRPr lang="en-GB" sz="2400" dirty="0"/>
          </a:p>
          <a:p>
            <a:pPr marL="457200" indent="-457200">
              <a:lnSpc>
                <a:spcPct val="110000"/>
              </a:lnSpc>
              <a:buFont typeface="+mj-lt"/>
              <a:buAutoNum type="arabicPeriod"/>
            </a:pPr>
            <a:r>
              <a:rPr lang="en-ES" sz="2400" dirty="0"/>
              <a:t>El autor necesitó vuestra </a:t>
            </a:r>
            <a:r>
              <a:rPr lang="en-ES" sz="2400" b="1" u="sng" dirty="0"/>
              <a:t>opinión</a:t>
            </a:r>
            <a:r>
              <a:rPr lang="en-ES" sz="2400" dirty="0"/>
              <a:t> para escribir el libro</a:t>
            </a:r>
            <a:r>
              <a:rPr lang="en-GB" sz="2400" dirty="0"/>
              <a:t>.</a:t>
            </a:r>
          </a:p>
          <a:p>
            <a:pPr marL="457200" indent="-457200">
              <a:lnSpc>
                <a:spcPct val="110000"/>
              </a:lnSpc>
              <a:buFont typeface="+mj-lt"/>
              <a:buAutoNum type="arabicPeriod"/>
            </a:pPr>
            <a:r>
              <a:rPr lang="en-ES" sz="2400" dirty="0"/>
              <a:t>Cambió el diálogo de vuestros </a:t>
            </a:r>
            <a:r>
              <a:rPr lang="en-ES" sz="2400" b="1" u="sng" dirty="0"/>
              <a:t>personajes</a:t>
            </a:r>
            <a:r>
              <a:rPr lang="en-ES" sz="2400" dirty="0"/>
              <a:t>.</a:t>
            </a:r>
            <a:endParaRPr lang="en-GB" dirty="0"/>
          </a:p>
        </p:txBody>
      </p:sp>
      <p:sp>
        <p:nvSpPr>
          <p:cNvPr id="3" name="Title 2">
            <a:extLst>
              <a:ext uri="{FF2B5EF4-FFF2-40B4-BE49-F238E27FC236}">
                <a16:creationId xmlns:a16="http://schemas.microsoft.com/office/drawing/2014/main" id="{72192AE0-308D-CC05-0519-1E4E92343C86}"/>
              </a:ext>
            </a:extLst>
          </p:cNvPr>
          <p:cNvSpPr>
            <a:spLocks noGrp="1"/>
          </p:cNvSpPr>
          <p:nvPr>
            <p:ph type="title"/>
          </p:nvPr>
        </p:nvSpPr>
        <p:spPr>
          <a:xfrm>
            <a:off x="0" y="213557"/>
            <a:ext cx="4650278" cy="647577"/>
          </a:xfrm>
        </p:spPr>
        <p:txBody>
          <a:bodyPr/>
          <a:lstStyle/>
          <a:p>
            <a:r>
              <a:rPr lang="en-GB" dirty="0" err="1"/>
              <a:t>Vuestros</a:t>
            </a:r>
            <a:r>
              <a:rPr lang="en-GB" dirty="0"/>
              <a:t>, </a:t>
            </a:r>
            <a:r>
              <a:rPr lang="en-GB" dirty="0" err="1"/>
              <a:t>vuestras</a:t>
            </a:r>
            <a:r>
              <a:rPr lang="en-GB" dirty="0"/>
              <a:t>…</a:t>
            </a:r>
          </a:p>
        </p:txBody>
      </p:sp>
      <p:sp>
        <p:nvSpPr>
          <p:cNvPr id="5" name="Rounded Rectangle 11">
            <a:extLst>
              <a:ext uri="{FF2B5EF4-FFF2-40B4-BE49-F238E27FC236}">
                <a16:creationId xmlns:a16="http://schemas.microsoft.com/office/drawing/2014/main" id="{6E869428-3D87-82DD-9601-BF7AAD5B20F7}"/>
              </a:ext>
            </a:extLst>
          </p:cNvPr>
          <p:cNvSpPr/>
          <p:nvPr/>
        </p:nvSpPr>
        <p:spPr>
          <a:xfrm>
            <a:off x="10078720" y="198531"/>
            <a:ext cx="1849424" cy="384565"/>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D49669A0-BEE5-586C-1865-3DA35A7A4B8F}"/>
              </a:ext>
            </a:extLst>
          </p:cNvPr>
          <p:cNvSpPr/>
          <p:nvPr/>
        </p:nvSpPr>
        <p:spPr>
          <a:xfrm>
            <a:off x="9930009" y="2628053"/>
            <a:ext cx="1977815" cy="3068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t>casa</a:t>
            </a:r>
          </a:p>
          <a:p>
            <a:r>
              <a:rPr lang="en-GB" sz="2400" b="1" dirty="0" err="1"/>
              <a:t>personajes</a:t>
            </a:r>
            <a:endParaRPr lang="en-GB" sz="2400" b="1" dirty="0"/>
          </a:p>
          <a:p>
            <a:r>
              <a:rPr lang="en-GB" sz="2400" b="1" dirty="0" err="1"/>
              <a:t>carrera</a:t>
            </a:r>
            <a:endParaRPr lang="en-GB" sz="2400" b="1" dirty="0"/>
          </a:p>
          <a:p>
            <a:r>
              <a:rPr lang="en-GB" sz="2400" b="1" dirty="0" err="1"/>
              <a:t>opinión</a:t>
            </a:r>
            <a:endParaRPr lang="en-GB" sz="2400" b="1" dirty="0"/>
          </a:p>
          <a:p>
            <a:r>
              <a:rPr lang="en-GB" sz="2400" b="1" dirty="0" err="1"/>
              <a:t>premios</a:t>
            </a:r>
            <a:endParaRPr lang="en-GB" sz="2400" b="1" dirty="0"/>
          </a:p>
          <a:p>
            <a:r>
              <a:rPr lang="en-GB" sz="2400" b="1" dirty="0" err="1"/>
              <a:t>papel</a:t>
            </a:r>
            <a:endParaRPr lang="en-GB" sz="2400" b="1" dirty="0"/>
          </a:p>
          <a:p>
            <a:r>
              <a:rPr lang="en-GB" sz="2400" b="1" dirty="0" err="1"/>
              <a:t>vacaciones</a:t>
            </a:r>
            <a:endParaRPr lang="en-GB" sz="2400" b="1" dirty="0"/>
          </a:p>
          <a:p>
            <a:r>
              <a:rPr lang="en-GB" sz="2400" b="1" dirty="0" err="1"/>
              <a:t>hijos</a:t>
            </a:r>
            <a:endParaRPr lang="en-GB" sz="2400" b="1" dirty="0"/>
          </a:p>
        </p:txBody>
      </p:sp>
      <p:sp>
        <p:nvSpPr>
          <p:cNvPr id="7" name="Rectangle 6">
            <a:extLst>
              <a:ext uri="{FF2B5EF4-FFF2-40B4-BE49-F238E27FC236}">
                <a16:creationId xmlns:a16="http://schemas.microsoft.com/office/drawing/2014/main" id="{09C58C19-AEAB-CAE1-9928-CFD77FD9BD52}"/>
              </a:ext>
            </a:extLst>
          </p:cNvPr>
          <p:cNvSpPr/>
          <p:nvPr/>
        </p:nvSpPr>
        <p:spPr>
          <a:xfrm>
            <a:off x="8827685" y="1719651"/>
            <a:ext cx="879676" cy="44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____</a:t>
            </a:r>
            <a:r>
              <a:rPr lang="en-GB" sz="2400" dirty="0">
                <a:solidFill>
                  <a:schemeClr val="tx1"/>
                </a:solidFill>
              </a:rPr>
              <a:t>.</a:t>
            </a:r>
            <a:endParaRPr lang="en-GB" sz="1600" dirty="0">
              <a:solidFill>
                <a:schemeClr val="tx1"/>
              </a:solidFill>
            </a:endParaRPr>
          </a:p>
        </p:txBody>
      </p:sp>
      <p:sp>
        <p:nvSpPr>
          <p:cNvPr id="8" name="Rectangle 7">
            <a:extLst>
              <a:ext uri="{FF2B5EF4-FFF2-40B4-BE49-F238E27FC236}">
                <a16:creationId xmlns:a16="http://schemas.microsoft.com/office/drawing/2014/main" id="{AE59325F-8DCA-DDF7-864D-5FCBA42BDDDB}"/>
              </a:ext>
            </a:extLst>
          </p:cNvPr>
          <p:cNvSpPr/>
          <p:nvPr/>
        </p:nvSpPr>
        <p:spPr>
          <a:xfrm>
            <a:off x="8086165" y="2242452"/>
            <a:ext cx="1345558" cy="44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_______</a:t>
            </a:r>
            <a:r>
              <a:rPr lang="en-GB" sz="2400" dirty="0">
                <a:solidFill>
                  <a:schemeClr val="tx1"/>
                </a:solidFill>
              </a:rPr>
              <a:t>.</a:t>
            </a:r>
            <a:endParaRPr lang="en-GB" sz="1600" dirty="0">
              <a:solidFill>
                <a:schemeClr val="tx1"/>
              </a:solidFill>
            </a:endParaRPr>
          </a:p>
        </p:txBody>
      </p:sp>
      <p:sp>
        <p:nvSpPr>
          <p:cNvPr id="9" name="Rectangle 8">
            <a:extLst>
              <a:ext uri="{FF2B5EF4-FFF2-40B4-BE49-F238E27FC236}">
                <a16:creationId xmlns:a16="http://schemas.microsoft.com/office/drawing/2014/main" id="{3907906F-6BBA-A066-07C3-04AE0F37CAE7}"/>
              </a:ext>
            </a:extLst>
          </p:cNvPr>
          <p:cNvSpPr/>
          <p:nvPr/>
        </p:nvSpPr>
        <p:spPr>
          <a:xfrm>
            <a:off x="5110003" y="2775208"/>
            <a:ext cx="1024727" cy="44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_____</a:t>
            </a:r>
            <a:endParaRPr lang="en-GB" sz="1600" dirty="0">
              <a:solidFill>
                <a:schemeClr val="tx1"/>
              </a:solidFill>
            </a:endParaRPr>
          </a:p>
        </p:txBody>
      </p:sp>
      <p:sp>
        <p:nvSpPr>
          <p:cNvPr id="10" name="Rectangle 9">
            <a:extLst>
              <a:ext uri="{FF2B5EF4-FFF2-40B4-BE49-F238E27FC236}">
                <a16:creationId xmlns:a16="http://schemas.microsoft.com/office/drawing/2014/main" id="{B30508FE-0F54-8907-EBC4-59D5A89F8ED2}"/>
              </a:ext>
            </a:extLst>
          </p:cNvPr>
          <p:cNvSpPr/>
          <p:nvPr/>
        </p:nvSpPr>
        <p:spPr>
          <a:xfrm>
            <a:off x="6864006" y="3301908"/>
            <a:ext cx="912530" cy="44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____</a:t>
            </a:r>
            <a:endParaRPr lang="en-GB" sz="1600" dirty="0">
              <a:solidFill>
                <a:schemeClr val="tx1"/>
              </a:solidFill>
            </a:endParaRPr>
          </a:p>
        </p:txBody>
      </p:sp>
      <p:sp>
        <p:nvSpPr>
          <p:cNvPr id="11" name="Rectangle 10">
            <a:extLst>
              <a:ext uri="{FF2B5EF4-FFF2-40B4-BE49-F238E27FC236}">
                <a16:creationId xmlns:a16="http://schemas.microsoft.com/office/drawing/2014/main" id="{1172D1E3-EECE-1D66-4537-66AAA63C03F5}"/>
              </a:ext>
            </a:extLst>
          </p:cNvPr>
          <p:cNvSpPr/>
          <p:nvPr/>
        </p:nvSpPr>
        <p:spPr>
          <a:xfrm>
            <a:off x="4964076" y="4234604"/>
            <a:ext cx="1899929" cy="44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___________</a:t>
            </a:r>
            <a:endParaRPr lang="en-GB" sz="1600" dirty="0">
              <a:solidFill>
                <a:schemeClr val="tx1"/>
              </a:solidFill>
            </a:endParaRPr>
          </a:p>
        </p:txBody>
      </p:sp>
      <p:sp>
        <p:nvSpPr>
          <p:cNvPr id="12" name="Rectangle 11">
            <a:extLst>
              <a:ext uri="{FF2B5EF4-FFF2-40B4-BE49-F238E27FC236}">
                <a16:creationId xmlns:a16="http://schemas.microsoft.com/office/drawing/2014/main" id="{314EA0E2-A17C-B536-00A3-98EC9A3F4C05}"/>
              </a:ext>
            </a:extLst>
          </p:cNvPr>
          <p:cNvSpPr/>
          <p:nvPr/>
        </p:nvSpPr>
        <p:spPr>
          <a:xfrm>
            <a:off x="3604150" y="4763040"/>
            <a:ext cx="1359925" cy="44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_______</a:t>
            </a:r>
            <a:endParaRPr lang="en-GB" sz="1600" dirty="0">
              <a:solidFill>
                <a:schemeClr val="tx1"/>
              </a:solidFill>
            </a:endParaRPr>
          </a:p>
        </p:txBody>
      </p:sp>
      <p:sp>
        <p:nvSpPr>
          <p:cNvPr id="13" name="Rectangle 12">
            <a:extLst>
              <a:ext uri="{FF2B5EF4-FFF2-40B4-BE49-F238E27FC236}">
                <a16:creationId xmlns:a16="http://schemas.microsoft.com/office/drawing/2014/main" id="{A1243A9C-296B-0E37-26A2-A465030D7CC3}"/>
              </a:ext>
            </a:extLst>
          </p:cNvPr>
          <p:cNvSpPr/>
          <p:nvPr/>
        </p:nvSpPr>
        <p:spPr>
          <a:xfrm>
            <a:off x="4241343" y="5292766"/>
            <a:ext cx="1282085" cy="44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_______</a:t>
            </a:r>
            <a:endParaRPr lang="en-GB" sz="1600" dirty="0">
              <a:solidFill>
                <a:schemeClr val="tx1"/>
              </a:solidFill>
            </a:endParaRPr>
          </a:p>
        </p:txBody>
      </p:sp>
      <p:sp>
        <p:nvSpPr>
          <p:cNvPr id="14" name="Rectangle 13">
            <a:extLst>
              <a:ext uri="{FF2B5EF4-FFF2-40B4-BE49-F238E27FC236}">
                <a16:creationId xmlns:a16="http://schemas.microsoft.com/office/drawing/2014/main" id="{5C3C4E1D-1BF8-152B-2D02-CBE26F28C44D}"/>
              </a:ext>
            </a:extLst>
          </p:cNvPr>
          <p:cNvSpPr/>
          <p:nvPr/>
        </p:nvSpPr>
        <p:spPr>
          <a:xfrm>
            <a:off x="5195028" y="5821122"/>
            <a:ext cx="1802370" cy="446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_________</a:t>
            </a:r>
            <a:r>
              <a:rPr lang="en-GB" sz="2400" dirty="0">
                <a:solidFill>
                  <a:schemeClr val="tx1"/>
                </a:solidFill>
              </a:rPr>
              <a:t>.</a:t>
            </a:r>
            <a:endParaRPr lang="en-GB" sz="1600" dirty="0">
              <a:solidFill>
                <a:schemeClr val="tx1"/>
              </a:solidFill>
            </a:endParaRPr>
          </a:p>
        </p:txBody>
      </p:sp>
      <p:cxnSp>
        <p:nvCxnSpPr>
          <p:cNvPr id="16" name="Straight Connector 15">
            <a:extLst>
              <a:ext uri="{FF2B5EF4-FFF2-40B4-BE49-F238E27FC236}">
                <a16:creationId xmlns:a16="http://schemas.microsoft.com/office/drawing/2014/main" id="{B6532AB7-EB06-3ADE-68D7-9DAF11E80743}"/>
              </a:ext>
            </a:extLst>
          </p:cNvPr>
          <p:cNvCxnSpPr>
            <a:cxnSpLocks/>
          </p:cNvCxnSpPr>
          <p:nvPr/>
        </p:nvCxnSpPr>
        <p:spPr>
          <a:xfrm>
            <a:off x="9977428" y="3017314"/>
            <a:ext cx="7650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8EBC5D7-3809-5436-ECA2-9305A2A652A4}"/>
              </a:ext>
            </a:extLst>
          </p:cNvPr>
          <p:cNvCxnSpPr>
            <a:cxnSpLocks/>
          </p:cNvCxnSpPr>
          <p:nvPr/>
        </p:nvCxnSpPr>
        <p:spPr>
          <a:xfrm>
            <a:off x="10011626" y="3282264"/>
            <a:ext cx="164498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964F239-0153-68ED-6E1E-247D025898BE}"/>
              </a:ext>
            </a:extLst>
          </p:cNvPr>
          <p:cNvCxnSpPr>
            <a:cxnSpLocks/>
          </p:cNvCxnSpPr>
          <p:nvPr/>
        </p:nvCxnSpPr>
        <p:spPr>
          <a:xfrm>
            <a:off x="10011626" y="4013784"/>
            <a:ext cx="112815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619FC8-501A-5D28-BB02-E59ED6577885}"/>
              </a:ext>
            </a:extLst>
          </p:cNvPr>
          <p:cNvCxnSpPr>
            <a:cxnSpLocks/>
          </p:cNvCxnSpPr>
          <p:nvPr/>
        </p:nvCxnSpPr>
        <p:spPr>
          <a:xfrm flipV="1">
            <a:off x="10011626" y="3647834"/>
            <a:ext cx="1104297" cy="19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8CDC3C8-A026-D0B2-450E-D86F88F8F56F}"/>
              </a:ext>
            </a:extLst>
          </p:cNvPr>
          <p:cNvCxnSpPr>
            <a:cxnSpLocks/>
          </p:cNvCxnSpPr>
          <p:nvPr/>
        </p:nvCxnSpPr>
        <p:spPr>
          <a:xfrm>
            <a:off x="10011626" y="4379544"/>
            <a:ext cx="119441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042B30E-F3AB-A521-3F82-BACF940CAA24}"/>
              </a:ext>
            </a:extLst>
          </p:cNvPr>
          <p:cNvCxnSpPr>
            <a:cxnSpLocks/>
          </p:cNvCxnSpPr>
          <p:nvPr/>
        </p:nvCxnSpPr>
        <p:spPr>
          <a:xfrm>
            <a:off x="9977428" y="4846114"/>
            <a:ext cx="9072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DCB098-5996-7D18-B1CC-DBDAABB790BF}"/>
              </a:ext>
            </a:extLst>
          </p:cNvPr>
          <p:cNvCxnSpPr>
            <a:cxnSpLocks/>
          </p:cNvCxnSpPr>
          <p:nvPr/>
        </p:nvCxnSpPr>
        <p:spPr>
          <a:xfrm>
            <a:off x="10011626" y="5111064"/>
            <a:ext cx="176690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9D4112-291E-9A21-812C-29447490E1C8}"/>
              </a:ext>
            </a:extLst>
          </p:cNvPr>
          <p:cNvCxnSpPr>
            <a:cxnSpLocks/>
          </p:cNvCxnSpPr>
          <p:nvPr/>
        </p:nvCxnSpPr>
        <p:spPr>
          <a:xfrm>
            <a:off x="9977428" y="5577633"/>
            <a:ext cx="69613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2C0F4A69-16DC-0D2F-CEC9-E4748EF4E395}"/>
              </a:ext>
            </a:extLst>
          </p:cNvPr>
          <p:cNvPicPr>
            <a:picLocks noChangeAspect="1"/>
          </p:cNvPicPr>
          <p:nvPr/>
        </p:nvPicPr>
        <p:blipFill>
          <a:blip r:embed="rId4"/>
          <a:stretch>
            <a:fillRect/>
          </a:stretch>
        </p:blipFill>
        <p:spPr>
          <a:xfrm>
            <a:off x="8660616" y="5250192"/>
            <a:ext cx="1080145" cy="1080145"/>
          </a:xfrm>
          <a:prstGeom prst="rect">
            <a:avLst/>
          </a:prstGeom>
        </p:spPr>
      </p:pic>
      <p:pic>
        <p:nvPicPr>
          <p:cNvPr id="35" name="Picture 34">
            <a:extLst>
              <a:ext uri="{FF2B5EF4-FFF2-40B4-BE49-F238E27FC236}">
                <a16:creationId xmlns:a16="http://schemas.microsoft.com/office/drawing/2014/main" id="{4A56680E-D006-123D-21AC-05F1DFF277A8}"/>
              </a:ext>
            </a:extLst>
          </p:cNvPr>
          <p:cNvPicPr>
            <a:picLocks noChangeAspect="1"/>
          </p:cNvPicPr>
          <p:nvPr/>
        </p:nvPicPr>
        <p:blipFill>
          <a:blip r:embed="rId5"/>
          <a:stretch>
            <a:fillRect/>
          </a:stretch>
        </p:blipFill>
        <p:spPr>
          <a:xfrm>
            <a:off x="10358016" y="900923"/>
            <a:ext cx="1368844" cy="1520456"/>
          </a:xfrm>
          <a:prstGeom prst="rect">
            <a:avLst/>
          </a:prstGeom>
        </p:spPr>
      </p:pic>
      <p:sp>
        <p:nvSpPr>
          <p:cNvPr id="15" name="Rectangle 14">
            <a:extLst>
              <a:ext uri="{FF2B5EF4-FFF2-40B4-BE49-F238E27FC236}">
                <a16:creationId xmlns:a16="http://schemas.microsoft.com/office/drawing/2014/main" id="{7C1EEDAB-9085-DEBA-1282-EBA2F1C075D6}"/>
              </a:ext>
            </a:extLst>
          </p:cNvPr>
          <p:cNvSpPr/>
          <p:nvPr/>
        </p:nvSpPr>
        <p:spPr>
          <a:xfrm>
            <a:off x="6939670" y="74235"/>
            <a:ext cx="3007207" cy="10119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u="sng" dirty="0"/>
              <a:t>Glossary:</a:t>
            </a:r>
          </a:p>
          <a:p>
            <a:r>
              <a:rPr lang="en-GB" sz="2000" dirty="0" err="1"/>
              <a:t>mejor</a:t>
            </a:r>
            <a:r>
              <a:rPr lang="en-GB" sz="2000" dirty="0"/>
              <a:t>* = best</a:t>
            </a:r>
          </a:p>
          <a:p>
            <a:r>
              <a:rPr lang="en-GB" sz="2000" dirty="0" err="1"/>
              <a:t>el</a:t>
            </a:r>
            <a:r>
              <a:rPr lang="en-GB" sz="2000" dirty="0"/>
              <a:t> </a:t>
            </a:r>
            <a:r>
              <a:rPr lang="en-GB" sz="2000" dirty="0" err="1"/>
              <a:t>público</a:t>
            </a:r>
            <a:r>
              <a:rPr lang="en-GB" sz="2000" dirty="0"/>
              <a:t> = audience</a:t>
            </a:r>
          </a:p>
        </p:txBody>
      </p:sp>
    </p:spTree>
    <p:extLst>
      <p:ext uri="{BB962C8B-B14F-4D97-AF65-F5344CB8AC3E}">
        <p14:creationId xmlns:p14="http://schemas.microsoft.com/office/powerpoint/2010/main" val="33525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extLst>
              <p:ext uri="{D42A27DB-BD31-4B8C-83A1-F6EECF244321}">
                <p14:modId xmlns:p14="http://schemas.microsoft.com/office/powerpoint/2010/main" val="3931998404"/>
              </p:ext>
            </p:extLst>
          </p:nvPr>
        </p:nvGraphicFramePr>
        <p:xfrm>
          <a:off x="187935" y="897599"/>
          <a:ext cx="11838090" cy="5212474"/>
        </p:xfrm>
        <a:graphic>
          <a:graphicData uri="http://schemas.openxmlformats.org/drawingml/2006/table">
            <a:tbl>
              <a:tblPr firstRow="1" bandRow="1">
                <a:noFill/>
              </a:tblPr>
              <a:tblGrid>
                <a:gridCol w="11838090">
                  <a:extLst>
                    <a:ext uri="{9D8B030D-6E8A-4147-A177-3AD203B41FA5}">
                      <a16:colId xmlns:a16="http://schemas.microsoft.com/office/drawing/2014/main" val="20000"/>
                    </a:ext>
                  </a:extLst>
                </a:gridCol>
              </a:tblGrid>
              <a:tr h="660899">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1. ¿ </a:t>
                      </a:r>
                      <a:r>
                        <a:rPr lang="en-GB" sz="2000" b="1" u="none" strike="noStrike" cap="none" dirty="0" err="1"/>
                        <a:t>Cuándo</a:t>
                      </a:r>
                      <a:r>
                        <a:rPr lang="en-GB" sz="2000" b="1" u="none" strike="noStrike" cap="none" dirty="0"/>
                        <a:t> </a:t>
                      </a:r>
                      <a:r>
                        <a:rPr lang="es-ES" sz="2000" b="1" u="sng" strike="noStrike" cap="none" dirty="0">
                          <a:solidFill>
                            <a:schemeClr val="dk1"/>
                          </a:solidFill>
                          <a:latin typeface="+mn-lt"/>
                          <a:sym typeface="Century Gothic"/>
                        </a:rPr>
                        <a:t>s</a:t>
                      </a:r>
                      <a:r>
                        <a:rPr lang="es-ES" sz="2000" b="1" u="sng" dirty="0">
                          <a:solidFill>
                            <a:schemeClr val="dk1"/>
                          </a:solidFill>
                          <a:latin typeface="+mn-lt"/>
                          <a:ea typeface="Century Gothic"/>
                          <a:cs typeface="Century Gothic"/>
                          <a:sym typeface="Century Gothic"/>
                        </a:rPr>
                        <a:t>e casaron</a:t>
                      </a:r>
                      <a:r>
                        <a:rPr lang="es-ES" sz="2000" b="1" u="none" dirty="0">
                          <a:solidFill>
                            <a:schemeClr val="dk1"/>
                          </a:solidFill>
                          <a:latin typeface="+mn-lt"/>
                          <a:ea typeface="Century Gothic"/>
                          <a:cs typeface="Century Gothic"/>
                          <a:sym typeface="Century Gothic"/>
                        </a:rPr>
                        <a:t> Frida y Diego por primera vez? ¿1929?</a:t>
                      </a:r>
                      <a:endParaRPr sz="1400" b="1" u="none" strike="noStrike" cap="none" dirty="0"/>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2. </a:t>
                      </a:r>
                      <a:r>
                        <a:rPr lang="en-GB" sz="2000" b="1" i="0" u="sng" strike="noStrike" cap="none" dirty="0">
                          <a:solidFill>
                            <a:schemeClr val="dk1"/>
                          </a:solidFill>
                          <a:latin typeface="+mn-lt"/>
                          <a:ea typeface="Century Gothic"/>
                          <a:cs typeface="Century Gothic"/>
                          <a:sym typeface="Century Gothic"/>
                        </a:rPr>
                        <a:t>Se </a:t>
                      </a:r>
                      <a:r>
                        <a:rPr lang="en-GB" sz="2000" b="1" i="0" u="sng" strike="noStrike" cap="none" dirty="0" err="1">
                          <a:solidFill>
                            <a:schemeClr val="dk1"/>
                          </a:solidFill>
                          <a:latin typeface="+mn-lt"/>
                          <a:ea typeface="Century Gothic"/>
                          <a:cs typeface="Century Gothic"/>
                          <a:sym typeface="Century Gothic"/>
                        </a:rPr>
                        <a:t>casaron</a:t>
                      </a:r>
                      <a:r>
                        <a:rPr lang="en-GB" sz="2000" b="1" i="0" u="sng" strike="noStrike" cap="none" dirty="0">
                          <a:solidFill>
                            <a:schemeClr val="dk1"/>
                          </a:solidFill>
                          <a:latin typeface="+mn-lt"/>
                          <a:ea typeface="Century Gothic"/>
                          <a:cs typeface="Century Gothic"/>
                          <a:sym typeface="Century Gothic"/>
                        </a:rPr>
                        <a:t> </a:t>
                      </a:r>
                      <a:r>
                        <a:rPr lang="en-GB" sz="2000" b="1" i="0" u="none" strike="noStrike" cap="none" dirty="0" err="1">
                          <a:solidFill>
                            <a:schemeClr val="dk1"/>
                          </a:solidFill>
                          <a:latin typeface="+mn-lt"/>
                          <a:ea typeface="Century Gothic"/>
                          <a:cs typeface="Century Gothic"/>
                          <a:sym typeface="Century Gothic"/>
                        </a:rPr>
                        <a:t>otra</a:t>
                      </a:r>
                      <a:r>
                        <a:rPr lang="en-GB" sz="2000" b="1" i="0" u="none" strike="noStrike" cap="none" dirty="0">
                          <a:solidFill>
                            <a:schemeClr val="dk1"/>
                          </a:solidFill>
                          <a:latin typeface="+mn-lt"/>
                          <a:ea typeface="Century Gothic"/>
                          <a:cs typeface="Century Gothic"/>
                          <a:sym typeface="Century Gothic"/>
                        </a:rPr>
                        <a:t> </a:t>
                      </a:r>
                      <a:r>
                        <a:rPr lang="en-GB" sz="2000" b="1" i="0" u="none" strike="noStrike" cap="none" dirty="0" err="1">
                          <a:solidFill>
                            <a:schemeClr val="dk1"/>
                          </a:solidFill>
                          <a:latin typeface="+mn-lt"/>
                          <a:ea typeface="Century Gothic"/>
                          <a:cs typeface="Century Gothic"/>
                          <a:sym typeface="Century Gothic"/>
                        </a:rPr>
                        <a:t>vez</a:t>
                      </a:r>
                      <a:r>
                        <a:rPr lang="en-GB" sz="2000" b="1" i="0" u="none" strike="noStrike" cap="none" dirty="0">
                          <a:solidFill>
                            <a:schemeClr val="dk1"/>
                          </a:solidFill>
                          <a:latin typeface="+mn-lt"/>
                          <a:ea typeface="Century Gothic"/>
                          <a:cs typeface="Century Gothic"/>
                          <a:sym typeface="Century Gothic"/>
                        </a:rPr>
                        <a:t> y </a:t>
                      </a:r>
                      <a:r>
                        <a:rPr lang="en-GB" sz="2000" b="1" i="0" u="sng" strike="noStrike" cap="none" dirty="0" err="1">
                          <a:solidFill>
                            <a:schemeClr val="dk1"/>
                          </a:solidFill>
                          <a:latin typeface="+mn-lt"/>
                          <a:ea typeface="Century Gothic"/>
                          <a:cs typeface="Century Gothic"/>
                          <a:sym typeface="Century Gothic"/>
                        </a:rPr>
                        <a:t>pasaron</a:t>
                      </a:r>
                      <a:r>
                        <a:rPr lang="en-GB" sz="2000" b="1" i="0" u="none" strike="noStrike" cap="none" dirty="0">
                          <a:solidFill>
                            <a:schemeClr val="dk1"/>
                          </a:solidFill>
                          <a:latin typeface="+mn-lt"/>
                          <a:ea typeface="Century Gothic"/>
                          <a:cs typeface="Century Gothic"/>
                          <a:sym typeface="Century Gothic"/>
                        </a:rPr>
                        <a:t> el resto de</a:t>
                      </a:r>
                      <a:r>
                        <a:rPr lang="en-GB" sz="2000" b="1" i="0" u="sng" strike="noStrike" cap="none" dirty="0">
                          <a:solidFill>
                            <a:schemeClr val="dk1"/>
                          </a:solidFill>
                          <a:latin typeface="+mn-lt"/>
                          <a:ea typeface="Century Gothic"/>
                          <a:cs typeface="Century Gothic"/>
                          <a:sym typeface="Century Gothic"/>
                        </a:rPr>
                        <a:t> sus </a:t>
                      </a:r>
                      <a:r>
                        <a:rPr lang="en-GB" sz="2000" b="1" i="0" u="none" strike="noStrike" cap="none" dirty="0" err="1">
                          <a:solidFill>
                            <a:schemeClr val="dk1"/>
                          </a:solidFill>
                          <a:latin typeface="+mn-lt"/>
                          <a:ea typeface="Century Gothic"/>
                          <a:cs typeface="Century Gothic"/>
                          <a:sym typeface="Century Gothic"/>
                        </a:rPr>
                        <a:t>vidas</a:t>
                      </a:r>
                      <a:r>
                        <a:rPr lang="en-GB" sz="2000" b="1" i="0" u="none" strike="noStrike" cap="none" dirty="0">
                          <a:solidFill>
                            <a:schemeClr val="dk1"/>
                          </a:solidFill>
                          <a:latin typeface="+mn-lt"/>
                          <a:ea typeface="Century Gothic"/>
                          <a:cs typeface="Century Gothic"/>
                          <a:sym typeface="Century Gothic"/>
                        </a:rPr>
                        <a:t> </a:t>
                      </a:r>
                      <a:r>
                        <a:rPr lang="en-GB" sz="2000" b="1" i="0" u="sng" strike="noStrike" cap="none" dirty="0" err="1">
                          <a:solidFill>
                            <a:schemeClr val="dk1"/>
                          </a:solidFill>
                          <a:latin typeface="+mn-lt"/>
                          <a:ea typeface="Century Gothic"/>
                          <a:cs typeface="Century Gothic"/>
                          <a:sym typeface="Century Gothic"/>
                        </a:rPr>
                        <a:t>juntos</a:t>
                      </a:r>
                      <a:r>
                        <a:rPr lang="en-GB" sz="2000" b="0" i="0" u="none" strike="noStrike" cap="none" dirty="0">
                          <a:solidFill>
                            <a:schemeClr val="dk1"/>
                          </a:solidFill>
                          <a:latin typeface="+mn-lt"/>
                          <a:ea typeface="Century Gothic"/>
                          <a:cs typeface="Century Gothic"/>
                          <a:sym typeface="Century Gothic"/>
                        </a:rPr>
                        <a:t>.</a:t>
                      </a:r>
                      <a:endParaRPr sz="1400" u="none" strike="noStrike" cap="none" dirty="0"/>
                    </a:p>
                  </a:txBody>
                  <a:tcPr marL="91450" marR="91450" marT="45725" marB="45725"/>
                </a:tc>
                <a:extLst>
                  <a:ext uri="{0D108BD9-81ED-4DB2-BD59-A6C34878D82A}">
                    <a16:rowId xmlns:a16="http://schemas.microsoft.com/office/drawing/2014/main" val="10002"/>
                  </a:ext>
                </a:extLst>
              </a:tr>
              <a:tr h="1042075">
                <a:tc>
                  <a:txBody>
                    <a:bodyPr/>
                    <a:lstStyle/>
                    <a:p>
                      <a:pPr marL="0" marR="0" lvl="0" indent="0" algn="l" defTabSz="914400" rtl="0" eaLnBrk="1" fontAlgn="auto" latinLnBrk="0" hangingPunct="1">
                        <a:lnSpc>
                          <a:spcPct val="100000"/>
                        </a:lnSpc>
                        <a:spcBef>
                          <a:spcPts val="0"/>
                        </a:spcBef>
                        <a:spcAft>
                          <a:spcPts val="0"/>
                        </a:spcAft>
                        <a:buClr>
                          <a:schemeClr val="dk1"/>
                        </a:buClr>
                        <a:buSzPts val="2000"/>
                        <a:buFont typeface="Century Gothic"/>
                        <a:buNone/>
                        <a:tabLst/>
                        <a:defRPr/>
                      </a:pPr>
                      <a:r>
                        <a:rPr lang="en-GB" sz="2000" u="none" strike="noStrike" cap="none" dirty="0"/>
                        <a:t>3. </a:t>
                      </a:r>
                      <a:r>
                        <a:rPr lang="en-GB" sz="2000" b="1" u="none" strike="noStrike" cap="none" dirty="0" err="1"/>
                        <a:t>Después</a:t>
                      </a:r>
                      <a:r>
                        <a:rPr lang="en-GB" sz="2000" b="1" u="none" strike="noStrike" cap="none" dirty="0"/>
                        <a:t> de un </a:t>
                      </a:r>
                      <a:r>
                        <a:rPr lang="en-GB" sz="2000" b="1" u="none" strike="noStrike" cap="none" dirty="0" err="1"/>
                        <a:t>accidente</a:t>
                      </a:r>
                      <a:r>
                        <a:rPr lang="en-GB" sz="2000" b="1" u="none" strike="noStrike" cap="none" dirty="0"/>
                        <a:t>, Frida </a:t>
                      </a:r>
                      <a:r>
                        <a:rPr lang="en-GB" sz="2000" b="1" u="sng" strike="noStrike" cap="none" dirty="0" err="1"/>
                        <a:t>pasó</a:t>
                      </a:r>
                      <a:r>
                        <a:rPr lang="en-GB" sz="2000" b="1" u="none" strike="noStrike" cap="none" dirty="0"/>
                        <a:t> </a:t>
                      </a:r>
                      <a:r>
                        <a:rPr lang="en-GB" sz="2000" b="1" u="none" strike="noStrike" cap="none" dirty="0" err="1"/>
                        <a:t>meses</a:t>
                      </a:r>
                      <a:r>
                        <a:rPr lang="en-GB" sz="2000" b="1" u="none" strike="noStrike" cap="none" dirty="0"/>
                        <a:t> </a:t>
                      </a:r>
                      <a:r>
                        <a:rPr lang="en-GB" sz="2000" b="1" u="none" strike="noStrike" cap="none" dirty="0" err="1"/>
                        <a:t>en</a:t>
                      </a:r>
                      <a:r>
                        <a:rPr lang="en-GB" sz="2000" b="1" u="sng" strike="noStrike" cap="none" dirty="0"/>
                        <a:t> </a:t>
                      </a:r>
                      <a:r>
                        <a:rPr lang="en-GB" sz="2000" b="1" u="sng" strike="noStrike" cap="none" dirty="0" err="1"/>
                        <a:t>su</a:t>
                      </a:r>
                      <a:r>
                        <a:rPr lang="en-GB" sz="2000" b="1" u="sng" strike="noStrike" cap="none" dirty="0"/>
                        <a:t> </a:t>
                      </a:r>
                      <a:r>
                        <a:rPr lang="en-GB" sz="2000" b="1" u="none" strike="noStrike" cap="none" dirty="0" err="1"/>
                        <a:t>cama</a:t>
                      </a:r>
                      <a:r>
                        <a:rPr lang="en-GB" sz="2000" b="1" u="none" strike="noStrike" cap="none" dirty="0"/>
                        <a:t> con </a:t>
                      </a:r>
                      <a:r>
                        <a:rPr lang="en-GB" sz="2000" b="1" u="none" strike="noStrike" cap="none" dirty="0" err="1"/>
                        <a:t>dolor</a:t>
                      </a:r>
                      <a:r>
                        <a:rPr lang="en-GB" sz="2000" b="1" u="none" strike="noStrike" cap="none" dirty="0"/>
                        <a:t> </a:t>
                      </a:r>
                      <a:r>
                        <a:rPr lang="en-GB" sz="2000" b="1" u="none" strike="noStrike" cap="none" dirty="0" err="1"/>
                        <a:t>en</a:t>
                      </a:r>
                      <a:r>
                        <a:rPr lang="en-GB" sz="2000" b="1" u="none" strike="noStrike" cap="none" dirty="0"/>
                        <a:t> la </a:t>
                      </a:r>
                      <a:r>
                        <a:rPr lang="en-GB" sz="2000" b="1" u="sng" strike="noStrike" cap="none" dirty="0" err="1"/>
                        <a:t>espalda</a:t>
                      </a:r>
                      <a:r>
                        <a:rPr lang="en-GB" sz="2000" b="1" u="none" strike="noStrike" cap="none" dirty="0"/>
                        <a:t>, el </a:t>
                      </a:r>
                      <a:r>
                        <a:rPr lang="en-GB" sz="2000" b="1" u="sng" strike="noStrike" cap="none" dirty="0" err="1"/>
                        <a:t>cuello</a:t>
                      </a:r>
                      <a:r>
                        <a:rPr lang="en-GB" sz="2000" b="1" u="none" strike="noStrike" cap="none" dirty="0"/>
                        <a:t>, la </a:t>
                      </a:r>
                      <a:r>
                        <a:rPr lang="en-GB" sz="2000" b="1" u="none" strike="noStrike" cap="none" dirty="0" err="1"/>
                        <a:t>pierna</a:t>
                      </a:r>
                      <a:r>
                        <a:rPr lang="en-GB" sz="2000" b="1" u="none" strike="noStrike" cap="none" dirty="0"/>
                        <a:t> y el pie </a:t>
                      </a:r>
                      <a:r>
                        <a:rPr lang="en-GB" sz="2000" b="1" u="sng" strike="noStrike" cap="none" dirty="0" err="1"/>
                        <a:t>derecho</a:t>
                      </a:r>
                      <a:r>
                        <a:rPr lang="en-GB" sz="2000" b="1" u="none" strike="noStrike" cap="none" dirty="0"/>
                        <a:t>.</a:t>
                      </a:r>
                      <a:endParaRPr sz="1400" b="1"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defTabSz="914400" rtl="0" eaLnBrk="1" fontAlgn="auto" latinLnBrk="0" hangingPunct="1">
                        <a:lnSpc>
                          <a:spcPct val="100000"/>
                        </a:lnSpc>
                        <a:spcBef>
                          <a:spcPts val="0"/>
                        </a:spcBef>
                        <a:spcAft>
                          <a:spcPts val="0"/>
                        </a:spcAft>
                        <a:buClr>
                          <a:schemeClr val="dk1"/>
                        </a:buClr>
                        <a:buSzPts val="2000"/>
                        <a:buFont typeface="Century Gothic"/>
                        <a:buNone/>
                        <a:tabLst/>
                        <a:defRPr/>
                      </a:pPr>
                      <a:r>
                        <a:rPr lang="en-GB" sz="2000" u="none" strike="noStrike" cap="none" dirty="0"/>
                        <a:t>4. </a:t>
                      </a:r>
                      <a:r>
                        <a:rPr lang="en-GB" sz="2000" b="1" u="none" strike="noStrike" cap="none" dirty="0"/>
                        <a:t>Diego y Frida </a:t>
                      </a:r>
                      <a:r>
                        <a:rPr lang="en-GB" sz="2000" b="1" u="none" strike="noStrike" cap="none" dirty="0" err="1"/>
                        <a:t>tenían</a:t>
                      </a:r>
                      <a:r>
                        <a:rPr lang="en-GB" sz="2000" b="1" u="none" strike="noStrike" cap="none" dirty="0"/>
                        <a:t> una </a:t>
                      </a:r>
                      <a:r>
                        <a:rPr lang="en-GB" sz="2000" b="1" u="none" strike="noStrike" cap="none" dirty="0" err="1"/>
                        <a:t>relación</a:t>
                      </a:r>
                      <a:r>
                        <a:rPr lang="en-GB" sz="2000" b="1" u="none" strike="noStrike" cap="none" dirty="0"/>
                        <a:t> </a:t>
                      </a:r>
                      <a:r>
                        <a:rPr lang="en-GB" sz="2000" b="1" u="sng" strike="noStrike" cap="none" dirty="0" err="1"/>
                        <a:t>abierta</a:t>
                      </a:r>
                      <a:r>
                        <a:rPr lang="en-GB" sz="2000" b="1" u="none" strike="noStrike" cap="none" dirty="0"/>
                        <a:t>, </a:t>
                      </a:r>
                      <a:r>
                        <a:rPr lang="en-GB" sz="2000" b="1" u="none" strike="noStrike" cap="none" dirty="0" err="1"/>
                        <a:t>pero</a:t>
                      </a:r>
                      <a:r>
                        <a:rPr lang="en-GB" sz="2000" b="1" u="none" strike="noStrike" cap="none" dirty="0"/>
                        <a:t> Frida lo </a:t>
                      </a:r>
                      <a:r>
                        <a:rPr lang="en-GB" sz="2000" b="1" u="sng" strike="noStrike" cap="none" dirty="0" err="1"/>
                        <a:t>dejó</a:t>
                      </a:r>
                      <a:r>
                        <a:rPr lang="en-GB" sz="2000" b="1" u="none" strike="noStrike" cap="none" dirty="0"/>
                        <a:t> </a:t>
                      </a:r>
                      <a:r>
                        <a:rPr lang="en-GB" sz="2000" b="1" u="none" strike="noStrike" cap="none" dirty="0" err="1"/>
                        <a:t>cuando</a:t>
                      </a:r>
                      <a:r>
                        <a:rPr lang="en-GB" sz="2000" b="1" u="none" strike="noStrike" cap="none" dirty="0"/>
                        <a:t> </a:t>
                      </a:r>
                      <a:r>
                        <a:rPr lang="en-GB" sz="2000" b="1" u="sng" strike="noStrike" cap="none" dirty="0" err="1"/>
                        <a:t>besó</a:t>
                      </a:r>
                      <a:r>
                        <a:rPr lang="en-GB" sz="2000" b="1" u="none" strike="noStrike" cap="none" dirty="0"/>
                        <a:t> a </a:t>
                      </a:r>
                      <a:r>
                        <a:rPr lang="en-GB" sz="2000" b="1" u="sng" strike="noStrike" cap="none" dirty="0" err="1"/>
                        <a:t>su</a:t>
                      </a:r>
                      <a:r>
                        <a:rPr lang="en-GB" sz="2000" b="1" u="none" strike="noStrike" cap="none" dirty="0"/>
                        <a:t> </a:t>
                      </a:r>
                      <a:r>
                        <a:rPr lang="en-GB" sz="2000" b="1" u="none" strike="noStrike" cap="none" dirty="0" err="1"/>
                        <a:t>hermana</a:t>
                      </a:r>
                      <a:r>
                        <a:rPr lang="en-GB" sz="2000" b="1" u="none" strike="noStrike" cap="none" dirty="0"/>
                        <a:t>.</a:t>
                      </a:r>
                      <a:endParaRPr sz="1400" b="1" u="none" strike="noStrike" cap="none" dirty="0"/>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5. </a:t>
                      </a:r>
                      <a:r>
                        <a:rPr lang="en-GB" sz="2000" b="1" u="none" strike="noStrike" cap="none" dirty="0"/>
                        <a:t>Diego </a:t>
                      </a:r>
                      <a:r>
                        <a:rPr lang="en-GB" sz="2000" b="1" u="sng" strike="noStrike" cap="none" dirty="0" err="1"/>
                        <a:t>contó</a:t>
                      </a:r>
                      <a:r>
                        <a:rPr lang="en-GB" sz="2000" b="1" u="none" strike="noStrike" cap="none" dirty="0"/>
                        <a:t> que </a:t>
                      </a:r>
                      <a:r>
                        <a:rPr lang="en-GB" sz="2000" b="1" u="sng" strike="noStrike" cap="none" dirty="0" err="1"/>
                        <a:t>amó</a:t>
                      </a:r>
                      <a:r>
                        <a:rPr lang="en-GB" sz="2000" b="1" u="none" strike="noStrike" cap="none" dirty="0"/>
                        <a:t> </a:t>
                      </a:r>
                      <a:r>
                        <a:rPr lang="en-GB" sz="2000" b="1" u="none" strike="noStrike" cap="none" dirty="0" err="1"/>
                        <a:t>mucho</a:t>
                      </a:r>
                      <a:r>
                        <a:rPr lang="en-GB" sz="2000" b="1" u="none" strike="noStrike" cap="none" dirty="0"/>
                        <a:t> a </a:t>
                      </a:r>
                      <a:r>
                        <a:rPr lang="en-GB" sz="2000" b="1" u="sng" strike="noStrike" cap="none" dirty="0" err="1"/>
                        <a:t>su</a:t>
                      </a:r>
                      <a:r>
                        <a:rPr lang="en-GB" sz="2000" b="1" u="none" strike="noStrike" cap="none" dirty="0"/>
                        <a:t> </a:t>
                      </a:r>
                      <a:r>
                        <a:rPr lang="en-GB" sz="2000" b="1" u="sng" strike="noStrike" cap="none" dirty="0" err="1"/>
                        <a:t>esposa</a:t>
                      </a:r>
                      <a:r>
                        <a:rPr lang="en-GB" sz="2000" b="1" u="none" strike="noStrike" cap="none" dirty="0"/>
                        <a:t>.</a:t>
                      </a:r>
                      <a:endParaRPr sz="1400" b="1"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6. </a:t>
                      </a:r>
                      <a:r>
                        <a:rPr lang="en-GB" sz="2000" b="1" u="none" strike="noStrike" cap="none" dirty="0">
                          <a:solidFill>
                            <a:schemeClr val="dk1"/>
                          </a:solidFill>
                          <a:sym typeface="Century Gothic"/>
                        </a:rPr>
                        <a:t>Salma Hayek </a:t>
                      </a:r>
                      <a:r>
                        <a:rPr lang="en-GB" sz="2000" b="1" u="sng" strike="noStrike" cap="none" dirty="0" err="1">
                          <a:solidFill>
                            <a:schemeClr val="dk1"/>
                          </a:solidFill>
                          <a:sym typeface="Century Gothic"/>
                        </a:rPr>
                        <a:t>aceptó</a:t>
                      </a:r>
                      <a:r>
                        <a:rPr lang="en-GB" sz="2000" b="1" u="none" strike="noStrike" cap="none" dirty="0">
                          <a:solidFill>
                            <a:schemeClr val="dk1"/>
                          </a:solidFill>
                          <a:sym typeface="Century Gothic"/>
                        </a:rPr>
                        <a:t> el </a:t>
                      </a:r>
                      <a:r>
                        <a:rPr lang="en-GB" sz="2000" b="1" u="sng" strike="noStrike" cap="none" dirty="0" err="1">
                          <a:solidFill>
                            <a:schemeClr val="dk1"/>
                          </a:solidFill>
                          <a:sym typeface="Century Gothic"/>
                        </a:rPr>
                        <a:t>papel</a:t>
                      </a:r>
                      <a:r>
                        <a:rPr lang="en-GB" sz="2000" b="1" u="none" strike="noStrike" cap="none" dirty="0">
                          <a:solidFill>
                            <a:schemeClr val="dk1"/>
                          </a:solidFill>
                          <a:sym typeface="Century Gothic"/>
                        </a:rPr>
                        <a:t> </a:t>
                      </a:r>
                      <a:r>
                        <a:rPr lang="en-GB" sz="2000" b="1" u="none" strike="noStrike" cap="none" dirty="0" err="1">
                          <a:solidFill>
                            <a:schemeClr val="dk1"/>
                          </a:solidFill>
                          <a:sym typeface="Century Gothic"/>
                        </a:rPr>
                        <a:t>en</a:t>
                      </a:r>
                      <a:r>
                        <a:rPr lang="en-GB" sz="2000" b="1" u="none" strike="noStrike" cap="none" dirty="0">
                          <a:solidFill>
                            <a:schemeClr val="dk1"/>
                          </a:solidFill>
                          <a:sym typeface="Century Gothic"/>
                        </a:rPr>
                        <a:t> la </a:t>
                      </a:r>
                      <a:r>
                        <a:rPr lang="en-GB" sz="2000" b="1" u="none" strike="noStrike" cap="none" dirty="0" err="1">
                          <a:solidFill>
                            <a:schemeClr val="dk1"/>
                          </a:solidFill>
                          <a:sym typeface="Century Gothic"/>
                        </a:rPr>
                        <a:t>película</a:t>
                      </a:r>
                      <a:r>
                        <a:rPr lang="en-GB" sz="2000" b="1" u="none" strike="noStrike" cap="none" dirty="0">
                          <a:solidFill>
                            <a:schemeClr val="dk1"/>
                          </a:solidFill>
                          <a:sym typeface="Century Gothic"/>
                        </a:rPr>
                        <a:t> ‘Frida’ </a:t>
                      </a:r>
                      <a:r>
                        <a:rPr lang="en-GB" sz="2000" b="1" u="none" strike="noStrike" cap="none" dirty="0" err="1">
                          <a:solidFill>
                            <a:schemeClr val="dk1"/>
                          </a:solidFill>
                          <a:sym typeface="Century Gothic"/>
                        </a:rPr>
                        <a:t>en</a:t>
                      </a:r>
                      <a:r>
                        <a:rPr lang="en-GB" sz="2000" b="1" u="none" strike="noStrike" cap="none" dirty="0">
                          <a:solidFill>
                            <a:schemeClr val="dk1"/>
                          </a:solidFill>
                          <a:sym typeface="Century Gothic"/>
                        </a:rPr>
                        <a:t> 2002.</a:t>
                      </a:r>
                      <a:endParaRPr lang="en-GB" sz="2000" b="1" u="sng" dirty="0">
                        <a:solidFill>
                          <a:schemeClr val="dk1"/>
                        </a:solidFill>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b="1" u="none" strike="noStrike" cap="none" dirty="0">
                          <a:solidFill>
                            <a:schemeClr val="tx1"/>
                          </a:solidFill>
                        </a:rPr>
                        <a:t>7. </a:t>
                      </a:r>
                      <a:r>
                        <a:rPr lang="es-ES" sz="2000" b="1" dirty="0">
                          <a:solidFill>
                            <a:schemeClr val="dk1"/>
                          </a:solidFill>
                          <a:ea typeface="Century Gothic"/>
                          <a:cs typeface="Century Gothic"/>
                          <a:sym typeface="Century Gothic"/>
                        </a:rPr>
                        <a:t>¿Cuál es </a:t>
                      </a:r>
                      <a:r>
                        <a:rPr lang="es-ES" sz="2000" b="1" u="sng" dirty="0">
                          <a:solidFill>
                            <a:schemeClr val="dk1"/>
                          </a:solidFill>
                          <a:ea typeface="Century Gothic"/>
                          <a:cs typeface="Century Gothic"/>
                          <a:sym typeface="Century Gothic"/>
                        </a:rPr>
                        <a:t>vuestra</a:t>
                      </a:r>
                      <a:r>
                        <a:rPr lang="es-ES" sz="2000" b="1" dirty="0">
                          <a:solidFill>
                            <a:schemeClr val="dk1"/>
                          </a:solidFill>
                          <a:ea typeface="Century Gothic"/>
                          <a:cs typeface="Century Gothic"/>
                          <a:sym typeface="Century Gothic"/>
                        </a:rPr>
                        <a:t> opinión sobre </a:t>
                      </a:r>
                      <a:r>
                        <a:rPr lang="es-ES" sz="2000" b="1" u="sng" dirty="0">
                          <a:solidFill>
                            <a:schemeClr val="dk1"/>
                          </a:solidFill>
                          <a:ea typeface="Century Gothic"/>
                          <a:cs typeface="Century Gothic"/>
                          <a:sym typeface="Century Gothic"/>
                        </a:rPr>
                        <a:t>su</a:t>
                      </a:r>
                      <a:r>
                        <a:rPr lang="es-ES" sz="2000" b="1" dirty="0">
                          <a:solidFill>
                            <a:schemeClr val="dk1"/>
                          </a:solidFill>
                          <a:ea typeface="Century Gothic"/>
                          <a:cs typeface="Century Gothic"/>
                          <a:sym typeface="Century Gothic"/>
                        </a:rPr>
                        <a:t> arte?</a:t>
                      </a:r>
                      <a:r>
                        <a:rPr lang="es-ES" sz="2000" b="1" u="sng" dirty="0">
                          <a:solidFill>
                            <a:schemeClr val="dk1"/>
                          </a:solidFill>
                          <a:ea typeface="Century Gothic"/>
                          <a:cs typeface="Century Gothic"/>
                          <a:sym typeface="Century Gothic"/>
                        </a:rPr>
                        <a:t> </a:t>
                      </a:r>
                      <a:endParaRPr lang="es-ES" sz="2000" b="1" i="0" u="none" strike="noStrike" cap="none" dirty="0">
                        <a:solidFill>
                          <a:schemeClr val="dk1"/>
                        </a:solidFill>
                        <a:latin typeface="+mn-lt"/>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1400" b="1" u="none" strike="noStrike" cap="none" dirty="0">
                        <a:solidFill>
                          <a:schemeClr val="tx1"/>
                        </a:solidFill>
                      </a:endParaRPr>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17" name="Google Shape;717;p15"/>
          <p:cNvSpPr txBox="1"/>
          <p:nvPr/>
        </p:nvSpPr>
        <p:spPr>
          <a:xfrm>
            <a:off x="582613" y="1155589"/>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i="1" dirty="0">
                <a:sym typeface="Century Gothic"/>
              </a:rPr>
              <a:t>When did Frida y Diego </a:t>
            </a:r>
            <a:r>
              <a:rPr lang="en-GB" sz="2000" i="1" u="sng" dirty="0">
                <a:sym typeface="Century Gothic"/>
              </a:rPr>
              <a:t>get married </a:t>
            </a:r>
            <a:r>
              <a:rPr lang="en-GB" sz="2000" i="1" dirty="0">
                <a:sym typeface="Century Gothic"/>
              </a:rPr>
              <a:t>for the first time? 1929?</a:t>
            </a:r>
            <a:endParaRPr sz="2000" b="1" i="1" strike="noStrike" cap="none" dirty="0">
              <a:solidFill>
                <a:schemeClr val="dk1"/>
              </a:solidFill>
              <a:latin typeface="Century Gothic"/>
              <a:ea typeface="Century Gothic"/>
              <a:cs typeface="Century Gothic"/>
              <a:sym typeface="Century Gothic"/>
            </a:endParaRPr>
          </a:p>
        </p:txBody>
      </p:sp>
      <p:sp>
        <p:nvSpPr>
          <p:cNvPr id="718" name="Google Shape;718;p15"/>
          <p:cNvSpPr txBox="1"/>
          <p:nvPr/>
        </p:nvSpPr>
        <p:spPr>
          <a:xfrm>
            <a:off x="468011" y="4325067"/>
            <a:ext cx="9553574"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i="1" dirty="0">
                <a:solidFill>
                  <a:schemeClr val="dk1"/>
                </a:solidFill>
                <a:ea typeface="Century Gothic"/>
                <a:cs typeface="Century Gothic"/>
                <a:sym typeface="Century Gothic"/>
              </a:rPr>
              <a:t>Diego</a:t>
            </a:r>
            <a:r>
              <a:rPr lang="en-GB" sz="2000" i="1" u="sng" dirty="0">
                <a:solidFill>
                  <a:schemeClr val="dk1"/>
                </a:solidFill>
                <a:ea typeface="Century Gothic"/>
                <a:cs typeface="Century Gothic"/>
                <a:sym typeface="Century Gothic"/>
              </a:rPr>
              <a:t> said </a:t>
            </a:r>
            <a:r>
              <a:rPr lang="en-GB" sz="2000" i="1" dirty="0">
                <a:solidFill>
                  <a:schemeClr val="dk1"/>
                </a:solidFill>
                <a:ea typeface="Century Gothic"/>
                <a:cs typeface="Century Gothic"/>
                <a:sym typeface="Century Gothic"/>
              </a:rPr>
              <a:t>that </a:t>
            </a:r>
            <a:r>
              <a:rPr lang="en-GB" sz="2000" i="1" u="sng" dirty="0">
                <a:solidFill>
                  <a:schemeClr val="dk1"/>
                </a:solidFill>
                <a:ea typeface="Century Gothic"/>
                <a:cs typeface="Century Gothic"/>
                <a:sym typeface="Century Gothic"/>
              </a:rPr>
              <a:t>he loved</a:t>
            </a:r>
            <a:r>
              <a:rPr lang="en-GB" sz="2000" i="1" dirty="0">
                <a:solidFill>
                  <a:schemeClr val="dk1"/>
                </a:solidFill>
                <a:ea typeface="Century Gothic"/>
                <a:cs typeface="Century Gothic"/>
                <a:sym typeface="Century Gothic"/>
              </a:rPr>
              <a:t> </a:t>
            </a:r>
            <a:r>
              <a:rPr lang="en-GB" sz="2000" i="1" u="sng" dirty="0">
                <a:solidFill>
                  <a:schemeClr val="dk1"/>
                </a:solidFill>
                <a:ea typeface="Century Gothic"/>
                <a:cs typeface="Century Gothic"/>
                <a:sym typeface="Century Gothic"/>
              </a:rPr>
              <a:t>his</a:t>
            </a:r>
            <a:r>
              <a:rPr lang="en-GB" sz="2000" i="1" dirty="0">
                <a:solidFill>
                  <a:schemeClr val="dk1"/>
                </a:solidFill>
                <a:ea typeface="Century Gothic"/>
                <a:cs typeface="Century Gothic"/>
                <a:sym typeface="Century Gothic"/>
              </a:rPr>
              <a:t> </a:t>
            </a:r>
            <a:r>
              <a:rPr lang="en-GB" sz="2000" i="1" u="sng" dirty="0">
                <a:solidFill>
                  <a:schemeClr val="dk1"/>
                </a:solidFill>
                <a:ea typeface="Century Gothic"/>
                <a:cs typeface="Century Gothic"/>
                <a:sym typeface="Century Gothic"/>
              </a:rPr>
              <a:t>wife</a:t>
            </a:r>
            <a:r>
              <a:rPr lang="en-GB" sz="2000" dirty="0">
                <a:solidFill>
                  <a:schemeClr val="dk1"/>
                </a:solidFill>
                <a:ea typeface="Century Gothic"/>
                <a:cs typeface="Century Gothic"/>
                <a:sym typeface="Century Gothic"/>
              </a:rPr>
              <a:t> lot. </a:t>
            </a:r>
            <a:endParaRPr lang="en-US" sz="2000" b="1" i="1" dirty="0">
              <a:solidFill>
                <a:schemeClr val="dk1"/>
              </a:solidFill>
              <a:ea typeface="Century Gothic"/>
              <a:cs typeface="Century Gothic"/>
              <a:sym typeface="Century Gothic"/>
            </a:endParaRPr>
          </a:p>
        </p:txBody>
      </p:sp>
      <p:sp>
        <p:nvSpPr>
          <p:cNvPr id="719" name="Google Shape;719;p15"/>
          <p:cNvSpPr txBox="1"/>
          <p:nvPr/>
        </p:nvSpPr>
        <p:spPr>
          <a:xfrm>
            <a:off x="381093" y="1849364"/>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i="1" u="sng" dirty="0"/>
              <a:t>They got married </a:t>
            </a:r>
            <a:r>
              <a:rPr lang="en-GB" sz="2000" i="1" dirty="0"/>
              <a:t>again and </a:t>
            </a:r>
            <a:r>
              <a:rPr lang="en-GB" sz="2000" i="1" u="sng" dirty="0"/>
              <a:t>spent </a:t>
            </a:r>
            <a:r>
              <a:rPr lang="en-GB" sz="2000" i="1" dirty="0"/>
              <a:t>the rest of </a:t>
            </a:r>
            <a:r>
              <a:rPr lang="en-GB" sz="2000" i="1" u="sng" dirty="0"/>
              <a:t>their</a:t>
            </a:r>
            <a:r>
              <a:rPr lang="en-GB" sz="2000" i="1" dirty="0"/>
              <a:t> lives </a:t>
            </a:r>
            <a:r>
              <a:rPr lang="en-GB" sz="2000" i="1" u="sng" dirty="0"/>
              <a:t>together </a:t>
            </a:r>
            <a:r>
              <a:rPr lang="en-GB" sz="2000" i="1" dirty="0"/>
              <a:t>.</a:t>
            </a:r>
            <a:endParaRPr sz="2000" b="1" i="1" u="none" strike="noStrike" cap="none" dirty="0">
              <a:solidFill>
                <a:schemeClr val="dk1"/>
              </a:solidFill>
              <a:latin typeface="Century Gothic"/>
              <a:ea typeface="Century Gothic"/>
              <a:cs typeface="Century Gothic"/>
              <a:sym typeface="Century Gothic"/>
            </a:endParaRPr>
          </a:p>
        </p:txBody>
      </p:sp>
      <p:sp>
        <p:nvSpPr>
          <p:cNvPr id="720" name="Google Shape;720;p15"/>
          <p:cNvSpPr txBox="1"/>
          <p:nvPr/>
        </p:nvSpPr>
        <p:spPr>
          <a:xfrm>
            <a:off x="187935" y="2932909"/>
            <a:ext cx="12336877" cy="400069"/>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US" sz="2000" i="1" dirty="0">
                <a:solidFill>
                  <a:schemeClr val="dk1"/>
                </a:solidFill>
                <a:ea typeface="Century Gothic"/>
                <a:cs typeface="Century Gothic"/>
                <a:sym typeface="Century Gothic"/>
              </a:rPr>
              <a:t>After an accident, F. </a:t>
            </a:r>
            <a:r>
              <a:rPr lang="en-US" sz="2000" i="1" u="sng" dirty="0">
                <a:solidFill>
                  <a:schemeClr val="dk1"/>
                </a:solidFill>
                <a:ea typeface="Century Gothic"/>
                <a:cs typeface="Century Gothic"/>
                <a:sym typeface="Century Gothic"/>
              </a:rPr>
              <a:t>spent</a:t>
            </a:r>
            <a:r>
              <a:rPr lang="en-US" sz="2000" i="1" dirty="0">
                <a:solidFill>
                  <a:schemeClr val="dk1"/>
                </a:solidFill>
                <a:ea typeface="Century Gothic"/>
                <a:cs typeface="Century Gothic"/>
                <a:sym typeface="Century Gothic"/>
              </a:rPr>
              <a:t> months in </a:t>
            </a:r>
            <a:r>
              <a:rPr lang="en-US" sz="2000" i="1" u="sng" dirty="0">
                <a:solidFill>
                  <a:schemeClr val="dk1"/>
                </a:solidFill>
                <a:ea typeface="Century Gothic"/>
                <a:cs typeface="Century Gothic"/>
                <a:sym typeface="Century Gothic"/>
              </a:rPr>
              <a:t>her</a:t>
            </a:r>
            <a:r>
              <a:rPr lang="en-US" sz="2000" i="1" dirty="0">
                <a:solidFill>
                  <a:schemeClr val="dk1"/>
                </a:solidFill>
                <a:ea typeface="Century Gothic"/>
                <a:cs typeface="Century Gothic"/>
                <a:sym typeface="Century Gothic"/>
              </a:rPr>
              <a:t> bed with pain in her </a:t>
            </a:r>
            <a:r>
              <a:rPr lang="en-US" sz="2000" i="1" u="sng" dirty="0">
                <a:solidFill>
                  <a:schemeClr val="dk1"/>
                </a:solidFill>
                <a:ea typeface="Century Gothic"/>
                <a:cs typeface="Century Gothic"/>
                <a:sym typeface="Century Gothic"/>
              </a:rPr>
              <a:t>back</a:t>
            </a:r>
            <a:r>
              <a:rPr lang="en-US" sz="2000" i="1" dirty="0">
                <a:solidFill>
                  <a:schemeClr val="dk1"/>
                </a:solidFill>
                <a:ea typeface="Century Gothic"/>
                <a:cs typeface="Century Gothic"/>
                <a:sym typeface="Century Gothic"/>
              </a:rPr>
              <a:t>, </a:t>
            </a:r>
            <a:r>
              <a:rPr lang="en-US" sz="2000" i="1" u="sng" dirty="0">
                <a:solidFill>
                  <a:schemeClr val="dk1"/>
                </a:solidFill>
                <a:ea typeface="Century Gothic"/>
                <a:cs typeface="Century Gothic"/>
                <a:sym typeface="Century Gothic"/>
              </a:rPr>
              <a:t>neck,</a:t>
            </a:r>
            <a:r>
              <a:rPr lang="en-US" sz="2000" i="1" dirty="0">
                <a:solidFill>
                  <a:schemeClr val="dk1"/>
                </a:solidFill>
                <a:ea typeface="Century Gothic"/>
                <a:cs typeface="Century Gothic"/>
                <a:sym typeface="Century Gothic"/>
              </a:rPr>
              <a:t> leg and her </a:t>
            </a:r>
            <a:r>
              <a:rPr lang="en-US" sz="2000" i="1" u="sng" dirty="0">
                <a:solidFill>
                  <a:schemeClr val="dk1"/>
                </a:solidFill>
                <a:ea typeface="Century Gothic"/>
                <a:cs typeface="Century Gothic"/>
                <a:sym typeface="Century Gothic"/>
              </a:rPr>
              <a:t>right</a:t>
            </a:r>
            <a:r>
              <a:rPr lang="en-US" sz="2000" i="1" dirty="0">
                <a:solidFill>
                  <a:schemeClr val="dk1"/>
                </a:solidFill>
                <a:ea typeface="Century Gothic"/>
                <a:cs typeface="Century Gothic"/>
                <a:sym typeface="Century Gothic"/>
              </a:rPr>
              <a:t> foot.</a:t>
            </a:r>
          </a:p>
        </p:txBody>
      </p:sp>
      <p:sp>
        <p:nvSpPr>
          <p:cNvPr id="721" name="Google Shape;721;p15"/>
          <p:cNvSpPr txBox="1"/>
          <p:nvPr/>
        </p:nvSpPr>
        <p:spPr>
          <a:xfrm>
            <a:off x="448866" y="4971182"/>
            <a:ext cx="11294267"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i="1" dirty="0"/>
              <a:t>Salma Hayek </a:t>
            </a:r>
            <a:r>
              <a:rPr lang="en-GB" sz="2000" i="1" u="sng" dirty="0"/>
              <a:t>accepted</a:t>
            </a:r>
            <a:r>
              <a:rPr lang="en-GB" sz="2000" i="1" dirty="0"/>
              <a:t> a </a:t>
            </a:r>
            <a:r>
              <a:rPr lang="en-GB" sz="2000" i="1" u="sng" dirty="0"/>
              <a:t>role</a:t>
            </a:r>
            <a:r>
              <a:rPr lang="en-GB" sz="2000" i="1" dirty="0"/>
              <a:t> in the film ‘Frida’ in 2002</a:t>
            </a:r>
            <a:r>
              <a:rPr lang="en-GB" sz="2000" i="1" u="sng" dirty="0"/>
              <a:t>.</a:t>
            </a:r>
            <a:endParaRPr lang="en-GB" sz="2000" b="1" i="1" dirty="0">
              <a:solidFill>
                <a:schemeClr val="dk1"/>
              </a:solidFill>
              <a:ea typeface="Century Gothic"/>
              <a:cs typeface="Century Gothic"/>
              <a:sym typeface="Century Gothic"/>
            </a:endParaRPr>
          </a:p>
        </p:txBody>
      </p:sp>
      <p:sp>
        <p:nvSpPr>
          <p:cNvPr id="722" name="Google Shape;722;p15"/>
          <p:cNvSpPr txBox="1"/>
          <p:nvPr/>
        </p:nvSpPr>
        <p:spPr>
          <a:xfrm>
            <a:off x="412429" y="3598217"/>
            <a:ext cx="11591636" cy="400069"/>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GB" sz="2000" i="1" dirty="0"/>
              <a:t>Diego and Frida had an </a:t>
            </a:r>
            <a:r>
              <a:rPr lang="en-GB" sz="2000" i="1" u="sng" dirty="0"/>
              <a:t>open </a:t>
            </a:r>
            <a:r>
              <a:rPr lang="en-GB" sz="2000" i="1" dirty="0"/>
              <a:t>relationship, but Frida </a:t>
            </a:r>
            <a:r>
              <a:rPr lang="en-GB" sz="2000" i="1" u="sng" dirty="0"/>
              <a:t>left </a:t>
            </a:r>
            <a:r>
              <a:rPr lang="en-GB" sz="2000" i="1" dirty="0"/>
              <a:t>him when </a:t>
            </a:r>
            <a:r>
              <a:rPr lang="en-GB" sz="2000" i="1" u="sng" dirty="0"/>
              <a:t>he kissed</a:t>
            </a:r>
            <a:r>
              <a:rPr lang="en-GB" sz="2000" i="1" dirty="0"/>
              <a:t> </a:t>
            </a:r>
            <a:r>
              <a:rPr lang="en-GB" sz="2000" i="1" u="sng" dirty="0"/>
              <a:t>her</a:t>
            </a:r>
            <a:r>
              <a:rPr lang="en-GB" sz="2000" i="1" dirty="0"/>
              <a:t> sister.</a:t>
            </a:r>
            <a:endParaRPr lang="es-ES" sz="2000" b="1" i="1" dirty="0">
              <a:solidFill>
                <a:schemeClr val="dk1"/>
              </a:solidFill>
              <a:ea typeface="Century Gothic"/>
              <a:cs typeface="Century Gothic"/>
              <a:sym typeface="Century Gothic"/>
            </a:endParaRPr>
          </a:p>
        </p:txBody>
      </p:sp>
      <p:sp>
        <p:nvSpPr>
          <p:cNvPr id="723" name="Google Shape;723;p15"/>
          <p:cNvSpPr txBox="1"/>
          <p:nvPr/>
        </p:nvSpPr>
        <p:spPr>
          <a:xfrm>
            <a:off x="381093" y="5710004"/>
            <a:ext cx="11294267"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US" sz="2000" i="1" dirty="0"/>
              <a:t>What is </a:t>
            </a:r>
            <a:r>
              <a:rPr lang="en-US" sz="2000" i="1" u="sng" dirty="0"/>
              <a:t>your</a:t>
            </a:r>
            <a:r>
              <a:rPr lang="en-US" sz="2000" i="1" dirty="0"/>
              <a:t> (pl) opinion about </a:t>
            </a:r>
            <a:r>
              <a:rPr lang="en-US" sz="2000" i="1" u="sng" dirty="0"/>
              <a:t>their</a:t>
            </a:r>
            <a:r>
              <a:rPr lang="en-US" sz="2000" i="1" dirty="0"/>
              <a:t> art?.</a:t>
            </a:r>
            <a:r>
              <a:rPr lang="en-US" sz="2000" b="1" i="1" dirty="0">
                <a:solidFill>
                  <a:schemeClr val="dk1"/>
                </a:solidFill>
                <a:ea typeface="Century Gothic"/>
                <a:cs typeface="Century Gothic"/>
                <a:sym typeface="Century Gothic"/>
              </a:rPr>
              <a:t> </a:t>
            </a:r>
            <a:endParaRPr sz="2000" i="1" strike="noStrike" cap="none" dirty="0">
              <a:solidFill>
                <a:schemeClr val="dk1"/>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1" y="213557"/>
            <a:ext cx="5359401" cy="647577"/>
          </a:xfrm>
        </p:spPr>
        <p:txBody>
          <a:bodyPr>
            <a:normAutofit/>
          </a:bodyPr>
          <a:lstStyle/>
          <a:p>
            <a:r>
              <a:rPr lang="en-GB" sz="2800" dirty="0"/>
              <a:t>Frida Kahlo y Diego Rivera</a:t>
            </a:r>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5219700" y="2625321"/>
            <a:ext cx="6645245" cy="353824"/>
          </a:xfrm>
          <a:prstGeom prst="wedgeRoundRectCallout">
            <a:avLst>
              <a:gd name="adj1" fmla="val -56244"/>
              <a:gd name="adj2" fmla="val 81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a:t>
            </a:r>
            <a:r>
              <a:rPr lang="en-GB" dirty="0" err="1"/>
              <a:t>su</a:t>
            </a:r>
            <a:r>
              <a:rPr lang="en-GB" dirty="0"/>
              <a:t>’ can mean ‘his’, ‘her’, ‘its’ or ‘their’</a:t>
            </a:r>
          </a:p>
        </p:txBody>
      </p:sp>
      <p:sp>
        <p:nvSpPr>
          <p:cNvPr id="17" name="Speech Bubble: Rectangle with Corners Rounded 16">
            <a:extLst>
              <a:ext uri="{FF2B5EF4-FFF2-40B4-BE49-F238E27FC236}">
                <a16:creationId xmlns:a16="http://schemas.microsoft.com/office/drawing/2014/main" id="{DB199D1D-BF87-4312-A203-93010009E07B}"/>
              </a:ext>
            </a:extLst>
          </p:cNvPr>
          <p:cNvSpPr/>
          <p:nvPr/>
        </p:nvSpPr>
        <p:spPr>
          <a:xfrm>
            <a:off x="5461000" y="5325159"/>
            <a:ext cx="2044174" cy="1050153"/>
          </a:xfrm>
          <a:prstGeom prst="wedgeRoundRectCallout">
            <a:avLst>
              <a:gd name="adj1" fmla="val -64662"/>
              <a:gd name="adj2" fmla="val 179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What’s the difference between ‘</a:t>
            </a:r>
            <a:r>
              <a:rPr lang="en-GB" dirty="0" err="1"/>
              <a:t>tu</a:t>
            </a:r>
            <a:r>
              <a:rPr lang="en-GB" dirty="0"/>
              <a:t>’ and ‘</a:t>
            </a:r>
            <a:r>
              <a:rPr lang="en-GB" dirty="0" err="1"/>
              <a:t>vuestro</a:t>
            </a:r>
            <a:r>
              <a:rPr lang="en-GB" dirty="0"/>
              <a:t>’?</a:t>
            </a:r>
          </a:p>
        </p:txBody>
      </p:sp>
      <p:pic>
        <p:nvPicPr>
          <p:cNvPr id="1026" name="Picture 2" descr="File:Diego Rivera and Frida Kahlo.jpg">
            <a:extLst>
              <a:ext uri="{FF2B5EF4-FFF2-40B4-BE49-F238E27FC236}">
                <a16:creationId xmlns:a16="http://schemas.microsoft.com/office/drawing/2014/main" id="{5C2D6739-C3D7-4311-BEA9-AEF30DBD7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302" y="74572"/>
            <a:ext cx="2018355" cy="2124584"/>
          </a:xfrm>
          <a:prstGeom prst="rect">
            <a:avLst/>
          </a:prstGeom>
          <a:noFill/>
          <a:ln w="57150">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descr="File:Mostra di Frida Kahlo al Mudec di Milano 3 maggio 2018 (16).jpg">
            <a:extLst>
              <a:ext uri="{FF2B5EF4-FFF2-40B4-BE49-F238E27FC236}">
                <a16:creationId xmlns:a16="http://schemas.microsoft.com/office/drawing/2014/main" id="{007223F6-D5B8-4D43-B967-4986903C8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7651" y="4040635"/>
            <a:ext cx="1871914" cy="21059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Detail of Diego Rivera Mural - Dream of a Sunday Afternoon in Alameda Park - Diego Rivera Mural Museum - Mexico City - Mexico - 03 (20609505186).jpg">
            <a:extLst>
              <a:ext uri="{FF2B5EF4-FFF2-40B4-BE49-F238E27FC236}">
                <a16:creationId xmlns:a16="http://schemas.microsoft.com/office/drawing/2014/main" id="{116990F7-6FAF-4459-AE52-AF3A60092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8714" y="5036667"/>
            <a:ext cx="2768354" cy="12934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EB923C2-A350-40DE-87A0-55C4B9C1882D}"/>
              </a:ext>
            </a:extLst>
          </p:cNvPr>
          <p:cNvSpPr/>
          <p:nvPr/>
        </p:nvSpPr>
        <p:spPr>
          <a:xfrm>
            <a:off x="5040781" y="424559"/>
            <a:ext cx="3456395" cy="400110"/>
          </a:xfrm>
          <a:prstGeom prst="rect">
            <a:avLst/>
          </a:prstGeom>
        </p:spPr>
        <p:txBody>
          <a:bodyPr wrap="none">
            <a:spAutoFit/>
          </a:bodyPr>
          <a:lstStyle/>
          <a:p>
            <a:pPr lvl="0">
              <a:buClr>
                <a:srgbClr val="000000"/>
              </a:buClr>
              <a:buSzPts val="2000"/>
            </a:pPr>
            <a:r>
              <a:rPr lang="es-ES" sz="2000" dirty="0"/>
              <a:t>Escribe las frases en inglés.</a:t>
            </a:r>
          </a:p>
        </p:txBody>
      </p:sp>
      <p:sp>
        <p:nvSpPr>
          <p:cNvPr id="18" name="Speech Bubble: Rectangle with Corners Rounded 17">
            <a:extLst>
              <a:ext uri="{FF2B5EF4-FFF2-40B4-BE49-F238E27FC236}">
                <a16:creationId xmlns:a16="http://schemas.microsoft.com/office/drawing/2014/main" id="{28C31F08-E5F7-4B2E-877B-4661AB6BE761}"/>
              </a:ext>
            </a:extLst>
          </p:cNvPr>
          <p:cNvSpPr/>
          <p:nvPr/>
        </p:nvSpPr>
        <p:spPr>
          <a:xfrm>
            <a:off x="8633955" y="1409102"/>
            <a:ext cx="3403840" cy="783716"/>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Look at the verb endings to know </a:t>
            </a:r>
            <a:r>
              <a:rPr lang="en-GB" i="1" dirty="0"/>
              <a:t>who </a:t>
            </a:r>
            <a:r>
              <a:rPr lang="en-GB" dirty="0"/>
              <a:t>did the action.</a:t>
            </a:r>
          </a:p>
        </p:txBody>
      </p:sp>
    </p:spTree>
    <p:extLst>
      <p:ext uri="{BB962C8B-B14F-4D97-AF65-F5344CB8AC3E}">
        <p14:creationId xmlns:p14="http://schemas.microsoft.com/office/powerpoint/2010/main" val="174385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extLst>
              <p:ext uri="{D42A27DB-BD31-4B8C-83A1-F6EECF244321}">
                <p14:modId xmlns:p14="http://schemas.microsoft.com/office/powerpoint/2010/main" val="3798363122"/>
              </p:ext>
            </p:extLst>
          </p:nvPr>
        </p:nvGraphicFramePr>
        <p:xfrm>
          <a:off x="187935" y="897599"/>
          <a:ext cx="11838090" cy="5402501"/>
        </p:xfrm>
        <a:graphic>
          <a:graphicData uri="http://schemas.openxmlformats.org/drawingml/2006/table">
            <a:tbl>
              <a:tblPr firstRow="1" bandRow="1">
                <a:noFill/>
              </a:tblPr>
              <a:tblGrid>
                <a:gridCol w="11838090">
                  <a:extLst>
                    <a:ext uri="{9D8B030D-6E8A-4147-A177-3AD203B41FA5}">
                      <a16:colId xmlns:a16="http://schemas.microsoft.com/office/drawing/2014/main" val="20000"/>
                    </a:ext>
                  </a:extLst>
                </a:gridCol>
              </a:tblGrid>
              <a:tr h="660899">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1. ¿ </a:t>
                      </a:r>
                      <a:r>
                        <a:rPr lang="en-GB" sz="2000" b="1" u="none" strike="noStrike" cap="none" dirty="0" err="1"/>
                        <a:t>Cuándo</a:t>
                      </a:r>
                      <a:r>
                        <a:rPr lang="en-GB" sz="2000" b="1" u="none" strike="noStrike" cap="none" dirty="0"/>
                        <a:t> </a:t>
                      </a:r>
                      <a:r>
                        <a:rPr lang="es-ES" sz="2000" b="1" u="sng" strike="noStrike" cap="none" dirty="0">
                          <a:solidFill>
                            <a:schemeClr val="dk1"/>
                          </a:solidFill>
                          <a:latin typeface="+mn-lt"/>
                          <a:sym typeface="Century Gothic"/>
                        </a:rPr>
                        <a:t>s</a:t>
                      </a:r>
                      <a:r>
                        <a:rPr lang="es-ES" sz="2000" b="1" u="sng" dirty="0">
                          <a:solidFill>
                            <a:schemeClr val="dk1"/>
                          </a:solidFill>
                          <a:latin typeface="+mn-lt"/>
                          <a:ea typeface="Century Gothic"/>
                          <a:cs typeface="Century Gothic"/>
                          <a:sym typeface="Century Gothic"/>
                        </a:rPr>
                        <a:t>e casaron</a:t>
                      </a:r>
                      <a:r>
                        <a:rPr lang="es-ES" sz="2000" b="1" u="none" dirty="0">
                          <a:solidFill>
                            <a:schemeClr val="dk1"/>
                          </a:solidFill>
                          <a:latin typeface="+mn-lt"/>
                          <a:ea typeface="Century Gothic"/>
                          <a:cs typeface="Century Gothic"/>
                          <a:sym typeface="Century Gothic"/>
                        </a:rPr>
                        <a:t> Frida y Diego por primera vez? ¿1929?</a:t>
                      </a:r>
                      <a:endParaRPr sz="1400" b="1" u="none" strike="noStrike" cap="none" dirty="0"/>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2. </a:t>
                      </a:r>
                      <a:r>
                        <a:rPr lang="en-GB" sz="2000" b="1" i="0" u="sng" strike="noStrike" cap="none" dirty="0">
                          <a:solidFill>
                            <a:schemeClr val="dk1"/>
                          </a:solidFill>
                          <a:latin typeface="+mn-lt"/>
                          <a:ea typeface="Century Gothic"/>
                          <a:cs typeface="Century Gothic"/>
                          <a:sym typeface="Century Gothic"/>
                        </a:rPr>
                        <a:t>Se </a:t>
                      </a:r>
                      <a:r>
                        <a:rPr lang="en-GB" sz="2000" b="1" i="0" u="sng" strike="noStrike" cap="none" dirty="0" err="1">
                          <a:solidFill>
                            <a:schemeClr val="dk1"/>
                          </a:solidFill>
                          <a:latin typeface="+mn-lt"/>
                          <a:ea typeface="Century Gothic"/>
                          <a:cs typeface="Century Gothic"/>
                          <a:sym typeface="Century Gothic"/>
                        </a:rPr>
                        <a:t>casaron</a:t>
                      </a:r>
                      <a:r>
                        <a:rPr lang="en-GB" sz="2000" b="1" i="0" u="sng" strike="noStrike" cap="none" dirty="0">
                          <a:solidFill>
                            <a:schemeClr val="dk1"/>
                          </a:solidFill>
                          <a:latin typeface="+mn-lt"/>
                          <a:ea typeface="Century Gothic"/>
                          <a:cs typeface="Century Gothic"/>
                          <a:sym typeface="Century Gothic"/>
                        </a:rPr>
                        <a:t> </a:t>
                      </a:r>
                      <a:r>
                        <a:rPr lang="en-GB" sz="2000" b="1" i="0" u="none" strike="noStrike" cap="none" dirty="0" err="1">
                          <a:solidFill>
                            <a:schemeClr val="dk1"/>
                          </a:solidFill>
                          <a:latin typeface="+mn-lt"/>
                          <a:ea typeface="Century Gothic"/>
                          <a:cs typeface="Century Gothic"/>
                          <a:sym typeface="Century Gothic"/>
                        </a:rPr>
                        <a:t>otra</a:t>
                      </a:r>
                      <a:r>
                        <a:rPr lang="en-GB" sz="2000" b="1" i="0" u="none" strike="noStrike" cap="none" dirty="0">
                          <a:solidFill>
                            <a:schemeClr val="dk1"/>
                          </a:solidFill>
                          <a:latin typeface="+mn-lt"/>
                          <a:ea typeface="Century Gothic"/>
                          <a:cs typeface="Century Gothic"/>
                          <a:sym typeface="Century Gothic"/>
                        </a:rPr>
                        <a:t> </a:t>
                      </a:r>
                      <a:r>
                        <a:rPr lang="en-GB" sz="2000" b="1" i="0" u="none" strike="noStrike" cap="none" dirty="0" err="1">
                          <a:solidFill>
                            <a:schemeClr val="dk1"/>
                          </a:solidFill>
                          <a:latin typeface="+mn-lt"/>
                          <a:ea typeface="Century Gothic"/>
                          <a:cs typeface="Century Gothic"/>
                          <a:sym typeface="Century Gothic"/>
                        </a:rPr>
                        <a:t>vez</a:t>
                      </a:r>
                      <a:r>
                        <a:rPr lang="en-GB" sz="2000" b="1" i="0" u="none" strike="noStrike" cap="none" dirty="0">
                          <a:solidFill>
                            <a:schemeClr val="dk1"/>
                          </a:solidFill>
                          <a:latin typeface="+mn-lt"/>
                          <a:ea typeface="Century Gothic"/>
                          <a:cs typeface="Century Gothic"/>
                          <a:sym typeface="Century Gothic"/>
                        </a:rPr>
                        <a:t> y </a:t>
                      </a:r>
                      <a:r>
                        <a:rPr lang="en-GB" sz="2000" b="1" i="0" u="sng" strike="noStrike" cap="none" dirty="0" err="1">
                          <a:solidFill>
                            <a:schemeClr val="dk1"/>
                          </a:solidFill>
                          <a:latin typeface="+mn-lt"/>
                          <a:ea typeface="Century Gothic"/>
                          <a:cs typeface="Century Gothic"/>
                          <a:sym typeface="Century Gothic"/>
                        </a:rPr>
                        <a:t>pasaron</a:t>
                      </a:r>
                      <a:r>
                        <a:rPr lang="en-GB" sz="2000" b="1" i="0" u="none" strike="noStrike" cap="none" dirty="0">
                          <a:solidFill>
                            <a:schemeClr val="dk1"/>
                          </a:solidFill>
                          <a:latin typeface="+mn-lt"/>
                          <a:ea typeface="Century Gothic"/>
                          <a:cs typeface="Century Gothic"/>
                          <a:sym typeface="Century Gothic"/>
                        </a:rPr>
                        <a:t> el resto de</a:t>
                      </a:r>
                      <a:r>
                        <a:rPr lang="en-GB" sz="2000" b="1" i="0" u="sng" strike="noStrike" cap="none" dirty="0">
                          <a:solidFill>
                            <a:schemeClr val="dk1"/>
                          </a:solidFill>
                          <a:latin typeface="+mn-lt"/>
                          <a:ea typeface="Century Gothic"/>
                          <a:cs typeface="Century Gothic"/>
                          <a:sym typeface="Century Gothic"/>
                        </a:rPr>
                        <a:t> sus </a:t>
                      </a:r>
                      <a:r>
                        <a:rPr lang="en-GB" sz="2000" b="1" i="0" u="none" strike="noStrike" cap="none" dirty="0" err="1">
                          <a:solidFill>
                            <a:schemeClr val="dk1"/>
                          </a:solidFill>
                          <a:latin typeface="+mn-lt"/>
                          <a:ea typeface="Century Gothic"/>
                          <a:cs typeface="Century Gothic"/>
                          <a:sym typeface="Century Gothic"/>
                        </a:rPr>
                        <a:t>vidas</a:t>
                      </a:r>
                      <a:r>
                        <a:rPr lang="en-GB" sz="2000" b="1" i="0" u="none" strike="noStrike" cap="none" dirty="0">
                          <a:solidFill>
                            <a:schemeClr val="dk1"/>
                          </a:solidFill>
                          <a:latin typeface="+mn-lt"/>
                          <a:ea typeface="Century Gothic"/>
                          <a:cs typeface="Century Gothic"/>
                          <a:sym typeface="Century Gothic"/>
                        </a:rPr>
                        <a:t> </a:t>
                      </a:r>
                      <a:r>
                        <a:rPr lang="en-GB" sz="2000" b="1" i="0" u="sng" strike="noStrike" cap="none" dirty="0" err="1">
                          <a:solidFill>
                            <a:schemeClr val="dk1"/>
                          </a:solidFill>
                          <a:latin typeface="+mn-lt"/>
                          <a:ea typeface="Century Gothic"/>
                          <a:cs typeface="Century Gothic"/>
                          <a:sym typeface="Century Gothic"/>
                        </a:rPr>
                        <a:t>juntos</a:t>
                      </a:r>
                      <a:r>
                        <a:rPr lang="en-GB" sz="2000" b="0" i="0" u="none" strike="noStrike" cap="none" dirty="0">
                          <a:solidFill>
                            <a:schemeClr val="dk1"/>
                          </a:solidFill>
                          <a:latin typeface="+mn-lt"/>
                          <a:ea typeface="Century Gothic"/>
                          <a:cs typeface="Century Gothic"/>
                          <a:sym typeface="Century Gothic"/>
                        </a:rPr>
                        <a:t>.</a:t>
                      </a:r>
                      <a:endParaRPr sz="1400" u="none" strike="noStrike" cap="none" dirty="0"/>
                    </a:p>
                  </a:txBody>
                  <a:tcPr marL="91450" marR="91450" marT="45725" marB="45725"/>
                </a:tc>
                <a:extLst>
                  <a:ext uri="{0D108BD9-81ED-4DB2-BD59-A6C34878D82A}">
                    <a16:rowId xmlns:a16="http://schemas.microsoft.com/office/drawing/2014/main" val="10002"/>
                  </a:ext>
                </a:extLst>
              </a:tr>
              <a:tr h="1232102">
                <a:tc>
                  <a:txBody>
                    <a:bodyPr/>
                    <a:lstStyle/>
                    <a:p>
                      <a:pPr marL="0" marR="0" lvl="0" indent="0" algn="l" defTabSz="914400" rtl="0" eaLnBrk="1" fontAlgn="auto" latinLnBrk="0" hangingPunct="1">
                        <a:lnSpc>
                          <a:spcPct val="100000"/>
                        </a:lnSpc>
                        <a:spcBef>
                          <a:spcPts val="0"/>
                        </a:spcBef>
                        <a:spcAft>
                          <a:spcPts val="0"/>
                        </a:spcAft>
                        <a:buClr>
                          <a:schemeClr val="dk1"/>
                        </a:buClr>
                        <a:buSzPts val="2000"/>
                        <a:buFont typeface="Century Gothic"/>
                        <a:buNone/>
                        <a:tabLst/>
                        <a:defRPr/>
                      </a:pPr>
                      <a:r>
                        <a:rPr lang="en-GB" sz="2000" u="none" strike="noStrike" cap="none" dirty="0"/>
                        <a:t>3. </a:t>
                      </a:r>
                      <a:r>
                        <a:rPr lang="en-GB" sz="2000" b="1" u="none" strike="noStrike" cap="none" dirty="0" err="1"/>
                        <a:t>Después</a:t>
                      </a:r>
                      <a:r>
                        <a:rPr lang="en-GB" sz="2000" b="1" u="none" strike="noStrike" cap="none" dirty="0"/>
                        <a:t> de un </a:t>
                      </a:r>
                      <a:r>
                        <a:rPr lang="en-GB" sz="2000" b="1" u="none" strike="noStrike" cap="none" dirty="0" err="1"/>
                        <a:t>accidente</a:t>
                      </a:r>
                      <a:r>
                        <a:rPr lang="en-GB" sz="2000" b="1" u="none" strike="noStrike" cap="none" dirty="0"/>
                        <a:t>, Frida </a:t>
                      </a:r>
                      <a:r>
                        <a:rPr lang="en-GB" sz="2000" b="1" u="sng" strike="noStrike" cap="none" dirty="0" err="1"/>
                        <a:t>pasó</a:t>
                      </a:r>
                      <a:r>
                        <a:rPr lang="en-GB" sz="2000" b="1" u="none" strike="noStrike" cap="none" dirty="0"/>
                        <a:t> </a:t>
                      </a:r>
                      <a:r>
                        <a:rPr lang="en-GB" sz="2000" b="1" u="none" strike="noStrike" cap="none" dirty="0" err="1"/>
                        <a:t>meses</a:t>
                      </a:r>
                      <a:r>
                        <a:rPr lang="en-GB" sz="2000" b="1" u="none" strike="noStrike" cap="none" dirty="0"/>
                        <a:t> </a:t>
                      </a:r>
                      <a:r>
                        <a:rPr lang="en-GB" sz="2000" b="1" u="none" strike="noStrike" cap="none" dirty="0" err="1"/>
                        <a:t>en</a:t>
                      </a:r>
                      <a:r>
                        <a:rPr lang="en-GB" sz="2000" b="1" u="sng" strike="noStrike" cap="none" dirty="0"/>
                        <a:t> </a:t>
                      </a:r>
                      <a:r>
                        <a:rPr lang="en-GB" sz="2000" b="1" u="sng" strike="noStrike" cap="none" dirty="0" err="1"/>
                        <a:t>su</a:t>
                      </a:r>
                      <a:r>
                        <a:rPr lang="en-GB" sz="2000" b="1" u="sng" strike="noStrike" cap="none" dirty="0"/>
                        <a:t> </a:t>
                      </a:r>
                      <a:r>
                        <a:rPr lang="en-GB" sz="2000" b="1" u="none" strike="noStrike" cap="none" dirty="0" err="1"/>
                        <a:t>cama</a:t>
                      </a:r>
                      <a:r>
                        <a:rPr lang="en-GB" sz="2000" b="1" u="none" strike="noStrike" cap="none" dirty="0"/>
                        <a:t> con </a:t>
                      </a:r>
                      <a:r>
                        <a:rPr lang="en-GB" sz="2000" b="1" u="none" strike="noStrike" cap="none" dirty="0" err="1"/>
                        <a:t>dolor</a:t>
                      </a:r>
                      <a:r>
                        <a:rPr lang="en-GB" sz="2000" b="1" u="none" strike="noStrike" cap="none" dirty="0"/>
                        <a:t> </a:t>
                      </a:r>
                      <a:r>
                        <a:rPr lang="en-GB" sz="2000" b="1" u="none" strike="noStrike" cap="none" dirty="0" err="1"/>
                        <a:t>en</a:t>
                      </a:r>
                      <a:r>
                        <a:rPr lang="en-GB" sz="2000" b="1" u="none" strike="noStrike" cap="none" dirty="0"/>
                        <a:t>                                     la </a:t>
                      </a:r>
                      <a:r>
                        <a:rPr lang="en-GB" sz="2000" b="1" u="sng" strike="noStrike" cap="none" dirty="0" err="1"/>
                        <a:t>espalda</a:t>
                      </a:r>
                      <a:r>
                        <a:rPr lang="en-GB" sz="2000" b="1" u="none" strike="noStrike" cap="none" dirty="0"/>
                        <a:t>, el </a:t>
                      </a:r>
                      <a:r>
                        <a:rPr lang="en-GB" sz="2000" b="1" u="sng" strike="noStrike" cap="none" dirty="0" err="1"/>
                        <a:t>cuello</a:t>
                      </a:r>
                      <a:r>
                        <a:rPr lang="en-GB" sz="2000" b="1" u="none" strike="noStrike" cap="none" dirty="0"/>
                        <a:t>, la </a:t>
                      </a:r>
                      <a:r>
                        <a:rPr lang="en-GB" sz="2000" b="1" u="none" strike="noStrike" cap="none" dirty="0" err="1"/>
                        <a:t>pierna</a:t>
                      </a:r>
                      <a:r>
                        <a:rPr lang="en-GB" sz="2000" b="1" u="none" strike="noStrike" cap="none" dirty="0"/>
                        <a:t> los </a:t>
                      </a:r>
                      <a:r>
                        <a:rPr lang="en-GB" sz="2000" b="1" u="none" strike="noStrike" cap="none" dirty="0" err="1"/>
                        <a:t>hombros</a:t>
                      </a:r>
                      <a:r>
                        <a:rPr lang="en-GB" sz="2000" b="1" u="none" strike="noStrike" cap="none" dirty="0"/>
                        <a:t> y el pie </a:t>
                      </a:r>
                      <a:r>
                        <a:rPr lang="en-GB" sz="2000" b="1" u="sng" strike="noStrike" cap="none" dirty="0" err="1"/>
                        <a:t>derecho</a:t>
                      </a:r>
                      <a:r>
                        <a:rPr lang="en-GB" sz="2000" b="1" u="none" strike="noStrike" cap="none" dirty="0"/>
                        <a:t>.</a:t>
                      </a:r>
                      <a:endParaRPr sz="1400" b="1"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defTabSz="914400" rtl="0" eaLnBrk="1" fontAlgn="auto" latinLnBrk="0" hangingPunct="1">
                        <a:lnSpc>
                          <a:spcPct val="100000"/>
                        </a:lnSpc>
                        <a:spcBef>
                          <a:spcPts val="0"/>
                        </a:spcBef>
                        <a:spcAft>
                          <a:spcPts val="0"/>
                        </a:spcAft>
                        <a:buClr>
                          <a:schemeClr val="dk1"/>
                        </a:buClr>
                        <a:buSzPts val="2000"/>
                        <a:buFont typeface="Century Gothic"/>
                        <a:buNone/>
                        <a:tabLst/>
                        <a:defRPr/>
                      </a:pPr>
                      <a:r>
                        <a:rPr lang="en-GB" sz="2000" u="none" strike="noStrike" cap="none" dirty="0"/>
                        <a:t>4. </a:t>
                      </a:r>
                      <a:r>
                        <a:rPr lang="en-GB" sz="2000" b="1" u="none" strike="noStrike" cap="none" dirty="0"/>
                        <a:t>Diego y Frida </a:t>
                      </a:r>
                      <a:r>
                        <a:rPr lang="en-GB" sz="2000" b="1" u="none" strike="noStrike" cap="none" dirty="0" err="1"/>
                        <a:t>tenían</a:t>
                      </a:r>
                      <a:r>
                        <a:rPr lang="en-GB" sz="2000" b="1" u="none" strike="noStrike" cap="none" dirty="0"/>
                        <a:t> una </a:t>
                      </a:r>
                      <a:r>
                        <a:rPr lang="en-GB" sz="2000" b="1" u="none" strike="noStrike" cap="none" dirty="0" err="1"/>
                        <a:t>relación</a:t>
                      </a:r>
                      <a:r>
                        <a:rPr lang="en-GB" sz="2000" b="1" u="none" strike="noStrike" cap="none" dirty="0"/>
                        <a:t> </a:t>
                      </a:r>
                      <a:r>
                        <a:rPr lang="en-GB" sz="2000" b="1" u="sng" strike="noStrike" cap="none" dirty="0" err="1"/>
                        <a:t>abierta</a:t>
                      </a:r>
                      <a:r>
                        <a:rPr lang="en-GB" sz="2000" b="1" u="none" strike="noStrike" cap="none" dirty="0"/>
                        <a:t>, </a:t>
                      </a:r>
                      <a:r>
                        <a:rPr lang="en-GB" sz="2000" b="1" u="none" strike="noStrike" cap="none" dirty="0" err="1"/>
                        <a:t>pero</a:t>
                      </a:r>
                      <a:r>
                        <a:rPr lang="en-GB" sz="2000" b="1" u="none" strike="noStrike" cap="none" dirty="0"/>
                        <a:t> Frida lo </a:t>
                      </a:r>
                      <a:r>
                        <a:rPr lang="en-GB" sz="2000" b="1" u="sng" strike="noStrike" cap="none" dirty="0" err="1"/>
                        <a:t>dejó</a:t>
                      </a:r>
                      <a:r>
                        <a:rPr lang="en-GB" sz="2000" b="1" u="none" strike="noStrike" cap="none" dirty="0"/>
                        <a:t> </a:t>
                      </a:r>
                      <a:r>
                        <a:rPr lang="en-GB" sz="2000" b="1" u="none" strike="noStrike" cap="none" dirty="0" err="1"/>
                        <a:t>cuando</a:t>
                      </a:r>
                      <a:r>
                        <a:rPr lang="en-GB" sz="2000" b="1" u="none" strike="noStrike" cap="none" dirty="0"/>
                        <a:t> </a:t>
                      </a:r>
                      <a:r>
                        <a:rPr lang="en-GB" sz="2000" b="1" u="sng" strike="noStrike" cap="none" dirty="0" err="1"/>
                        <a:t>besó</a:t>
                      </a:r>
                      <a:r>
                        <a:rPr lang="en-GB" sz="2000" b="1" u="none" strike="noStrike" cap="none" dirty="0"/>
                        <a:t> a </a:t>
                      </a:r>
                      <a:r>
                        <a:rPr lang="en-GB" sz="2000" b="1" u="none" strike="noStrike" cap="none" dirty="0" err="1"/>
                        <a:t>su</a:t>
                      </a:r>
                      <a:r>
                        <a:rPr lang="en-GB" sz="2000" b="1" u="none" strike="noStrike" cap="none" dirty="0"/>
                        <a:t> </a:t>
                      </a:r>
                      <a:r>
                        <a:rPr lang="en-GB" sz="2000" b="1" u="none" strike="noStrike" cap="none" dirty="0" err="1"/>
                        <a:t>hermana</a:t>
                      </a:r>
                      <a:r>
                        <a:rPr lang="en-GB" sz="2000" b="1" u="none" strike="noStrike" cap="none" dirty="0"/>
                        <a:t>.</a:t>
                      </a:r>
                      <a:endParaRPr sz="1400" b="1" u="none" strike="noStrike" cap="none" dirty="0"/>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5. </a:t>
                      </a:r>
                      <a:r>
                        <a:rPr lang="en-GB" sz="2000" b="1" u="none" dirty="0">
                          <a:solidFill>
                            <a:schemeClr val="dk1"/>
                          </a:solidFill>
                          <a:ea typeface="Century Gothic"/>
                          <a:cs typeface="Century Gothic"/>
                          <a:sym typeface="Century Gothic"/>
                        </a:rPr>
                        <a:t>Diego, </a:t>
                      </a:r>
                      <a:r>
                        <a:rPr lang="en-GB" sz="2000" b="1" u="none" dirty="0" err="1">
                          <a:solidFill>
                            <a:schemeClr val="dk1"/>
                          </a:solidFill>
                          <a:ea typeface="Century Gothic"/>
                          <a:cs typeface="Century Gothic"/>
                          <a:sym typeface="Century Gothic"/>
                        </a:rPr>
                        <a:t>su</a:t>
                      </a:r>
                      <a:r>
                        <a:rPr lang="en-GB" sz="2000" b="1" u="none" dirty="0">
                          <a:solidFill>
                            <a:schemeClr val="dk1"/>
                          </a:solidFill>
                          <a:ea typeface="Century Gothic"/>
                          <a:cs typeface="Century Gothic"/>
                          <a:sym typeface="Century Gothic"/>
                        </a:rPr>
                        <a:t> </a:t>
                      </a:r>
                      <a:r>
                        <a:rPr lang="en-GB" sz="2000" b="1" u="sng" dirty="0" err="1">
                          <a:solidFill>
                            <a:schemeClr val="dk1"/>
                          </a:solidFill>
                          <a:ea typeface="Century Gothic"/>
                          <a:cs typeface="Century Gothic"/>
                          <a:sym typeface="Century Gothic"/>
                        </a:rPr>
                        <a:t>esposo</a:t>
                      </a:r>
                      <a:r>
                        <a:rPr lang="en-GB" sz="2000" b="1" u="none" dirty="0">
                          <a:solidFill>
                            <a:schemeClr val="dk1"/>
                          </a:solidFill>
                          <a:ea typeface="Century Gothic"/>
                          <a:cs typeface="Century Gothic"/>
                          <a:sym typeface="Century Gothic"/>
                        </a:rPr>
                        <a:t>, </a:t>
                      </a:r>
                      <a:r>
                        <a:rPr lang="en-GB" sz="2000" b="1" u="sng" dirty="0" err="1">
                          <a:solidFill>
                            <a:schemeClr val="dk1"/>
                          </a:solidFill>
                          <a:ea typeface="Century Gothic"/>
                          <a:cs typeface="Century Gothic"/>
                          <a:sym typeface="Century Gothic"/>
                        </a:rPr>
                        <a:t>contó</a:t>
                      </a:r>
                      <a:r>
                        <a:rPr lang="en-GB" sz="2000" b="1" u="sng" dirty="0">
                          <a:solidFill>
                            <a:schemeClr val="dk1"/>
                          </a:solidFill>
                          <a:ea typeface="Century Gothic"/>
                          <a:cs typeface="Century Gothic"/>
                          <a:sym typeface="Century Gothic"/>
                        </a:rPr>
                        <a:t> </a:t>
                      </a:r>
                      <a:r>
                        <a:rPr lang="en-GB" sz="2000" b="1" u="none" dirty="0">
                          <a:solidFill>
                            <a:schemeClr val="dk1"/>
                          </a:solidFill>
                          <a:ea typeface="Century Gothic"/>
                          <a:cs typeface="Century Gothic"/>
                          <a:sym typeface="Century Gothic"/>
                        </a:rPr>
                        <a:t>que </a:t>
                      </a:r>
                      <a:r>
                        <a:rPr lang="en-GB" sz="2000" b="1" u="sng" dirty="0" err="1">
                          <a:solidFill>
                            <a:schemeClr val="dk1"/>
                          </a:solidFill>
                          <a:ea typeface="Century Gothic"/>
                          <a:cs typeface="Century Gothic"/>
                          <a:sym typeface="Century Gothic"/>
                        </a:rPr>
                        <a:t>enamorarse</a:t>
                      </a:r>
                      <a:r>
                        <a:rPr lang="en-GB" sz="2000" b="1" u="sng" dirty="0">
                          <a:solidFill>
                            <a:schemeClr val="dk1"/>
                          </a:solidFill>
                          <a:ea typeface="Century Gothic"/>
                          <a:cs typeface="Century Gothic"/>
                          <a:sym typeface="Century Gothic"/>
                        </a:rPr>
                        <a:t> </a:t>
                      </a:r>
                      <a:r>
                        <a:rPr lang="en-GB" sz="2000" b="1" u="none" dirty="0">
                          <a:solidFill>
                            <a:schemeClr val="dk1"/>
                          </a:solidFill>
                          <a:ea typeface="Century Gothic"/>
                          <a:cs typeface="Century Gothic"/>
                          <a:sym typeface="Century Gothic"/>
                        </a:rPr>
                        <a:t>de Frida </a:t>
                      </a:r>
                      <a:r>
                        <a:rPr lang="en-GB" sz="2000" b="1" i="0" u="sng" dirty="0" err="1">
                          <a:solidFill>
                            <a:schemeClr val="dk1"/>
                          </a:solidFill>
                          <a:ea typeface="Century Gothic"/>
                          <a:cs typeface="Century Gothic"/>
                          <a:sym typeface="Century Gothic"/>
                        </a:rPr>
                        <a:t>cambió</a:t>
                      </a:r>
                      <a:r>
                        <a:rPr lang="en-GB" sz="2000" b="1" i="0" u="sng" dirty="0">
                          <a:solidFill>
                            <a:schemeClr val="dk1"/>
                          </a:solidFill>
                          <a:ea typeface="Century Gothic"/>
                          <a:cs typeface="Century Gothic"/>
                          <a:sym typeface="Century Gothic"/>
                        </a:rPr>
                        <a:t> </a:t>
                      </a:r>
                      <a:r>
                        <a:rPr lang="en-GB" sz="2000" b="1" u="none" dirty="0" err="1">
                          <a:solidFill>
                            <a:schemeClr val="dk1"/>
                          </a:solidFill>
                          <a:ea typeface="Century Gothic"/>
                          <a:cs typeface="Century Gothic"/>
                          <a:sym typeface="Century Gothic"/>
                        </a:rPr>
                        <a:t>su</a:t>
                      </a:r>
                      <a:r>
                        <a:rPr lang="en-GB" sz="2000" b="1" u="none" dirty="0">
                          <a:solidFill>
                            <a:schemeClr val="dk1"/>
                          </a:solidFill>
                          <a:ea typeface="Century Gothic"/>
                          <a:cs typeface="Century Gothic"/>
                          <a:sym typeface="Century Gothic"/>
                        </a:rPr>
                        <a:t> </a:t>
                      </a:r>
                      <a:r>
                        <a:rPr lang="en-GB" sz="2000" b="1" u="none" dirty="0" err="1">
                          <a:solidFill>
                            <a:schemeClr val="dk1"/>
                          </a:solidFill>
                          <a:ea typeface="Century Gothic"/>
                          <a:cs typeface="Century Gothic"/>
                          <a:sym typeface="Century Gothic"/>
                        </a:rPr>
                        <a:t>vida</a:t>
                      </a:r>
                      <a:r>
                        <a:rPr lang="en-GB" sz="2000" b="1" u="none" dirty="0">
                          <a:solidFill>
                            <a:schemeClr val="dk1"/>
                          </a:solidFill>
                          <a:ea typeface="Century Gothic"/>
                          <a:cs typeface="Century Gothic"/>
                          <a:sym typeface="Century Gothic"/>
                        </a:rPr>
                        <a:t>.</a:t>
                      </a:r>
                      <a:endParaRPr sz="1400" b="1"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6. </a:t>
                      </a:r>
                      <a:r>
                        <a:rPr lang="es-ES" sz="2000" b="1" dirty="0">
                          <a:solidFill>
                            <a:schemeClr val="dk1"/>
                          </a:solidFill>
                          <a:ea typeface="Century Gothic"/>
                          <a:cs typeface="Century Gothic"/>
                          <a:sym typeface="Century Gothic"/>
                        </a:rPr>
                        <a:t>¿Cuál es </a:t>
                      </a:r>
                      <a:r>
                        <a:rPr lang="es-ES" sz="2000" b="1" u="sng" dirty="0">
                          <a:solidFill>
                            <a:schemeClr val="dk1"/>
                          </a:solidFill>
                          <a:ea typeface="Century Gothic"/>
                          <a:cs typeface="Century Gothic"/>
                          <a:sym typeface="Century Gothic"/>
                        </a:rPr>
                        <a:t>vuestra</a:t>
                      </a:r>
                      <a:r>
                        <a:rPr lang="es-ES" sz="2000" b="1" dirty="0">
                          <a:solidFill>
                            <a:schemeClr val="dk1"/>
                          </a:solidFill>
                          <a:ea typeface="Century Gothic"/>
                          <a:cs typeface="Century Gothic"/>
                          <a:sym typeface="Century Gothic"/>
                        </a:rPr>
                        <a:t> opinión sobre </a:t>
                      </a:r>
                      <a:r>
                        <a:rPr lang="es-ES" sz="2000" b="1" u="sng" dirty="0">
                          <a:solidFill>
                            <a:schemeClr val="dk1"/>
                          </a:solidFill>
                          <a:ea typeface="Century Gothic"/>
                          <a:cs typeface="Century Gothic"/>
                          <a:sym typeface="Century Gothic"/>
                        </a:rPr>
                        <a:t>su</a:t>
                      </a:r>
                      <a:r>
                        <a:rPr lang="es-ES" sz="2000" b="1" dirty="0">
                          <a:solidFill>
                            <a:schemeClr val="dk1"/>
                          </a:solidFill>
                          <a:ea typeface="Century Gothic"/>
                          <a:cs typeface="Century Gothic"/>
                          <a:sym typeface="Century Gothic"/>
                        </a:rPr>
                        <a:t> arte?</a:t>
                      </a:r>
                      <a:r>
                        <a:rPr lang="es-ES" sz="2000" b="1" u="sng" dirty="0">
                          <a:solidFill>
                            <a:schemeClr val="dk1"/>
                          </a:solidFill>
                          <a:ea typeface="Century Gothic"/>
                          <a:cs typeface="Century Gothic"/>
                          <a:sym typeface="Century Gothic"/>
                        </a:rPr>
                        <a:t> </a:t>
                      </a:r>
                      <a:endParaRPr lang="es-ES" sz="2000" b="1" i="0" u="none" strike="noStrike" cap="none" dirty="0">
                        <a:solidFill>
                          <a:schemeClr val="dk1"/>
                        </a:solidFill>
                        <a:latin typeface="+mn-lt"/>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  </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b="1" u="none" strike="noStrike" cap="none" dirty="0">
                          <a:solidFill>
                            <a:schemeClr val="tx1"/>
                          </a:solidFill>
                        </a:rPr>
                        <a:t>7. </a:t>
                      </a:r>
                      <a:r>
                        <a:rPr lang="en-GB" sz="2000" b="1" u="none" strike="noStrike" cap="none" dirty="0">
                          <a:solidFill>
                            <a:schemeClr val="dk1"/>
                          </a:solidFill>
                          <a:sym typeface="Century Gothic"/>
                        </a:rPr>
                        <a:t>Salma Hayek </a:t>
                      </a:r>
                      <a:r>
                        <a:rPr lang="en-GB" sz="2000" b="1" u="sng" strike="noStrike" cap="none" dirty="0" err="1">
                          <a:solidFill>
                            <a:schemeClr val="dk1"/>
                          </a:solidFill>
                          <a:sym typeface="Century Gothic"/>
                        </a:rPr>
                        <a:t>realizó</a:t>
                      </a:r>
                      <a:r>
                        <a:rPr lang="en-GB" sz="2000" b="1" u="none" strike="noStrike" cap="none" dirty="0">
                          <a:solidFill>
                            <a:schemeClr val="dk1"/>
                          </a:solidFill>
                          <a:sym typeface="Century Gothic"/>
                        </a:rPr>
                        <a:t> el </a:t>
                      </a:r>
                      <a:r>
                        <a:rPr lang="en-GB" sz="2000" b="1" u="sng" strike="noStrike" cap="none" dirty="0" err="1">
                          <a:solidFill>
                            <a:schemeClr val="dk1"/>
                          </a:solidFill>
                          <a:sym typeface="Century Gothic"/>
                        </a:rPr>
                        <a:t>papel</a:t>
                      </a:r>
                      <a:r>
                        <a:rPr lang="en-GB" sz="2000" b="1" u="none" strike="noStrike" cap="none" dirty="0">
                          <a:solidFill>
                            <a:schemeClr val="dk1"/>
                          </a:solidFill>
                          <a:sym typeface="Century Gothic"/>
                        </a:rPr>
                        <a:t>  </a:t>
                      </a:r>
                      <a:r>
                        <a:rPr lang="en-GB" sz="2000" b="1" u="none" strike="noStrike" cap="none" dirty="0" err="1">
                          <a:solidFill>
                            <a:schemeClr val="dk1"/>
                          </a:solidFill>
                          <a:sym typeface="Century Gothic"/>
                        </a:rPr>
                        <a:t>como</a:t>
                      </a:r>
                      <a:r>
                        <a:rPr lang="en-GB" sz="2000" b="1" u="none" strike="noStrike" cap="none" dirty="0">
                          <a:solidFill>
                            <a:schemeClr val="dk1"/>
                          </a:solidFill>
                          <a:sym typeface="Century Gothic"/>
                        </a:rPr>
                        <a:t> </a:t>
                      </a:r>
                      <a:r>
                        <a:rPr lang="en-GB" sz="2000" b="1" u="sng" strike="noStrike" cap="none" dirty="0" err="1">
                          <a:solidFill>
                            <a:schemeClr val="dk1"/>
                          </a:solidFill>
                          <a:sym typeface="Century Gothic"/>
                        </a:rPr>
                        <a:t>protagonista</a:t>
                      </a:r>
                      <a:r>
                        <a:rPr lang="en-GB" sz="2000" b="1" u="sng" strike="noStrike" cap="none" dirty="0">
                          <a:solidFill>
                            <a:schemeClr val="dk1"/>
                          </a:solidFill>
                          <a:sym typeface="Century Gothic"/>
                        </a:rPr>
                        <a:t> </a:t>
                      </a:r>
                      <a:r>
                        <a:rPr lang="en-GB" sz="2000" b="1" u="none" strike="noStrike" cap="none" dirty="0" err="1">
                          <a:solidFill>
                            <a:schemeClr val="dk1"/>
                          </a:solidFill>
                          <a:sym typeface="Century Gothic"/>
                        </a:rPr>
                        <a:t>en</a:t>
                      </a:r>
                      <a:r>
                        <a:rPr lang="en-GB" sz="2000" b="1" u="none" strike="noStrike" cap="none" dirty="0">
                          <a:solidFill>
                            <a:schemeClr val="dk1"/>
                          </a:solidFill>
                          <a:sym typeface="Century Gothic"/>
                        </a:rPr>
                        <a:t> la </a:t>
                      </a:r>
                      <a:r>
                        <a:rPr lang="en-GB" sz="2000" b="1" u="none" strike="noStrike" cap="none" dirty="0" err="1">
                          <a:solidFill>
                            <a:schemeClr val="dk1"/>
                          </a:solidFill>
                          <a:sym typeface="Century Gothic"/>
                        </a:rPr>
                        <a:t>película</a:t>
                      </a:r>
                      <a:r>
                        <a:rPr lang="en-GB" sz="2000" b="1" u="none" strike="noStrike" cap="none" dirty="0">
                          <a:solidFill>
                            <a:schemeClr val="dk1"/>
                          </a:solidFill>
                          <a:sym typeface="Century Gothic"/>
                        </a:rPr>
                        <a:t> ‘Frida’.</a:t>
                      </a:r>
                      <a:endParaRPr lang="en-GB" sz="2000" b="1" u="sng" dirty="0">
                        <a:solidFill>
                          <a:schemeClr val="dk1"/>
                        </a:solidFill>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sz="1400" b="1" u="none" strike="noStrike" cap="none" dirty="0">
                        <a:solidFill>
                          <a:schemeClr val="tx1"/>
                        </a:solidFill>
                      </a:endParaRPr>
                    </a:p>
                  </a:txBody>
                  <a:tcPr marL="91450" marR="91450" marT="45725" marB="45725"/>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17" name="Google Shape;717;p15"/>
          <p:cNvSpPr txBox="1"/>
          <p:nvPr/>
        </p:nvSpPr>
        <p:spPr>
          <a:xfrm>
            <a:off x="582613" y="1180205"/>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i="1" dirty="0">
                <a:sym typeface="Century Gothic"/>
              </a:rPr>
              <a:t>When did Frida y Diego </a:t>
            </a:r>
            <a:r>
              <a:rPr lang="en-GB" sz="2000" i="1" u="sng" dirty="0">
                <a:sym typeface="Century Gothic"/>
              </a:rPr>
              <a:t>get married </a:t>
            </a:r>
            <a:r>
              <a:rPr lang="en-GB" sz="2000" i="1" dirty="0">
                <a:sym typeface="Century Gothic"/>
              </a:rPr>
              <a:t>for the first time? 1929?</a:t>
            </a:r>
            <a:endParaRPr sz="2000" b="1" i="1" strike="noStrike" cap="none" dirty="0">
              <a:solidFill>
                <a:schemeClr val="dk1"/>
              </a:solidFill>
              <a:latin typeface="Century Gothic"/>
              <a:ea typeface="Century Gothic"/>
              <a:cs typeface="Century Gothic"/>
              <a:sym typeface="Century Gothic"/>
            </a:endParaRPr>
          </a:p>
        </p:txBody>
      </p:sp>
      <p:sp>
        <p:nvSpPr>
          <p:cNvPr id="718" name="Google Shape;718;p15"/>
          <p:cNvSpPr txBox="1"/>
          <p:nvPr/>
        </p:nvSpPr>
        <p:spPr>
          <a:xfrm>
            <a:off x="165975" y="4509906"/>
            <a:ext cx="12296165"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i="1" dirty="0">
                <a:solidFill>
                  <a:schemeClr val="dk1"/>
                </a:solidFill>
                <a:ea typeface="Century Gothic"/>
                <a:cs typeface="Century Gothic"/>
                <a:sym typeface="Century Gothic"/>
              </a:rPr>
              <a:t>D. her </a:t>
            </a:r>
            <a:r>
              <a:rPr lang="en-GB" sz="2000" i="1" u="sng" dirty="0">
                <a:solidFill>
                  <a:schemeClr val="dk1"/>
                </a:solidFill>
                <a:ea typeface="Century Gothic"/>
                <a:cs typeface="Century Gothic"/>
                <a:sym typeface="Century Gothic"/>
              </a:rPr>
              <a:t>husband</a:t>
            </a:r>
            <a:r>
              <a:rPr lang="en-GB" sz="2000" i="1" dirty="0">
                <a:solidFill>
                  <a:schemeClr val="dk1"/>
                </a:solidFill>
                <a:ea typeface="Century Gothic"/>
                <a:cs typeface="Century Gothic"/>
                <a:sym typeface="Century Gothic"/>
              </a:rPr>
              <a:t>, </a:t>
            </a:r>
            <a:r>
              <a:rPr lang="en-GB" sz="2000" i="1" u="sng" dirty="0">
                <a:solidFill>
                  <a:schemeClr val="dk1"/>
                </a:solidFill>
                <a:ea typeface="Century Gothic"/>
                <a:cs typeface="Century Gothic"/>
                <a:sym typeface="Century Gothic"/>
              </a:rPr>
              <a:t>said </a:t>
            </a:r>
            <a:r>
              <a:rPr lang="en-GB" sz="2000" i="1" dirty="0">
                <a:solidFill>
                  <a:schemeClr val="dk1"/>
                </a:solidFill>
                <a:ea typeface="Century Gothic"/>
                <a:cs typeface="Century Gothic"/>
                <a:sym typeface="Century Gothic"/>
              </a:rPr>
              <a:t>that </a:t>
            </a:r>
            <a:r>
              <a:rPr lang="en-GB" sz="2000" i="1" u="sng" dirty="0">
                <a:solidFill>
                  <a:schemeClr val="dk1"/>
                </a:solidFill>
                <a:ea typeface="Century Gothic"/>
                <a:cs typeface="Century Gothic"/>
                <a:sym typeface="Century Gothic"/>
              </a:rPr>
              <a:t>falling in love</a:t>
            </a:r>
            <a:r>
              <a:rPr lang="en-GB" sz="2000" dirty="0">
                <a:solidFill>
                  <a:schemeClr val="dk1"/>
                </a:solidFill>
                <a:ea typeface="Century Gothic"/>
                <a:cs typeface="Century Gothic"/>
                <a:sym typeface="Century Gothic"/>
              </a:rPr>
              <a:t> with F. </a:t>
            </a:r>
            <a:r>
              <a:rPr lang="en-GB" sz="2000" u="sng" dirty="0">
                <a:solidFill>
                  <a:schemeClr val="dk1"/>
                </a:solidFill>
                <a:ea typeface="Century Gothic"/>
                <a:cs typeface="Century Gothic"/>
                <a:sym typeface="Century Gothic"/>
              </a:rPr>
              <a:t>changed</a:t>
            </a:r>
            <a:r>
              <a:rPr lang="en-GB" sz="2000" dirty="0">
                <a:solidFill>
                  <a:schemeClr val="dk1"/>
                </a:solidFill>
                <a:ea typeface="Century Gothic"/>
                <a:cs typeface="Century Gothic"/>
                <a:sym typeface="Century Gothic"/>
              </a:rPr>
              <a:t> his life.</a:t>
            </a:r>
            <a:endParaRPr lang="en-US" sz="2000" b="1" i="1" dirty="0">
              <a:solidFill>
                <a:schemeClr val="dk1"/>
              </a:solidFill>
              <a:ea typeface="Century Gothic"/>
              <a:cs typeface="Century Gothic"/>
              <a:sym typeface="Century Gothic"/>
            </a:endParaRPr>
          </a:p>
        </p:txBody>
      </p:sp>
      <p:sp>
        <p:nvSpPr>
          <p:cNvPr id="719" name="Google Shape;719;p15"/>
          <p:cNvSpPr txBox="1"/>
          <p:nvPr/>
        </p:nvSpPr>
        <p:spPr>
          <a:xfrm>
            <a:off x="381093" y="1849364"/>
            <a:ext cx="9553574" cy="400110"/>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i="1" u="sng" dirty="0"/>
              <a:t>They got married </a:t>
            </a:r>
            <a:r>
              <a:rPr lang="en-GB" sz="2000" i="1" dirty="0"/>
              <a:t>again and </a:t>
            </a:r>
            <a:r>
              <a:rPr lang="en-GB" sz="2000" i="1" u="sng" dirty="0"/>
              <a:t>spent </a:t>
            </a:r>
            <a:r>
              <a:rPr lang="en-GB" sz="2000" i="1" dirty="0"/>
              <a:t>the rest of </a:t>
            </a:r>
            <a:r>
              <a:rPr lang="en-GB" sz="2000" i="1" u="sng" dirty="0"/>
              <a:t>their</a:t>
            </a:r>
            <a:r>
              <a:rPr lang="en-GB" sz="2000" i="1" dirty="0"/>
              <a:t> lives </a:t>
            </a:r>
            <a:r>
              <a:rPr lang="en-GB" sz="2000" i="1" u="sng" dirty="0"/>
              <a:t>together </a:t>
            </a:r>
            <a:r>
              <a:rPr lang="en-GB" sz="2000" i="1" dirty="0"/>
              <a:t>.</a:t>
            </a:r>
            <a:endParaRPr sz="2000" b="1" i="1" u="none" strike="noStrike" cap="none" dirty="0">
              <a:solidFill>
                <a:schemeClr val="dk1"/>
              </a:solidFill>
              <a:latin typeface="Century Gothic"/>
              <a:ea typeface="Century Gothic"/>
              <a:cs typeface="Century Gothic"/>
              <a:sym typeface="Century Gothic"/>
            </a:endParaRPr>
          </a:p>
        </p:txBody>
      </p:sp>
      <p:sp>
        <p:nvSpPr>
          <p:cNvPr id="720" name="Google Shape;720;p15"/>
          <p:cNvSpPr txBox="1"/>
          <p:nvPr/>
        </p:nvSpPr>
        <p:spPr>
          <a:xfrm>
            <a:off x="165975" y="2811322"/>
            <a:ext cx="6653925" cy="707846"/>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US" sz="2000" i="1" dirty="0">
                <a:solidFill>
                  <a:schemeClr val="dk1"/>
                </a:solidFill>
                <a:ea typeface="Century Gothic"/>
                <a:cs typeface="Century Gothic"/>
                <a:sym typeface="Century Gothic"/>
              </a:rPr>
              <a:t>After an accident, F. spent months in </a:t>
            </a:r>
            <a:r>
              <a:rPr lang="en-US" sz="2000" i="1" u="sng" dirty="0">
                <a:solidFill>
                  <a:schemeClr val="dk1"/>
                </a:solidFill>
                <a:ea typeface="Century Gothic"/>
                <a:cs typeface="Century Gothic"/>
                <a:sym typeface="Century Gothic"/>
              </a:rPr>
              <a:t>her</a:t>
            </a:r>
            <a:r>
              <a:rPr lang="en-US" sz="2000" i="1" dirty="0">
                <a:solidFill>
                  <a:schemeClr val="dk1"/>
                </a:solidFill>
                <a:ea typeface="Century Gothic"/>
                <a:cs typeface="Century Gothic"/>
                <a:sym typeface="Century Gothic"/>
              </a:rPr>
              <a:t> bed with pain in her </a:t>
            </a:r>
            <a:r>
              <a:rPr lang="en-US" sz="2000" i="1" u="sng" dirty="0">
                <a:solidFill>
                  <a:schemeClr val="dk1"/>
                </a:solidFill>
                <a:ea typeface="Century Gothic"/>
                <a:cs typeface="Century Gothic"/>
                <a:sym typeface="Century Gothic"/>
              </a:rPr>
              <a:t>back</a:t>
            </a:r>
            <a:r>
              <a:rPr lang="en-US" sz="2000" i="1" dirty="0">
                <a:solidFill>
                  <a:schemeClr val="dk1"/>
                </a:solidFill>
                <a:ea typeface="Century Gothic"/>
                <a:cs typeface="Century Gothic"/>
                <a:sym typeface="Century Gothic"/>
              </a:rPr>
              <a:t>, </a:t>
            </a:r>
            <a:r>
              <a:rPr lang="en-US" sz="2000" i="1" u="sng" dirty="0">
                <a:solidFill>
                  <a:schemeClr val="dk1"/>
                </a:solidFill>
                <a:ea typeface="Century Gothic"/>
                <a:cs typeface="Century Gothic"/>
                <a:sym typeface="Century Gothic"/>
              </a:rPr>
              <a:t>neck,</a:t>
            </a:r>
            <a:r>
              <a:rPr lang="en-US" sz="2000" i="1" dirty="0">
                <a:solidFill>
                  <a:schemeClr val="dk1"/>
                </a:solidFill>
                <a:ea typeface="Century Gothic"/>
                <a:cs typeface="Century Gothic"/>
                <a:sym typeface="Century Gothic"/>
              </a:rPr>
              <a:t> leg, </a:t>
            </a:r>
            <a:r>
              <a:rPr lang="en-US" sz="2000" i="1" u="sng" dirty="0">
                <a:solidFill>
                  <a:schemeClr val="dk1"/>
                </a:solidFill>
                <a:ea typeface="Century Gothic"/>
                <a:cs typeface="Century Gothic"/>
                <a:sym typeface="Century Gothic"/>
              </a:rPr>
              <a:t>shoulders</a:t>
            </a:r>
            <a:r>
              <a:rPr lang="en-US" sz="2000" i="1" dirty="0">
                <a:solidFill>
                  <a:schemeClr val="dk1"/>
                </a:solidFill>
                <a:ea typeface="Century Gothic"/>
                <a:cs typeface="Century Gothic"/>
                <a:sym typeface="Century Gothic"/>
              </a:rPr>
              <a:t> and </a:t>
            </a:r>
            <a:r>
              <a:rPr lang="en-US" sz="2000" i="1" u="sng" dirty="0">
                <a:solidFill>
                  <a:schemeClr val="dk1"/>
                </a:solidFill>
                <a:ea typeface="Century Gothic"/>
                <a:cs typeface="Century Gothic"/>
                <a:sym typeface="Century Gothic"/>
              </a:rPr>
              <a:t>right</a:t>
            </a:r>
            <a:r>
              <a:rPr lang="en-US" sz="2000" i="1" dirty="0">
                <a:solidFill>
                  <a:schemeClr val="dk1"/>
                </a:solidFill>
                <a:ea typeface="Century Gothic"/>
                <a:cs typeface="Century Gothic"/>
                <a:sym typeface="Century Gothic"/>
              </a:rPr>
              <a:t> foot.</a:t>
            </a:r>
          </a:p>
        </p:txBody>
      </p:sp>
      <p:sp>
        <p:nvSpPr>
          <p:cNvPr id="721" name="Google Shape;721;p15"/>
          <p:cNvSpPr txBox="1"/>
          <p:nvPr/>
        </p:nvSpPr>
        <p:spPr>
          <a:xfrm>
            <a:off x="459846" y="5937850"/>
            <a:ext cx="11294267"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GB" sz="2000" i="1" dirty="0"/>
              <a:t>Salma Hayek </a:t>
            </a:r>
            <a:r>
              <a:rPr lang="en-GB" sz="2000" i="1" u="sng" dirty="0"/>
              <a:t>carried </a:t>
            </a:r>
            <a:r>
              <a:rPr lang="en-GB" sz="2000" i="1" dirty="0"/>
              <a:t>a </a:t>
            </a:r>
            <a:r>
              <a:rPr lang="en-GB" sz="2000" i="1" u="sng" dirty="0"/>
              <a:t>role</a:t>
            </a:r>
            <a:r>
              <a:rPr lang="en-GB" sz="2000" i="1" dirty="0"/>
              <a:t> as main character in the film ‘Frida’.</a:t>
            </a:r>
            <a:endParaRPr lang="en-GB" sz="2000" b="1" i="1" dirty="0">
              <a:solidFill>
                <a:schemeClr val="dk1"/>
              </a:solidFill>
              <a:ea typeface="Century Gothic"/>
              <a:cs typeface="Century Gothic"/>
              <a:sym typeface="Century Gothic"/>
            </a:endParaRPr>
          </a:p>
        </p:txBody>
      </p:sp>
      <p:sp>
        <p:nvSpPr>
          <p:cNvPr id="722" name="Google Shape;722;p15"/>
          <p:cNvSpPr txBox="1"/>
          <p:nvPr/>
        </p:nvSpPr>
        <p:spPr>
          <a:xfrm>
            <a:off x="412429" y="3801147"/>
            <a:ext cx="11591636" cy="400069"/>
          </a:xfrm>
          <a:prstGeom prst="rect">
            <a:avLst/>
          </a:prstGeom>
          <a:noFill/>
          <a:ln>
            <a:noFill/>
          </a:ln>
        </p:spPr>
        <p:txBody>
          <a:bodyPr spcFirstLastPara="1" wrap="square" lIns="91425" tIns="45700" rIns="91425" bIns="45700" anchor="t" anchorCtr="0">
            <a:spAutoFit/>
          </a:bodyPr>
          <a:lstStyle/>
          <a:p>
            <a:pPr>
              <a:buClr>
                <a:srgbClr val="000000"/>
              </a:buClr>
              <a:buSzPts val="2000"/>
            </a:pPr>
            <a:r>
              <a:rPr lang="en-GB" sz="2000" i="1" dirty="0"/>
              <a:t>Diego and Frida had an </a:t>
            </a:r>
            <a:r>
              <a:rPr lang="en-GB" sz="2000" i="1" u="sng" dirty="0"/>
              <a:t>open </a:t>
            </a:r>
            <a:r>
              <a:rPr lang="en-GB" sz="2000" i="1" dirty="0"/>
              <a:t>relationship, but Frida left him when </a:t>
            </a:r>
            <a:r>
              <a:rPr lang="en-GB" sz="2000" i="1" u="sng" dirty="0"/>
              <a:t>he kissed</a:t>
            </a:r>
            <a:r>
              <a:rPr lang="en-GB" sz="2000" i="1" dirty="0"/>
              <a:t> her sister.</a:t>
            </a:r>
            <a:endParaRPr lang="es-ES" sz="2000" b="1" i="1" dirty="0">
              <a:solidFill>
                <a:schemeClr val="dk1"/>
              </a:solidFill>
              <a:ea typeface="Century Gothic"/>
              <a:cs typeface="Century Gothic"/>
              <a:sym typeface="Century Gothic"/>
            </a:endParaRPr>
          </a:p>
        </p:txBody>
      </p:sp>
      <p:sp>
        <p:nvSpPr>
          <p:cNvPr id="723" name="Google Shape;723;p15"/>
          <p:cNvSpPr txBox="1"/>
          <p:nvPr/>
        </p:nvSpPr>
        <p:spPr>
          <a:xfrm>
            <a:off x="561114" y="5206035"/>
            <a:ext cx="5403906" cy="400069"/>
          </a:xfrm>
          <a:prstGeom prst="rect">
            <a:avLst/>
          </a:prstGeom>
          <a:noFill/>
          <a:ln>
            <a:noFill/>
          </a:ln>
        </p:spPr>
        <p:txBody>
          <a:bodyPr spcFirstLastPara="1" wrap="square" lIns="91425" tIns="45700" rIns="91425" bIns="45700" anchor="t" anchorCtr="0">
            <a:spAutoFit/>
          </a:bodyPr>
          <a:lstStyle/>
          <a:p>
            <a:pPr lvl="0">
              <a:buClr>
                <a:srgbClr val="000000"/>
              </a:buClr>
              <a:buSzPts val="2000"/>
            </a:pPr>
            <a:r>
              <a:rPr lang="en-US" sz="2000" i="1" dirty="0"/>
              <a:t>What is </a:t>
            </a:r>
            <a:r>
              <a:rPr lang="en-US" sz="2000" i="1" u="sng" dirty="0"/>
              <a:t>your</a:t>
            </a:r>
            <a:r>
              <a:rPr lang="en-US" sz="2000" i="1" dirty="0"/>
              <a:t> (pl) opinion about </a:t>
            </a:r>
            <a:r>
              <a:rPr lang="en-US" sz="2000" i="1" u="sng" dirty="0"/>
              <a:t>their</a:t>
            </a:r>
            <a:r>
              <a:rPr lang="en-US" sz="2000" i="1" dirty="0"/>
              <a:t> art?</a:t>
            </a:r>
            <a:r>
              <a:rPr lang="en-US" sz="2000" b="1" i="1" dirty="0">
                <a:solidFill>
                  <a:schemeClr val="dk1"/>
                </a:solidFill>
                <a:ea typeface="Century Gothic"/>
                <a:cs typeface="Century Gothic"/>
                <a:sym typeface="Century Gothic"/>
              </a:rPr>
              <a:t> </a:t>
            </a:r>
            <a:endParaRPr sz="2000" i="1" strike="noStrike" cap="none" dirty="0">
              <a:solidFill>
                <a:schemeClr val="dk1"/>
              </a:solidFill>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1" y="213557"/>
            <a:ext cx="5359401" cy="647577"/>
          </a:xfrm>
        </p:spPr>
        <p:txBody>
          <a:bodyPr>
            <a:normAutofit/>
          </a:bodyPr>
          <a:lstStyle/>
          <a:p>
            <a:r>
              <a:rPr lang="en-GB" sz="2800" dirty="0"/>
              <a:t>Frida Kahlo y Diego Rivera</a:t>
            </a:r>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6795256" y="2929872"/>
            <a:ext cx="3403840" cy="608205"/>
          </a:xfrm>
          <a:prstGeom prst="wedgeRoundRectCallout">
            <a:avLst>
              <a:gd name="adj1" fmla="val 95"/>
              <a:gd name="adj2" fmla="val -7644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a:t>
            </a:r>
            <a:r>
              <a:rPr lang="en-GB" dirty="0" err="1"/>
              <a:t>su</a:t>
            </a:r>
            <a:r>
              <a:rPr lang="en-GB" dirty="0"/>
              <a:t>’ can mean ‘his’, ‘her’, ‘its’ or ‘their’</a:t>
            </a:r>
          </a:p>
        </p:txBody>
      </p:sp>
      <p:sp>
        <p:nvSpPr>
          <p:cNvPr id="17" name="Speech Bubble: Rectangle with Corners Rounded 16">
            <a:extLst>
              <a:ext uri="{FF2B5EF4-FFF2-40B4-BE49-F238E27FC236}">
                <a16:creationId xmlns:a16="http://schemas.microsoft.com/office/drawing/2014/main" id="{DB199D1D-BF87-4312-A203-93010009E07B}"/>
              </a:ext>
            </a:extLst>
          </p:cNvPr>
          <p:cNvSpPr/>
          <p:nvPr/>
        </p:nvSpPr>
        <p:spPr>
          <a:xfrm>
            <a:off x="5986980" y="4886290"/>
            <a:ext cx="3448507" cy="626623"/>
          </a:xfrm>
          <a:prstGeom prst="wedgeRoundRectCallout">
            <a:avLst>
              <a:gd name="adj1" fmla="val -60979"/>
              <a:gd name="adj2" fmla="val 179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What’s the difference between ‘</a:t>
            </a:r>
            <a:r>
              <a:rPr lang="en-GB" dirty="0" err="1"/>
              <a:t>tu</a:t>
            </a:r>
            <a:r>
              <a:rPr lang="en-GB" dirty="0"/>
              <a:t>’ and ‘</a:t>
            </a:r>
            <a:r>
              <a:rPr lang="en-GB" dirty="0" err="1"/>
              <a:t>vuestro</a:t>
            </a:r>
            <a:r>
              <a:rPr lang="en-GB" dirty="0"/>
              <a:t>’?</a:t>
            </a:r>
          </a:p>
        </p:txBody>
      </p:sp>
      <p:pic>
        <p:nvPicPr>
          <p:cNvPr id="1026" name="Picture 2" descr="File:Diego Rivera and Frida Kahlo.jpg">
            <a:extLst>
              <a:ext uri="{FF2B5EF4-FFF2-40B4-BE49-F238E27FC236}">
                <a16:creationId xmlns:a16="http://schemas.microsoft.com/office/drawing/2014/main" id="{5C2D6739-C3D7-4311-BEA9-AEF30DBD7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302" y="74572"/>
            <a:ext cx="2018355" cy="2124584"/>
          </a:xfrm>
          <a:prstGeom prst="rect">
            <a:avLst/>
          </a:prstGeom>
          <a:noFill/>
          <a:ln w="57150">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descr="File:Mostra di Frida Kahlo al Mudec di Milano 3 maggio 2018 (16).jpg">
            <a:extLst>
              <a:ext uri="{FF2B5EF4-FFF2-40B4-BE49-F238E27FC236}">
                <a16:creationId xmlns:a16="http://schemas.microsoft.com/office/drawing/2014/main" id="{007223F6-D5B8-4D43-B967-4986903C81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58" r="7886" b="3296"/>
          <a:stretch/>
        </p:blipFill>
        <p:spPr bwMode="auto">
          <a:xfrm>
            <a:off x="10254443" y="1630456"/>
            <a:ext cx="1666957" cy="18439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Detail of Diego Rivera Mural - Dream of a Sunday Afternoon in Alameda Park - Diego Rivera Mural Museum - Mexico City - Mexico - 03 (20609505186).jpg">
            <a:extLst>
              <a:ext uri="{FF2B5EF4-FFF2-40B4-BE49-F238E27FC236}">
                <a16:creationId xmlns:a16="http://schemas.microsoft.com/office/drawing/2014/main" id="{116990F7-6FAF-4459-AE52-AF3A60092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0400" y="4973945"/>
            <a:ext cx="2371000" cy="12438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EB923C2-A350-40DE-87A0-55C4B9C1882D}"/>
              </a:ext>
            </a:extLst>
          </p:cNvPr>
          <p:cNvSpPr/>
          <p:nvPr/>
        </p:nvSpPr>
        <p:spPr>
          <a:xfrm>
            <a:off x="5040781" y="424559"/>
            <a:ext cx="3456395" cy="400110"/>
          </a:xfrm>
          <a:prstGeom prst="rect">
            <a:avLst/>
          </a:prstGeom>
        </p:spPr>
        <p:txBody>
          <a:bodyPr wrap="none">
            <a:spAutoFit/>
          </a:bodyPr>
          <a:lstStyle/>
          <a:p>
            <a:pPr lvl="0">
              <a:buClr>
                <a:srgbClr val="000000"/>
              </a:buClr>
              <a:buSzPts val="2000"/>
            </a:pPr>
            <a:r>
              <a:rPr lang="es-ES" sz="2000" dirty="0"/>
              <a:t>Escribe las frases en inglés.</a:t>
            </a:r>
          </a:p>
        </p:txBody>
      </p:sp>
      <p:sp>
        <p:nvSpPr>
          <p:cNvPr id="18" name="Speech Bubble: Rectangle with Corners Rounded 17">
            <a:extLst>
              <a:ext uri="{FF2B5EF4-FFF2-40B4-BE49-F238E27FC236}">
                <a16:creationId xmlns:a16="http://schemas.microsoft.com/office/drawing/2014/main" id="{28C31F08-E5F7-4B2E-877B-4661AB6BE761}"/>
              </a:ext>
            </a:extLst>
          </p:cNvPr>
          <p:cNvSpPr/>
          <p:nvPr/>
        </p:nvSpPr>
        <p:spPr>
          <a:xfrm>
            <a:off x="8633955" y="1409102"/>
            <a:ext cx="3403840" cy="783716"/>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Look at the verb endings to know </a:t>
            </a:r>
            <a:r>
              <a:rPr lang="en-GB" i="1" dirty="0"/>
              <a:t>who </a:t>
            </a:r>
            <a:r>
              <a:rPr lang="en-GB" dirty="0"/>
              <a:t>did the action.</a:t>
            </a:r>
          </a:p>
        </p:txBody>
      </p:sp>
      <p:grpSp>
        <p:nvGrpSpPr>
          <p:cNvPr id="19" name="Group 18">
            <a:extLst>
              <a:ext uri="{FF2B5EF4-FFF2-40B4-BE49-F238E27FC236}">
                <a16:creationId xmlns:a16="http://schemas.microsoft.com/office/drawing/2014/main" id="{B401CBD2-C240-454B-8E68-C03CC27D2E5A}"/>
              </a:ext>
            </a:extLst>
          </p:cNvPr>
          <p:cNvGrpSpPr/>
          <p:nvPr/>
        </p:nvGrpSpPr>
        <p:grpSpPr>
          <a:xfrm>
            <a:off x="10860312" y="523814"/>
            <a:ext cx="1061089" cy="344128"/>
            <a:chOff x="7758664" y="380605"/>
            <a:chExt cx="1026170" cy="344128"/>
          </a:xfrm>
        </p:grpSpPr>
        <p:sp>
          <p:nvSpPr>
            <p:cNvPr id="20" name="TextBox 19">
              <a:extLst>
                <a:ext uri="{FF2B5EF4-FFF2-40B4-BE49-F238E27FC236}">
                  <a16:creationId xmlns:a16="http://schemas.microsoft.com/office/drawing/2014/main" id="{41AAE2E1-E119-44EB-91F0-F6841EC719F8}"/>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21" name="Straight Connector 20">
              <a:extLst>
                <a:ext uri="{FF2B5EF4-FFF2-40B4-BE49-F238E27FC236}">
                  <a16:creationId xmlns:a16="http://schemas.microsoft.com/office/drawing/2014/main" id="{882E018D-4B5F-4426-8846-E151113CEA0E}"/>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449D7B-9087-4500-BCF6-AC86B345FABD}"/>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5A143B-DB10-4907-957C-879F56C76E89}"/>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38D074A-9367-4938-8F32-F34277D65AB1}"/>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163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1bc89c7effa_0_0"/>
          <p:cNvSpPr txBox="1"/>
          <p:nvPr/>
        </p:nvSpPr>
        <p:spPr>
          <a:xfrm>
            <a:off x="748240" y="474345"/>
            <a:ext cx="6737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800"/>
              <a:buFont typeface="Century Gothic"/>
              <a:buNone/>
            </a:pPr>
            <a:endParaRPr/>
          </a:p>
        </p:txBody>
      </p:sp>
      <p:pic>
        <p:nvPicPr>
          <p:cNvPr id="120" name="Google Shape;120;g1bc89c7effa_0_0"/>
          <p:cNvPicPr preferRelativeResize="0"/>
          <p:nvPr/>
        </p:nvPicPr>
        <p:blipFill>
          <a:blip r:embed="rId3">
            <a:alphaModFix/>
          </a:blip>
          <a:stretch>
            <a:fillRect/>
          </a:stretch>
        </p:blipFill>
        <p:spPr>
          <a:xfrm>
            <a:off x="0" y="-1"/>
            <a:ext cx="3471725" cy="1102500"/>
          </a:xfrm>
          <a:prstGeom prst="rect">
            <a:avLst/>
          </a:prstGeom>
          <a:noFill/>
          <a:ln>
            <a:noFill/>
          </a:ln>
        </p:spPr>
      </p:pic>
      <p:sp>
        <p:nvSpPr>
          <p:cNvPr id="122" name="Google Shape;122;g1bc89c7effa_0_0"/>
          <p:cNvSpPr txBox="1"/>
          <p:nvPr/>
        </p:nvSpPr>
        <p:spPr>
          <a:xfrm>
            <a:off x="186875" y="1111999"/>
            <a:ext cx="4989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err="1">
                <a:latin typeface="Century Gothic"/>
                <a:ea typeface="Century Gothic"/>
                <a:cs typeface="Century Gothic"/>
                <a:sym typeface="Century Gothic"/>
              </a:rPr>
              <a:t>Estudia</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este</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vocabulario</a:t>
            </a:r>
            <a:r>
              <a:rPr lang="en-GB" sz="2400" dirty="0">
                <a:latin typeface="Century Gothic"/>
                <a:ea typeface="Century Gothic"/>
                <a:cs typeface="Century Gothic"/>
                <a:sym typeface="Century Gothic"/>
              </a:rPr>
              <a:t>:</a:t>
            </a:r>
            <a:endParaRPr sz="2400" dirty="0">
              <a:latin typeface="Century Gothic"/>
              <a:ea typeface="Century Gothic"/>
              <a:cs typeface="Century Gothic"/>
              <a:sym typeface="Century Gothic"/>
            </a:endParaRPr>
          </a:p>
        </p:txBody>
      </p:sp>
      <p:sp>
        <p:nvSpPr>
          <p:cNvPr id="123" name="Google Shape;123;g1bc89c7effa_0_0"/>
          <p:cNvSpPr txBox="1"/>
          <p:nvPr/>
        </p:nvSpPr>
        <p:spPr>
          <a:xfrm>
            <a:off x="4457774" y="1626955"/>
            <a:ext cx="229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b="1">
                <a:latin typeface="Century Gothic"/>
                <a:ea typeface="Century Gothic"/>
                <a:cs typeface="Century Gothic"/>
                <a:sym typeface="Century Gothic"/>
              </a:rPr>
              <a:t>Foundation</a:t>
            </a:r>
            <a:endParaRPr sz="2400" b="1">
              <a:latin typeface="Century Gothic"/>
              <a:ea typeface="Century Gothic"/>
              <a:cs typeface="Century Gothic"/>
              <a:sym typeface="Century Gothic"/>
            </a:endParaRPr>
          </a:p>
        </p:txBody>
      </p:sp>
      <p:sp>
        <p:nvSpPr>
          <p:cNvPr id="124" name="Google Shape;124;g1bc89c7effa_0_0"/>
          <p:cNvSpPr txBox="1"/>
          <p:nvPr/>
        </p:nvSpPr>
        <p:spPr>
          <a:xfrm>
            <a:off x="7917724" y="1626955"/>
            <a:ext cx="229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b="1">
                <a:latin typeface="Century Gothic"/>
                <a:ea typeface="Century Gothic"/>
                <a:cs typeface="Century Gothic"/>
                <a:sym typeface="Century Gothic"/>
              </a:rPr>
              <a:t>Higher</a:t>
            </a:r>
            <a:endParaRPr sz="2400" b="1">
              <a:latin typeface="Century Gothic"/>
              <a:ea typeface="Century Gothic"/>
              <a:cs typeface="Century Gothic"/>
              <a:sym typeface="Century Gothic"/>
            </a:endParaRPr>
          </a:p>
        </p:txBody>
      </p:sp>
      <p:sp>
        <p:nvSpPr>
          <p:cNvPr id="125" name="Google Shape;125;g1bc89c7effa_0_0"/>
          <p:cNvSpPr txBox="1"/>
          <p:nvPr/>
        </p:nvSpPr>
        <p:spPr>
          <a:xfrm>
            <a:off x="2162174" y="2350755"/>
            <a:ext cx="229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b="1">
                <a:latin typeface="Century Gothic"/>
                <a:ea typeface="Century Gothic"/>
                <a:cs typeface="Century Gothic"/>
                <a:sym typeface="Century Gothic"/>
              </a:rPr>
              <a:t>New</a:t>
            </a:r>
            <a:endParaRPr sz="2400" b="1">
              <a:latin typeface="Century Gothic"/>
              <a:ea typeface="Century Gothic"/>
              <a:cs typeface="Century Gothic"/>
              <a:sym typeface="Century Gothic"/>
            </a:endParaRPr>
          </a:p>
        </p:txBody>
      </p:sp>
      <p:sp>
        <p:nvSpPr>
          <p:cNvPr id="126" name="Google Shape;126;g1bc89c7effa_0_0"/>
          <p:cNvSpPr txBox="1"/>
          <p:nvPr/>
        </p:nvSpPr>
        <p:spPr>
          <a:xfrm>
            <a:off x="2235474" y="3952805"/>
            <a:ext cx="2295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b="1">
                <a:latin typeface="Century Gothic"/>
                <a:ea typeface="Century Gothic"/>
                <a:cs typeface="Century Gothic"/>
                <a:sym typeface="Century Gothic"/>
              </a:rPr>
              <a:t>Revisit</a:t>
            </a:r>
            <a:endParaRPr sz="2400" b="1">
              <a:latin typeface="Century Gothic"/>
              <a:ea typeface="Century Gothic"/>
              <a:cs typeface="Century Gothic"/>
              <a:sym typeface="Century Gothic"/>
            </a:endParaRPr>
          </a:p>
        </p:txBody>
      </p:sp>
      <p:pic>
        <p:nvPicPr>
          <p:cNvPr id="127" name="Google Shape;127;g1bc89c7effa_0_0"/>
          <p:cNvPicPr preferRelativeResize="0"/>
          <p:nvPr/>
        </p:nvPicPr>
        <p:blipFill>
          <a:blip r:embed="rId4">
            <a:alphaModFix/>
          </a:blip>
          <a:stretch>
            <a:fillRect/>
          </a:stretch>
        </p:blipFill>
        <p:spPr>
          <a:xfrm>
            <a:off x="4531074" y="2350755"/>
            <a:ext cx="1508726" cy="1508726"/>
          </a:xfrm>
          <a:prstGeom prst="rect">
            <a:avLst/>
          </a:prstGeom>
          <a:noFill/>
          <a:ln>
            <a:noFill/>
          </a:ln>
        </p:spPr>
      </p:pic>
      <p:pic>
        <p:nvPicPr>
          <p:cNvPr id="128" name="Google Shape;128;g1bc89c7effa_0_0"/>
          <p:cNvPicPr preferRelativeResize="0"/>
          <p:nvPr/>
        </p:nvPicPr>
        <p:blipFill>
          <a:blip r:embed="rId5">
            <a:alphaModFix/>
          </a:blip>
          <a:stretch>
            <a:fillRect/>
          </a:stretch>
        </p:blipFill>
        <p:spPr>
          <a:xfrm>
            <a:off x="7917724" y="2350755"/>
            <a:ext cx="1508726" cy="1508726"/>
          </a:xfrm>
          <a:prstGeom prst="rect">
            <a:avLst/>
          </a:prstGeom>
          <a:noFill/>
          <a:ln>
            <a:noFill/>
          </a:ln>
        </p:spPr>
      </p:pic>
      <p:pic>
        <p:nvPicPr>
          <p:cNvPr id="129" name="Google Shape;129;g1bc89c7effa_0_0"/>
          <p:cNvPicPr preferRelativeResize="0"/>
          <p:nvPr/>
        </p:nvPicPr>
        <p:blipFill>
          <a:blip r:embed="rId6">
            <a:alphaModFix/>
          </a:blip>
          <a:stretch>
            <a:fillRect/>
          </a:stretch>
        </p:blipFill>
        <p:spPr>
          <a:xfrm>
            <a:off x="4531074" y="4125380"/>
            <a:ext cx="1508726" cy="1508726"/>
          </a:xfrm>
          <a:prstGeom prst="rect">
            <a:avLst/>
          </a:prstGeom>
          <a:noFill/>
          <a:ln>
            <a:noFill/>
          </a:ln>
        </p:spPr>
      </p:pic>
      <p:pic>
        <p:nvPicPr>
          <p:cNvPr id="130" name="Google Shape;130;g1bc89c7effa_0_0"/>
          <p:cNvPicPr preferRelativeResize="0"/>
          <p:nvPr/>
        </p:nvPicPr>
        <p:blipFill>
          <a:blip r:embed="rId7">
            <a:alphaModFix/>
          </a:blip>
          <a:stretch>
            <a:fillRect/>
          </a:stretch>
        </p:blipFill>
        <p:spPr>
          <a:xfrm>
            <a:off x="7917724" y="4125380"/>
            <a:ext cx="1508726" cy="15087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equilibrar</a:t>
            </a:r>
            <a:endParaRPr lang="en-GB" sz="3200" b="1" dirty="0">
              <a:solidFill>
                <a:schemeClr val="accent5">
                  <a:lumMod val="50000"/>
                </a:schemeClr>
              </a:solidFill>
            </a:endParaRPr>
          </a:p>
        </p:txBody>
      </p:sp>
      <p:sp>
        <p:nvSpPr>
          <p:cNvPr id="31" name="Rectangle 30"/>
          <p:cNvSpPr/>
          <p:nvPr/>
        </p:nvSpPr>
        <p:spPr>
          <a:xfrm>
            <a:off x="9302662" y="4536974"/>
            <a:ext cx="204575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goodbye</a:t>
            </a:r>
          </a:p>
        </p:txBody>
      </p:sp>
      <p:sp>
        <p:nvSpPr>
          <p:cNvPr id="33" name="Rectangle 32"/>
          <p:cNvSpPr/>
          <p:nvPr/>
        </p:nvSpPr>
        <p:spPr>
          <a:xfrm>
            <a:off x="6540102" y="4530192"/>
            <a:ext cx="189186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pleasure</a:t>
            </a:r>
          </a:p>
        </p:txBody>
      </p:sp>
      <p:sp>
        <p:nvSpPr>
          <p:cNvPr id="35" name="Rectangle 34"/>
          <p:cNvSpPr/>
          <p:nvPr/>
        </p:nvSpPr>
        <p:spPr>
          <a:xfrm>
            <a:off x="4008974" y="5489472"/>
            <a:ext cx="127631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tell</a:t>
            </a:r>
          </a:p>
        </p:txBody>
      </p:sp>
      <p:sp>
        <p:nvSpPr>
          <p:cNvPr id="36" name="Rectangle 35"/>
          <p:cNvSpPr/>
          <p:nvPr/>
        </p:nvSpPr>
        <p:spPr>
          <a:xfrm>
            <a:off x="3607627" y="4530192"/>
            <a:ext cx="1297150"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well...</a:t>
            </a:r>
          </a:p>
        </p:txBody>
      </p:sp>
      <p:sp>
        <p:nvSpPr>
          <p:cNvPr id="37" name="Rectangle 36"/>
          <p:cNvSpPr/>
          <p:nvPr/>
        </p:nvSpPr>
        <p:spPr>
          <a:xfrm>
            <a:off x="505324" y="5489472"/>
            <a:ext cx="249459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balance</a:t>
            </a:r>
          </a:p>
        </p:txBody>
      </p:sp>
      <p:sp>
        <p:nvSpPr>
          <p:cNvPr id="38" name="Rectangle 37"/>
          <p:cNvSpPr/>
          <p:nvPr/>
        </p:nvSpPr>
        <p:spPr>
          <a:xfrm>
            <a:off x="505324"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role</a:t>
            </a:r>
          </a:p>
        </p:txBody>
      </p:sp>
      <p:sp>
        <p:nvSpPr>
          <p:cNvPr id="7" name="Rounded Rectangle 6"/>
          <p:cNvSpPr/>
          <p:nvPr/>
        </p:nvSpPr>
        <p:spPr>
          <a:xfrm>
            <a:off x="505323" y="5407028"/>
            <a:ext cx="2494593"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Rectangle 2">
            <a:extLst>
              <a:ext uri="{FF2B5EF4-FFF2-40B4-BE49-F238E27FC236}">
                <a16:creationId xmlns:a16="http://schemas.microsoft.com/office/drawing/2014/main" id="{1B21D2B5-A7B3-0A74-E3AD-D0F7BEA0C040}"/>
              </a:ext>
            </a:extLst>
          </p:cNvPr>
          <p:cNvSpPr/>
          <p:nvPr/>
        </p:nvSpPr>
        <p:spPr>
          <a:xfrm>
            <a:off x="6294341" y="5457516"/>
            <a:ext cx="10021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wife</a:t>
            </a:r>
          </a:p>
        </p:txBody>
      </p:sp>
      <p:sp>
        <p:nvSpPr>
          <p:cNvPr id="6" name="Rectangle 5">
            <a:extLst>
              <a:ext uri="{FF2B5EF4-FFF2-40B4-BE49-F238E27FC236}">
                <a16:creationId xmlns:a16="http://schemas.microsoft.com/office/drawing/2014/main" id="{F9886E87-E69C-992A-18B6-306D710FED70}"/>
              </a:ext>
            </a:extLst>
          </p:cNvPr>
          <p:cNvSpPr/>
          <p:nvPr/>
        </p:nvSpPr>
        <p:spPr>
          <a:xfrm>
            <a:off x="8305594" y="5473494"/>
            <a:ext cx="3042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get married</a:t>
            </a:r>
          </a:p>
        </p:txBody>
      </p:sp>
      <p:sp>
        <p:nvSpPr>
          <p:cNvPr id="10" name="Title 11">
            <a:extLst>
              <a:ext uri="{FF2B5EF4-FFF2-40B4-BE49-F238E27FC236}">
                <a16:creationId xmlns:a16="http://schemas.microsoft.com/office/drawing/2014/main" id="{AB71ADE1-1AEF-9E4D-71C9-C9A16A43F6C9}"/>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pic>
        <p:nvPicPr>
          <p:cNvPr id="15" name="Picture 8" descr="advantages and disadvantages scale - Clip Art Library">
            <a:extLst>
              <a:ext uri="{FF2B5EF4-FFF2-40B4-BE49-F238E27FC236}">
                <a16:creationId xmlns:a16="http://schemas.microsoft.com/office/drawing/2014/main" id="{852140A4-72FE-49A1-8B25-FB74743A5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5011" y="1415090"/>
            <a:ext cx="2117899" cy="1435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72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a:solidFill>
                  <a:schemeClr val="accent5">
                    <a:lumMod val="50000"/>
                  </a:schemeClr>
                </a:solidFill>
              </a:rPr>
              <a:t>la </a:t>
            </a:r>
            <a:r>
              <a:rPr lang="en-GB" sz="3200" b="1" dirty="0" err="1">
                <a:solidFill>
                  <a:schemeClr val="accent5">
                    <a:lumMod val="50000"/>
                  </a:schemeClr>
                </a:solidFill>
              </a:rPr>
              <a:t>esposa</a:t>
            </a:r>
            <a:endParaRPr lang="en-GB" sz="3200" b="1" dirty="0">
              <a:solidFill>
                <a:schemeClr val="accent5">
                  <a:lumMod val="50000"/>
                </a:schemeClr>
              </a:solidFill>
            </a:endParaRPr>
          </a:p>
        </p:txBody>
      </p:sp>
      <p:sp>
        <p:nvSpPr>
          <p:cNvPr id="31" name="Rectangle 30"/>
          <p:cNvSpPr/>
          <p:nvPr/>
        </p:nvSpPr>
        <p:spPr>
          <a:xfrm>
            <a:off x="9302662" y="4536974"/>
            <a:ext cx="204575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goodbye</a:t>
            </a:r>
          </a:p>
        </p:txBody>
      </p:sp>
      <p:sp>
        <p:nvSpPr>
          <p:cNvPr id="33" name="Rectangle 32"/>
          <p:cNvSpPr/>
          <p:nvPr/>
        </p:nvSpPr>
        <p:spPr>
          <a:xfrm>
            <a:off x="6540102" y="4530192"/>
            <a:ext cx="189186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pleasure</a:t>
            </a:r>
          </a:p>
        </p:txBody>
      </p:sp>
      <p:sp>
        <p:nvSpPr>
          <p:cNvPr id="35" name="Rectangle 34"/>
          <p:cNvSpPr/>
          <p:nvPr/>
        </p:nvSpPr>
        <p:spPr>
          <a:xfrm>
            <a:off x="4008974" y="5489472"/>
            <a:ext cx="127631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tell</a:t>
            </a:r>
          </a:p>
        </p:txBody>
      </p:sp>
      <p:sp>
        <p:nvSpPr>
          <p:cNvPr id="36" name="Rectangle 35"/>
          <p:cNvSpPr/>
          <p:nvPr/>
        </p:nvSpPr>
        <p:spPr>
          <a:xfrm>
            <a:off x="3607627" y="4530192"/>
            <a:ext cx="1297150"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well...</a:t>
            </a:r>
          </a:p>
        </p:txBody>
      </p:sp>
      <p:sp>
        <p:nvSpPr>
          <p:cNvPr id="37" name="Rectangle 36"/>
          <p:cNvSpPr/>
          <p:nvPr/>
        </p:nvSpPr>
        <p:spPr>
          <a:xfrm>
            <a:off x="505324" y="5489472"/>
            <a:ext cx="249459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balance</a:t>
            </a:r>
          </a:p>
        </p:txBody>
      </p:sp>
      <p:sp>
        <p:nvSpPr>
          <p:cNvPr id="38" name="Rectangle 37"/>
          <p:cNvSpPr/>
          <p:nvPr/>
        </p:nvSpPr>
        <p:spPr>
          <a:xfrm>
            <a:off x="505324"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role</a:t>
            </a:r>
          </a:p>
        </p:txBody>
      </p:sp>
      <p:sp>
        <p:nvSpPr>
          <p:cNvPr id="3" name="Rectangle 2">
            <a:extLst>
              <a:ext uri="{FF2B5EF4-FFF2-40B4-BE49-F238E27FC236}">
                <a16:creationId xmlns:a16="http://schemas.microsoft.com/office/drawing/2014/main" id="{1B21D2B5-A7B3-0A74-E3AD-D0F7BEA0C040}"/>
              </a:ext>
            </a:extLst>
          </p:cNvPr>
          <p:cNvSpPr/>
          <p:nvPr/>
        </p:nvSpPr>
        <p:spPr>
          <a:xfrm>
            <a:off x="6294341" y="5457516"/>
            <a:ext cx="10021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wife</a:t>
            </a:r>
          </a:p>
        </p:txBody>
      </p:sp>
      <p:sp>
        <p:nvSpPr>
          <p:cNvPr id="6" name="Rectangle 5">
            <a:extLst>
              <a:ext uri="{FF2B5EF4-FFF2-40B4-BE49-F238E27FC236}">
                <a16:creationId xmlns:a16="http://schemas.microsoft.com/office/drawing/2014/main" id="{F9886E87-E69C-992A-18B6-306D710FED70}"/>
              </a:ext>
            </a:extLst>
          </p:cNvPr>
          <p:cNvSpPr/>
          <p:nvPr/>
        </p:nvSpPr>
        <p:spPr>
          <a:xfrm>
            <a:off x="8305594" y="5473494"/>
            <a:ext cx="3042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get married</a:t>
            </a:r>
          </a:p>
        </p:txBody>
      </p:sp>
      <p:sp>
        <p:nvSpPr>
          <p:cNvPr id="10" name="Title 11">
            <a:extLst>
              <a:ext uri="{FF2B5EF4-FFF2-40B4-BE49-F238E27FC236}">
                <a16:creationId xmlns:a16="http://schemas.microsoft.com/office/drawing/2014/main" id="{AB71ADE1-1AEF-9E4D-71C9-C9A16A43F6C9}"/>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sp>
        <p:nvSpPr>
          <p:cNvPr id="7" name="Rounded Rectangle 6"/>
          <p:cNvSpPr/>
          <p:nvPr/>
        </p:nvSpPr>
        <p:spPr>
          <a:xfrm>
            <a:off x="6294339" y="5391050"/>
            <a:ext cx="1002199"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16" name="Picture 6" descr="wife clipart - Clip Art Library">
            <a:extLst>
              <a:ext uri="{FF2B5EF4-FFF2-40B4-BE49-F238E27FC236}">
                <a16:creationId xmlns:a16="http://schemas.microsoft.com/office/drawing/2014/main" id="{A27CEBC4-18B2-4C68-9350-ABB2FE3E9B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768" y="1180495"/>
            <a:ext cx="1368386" cy="177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90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653497" y="3437937"/>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el</a:t>
            </a:r>
            <a:r>
              <a:rPr lang="en-GB" sz="3200" b="1" dirty="0">
                <a:solidFill>
                  <a:schemeClr val="accent5">
                    <a:lumMod val="50000"/>
                  </a:schemeClr>
                </a:solidFill>
              </a:rPr>
              <a:t> gusto</a:t>
            </a:r>
          </a:p>
        </p:txBody>
      </p:sp>
      <p:sp>
        <p:nvSpPr>
          <p:cNvPr id="31" name="Rectangle 30"/>
          <p:cNvSpPr/>
          <p:nvPr/>
        </p:nvSpPr>
        <p:spPr>
          <a:xfrm>
            <a:off x="9302662" y="4536974"/>
            <a:ext cx="2045753"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goodbye</a:t>
            </a:r>
          </a:p>
        </p:txBody>
      </p:sp>
      <p:sp>
        <p:nvSpPr>
          <p:cNvPr id="33" name="Rectangle 32"/>
          <p:cNvSpPr/>
          <p:nvPr/>
        </p:nvSpPr>
        <p:spPr>
          <a:xfrm>
            <a:off x="6540102" y="4530192"/>
            <a:ext cx="1891865"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pleasure</a:t>
            </a:r>
          </a:p>
        </p:txBody>
      </p:sp>
      <p:sp>
        <p:nvSpPr>
          <p:cNvPr id="35" name="Rectangle 34"/>
          <p:cNvSpPr/>
          <p:nvPr/>
        </p:nvSpPr>
        <p:spPr>
          <a:xfrm>
            <a:off x="4008974" y="5489472"/>
            <a:ext cx="127631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tell</a:t>
            </a:r>
          </a:p>
        </p:txBody>
      </p:sp>
      <p:sp>
        <p:nvSpPr>
          <p:cNvPr id="36" name="Rectangle 35"/>
          <p:cNvSpPr/>
          <p:nvPr/>
        </p:nvSpPr>
        <p:spPr>
          <a:xfrm>
            <a:off x="3607627" y="4530192"/>
            <a:ext cx="1297150"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well...</a:t>
            </a:r>
          </a:p>
        </p:txBody>
      </p:sp>
      <p:sp>
        <p:nvSpPr>
          <p:cNvPr id="37" name="Rectangle 36"/>
          <p:cNvSpPr/>
          <p:nvPr/>
        </p:nvSpPr>
        <p:spPr>
          <a:xfrm>
            <a:off x="505324" y="5489472"/>
            <a:ext cx="2494594"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balance</a:t>
            </a:r>
          </a:p>
        </p:txBody>
      </p:sp>
      <p:sp>
        <p:nvSpPr>
          <p:cNvPr id="38" name="Rectangle 37"/>
          <p:cNvSpPr/>
          <p:nvPr/>
        </p:nvSpPr>
        <p:spPr>
          <a:xfrm>
            <a:off x="505324" y="4536974"/>
            <a:ext cx="1636091" cy="584775"/>
          </a:xfrm>
          <a:prstGeom prst="rect">
            <a:avLst/>
          </a:prstGeom>
          <a:solidFill>
            <a:schemeClr val="accent4">
              <a:lumMod val="20000"/>
              <a:lumOff val="80000"/>
            </a:schemeClr>
          </a:solidFill>
          <a:ln>
            <a:solidFill>
              <a:schemeClr val="accent5">
                <a:lumMod val="50000"/>
              </a:schemeClr>
            </a:solidFill>
          </a:ln>
        </p:spPr>
        <p:txBody>
          <a:bodyPr wrap="square" lIns="91440" tIns="45720" rIns="91440" bIns="45720">
            <a:spAutoFit/>
          </a:bodyPr>
          <a:lstStyle/>
          <a:p>
            <a:pPr algn="ctr"/>
            <a:r>
              <a:rPr lang="en-US" sz="3200" dirty="0">
                <a:solidFill>
                  <a:schemeClr val="accent1">
                    <a:lumMod val="50000"/>
                  </a:schemeClr>
                </a:solidFill>
              </a:rPr>
              <a:t>role</a:t>
            </a:r>
          </a:p>
        </p:txBody>
      </p:sp>
      <p:sp>
        <p:nvSpPr>
          <p:cNvPr id="7" name="Rounded Rectangle 6"/>
          <p:cNvSpPr/>
          <p:nvPr/>
        </p:nvSpPr>
        <p:spPr>
          <a:xfrm>
            <a:off x="6540101" y="4454530"/>
            <a:ext cx="1891865" cy="749662"/>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Rectangle 2">
            <a:extLst>
              <a:ext uri="{FF2B5EF4-FFF2-40B4-BE49-F238E27FC236}">
                <a16:creationId xmlns:a16="http://schemas.microsoft.com/office/drawing/2014/main" id="{1B21D2B5-A7B3-0A74-E3AD-D0F7BEA0C040}"/>
              </a:ext>
            </a:extLst>
          </p:cNvPr>
          <p:cNvSpPr/>
          <p:nvPr/>
        </p:nvSpPr>
        <p:spPr>
          <a:xfrm>
            <a:off x="6294341" y="5457516"/>
            <a:ext cx="1002198"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wife</a:t>
            </a:r>
          </a:p>
        </p:txBody>
      </p:sp>
      <p:sp>
        <p:nvSpPr>
          <p:cNvPr id="6" name="Rectangle 5">
            <a:extLst>
              <a:ext uri="{FF2B5EF4-FFF2-40B4-BE49-F238E27FC236}">
                <a16:creationId xmlns:a16="http://schemas.microsoft.com/office/drawing/2014/main" id="{F9886E87-E69C-992A-18B6-306D710FED70}"/>
              </a:ext>
            </a:extLst>
          </p:cNvPr>
          <p:cNvSpPr/>
          <p:nvPr/>
        </p:nvSpPr>
        <p:spPr>
          <a:xfrm>
            <a:off x="8305594" y="5473494"/>
            <a:ext cx="3042821" cy="584775"/>
          </a:xfrm>
          <a:prstGeom prst="rect">
            <a:avLst/>
          </a:prstGeom>
          <a:solidFill>
            <a:schemeClr val="accent4">
              <a:lumMod val="20000"/>
              <a:lumOff val="80000"/>
            </a:schemeClr>
          </a:solidFill>
          <a:ln>
            <a:solidFill>
              <a:schemeClr val="accent5">
                <a:lumMod val="50000"/>
              </a:schemeClr>
            </a:solidFill>
          </a:ln>
        </p:spPr>
        <p:txBody>
          <a:bodyPr wrap="none" lIns="91440" tIns="45720" rIns="91440" bIns="45720">
            <a:spAutoFit/>
          </a:bodyPr>
          <a:lstStyle/>
          <a:p>
            <a:pPr algn="ctr"/>
            <a:r>
              <a:rPr lang="en-US" sz="3200" dirty="0">
                <a:solidFill>
                  <a:schemeClr val="accent1">
                    <a:lumMod val="50000"/>
                  </a:schemeClr>
                </a:solidFill>
              </a:rPr>
              <a:t>to get married</a:t>
            </a:r>
          </a:p>
        </p:txBody>
      </p:sp>
      <p:sp>
        <p:nvSpPr>
          <p:cNvPr id="10" name="Title 11">
            <a:extLst>
              <a:ext uri="{FF2B5EF4-FFF2-40B4-BE49-F238E27FC236}">
                <a16:creationId xmlns:a16="http://schemas.microsoft.com/office/drawing/2014/main" id="{AB71ADE1-1AEF-9E4D-71C9-C9A16A43F6C9}"/>
              </a:ext>
            </a:extLst>
          </p:cNvPr>
          <p:cNvSpPr txBox="1">
            <a:spLocks/>
          </p:cNvSpPr>
          <p:nvPr/>
        </p:nvSpPr>
        <p:spPr>
          <a:xfrm>
            <a:off x="146038" y="103426"/>
            <a:ext cx="3253145" cy="776587"/>
          </a:xfrm>
          <a:prstGeom prst="rect">
            <a:avLst/>
          </a:prstGeom>
          <a:blipFill>
            <a:blip r:embed="rId3">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Vocabulario</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 </a:t>
            </a:r>
          </a:p>
        </p:txBody>
      </p:sp>
      <p:pic>
        <p:nvPicPr>
          <p:cNvPr id="8" name="Picture 7">
            <a:extLst>
              <a:ext uri="{FF2B5EF4-FFF2-40B4-BE49-F238E27FC236}">
                <a16:creationId xmlns:a16="http://schemas.microsoft.com/office/drawing/2014/main" id="{EF0F227A-B93E-B2F1-31BA-A10A4148F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4362">
            <a:off x="4984529" y="1044211"/>
            <a:ext cx="2363359" cy="2141298"/>
          </a:xfrm>
          <a:prstGeom prst="rect">
            <a:avLst/>
          </a:prstGeom>
        </p:spPr>
      </p:pic>
      <p:sp>
        <p:nvSpPr>
          <p:cNvPr id="9" name="TextBox 8">
            <a:extLst>
              <a:ext uri="{FF2B5EF4-FFF2-40B4-BE49-F238E27FC236}">
                <a16:creationId xmlns:a16="http://schemas.microsoft.com/office/drawing/2014/main" id="{A5E8F086-5925-1877-49AB-2CFFE616F6F8}"/>
              </a:ext>
            </a:extLst>
          </p:cNvPr>
          <p:cNvSpPr txBox="1"/>
          <p:nvPr/>
        </p:nvSpPr>
        <p:spPr>
          <a:xfrm>
            <a:off x="5296799" y="1840269"/>
            <a:ext cx="23329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F8C6C7">
                    <a:lumMod val="50000"/>
                  </a:srgbClr>
                </a:solidFill>
                <a:latin typeface="Century Gothic"/>
              </a:rPr>
              <a:t>pleasure</a:t>
            </a:r>
            <a:endParaRPr kumimoji="0" lang="en-GB" sz="2800" b="0" i="0" u="none" strike="noStrike" kern="1200" cap="none" spc="0" normalizeH="0" baseline="0" noProof="0" dirty="0">
              <a:ln>
                <a:noFill/>
              </a:ln>
              <a:solidFill>
                <a:srgbClr val="F8C6C7">
                  <a:lumMod val="50000"/>
                </a:srgbClr>
              </a:solidFill>
              <a:effectLst/>
              <a:uLnTx/>
              <a:uFillTx/>
              <a:latin typeface="Century Gothic"/>
              <a:ea typeface="+mn-ea"/>
              <a:cs typeface="+mn-cs"/>
            </a:endParaRPr>
          </a:p>
        </p:txBody>
      </p:sp>
    </p:spTree>
    <p:extLst>
      <p:ext uri="{BB962C8B-B14F-4D97-AF65-F5344CB8AC3E}">
        <p14:creationId xmlns:p14="http://schemas.microsoft.com/office/powerpoint/2010/main" val="297227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panish_Master_Template" id="{36A2373B-57EA-442B-ABBD-50818630D245}" vid="{9AE01F9D-6AB8-4352-9FBE-6524C006D1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4613</TotalTime>
  <Words>12086</Words>
  <Application>Microsoft Macintosh PowerPoint</Application>
  <PresentationFormat>Widescreen</PresentationFormat>
  <Paragraphs>1688</Paragraphs>
  <Slides>65</Slides>
  <Notes>65</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3" baseType="lpstr">
      <vt:lpstr>Arial</vt:lpstr>
      <vt:lpstr>Calibri</vt:lpstr>
      <vt:lpstr>Century Gothic</vt:lpstr>
      <vt:lpstr>Helvetica Neue</vt:lpstr>
      <vt:lpstr>Showcard Gothic</vt:lpstr>
      <vt:lpstr>Tw Cen MT</vt:lpstr>
      <vt:lpstr>NCELP_German_2022</vt:lpstr>
      <vt:lpstr>Bitmap Image</vt:lpstr>
      <vt:lpstr>PowerPoint Presentation</vt:lpstr>
      <vt:lpstr>Vocabulario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Vocabulario</vt:lpstr>
      <vt:lpstr>Vocabulario</vt:lpstr>
      <vt:lpstr>Vocabulario</vt:lpstr>
      <vt:lpstr>Vocabulario</vt:lpstr>
      <vt:lpstr>Vocabulario</vt:lpstr>
      <vt:lpstr>Vocabulario</vt:lpstr>
      <vt:lpstr>Vocabulario</vt:lpstr>
      <vt:lpstr>Vocabulario</vt:lpstr>
      <vt:lpstr>Talking about what people did in the past Using the 3rd person preterite endings –ó / -aron</vt:lpstr>
      <vt:lpstr>Las vidas de dos actores famosos Penélope Cruz y Javier Bardem</vt:lpstr>
      <vt:lpstr>Talking about who does the action Using personal pronouns in 3rd person</vt:lpstr>
      <vt:lpstr>Las vidas de dos actores famosos Penélope Cruz y Javier Bardem</vt:lpstr>
      <vt:lpstr>Las vidas de dos actores famosos Penélope Cruz y Javier Bardem</vt:lpstr>
      <vt:lpstr>¿Qué sonido es?</vt:lpstr>
      <vt:lpstr>¿Qué sonido es?</vt:lpstr>
      <vt:lpstr>¿Qué sonido es?</vt:lpstr>
      <vt:lpstr>¿Qué sonido es?</vt:lpstr>
      <vt:lpstr>¿Qué sonido es?</vt:lpstr>
      <vt:lpstr>¿Qué sonido es?</vt:lpstr>
      <vt:lpstr>¿Qué sonido es?</vt:lpstr>
      <vt:lpstr>¿Qué sonido es?</vt:lpstr>
      <vt:lpstr>¿Qué sonido es?</vt:lpstr>
      <vt:lpstr>¿Qué sonido es?</vt:lpstr>
      <vt:lpstr>¿Qué sonido es?</vt:lpstr>
      <vt:lpstr>hablar / escuchar</vt:lpstr>
      <vt:lpstr>hablar / escuchar</vt:lpstr>
      <vt:lpstr>PowerPoint Presentation</vt:lpstr>
      <vt:lpstr>Estudiante B - Solución</vt:lpstr>
      <vt:lpstr>Hablamos sobre personas famosas: Penélope Cruz, Javier Bardem, Gerard Piqué and Shakira.</vt:lpstr>
      <vt:lpstr>Persona A</vt:lpstr>
      <vt:lpstr>Persona A</vt:lpstr>
      <vt:lpstr>Respuestas: persona A</vt:lpstr>
      <vt:lpstr>Respuestas: Persona B</vt:lpstr>
      <vt:lpstr>PowerPoint Presentation</vt:lpstr>
      <vt:lpstr>Vocabulario</vt:lpstr>
      <vt:lpstr>Vocabulario</vt:lpstr>
      <vt:lpstr>Talking about his or her things Using possessive adjectives ‘su’ and ‘sus’</vt:lpstr>
      <vt:lpstr>Entrevista con Penélope</vt:lpstr>
      <vt:lpstr>Talking about their things Using possessive adjectives ‘su’ and ‘sus’</vt:lpstr>
      <vt:lpstr>Piqué en la tele</vt:lpstr>
      <vt:lpstr>How to ask questions in Spanish Using verbs in questions</vt:lpstr>
      <vt:lpstr>Question intonation</vt:lpstr>
      <vt:lpstr>Una historia de amor</vt:lpstr>
      <vt:lpstr>Una historia de amor</vt:lpstr>
      <vt:lpstr>Una historia de amor</vt:lpstr>
      <vt:lpstr>Hablamos sobre una boda.</vt:lpstr>
      <vt:lpstr>PowerPoint Presentation</vt:lpstr>
      <vt:lpstr>PowerPoint Presentation</vt:lpstr>
      <vt:lpstr>Un festival</vt:lpstr>
      <vt:lpstr>Mira las palabras en color rojo. ¿Cómo las dices correctamente?</vt:lpstr>
      <vt:lpstr>How to say ‘your’ Possessive adjectives [revisited]</vt:lpstr>
      <vt:lpstr>Vuestros, vuestras…</vt:lpstr>
      <vt:lpstr>Frida Kahlo y Diego Rivera</vt:lpstr>
      <vt:lpstr>Frida Kahlo y Diego Rivera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Caruso</dc:creator>
  <cp:lastModifiedBy>Amanda Izquierdo</cp:lastModifiedBy>
  <cp:revision>75</cp:revision>
  <dcterms:created xsi:type="dcterms:W3CDTF">2022-11-22T13:42:36Z</dcterms:created>
  <dcterms:modified xsi:type="dcterms:W3CDTF">2023-03-02T16:57:41Z</dcterms:modified>
</cp:coreProperties>
</file>