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55" r:id="rId4"/>
    <p:sldMasterId id="2147483766" r:id="rId5"/>
  </p:sldMasterIdLst>
  <p:notesMasterIdLst>
    <p:notesMasterId r:id="rId52"/>
  </p:notesMasterIdLst>
  <p:sldIdLst>
    <p:sldId id="258" r:id="rId6"/>
    <p:sldId id="280" r:id="rId7"/>
    <p:sldId id="289" r:id="rId8"/>
    <p:sldId id="802" r:id="rId9"/>
    <p:sldId id="267" r:id="rId10"/>
    <p:sldId id="809" r:id="rId11"/>
    <p:sldId id="804" r:id="rId12"/>
    <p:sldId id="819" r:id="rId13"/>
    <p:sldId id="820" r:id="rId14"/>
    <p:sldId id="257" r:id="rId15"/>
    <p:sldId id="836" r:id="rId16"/>
    <p:sldId id="324" r:id="rId17"/>
    <p:sldId id="331" r:id="rId18"/>
    <p:sldId id="832" r:id="rId19"/>
    <p:sldId id="821" r:id="rId20"/>
    <p:sldId id="330" r:id="rId21"/>
    <p:sldId id="822" r:id="rId22"/>
    <p:sldId id="823" r:id="rId23"/>
    <p:sldId id="824" r:id="rId24"/>
    <p:sldId id="825" r:id="rId25"/>
    <p:sldId id="826" r:id="rId26"/>
    <p:sldId id="827" r:id="rId27"/>
    <p:sldId id="828" r:id="rId28"/>
    <p:sldId id="834" r:id="rId29"/>
    <p:sldId id="833" r:id="rId30"/>
    <p:sldId id="835" r:id="rId31"/>
    <p:sldId id="503" r:id="rId32"/>
    <p:sldId id="319" r:id="rId33"/>
    <p:sldId id="805" r:id="rId34"/>
    <p:sldId id="818" r:id="rId35"/>
    <p:sldId id="808" r:id="rId36"/>
    <p:sldId id="262" r:id="rId37"/>
    <p:sldId id="840" r:id="rId38"/>
    <p:sldId id="841" r:id="rId39"/>
    <p:sldId id="842" r:id="rId40"/>
    <p:sldId id="810" r:id="rId41"/>
    <p:sldId id="260" r:id="rId42"/>
    <p:sldId id="839" r:id="rId43"/>
    <p:sldId id="261" r:id="rId44"/>
    <p:sldId id="812" r:id="rId45"/>
    <p:sldId id="837" r:id="rId46"/>
    <p:sldId id="838" r:id="rId47"/>
    <p:sldId id="816" r:id="rId48"/>
    <p:sldId id="817" r:id="rId49"/>
    <p:sldId id="317" r:id="rId50"/>
    <p:sldId id="28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Dudley" initials="AD" lastIdx="11" clrIdx="0">
    <p:extLst>
      <p:ext uri="{19B8F6BF-5375-455C-9EA6-DF929625EA0E}">
        <p15:presenceInfo xmlns:p15="http://schemas.microsoft.com/office/powerpoint/2012/main" userId="S::ad2u16@soton.ac.uk::3175bca7-b53d-4978-b72c-95b5e20d0140" providerId="AD"/>
      </p:ext>
    </p:extLst>
  </p:cmAuthor>
  <p:cmAuthor id="2" name="Microsoft Office User" initials="MOU" lastIdx="24"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FCECE8"/>
    <a:srgbClr val="FF66CC"/>
    <a:srgbClr val="CCECFF"/>
    <a:srgbClr val="FFCC66"/>
    <a:srgbClr val="FF9900"/>
    <a:srgbClr val="FF3300"/>
    <a:srgbClr val="3399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3" autoAdjust="0"/>
    <p:restoredTop sz="86842" autoAdjust="0"/>
  </p:normalViewPr>
  <p:slideViewPr>
    <p:cSldViewPr snapToGrid="0">
      <p:cViewPr varScale="1">
        <p:scale>
          <a:sx n="67" d="100"/>
          <a:sy n="67" d="100"/>
        </p:scale>
        <p:origin x="998" y="67"/>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howGuides="1">
      <p:cViewPr varScale="1">
        <p:scale>
          <a:sx n="86" d="100"/>
          <a:sy n="86" d="100"/>
        </p:scale>
        <p:origin x="3786" y="7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emonde.fr/societe/article/2021/11/17/le-robert-confirme-l-ajout-du-pronom-iel-dans-son-edition-en-ligne_6102440_3224.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baseline="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noProof="0" dirty="0">
                <a:solidFill>
                  <a:srgbClr val="000000"/>
                </a:solidFill>
                <a:effectLst/>
                <a:latin typeface="Calibri" panose="020F0502020204030204" pitchFamily="34" charset="0"/>
              </a:rPr>
              <a:t>Introduce</a:t>
            </a:r>
            <a:r>
              <a:rPr lang="en-GB" b="0" i="0" baseline="0" noProof="0" dirty="0">
                <a:solidFill>
                  <a:srgbClr val="000000"/>
                </a:solidFill>
                <a:effectLst/>
                <a:latin typeface="Calibri" panose="020F0502020204030204" pitchFamily="34" charset="0"/>
              </a:rPr>
              <a:t> </a:t>
            </a:r>
            <a:r>
              <a:rPr lang="fr-FR" b="0" i="0" baseline="0" dirty="0">
                <a:solidFill>
                  <a:srgbClr val="000000"/>
                </a:solidFill>
                <a:effectLst/>
                <a:latin typeface="Calibri" panose="020F0502020204030204" pitchFamily="34" charset="0"/>
              </a:rPr>
              <a:t>the </a:t>
            </a:r>
            <a:r>
              <a:rPr lang="fr-FR" b="0" i="1" baseline="0" dirty="0">
                <a:solidFill>
                  <a:srgbClr val="000000"/>
                </a:solidFill>
                <a:effectLst/>
                <a:latin typeface="Calibri" panose="020F0502020204030204" pitchFamily="34" charset="0"/>
              </a:rPr>
              <a:t>tu </a:t>
            </a:r>
            <a:r>
              <a:rPr lang="en-GB" b="0" i="0" baseline="0" noProof="0" dirty="0">
                <a:solidFill>
                  <a:srgbClr val="000000"/>
                </a:solidFill>
                <a:effectLst/>
                <a:latin typeface="Calibri" panose="020F0502020204030204" pitchFamily="34" charset="0"/>
              </a:rPr>
              <a:t>forms</a:t>
            </a:r>
            <a:r>
              <a:rPr lang="fr-FR" b="0" i="0" baseline="0" dirty="0">
                <a:solidFill>
                  <a:srgbClr val="000000"/>
                </a:solidFill>
                <a:effectLst/>
                <a:latin typeface="Calibri" panose="020F0502020204030204" pitchFamily="34" charset="0"/>
              </a:rPr>
              <a:t> of </a:t>
            </a:r>
            <a:r>
              <a:rPr lang="en-GB" b="0" i="0" baseline="0" noProof="0" dirty="0">
                <a:solidFill>
                  <a:srgbClr val="000000"/>
                </a:solidFill>
                <a:effectLst/>
                <a:latin typeface="Calibri" panose="020F0502020204030204" pitchFamily="34" charset="0"/>
              </a:rPr>
              <a:t>regular</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verbs</a:t>
            </a:r>
            <a:r>
              <a:rPr lang="fr-FR" b="0" i="0" baseline="0" dirty="0">
                <a:solidFill>
                  <a:srgbClr val="000000"/>
                </a:solidFill>
                <a:effectLst/>
                <a:latin typeface="Calibri" panose="020F0502020204030204" pitchFamily="34" charset="0"/>
              </a:rPr>
              <a:t> in the </a:t>
            </a:r>
            <a:r>
              <a:rPr lang="en-GB" b="0" i="0" baseline="0" noProof="0" dirty="0">
                <a:solidFill>
                  <a:srgbClr val="000000"/>
                </a:solidFill>
                <a:effectLst/>
                <a:latin typeface="Calibri" panose="020F0502020204030204" pitchFamily="34" charset="0"/>
              </a:rPr>
              <a:t>imperfect</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tense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noProof="0" dirty="0">
                <a:solidFill>
                  <a:srgbClr val="000000"/>
                </a:solidFill>
                <a:effectLst/>
                <a:latin typeface="Calibri" panose="020F0502020204030204" pitchFamily="34" charset="0"/>
              </a:rPr>
              <a:t>Revisit</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SSCs</a:t>
            </a:r>
            <a:r>
              <a:rPr lang="fr-FR" b="0" i="0" baseline="0" dirty="0">
                <a:solidFill>
                  <a:srgbClr val="000000"/>
                </a:solidFill>
                <a:effectLst/>
                <a:latin typeface="Calibri" panose="020F0502020204030204" pitchFamily="34" charset="0"/>
              </a:rPr>
              <a:t> [</a:t>
            </a:r>
            <a:r>
              <a:rPr lang="en-GB" sz="1200" dirty="0">
                <a:solidFill>
                  <a:prstClr val="white"/>
                </a:solidFill>
              </a:rPr>
              <a:t>ai]</a:t>
            </a:r>
            <a:r>
              <a:rPr lang="en-GB" sz="1200" baseline="0" dirty="0">
                <a:solidFill>
                  <a:prstClr val="white"/>
                </a:solidFill>
              </a:rPr>
              <a:t> and</a:t>
            </a:r>
            <a:r>
              <a:rPr lang="en-GB" sz="1200" dirty="0">
                <a:solidFill>
                  <a:prstClr val="white"/>
                </a:solidFill>
              </a:rPr>
              <a:t> [é] and link these</a:t>
            </a:r>
            <a:r>
              <a:rPr lang="en-GB" sz="1200" baseline="0" dirty="0">
                <a:solidFill>
                  <a:prstClr val="white"/>
                </a:solidFill>
              </a:rPr>
              <a:t> with the imperfect tense endings and -ER past participle ending respectively.</a:t>
            </a:r>
            <a:endParaRPr lang="en-GB" sz="1200" dirty="0">
              <a:solidFill>
                <a:prstClr val="white"/>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dirty="0">
                <a:solidFill>
                  <a:srgbClr val="000000"/>
                </a:solidFill>
                <a:effectLst/>
                <a:latin typeface="Calibri" panose="020F0502020204030204" pitchFamily="34" charset="0"/>
              </a:rPr>
              <a:t>Revisit </a:t>
            </a:r>
            <a:r>
              <a:rPr lang="fr-FR" b="0" i="0" baseline="0" dirty="0">
                <a:solidFill>
                  <a:srgbClr val="000000"/>
                </a:solidFill>
                <a:effectLst/>
                <a:latin typeface="Calibri" panose="020F0502020204030204" pitchFamily="34" charset="0"/>
              </a:rPr>
              <a:t>the </a:t>
            </a:r>
            <a:r>
              <a:rPr lang="fr-FR" b="0" i="1" baseline="0" dirty="0">
                <a:solidFill>
                  <a:srgbClr val="000000"/>
                </a:solidFill>
                <a:effectLst/>
                <a:latin typeface="Calibri" panose="020F0502020204030204" pitchFamily="34" charset="0"/>
              </a:rPr>
              <a:t>je, il/elle </a:t>
            </a:r>
            <a:r>
              <a:rPr lang="fr-FR" b="0" i="0" baseline="0" dirty="0">
                <a:solidFill>
                  <a:srgbClr val="000000"/>
                </a:solidFill>
                <a:effectLst/>
                <a:latin typeface="Calibri" panose="020F0502020204030204" pitchFamily="34" charset="0"/>
              </a:rPr>
              <a:t>and </a:t>
            </a:r>
            <a:r>
              <a:rPr lang="fr-FR" b="0" i="1" baseline="0" dirty="0">
                <a:solidFill>
                  <a:srgbClr val="000000"/>
                </a:solidFill>
                <a:effectLst/>
                <a:latin typeface="Calibri" panose="020F0502020204030204" pitchFamily="34" charset="0"/>
              </a:rPr>
              <a:t>on </a:t>
            </a:r>
            <a:r>
              <a:rPr lang="en-GB" b="0" i="0" baseline="0" noProof="0" dirty="0">
                <a:solidFill>
                  <a:srgbClr val="000000"/>
                </a:solidFill>
                <a:effectLst/>
                <a:latin typeface="Calibri" panose="020F0502020204030204" pitchFamily="34" charset="0"/>
              </a:rPr>
              <a:t>forms</a:t>
            </a:r>
            <a:r>
              <a:rPr lang="fr-FR" b="0" i="0" baseline="0" dirty="0">
                <a:solidFill>
                  <a:srgbClr val="000000"/>
                </a:solidFill>
                <a:effectLst/>
                <a:latin typeface="Calibri" panose="020F0502020204030204" pitchFamily="34" charset="0"/>
              </a:rPr>
              <a:t> of </a:t>
            </a:r>
            <a:r>
              <a:rPr lang="en-GB" b="0" i="0" baseline="0" noProof="0" dirty="0">
                <a:solidFill>
                  <a:srgbClr val="000000"/>
                </a:solidFill>
                <a:effectLst/>
                <a:latin typeface="Calibri" panose="020F0502020204030204" pitchFamily="34" charset="0"/>
              </a:rPr>
              <a:t>regular</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verbs</a:t>
            </a:r>
            <a:r>
              <a:rPr lang="fr-FR" b="0" i="0" baseline="0" dirty="0">
                <a:solidFill>
                  <a:srgbClr val="000000"/>
                </a:solidFill>
                <a:effectLst/>
                <a:latin typeface="Calibri" panose="020F0502020204030204" pitchFamily="34" charset="0"/>
              </a:rPr>
              <a:t> in the </a:t>
            </a:r>
            <a:r>
              <a:rPr lang="en-GB" b="0" i="0" baseline="0" noProof="0" dirty="0">
                <a:solidFill>
                  <a:srgbClr val="000000"/>
                </a:solidFill>
                <a:effectLst/>
                <a:latin typeface="Calibri" panose="020F0502020204030204" pitchFamily="34" charset="0"/>
              </a:rPr>
              <a:t>imperfect</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tense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baseline="0" noProof="0" dirty="0">
                <a:solidFill>
                  <a:srgbClr val="000000"/>
                </a:solidFill>
                <a:effectLst/>
                <a:latin typeface="Calibri" panose="020F0502020204030204" pitchFamily="34" charset="0"/>
              </a:rPr>
              <a:t>Revisit</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gender</a:t>
            </a:r>
            <a:r>
              <a:rPr lang="fr-FR" b="0" i="0" baseline="0" dirty="0">
                <a:solidFill>
                  <a:srgbClr val="000000"/>
                </a:solidFill>
                <a:effectLst/>
                <a:latin typeface="Calibri" panose="020F0502020204030204" pitchFamily="34" charset="0"/>
              </a:rPr>
              <a:t> neutral </a:t>
            </a:r>
            <a:r>
              <a:rPr lang="en-GB" b="0" i="0" baseline="0" noProof="0" dirty="0">
                <a:solidFill>
                  <a:srgbClr val="000000"/>
                </a:solidFill>
                <a:effectLst/>
                <a:latin typeface="Calibri" panose="020F0502020204030204" pitchFamily="34" charset="0"/>
              </a:rPr>
              <a:t>pronouns</a:t>
            </a:r>
            <a:r>
              <a:rPr lang="fr-FR" b="0" i="0" baseline="0" dirty="0">
                <a:solidFill>
                  <a:srgbClr val="000000"/>
                </a:solidFill>
                <a:effectLst/>
                <a:latin typeface="Calibri" panose="020F0502020204030204" pitchFamily="34" charset="0"/>
              </a:rPr>
              <a:t> and use </a:t>
            </a:r>
            <a:r>
              <a:rPr lang="en-GB" b="0" i="0" baseline="0" noProof="0" dirty="0">
                <a:solidFill>
                  <a:srgbClr val="000000"/>
                </a:solidFill>
                <a:effectLst/>
                <a:latin typeface="Calibri" panose="020F0502020204030204" pitchFamily="34" charset="0"/>
              </a:rPr>
              <a:t>with</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third</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person</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singular</a:t>
            </a:r>
            <a:r>
              <a:rPr lang="fr-FR" b="0" i="0" baseline="0" dirty="0">
                <a:solidFill>
                  <a:srgbClr val="000000"/>
                </a:solidFill>
                <a:effectLst/>
                <a:latin typeface="Calibri" panose="020F0502020204030204" pitchFamily="34" charset="0"/>
              </a:rPr>
              <a:t> </a:t>
            </a:r>
            <a:r>
              <a:rPr lang="en-GB" b="0" i="0" baseline="0" noProof="0" dirty="0">
                <a:solidFill>
                  <a:srgbClr val="000000"/>
                </a:solidFill>
                <a:effectLst/>
                <a:latin typeface="Calibri" panose="020F0502020204030204" pitchFamily="34" charset="0"/>
              </a:rPr>
              <a:t>forms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9.2.2.3 (introduce) </a:t>
            </a:r>
            <a:r>
              <a:rPr lang="fr-FR" dirty="0">
                <a:solidFill>
                  <a:srgbClr val="000000"/>
                </a:solidFill>
                <a:latin typeface="Century Gothic" panose="020B0502020202020204" pitchFamily="34" charset="0"/>
              </a:rPr>
              <a:t>participer à [670], artiste [1797], concours [1375], défi [1728], diversité [2537], émission [1074], genre [556], personnage [1449], sexe [1691], scène [794],  spectacle [1687], annuel [1674], culturel [1495], non-binaire [n/a], transgenre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approcher [1576], avoir besoin de [n/a] téléphoner (à) [2448], voler (à) [1610], moi [131], toi [510], proche [838], crime [819], fréquence [2178], responsabilité [694], sécurité [478], vol [1531], criminel [1411], après [82], avant [40], selon [240]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commander [959], réserver [695], addition [&gt;5000], carte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[955], choix [436], nuit [580], restaurant [2336], réception [1926], service [203], table [1019], leur [35], leurs [n/a], votre [214], vos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US" sz="1200" b="0" i="0" u="none" strike="noStrike" kern="1200" dirty="0" err="1">
                <a:solidFill>
                  <a:srgbClr val="000000"/>
                </a:solidFill>
                <a:effectLst/>
                <a:latin typeface="Arial" panose="020B0604020202020204" pitchFamily="34" charset="0"/>
                <a:ea typeface="+mn-ea"/>
                <a:cs typeface="+mn-cs"/>
              </a:rPr>
              <a:t>annuel</a:t>
            </a:r>
            <a:r>
              <a:rPr lang="en-US" sz="1200" b="0" i="0" u="none" strike="noStrike" kern="1200" dirty="0">
                <a:solidFill>
                  <a:srgbClr val="000000"/>
                </a:solidFill>
                <a:effectLst/>
                <a:latin typeface="Arial" panose="020B0604020202020204" pitchFamily="34" charset="0"/>
                <a:ea typeface="+mn-ea"/>
                <a:cs typeface="+mn-cs"/>
              </a:rPr>
              <a:t> – annual, </a:t>
            </a:r>
            <a:r>
              <a:rPr lang="en-US" sz="1200" b="0" i="1" u="none" strike="noStrike" kern="1200" dirty="0">
                <a:solidFill>
                  <a:srgbClr val="000000"/>
                </a:solidFill>
                <a:effectLst/>
                <a:latin typeface="Arial" panose="020B0604020202020204" pitchFamily="34" charset="0"/>
                <a:ea typeface="+mn-ea"/>
                <a:cs typeface="+mn-cs"/>
              </a:rPr>
              <a:t>yearly</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0" dirty="0"/>
          </a:p>
          <a:p>
            <a:r>
              <a:rPr lang="en-US" b="1" dirty="0"/>
              <a:t>Aim: </a:t>
            </a:r>
            <a:r>
              <a:rPr lang="en-US" b="0" dirty="0"/>
              <a:t>Aural recognition of this week’s new vocabulary in context. Introduction to the </a:t>
            </a:r>
            <a:r>
              <a:rPr lang="fr-FR" sz="12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LGBTQ+ </a:t>
            </a:r>
            <a:r>
              <a:rPr lang="en-GB" sz="1200" noProof="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scene</a:t>
            </a:r>
            <a:r>
              <a:rPr lang="fr-FR" sz="12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in </a:t>
            </a:r>
            <a:r>
              <a:rPr lang="en-GB" sz="1200" noProof="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Montreal</a:t>
            </a:r>
            <a:r>
              <a:rPr lang="fr-FR" sz="12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and </a:t>
            </a:r>
            <a:r>
              <a:rPr lang="en-GB" sz="1200" noProof="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some</a:t>
            </a:r>
            <a:r>
              <a:rPr lang="fr-FR" sz="12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inclusive language</a:t>
            </a:r>
            <a:r>
              <a:rPr lang="fr-FR" sz="1200" baseline="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use. </a:t>
            </a:r>
            <a:endParaRPr lang="en-US" b="0" dirty="0"/>
          </a:p>
          <a:p>
            <a:endParaRPr lang="en-US" b="1" dirty="0"/>
          </a:p>
          <a:p>
            <a:r>
              <a:rPr lang="en-US" b="1" dirty="0"/>
              <a:t>Procedure:</a:t>
            </a:r>
          </a:p>
          <a:p>
            <a:r>
              <a:rPr lang="en-US" b="0" dirty="0"/>
              <a:t>1. Click on the audio. Students will hear the sentences in full.</a:t>
            </a:r>
          </a:p>
          <a:p>
            <a:r>
              <a:rPr lang="en-US" b="0" dirty="0"/>
              <a:t>2. After each sentence is heard, the teacher asks the students to pick which words in French they heard from the English translations in the boxes.</a:t>
            </a:r>
          </a:p>
          <a:p>
            <a:r>
              <a:rPr lang="en-US" b="0" dirty="0"/>
              <a:t>3. The teacher then clicks to reveal the full sentence.</a:t>
            </a:r>
          </a:p>
          <a:p>
            <a:r>
              <a:rPr lang="en-US" b="0" dirty="0"/>
              <a:t>4. Oral translation of full</a:t>
            </a:r>
            <a:r>
              <a:rPr lang="en-US" b="0" baseline="0" dirty="0"/>
              <a:t> sentences.</a:t>
            </a:r>
            <a:endParaRPr lang="en-US" b="0" dirty="0"/>
          </a:p>
          <a:p>
            <a:endParaRPr lang="en-US" b="0" dirty="0"/>
          </a:p>
          <a:p>
            <a:r>
              <a:rPr lang="en-US" b="1" dirty="0"/>
              <a:t>Transcript:</a:t>
            </a: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 On peut regarder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un spectacle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de drag-queen au Cabaret Mado à Montréal.</a:t>
            </a:r>
            <a:endParaRPr lang="en-GB" sz="1800" dirty="0">
              <a:effectLst/>
              <a:latin typeface="Calibri" panose="020F0502020204030204" pitchFamily="34" charset="0"/>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 Rita Baga est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une artiste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et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personnage</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très important de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scène culturelle</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LGBTQ+ à Montréal.</a:t>
            </a:r>
            <a:endParaRPr lang="en-GB" sz="1800" dirty="0">
              <a:effectLst/>
              <a:latin typeface="Calibri" panose="020F0502020204030204" pitchFamily="34" charset="0"/>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 Rita Baga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a</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participé à un concours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de drag-queen à la télé.</a:t>
            </a:r>
            <a:endParaRPr lang="en-GB" sz="1800" dirty="0">
              <a:effectLst/>
              <a:latin typeface="Calibri" panose="020F0502020204030204" pitchFamily="34" charset="0"/>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 C’est une</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émission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qui célèbre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diversité.</a:t>
            </a:r>
            <a:endParaRPr lang="en-GB" sz="1800" dirty="0">
              <a:effectLst/>
              <a:latin typeface="Calibri" panose="020F0502020204030204" pitchFamily="34" charset="0"/>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 La marche des fiertés est un évènement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annuel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important pour la communauté LGBTQ+.</a:t>
            </a:r>
            <a:endParaRPr lang="en-GB" sz="1800" dirty="0">
              <a:effectLst/>
              <a:latin typeface="Calibri" panose="020F0502020204030204" pitchFamily="34" charset="0"/>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 Une personne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transgenre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a une identité de genre qui ne correspond pas au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sexe</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biologique. </a:t>
            </a:r>
            <a:endParaRPr lang="en-GB" sz="1800" dirty="0">
              <a:effectLst/>
              <a:latin typeface="Calibri" panose="020F0502020204030204" pitchFamily="34" charset="0"/>
              <a:ea typeface="Calibri" panose="020F0502020204030204" pitchFamily="34" charset="0"/>
            </a:endParaRPr>
          </a:p>
          <a:p>
            <a:pPr marL="0" lvl="0" indent="0">
              <a:lnSpc>
                <a:spcPct val="150000"/>
              </a:lnSpc>
              <a:spcAft>
                <a:spcPts val="800"/>
              </a:spcAft>
              <a:buFont typeface="+mj-lt"/>
              <a:buNone/>
            </a:pP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7. Il peut être </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un défi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de communiquer son identité de genre</a:t>
            </a:r>
            <a:r>
              <a:rPr lang="fr-FR" sz="1800" b="1"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fr-FR" sz="1800" dirty="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aux autres.</a:t>
            </a:r>
            <a:endParaRPr lang="en-GB" sz="1800" dirty="0">
              <a:effectLst/>
              <a:latin typeface="Calibri" panose="020F0502020204030204" pitchFamily="34" charset="0"/>
              <a:ea typeface="Calibri" panose="020F050202020403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cognates used (1 is the most frequent word in French): </a:t>
            </a:r>
          </a:p>
          <a:p>
            <a:pPr marL="0" marR="0" lvl="0" indent="0" defTabSz="914400" rtl="0" eaLnBrk="1" fontAlgn="auto" latinLnBrk="0" hangingPunct="1">
              <a:lnSpc>
                <a:spcPct val="100000"/>
              </a:lnSpc>
              <a:spcBef>
                <a:spcPts val="0"/>
              </a:spcBef>
              <a:spcAft>
                <a:spcPts val="0"/>
              </a:spcAft>
              <a:buClrTx/>
              <a:buSzTx/>
              <a:buFontTx/>
              <a:buNone/>
              <a:tabLst/>
              <a:defRPr/>
            </a:pPr>
            <a:r>
              <a:rPr lang="fr-FR" sz="1200" b="0" dirty="0">
                <a:solidFill>
                  <a:prstClr val="white"/>
                </a:solidFill>
                <a:latin typeface="Century Gothic" panose="020B0502020202020204" pitchFamily="34" charset="0"/>
              </a:rPr>
              <a:t>identité [1437],</a:t>
            </a:r>
            <a:r>
              <a:rPr lang="en-GB" sz="1200" b="0" dirty="0">
                <a:solidFill>
                  <a:prstClr val="white"/>
                </a:solidFill>
                <a:latin typeface="Century Gothic" panose="020B0502020202020204" pitchFamily="34" charset="0"/>
              </a:rPr>
              <a:t> </a:t>
            </a:r>
            <a:r>
              <a:rPr lang="fr-FR" sz="1200" b="0" dirty="0">
                <a:solidFill>
                  <a:prstClr val="white"/>
                </a:solidFill>
                <a:latin typeface="Century Gothic" panose="020B0502020202020204" pitchFamily="34" charset="0"/>
              </a:rPr>
              <a:t>biologique</a:t>
            </a:r>
            <a:r>
              <a:rPr lang="en-GB" sz="1200" b="0" dirty="0">
                <a:solidFill>
                  <a:prstClr val="white"/>
                </a:solidFill>
                <a:latin typeface="Century Gothic" panose="020B0502020202020204" pitchFamily="34" charset="0"/>
              </a:rPr>
              <a:t> [2781], </a:t>
            </a:r>
            <a:r>
              <a:rPr lang="fr-FR" sz="1200" b="0" dirty="0">
                <a:solidFill>
                  <a:prstClr val="white"/>
                </a:solidFill>
                <a:latin typeface="Century Gothic" panose="020B0502020202020204" pitchFamily="34" charset="0"/>
              </a:rPr>
              <a:t>correspondre</a:t>
            </a:r>
            <a:r>
              <a:rPr lang="en-GB" sz="1200" b="0" dirty="0">
                <a:solidFill>
                  <a:prstClr val="white"/>
                </a:solidFill>
                <a:latin typeface="Century Gothic" panose="020B0502020202020204" pitchFamily="34" charset="0"/>
              </a:rPr>
              <a:t> [1415]</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70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a:t>
            </a:r>
            <a:r>
              <a:rPr lang="fr-FR" b="0" i="1" noProof="0" dirty="0"/>
              <a:t>tu</a:t>
            </a:r>
            <a:r>
              <a:rPr lang="en-US" b="0" i="1" dirty="0"/>
              <a:t> </a:t>
            </a:r>
            <a:r>
              <a:rPr lang="en-US" b="0" i="0" dirty="0"/>
              <a:t>form of the imperfect tense;</a:t>
            </a:r>
            <a:r>
              <a:rPr lang="en-US" b="0" i="0" baseline="0" dirty="0"/>
              <a:t> to introduce intonation questions in the imperfect tense; to revise </a:t>
            </a:r>
            <a:r>
              <a:rPr lang="en-US" b="0" i="1" baseline="0" dirty="0"/>
              <a:t>je </a:t>
            </a:r>
            <a:r>
              <a:rPr lang="en-US" b="0" i="0" baseline="0" dirty="0"/>
              <a:t>and </a:t>
            </a:r>
            <a:r>
              <a:rPr lang="en-US" b="0" i="1" baseline="0" dirty="0"/>
              <a:t>il/</a:t>
            </a:r>
            <a:r>
              <a:rPr lang="fr-FR" b="0" i="1" baseline="0" noProof="0" dirty="0"/>
              <a:t>elle</a:t>
            </a:r>
            <a:r>
              <a:rPr lang="en-US" b="0" i="1" baseline="0" dirty="0"/>
              <a:t>/on </a:t>
            </a:r>
            <a:r>
              <a:rPr lang="en-US" b="0" i="0" baseline="0" dirty="0"/>
              <a:t>forms in the imperfect tense.</a:t>
            </a:r>
            <a:endParaRPr lang="en-US" b="1" dirty="0"/>
          </a:p>
          <a:p>
            <a:endParaRPr lang="en-US" b="1" dirty="0"/>
          </a:p>
          <a:p>
            <a:r>
              <a:rPr lang="en-US" b="1" dirty="0"/>
              <a:t>Procedure:</a:t>
            </a:r>
          </a:p>
          <a:p>
            <a:r>
              <a:rPr lang="en-US" b="0" dirty="0"/>
              <a:t>1. Click through the</a:t>
            </a:r>
            <a:r>
              <a:rPr lang="en-US" b="0" baseline="0" dirty="0"/>
              <a:t> information on the slide. Recap present tense </a:t>
            </a:r>
            <a:r>
              <a:rPr lang="en-US" b="0" i="1" baseline="0" dirty="0"/>
              <a:t>nous </a:t>
            </a:r>
            <a:r>
              <a:rPr lang="en-US" b="0" i="0" baseline="0" dirty="0"/>
              <a:t>forms of all regular verb groups if needed.</a:t>
            </a:r>
            <a:endParaRPr lang="en-US" b="0" dirty="0"/>
          </a:p>
          <a:p>
            <a:r>
              <a:rPr lang="en-US" b="0" dirty="0"/>
              <a:t>2. Teacher</a:t>
            </a:r>
            <a:r>
              <a:rPr lang="en-US" b="0" baseline="0" dirty="0"/>
              <a:t> to read out the last example with focus on raised intonation. Students repeat.</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867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use of gender-neutral pronouns</a:t>
            </a:r>
            <a:r>
              <a:rPr lang="en-US" b="0" baseline="0" dirty="0"/>
              <a:t> with third person singular verb forms; to introduce students to the concept of language change; cultural awareness: </a:t>
            </a:r>
            <a:r>
              <a:rPr lang="en-US" sz="1200" i="1" dirty="0">
                <a:solidFill>
                  <a:srgbClr val="4472C4">
                    <a:lumMod val="50000"/>
                  </a:srgbClr>
                </a:solidFill>
              </a:rPr>
              <a:t>Académie française.</a:t>
            </a:r>
            <a:r>
              <a:rPr lang="en-US" sz="1200" i="1" baseline="0" dirty="0">
                <a:solidFill>
                  <a:srgbClr val="4472C4">
                    <a:lumMod val="50000"/>
                  </a:srgbClr>
                </a:solidFill>
              </a:rPr>
              <a:t> </a:t>
            </a:r>
          </a:p>
          <a:p>
            <a:endParaRPr lang="en-US" sz="1200" b="1" baseline="0" dirty="0">
              <a:solidFill>
                <a:srgbClr val="4472C4">
                  <a:lumMod val="50000"/>
                </a:srgbClr>
              </a:solidFill>
            </a:endParaRPr>
          </a:p>
          <a:p>
            <a:r>
              <a:rPr lang="en-US" b="1" dirty="0"/>
              <a:t>Procedure:</a:t>
            </a:r>
          </a:p>
          <a:p>
            <a:r>
              <a:rPr lang="en-US" b="0" dirty="0"/>
              <a:t>1. Click to bring</a:t>
            </a:r>
            <a:r>
              <a:rPr lang="en-US" b="0" baseline="0" dirty="0"/>
              <a:t> up the example of a gender neutral pronoun used with the -ait ending in </a:t>
            </a:r>
            <a:r>
              <a:rPr lang="en-US" b="0" i="1" baseline="0" dirty="0"/>
              <a:t>imparfait</a:t>
            </a:r>
            <a:r>
              <a:rPr lang="en-US" b="0" i="0" baseline="0" dirty="0"/>
              <a:t>. Students first encountered gender neutral pronouns in French in 9.1.1.1.</a:t>
            </a:r>
          </a:p>
          <a:p>
            <a:r>
              <a:rPr lang="en-US" b="0" dirty="0"/>
              <a:t>2. Clarify</a:t>
            </a:r>
            <a:r>
              <a:rPr lang="en-US" b="0" baseline="0" dirty="0"/>
              <a:t> the pronunciation of the four gender neutral pronouns (like the word ‘yell’). To listen to examples of pronunciation, see the Petit Robert entry here: https://dictionnaire.lerobert.com/definition/iel</a:t>
            </a:r>
            <a:endParaRPr lang="en-US" b="0" dirty="0"/>
          </a:p>
          <a:p>
            <a:r>
              <a:rPr lang="en-US" b="0" dirty="0"/>
              <a:t>3.</a:t>
            </a:r>
            <a:r>
              <a:rPr lang="en-US" b="0" baseline="0" dirty="0"/>
              <a:t> Click to bring up the note about the addition of </a:t>
            </a:r>
            <a:r>
              <a:rPr lang="en-US" b="0" i="1" baseline="0" dirty="0"/>
              <a:t>iel </a:t>
            </a:r>
            <a:r>
              <a:rPr lang="en-US" b="0" i="0" baseline="0" dirty="0"/>
              <a:t>to the Petit Robert. If students are not familiar with it, the teacher could bring up the online version to show the class. Introduce the idea of language change as variation in the features of a language over time to reflect its usage in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4. Click to bring up the note on some controversy around the move, and again to bring up the tweet from François Jolivet (https://en.wikipedia.org/wiki/Fran%C3%A7ois_Jolivet) and then the note about the </a:t>
            </a:r>
            <a:r>
              <a:rPr lang="en-US" sz="1200" i="1" dirty="0">
                <a:solidFill>
                  <a:srgbClr val="4472C4">
                    <a:lumMod val="50000"/>
                  </a:srgbClr>
                </a:solidFill>
              </a:rPr>
              <a:t>Académie française.</a:t>
            </a:r>
            <a:r>
              <a:rPr lang="en-US" b="0" i="0" baseline="0" dirty="0"/>
              <a:t> With a bit of help with some phrases </a:t>
            </a:r>
            <a:r>
              <a:rPr lang="en-US" b="0" i="1" baseline="0" dirty="0"/>
              <a:t>(venir de, n’avoir rien de</a:t>
            </a:r>
            <a:r>
              <a:rPr lang="en-US" b="0" i="0" baseline="0" dirty="0"/>
              <a:t>) students should be able to get the gist of Jolivet’s comment. They may pick up on his somewhat ironic use of the word ‘</a:t>
            </a:r>
            <a:r>
              <a:rPr lang="en-US" b="0" i="1" baseline="0" dirty="0"/>
              <a:t>wokisme’ </a:t>
            </a:r>
            <a:r>
              <a:rPr lang="en-US" b="0" i="0" baseline="0" dirty="0"/>
              <a:t>! At higher levels, interested students may have some thoughts to offer on the dichotomy between language change and preservation of the historical roots of a 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5. Invite students to think about other aspects of language change they have noticed in English, French or another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Here are some links to articles on the matter:</a:t>
            </a:r>
            <a:endParaRPr lang="en-US" b="0" dirty="0"/>
          </a:p>
          <a:p>
            <a:pPr lvl="0">
              <a:defRPr/>
            </a:pPr>
            <a:r>
              <a:rPr lang="en-US" sz="1200" dirty="0">
                <a:solidFill>
                  <a:srgbClr val="4472C4">
                    <a:lumMod val="50000"/>
                  </a:srgbClr>
                </a:solidFill>
                <a:hlinkClick r:id="rId3"/>
              </a:rPr>
              <a:t>https://www.lemonde.fr/societe/article/2021/11/17/le-robert-confirme-l-ajout-du-pronom-iel-dans-son-edition-en-ligne_6102440_3224.html</a:t>
            </a:r>
            <a:endParaRPr lang="en-US" sz="1200" dirty="0">
              <a:solidFill>
                <a:srgbClr val="4472C4">
                  <a:lumMod val="50000"/>
                </a:srgbClr>
              </a:solidFill>
            </a:endParaRPr>
          </a:p>
          <a:p>
            <a:pPr lvl="0">
              <a:defRPr/>
            </a:pPr>
            <a:r>
              <a:rPr lang="en-US" sz="1200" dirty="0">
                <a:solidFill>
                  <a:srgbClr val="4472C4">
                    <a:lumMod val="50000"/>
                  </a:srgbClr>
                </a:solidFill>
              </a:rPr>
              <a:t>https://dictionnaire.lerobert.com/dis-moi-robert/raconte-moi-robert/mot-jour/pourquoi-le-robert-a-t-il-integre-le-mot-iel-dans-son-dictionnaire-en-ligne.html</a:t>
            </a:r>
          </a:p>
          <a:p>
            <a:pPr lvl="0">
              <a:defRPr/>
            </a:pPr>
            <a:endParaRPr lang="en-US" sz="12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(near)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rgbClr val="FF0000"/>
                </a:solidFill>
                <a:latin typeface="Century Gothic" panose="020B0502020202020204" pitchFamily="34" charset="0"/>
              </a:rPr>
              <a:t>immortel</a:t>
            </a:r>
            <a:r>
              <a:rPr lang="en-GB" b="0" baseline="0" dirty="0">
                <a:solidFill>
                  <a:srgbClr val="FF0000"/>
                </a:solidFill>
              </a:rPr>
              <a:t> [&gt;5000], gardien [1924]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a:p>
            <a:pPr lvl="0">
              <a:defRPr/>
            </a:pPr>
            <a:endParaRPr lang="en-US" sz="1200" dirty="0">
              <a:solidFill>
                <a:srgbClr val="4472C4">
                  <a:lumMod val="50000"/>
                </a:srgbClr>
              </a:solidFill>
            </a:endParaRPr>
          </a:p>
          <a:p>
            <a:pPr lvl="0">
              <a:defRPr/>
            </a:pPr>
            <a:endParaRPr lang="en-US" sz="1200" dirty="0">
              <a:solidFill>
                <a:srgbClr val="4472C4">
                  <a:lumMod val="50000"/>
                </a:srgbClr>
              </a:solidFill>
            </a:endParaRPr>
          </a:p>
          <a:p>
            <a:pPr lvl="0">
              <a:defRPr/>
            </a:pPr>
            <a:endParaRPr lang="en-US" sz="1200" dirty="0">
              <a:solidFill>
                <a:srgbClr val="4472C4">
                  <a:lumMod val="50000"/>
                </a:srgb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[1/2]</a:t>
            </a:r>
          </a:p>
          <a:p>
            <a:endParaRPr lang="en-US" b="1" dirty="0"/>
          </a:p>
          <a:p>
            <a:r>
              <a:rPr lang="en-US" b="1" dirty="0"/>
              <a:t>Aim: </a:t>
            </a:r>
            <a:r>
              <a:rPr lang="en-US" b="0" dirty="0"/>
              <a:t>written</a:t>
            </a:r>
            <a:r>
              <a:rPr lang="en-US" b="0" baseline="0" dirty="0"/>
              <a:t> recognition of singular forms of verbs in the present and imperfect tenses; cultural awareness (inclusive language); reading comprehension.</a:t>
            </a:r>
            <a:endParaRPr lang="en-US" b="1" dirty="0"/>
          </a:p>
          <a:p>
            <a:endParaRPr lang="en-US" b="1" dirty="0"/>
          </a:p>
          <a:p>
            <a:r>
              <a:rPr lang="en-US" b="1" dirty="0"/>
              <a:t>Procedure:</a:t>
            </a:r>
          </a:p>
          <a:p>
            <a:r>
              <a:rPr lang="en-US" b="0" dirty="0"/>
              <a:t>1. Students read the text, and choose the missing pronouns based on the verb endings. Note that there are a mix of verbs in the present</a:t>
            </a:r>
            <a:r>
              <a:rPr lang="en-US" b="0" baseline="0" dirty="0"/>
              <a:t> and imperfect.</a:t>
            </a:r>
            <a:endParaRPr lang="en-US" b="0" dirty="0"/>
          </a:p>
          <a:p>
            <a:r>
              <a:rPr lang="en-US" b="0" dirty="0"/>
              <a:t>2. Click to reveal</a:t>
            </a:r>
            <a:r>
              <a:rPr lang="en-US" b="0" baseline="0" dirty="0"/>
              <a:t> missing pronouns.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3. Draw attention to the very last sentence. It is important to note that although </a:t>
            </a:r>
            <a:r>
              <a:rPr lang="fr-FR" b="0" i="1" baseline="0" noProof="0" dirty="0"/>
              <a:t>iel</a:t>
            </a:r>
            <a:r>
              <a:rPr lang="en-US" b="0" i="1" baseline="0" dirty="0"/>
              <a:t> </a:t>
            </a:r>
            <a:r>
              <a:rPr lang="en-US" b="0" i="0" baseline="0" dirty="0"/>
              <a:t>is becoming more widely used, it is not integrated into the language in the same way that </a:t>
            </a:r>
            <a:r>
              <a:rPr lang="en-US" b="0" i="1" baseline="0" dirty="0"/>
              <a:t>they </a:t>
            </a:r>
            <a:r>
              <a:rPr lang="en-US" b="0" i="0" baseline="0" dirty="0"/>
              <a:t>is commonly used in English. There are many different gender-neutral pronouns, and not all people who identify as non-binary use a gender-neutral pronoun. It is important to ask individuals how they would like to be addressed, using phrases such as </a:t>
            </a:r>
            <a:r>
              <a:rPr lang="en-GB" sz="1200" dirty="0">
                <a:solidFill>
                  <a:schemeClr val="accent5">
                    <a:lumMod val="50000"/>
                  </a:schemeClr>
                </a:solidFill>
              </a:rPr>
              <a:t> </a:t>
            </a:r>
            <a:r>
              <a:rPr lang="fr-FR" sz="1200" b="0" i="1" noProof="0" dirty="0">
                <a:solidFill>
                  <a:schemeClr val="accent5">
                    <a:lumMod val="50000"/>
                  </a:schemeClr>
                </a:solidFill>
              </a:rPr>
              <a:t>Quels</a:t>
            </a:r>
            <a:r>
              <a:rPr lang="en-GB" sz="1200" b="0" i="1" dirty="0">
                <a:solidFill>
                  <a:schemeClr val="accent5">
                    <a:lumMod val="50000"/>
                  </a:schemeClr>
                </a:solidFill>
              </a:rPr>
              <a:t> </a:t>
            </a:r>
            <a:r>
              <a:rPr lang="fr-FR" sz="1200" b="0" i="1" noProof="0" dirty="0">
                <a:solidFill>
                  <a:schemeClr val="accent5">
                    <a:lumMod val="50000"/>
                  </a:schemeClr>
                </a:solidFill>
              </a:rPr>
              <a:t>pronoms</a:t>
            </a:r>
            <a:r>
              <a:rPr lang="en-GB" sz="1200" b="0" i="1" dirty="0">
                <a:solidFill>
                  <a:schemeClr val="accent5">
                    <a:lumMod val="50000"/>
                  </a:schemeClr>
                </a:solidFill>
              </a:rPr>
              <a:t> </a:t>
            </a:r>
            <a:r>
              <a:rPr lang="fr-FR" sz="1200" b="0" i="1" noProof="0" dirty="0">
                <a:solidFill>
                  <a:schemeClr val="accent5">
                    <a:lumMod val="50000"/>
                  </a:schemeClr>
                </a:solidFill>
              </a:rPr>
              <a:t>utilises-tu</a:t>
            </a:r>
            <a:r>
              <a:rPr lang="en-GB" sz="1200" b="0" i="1" dirty="0">
                <a:solidFill>
                  <a:schemeClr val="accent5">
                    <a:lumMod val="50000"/>
                  </a:schemeClr>
                </a:solidFill>
              </a:rPr>
              <a:t> </a:t>
            </a:r>
            <a:r>
              <a:rPr lang="en-GB" sz="1200" b="0" dirty="0">
                <a:solidFill>
                  <a:schemeClr val="accent5">
                    <a:lumMod val="50000"/>
                  </a:schemeClr>
                </a:solidFill>
              </a:rPr>
              <a:t>and </a:t>
            </a:r>
            <a:r>
              <a:rPr lang="fr-FR" sz="1200" i="1" noProof="0" dirty="0">
                <a:solidFill>
                  <a:schemeClr val="accent5">
                    <a:lumMod val="50000"/>
                  </a:schemeClr>
                </a:solidFill>
              </a:rPr>
              <a:t>Quels</a:t>
            </a:r>
            <a:r>
              <a:rPr lang="en-GB" sz="1200" i="1" dirty="0">
                <a:solidFill>
                  <a:schemeClr val="accent5">
                    <a:lumMod val="50000"/>
                  </a:schemeClr>
                </a:solidFill>
              </a:rPr>
              <a:t> sont </a:t>
            </a:r>
            <a:r>
              <a:rPr lang="fr-FR" sz="1200" i="1" noProof="0" dirty="0">
                <a:solidFill>
                  <a:schemeClr val="accent5">
                    <a:lumMod val="50000"/>
                  </a:schemeClr>
                </a:solidFill>
              </a:rPr>
              <a:t>tes</a:t>
            </a:r>
            <a:r>
              <a:rPr lang="en-GB" sz="1200" i="1" dirty="0">
                <a:solidFill>
                  <a:schemeClr val="accent5">
                    <a:lumMod val="50000"/>
                  </a:schemeClr>
                </a:solidFill>
              </a:rPr>
              <a:t> </a:t>
            </a:r>
            <a:r>
              <a:rPr lang="fr-FR" sz="1200" i="1" noProof="0" dirty="0">
                <a:solidFill>
                  <a:schemeClr val="accent5">
                    <a:lumMod val="50000"/>
                  </a:schemeClr>
                </a:solidFill>
              </a:rPr>
              <a:t>pronoms</a:t>
            </a:r>
            <a:r>
              <a:rPr lang="en-GB" sz="1200" i="1" dirty="0">
                <a:solidFill>
                  <a:schemeClr val="accent5">
                    <a:lumMod val="50000"/>
                  </a:schemeClr>
                </a:solidFill>
              </a:rPr>
              <a:t> ? </a:t>
            </a:r>
            <a:r>
              <a:rPr lang="en-GB" sz="1200" i="0" dirty="0">
                <a:solidFill>
                  <a:schemeClr val="accent5">
                    <a:lumMod val="50000"/>
                  </a:schemeClr>
                </a:solidFill>
              </a:rPr>
              <a:t>as</a:t>
            </a:r>
            <a:r>
              <a:rPr lang="en-GB" sz="1200" i="0" baseline="0" dirty="0">
                <a:solidFill>
                  <a:schemeClr val="accent5">
                    <a:lumMod val="50000"/>
                  </a:schemeClr>
                </a:solidFill>
              </a:rPr>
              <a:t> exemplified above.</a:t>
            </a:r>
            <a:endParaRPr lang="en-US" b="0" i="1" baseline="0" dirty="0"/>
          </a:p>
          <a:p>
            <a:r>
              <a:rPr lang="en-US" b="0" i="0" baseline="0" dirty="0"/>
              <a:t>See here for more information:</a:t>
            </a:r>
          </a:p>
          <a:p>
            <a:r>
              <a:rPr lang="en-US" b="0" i="0" baseline="0" dirty="0"/>
              <a:t>https://divergenres.org/wp-content/uploads/2021/04/guide-grammaireinclusive-final.pdf</a:t>
            </a:r>
          </a:p>
          <a:p>
            <a:r>
              <a:rPr lang="en-US" b="0" i="0" baseline="0" dirty="0"/>
              <a:t>https://lavieenqueer.wordpress.com/2018/07/26/petit-dico-de-francais-neutre-inclusif/</a:t>
            </a:r>
          </a:p>
          <a:p>
            <a:r>
              <a:rPr lang="en-US" b="0" dirty="0"/>
              <a:t>4. Click again to reveal comprehension</a:t>
            </a:r>
            <a:r>
              <a:rPr lang="en-US" b="0" baseline="0" dirty="0"/>
              <a:t> questions.</a:t>
            </a:r>
            <a:endParaRPr lang="en-US" b="0" dirty="0"/>
          </a:p>
          <a:p>
            <a:r>
              <a:rPr lang="en-US" b="0" dirty="0"/>
              <a:t>5. Answers are</a:t>
            </a:r>
            <a:r>
              <a:rPr lang="en-US" b="0" baseline="0" dirty="0"/>
              <a:t> on the next slide.</a:t>
            </a:r>
            <a:endParaRPr lang="en-US" b="0" dirty="0"/>
          </a:p>
          <a:p>
            <a:r>
              <a:rPr lang="en-US" b="0" dirty="0"/>
              <a:t>6. As a follow-up</a:t>
            </a:r>
            <a:r>
              <a:rPr lang="en-US" b="0" baseline="0" dirty="0"/>
              <a:t> discussion, invite students to share any information about inclusivity in other languages they know.</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lang="fr-FR" baseline="0" noProof="0" dirty="0"/>
              <a:t>neutre</a:t>
            </a:r>
            <a:r>
              <a:rPr lang="en-GB" baseline="0" dirty="0"/>
              <a:t> [2785], </a:t>
            </a:r>
            <a:r>
              <a:rPr lang="fr-FR" baseline="0" noProof="0" dirty="0"/>
              <a:t>préférence</a:t>
            </a:r>
            <a:r>
              <a:rPr lang="en-GB" baseline="0" dirty="0"/>
              <a:t> [2970], </a:t>
            </a:r>
            <a:r>
              <a:rPr lang="en-GB" sz="1200" dirty="0">
                <a:solidFill>
                  <a:schemeClr val="accent5">
                    <a:lumMod val="50000"/>
                  </a:schemeClr>
                </a:solidFill>
              </a:rPr>
              <a:t>personnel [398], rare [1233], </a:t>
            </a:r>
            <a:r>
              <a:rPr lang="fr-FR" sz="1200" noProof="0" dirty="0">
                <a:solidFill>
                  <a:schemeClr val="accent5">
                    <a:lumMod val="50000"/>
                  </a:schemeClr>
                </a:solidFill>
              </a:rPr>
              <a:t>exemple</a:t>
            </a:r>
            <a:r>
              <a:rPr lang="en-GB" sz="1200" dirty="0">
                <a:solidFill>
                  <a:schemeClr val="accent5">
                    <a:lumMod val="50000"/>
                  </a:schemeClr>
                </a:solidFill>
              </a:rPr>
              <a:t> [259]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baseline="0" noProof="0" dirty="0"/>
              <a:t>genré</a:t>
            </a:r>
            <a:r>
              <a:rPr lang="en-GB" baseline="0" dirty="0"/>
              <a:t> [&gt;5000], </a:t>
            </a:r>
            <a:r>
              <a:rPr lang="fr-FR" baseline="0" noProof="0" dirty="0"/>
              <a:t>pronom</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a:t>
            </a:r>
          </a:p>
          <a:p>
            <a:endParaRPr lang="en-US" b="1" dirty="0"/>
          </a:p>
          <a:p>
            <a:r>
              <a:rPr lang="en-US" b="0" dirty="0"/>
              <a:t>Answers appear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01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Written production of sentences with a range of regular verbs in the imperfect tense (</a:t>
            </a:r>
            <a:r>
              <a:rPr lang="en-GB" b="0" i="1" baseline="0" dirty="0"/>
              <a:t>je, tu, il/elle/on</a:t>
            </a:r>
            <a:r>
              <a:rPr lang="en-GB" b="0"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Ask students to give a number in French between 1 and 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Click on the box to jump to a translation task.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Students translate the English sentence into French using the imperfect tense. This can be done on mini-whiteboards. The boxes</a:t>
            </a:r>
            <a:r>
              <a:rPr lang="en-GB" b="0" baseline="0" dirty="0"/>
              <a:t> contain a mix of statements and (intonation) questions to prime students for the speaking activity that follows.</a:t>
            </a:r>
            <a:endParaRPr lang="en-GB"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Click to reveal the answer.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Students are awarded five points for a correct stem, 5 points for a correct ending, and 5 bonus points if the whole sentence is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Students write down their scores and add them up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08450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 of 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17657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3 of 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6263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4 of 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9054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5 of 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759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6 of 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7669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7 of 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938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8 of 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372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9 of 9</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7004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[1/3]</a:t>
            </a:r>
          </a:p>
          <a:p>
            <a:endParaRPr lang="en-US" b="1" dirty="0"/>
          </a:p>
          <a:p>
            <a:r>
              <a:rPr lang="en-US" b="1" dirty="0"/>
              <a:t>Aim: </a:t>
            </a:r>
            <a:r>
              <a:rPr lang="en-US" b="0" dirty="0"/>
              <a:t>Spoken comprehension and production of questions and statements with singular</a:t>
            </a:r>
            <a:r>
              <a:rPr lang="en-US" b="0" baseline="0" dirty="0"/>
              <a:t> forms of verbs in the imperfect tense.</a:t>
            </a:r>
            <a:endParaRPr lang="en-US" b="0" i="1" dirty="0"/>
          </a:p>
          <a:p>
            <a:endParaRPr lang="en-US" b="1" dirty="0"/>
          </a:p>
          <a:p>
            <a:r>
              <a:rPr lang="en-US" b="1" dirty="0"/>
              <a:t>Procedure:</a:t>
            </a:r>
          </a:p>
          <a:p>
            <a:r>
              <a:rPr lang="en-US" b="0" dirty="0"/>
              <a:t>1. Print</a:t>
            </a:r>
            <a:r>
              <a:rPr lang="en-US" b="0" baseline="0" dirty="0"/>
              <a:t> and distribute the rolecards on the next slide.</a:t>
            </a:r>
          </a:p>
          <a:p>
            <a:r>
              <a:rPr lang="en-US" sz="1200" dirty="0">
                <a:solidFill>
                  <a:srgbClr val="4472C4">
                    <a:lumMod val="50000"/>
                  </a:srgbClr>
                </a:solidFill>
                <a:latin typeface="Century Gothic" panose="020F0302020204030204"/>
              </a:rPr>
              <a:t>2. Explain to students that they are going to play </a:t>
            </a:r>
            <a:r>
              <a:rPr lang="en-US" sz="1200" i="1" dirty="0">
                <a:solidFill>
                  <a:srgbClr val="4472C4">
                    <a:lumMod val="50000"/>
                  </a:srgbClr>
                </a:solidFill>
                <a:latin typeface="Century Gothic" panose="020F0302020204030204"/>
              </a:rPr>
              <a:t>Puissance</a:t>
            </a:r>
            <a:r>
              <a:rPr lang="en-US" sz="1200" i="1" baseline="0" dirty="0">
                <a:solidFill>
                  <a:srgbClr val="4472C4">
                    <a:lumMod val="50000"/>
                  </a:srgbClr>
                </a:solidFill>
                <a:latin typeface="Century Gothic" panose="020F0302020204030204"/>
              </a:rPr>
              <a:t> 4 </a:t>
            </a:r>
            <a:r>
              <a:rPr lang="en-US" sz="1200" i="0" baseline="0" dirty="0">
                <a:solidFill>
                  <a:srgbClr val="4472C4">
                    <a:lumMod val="50000"/>
                  </a:srgbClr>
                </a:solidFill>
                <a:latin typeface="Century Gothic" panose="020F0302020204030204"/>
              </a:rPr>
              <a:t>(French name for ‘connect 4) by</a:t>
            </a:r>
            <a:r>
              <a:rPr lang="en-US" sz="1200" dirty="0">
                <a:solidFill>
                  <a:srgbClr val="4472C4">
                    <a:lumMod val="50000"/>
                  </a:srgbClr>
                </a:solidFill>
                <a:latin typeface="Century Gothic" panose="020F0302020204030204"/>
              </a:rPr>
              <a:t> asking and answering</a:t>
            </a:r>
            <a:r>
              <a:rPr lang="en-US" sz="1200" baseline="0" dirty="0">
                <a:solidFill>
                  <a:srgbClr val="4472C4">
                    <a:lumMod val="50000"/>
                  </a:srgbClr>
                </a:solidFill>
                <a:latin typeface="Century Gothic" panose="020F0302020204030204"/>
              </a:rPr>
              <a:t> </a:t>
            </a:r>
            <a:r>
              <a:rPr lang="en-US" sz="1200" dirty="0">
                <a:solidFill>
                  <a:srgbClr val="4472C4">
                    <a:lumMod val="50000"/>
                  </a:srgbClr>
                </a:solidFill>
                <a:latin typeface="Century Gothic" panose="020F0302020204030204"/>
              </a:rPr>
              <a:t>questions in the imperfect tense to find out who used to do what as a child. Note the use of plural</a:t>
            </a:r>
            <a:r>
              <a:rPr lang="en-US" sz="1200" baseline="0" dirty="0">
                <a:solidFill>
                  <a:srgbClr val="4472C4">
                    <a:lumMod val="50000"/>
                  </a:srgbClr>
                </a:solidFill>
                <a:latin typeface="Century Gothic" panose="020F0302020204030204"/>
              </a:rPr>
              <a:t> pronouns </a:t>
            </a:r>
            <a:r>
              <a:rPr lang="en-US" sz="1200" i="1" baseline="0" dirty="0">
                <a:solidFill>
                  <a:srgbClr val="4472C4">
                    <a:lumMod val="50000"/>
                  </a:srgbClr>
                </a:solidFill>
                <a:latin typeface="Century Gothic" panose="020F0302020204030204"/>
              </a:rPr>
              <a:t>votre </a:t>
            </a:r>
            <a:r>
              <a:rPr lang="en-US" sz="1200" i="0" baseline="0" dirty="0">
                <a:solidFill>
                  <a:srgbClr val="4472C4">
                    <a:lumMod val="50000"/>
                  </a:srgbClr>
                </a:solidFill>
                <a:latin typeface="Century Gothic" panose="020F0302020204030204"/>
              </a:rPr>
              <a:t>and </a:t>
            </a:r>
            <a:r>
              <a:rPr lang="en-US" sz="1200" i="1" baseline="0" dirty="0">
                <a:solidFill>
                  <a:srgbClr val="4472C4">
                    <a:lumMod val="50000"/>
                  </a:srgbClr>
                </a:solidFill>
                <a:latin typeface="Century Gothic" panose="020F0302020204030204"/>
              </a:rPr>
              <a:t>vos </a:t>
            </a:r>
            <a:r>
              <a:rPr lang="en-US" sz="1200" i="0" baseline="0" dirty="0">
                <a:solidFill>
                  <a:srgbClr val="4472C4">
                    <a:lumMod val="50000"/>
                  </a:srgbClr>
                </a:solidFill>
                <a:latin typeface="Century Gothic" panose="020F0302020204030204"/>
              </a:rPr>
              <a:t>to address the class as a whole. Check understanding.</a:t>
            </a:r>
            <a:endParaRPr lang="en-US" sz="1200" dirty="0">
              <a:solidFill>
                <a:srgbClr val="4472C4">
                  <a:lumMod val="50000"/>
                </a:srgbClr>
              </a:solidFill>
              <a:latin typeface="Century Gothic" panose="020F0302020204030204"/>
            </a:endParaRPr>
          </a:p>
          <a:p>
            <a:r>
              <a:rPr lang="en-US" sz="1200" dirty="0">
                <a:solidFill>
                  <a:srgbClr val="4472C4">
                    <a:lumMod val="50000"/>
                  </a:srgbClr>
                </a:solidFill>
                <a:latin typeface="Century Gothic" panose="020F0302020204030204"/>
              </a:rPr>
              <a:t>3.</a:t>
            </a:r>
            <a:r>
              <a:rPr lang="en-US" sz="1200" baseline="0" dirty="0">
                <a:solidFill>
                  <a:srgbClr val="4472C4">
                    <a:lumMod val="50000"/>
                  </a:srgbClr>
                </a:solidFill>
                <a:latin typeface="Century Gothic" panose="020F0302020204030204"/>
              </a:rPr>
              <a:t> Demonstrate the activity using this slide to exemplify one example of an affirmative answer and one example of a negative answer. Clarify that students have to tick four boxes in a row (horizontally, vertically, or diagonally) by finding students who </a:t>
            </a:r>
            <a:r>
              <a:rPr lang="en-US" sz="1200" i="1" baseline="0" dirty="0">
                <a:solidFill>
                  <a:srgbClr val="4472C4">
                    <a:lumMod val="50000"/>
                  </a:srgbClr>
                </a:solidFill>
                <a:latin typeface="Century Gothic" panose="020F0302020204030204"/>
              </a:rPr>
              <a:t>did </a:t>
            </a:r>
            <a:r>
              <a:rPr lang="en-US" sz="1200" i="0" baseline="0" dirty="0">
                <a:solidFill>
                  <a:srgbClr val="4472C4">
                    <a:lumMod val="50000"/>
                  </a:srgbClr>
                </a:solidFill>
                <a:latin typeface="Century Gothic" panose="020F0302020204030204"/>
              </a:rPr>
              <a:t>do each activity to win.</a:t>
            </a:r>
            <a:endParaRPr lang="en-US" sz="1200" baseline="0" dirty="0">
              <a:solidFill>
                <a:srgbClr val="4472C4">
                  <a:lumMod val="50000"/>
                </a:srgbClr>
              </a:solidFill>
              <a:latin typeface="Century Gothic" panose="020F0302020204030204"/>
            </a:endParaRPr>
          </a:p>
          <a:p>
            <a:r>
              <a:rPr lang="en-US" sz="1200" baseline="0" dirty="0">
                <a:solidFill>
                  <a:srgbClr val="4472C4">
                    <a:lumMod val="50000"/>
                  </a:srgbClr>
                </a:solidFill>
                <a:latin typeface="Century Gothic" panose="020F0302020204030204"/>
              </a:rPr>
              <a:t>4. At lower levels, students should practise answering yes/no questions with yes/no statements, as illustrated in the first example. At more advanced levels, encourage students to give more information in their answers (</a:t>
            </a:r>
            <a:r>
              <a:rPr lang="fr-FR" sz="1200" i="1" baseline="0" noProof="0" dirty="0">
                <a:solidFill>
                  <a:srgbClr val="4472C4">
                    <a:lumMod val="50000"/>
                  </a:srgbClr>
                </a:solidFill>
                <a:latin typeface="Century Gothic" panose="020F0302020204030204"/>
              </a:rPr>
              <a:t>Oui</a:t>
            </a:r>
            <a:r>
              <a:rPr lang="en-US" sz="1200" i="1" baseline="0" dirty="0">
                <a:solidFill>
                  <a:srgbClr val="4472C4">
                    <a:lumMod val="50000"/>
                  </a:srgbClr>
                </a:solidFill>
                <a:latin typeface="Century Gothic" panose="020F0302020204030204"/>
              </a:rPr>
              <a:t>, </a:t>
            </a:r>
            <a:r>
              <a:rPr lang="fr-FR" sz="1200" i="1" baseline="0" noProof="0" dirty="0">
                <a:solidFill>
                  <a:srgbClr val="4472C4">
                    <a:lumMod val="50000"/>
                  </a:srgbClr>
                </a:solidFill>
                <a:latin typeface="Century Gothic" panose="020F0302020204030204"/>
              </a:rPr>
              <a:t>j’appartenais</a:t>
            </a:r>
            <a:r>
              <a:rPr lang="en-US" sz="1200" i="1" baseline="0" dirty="0">
                <a:solidFill>
                  <a:srgbClr val="4472C4">
                    <a:lumMod val="50000"/>
                  </a:srgbClr>
                </a:solidFill>
                <a:latin typeface="Century Gothic" panose="020F0302020204030204"/>
              </a:rPr>
              <a:t> à un club d’hockey…</a:t>
            </a:r>
            <a:r>
              <a:rPr lang="en-US" sz="1200" i="0" baseline="0" dirty="0">
                <a:solidFill>
                  <a:srgbClr val="4472C4">
                    <a:lumMod val="50000"/>
                  </a:srgbClr>
                </a:solidFill>
                <a:latin typeface="Century Gothic" panose="020F0302020204030204"/>
              </a:rPr>
              <a:t>).</a:t>
            </a:r>
          </a:p>
          <a:p>
            <a:r>
              <a:rPr lang="en-US" sz="1200" i="0" baseline="0" dirty="0">
                <a:solidFill>
                  <a:srgbClr val="4472C4">
                    <a:lumMod val="50000"/>
                  </a:srgbClr>
                </a:solidFill>
                <a:latin typeface="Century Gothic" panose="020F0302020204030204"/>
              </a:rPr>
              <a:t>5. The first student to connect 4, and report their answers in 3</a:t>
            </a:r>
            <a:r>
              <a:rPr lang="en-US" sz="1200" i="0" baseline="30000" dirty="0">
                <a:solidFill>
                  <a:srgbClr val="4472C4">
                    <a:lumMod val="50000"/>
                  </a:srgbClr>
                </a:solidFill>
                <a:latin typeface="Century Gothic" panose="020F0302020204030204"/>
              </a:rPr>
              <a:t>rd</a:t>
            </a:r>
            <a:r>
              <a:rPr lang="en-US" sz="1200" i="0" baseline="0" dirty="0">
                <a:solidFill>
                  <a:srgbClr val="4472C4">
                    <a:lumMod val="50000"/>
                  </a:srgbClr>
                </a:solidFill>
                <a:latin typeface="Century Gothic" panose="020F0302020204030204"/>
              </a:rPr>
              <a:t> person singular statements about their classmates, is the winner.</a:t>
            </a:r>
          </a:p>
          <a:p>
            <a:r>
              <a:rPr lang="en-US" sz="1200" i="0" baseline="0" dirty="0">
                <a:solidFill>
                  <a:srgbClr val="4472C4">
                    <a:lumMod val="50000"/>
                  </a:srgbClr>
                </a:solidFill>
                <a:latin typeface="Century Gothic" panose="020F0302020204030204"/>
              </a:rPr>
              <a:t>6. Suggested questions can be found on the last slide in this lesson.</a:t>
            </a:r>
          </a:p>
          <a:p>
            <a:endParaRPr lang="en-US" sz="1200" i="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lang="en-GB" baseline="0" dirty="0"/>
              <a:t>neutre [2785], préférence [2970], </a:t>
            </a:r>
            <a:r>
              <a:rPr lang="en-GB" sz="1200" dirty="0">
                <a:solidFill>
                  <a:schemeClr val="accent5">
                    <a:lumMod val="50000"/>
                  </a:schemeClr>
                </a:solidFill>
              </a:rPr>
              <a:t>personnel [398], rare [1233], aligner [3021]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US" sz="1200" dirty="0">
                <a:solidFill>
                  <a:srgbClr val="4472C4">
                    <a:lumMod val="50000"/>
                  </a:srgbClr>
                </a:solidFill>
              </a:rPr>
              <a:t>boîte </a:t>
            </a:r>
            <a:r>
              <a:rPr lang="en-GB" baseline="0" dirty="0"/>
              <a:t>[1771], camarade [2825]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sz="120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302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4472C4">
                    <a:lumMod val="50000"/>
                  </a:srgbClr>
                </a:solidFill>
                <a:latin typeface="Century Gothic" panose="020F0302020204030204"/>
              </a:rPr>
              <a:t>[2/3]</a:t>
            </a:r>
          </a:p>
          <a:p>
            <a:r>
              <a:rPr lang="en-US" sz="1200" b="0" dirty="0">
                <a:solidFill>
                  <a:srgbClr val="4472C4">
                    <a:lumMod val="50000"/>
                  </a:srgbClr>
                </a:solidFill>
                <a:latin typeface="Century Gothic" panose="020F0302020204030204"/>
              </a:rPr>
              <a:t>Rolecards for printing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482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4472C4">
                    <a:lumMod val="50000"/>
                  </a:srgbClr>
                </a:solidFill>
                <a:latin typeface="Century Gothic" panose="020F0302020204030204"/>
              </a:rPr>
              <a:t>[3/3]</a:t>
            </a:r>
          </a:p>
          <a:p>
            <a:r>
              <a:rPr lang="en-US" sz="1200" b="0" dirty="0">
                <a:solidFill>
                  <a:srgbClr val="4472C4">
                    <a:lumMod val="50000"/>
                  </a:srgbClr>
                </a:solidFill>
                <a:latin typeface="Century Gothic" panose="020F0302020204030204"/>
              </a:rPr>
              <a:t>Suggested</a:t>
            </a:r>
            <a:r>
              <a:rPr lang="en-US" sz="1200" b="0" baseline="0" dirty="0">
                <a:solidFill>
                  <a:srgbClr val="4472C4">
                    <a:lumMod val="50000"/>
                  </a:srgbClr>
                </a:solidFill>
                <a:latin typeface="Century Gothic" panose="020F0302020204030204"/>
              </a:rPr>
              <a:t> questions</a:t>
            </a:r>
            <a:endParaRPr lang="en-US" sz="1200" b="0" dirty="0">
              <a:solidFill>
                <a:srgbClr val="4472C4">
                  <a:lumMod val="50000"/>
                </a:srgbClr>
              </a:solidFill>
              <a:latin typeface="Century Gothic" panose="020F03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796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fr-FR" b="0"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noProof="0" dirty="0">
                <a:solidFill>
                  <a:srgbClr val="000000"/>
                </a:solidFill>
                <a:effectLst/>
                <a:latin typeface="Calibri" panose="020F0502020204030204" pitchFamily="34" charset="0"/>
              </a:rPr>
              <a:t>Introduce</a:t>
            </a:r>
            <a:r>
              <a:rPr lang="en-GB" b="0" i="0" baseline="0" noProof="0" dirty="0">
                <a:solidFill>
                  <a:srgbClr val="000000"/>
                </a:solidFill>
                <a:effectLst/>
                <a:latin typeface="Calibri" panose="020F0502020204030204" pitchFamily="34" charset="0"/>
              </a:rPr>
              <a:t> </a:t>
            </a:r>
            <a:r>
              <a:rPr lang="fr-FR" b="0" i="0" baseline="0" dirty="0">
                <a:solidFill>
                  <a:srgbClr val="000000"/>
                </a:solidFill>
                <a:effectLst/>
                <a:latin typeface="Calibri" panose="020F0502020204030204" pitchFamily="34" charset="0"/>
              </a:rPr>
              <a:t>the –al </a:t>
            </a:r>
            <a:r>
              <a:rPr lang="fr-FR" b="0" i="0" baseline="0" dirty="0">
                <a:solidFill>
                  <a:srgbClr val="000000"/>
                </a:solidFill>
                <a:effectLst/>
                <a:latin typeface="Calibri" panose="020F0502020204030204" pitchFamily="34" charset="0"/>
                <a:sym typeface="Wingdings" panose="05000000000000000000" pitchFamily="2" charset="2"/>
              </a:rPr>
              <a:t> -el word pattern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dirty="0">
                <a:solidFill>
                  <a:srgbClr val="000000"/>
                </a:solidFill>
                <a:effectLst/>
                <a:latin typeface="Calibri" panose="020F0502020204030204" pitchFamily="34" charset="0"/>
              </a:rPr>
              <a:t>Revisit –ER </a:t>
            </a:r>
            <a:r>
              <a:rPr lang="en-GB" b="0" i="0" baseline="0" dirty="0">
                <a:solidFill>
                  <a:srgbClr val="000000"/>
                </a:solidFill>
                <a:effectLst/>
                <a:latin typeface="Calibri" panose="020F0502020204030204" pitchFamily="34" charset="0"/>
              </a:rPr>
              <a:t>perfect tense forms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baseline="0" noProof="0" dirty="0">
                <a:solidFill>
                  <a:srgbClr val="000000"/>
                </a:solidFill>
                <a:effectLst/>
                <a:latin typeface="Calibri" panose="020F0502020204030204" pitchFamily="34" charset="0"/>
              </a:rPr>
              <a:t>Introduce </a:t>
            </a:r>
            <a:r>
              <a:rPr lang="en-GB" b="0" i="0" baseline="0" noProof="0" dirty="0">
                <a:solidFill>
                  <a:srgbClr val="000000"/>
                </a:solidFill>
                <a:effectLst/>
                <a:latin typeface="Calibri" panose="020F0502020204030204" pitchFamily="34" charset="0"/>
              </a:rPr>
              <a:t>the use of the imperfect tense for one-off actions vs the prefect tense for ongoing actions.</a:t>
            </a:r>
            <a:endParaRPr lang="en-GB" b="1" i="0" baseline="0" noProof="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9.2.2.3 (introduce) </a:t>
            </a:r>
            <a:r>
              <a:rPr lang="fr-FR" dirty="0">
                <a:solidFill>
                  <a:srgbClr val="000000"/>
                </a:solidFill>
                <a:latin typeface="Century Gothic" panose="020B0502020202020204" pitchFamily="34" charset="0"/>
              </a:rPr>
              <a:t>participer à [670], artiste [1797], concours [1375], défi [1728], diversité [2537], émission [1074], genre [556], personnage [1449], sexe [1691], scène [794],  spectacle [1687], annuel [1674], culturel [1495], non-binaire [n/a], transgenre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approcher [1576], avoir besoin de [n/a] téléphoner (à) [2448], voler (à) [1610], moi [131], toi [510], proche [838], crime [819], fréquence [2178], responsabilité [694], sécurité [478], vol [1531], criminel [1411], après [82], avant [40], selon [240]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commander [959], réserver [695], addition [&gt;5000], carte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[955], choix [436], nuit [580], restaurant [2336], réception [1926], service [203], table [1019], leur [35], leurs [n/a], votre [214], vos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US" sz="1200" b="0" i="0" u="none" strike="noStrike" kern="1200" dirty="0" err="1">
                <a:solidFill>
                  <a:srgbClr val="000000"/>
                </a:solidFill>
                <a:effectLst/>
                <a:latin typeface="Arial" panose="020B0604020202020204" pitchFamily="34" charset="0"/>
                <a:ea typeface="+mn-ea"/>
                <a:cs typeface="+mn-cs"/>
              </a:rPr>
              <a:t>annuel</a:t>
            </a:r>
            <a:r>
              <a:rPr lang="en-US" sz="1200" b="0" i="0" u="none" strike="noStrike" kern="1200" dirty="0">
                <a:solidFill>
                  <a:srgbClr val="000000"/>
                </a:solidFill>
                <a:effectLst/>
                <a:latin typeface="Arial" panose="020B0604020202020204" pitchFamily="34" charset="0"/>
                <a:ea typeface="+mn-ea"/>
                <a:cs typeface="+mn-cs"/>
              </a:rPr>
              <a:t> – annual, </a:t>
            </a:r>
            <a:r>
              <a:rPr lang="en-US" sz="1200" b="0" i="1" u="none" strike="noStrike" kern="1200" dirty="0">
                <a:solidFill>
                  <a:srgbClr val="000000"/>
                </a:solidFill>
                <a:effectLst/>
                <a:latin typeface="Arial" panose="020B0604020202020204" pitchFamily="34" charset="0"/>
                <a:ea typeface="+mn-ea"/>
                <a:cs typeface="+mn-cs"/>
              </a:rPr>
              <a:t>yearly</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5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Oral</a:t>
            </a:r>
            <a:r>
              <a:rPr lang="en-US" b="0" baseline="0" dirty="0"/>
              <a:t> practice of pronunciation </a:t>
            </a:r>
            <a:r>
              <a:rPr lang="en-US" b="0" dirty="0"/>
              <a:t>differences between the cognates and near-cognates in this week’s vocabulary set.</a:t>
            </a:r>
          </a:p>
          <a:p>
            <a:endParaRPr lang="en-US" b="1" dirty="0"/>
          </a:p>
          <a:p>
            <a:r>
              <a:rPr lang="en-US" b="1" dirty="0"/>
              <a:t>Procedure:</a:t>
            </a:r>
          </a:p>
          <a:p>
            <a:r>
              <a:rPr lang="en-US" b="0" dirty="0"/>
              <a:t>1. Ask students to read the word in English, then try</a:t>
            </a:r>
            <a:r>
              <a:rPr lang="en-US" b="0" baseline="0" dirty="0"/>
              <a:t> to</a:t>
            </a:r>
            <a:r>
              <a:rPr lang="en-US" b="0" dirty="0"/>
              <a:t> say the French translation.</a:t>
            </a:r>
          </a:p>
          <a:p>
            <a:r>
              <a:rPr lang="en-US" b="0" dirty="0"/>
              <a:t>2. Click on the French word to hear it being said by a native speaker. Students repeat.</a:t>
            </a:r>
          </a:p>
          <a:p>
            <a:r>
              <a:rPr lang="en-US" b="0" dirty="0"/>
              <a:t>3. Click to reveal the definition of cognates,</a:t>
            </a:r>
            <a:r>
              <a:rPr lang="en-US" b="0" baseline="0" dirty="0"/>
              <a:t> which serves as a segue to the word pattern activity.</a:t>
            </a:r>
            <a:endParaRPr lang="en-US" b="0" dirty="0"/>
          </a:p>
          <a:p>
            <a:endParaRPr lang="en-US" b="0" dirty="0"/>
          </a:p>
          <a:p>
            <a:r>
              <a:rPr lang="en-US" b="1" dirty="0"/>
              <a:t>Transcript:</a:t>
            </a:r>
          </a:p>
          <a:p>
            <a:pPr marL="228600" indent="-228600">
              <a:buFont typeface="+mj-lt"/>
              <a:buAutoNum type="arabicPeriod"/>
            </a:pPr>
            <a:r>
              <a:rPr lang="fr-FR" b="0" noProof="0" dirty="0"/>
              <a:t>sexuel</a:t>
            </a:r>
          </a:p>
          <a:p>
            <a:pPr marL="228600" indent="-228600">
              <a:buFont typeface="+mj-lt"/>
              <a:buAutoNum type="arabicPeriod"/>
            </a:pPr>
            <a:r>
              <a:rPr lang="fr-FR" b="0" noProof="0" dirty="0"/>
              <a:t>transgenre</a:t>
            </a:r>
          </a:p>
          <a:p>
            <a:pPr marL="228600" indent="-228600">
              <a:buFont typeface="+mj-lt"/>
              <a:buAutoNum type="arabicPeriod"/>
            </a:pPr>
            <a:r>
              <a:rPr lang="fr-FR" b="0" noProof="0" dirty="0"/>
              <a:t>la diversité</a:t>
            </a:r>
          </a:p>
          <a:p>
            <a:pPr marL="228600" indent="-228600">
              <a:buFont typeface="+mj-lt"/>
              <a:buAutoNum type="arabicPeriod"/>
            </a:pPr>
            <a:r>
              <a:rPr lang="fr-FR" b="0" noProof="0" dirty="0"/>
              <a:t>culturel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l’artiste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participer à</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 scène</a:t>
            </a:r>
          </a:p>
          <a:p>
            <a:pPr marL="228600" indent="-228600">
              <a:buFont typeface="+mj-lt"/>
              <a:buAutoNum type="arabicPeriod"/>
            </a:pPr>
            <a:r>
              <a:rPr lang="fr-FR" b="0" noProof="0" dirty="0"/>
              <a:t>annuel</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Timing: 6 minutes [1/2]</a:t>
            </a:r>
          </a:p>
          <a:p>
            <a:endParaRPr lang="en-US" b="1" dirty="0">
              <a:solidFill>
                <a:srgbClr val="FF0000"/>
              </a:solidFill>
            </a:endParaRPr>
          </a:p>
          <a:p>
            <a:r>
              <a:rPr lang="en-US" b="1" dirty="0">
                <a:solidFill>
                  <a:srgbClr val="FF0000"/>
                </a:solidFill>
              </a:rPr>
              <a:t>Aim: </a:t>
            </a:r>
            <a:r>
              <a:rPr lang="en-US" b="0" dirty="0">
                <a:solidFill>
                  <a:srgbClr val="FF0000"/>
                </a:solidFill>
              </a:rPr>
              <a:t>To introduce the -al </a:t>
            </a:r>
            <a:r>
              <a:rPr lang="en-US" b="0" dirty="0">
                <a:solidFill>
                  <a:srgbClr val="FF0000"/>
                </a:solidFill>
                <a:sym typeface="Wingdings" panose="05000000000000000000" pitchFamily="2" charset="2"/>
              </a:rPr>
              <a:t> -el </a:t>
            </a:r>
            <a:r>
              <a:rPr lang="en-US" b="0" dirty="0">
                <a:solidFill>
                  <a:srgbClr val="FF0000"/>
                </a:solidFill>
              </a:rPr>
              <a:t>word pattern;</a:t>
            </a:r>
            <a:r>
              <a:rPr lang="en-US" b="0" baseline="0" dirty="0">
                <a:solidFill>
                  <a:srgbClr val="FF0000"/>
                </a:solidFill>
              </a:rPr>
              <a:t> to revise the -el </a:t>
            </a:r>
            <a:r>
              <a:rPr lang="en-US" b="0" baseline="0" dirty="0">
                <a:solidFill>
                  <a:srgbClr val="FF0000"/>
                </a:solidFill>
                <a:sym typeface="Wingdings" panose="05000000000000000000" pitchFamily="2" charset="2"/>
              </a:rPr>
              <a:t> </a:t>
            </a:r>
            <a:r>
              <a:rPr lang="en-US" b="0" baseline="0" dirty="0">
                <a:solidFill>
                  <a:srgbClr val="FF0000"/>
                </a:solidFill>
              </a:rPr>
              <a:t>-</a:t>
            </a:r>
            <a:r>
              <a:rPr lang="en-US" b="0" baseline="0" dirty="0">
                <a:solidFill>
                  <a:srgbClr val="FF0000"/>
                </a:solidFill>
                <a:sym typeface="Wingdings" panose="05000000000000000000" pitchFamily="2" charset="2"/>
              </a:rPr>
              <a:t>elle </a:t>
            </a:r>
            <a:r>
              <a:rPr lang="en-US" b="0" baseline="0" dirty="0">
                <a:solidFill>
                  <a:srgbClr val="FF0000"/>
                </a:solidFill>
              </a:rPr>
              <a:t> adjectival agreement rule; to revise pre- and post-nominal adjective placement rues.</a:t>
            </a:r>
            <a:endParaRPr lang="en-US" b="0" dirty="0">
              <a:solidFill>
                <a:srgbClr val="FF0000"/>
              </a:solidFill>
            </a:endParaRPr>
          </a:p>
          <a:p>
            <a:endParaRPr lang="en-US" b="1" dirty="0">
              <a:solidFill>
                <a:srgbClr val="FF0000"/>
              </a:solidFill>
            </a:endParaRPr>
          </a:p>
          <a:p>
            <a:r>
              <a:rPr lang="en-US" b="1" dirty="0">
                <a:solidFill>
                  <a:srgbClr val="FF0000"/>
                </a:solidFill>
              </a:rPr>
              <a:t>Procedure: </a:t>
            </a:r>
          </a:p>
          <a:p>
            <a:pPr marL="0" indent="0">
              <a:buFont typeface="+mj-lt"/>
              <a:buNone/>
            </a:pPr>
            <a:r>
              <a:rPr lang="en-US" b="0" dirty="0">
                <a:solidFill>
                  <a:srgbClr val="FF0000"/>
                </a:solidFill>
              </a:rPr>
              <a:t>1. Click</a:t>
            </a:r>
            <a:r>
              <a:rPr lang="en-US" b="0" baseline="0" dirty="0">
                <a:solidFill>
                  <a:srgbClr val="FF0000"/>
                </a:solidFill>
              </a:rPr>
              <a:t> through the information on this slide. Remind students of adjectival agreement and placement rules.</a:t>
            </a:r>
          </a:p>
          <a:p>
            <a:pPr marL="0" indent="0">
              <a:buFont typeface="+mj-lt"/>
              <a:buNone/>
            </a:pPr>
            <a:r>
              <a:rPr lang="en-US" b="0" dirty="0">
                <a:solidFill>
                  <a:srgbClr val="FF0000"/>
                </a:solidFill>
              </a:rPr>
              <a:t>2. Move to the next slide. Ask students to predict</a:t>
            </a:r>
            <a:r>
              <a:rPr lang="en-US" b="0" baseline="0" dirty="0">
                <a:solidFill>
                  <a:srgbClr val="FF0000"/>
                </a:solidFill>
              </a:rPr>
              <a:t> the </a:t>
            </a:r>
            <a:r>
              <a:rPr lang="en-US" b="0" dirty="0">
                <a:solidFill>
                  <a:srgbClr val="FF0000"/>
                </a:solidFill>
              </a:rPr>
              <a:t>French translations of the English word pairs. </a:t>
            </a:r>
            <a:r>
              <a:rPr lang="en-US" b="0" baseline="0" dirty="0">
                <a:solidFill>
                  <a:srgbClr val="FF0000"/>
                </a:solidFill>
              </a:rPr>
              <a:t>Remind stude</a:t>
            </a:r>
            <a:r>
              <a:rPr lang="en-US" b="0" dirty="0">
                <a:solidFill>
                  <a:srgbClr val="FF0000"/>
                </a:solidFill>
              </a:rPr>
              <a:t>nts to pay attention to feminine endings and word order. This can be done orally, or with mini-whiteboards. If doing this in writing, students</a:t>
            </a:r>
            <a:r>
              <a:rPr lang="en-US" b="0" baseline="0" dirty="0">
                <a:solidFill>
                  <a:srgbClr val="FF0000"/>
                </a:solidFill>
              </a:rPr>
              <a:t> will need to be made aware of the n</a:t>
            </a:r>
            <a:r>
              <a:rPr lang="en-US" b="0" baseline="0" dirty="0">
                <a:solidFill>
                  <a:srgbClr val="FF0000"/>
                </a:solidFill>
                <a:sym typeface="Wingdings" panose="05000000000000000000" pitchFamily="2" charset="2"/>
              </a:rPr>
              <a:t>nn spelling change in</a:t>
            </a:r>
            <a:r>
              <a:rPr lang="en-US" b="0" baseline="0" dirty="0">
                <a:solidFill>
                  <a:srgbClr val="FF0000"/>
                </a:solidFill>
              </a:rPr>
              <a:t> </a:t>
            </a:r>
            <a:r>
              <a:rPr lang="en-US" b="0" i="1" baseline="0" dirty="0">
                <a:solidFill>
                  <a:srgbClr val="FF0000"/>
                </a:solidFill>
              </a:rPr>
              <a:t>professionnel, exceptionnel, traditionnel </a:t>
            </a:r>
            <a:r>
              <a:rPr lang="en-US" b="0" baseline="0" dirty="0">
                <a:solidFill>
                  <a:srgbClr val="FF0000"/>
                </a:solidFill>
              </a:rPr>
              <a:t>in advance.</a:t>
            </a:r>
            <a:endParaRPr lang="en-US" b="0" dirty="0">
              <a:solidFill>
                <a:srgbClr val="FF0000"/>
              </a:solidFill>
            </a:endParaRPr>
          </a:p>
          <a:p>
            <a:pPr marL="0" indent="0">
              <a:buFont typeface="+mj-lt"/>
              <a:buNone/>
            </a:pPr>
            <a:r>
              <a:rPr lang="en-US" b="0" dirty="0">
                <a:solidFill>
                  <a:srgbClr val="FF0000"/>
                </a:solidFill>
              </a:rPr>
              <a:t>3. Click to reveal the correct answers. Click again to reveal the note on the n</a:t>
            </a:r>
            <a:r>
              <a:rPr lang="en-US" b="0" dirty="0">
                <a:solidFill>
                  <a:srgbClr val="FF0000"/>
                </a:solidFill>
                <a:sym typeface="Wingdings" panose="05000000000000000000" pitchFamily="2" charset="2"/>
              </a:rPr>
              <a:t>nn spelling change.</a:t>
            </a: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rgbClr val="FF0000"/>
                </a:solidFill>
                <a:latin typeface="Century Gothic" panose="020B0502020202020204" pitchFamily="34" charset="0"/>
              </a:rPr>
              <a:t>tempête</a:t>
            </a:r>
            <a:r>
              <a:rPr lang="en-GB" b="0" baseline="0" dirty="0">
                <a:solidFill>
                  <a:srgbClr val="FF0000"/>
                </a:solidFill>
              </a:rPr>
              <a:t> [2695], circonflexe [&gt;5000], accent [1694]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4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maison</a:t>
            </a:r>
            <a:r>
              <a:rPr lang="en-GB" baseline="0" dirty="0"/>
              <a:t> [325]; </a:t>
            </a:r>
            <a:r>
              <a:rPr lang="en-GB" b="1" baseline="0" dirty="0"/>
              <a:t>raison </a:t>
            </a:r>
            <a:r>
              <a:rPr lang="en-GB" b="0" baseline="0" dirty="0"/>
              <a:t>[72]</a:t>
            </a:r>
            <a:r>
              <a:rPr lang="en-GB" baseline="0" dirty="0"/>
              <a:t> </a:t>
            </a:r>
            <a:r>
              <a:rPr lang="en-GB" b="1" baseline="0" dirty="0"/>
              <a:t>mauvais</a:t>
            </a:r>
            <a:r>
              <a:rPr lang="en-GB" baseline="0" dirty="0"/>
              <a:t> [274]; </a:t>
            </a:r>
            <a:r>
              <a:rPr lang="en-GB" b="1" baseline="0" dirty="0"/>
              <a:t>faire </a:t>
            </a:r>
            <a:r>
              <a:rPr lang="en-GB" baseline="0" dirty="0"/>
              <a:t>[25]; </a:t>
            </a:r>
            <a:r>
              <a:rPr lang="en-GB" b="1" baseline="0" dirty="0"/>
              <a:t>semaine </a:t>
            </a:r>
            <a:r>
              <a:rPr lang="en-GB" baseline="0" dirty="0"/>
              <a:t>[245]; </a:t>
            </a:r>
            <a:r>
              <a:rPr lang="en-GB" b="1" baseline="0" dirty="0"/>
              <a:t>vrai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443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solidFill>
                  <a:srgbClr val="FF0000"/>
                </a:solidFill>
              </a:rPr>
              <a:t>coutume [3228]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solidFill>
                  <a:srgbClr val="FF0000"/>
                </a:solidFill>
                <a:latin typeface="Century Gothic" panose="020B0502020202020204" pitchFamily="34" charset="0"/>
              </a:rPr>
              <a:t>évènement</a:t>
            </a:r>
            <a:r>
              <a:rPr lang="fr-FR" b="0" baseline="0" noProof="0" dirty="0">
                <a:solidFill>
                  <a:srgbClr val="FF0000"/>
                </a:solidFill>
              </a:rPr>
              <a:t> [&gt;5000], officiel [996],</a:t>
            </a:r>
            <a:r>
              <a:rPr lang="fr-FR" b="0" baseline="0" noProof="0" dirty="0">
                <a:solidFill>
                  <a:srgbClr val="FF0000"/>
                </a:solidFill>
                <a:latin typeface="Century Gothic" panose="020B0502020202020204" pitchFamily="34" charset="0"/>
              </a:rPr>
              <a:t> professionnel</a:t>
            </a:r>
            <a:r>
              <a:rPr lang="fr-FR" b="0" baseline="0" noProof="0" dirty="0">
                <a:solidFill>
                  <a:srgbClr val="FF0000"/>
                </a:solidFill>
              </a:rPr>
              <a:t> [1000], exceptionnel [1255], individuel [1812], </a:t>
            </a:r>
            <a:r>
              <a:rPr lang="fr-FR" b="0" baseline="0" noProof="0" dirty="0">
                <a:solidFill>
                  <a:srgbClr val="FF0000"/>
                </a:solidFill>
                <a:latin typeface="Century Gothic" panose="020B0502020202020204" pitchFamily="34" charset="0"/>
              </a:rPr>
              <a:t>identité</a:t>
            </a:r>
            <a:r>
              <a:rPr lang="fr-FR" b="0" baseline="0" noProof="0" dirty="0">
                <a:solidFill>
                  <a:srgbClr val="FF0000"/>
                </a:solidFill>
              </a:rPr>
              <a:t> [1437], traditionnel [1574]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942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Timing: 4 minutes [1/2]</a:t>
            </a:r>
          </a:p>
          <a:p>
            <a:endParaRPr lang="en-US" b="1" dirty="0"/>
          </a:p>
          <a:p>
            <a:r>
              <a:rPr lang="en-US" b="1" dirty="0"/>
              <a:t>Aim: </a:t>
            </a:r>
            <a:r>
              <a:rPr lang="en-US" b="0" dirty="0"/>
              <a:t>To recap the forms and meanings of the two past tenses (perfect and imperfect tenses)</a:t>
            </a:r>
            <a:r>
              <a:rPr lang="en-US" b="0" baseline="0" dirty="0"/>
              <a:t> and contrast these in more detail.</a:t>
            </a:r>
            <a:endParaRPr lang="en-US" b="1" dirty="0"/>
          </a:p>
          <a:p>
            <a:endParaRPr lang="en-US" b="1" dirty="0"/>
          </a:p>
          <a:p>
            <a:r>
              <a:rPr lang="en-US" b="1" dirty="0"/>
              <a:t>Procedure:</a:t>
            </a:r>
          </a:p>
          <a:p>
            <a:pPr marL="0" indent="0">
              <a:buNone/>
            </a:pPr>
            <a:r>
              <a:rPr lang="en-US" b="0" dirty="0"/>
              <a:t>1. Click to reveal information</a:t>
            </a:r>
            <a:r>
              <a:rPr lang="en-US" b="0" baseline="0" dirty="0"/>
              <a:t> about, and </a:t>
            </a:r>
            <a:r>
              <a:rPr lang="en-US" b="0" dirty="0"/>
              <a:t>examples</a:t>
            </a:r>
            <a:r>
              <a:rPr lang="en-US" b="0" baseline="0" dirty="0"/>
              <a:t> of, tense formation.</a:t>
            </a:r>
            <a:endParaRPr lang="en-US" b="0" dirty="0"/>
          </a:p>
          <a:p>
            <a:pPr marL="0" indent="0">
              <a:buNone/>
            </a:pPr>
            <a:r>
              <a:rPr lang="en-US" b="0" dirty="0"/>
              <a:t>2.</a:t>
            </a:r>
            <a:r>
              <a:rPr lang="en-US" b="0" baseline="0" dirty="0"/>
              <a:t> </a:t>
            </a:r>
            <a:r>
              <a:rPr lang="en-US" b="0" dirty="0"/>
              <a:t>Move</a:t>
            </a:r>
            <a:r>
              <a:rPr lang="en-US" b="0" baseline="0" dirty="0"/>
              <a:t> to next slide </a:t>
            </a:r>
            <a:r>
              <a:rPr lang="en-US" b="0" dirty="0"/>
              <a:t>to reveal information</a:t>
            </a:r>
            <a:r>
              <a:rPr lang="en-US" b="0" baseline="0" dirty="0"/>
              <a:t> about, and </a:t>
            </a:r>
            <a:r>
              <a:rPr lang="en-US" b="0" dirty="0"/>
              <a:t>examples</a:t>
            </a:r>
            <a:r>
              <a:rPr lang="en-US" b="0" baseline="0" dirty="0"/>
              <a:t> of, tense use.</a:t>
            </a:r>
          </a:p>
          <a:p>
            <a:pPr marL="0" indent="0">
              <a:buNone/>
            </a:pPr>
            <a:r>
              <a:rPr lang="en-US" b="0" baseline="0" dirty="0"/>
              <a:t>3. Students complete a short comparative exercise to highlight the cross-linguistic difference between French and English past tenses.</a:t>
            </a:r>
            <a:endParaRPr lang="en-US" b="0" dirty="0"/>
          </a:p>
        </p:txBody>
      </p:sp>
      <p:sp>
        <p:nvSpPr>
          <p:cNvPr id="353" name="Google Shape;3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Century Gothic" panose="020B0502020202020204" pitchFamily="34" charset="0"/>
                <a:ea typeface="+mn-ea"/>
                <a:cs typeface="+mn-cs"/>
              </a:rPr>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050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[1/3]</a:t>
            </a:r>
          </a:p>
          <a:p>
            <a:endParaRPr lang="en-US" b="1" dirty="0"/>
          </a:p>
          <a:p>
            <a:r>
              <a:rPr lang="en-US" b="1" dirty="0"/>
              <a:t>Aim: </a:t>
            </a:r>
            <a:r>
              <a:rPr lang="en-US" b="0" dirty="0"/>
              <a:t>Written recognition of the present, imperfect</a:t>
            </a:r>
            <a:r>
              <a:rPr lang="en-US" b="0" baseline="0" dirty="0"/>
              <a:t> and perfect tenses and connecting these with meaning (ongoing events, regular past events, one-off or completed past events); reading comprehension; connecting the imperfect and perfect tenses with general and specific time phrases.</a:t>
            </a:r>
            <a:endParaRPr lang="en-US" b="1" dirty="0"/>
          </a:p>
          <a:p>
            <a:endParaRPr lang="en-US" b="1" dirty="0"/>
          </a:p>
          <a:p>
            <a:r>
              <a:rPr lang="en-US" b="1" dirty="0"/>
              <a:t>Procedure:</a:t>
            </a:r>
          </a:p>
          <a:p>
            <a:r>
              <a:rPr lang="en-US" b="0" dirty="0"/>
              <a:t>1. Students read the text and circle all the verbs they</a:t>
            </a:r>
            <a:r>
              <a:rPr lang="en-US" b="0" baseline="0" dirty="0"/>
              <a:t> spot.</a:t>
            </a:r>
            <a:endParaRPr lang="en-US" b="0" dirty="0"/>
          </a:p>
          <a:p>
            <a:r>
              <a:rPr lang="en-US" b="0" dirty="0"/>
              <a:t>2. Click to reveal the solution. Clarify the three different types of tense represented in the passage, and the meaning of the verbs.</a:t>
            </a:r>
          </a:p>
          <a:p>
            <a:r>
              <a:rPr lang="en-US" b="0" dirty="0"/>
              <a:t>3. Click to reveal the</a:t>
            </a:r>
            <a:r>
              <a:rPr lang="en-US" b="0" baseline="0" dirty="0"/>
              <a:t> second task. Students make notes under the three headings in English.</a:t>
            </a:r>
            <a:endParaRPr lang="en-US" b="0" dirty="0"/>
          </a:p>
          <a:p>
            <a:r>
              <a:rPr lang="en-US" b="0" dirty="0"/>
              <a:t>4. Click to reveal the note on pronoun change and past participle agreement. </a:t>
            </a:r>
          </a:p>
          <a:p>
            <a:r>
              <a:rPr lang="en-US" b="0" dirty="0"/>
              <a:t>5.</a:t>
            </a:r>
            <a:r>
              <a:rPr lang="en-US" b="0" baseline="0" dirty="0"/>
              <a:t> </a:t>
            </a:r>
            <a:r>
              <a:rPr lang="en-US" b="0" dirty="0"/>
              <a:t>Move</a:t>
            </a:r>
            <a:r>
              <a:rPr lang="en-US" b="0" baseline="0" dirty="0"/>
              <a:t> to the next slide and reveal the answers to the comprehension part on clicks.</a:t>
            </a:r>
            <a:endParaRPr lang="en-US" b="0" dirty="0"/>
          </a:p>
          <a:p>
            <a:r>
              <a:rPr lang="en-US" b="0" dirty="0"/>
              <a:t>6. Proceed to the final slide in the set and draw</a:t>
            </a:r>
            <a:r>
              <a:rPr lang="en-US" b="0" baseline="0" dirty="0"/>
              <a:t> attention to the times phrases and the tenses with which they appear. On clicks, notes appear to walk students through the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démarrer [2851]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 cognates used (1 is the most frequent word in French): </a:t>
            </a:r>
            <a:br>
              <a:rPr lang="en-GB" baseline="0" dirty="0"/>
            </a:br>
            <a:r>
              <a:rPr lang="en-GB" sz="1200" b="0" i="0" kern="1200" dirty="0">
                <a:solidFill>
                  <a:schemeClr val="tx1"/>
                </a:solidFill>
                <a:effectLst/>
                <a:latin typeface="+mn-lt"/>
                <a:ea typeface="+mn-ea"/>
                <a:cs typeface="+mn-cs"/>
              </a:rPr>
              <a:t>presenter [209], hôtesse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(hôte)</a:t>
            </a:r>
            <a:r>
              <a:rPr lang="en-GB" sz="1200" b="0" i="0" kern="1200" baseline="0" dirty="0">
                <a:solidFill>
                  <a:schemeClr val="tx1"/>
                </a:solidFill>
                <a:effectLst/>
                <a:latin typeface="+mn-lt"/>
                <a:ea typeface="+mn-ea"/>
                <a:cs typeface="+mn-cs"/>
              </a:rPr>
              <a:t> [3780], </a:t>
            </a:r>
            <a:r>
              <a:rPr lang="en-GB" sz="1200" b="0" i="0" kern="1200" dirty="0">
                <a:solidFill>
                  <a:schemeClr val="tx1"/>
                </a:solidFill>
                <a:effectLst/>
                <a:latin typeface="+mn-lt"/>
                <a:ea typeface="+mn-ea"/>
                <a:cs typeface="+mn-cs"/>
              </a:rPr>
              <a:t>icône [&gt;5000], montréalaise [&gt;5000], drag queen [&gt;5000], théâtre [1701], au début [n/a], danser</a:t>
            </a:r>
            <a:r>
              <a:rPr lang="en-GB" sz="1200" b="0" i="0" kern="1200" baseline="0" dirty="0">
                <a:solidFill>
                  <a:schemeClr val="tx1"/>
                </a:solidFill>
                <a:effectLst/>
                <a:latin typeface="+mn-lt"/>
                <a:ea typeface="+mn-ea"/>
                <a:cs typeface="+mn-cs"/>
              </a:rPr>
              <a:t> [2934], bingo [&gt;5000], bar [3012], cabaret [&gt;5000], </a:t>
            </a:r>
            <a:r>
              <a:rPr lang="en-GB" sz="1200" b="0" i="0" kern="1200" dirty="0">
                <a:solidFill>
                  <a:schemeClr val="tx1"/>
                </a:solidFill>
                <a:effectLst/>
                <a:latin typeface="+mn-lt"/>
                <a:ea typeface="+mn-ea"/>
                <a:cs typeface="+mn-cs"/>
              </a:rPr>
              <a:t>article [604], magazine [2033]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a:p>
            <a:endParaRPr lang="en-US" b="1" dirty="0"/>
          </a:p>
          <a:p>
            <a:r>
              <a:rPr lang="en-US" b="1" dirty="0"/>
              <a:t>Image attribution: </a:t>
            </a:r>
          </a:p>
          <a:p>
            <a:r>
              <a:rPr lang="en-US" b="0" dirty="0"/>
              <a:t>https://commons.wikimedia.org/wiki/File:Cabaret_Mado_-_02.jpg</a:t>
            </a:r>
          </a:p>
          <a:p>
            <a:r>
              <a:rPr lang="en-US" b="0" dirty="0"/>
              <a:t>https://fr.wikipedia.org/wiki/Mado_Lamotte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159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[2/3]</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07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635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baseline="0" dirty="0"/>
              <a:t>To connect the imperfect and perfect tenses with general and specific time phrases.</a:t>
            </a:r>
            <a:endParaRPr lang="en-US" b="1" dirty="0"/>
          </a:p>
          <a:p>
            <a:endParaRPr lang="en-US" b="1" dirty="0"/>
          </a:p>
          <a:p>
            <a:r>
              <a:rPr lang="en-US" b="1" dirty="0"/>
              <a:t>Procedure:</a:t>
            </a:r>
          </a:p>
          <a:p>
            <a:r>
              <a:rPr lang="en-US" b="0" dirty="0"/>
              <a:t>1. Check students understand the meaning of each time</a:t>
            </a:r>
            <a:r>
              <a:rPr lang="en-US" b="0" baseline="0" dirty="0"/>
              <a:t> phrase.</a:t>
            </a:r>
            <a:endParaRPr lang="en-US" b="0" dirty="0"/>
          </a:p>
          <a:p>
            <a:r>
              <a:rPr lang="en-US" b="0" dirty="0"/>
              <a:t>2. Invite students to consider</a:t>
            </a:r>
            <a:r>
              <a:rPr lang="en-US" b="0" baseline="0" dirty="0"/>
              <a:t> whether they think the time phrase is likely to be followed by a description of something that happened once, or something that happened regularly.</a:t>
            </a:r>
            <a:endParaRPr lang="en-US" b="0" dirty="0"/>
          </a:p>
          <a:p>
            <a:r>
              <a:rPr lang="en-US" b="0" dirty="0"/>
              <a:t>3. Students</a:t>
            </a:r>
            <a:r>
              <a:rPr lang="en-US" b="0" baseline="0" dirty="0"/>
              <a:t> might find it useful to translate the phrases in English and decide whether ‘used to’ is a plausible fit with the sentence starter. Point out that in some cases, both options are possible.</a:t>
            </a:r>
            <a:endParaRPr lang="en-US" b="0" dirty="0"/>
          </a:p>
          <a:p>
            <a:r>
              <a:rPr lang="en-US" b="0" dirty="0"/>
              <a:t>4. Answers revealed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644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12 minutes [1/2, version</a:t>
            </a:r>
            <a:r>
              <a:rPr lang="en-US" b="1" baseline="0" dirty="0"/>
              <a:t> 1</a:t>
            </a:r>
            <a:r>
              <a:rPr lang="en-US" b="1"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NB1: </a:t>
            </a:r>
            <a:r>
              <a:rPr lang="en-US" b="0" dirty="0"/>
              <a:t>This</a:t>
            </a:r>
            <a:r>
              <a:rPr lang="en-US" b="0" baseline="0" dirty="0"/>
              <a:t> text is a simplified version of an authentic interview. As a result, the text contains a number of cognates which students have not yet learned. Written summaries of the relevant verb phrases for which students must listen are therefore provided in the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full interview can be found here: </a:t>
            </a:r>
            <a:r>
              <a:rPr lang="en-GB" sz="1200" kern="1200" dirty="0">
                <a:solidFill>
                  <a:schemeClr val="tx1"/>
                </a:solidFill>
                <a:effectLst/>
                <a:latin typeface="Century Gothic" panose="020B0502020202020204" pitchFamily="34" charset="0"/>
                <a:ea typeface="+mn-ea"/>
                <a:cs typeface="+mn-cs"/>
              </a:rPr>
              <a:t>https://www.facebook.com/watch/?v=541816656300248&amp;extid=1cBnzrXfqazFpLMJ</a:t>
            </a:r>
            <a:endParaRPr lang="en-US" b="1" dirty="0"/>
          </a:p>
          <a:p>
            <a:r>
              <a:rPr lang="en-US" b="1" dirty="0"/>
              <a:t>NB2</a:t>
            </a:r>
            <a:r>
              <a:rPr lang="en-US" b="0" dirty="0"/>
              <a:t>: A more challenging version of this activity,</a:t>
            </a:r>
            <a:r>
              <a:rPr lang="en-US" b="0" baseline="0" dirty="0"/>
              <a:t> in</a:t>
            </a:r>
            <a:r>
              <a:rPr lang="en-US" b="0" dirty="0"/>
              <a:t> which</a:t>
            </a:r>
            <a:r>
              <a:rPr lang="en-US" b="0" baseline="0" dirty="0"/>
              <a:t> </a:t>
            </a:r>
            <a:r>
              <a:rPr lang="en-US" b="0" dirty="0"/>
              <a:t>the auxiliary verb is obscured, may be found on the next slide.</a:t>
            </a:r>
            <a:endParaRPr lang="en-US" b="1" dirty="0"/>
          </a:p>
          <a:p>
            <a:endParaRPr lang="en-US" b="1" dirty="0"/>
          </a:p>
          <a:p>
            <a:r>
              <a:rPr lang="en-US" b="1" dirty="0"/>
              <a:t>Aims: </a:t>
            </a:r>
            <a:r>
              <a:rPr lang="en-US" b="0" dirty="0"/>
              <a:t>Aural</a:t>
            </a:r>
            <a:r>
              <a:rPr lang="en-US" b="0" baseline="0" dirty="0"/>
              <a:t> recognition of perfect and imperfect verb forms and connecting these with time phrases and meaning </a:t>
            </a:r>
            <a:r>
              <a:rPr lang="en-GB" b="0" dirty="0"/>
              <a:t>(specific vs habitual actions in the past); cultural awareness: regional</a:t>
            </a:r>
            <a:r>
              <a:rPr lang="en-GB" b="0" baseline="0" dirty="0"/>
              <a:t> </a:t>
            </a:r>
            <a:r>
              <a:rPr lang="en-GB" b="0" dirty="0"/>
              <a:t>accents; listening comprehension.</a:t>
            </a:r>
            <a:endParaRPr lang="en-US" b="1" dirty="0"/>
          </a:p>
          <a:p>
            <a:endParaRPr lang="en-US" b="1" dirty="0"/>
          </a:p>
          <a:p>
            <a:r>
              <a:rPr lang="en-US" b="1" dirty="0"/>
              <a:t>Procedure:</a:t>
            </a:r>
          </a:p>
          <a:p>
            <a:r>
              <a:rPr lang="en-US" b="0" dirty="0"/>
              <a:t>1. Check students understand the background information and task instructions. Check the cognates in the right-hand</a:t>
            </a:r>
            <a:r>
              <a:rPr lang="en-US" b="0" baseline="0" dirty="0"/>
              <a:t> column are </a:t>
            </a:r>
            <a:r>
              <a:rPr lang="en-US" b="0" dirty="0"/>
              <a:t>understood. Check students understand the</a:t>
            </a:r>
            <a:r>
              <a:rPr lang="en-US" b="0" baseline="0" dirty="0"/>
              <a:t> time phrases, and </a:t>
            </a:r>
            <a:r>
              <a:rPr lang="en-US" b="0" dirty="0"/>
              <a:t>recognise</a:t>
            </a:r>
            <a:r>
              <a:rPr lang="en-US" b="0" baseline="0" dirty="0"/>
              <a:t> which is likely to go with a habitual action, and which with a one-off event.</a:t>
            </a:r>
            <a:endParaRPr lang="en-US" b="0" dirty="0"/>
          </a:p>
          <a:p>
            <a:r>
              <a:rPr lang="en-US" b="0" dirty="0"/>
              <a:t>2. Tell students they are going to hear the text read in a Canadian accent.</a:t>
            </a:r>
          </a:p>
          <a:p>
            <a:r>
              <a:rPr lang="en-US" b="0" dirty="0"/>
              <a:t>3. Click on a number to hear the</a:t>
            </a:r>
            <a:r>
              <a:rPr lang="en-US" b="0" baseline="0" dirty="0"/>
              <a:t> sentence without the time phrase. </a:t>
            </a:r>
            <a:r>
              <a:rPr lang="en-US" b="1" dirty="0"/>
              <a:t>NB: As this is the first time students have heard a longer text in Q</a:t>
            </a:r>
            <a:r>
              <a:rPr lang="fr-FR" b="1" i="0" dirty="0">
                <a:solidFill>
                  <a:srgbClr val="5F6368"/>
                </a:solidFill>
                <a:effectLst/>
                <a:latin typeface="arial" panose="020B0604020202020204" pitchFamily="34" charset="0"/>
              </a:rPr>
              <a:t>uébécois, they may need to hear the recordings more often than usual. </a:t>
            </a:r>
            <a:r>
              <a:rPr lang="fr-FR" b="0" i="0" dirty="0">
                <a:solidFill>
                  <a:srgbClr val="5F6368"/>
                </a:solidFill>
                <a:effectLst/>
                <a:latin typeface="arial" panose="020B0604020202020204" pitchFamily="34" charset="0"/>
              </a:rPr>
              <a:t>Student</a:t>
            </a:r>
            <a:r>
              <a:rPr lang="fr-FR" b="0" i="0" baseline="0" dirty="0">
                <a:solidFill>
                  <a:srgbClr val="5F6368"/>
                </a:solidFill>
                <a:effectLst/>
                <a:latin typeface="arial" panose="020B0604020202020204" pitchFamily="34" charset="0"/>
              </a:rPr>
              <a:t> write down the form of the verb they hear (in either </a:t>
            </a:r>
            <a:r>
              <a:rPr lang="fr-FR" b="0" i="1" baseline="0" dirty="0">
                <a:solidFill>
                  <a:srgbClr val="5F6368"/>
                </a:solidFill>
                <a:effectLst/>
                <a:latin typeface="arial" panose="020B0604020202020204" pitchFamily="34" charset="0"/>
              </a:rPr>
              <a:t>passé composé </a:t>
            </a:r>
            <a:r>
              <a:rPr lang="fr-FR" b="0" i="0" baseline="0" dirty="0">
                <a:solidFill>
                  <a:srgbClr val="5F6368"/>
                </a:solidFill>
                <a:effectLst/>
                <a:latin typeface="arial" panose="020B0604020202020204" pitchFamily="34" charset="0"/>
              </a:rPr>
              <a:t>or </a:t>
            </a:r>
            <a:r>
              <a:rPr lang="fr-FR" b="0" i="1" baseline="0" dirty="0">
                <a:solidFill>
                  <a:srgbClr val="5F6368"/>
                </a:solidFill>
                <a:effectLst/>
                <a:latin typeface="arial" panose="020B0604020202020204" pitchFamily="34" charset="0"/>
              </a:rPr>
              <a:t>imparfait</a:t>
            </a:r>
            <a:r>
              <a:rPr lang="fr-FR" b="0" i="0" baseline="0" dirty="0">
                <a:solidFill>
                  <a:srgbClr val="5F6368"/>
                </a:solidFill>
                <a:effectLst/>
                <a:latin typeface="arial" panose="020B0604020202020204" pitchFamily="34" charset="0"/>
              </a:rPr>
              <a:t>).</a:t>
            </a:r>
            <a:endParaRPr lang="fr-FR" b="1" i="0" dirty="0">
              <a:solidFill>
                <a:srgbClr val="5F6368"/>
              </a:solidFill>
              <a:effectLst/>
              <a:latin typeface="arial" panose="020B0604020202020204" pitchFamily="34" charset="0"/>
            </a:endParaRPr>
          </a:p>
          <a:p>
            <a:r>
              <a:rPr lang="en-US" b="0" dirty="0"/>
              <a:t>4.</a:t>
            </a:r>
            <a:r>
              <a:rPr lang="en-US" b="0" baseline="0" dirty="0"/>
              <a:t> </a:t>
            </a:r>
            <a:r>
              <a:rPr lang="en-US" b="0" dirty="0"/>
              <a:t>Give students a few seconds to decide, based on their answer, which time phrase must complete the sentence before moving on to the next example. Alternatively,</a:t>
            </a:r>
            <a:r>
              <a:rPr lang="en-US" b="0" baseline="0" dirty="0"/>
              <a:t> you may wish to carry out and correct the listening part of the task first, before asking students to choose the time phrase as reading comprehension. This option may be more suitable for lower levels</a:t>
            </a:r>
            <a:endParaRPr lang="en-US" b="0" dirty="0"/>
          </a:p>
          <a:p>
            <a:r>
              <a:rPr lang="en-US" b="0" dirty="0"/>
              <a:t>5.</a:t>
            </a:r>
            <a:r>
              <a:rPr lang="en-US" b="0" baseline="0" dirty="0"/>
              <a:t> </a:t>
            </a:r>
            <a:r>
              <a:rPr lang="en-US" b="0" dirty="0"/>
              <a:t>Answers appear on clicks. For</a:t>
            </a:r>
            <a:r>
              <a:rPr lang="en-US" b="0" baseline="0" dirty="0"/>
              <a:t> each example, t</a:t>
            </a:r>
            <a:r>
              <a:rPr lang="en-US" b="0" dirty="0"/>
              <a:t>he verb form appears first, followed by the time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Move to slide 39 for the dictogloss part of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Transcript:</a:t>
            </a:r>
          </a:p>
          <a:p>
            <a:r>
              <a:rPr lang="en-US" b="0" dirty="0"/>
              <a:t>1. [Avant la gloire], </a:t>
            </a:r>
            <a:r>
              <a:rPr lang="en-US" sz="1200" dirty="0">
                <a:solidFill>
                  <a:srgbClr val="4472C4">
                    <a:lumMod val="50000"/>
                  </a:srgbClr>
                </a:solidFill>
                <a:latin typeface="Century Gothic" panose="020F0302020204030204"/>
              </a:rPr>
              <a:t>Jean-François Guèvremont travaillait comme directeur pour </a:t>
            </a:r>
            <a:r>
              <a:rPr lang="fr-FR" sz="1200" dirty="0">
                <a:solidFill>
                  <a:schemeClr val="accent1">
                    <a:lumMod val="50000"/>
                  </a:schemeClr>
                </a:solidFill>
              </a:rPr>
              <a:t>Fierté Montréal, un festival annuel </a:t>
            </a:r>
            <a:r>
              <a:rPr lang="fr-FR" b="0" i="0" dirty="0">
                <a:solidFill>
                  <a:srgbClr val="202122"/>
                </a:solidFill>
                <a:effectLst/>
                <a:latin typeface="Arial" panose="020B0604020202020204" pitchFamily="34" charset="0"/>
              </a:rPr>
              <a:t>québécois qui célébrer la diversité sexuelle et de genre.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[Un jour], </a:t>
            </a:r>
            <a:r>
              <a:rPr lang="fr-FR" b="0" i="0" dirty="0">
                <a:solidFill>
                  <a:srgbClr val="4D5156"/>
                </a:solidFill>
                <a:effectLst/>
                <a:latin typeface="arial" panose="020B0604020202020204" pitchFamily="34" charset="0"/>
              </a:rPr>
              <a:t>son </a:t>
            </a:r>
            <a:r>
              <a:rPr lang="fr-FR" b="0" i="0" dirty="0">
                <a:solidFill>
                  <a:srgbClr val="5F6368"/>
                </a:solidFill>
                <a:effectLst/>
                <a:latin typeface="arial" panose="020B0604020202020204" pitchFamily="34" charset="0"/>
              </a:rPr>
              <a:t>ami a </a:t>
            </a:r>
            <a:r>
              <a:rPr lang="fr-FR" sz="1200" b="0" i="0" kern="1200" dirty="0">
                <a:solidFill>
                  <a:schemeClr val="accent1">
                    <a:lumMod val="50000"/>
                  </a:schemeClr>
                </a:solidFill>
                <a:effectLst/>
                <a:latin typeface="+mn-lt"/>
                <a:ea typeface="+mn-ea"/>
                <a:cs typeface="+mn-cs"/>
              </a:rPr>
              <a:t>téléphoné pour dire : « tu es super expressif, tu dois absolument faire de la drag ! » et Rita Baga est n</a:t>
            </a:r>
            <a:r>
              <a:rPr lang="fr-FR" sz="1200" b="0" noProof="0" dirty="0">
                <a:solidFill>
                  <a:schemeClr val="accent1">
                    <a:lumMod val="50000"/>
                  </a:schemeClr>
                </a:solidFill>
              </a:rPr>
              <a:t>ée.</a:t>
            </a:r>
            <a:endParaRPr lang="fr-FR" sz="1200" b="0" i="0"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fr-FR" sz="1200" b="0" dirty="0">
                <a:solidFill>
                  <a:schemeClr val="accent1">
                    <a:lumMod val="50000"/>
                  </a:schemeClr>
                </a:solidFill>
              </a:rPr>
              <a:t>[A</a:t>
            </a:r>
            <a:r>
              <a:rPr lang="fr-FR" sz="1200" dirty="0">
                <a:solidFill>
                  <a:schemeClr val="accent1">
                    <a:lumMod val="50000"/>
                  </a:schemeClr>
                </a:solidFill>
              </a:rPr>
              <a:t>u cours de l'été 2020], </a:t>
            </a:r>
            <a:r>
              <a:rPr lang="en-US" b="0" dirty="0"/>
              <a:t>Rita Baga a </a:t>
            </a:r>
            <a:r>
              <a:rPr lang="en-GB" sz="1200" b="0" dirty="0">
                <a:solidFill>
                  <a:schemeClr val="accent1">
                    <a:lumMod val="50000"/>
                  </a:schemeClr>
                </a:solidFill>
              </a:rPr>
              <a:t>particip</a:t>
            </a:r>
            <a:r>
              <a:rPr lang="en-GB" sz="1200" dirty="0">
                <a:solidFill>
                  <a:schemeClr val="accent1">
                    <a:lumMod val="50000"/>
                  </a:schemeClr>
                </a:solidFill>
              </a:rPr>
              <a:t>é à l’émission de </a:t>
            </a:r>
            <a:r>
              <a:rPr lang="fr-FR" sz="1200" noProof="0" dirty="0">
                <a:solidFill>
                  <a:schemeClr val="accent1">
                    <a:lumMod val="50000"/>
                  </a:schemeClr>
                </a:solidFill>
              </a:rPr>
              <a:t>télévision </a:t>
            </a:r>
            <a:r>
              <a:rPr lang="en-GB" sz="1200" dirty="0">
                <a:solidFill>
                  <a:schemeClr val="accent1">
                    <a:lumMod val="50000"/>
                  </a:schemeClr>
                </a:solidFill>
              </a:rPr>
              <a:t>“Canada’s Drag Race”.</a:t>
            </a:r>
            <a:endParaRPr lang="fr-FR" sz="12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[Chaque semaine], elle </a:t>
            </a:r>
            <a:r>
              <a:rPr lang="fr-FR" sz="1200" b="0" noProof="0" dirty="0">
                <a:solidFill>
                  <a:schemeClr val="accent1">
                    <a:lumMod val="50000"/>
                  </a:schemeClr>
                </a:solidFill>
              </a:rPr>
              <a:t>créait des “looks” et complétait des défis.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sz="1200" b="0" dirty="0">
                <a:solidFill>
                  <a:schemeClr val="accent1">
                    <a:lumMod val="50000"/>
                  </a:schemeClr>
                </a:solidFill>
              </a:rPr>
              <a:t>L</a:t>
            </a:r>
            <a:r>
              <a:rPr lang="en-GB" sz="1200" dirty="0">
                <a:solidFill>
                  <a:schemeClr val="accent1">
                    <a:lumMod val="50000"/>
                  </a:schemeClr>
                </a:solidFill>
              </a:rPr>
              <a:t>e 3. septembre 2020], elle a gagn</a:t>
            </a:r>
            <a:r>
              <a:rPr lang="fr-FR" sz="1200" noProof="0" dirty="0">
                <a:solidFill>
                  <a:schemeClr val="accent1">
                    <a:lumMod val="50000"/>
                  </a:schemeClr>
                </a:solidFill>
              </a:rPr>
              <a:t>é </a:t>
            </a:r>
            <a:r>
              <a:rPr lang="fr-FR" sz="1200" b="0" dirty="0">
                <a:solidFill>
                  <a:schemeClr val="accent1">
                    <a:lumMod val="50000"/>
                  </a:schemeClr>
                </a:solidFill>
              </a:rPr>
              <a:t>la deuxième place. Rita Baga </a:t>
            </a:r>
            <a:r>
              <a:rPr lang="en-GB" sz="1200" b="0" dirty="0">
                <a:solidFill>
                  <a:schemeClr val="accent1">
                    <a:lumMod val="50000"/>
                  </a:schemeClr>
                </a:solidFill>
              </a:rPr>
              <a:t>est la </a:t>
            </a:r>
            <a:r>
              <a:rPr lang="fr-FR" sz="1200" b="0" i="0" dirty="0">
                <a:solidFill>
                  <a:srgbClr val="5F6368"/>
                </a:solidFill>
                <a:effectLst/>
                <a:latin typeface="arial" panose="020B0604020202020204" pitchFamily="34" charset="0"/>
              </a:rPr>
              <a:t>p</a:t>
            </a:r>
            <a:r>
              <a:rPr lang="fr-FR" b="0" i="0" dirty="0">
                <a:solidFill>
                  <a:srgbClr val="5F6368"/>
                </a:solidFill>
                <a:effectLst/>
                <a:latin typeface="arial" panose="020B0604020202020204" pitchFamily="34" charset="0"/>
              </a:rPr>
              <a:t>remière drag francophone </a:t>
            </a:r>
            <a:r>
              <a:rPr lang="en-GB" sz="1200" dirty="0">
                <a:solidFill>
                  <a:schemeClr val="accent1">
                    <a:lumMod val="50000"/>
                  </a:schemeClr>
                </a:solidFill>
              </a:rPr>
              <a:t>à</a:t>
            </a:r>
            <a:r>
              <a:rPr lang="fr-FR" b="0" i="0" dirty="0">
                <a:solidFill>
                  <a:srgbClr val="5F6368"/>
                </a:solidFill>
                <a:effectLst/>
                <a:latin typeface="arial" panose="020B0604020202020204" pitchFamily="34" charset="0"/>
              </a:rPr>
              <a:t> devenir finaliste du concours.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drag [&gt;5000], [3858], </a:t>
            </a:r>
            <a:r>
              <a:rPr lang="en-GB" sz="1200" b="0" dirty="0">
                <a:solidFill>
                  <a:schemeClr val="bg1"/>
                </a:solidFill>
              </a:rPr>
              <a:t>montréalaise [&gt;5000], </a:t>
            </a:r>
            <a:r>
              <a:rPr lang="en-GB" baseline="0" dirty="0"/>
              <a:t>alter </a:t>
            </a:r>
            <a:r>
              <a:rPr lang="en-US" sz="1200" dirty="0">
                <a:solidFill>
                  <a:srgbClr val="4472C4">
                    <a:lumMod val="50000"/>
                  </a:srgbClr>
                </a:solidFill>
                <a:latin typeface="Century Gothic" panose="020F0302020204030204"/>
              </a:rPr>
              <a:t>égo [&gt;5000], </a:t>
            </a:r>
            <a:r>
              <a:rPr lang="en-GB" baseline="0" dirty="0"/>
              <a:t>gloire [3287], super [2993], expressif [&gt;5000], finaliste [&gt;5000], accent [1694]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gloire [3287]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7318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 version</a:t>
            </a:r>
            <a:r>
              <a:rPr lang="en-US" b="1" baseline="0" dirty="0"/>
              <a:t> 2</a:t>
            </a:r>
            <a:r>
              <a:rPr lang="en-US" b="1" dirty="0"/>
              <a:t>]</a:t>
            </a:r>
          </a:p>
          <a:p>
            <a:endParaRPr lang="en-US" b="1" dirty="0"/>
          </a:p>
          <a:p>
            <a:r>
              <a:rPr lang="en-US" b="0" dirty="0"/>
              <a:t>In</a:t>
            </a:r>
            <a:r>
              <a:rPr lang="en-US" b="0" baseline="0" dirty="0"/>
              <a:t> this more complex version of the activity on the previous slide, the auxiliary verb is obscured, and students must use their SSC knowledge . This version of the activity is recommended for advanced students, though the teacher might find it interesting to use it with lower levels to demonstrate that the difference in pronunciation between the –é and –ait endings. </a:t>
            </a:r>
            <a:r>
              <a:rPr lang="en-GB" sz="1200" b="1" baseline="0" dirty="0">
                <a:solidFill>
                  <a:schemeClr val="bg1">
                    <a:lumMod val="95000"/>
                  </a:schemeClr>
                </a:solidFill>
                <a:latin typeface="Century Gothic" panose="020B0502020202020204" pitchFamily="34" charset="0"/>
              </a:rPr>
              <a:t>NB: </a:t>
            </a:r>
            <a:r>
              <a:rPr lang="en-GB" sz="1200" b="0" baseline="0" dirty="0">
                <a:solidFill>
                  <a:schemeClr val="bg1">
                    <a:lumMod val="95000"/>
                  </a:schemeClr>
                </a:solidFill>
                <a:latin typeface="Century Gothic" panose="020B0502020202020204" pitchFamily="34" charset="0"/>
              </a:rPr>
              <a:t>The distinction exemplified here  is particularly pronounced in Canadian and Parisian French, and less so in other areas of mainland France. Slide 8 may be used to introduce the concept of regional variation in pronunciation.</a:t>
            </a:r>
            <a:endParaRPr lang="en-US" b="0" dirty="0"/>
          </a:p>
          <a:p>
            <a:endParaRPr lang="en-US" b="1" dirty="0"/>
          </a:p>
          <a:p>
            <a:r>
              <a:rPr lang="en-US" b="1" dirty="0"/>
              <a:t>Procedure:</a:t>
            </a:r>
          </a:p>
          <a:p>
            <a:r>
              <a:rPr lang="en-US" b="0" dirty="0"/>
              <a:t>1. Check students understand the background information and task instructions. Check the cognates in the right-hand</a:t>
            </a:r>
            <a:r>
              <a:rPr lang="en-US" b="0" baseline="0" dirty="0"/>
              <a:t> column are </a:t>
            </a:r>
            <a:r>
              <a:rPr lang="en-US" b="0" dirty="0"/>
              <a:t>understood. Check students understand the</a:t>
            </a:r>
            <a:r>
              <a:rPr lang="en-US" b="0" baseline="0" dirty="0"/>
              <a:t> time phrases, and </a:t>
            </a:r>
            <a:r>
              <a:rPr lang="en-US" b="0" dirty="0"/>
              <a:t>recognise</a:t>
            </a:r>
            <a:r>
              <a:rPr lang="en-US" b="0" baseline="0" dirty="0"/>
              <a:t> which is likely to go with a habitual action, and which with a one-off event.</a:t>
            </a:r>
            <a:endParaRPr lang="en-US" b="0" dirty="0"/>
          </a:p>
          <a:p>
            <a:r>
              <a:rPr lang="en-US" b="0" dirty="0"/>
              <a:t>2. Tell students they are going to hear the text read in a Canadian accent.</a:t>
            </a:r>
          </a:p>
          <a:p>
            <a:r>
              <a:rPr lang="en-US" b="0" dirty="0"/>
              <a:t>3. Click on a number to hear the</a:t>
            </a:r>
            <a:r>
              <a:rPr lang="en-US" b="0" baseline="0" dirty="0"/>
              <a:t> sentence without the time phrase and with the auxiliary verb obscured. </a:t>
            </a:r>
            <a:r>
              <a:rPr lang="en-US" b="1" dirty="0"/>
              <a:t>NB: As this is the first time students have heard a longer text in Q</a:t>
            </a:r>
            <a:r>
              <a:rPr lang="fr-FR" b="1" i="0" dirty="0">
                <a:solidFill>
                  <a:srgbClr val="5F6368"/>
                </a:solidFill>
                <a:effectLst/>
                <a:latin typeface="arial" panose="020B0604020202020204" pitchFamily="34" charset="0"/>
              </a:rPr>
              <a:t>uébécois, they may need to hear the recordings more often than usual. </a:t>
            </a:r>
            <a:r>
              <a:rPr lang="fr-FR" b="0" i="0" dirty="0">
                <a:solidFill>
                  <a:srgbClr val="5F6368"/>
                </a:solidFill>
                <a:effectLst/>
                <a:latin typeface="arial" panose="020B0604020202020204" pitchFamily="34" charset="0"/>
              </a:rPr>
              <a:t>Student</a:t>
            </a:r>
            <a:r>
              <a:rPr lang="fr-FR" b="0" i="0" baseline="0" dirty="0">
                <a:solidFill>
                  <a:srgbClr val="5F6368"/>
                </a:solidFill>
                <a:effectLst/>
                <a:latin typeface="arial" panose="020B0604020202020204" pitchFamily="34" charset="0"/>
              </a:rPr>
              <a:t> write down the form of the verb they hear (either past participle or </a:t>
            </a:r>
            <a:r>
              <a:rPr lang="fr-FR" b="0" i="1" baseline="0" dirty="0">
                <a:solidFill>
                  <a:srgbClr val="5F6368"/>
                </a:solidFill>
                <a:effectLst/>
                <a:latin typeface="arial" panose="020B0604020202020204" pitchFamily="34" charset="0"/>
              </a:rPr>
              <a:t>imparfait </a:t>
            </a:r>
            <a:r>
              <a:rPr lang="fr-FR" b="0" i="0" baseline="0" dirty="0">
                <a:solidFill>
                  <a:srgbClr val="5F6368"/>
                </a:solidFill>
                <a:effectLst/>
                <a:latin typeface="arial" panose="020B0604020202020204" pitchFamily="34" charset="0"/>
              </a:rPr>
              <a:t>form), and add the auxiliary verb (</a:t>
            </a:r>
            <a:r>
              <a:rPr lang="fr-FR" b="0" i="1" baseline="0" dirty="0">
                <a:solidFill>
                  <a:srgbClr val="5F6368"/>
                </a:solidFill>
                <a:effectLst/>
                <a:latin typeface="arial" panose="020B0604020202020204" pitchFamily="34" charset="0"/>
              </a:rPr>
              <a:t>a</a:t>
            </a:r>
            <a:r>
              <a:rPr lang="fr-FR" b="0" i="0" baseline="0" dirty="0">
                <a:solidFill>
                  <a:srgbClr val="5F6368"/>
                </a:solidFill>
                <a:effectLst/>
                <a:latin typeface="arial" panose="020B0604020202020204" pitchFamily="34" charset="0"/>
              </a:rPr>
              <a:t>) if necessary.</a:t>
            </a:r>
            <a:endParaRPr lang="fr-FR" b="1" i="0" dirty="0">
              <a:solidFill>
                <a:srgbClr val="5F6368"/>
              </a:solidFill>
              <a:effectLst/>
              <a:latin typeface="arial" panose="020B0604020202020204" pitchFamily="34" charset="0"/>
            </a:endParaRPr>
          </a:p>
          <a:p>
            <a:r>
              <a:rPr lang="en-US" b="0" dirty="0"/>
              <a:t>4.</a:t>
            </a:r>
            <a:r>
              <a:rPr lang="en-US" b="0" baseline="0" dirty="0"/>
              <a:t> </a:t>
            </a:r>
            <a:r>
              <a:rPr lang="en-US" b="0" dirty="0"/>
              <a:t>Give students a few seconds to decide, based on their answer, which time phrase must complete the sentence before moving on to the next example. Alternatively,</a:t>
            </a:r>
            <a:r>
              <a:rPr lang="en-US" b="0" baseline="0" dirty="0"/>
              <a:t> you may wish to carry out and correct the listening part of the task first, before asking students to choose the time phrase as reading comprehension.</a:t>
            </a:r>
          </a:p>
          <a:p>
            <a:r>
              <a:rPr lang="en-US" b="0" dirty="0"/>
              <a:t>5.</a:t>
            </a:r>
            <a:r>
              <a:rPr lang="en-US" b="0" baseline="0" dirty="0"/>
              <a:t> </a:t>
            </a:r>
            <a:r>
              <a:rPr lang="en-US" b="0" dirty="0"/>
              <a:t>Answers appear on clicks. For</a:t>
            </a:r>
            <a:r>
              <a:rPr lang="en-US" b="0" baseline="0" dirty="0"/>
              <a:t> each example, t</a:t>
            </a:r>
            <a:r>
              <a:rPr lang="en-US" b="0" dirty="0"/>
              <a:t>he verb form appears first, followed by the auxiliary, and finally the time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Move to the last slide in the sequence. Play each segment of the text again, this time with the time phrase included. Draw attention from the shift from the </a:t>
            </a:r>
            <a:r>
              <a:rPr lang="en-US" b="0" i="1" dirty="0"/>
              <a:t>il </a:t>
            </a:r>
            <a:r>
              <a:rPr lang="en-US" b="0" i="0" dirty="0"/>
              <a:t>pronoun used to refer</a:t>
            </a:r>
            <a:r>
              <a:rPr lang="en-US" b="0" i="0" baseline="0" dirty="0"/>
              <a:t> </a:t>
            </a:r>
            <a:r>
              <a:rPr lang="en-US" b="0" i="0" dirty="0"/>
              <a:t>to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Jean-François, and</a:t>
            </a:r>
            <a:r>
              <a:rPr lang="en-US" b="0" i="0" dirty="0"/>
              <a:t> the </a:t>
            </a:r>
            <a:r>
              <a:rPr lang="en-US" b="0" i="1" dirty="0"/>
              <a:t>elle</a:t>
            </a:r>
            <a:r>
              <a:rPr lang="en-US" b="0" i="1" baseline="0" dirty="0"/>
              <a:t> </a:t>
            </a:r>
            <a:r>
              <a:rPr lang="en-US" b="0" i="0" baseline="0" dirty="0"/>
              <a:t>pronoun when referring to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Rita Baga.</a:t>
            </a:r>
            <a:r>
              <a:rPr lang="en-US" b="0" i="0" baseline="0" dirty="0"/>
              <a:t> Students summarise each sentence in English to complete a mini dictagloss.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7. Suggested answers to the dictagloss may be found on the last slide of this sequence.</a:t>
            </a:r>
          </a:p>
          <a:p>
            <a:endParaRPr lang="en-US" b="0" dirty="0"/>
          </a:p>
          <a:p>
            <a:r>
              <a:rPr lang="en-US" b="1" dirty="0"/>
              <a:t>Transcript:</a:t>
            </a:r>
          </a:p>
          <a:p>
            <a:r>
              <a:rPr lang="en-US" b="0" dirty="0"/>
              <a:t>1. [Avant la gloire], </a:t>
            </a:r>
            <a:r>
              <a:rPr lang="en-US" sz="1200" dirty="0">
                <a:solidFill>
                  <a:srgbClr val="4472C4">
                    <a:lumMod val="50000"/>
                  </a:srgbClr>
                </a:solidFill>
                <a:latin typeface="Century Gothic" panose="020F0302020204030204"/>
              </a:rPr>
              <a:t>Jean-François Guèvremont […] travaillait comme directeur pour </a:t>
            </a:r>
            <a:r>
              <a:rPr lang="fr-FR" sz="1200" dirty="0">
                <a:solidFill>
                  <a:schemeClr val="accent1">
                    <a:lumMod val="50000"/>
                  </a:schemeClr>
                </a:solidFill>
              </a:rPr>
              <a:t>Fierté Montréal, un festival annuel </a:t>
            </a:r>
            <a:r>
              <a:rPr lang="fr-FR" b="0" i="0" dirty="0">
                <a:solidFill>
                  <a:srgbClr val="202122"/>
                </a:solidFill>
                <a:effectLst/>
                <a:latin typeface="Arial" panose="020B0604020202020204" pitchFamily="34" charset="0"/>
              </a:rPr>
              <a:t>québécois qui célébrer la diversité sexuelle et de genre.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[Un jour], </a:t>
            </a:r>
            <a:r>
              <a:rPr lang="fr-FR" b="0" i="0" dirty="0">
                <a:solidFill>
                  <a:srgbClr val="4D5156"/>
                </a:solidFill>
                <a:effectLst/>
                <a:latin typeface="arial" panose="020B0604020202020204" pitchFamily="34" charset="0"/>
              </a:rPr>
              <a:t>son </a:t>
            </a:r>
            <a:r>
              <a:rPr lang="fr-FR" b="0" i="0" dirty="0">
                <a:solidFill>
                  <a:srgbClr val="5F6368"/>
                </a:solidFill>
                <a:effectLst/>
                <a:latin typeface="arial" panose="020B0604020202020204" pitchFamily="34" charset="0"/>
              </a:rPr>
              <a:t>ami [a] </a:t>
            </a:r>
            <a:r>
              <a:rPr lang="fr-FR" sz="1200" b="0" i="0" kern="1200" dirty="0">
                <a:solidFill>
                  <a:schemeClr val="accent1">
                    <a:lumMod val="50000"/>
                  </a:schemeClr>
                </a:solidFill>
                <a:effectLst/>
                <a:latin typeface="+mn-lt"/>
                <a:ea typeface="+mn-ea"/>
                <a:cs typeface="+mn-cs"/>
              </a:rPr>
              <a:t>téléphoné pour dire : « tu es super expressif, tu dois absolument faire de la drag ! » et Rita Baga est n</a:t>
            </a:r>
            <a:r>
              <a:rPr lang="fr-FR" sz="1200" b="0" noProof="0" dirty="0">
                <a:solidFill>
                  <a:schemeClr val="accent1">
                    <a:lumMod val="50000"/>
                  </a:schemeClr>
                </a:solidFill>
              </a:rPr>
              <a:t>ée.</a:t>
            </a:r>
            <a:endParaRPr lang="fr-FR" sz="1200" b="0" i="0" kern="1200" dirty="0">
              <a:solidFill>
                <a:schemeClr val="accent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fr-FR" sz="1200" b="0" dirty="0">
                <a:solidFill>
                  <a:schemeClr val="accent1">
                    <a:lumMod val="50000"/>
                  </a:schemeClr>
                </a:solidFill>
              </a:rPr>
              <a:t>[A</a:t>
            </a:r>
            <a:r>
              <a:rPr lang="fr-FR" sz="1200" dirty="0">
                <a:solidFill>
                  <a:schemeClr val="accent1">
                    <a:lumMod val="50000"/>
                  </a:schemeClr>
                </a:solidFill>
              </a:rPr>
              <a:t>u cours de l'été 2020], </a:t>
            </a:r>
            <a:r>
              <a:rPr lang="en-US" b="0" dirty="0"/>
              <a:t>Rita Baga [a] </a:t>
            </a:r>
            <a:r>
              <a:rPr lang="en-GB" sz="1200" b="0" dirty="0">
                <a:solidFill>
                  <a:schemeClr val="accent1">
                    <a:lumMod val="50000"/>
                  </a:schemeClr>
                </a:solidFill>
              </a:rPr>
              <a:t>particip</a:t>
            </a:r>
            <a:r>
              <a:rPr lang="en-GB" sz="1200" dirty="0">
                <a:solidFill>
                  <a:schemeClr val="accent1">
                    <a:lumMod val="50000"/>
                  </a:schemeClr>
                </a:solidFill>
              </a:rPr>
              <a:t>é à l’émission de </a:t>
            </a:r>
            <a:r>
              <a:rPr lang="fr-FR" sz="1200" noProof="0" dirty="0">
                <a:solidFill>
                  <a:schemeClr val="accent1">
                    <a:lumMod val="50000"/>
                  </a:schemeClr>
                </a:solidFill>
              </a:rPr>
              <a:t>télévision </a:t>
            </a:r>
            <a:r>
              <a:rPr lang="en-GB" sz="1200" dirty="0">
                <a:solidFill>
                  <a:schemeClr val="accent1">
                    <a:lumMod val="50000"/>
                  </a:schemeClr>
                </a:solidFill>
              </a:rPr>
              <a:t>“Canada’s Drag Race”.</a:t>
            </a:r>
            <a:endParaRPr lang="fr-FR" sz="12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[Chaque semaine], elle […] </a:t>
            </a:r>
            <a:r>
              <a:rPr lang="fr-FR" sz="1200" b="0" noProof="0" dirty="0">
                <a:solidFill>
                  <a:schemeClr val="accent1">
                    <a:lumMod val="50000"/>
                  </a:schemeClr>
                </a:solidFill>
              </a:rPr>
              <a:t>créait des “looks” et […] complétait des défis.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sz="1200" b="0" dirty="0">
                <a:solidFill>
                  <a:schemeClr val="accent1">
                    <a:lumMod val="50000"/>
                  </a:schemeClr>
                </a:solidFill>
              </a:rPr>
              <a:t>L</a:t>
            </a:r>
            <a:r>
              <a:rPr lang="en-GB" sz="1200" dirty="0">
                <a:solidFill>
                  <a:schemeClr val="accent1">
                    <a:lumMod val="50000"/>
                  </a:schemeClr>
                </a:solidFill>
              </a:rPr>
              <a:t>e 3. septembre 2020], elle [a] gagn</a:t>
            </a:r>
            <a:r>
              <a:rPr lang="fr-FR" sz="1200" noProof="0" dirty="0">
                <a:solidFill>
                  <a:schemeClr val="accent1">
                    <a:lumMod val="50000"/>
                  </a:schemeClr>
                </a:solidFill>
              </a:rPr>
              <a:t>é </a:t>
            </a:r>
            <a:r>
              <a:rPr lang="fr-FR" sz="1200" b="0" dirty="0">
                <a:solidFill>
                  <a:schemeClr val="accent1">
                    <a:lumMod val="50000"/>
                  </a:schemeClr>
                </a:solidFill>
              </a:rPr>
              <a:t>la deuxième place. Rita Baga </a:t>
            </a:r>
            <a:r>
              <a:rPr lang="en-GB" sz="1200" b="0" dirty="0">
                <a:solidFill>
                  <a:schemeClr val="accent1">
                    <a:lumMod val="50000"/>
                  </a:schemeClr>
                </a:solidFill>
              </a:rPr>
              <a:t>est la </a:t>
            </a:r>
            <a:r>
              <a:rPr lang="fr-FR" sz="1200" b="0" i="0" dirty="0">
                <a:solidFill>
                  <a:srgbClr val="5F6368"/>
                </a:solidFill>
                <a:effectLst/>
                <a:latin typeface="arial" panose="020B0604020202020204" pitchFamily="34" charset="0"/>
              </a:rPr>
              <a:t>p</a:t>
            </a:r>
            <a:r>
              <a:rPr lang="fr-FR" b="0" i="0" dirty="0">
                <a:solidFill>
                  <a:srgbClr val="5F6368"/>
                </a:solidFill>
                <a:effectLst/>
                <a:latin typeface="arial" panose="020B0604020202020204" pitchFamily="34" charset="0"/>
              </a:rPr>
              <a:t>remière drag francophone </a:t>
            </a:r>
            <a:r>
              <a:rPr lang="en-GB" sz="1200" dirty="0">
                <a:solidFill>
                  <a:schemeClr val="accent1">
                    <a:lumMod val="50000"/>
                  </a:schemeClr>
                </a:solidFill>
              </a:rPr>
              <a:t>à</a:t>
            </a:r>
            <a:r>
              <a:rPr lang="fr-FR" b="0" i="0" dirty="0">
                <a:solidFill>
                  <a:srgbClr val="5F6368"/>
                </a:solidFill>
                <a:effectLst/>
                <a:latin typeface="arial" panose="020B0604020202020204" pitchFamily="34" charset="0"/>
              </a:rPr>
              <a:t> devenir finaliste du concours.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drag [&gt;5000], [3858], </a:t>
            </a:r>
            <a:r>
              <a:rPr lang="en-GB" sz="1200" b="0" dirty="0">
                <a:solidFill>
                  <a:schemeClr val="bg1"/>
                </a:solidFill>
              </a:rPr>
              <a:t>montréalaise [&gt;5000], </a:t>
            </a:r>
            <a:r>
              <a:rPr lang="en-GB" baseline="0" dirty="0"/>
              <a:t>alter </a:t>
            </a:r>
            <a:r>
              <a:rPr lang="en-US" sz="1200" dirty="0">
                <a:solidFill>
                  <a:srgbClr val="4472C4">
                    <a:lumMod val="50000"/>
                  </a:srgbClr>
                </a:solidFill>
                <a:latin typeface="Century Gothic" panose="020F0302020204030204"/>
              </a:rPr>
              <a:t>égo [&gt;5000], </a:t>
            </a:r>
            <a:r>
              <a:rPr lang="en-GB" baseline="0" dirty="0"/>
              <a:t>super [2993], expressif [&gt;5000], finaliste [&gt;5000], accent [1694]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gloire [3287]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594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 </a:t>
            </a:r>
            <a:r>
              <a:rPr lang="en-US" b="0" dirty="0"/>
              <a:t>Suggested answers to dictagloss activity.</a:t>
            </a:r>
          </a:p>
          <a:p>
            <a:endParaRPr lang="en-US" b="0" dirty="0"/>
          </a:p>
          <a:p>
            <a:r>
              <a:rPr lang="en-US" b="0" dirty="0"/>
              <a:t>At</a:t>
            </a:r>
            <a:r>
              <a:rPr lang="en-US" b="0" baseline="0" dirty="0"/>
              <a:t> lower levels, display the transcript below for extra support. All students will need some extra help with </a:t>
            </a:r>
            <a:r>
              <a:rPr lang="fr-FR" b="0" i="1" baseline="0" noProof="0" dirty="0"/>
              <a:t>est</a:t>
            </a:r>
            <a:r>
              <a:rPr lang="en-US" b="0" i="1" baseline="0" dirty="0"/>
              <a:t> </a:t>
            </a:r>
            <a:r>
              <a:rPr lang="fr-FR" b="0" i="1" baseline="0" noProof="0" dirty="0"/>
              <a:t>née</a:t>
            </a:r>
            <a:r>
              <a:rPr lang="en-US" b="0" i="1" baseline="0" dirty="0"/>
              <a:t> </a:t>
            </a:r>
            <a:r>
              <a:rPr lang="en-US" b="0" i="0" baseline="0" dirty="0"/>
              <a:t>in the second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Ask students whether they notice any differences between the French and Québécois accents. They may not recognise the word </a:t>
            </a:r>
            <a:r>
              <a:rPr lang="fr-FR" b="0" i="1" baseline="0" noProof="0" dirty="0"/>
              <a:t>vingt</a:t>
            </a:r>
            <a:r>
              <a:rPr lang="en-US" b="0" i="0" baseline="0" dirty="0"/>
              <a:t>! Nasal vowels are pronounced quite differently (see the example video linked in the notes to slide 7). However, as there are not many nasal vowels in this text, students may find the Québécois accent easier to understand. They may describe it as slower, more pronounced/enunciated or more softly spoken/sing-song-like.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Play each segment of the text again, this time with the time phrase included. Draw attention from the shift from the </a:t>
            </a:r>
            <a:r>
              <a:rPr lang="en-US" b="0" i="1" dirty="0"/>
              <a:t>il </a:t>
            </a:r>
            <a:r>
              <a:rPr lang="en-US" b="0" i="0" dirty="0"/>
              <a:t>pronoun used to refer</a:t>
            </a:r>
            <a:r>
              <a:rPr lang="en-US" b="0" i="0" baseline="0" dirty="0"/>
              <a:t> </a:t>
            </a:r>
            <a:r>
              <a:rPr lang="en-US" b="0" i="0" dirty="0"/>
              <a:t>to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Jean-François, and</a:t>
            </a:r>
            <a:r>
              <a:rPr lang="en-US" b="0" i="0" dirty="0"/>
              <a:t> the </a:t>
            </a:r>
            <a:r>
              <a:rPr lang="en-US" b="0" i="1" dirty="0"/>
              <a:t>elle</a:t>
            </a:r>
            <a:r>
              <a:rPr lang="en-US" b="0" i="1" baseline="0" dirty="0"/>
              <a:t> </a:t>
            </a:r>
            <a:r>
              <a:rPr lang="en-US" b="0" i="0" baseline="0" dirty="0"/>
              <a:t>pronoun when referring to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Rita Baga.</a:t>
            </a:r>
            <a:r>
              <a:rPr lang="en-US" b="0"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2. Students summarise each sentence in English to complete a mini dictagloss.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3. Click to reveal suggested solutions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Transcript:</a:t>
            </a:r>
          </a:p>
          <a:p>
            <a:r>
              <a:rPr lang="fr-FR" b="0" noProof="0" dirty="0"/>
              <a:t>1. Avant la gloire, </a:t>
            </a:r>
            <a:r>
              <a:rPr lang="fr-FR" sz="1200" noProof="0" dirty="0">
                <a:solidFill>
                  <a:srgbClr val="4472C4">
                    <a:lumMod val="50000"/>
                  </a:srgbClr>
                </a:solidFill>
                <a:latin typeface="Century Gothic" panose="020F0302020204030204"/>
              </a:rPr>
              <a:t>Jean-François Guèvremont travaillait comme directeur pour </a:t>
            </a:r>
            <a:r>
              <a:rPr lang="fr-FR" sz="1200" noProof="0" dirty="0">
                <a:solidFill>
                  <a:schemeClr val="accent1">
                    <a:lumMod val="50000"/>
                  </a:schemeClr>
                </a:solidFill>
              </a:rPr>
              <a:t>Fierté Montréal, un festival annuel </a:t>
            </a:r>
            <a:r>
              <a:rPr lang="fr-FR" b="0" i="0" noProof="0" dirty="0">
                <a:solidFill>
                  <a:srgbClr val="202122"/>
                </a:solidFill>
                <a:effectLst/>
                <a:latin typeface="Arial" panose="020B0604020202020204" pitchFamily="34" charset="0"/>
              </a:rPr>
              <a:t>québécois qui célébrer la diversité sexuelle et de genre.</a:t>
            </a: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2. Un jour, </a:t>
            </a:r>
            <a:r>
              <a:rPr lang="fr-FR" b="0" i="0" noProof="0" dirty="0">
                <a:solidFill>
                  <a:srgbClr val="4D5156"/>
                </a:solidFill>
                <a:effectLst/>
                <a:latin typeface="arial" panose="020B0604020202020204" pitchFamily="34" charset="0"/>
              </a:rPr>
              <a:t>son </a:t>
            </a:r>
            <a:r>
              <a:rPr lang="fr-FR" b="0" i="0" noProof="0" dirty="0">
                <a:solidFill>
                  <a:srgbClr val="5F6368"/>
                </a:solidFill>
                <a:effectLst/>
                <a:latin typeface="arial" panose="020B0604020202020204" pitchFamily="34" charset="0"/>
              </a:rPr>
              <a:t>ami a </a:t>
            </a:r>
            <a:r>
              <a:rPr lang="fr-FR" sz="1200" b="0" i="0" kern="1200" noProof="0" dirty="0">
                <a:solidFill>
                  <a:schemeClr val="accent1">
                    <a:lumMod val="50000"/>
                  </a:schemeClr>
                </a:solidFill>
                <a:effectLst/>
                <a:latin typeface="+mn-lt"/>
                <a:ea typeface="+mn-ea"/>
                <a:cs typeface="+mn-cs"/>
              </a:rPr>
              <a:t>téléphoné pour dire : « tu es super expressif, tu dois absolument faire de la drag ! » et Rita Baga est n</a:t>
            </a:r>
            <a:r>
              <a:rPr lang="fr-FR" sz="1200" b="0" noProof="0" dirty="0">
                <a:solidFill>
                  <a:schemeClr val="accent1">
                    <a:lumMod val="50000"/>
                  </a:schemeClr>
                </a:solidFill>
              </a:rPr>
              <a:t>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noProof="0" dirty="0">
                <a:solidFill>
                  <a:schemeClr val="accent1">
                    <a:lumMod val="50000"/>
                  </a:schemeClr>
                </a:solidFill>
                <a:effectLst/>
                <a:latin typeface="+mn-lt"/>
                <a:ea typeface="+mn-ea"/>
                <a:cs typeface="+mn-cs"/>
              </a:rPr>
              <a:t>3.</a:t>
            </a:r>
            <a:r>
              <a:rPr lang="fr-FR" sz="1200" b="0" i="0" kern="1200" baseline="0" noProof="0" dirty="0">
                <a:solidFill>
                  <a:schemeClr val="accent1">
                    <a:lumMod val="50000"/>
                  </a:schemeClr>
                </a:solidFill>
                <a:effectLst/>
                <a:latin typeface="+mn-lt"/>
                <a:ea typeface="+mn-ea"/>
                <a:cs typeface="+mn-cs"/>
              </a:rPr>
              <a:t> </a:t>
            </a:r>
            <a:r>
              <a:rPr lang="fr-FR" sz="1200" b="0" noProof="0" dirty="0">
                <a:solidFill>
                  <a:schemeClr val="accent1">
                    <a:lumMod val="50000"/>
                  </a:schemeClr>
                </a:solidFill>
              </a:rPr>
              <a:t>A</a:t>
            </a:r>
            <a:r>
              <a:rPr lang="fr-FR" sz="1200" noProof="0" dirty="0">
                <a:solidFill>
                  <a:schemeClr val="accent1">
                    <a:lumMod val="50000"/>
                  </a:schemeClr>
                </a:solidFill>
              </a:rPr>
              <a:t>u cours de l'été 2020, </a:t>
            </a:r>
            <a:r>
              <a:rPr lang="fr-FR" b="0" noProof="0" dirty="0"/>
              <a:t>Rita Baga a </a:t>
            </a:r>
            <a:r>
              <a:rPr lang="fr-FR" sz="1200" b="0" noProof="0" dirty="0">
                <a:solidFill>
                  <a:schemeClr val="accent1">
                    <a:lumMod val="50000"/>
                  </a:schemeClr>
                </a:solidFill>
              </a:rPr>
              <a:t>particip</a:t>
            </a:r>
            <a:r>
              <a:rPr lang="fr-FR" sz="1200" noProof="0" dirty="0">
                <a:solidFill>
                  <a:schemeClr val="accent1">
                    <a:lumMod val="50000"/>
                  </a:schemeClr>
                </a:solidFill>
              </a:rPr>
              <a:t>é à l’émission de télévision “Canada’s Drag Race”.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4. Chaque semaine, elle </a:t>
            </a:r>
            <a:r>
              <a:rPr lang="fr-FR" sz="1200" b="0" noProof="0" dirty="0">
                <a:solidFill>
                  <a:schemeClr val="accent1">
                    <a:lumMod val="50000"/>
                  </a:schemeClr>
                </a:solidFill>
              </a:rPr>
              <a:t>créait des “looks” et complétait des défis.</a:t>
            </a: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5. </a:t>
            </a:r>
            <a:r>
              <a:rPr lang="fr-FR" sz="1200" b="0" noProof="0" dirty="0">
                <a:solidFill>
                  <a:schemeClr val="accent1">
                    <a:lumMod val="50000"/>
                  </a:schemeClr>
                </a:solidFill>
              </a:rPr>
              <a:t>L</a:t>
            </a:r>
            <a:r>
              <a:rPr lang="fr-FR" sz="1200" noProof="0" dirty="0">
                <a:solidFill>
                  <a:schemeClr val="accent1">
                    <a:lumMod val="50000"/>
                  </a:schemeClr>
                </a:solidFill>
              </a:rPr>
              <a:t>e 3. septembre 2020, elle a gagné </a:t>
            </a:r>
            <a:r>
              <a:rPr lang="fr-FR" sz="1200" b="0" noProof="0" dirty="0">
                <a:solidFill>
                  <a:schemeClr val="accent1">
                    <a:lumMod val="50000"/>
                  </a:schemeClr>
                </a:solidFill>
              </a:rPr>
              <a:t>la deuxième place. Rita Baga est la </a:t>
            </a:r>
            <a:r>
              <a:rPr lang="fr-FR" sz="1200" b="0" i="0" noProof="0" dirty="0">
                <a:solidFill>
                  <a:srgbClr val="5F6368"/>
                </a:solidFill>
                <a:effectLst/>
                <a:latin typeface="arial" panose="020B0604020202020204" pitchFamily="34" charset="0"/>
              </a:rPr>
              <a:t>p</a:t>
            </a:r>
            <a:r>
              <a:rPr lang="fr-FR" b="0" i="0" noProof="0" dirty="0">
                <a:solidFill>
                  <a:srgbClr val="5F6368"/>
                </a:solidFill>
                <a:effectLst/>
                <a:latin typeface="arial" panose="020B0604020202020204" pitchFamily="34" charset="0"/>
              </a:rPr>
              <a:t>remière drag francophone </a:t>
            </a:r>
            <a:r>
              <a:rPr lang="fr-FR" sz="1200" noProof="0" dirty="0">
                <a:solidFill>
                  <a:schemeClr val="accent1">
                    <a:lumMod val="50000"/>
                  </a:schemeClr>
                </a:solidFill>
              </a:rPr>
              <a:t>à</a:t>
            </a:r>
            <a:r>
              <a:rPr lang="fr-FR" b="0" i="0" noProof="0" dirty="0">
                <a:solidFill>
                  <a:srgbClr val="5F6368"/>
                </a:solidFill>
                <a:effectLst/>
                <a:latin typeface="arial" panose="020B0604020202020204" pitchFamily="34" charset="0"/>
              </a:rPr>
              <a:t> devenir finaliste du concours.</a:t>
            </a:r>
            <a:endParaRPr lang="fr-FR" b="0" noProof="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775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[é]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écrire</a:t>
            </a:r>
            <a:r>
              <a:rPr lang="en-GB" b="1" baseline="0" dirty="0"/>
              <a:t>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r>
              <a:rPr lang="en-US" b="1" dirty="0"/>
              <a:t>[1/5]</a:t>
            </a:r>
          </a:p>
          <a:p>
            <a:endParaRPr lang="en-US" b="1" dirty="0"/>
          </a:p>
          <a:p>
            <a:r>
              <a:rPr lang="en-US" b="1" dirty="0"/>
              <a:t>Aim: </a:t>
            </a:r>
            <a:r>
              <a:rPr lang="en-US" b="0" dirty="0"/>
              <a:t>Oral production and aural</a:t>
            </a:r>
            <a:r>
              <a:rPr lang="en-US" b="0" baseline="0" dirty="0"/>
              <a:t> recognition of sentences in the perfect and imperfect tenses, and connecting these with meaning (things that happened just once vs all the time).</a:t>
            </a:r>
            <a:endParaRPr lang="en-US" b="0" dirty="0"/>
          </a:p>
          <a:p>
            <a:endParaRPr lang="en-US" b="1" dirty="0"/>
          </a:p>
          <a:p>
            <a:r>
              <a:rPr lang="en-US" b="1" dirty="0"/>
              <a:t>Procedure:</a:t>
            </a:r>
          </a:p>
          <a:p>
            <a:pPr marL="0" indent="0" algn="l">
              <a:lnSpc>
                <a:spcPct val="150000"/>
              </a:lnSpc>
              <a:buFont typeface="+mj-lt"/>
              <a:buNone/>
            </a:pPr>
            <a:r>
              <a:rPr lang="en-GB" dirty="0">
                <a:solidFill>
                  <a:schemeClr val="accent5">
                    <a:lumMod val="50000"/>
                  </a:schemeClr>
                </a:solidFill>
              </a:rPr>
              <a:t>1. Print the cards on the</a:t>
            </a:r>
            <a:r>
              <a:rPr lang="en-GB" baseline="0" dirty="0">
                <a:solidFill>
                  <a:schemeClr val="accent5">
                    <a:lumMod val="50000"/>
                  </a:schemeClr>
                </a:solidFill>
              </a:rPr>
              <a:t> next two slides </a:t>
            </a:r>
            <a:r>
              <a:rPr lang="en-GB" dirty="0">
                <a:solidFill>
                  <a:schemeClr val="accent5">
                    <a:lumMod val="50000"/>
                  </a:schemeClr>
                </a:solidFill>
              </a:rPr>
              <a:t>and cut them out.</a:t>
            </a:r>
          </a:p>
          <a:p>
            <a:pPr marL="0" indent="0" algn="l">
              <a:lnSpc>
                <a:spcPct val="150000"/>
              </a:lnSpc>
              <a:buFont typeface="+mj-lt"/>
              <a:buNone/>
            </a:pPr>
            <a:r>
              <a:rPr lang="en-GB" dirty="0">
                <a:solidFill>
                  <a:schemeClr val="accent5">
                    <a:lumMod val="50000"/>
                  </a:schemeClr>
                </a:solidFill>
              </a:rPr>
              <a:t>2. Shuffle the</a:t>
            </a:r>
            <a:r>
              <a:rPr lang="en-GB" baseline="0" dirty="0">
                <a:solidFill>
                  <a:schemeClr val="accent5">
                    <a:lumMod val="50000"/>
                  </a:schemeClr>
                </a:solidFill>
              </a:rPr>
              <a:t> sets,</a:t>
            </a:r>
            <a:r>
              <a:rPr lang="en-GB" dirty="0">
                <a:solidFill>
                  <a:schemeClr val="accent5">
                    <a:lumMod val="50000"/>
                  </a:schemeClr>
                </a:solidFill>
              </a:rPr>
              <a:t> and put them face down between two players. Tell students</a:t>
            </a:r>
            <a:r>
              <a:rPr lang="en-GB" baseline="0" dirty="0">
                <a:solidFill>
                  <a:schemeClr val="accent5">
                    <a:lumMod val="50000"/>
                  </a:schemeClr>
                </a:solidFill>
              </a:rPr>
              <a:t> that they are playing against other pairs in the class. The aim is to work together to be the first pair to sort the cards into two piles of nine activities (nine which happened once, and nine which happened all the time).</a:t>
            </a:r>
            <a:endParaRPr lang="en-GB" dirty="0">
              <a:solidFill>
                <a:schemeClr val="accent5">
                  <a:lumMod val="50000"/>
                </a:schemeClr>
              </a:solidFill>
            </a:endParaRPr>
          </a:p>
          <a:p>
            <a:pPr marL="0" indent="0" algn="l">
              <a:lnSpc>
                <a:spcPct val="150000"/>
              </a:lnSpc>
              <a:buFont typeface="+mj-lt"/>
              <a:buNone/>
            </a:pPr>
            <a:r>
              <a:rPr lang="en-GB" dirty="0">
                <a:solidFill>
                  <a:schemeClr val="accent5">
                    <a:lumMod val="50000"/>
                  </a:schemeClr>
                </a:solidFill>
              </a:rPr>
              <a:t>3. Demonstrate the activity using this slide.</a:t>
            </a:r>
            <a:r>
              <a:rPr lang="en-GB" baseline="0" dirty="0">
                <a:solidFill>
                  <a:schemeClr val="accent5">
                    <a:lumMod val="50000"/>
                  </a:schemeClr>
                </a:solidFill>
              </a:rPr>
              <a:t> </a:t>
            </a:r>
            <a:r>
              <a:rPr lang="en-GB" dirty="0">
                <a:solidFill>
                  <a:schemeClr val="accent5">
                    <a:lumMod val="50000"/>
                  </a:schemeClr>
                </a:solidFill>
              </a:rPr>
              <a:t>Players take it in turns to choose a card and read it aloud, filling the gap with the correct form of the verb given in brackets. At</a:t>
            </a:r>
            <a:r>
              <a:rPr lang="en-GB" baseline="0" dirty="0">
                <a:solidFill>
                  <a:schemeClr val="accent5">
                    <a:lumMod val="50000"/>
                  </a:schemeClr>
                </a:solidFill>
              </a:rPr>
              <a:t> higher levels, encourage students to apply their phonics knowledge to the pronunciation of -é and -ais/-ait at the end of the past participle and imperfect forms if they are finding the task straightforward. However, students who pronounce both forms as [-é] should not be penalised.</a:t>
            </a:r>
            <a:endParaRPr lang="en-GB" dirty="0">
              <a:solidFill>
                <a:schemeClr val="accent5">
                  <a:lumMod val="50000"/>
                </a:schemeClr>
              </a:solidFill>
            </a:endParaRPr>
          </a:p>
          <a:p>
            <a:pPr marL="0" indent="0" algn="l">
              <a:lnSpc>
                <a:spcPct val="150000"/>
              </a:lnSpc>
              <a:buFont typeface="+mj-lt"/>
              <a:buNone/>
            </a:pPr>
            <a:r>
              <a:rPr lang="en-GB" dirty="0">
                <a:solidFill>
                  <a:schemeClr val="accent5">
                    <a:lumMod val="50000"/>
                  </a:schemeClr>
                </a:solidFill>
              </a:rPr>
              <a:t>4. The listening </a:t>
            </a:r>
            <a:r>
              <a:rPr lang="en-GB" b="0" dirty="0">
                <a:solidFill>
                  <a:schemeClr val="accent5">
                    <a:lumMod val="50000"/>
                  </a:schemeClr>
                </a:solidFill>
              </a:rPr>
              <a:t>player</a:t>
            </a:r>
            <a:r>
              <a:rPr lang="en-GB" b="0" baseline="0" dirty="0">
                <a:solidFill>
                  <a:schemeClr val="accent5">
                    <a:lumMod val="50000"/>
                  </a:schemeClr>
                </a:solidFill>
              </a:rPr>
              <a:t> </a:t>
            </a:r>
            <a:r>
              <a:rPr lang="en-GB" b="0" dirty="0">
                <a:solidFill>
                  <a:schemeClr val="accent5">
                    <a:lumMod val="50000"/>
                  </a:schemeClr>
                </a:solidFill>
              </a:rPr>
              <a:t>translates the sentence, </a:t>
            </a:r>
            <a:r>
              <a:rPr lang="en-GB" dirty="0">
                <a:solidFill>
                  <a:schemeClr val="accent5">
                    <a:lumMod val="50000"/>
                  </a:schemeClr>
                </a:solidFill>
              </a:rPr>
              <a:t>and decides whether their partner is talking about something that </a:t>
            </a:r>
            <a:r>
              <a:rPr lang="en-GB" b="0" dirty="0">
                <a:solidFill>
                  <a:schemeClr val="accent5">
                    <a:lumMod val="50000"/>
                  </a:schemeClr>
                </a:solidFill>
              </a:rPr>
              <a:t>used to happen (imperfect tense), or something that happened just once (perfect tense).</a:t>
            </a:r>
          </a:p>
          <a:p>
            <a:pPr marL="0" indent="0" algn="l">
              <a:lnSpc>
                <a:spcPct val="150000"/>
              </a:lnSpc>
              <a:buFont typeface="+mj-lt"/>
              <a:buNone/>
            </a:pPr>
            <a:r>
              <a:rPr lang="en-GB" dirty="0">
                <a:solidFill>
                  <a:schemeClr val="accent5">
                    <a:lumMod val="50000"/>
                  </a:schemeClr>
                </a:solidFill>
              </a:rPr>
              <a:t>5. If they answer correctly, the</a:t>
            </a:r>
            <a:r>
              <a:rPr lang="en-GB" baseline="0" dirty="0">
                <a:solidFill>
                  <a:schemeClr val="accent5">
                    <a:lumMod val="50000"/>
                  </a:schemeClr>
                </a:solidFill>
              </a:rPr>
              <a:t> card is placed in the appropriate pile. </a:t>
            </a:r>
            <a:r>
              <a:rPr lang="en-GB" dirty="0">
                <a:solidFill>
                  <a:schemeClr val="accent5">
                    <a:lumMod val="50000"/>
                  </a:schemeClr>
                </a:solidFill>
              </a:rPr>
              <a:t>If they answer incorrectly, the card goes back to the bottom of the pile.</a:t>
            </a:r>
          </a:p>
          <a:p>
            <a:pPr marL="0" indent="0" algn="l">
              <a:lnSpc>
                <a:spcPct val="150000"/>
              </a:lnSpc>
              <a:buFont typeface="+mj-lt"/>
              <a:buNone/>
            </a:pPr>
            <a:r>
              <a:rPr lang="en-GB" dirty="0">
                <a:solidFill>
                  <a:schemeClr val="accent5">
                    <a:lumMod val="50000"/>
                  </a:schemeClr>
                </a:solidFill>
              </a:rPr>
              <a:t>6. The first time to correctly sort the cards into piles wins.</a:t>
            </a:r>
          </a:p>
          <a:p>
            <a:pPr marL="0" indent="0" algn="l">
              <a:lnSpc>
                <a:spcPct val="150000"/>
              </a:lnSpc>
              <a:buFont typeface="+mj-lt"/>
              <a:buNone/>
            </a:pPr>
            <a:r>
              <a:rPr lang="en-GB" dirty="0">
                <a:solidFill>
                  <a:schemeClr val="accent5">
                    <a:lumMod val="50000"/>
                  </a:schemeClr>
                </a:solidFill>
              </a:rPr>
              <a:t>7.</a:t>
            </a:r>
            <a:r>
              <a:rPr lang="en-GB" baseline="0" dirty="0">
                <a:solidFill>
                  <a:schemeClr val="accent5">
                    <a:lumMod val="50000"/>
                  </a:schemeClr>
                </a:solidFill>
              </a:rPr>
              <a:t> Solutions are provided on the penultimate slides of this sequence.</a:t>
            </a:r>
            <a:endParaRPr lang="en-GB" dirty="0">
              <a:solidFill>
                <a:schemeClr val="accent5">
                  <a:lumMod val="50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192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[2/5]</a:t>
            </a:r>
          </a:p>
          <a:p>
            <a:endParaRPr lang="en-GB" b="0" dirty="0"/>
          </a:p>
          <a:p>
            <a:r>
              <a:rPr lang="en-GB" b="0" dirty="0"/>
              <a:t>To be printed out and cut into cards for pairs speaking activity</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214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[3/5]</a:t>
            </a:r>
          </a:p>
          <a:p>
            <a:endParaRPr lang="en-GB" b="1" dirty="0"/>
          </a:p>
          <a:p>
            <a:r>
              <a:rPr lang="en-GB" b="0" dirty="0"/>
              <a:t>To be printed out and cut into cards for pairs speaking activity</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086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[4/5]</a:t>
            </a:r>
          </a:p>
          <a:p>
            <a:endParaRPr lang="en-GB" b="0" dirty="0"/>
          </a:p>
          <a:p>
            <a:r>
              <a:rPr lang="en-GB" b="0" dirty="0"/>
              <a:t>To be printed out and cut into cards for pairs speaking activity</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500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[5/5]</a:t>
            </a:r>
          </a:p>
          <a:p>
            <a:endParaRPr lang="en-GB" b="0" dirty="0"/>
          </a:p>
          <a:p>
            <a:r>
              <a:rPr lang="en-GB" b="0" dirty="0"/>
              <a:t>To be printed out and cut into cards for pairs speaking activity</a:t>
            </a:r>
            <a:endParaRPr lang="en-GB" sz="1200" b="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542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Semi-structured writing practice in a mix of past tenses (perfect and imperfect);</a:t>
            </a:r>
            <a:r>
              <a:rPr lang="en-US" b="0" baseline="0" dirty="0"/>
              <a:t> connecting verb tenses with time phrases which indicate one-off and habitual actions.</a:t>
            </a:r>
            <a:endParaRPr lang="en-US" b="1" dirty="0"/>
          </a:p>
          <a:p>
            <a:endParaRPr lang="en-US" b="1" dirty="0"/>
          </a:p>
          <a:p>
            <a:r>
              <a:rPr lang="en-US" b="1" dirty="0"/>
              <a:t>Procedure:</a:t>
            </a:r>
          </a:p>
          <a:p>
            <a:r>
              <a:rPr lang="en-US" b="0" dirty="0"/>
              <a:t>1. Students read the sentence beginnings.</a:t>
            </a:r>
            <a:r>
              <a:rPr lang="en-US" b="0" baseline="0" dirty="0"/>
              <a:t> Check comprehension by asking students whether the time phrases are likely to start a sentence about something that happened once (perfect tense) or something that happened all the time (imperfect).</a:t>
            </a:r>
            <a:endParaRPr lang="en-US" b="0" dirty="0"/>
          </a:p>
          <a:p>
            <a:r>
              <a:rPr lang="en-US" b="0" dirty="0"/>
              <a:t>2. Click to reveal suggested</a:t>
            </a:r>
            <a:r>
              <a:rPr lang="en-US" b="0" baseline="0" dirty="0"/>
              <a:t> answers for 1 and 2 only.</a:t>
            </a:r>
          </a:p>
          <a:p>
            <a:r>
              <a:rPr lang="en-US" b="0" baseline="0" dirty="0"/>
              <a:t>3. Students write their own answers for 1 and 2 using the tenses exemplified, and proceed to complete sentences 4-9 on their own.</a:t>
            </a:r>
            <a:endParaRPr lang="en-US" b="0" dirty="0"/>
          </a:p>
          <a:p>
            <a:r>
              <a:rPr lang="en-US" b="0" dirty="0"/>
              <a:t>3.</a:t>
            </a:r>
            <a:r>
              <a:rPr lang="en-US" b="1" baseline="0" dirty="0"/>
              <a:t> </a:t>
            </a:r>
            <a:r>
              <a:rPr lang="en-US" b="0" baseline="0" dirty="0"/>
              <a:t>At lower levels, you may wish to add some known verbs to this slide for students to use as prompts. At higher levels, encourage students to use a dictionary to identify the verbs they need to talk about their circumstances, and manipulate them accordingly.</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compléter [2034], </a:t>
            </a:r>
            <a:r>
              <a:rPr lang="fr-FR" sz="1200" dirty="0">
                <a:solidFill>
                  <a:srgbClr val="4472C4">
                    <a:lumMod val="50000"/>
                  </a:srgbClr>
                </a:solidFill>
              </a:rPr>
              <a:t>activité [452], indication [2546]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i="0" dirty="0">
              <a:latin typeface="Calibri"/>
              <a:ea typeface="Calibri"/>
              <a:cs typeface="Calibri"/>
              <a:sym typeface="Calibri"/>
            </a:endParaRPr>
          </a:p>
        </p:txBody>
      </p:sp>
      <p:sp>
        <p:nvSpPr>
          <p:cNvPr id="846" name="Google Shape;84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46</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[é] </a:t>
            </a:r>
            <a:r>
              <a:rPr lang="en-GB" baseline="0" dirty="0"/>
              <a:t>and then the </a:t>
            </a:r>
            <a:r>
              <a:rPr lang="en-GB" b="1" baseline="0" dirty="0"/>
              <a:t>source</a:t>
            </a:r>
            <a:r>
              <a:rPr lang="en-GB" baseline="0" dirty="0"/>
              <a:t> word again ‘</a:t>
            </a:r>
            <a:r>
              <a:rPr lang="en-GB" b="1" baseline="0" dirty="0"/>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a:t>bébé</a:t>
            </a:r>
            <a:r>
              <a:rPr lang="en-GB" baseline="0" dirty="0"/>
              <a:t> [&gt;5000]; </a:t>
            </a:r>
            <a:r>
              <a:rPr lang="en-GB" b="1" baseline="0" dirty="0"/>
              <a:t>aller </a:t>
            </a:r>
            <a:r>
              <a:rPr lang="en-GB" b="0" baseline="0" dirty="0"/>
              <a:t>[55]</a:t>
            </a:r>
            <a:r>
              <a:rPr lang="en-GB" baseline="0" dirty="0"/>
              <a:t> </a:t>
            </a:r>
            <a:r>
              <a:rPr lang="en-GB" b="1" baseline="0" dirty="0"/>
              <a:t>donner </a:t>
            </a:r>
            <a:r>
              <a:rPr lang="en-GB" baseline="0" dirty="0"/>
              <a:t>[46]; </a:t>
            </a:r>
            <a:r>
              <a:rPr lang="en-GB" b="1" baseline="0" dirty="0"/>
              <a:t>nez</a:t>
            </a:r>
            <a:r>
              <a:rPr lang="en-GB" baseline="0" dirty="0"/>
              <a:t> [2661]; </a:t>
            </a:r>
            <a:r>
              <a:rPr lang="en-GB" b="1" baseline="0" dirty="0"/>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a:t>Timing: 5 minutes [1/2]</a:t>
            </a:r>
          </a:p>
          <a:p>
            <a:pPr marL="0" indent="0">
              <a:buFont typeface="Arial" panose="020B0604020202020204" pitchFamily="34" charset="0"/>
              <a:buNone/>
            </a:pPr>
            <a:endParaRPr lang="en-GB" sz="1200" kern="1200" dirty="0">
              <a:solidFill>
                <a:schemeClr val="tx1"/>
              </a:solidFill>
              <a:effectLst/>
              <a:latin typeface="Century Gothic" panose="020B0502020202020204" pitchFamily="34" charset="0"/>
              <a:ea typeface="+mn-ea"/>
              <a:cs typeface="+mn-cs"/>
            </a:endParaRPr>
          </a:p>
          <a:p>
            <a:r>
              <a:rPr lang="en-US" b="1" dirty="0"/>
              <a:t>Aim: </a:t>
            </a:r>
            <a:r>
              <a:rPr lang="en-US" b="0" dirty="0"/>
              <a:t>To recap</a:t>
            </a:r>
            <a:r>
              <a:rPr lang="en-US" b="0" baseline="0" dirty="0"/>
              <a:t> the difference in usage between perfect tense (for one-off events in the past) and imperfect tense (for habitual actions in the past);</a:t>
            </a:r>
            <a:r>
              <a:rPr lang="en-US" b="0" dirty="0"/>
              <a:t> to draw attention to the difference in pronunciation</a:t>
            </a:r>
            <a:r>
              <a:rPr lang="en-US" b="0" baseline="0" dirty="0"/>
              <a:t> between -é at the end of a past participle and -ais/-ait at the end of the imperfect form; to highlight the link between phonics and meaning; to prepare students for the grammar point covered later in the lesson.</a:t>
            </a:r>
            <a:endParaRPr lang="en-US" b="0" dirty="0"/>
          </a:p>
          <a:p>
            <a:endParaRPr lang="en-US" b="1" dirty="0"/>
          </a:p>
          <a:p>
            <a:r>
              <a:rPr lang="en-US" b="1" dirty="0"/>
              <a:t>Procedure:</a:t>
            </a:r>
          </a:p>
          <a:p>
            <a:r>
              <a:rPr lang="en-US" b="0" dirty="0"/>
              <a:t>1. Click to reveal text and 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on the French text to hear a native speaker say perfect and</a:t>
            </a:r>
            <a:r>
              <a:rPr lang="en-US" b="0" baseline="0" dirty="0"/>
              <a:t> imperfect forms of the same verb. Note that the [ai] in </a:t>
            </a:r>
            <a:r>
              <a:rPr lang="en-US" b="0" i="1" baseline="0" dirty="0"/>
              <a:t>j’ai </a:t>
            </a:r>
            <a:r>
              <a:rPr lang="en-US" b="0" i="0" baseline="0" dirty="0"/>
              <a:t>is pronounced like [é].</a:t>
            </a:r>
            <a:endParaRPr lang="en-US" b="0" dirty="0"/>
          </a:p>
          <a:p>
            <a:r>
              <a:rPr lang="en-US" b="0" dirty="0"/>
              <a:t>3. Draw attention</a:t>
            </a:r>
            <a:r>
              <a:rPr lang="en-US" b="0" baseline="0" dirty="0"/>
              <a:t> to the English definitions, and c</a:t>
            </a:r>
            <a:r>
              <a:rPr lang="en-US" b="0" dirty="0"/>
              <a:t>lick to reveal reminder about the difference between in use between</a:t>
            </a:r>
            <a:r>
              <a:rPr lang="en-US" b="0" baseline="0" dirty="0"/>
              <a:t> </a:t>
            </a:r>
            <a:r>
              <a:rPr lang="en-US" b="0" dirty="0"/>
              <a:t>the perfect and imperfect tenses.</a:t>
            </a:r>
          </a:p>
          <a:p>
            <a:r>
              <a:rPr lang="en-US" b="0" dirty="0"/>
              <a:t>4. Click to reveal information on the importance of phonics in this case, where a slight sound change carries a significant meaning</a:t>
            </a:r>
            <a:r>
              <a:rPr lang="en-US" b="0" baseline="0" dirty="0"/>
              <a:t> change.</a:t>
            </a:r>
            <a:endParaRPr lang="en-US" b="0" dirty="0"/>
          </a:p>
          <a:p>
            <a:endParaRPr lang="en-US" b="0" dirty="0"/>
          </a:p>
          <a:p>
            <a:r>
              <a:rPr lang="en-US" b="1" dirty="0"/>
              <a:t>Transcript:</a:t>
            </a:r>
          </a:p>
          <a:p>
            <a:pPr marL="0" indent="0">
              <a:buFont typeface="+mj-lt"/>
              <a:buNone/>
            </a:pPr>
            <a:r>
              <a:rPr lang="fr-FR" b="0" noProof="0" dirty="0"/>
              <a:t>1.</a:t>
            </a:r>
            <a:r>
              <a:rPr lang="fr-FR" b="0" baseline="0" noProof="0" dirty="0"/>
              <a:t> o</a:t>
            </a:r>
            <a:r>
              <a:rPr lang="fr-FR" b="0" noProof="0" dirty="0"/>
              <a:t>n a parlé</a:t>
            </a:r>
          </a:p>
          <a:p>
            <a:pPr marL="0" indent="0">
              <a:buFont typeface="+mj-lt"/>
              <a:buNone/>
            </a:pPr>
            <a:r>
              <a:rPr lang="fr-FR" b="0" noProof="0" dirty="0"/>
              <a:t>2.</a:t>
            </a:r>
            <a:r>
              <a:rPr lang="fr-FR" b="0" baseline="0" noProof="0" dirty="0"/>
              <a:t> on </a:t>
            </a:r>
            <a:r>
              <a:rPr lang="fr-FR" b="0" noProof="0" dirty="0"/>
              <a:t>parlait</a:t>
            </a:r>
          </a:p>
          <a:p>
            <a:pPr marL="0" indent="0">
              <a:buFont typeface="+mj-lt"/>
              <a:buNone/>
            </a:pPr>
            <a:r>
              <a:rPr lang="fr-FR" b="0" noProof="0" dirty="0"/>
              <a:t>3.</a:t>
            </a:r>
            <a:r>
              <a:rPr lang="fr-FR" b="0" baseline="0" noProof="0" dirty="0"/>
              <a:t> j</a:t>
            </a:r>
            <a:r>
              <a:rPr lang="fr-FR" b="0" noProof="0" dirty="0"/>
              <a:t>’ai chanté</a:t>
            </a:r>
          </a:p>
          <a:p>
            <a:pPr marL="0" indent="0">
              <a:buFont typeface="+mj-lt"/>
              <a:buNone/>
            </a:pPr>
            <a:r>
              <a:rPr lang="fr-FR" b="0" noProof="0" dirty="0"/>
              <a:t>4.</a:t>
            </a:r>
            <a:r>
              <a:rPr lang="fr-FR" b="0" baseline="0" noProof="0" dirty="0"/>
              <a:t> je </a:t>
            </a:r>
            <a:r>
              <a:rPr lang="fr-FR" b="0" noProof="0" dirty="0"/>
              <a:t>chantais</a:t>
            </a:r>
          </a:p>
          <a:p>
            <a:pPr marL="0" indent="0">
              <a:buFont typeface="+mj-lt"/>
              <a:buNone/>
            </a:pPr>
            <a:r>
              <a:rPr lang="fr-FR" b="0" noProof="0" dirty="0"/>
              <a:t>5.</a:t>
            </a:r>
            <a:r>
              <a:rPr lang="fr-FR" b="0" baseline="0" noProof="0" dirty="0"/>
              <a:t> il </a:t>
            </a:r>
            <a:r>
              <a:rPr lang="fr-FR" b="0" noProof="0" dirty="0"/>
              <a:t>a dansé</a:t>
            </a:r>
          </a:p>
          <a:p>
            <a:pPr marL="0" indent="0">
              <a:buFont typeface="+mj-lt"/>
              <a:buNone/>
            </a:pPr>
            <a:r>
              <a:rPr lang="fr-FR" b="0" noProof="0" dirty="0"/>
              <a:t>6.</a:t>
            </a:r>
            <a:r>
              <a:rPr lang="fr-FR" b="0" baseline="0" noProof="0" dirty="0"/>
              <a:t> il </a:t>
            </a:r>
            <a:r>
              <a:rPr lang="fr-FR" b="0" noProof="0" dirty="0"/>
              <a:t>dansait</a:t>
            </a:r>
          </a:p>
        </p:txBody>
      </p:sp>
      <p:sp>
        <p:nvSpPr>
          <p:cNvPr id="353" name="Google Shape;3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774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Aim: </a:t>
            </a:r>
            <a:r>
              <a:rPr lang="en-US" b="0" dirty="0"/>
              <a:t>To apply phonics knowledge to the recognition of past participles and imperfect tense</a:t>
            </a:r>
            <a:r>
              <a:rPr lang="en-US" b="0" baseline="0" dirty="0"/>
              <a:t> forms; to connect the sound –é with a part participle form; to illustrate the difference between phonics and meaning in preparation for practising this distinction more in lesson 2.</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chemeClr val="bg1">
                    <a:lumMod val="95000"/>
                  </a:schemeClr>
                </a:solidFill>
                <a:latin typeface="Century Gothic" panose="020B0502020202020204" pitchFamily="34" charset="0"/>
              </a:rPr>
              <a:t>NB: </a:t>
            </a:r>
            <a:r>
              <a:rPr lang="en-GB" sz="1200" b="0" baseline="0" dirty="0">
                <a:solidFill>
                  <a:schemeClr val="bg1">
                    <a:lumMod val="95000"/>
                  </a:schemeClr>
                </a:solidFill>
                <a:latin typeface="Century Gothic" panose="020B0502020202020204" pitchFamily="34" charset="0"/>
              </a:rPr>
              <a:t>The distinction exemplified here  is particularly pronounced in Canadian and Parisian French, and less so in other areas of mainland France. Students will hear an example of the Canadian accent later in this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0" indent="0">
              <a:buNone/>
            </a:pPr>
            <a:r>
              <a:rPr lang="en-US" b="0" dirty="0"/>
              <a:t>1. Click to bring up the reminder of the rule if necessary.</a:t>
            </a:r>
          </a:p>
          <a:p>
            <a:pPr marL="0" indent="0">
              <a:buNone/>
            </a:pPr>
            <a:r>
              <a:rPr lang="en-US" b="0" dirty="0"/>
              <a:t>2. Click on the number boxes to hear sentences A and B. In each case, the past participle or</a:t>
            </a:r>
            <a:r>
              <a:rPr lang="en-US" b="0" baseline="0" dirty="0"/>
              <a:t> imperfect form is covered with a beep.</a:t>
            </a:r>
          </a:p>
          <a:p>
            <a:pPr marL="0" indent="0">
              <a:buNone/>
            </a:pPr>
            <a:r>
              <a:rPr lang="en-US" sz="1200" b="0" kern="0" noProof="0" dirty="0">
                <a:solidFill>
                  <a:srgbClr val="2E83C3">
                    <a:lumMod val="50000"/>
                  </a:srgbClr>
                </a:solidFill>
              </a:rPr>
              <a:t>3. Students d</a:t>
            </a:r>
            <a:r>
              <a:rPr lang="en-US" sz="1200" kern="0" noProof="0" dirty="0">
                <a:solidFill>
                  <a:srgbClr val="2E83C3">
                    <a:lumMod val="50000"/>
                  </a:srgbClr>
                </a:solidFill>
              </a:rPr>
              <a:t>ecide which letter (A</a:t>
            </a:r>
            <a:r>
              <a:rPr lang="en-US" sz="1200" kern="0" baseline="0" noProof="0" dirty="0">
                <a:solidFill>
                  <a:srgbClr val="2E83C3">
                    <a:lumMod val="50000"/>
                  </a:srgbClr>
                </a:solidFill>
              </a:rPr>
              <a:t> or B) represents the one-off action, and which represents the repeated action, adding the auxiliary </a:t>
            </a:r>
            <a:r>
              <a:rPr lang="en-US" sz="1200" i="1" kern="0" baseline="0" noProof="0" dirty="0">
                <a:solidFill>
                  <a:srgbClr val="2E83C3">
                    <a:lumMod val="50000"/>
                  </a:srgbClr>
                </a:solidFill>
              </a:rPr>
              <a:t>a </a:t>
            </a:r>
            <a:r>
              <a:rPr lang="en-US" sz="1200" i="0" kern="0" baseline="0" noProof="0" dirty="0">
                <a:solidFill>
                  <a:srgbClr val="2E83C3">
                    <a:lumMod val="50000"/>
                  </a:srgbClr>
                </a:solidFill>
              </a:rPr>
              <a:t>where necessary.</a:t>
            </a:r>
            <a:endParaRPr lang="en-US" b="0" dirty="0"/>
          </a:p>
          <a:p>
            <a:r>
              <a:rPr lang="en-US" b="0" dirty="0"/>
              <a:t>4. Click to reveal answers and click on the number/letter boxes on the right to hear the versions without beeps.</a:t>
            </a:r>
          </a:p>
          <a:p>
            <a:endParaRPr lang="en-US" b="0" dirty="0"/>
          </a:p>
          <a:p>
            <a:r>
              <a:rPr lang="en-US" b="1" dirty="0"/>
              <a:t>Transcript:</a:t>
            </a:r>
          </a:p>
          <a:p>
            <a:pPr marL="228600" indent="-228600">
              <a:buFont typeface="+mj-lt"/>
              <a:buAutoNum type="arabicPeriod"/>
            </a:pPr>
            <a:r>
              <a:rPr lang="fr-FR" sz="1200" dirty="0">
                <a:solidFill>
                  <a:srgbClr val="4472C4">
                    <a:lumMod val="50000"/>
                  </a:srgbClr>
                </a:solidFill>
                <a:latin typeface="Century Gothic" panose="020F0302020204030204"/>
              </a:rPr>
              <a:t>Il [</a:t>
            </a:r>
            <a:r>
              <a:rPr lang="fr-FR" sz="1200" b="1" dirty="0">
                <a:solidFill>
                  <a:srgbClr val="E87D1E"/>
                </a:solidFill>
                <a:latin typeface="Century Gothic" panose="020F0302020204030204"/>
              </a:rPr>
              <a:t>a</a:t>
            </a:r>
            <a:r>
              <a:rPr lang="fr-FR" sz="1200" b="0" dirty="0">
                <a:solidFill>
                  <a:srgbClr val="E87D1E"/>
                </a:solidFill>
                <a:latin typeface="Century Gothic" panose="020F0302020204030204"/>
              </a:rPr>
              <a:t>]</a:t>
            </a:r>
            <a:r>
              <a:rPr lang="fr-FR" sz="1200" dirty="0">
                <a:solidFill>
                  <a:srgbClr val="4472C4">
                    <a:lumMod val="50000"/>
                  </a:srgbClr>
                </a:solidFill>
                <a:latin typeface="Century Gothic" panose="020F0302020204030204"/>
              </a:rPr>
              <a:t> dans</a:t>
            </a:r>
            <a:r>
              <a:rPr lang="fr-FR" sz="1200" b="1" dirty="0">
                <a:solidFill>
                  <a:srgbClr val="E87D1E"/>
                </a:solidFill>
                <a:latin typeface="Century Gothic" panose="020F0302020204030204"/>
              </a:rPr>
              <a:t>é</a:t>
            </a:r>
            <a:r>
              <a:rPr lang="fr-FR" sz="1200" dirty="0">
                <a:solidFill>
                  <a:srgbClr val="4472C4">
                    <a:lumMod val="50000"/>
                  </a:srgbClr>
                </a:solidFill>
                <a:latin typeface="Century Gothic" panose="020F0302020204030204"/>
              </a:rPr>
              <a:t> toute la nuit / Il [-] dans</a:t>
            </a:r>
            <a:r>
              <a:rPr lang="fr-FR" sz="1200" b="1" dirty="0">
                <a:solidFill>
                  <a:srgbClr val="E87D1E"/>
                </a:solidFill>
                <a:latin typeface="Century Gothic" panose="020F0302020204030204"/>
              </a:rPr>
              <a:t>ai</a:t>
            </a:r>
            <a:r>
              <a:rPr lang="fr-FR" sz="1200" dirty="0">
                <a:solidFill>
                  <a:srgbClr val="4472C4">
                    <a:lumMod val="50000"/>
                  </a:srgbClr>
                </a:solidFill>
                <a:latin typeface="Century Gothic" panose="020F0302020204030204"/>
              </a:rPr>
              <a:t>t toute la nuit. (A= une fois, B = tout le temps)</a:t>
            </a:r>
          </a:p>
          <a:p>
            <a:pPr marL="228600" indent="-228600">
              <a:buFont typeface="+mj-lt"/>
              <a:buAutoNum type="arabicPeriod"/>
            </a:pPr>
            <a:r>
              <a:rPr lang="fr-FR" sz="1200" dirty="0">
                <a:solidFill>
                  <a:srgbClr val="4472C4">
                    <a:lumMod val="50000"/>
                  </a:srgbClr>
                </a:solidFill>
                <a:latin typeface="Century Gothic" panose="020F0302020204030204"/>
              </a:rPr>
              <a:t>Elle [-] chant</a:t>
            </a:r>
            <a:r>
              <a:rPr lang="fr-FR" sz="1200" b="1" dirty="0">
                <a:solidFill>
                  <a:srgbClr val="E87D1E"/>
                </a:solidFill>
                <a:latin typeface="Century Gothic" panose="020F0302020204030204"/>
              </a:rPr>
              <a:t>ai</a:t>
            </a:r>
            <a:r>
              <a:rPr lang="fr-FR" sz="1200" dirty="0">
                <a:solidFill>
                  <a:srgbClr val="4472C4">
                    <a:lumMod val="50000"/>
                  </a:srgbClr>
                </a:solidFill>
                <a:latin typeface="Century Gothic" panose="020F0302020204030204"/>
              </a:rPr>
              <a:t>t des chansons / Elle [</a:t>
            </a:r>
            <a:r>
              <a:rPr lang="fr-FR" sz="1200" b="1" dirty="0">
                <a:solidFill>
                  <a:srgbClr val="E87D1E"/>
                </a:solidFill>
                <a:latin typeface="Century Gothic" panose="020F0302020204030204"/>
              </a:rPr>
              <a:t>a</a:t>
            </a:r>
            <a:r>
              <a:rPr lang="fr-FR" sz="1200" b="0" dirty="0">
                <a:solidFill>
                  <a:srgbClr val="E87D1E"/>
                </a:solidFill>
                <a:latin typeface="Century Gothic" panose="020F0302020204030204"/>
              </a:rPr>
              <a:t>]</a:t>
            </a:r>
            <a:r>
              <a:rPr lang="fr-FR" sz="1200" dirty="0">
                <a:solidFill>
                  <a:srgbClr val="4472C4">
                    <a:lumMod val="50000"/>
                  </a:srgbClr>
                </a:solidFill>
                <a:latin typeface="Century Gothic" panose="020F0302020204030204"/>
              </a:rPr>
              <a:t> chant</a:t>
            </a:r>
            <a:r>
              <a:rPr lang="fr-FR" sz="1200" b="1" dirty="0">
                <a:solidFill>
                  <a:srgbClr val="E87D1E"/>
                </a:solidFill>
                <a:latin typeface="Century Gothic" panose="020F0302020204030204"/>
              </a:rPr>
              <a:t>é</a:t>
            </a:r>
            <a:r>
              <a:rPr lang="fr-FR" sz="1200" dirty="0">
                <a:solidFill>
                  <a:srgbClr val="4472C4">
                    <a:lumMod val="50000"/>
                  </a:srgbClr>
                </a:solidFill>
                <a:latin typeface="Century Gothic" panose="020F0302020204030204"/>
              </a:rPr>
              <a:t> des chansons. (A = tout le temps, B= une fois)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Il [-] gagn</a:t>
            </a:r>
            <a:r>
              <a:rPr lang="fr-FR" sz="1200" b="1" dirty="0">
                <a:solidFill>
                  <a:srgbClr val="E87D1E"/>
                </a:solidFill>
                <a:latin typeface="Century Gothic" panose="020F0302020204030204"/>
              </a:rPr>
              <a:t>ai</a:t>
            </a:r>
            <a:r>
              <a:rPr lang="fr-FR" sz="1200" dirty="0">
                <a:solidFill>
                  <a:srgbClr val="4472C4">
                    <a:lumMod val="50000"/>
                  </a:srgbClr>
                </a:solidFill>
                <a:latin typeface="Century Gothic" panose="020F0302020204030204"/>
              </a:rPr>
              <a:t>t des compétitions / Il [</a:t>
            </a:r>
            <a:r>
              <a:rPr lang="fr-FR" sz="1200" b="1" dirty="0">
                <a:solidFill>
                  <a:srgbClr val="E87D1E"/>
                </a:solidFill>
                <a:latin typeface="Century Gothic" panose="020F0302020204030204"/>
              </a:rPr>
              <a:t>a</a:t>
            </a:r>
            <a:r>
              <a:rPr lang="fr-FR" sz="1200" b="0" dirty="0">
                <a:solidFill>
                  <a:srgbClr val="E87D1E"/>
                </a:solidFill>
                <a:latin typeface="Century Gothic" panose="020F0302020204030204"/>
              </a:rPr>
              <a:t>]</a:t>
            </a:r>
            <a:r>
              <a:rPr lang="fr-FR" sz="1200" dirty="0">
                <a:solidFill>
                  <a:srgbClr val="4472C4">
                    <a:lumMod val="50000"/>
                  </a:srgbClr>
                </a:solidFill>
                <a:latin typeface="Century Gothic" panose="020F0302020204030204"/>
              </a:rPr>
              <a:t> gagn</a:t>
            </a:r>
            <a:r>
              <a:rPr lang="fr-FR" sz="1200" b="1" dirty="0">
                <a:solidFill>
                  <a:srgbClr val="E87D1E"/>
                </a:solidFill>
                <a:latin typeface="Century Gothic" panose="020F0302020204030204"/>
              </a:rPr>
              <a:t>é</a:t>
            </a:r>
            <a:r>
              <a:rPr lang="fr-FR" sz="1200" dirty="0">
                <a:solidFill>
                  <a:srgbClr val="4472C4">
                    <a:lumMod val="50000"/>
                  </a:srgbClr>
                </a:solidFill>
                <a:latin typeface="Century Gothic" panose="020F0302020204030204"/>
              </a:rPr>
              <a:t> des compétitions. (A = tout le temps, B= une fois)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4472C4">
                    <a:lumMod val="50000"/>
                  </a:srgbClr>
                </a:solidFill>
                <a:latin typeface="Century Gothic" panose="020F0302020204030204"/>
              </a:rPr>
              <a:t>Elle </a:t>
            </a:r>
            <a:r>
              <a:rPr lang="fr-FR" sz="1200" b="0" dirty="0">
                <a:solidFill>
                  <a:srgbClr val="4472C4">
                    <a:lumMod val="50000"/>
                  </a:srgbClr>
                </a:solidFill>
                <a:latin typeface="Century Gothic" panose="020F0302020204030204"/>
              </a:rPr>
              <a:t>[</a:t>
            </a:r>
            <a:r>
              <a:rPr lang="fr-FR" sz="1200" b="1" dirty="0">
                <a:solidFill>
                  <a:srgbClr val="E87D1E"/>
                </a:solidFill>
                <a:latin typeface="Century Gothic" panose="020F0302020204030204"/>
              </a:rPr>
              <a:t>a</a:t>
            </a:r>
            <a:r>
              <a:rPr lang="fr-FR" sz="1200" b="0" dirty="0">
                <a:solidFill>
                  <a:srgbClr val="E87D1E"/>
                </a:solidFill>
                <a:latin typeface="Century Gothic" panose="020F0302020204030204"/>
              </a:rPr>
              <a:t>]</a:t>
            </a:r>
            <a:r>
              <a:rPr lang="fr-FR" sz="1200" dirty="0">
                <a:solidFill>
                  <a:srgbClr val="4472C4">
                    <a:lumMod val="50000"/>
                  </a:srgbClr>
                </a:solidFill>
                <a:latin typeface="Century Gothic" panose="020F0302020204030204"/>
              </a:rPr>
              <a:t> particip</a:t>
            </a:r>
            <a:r>
              <a:rPr lang="fr-FR" sz="1200" b="1" dirty="0">
                <a:solidFill>
                  <a:srgbClr val="E87D1E"/>
                </a:solidFill>
                <a:latin typeface="Century Gothic" panose="020F0302020204030204"/>
              </a:rPr>
              <a:t>é</a:t>
            </a:r>
            <a:r>
              <a:rPr lang="fr-FR" sz="1200" dirty="0">
                <a:solidFill>
                  <a:srgbClr val="4472C4">
                    <a:lumMod val="50000"/>
                  </a:srgbClr>
                </a:solidFill>
                <a:latin typeface="Century Gothic" panose="020F0302020204030204"/>
              </a:rPr>
              <a:t> à Drag Race / Elle [-] particip</a:t>
            </a:r>
            <a:r>
              <a:rPr lang="fr-FR" sz="1200" b="1" dirty="0">
                <a:solidFill>
                  <a:srgbClr val="E87D1E"/>
                </a:solidFill>
                <a:latin typeface="Century Gothic" panose="020F0302020204030204"/>
              </a:rPr>
              <a:t>ai</a:t>
            </a:r>
            <a:r>
              <a:rPr lang="fr-FR" sz="1200" dirty="0">
                <a:solidFill>
                  <a:srgbClr val="4472C4">
                    <a:lumMod val="50000"/>
                  </a:srgbClr>
                </a:solidFill>
                <a:latin typeface="Century Gothic" panose="020F0302020204030204"/>
              </a:rPr>
              <a:t>t à Drag Race. (A= une fois, B = tout le temps)</a:t>
            </a:r>
          </a:p>
          <a:p>
            <a:pPr marL="228600" indent="-228600">
              <a:buFont typeface="+mj-lt"/>
              <a:buAutoNum type="arabicPeriod"/>
            </a:pPr>
            <a:r>
              <a:rPr lang="fr-FR" sz="1200" dirty="0">
                <a:solidFill>
                  <a:srgbClr val="4472C4">
                    <a:lumMod val="50000"/>
                  </a:srgbClr>
                </a:solidFill>
                <a:latin typeface="Century Gothic" panose="020F0302020204030204"/>
              </a:rPr>
              <a:t>Il [-] trouv</a:t>
            </a:r>
            <a:r>
              <a:rPr lang="fr-FR" sz="1200" b="1" dirty="0">
                <a:solidFill>
                  <a:srgbClr val="E87D1E"/>
                </a:solidFill>
                <a:latin typeface="Century Gothic" panose="020F0302020204030204"/>
              </a:rPr>
              <a:t>ai</a:t>
            </a:r>
            <a:r>
              <a:rPr lang="fr-FR" sz="1200" dirty="0">
                <a:solidFill>
                  <a:srgbClr val="4472C4">
                    <a:lumMod val="50000"/>
                  </a:srgbClr>
                </a:solidFill>
                <a:latin typeface="Century Gothic" panose="020F0302020204030204"/>
              </a:rPr>
              <a:t>t des champions / Il </a:t>
            </a:r>
            <a:r>
              <a:rPr lang="fr-FR" sz="1200" b="0" dirty="0">
                <a:solidFill>
                  <a:srgbClr val="4472C4">
                    <a:lumMod val="50000"/>
                  </a:srgbClr>
                </a:solidFill>
                <a:latin typeface="Century Gothic" panose="020F0302020204030204"/>
              </a:rPr>
              <a:t>[</a:t>
            </a:r>
            <a:r>
              <a:rPr lang="fr-FR" sz="1200" b="1" dirty="0">
                <a:solidFill>
                  <a:srgbClr val="E87D1E"/>
                </a:solidFill>
                <a:latin typeface="Century Gothic" panose="020F0302020204030204"/>
              </a:rPr>
              <a:t>a</a:t>
            </a:r>
            <a:r>
              <a:rPr lang="fr-FR" sz="1200" b="0" dirty="0">
                <a:solidFill>
                  <a:srgbClr val="E87D1E"/>
                </a:solidFill>
                <a:latin typeface="Century Gothic" panose="020F0302020204030204"/>
              </a:rPr>
              <a:t>]</a:t>
            </a:r>
            <a:r>
              <a:rPr lang="fr-FR" sz="1200" dirty="0">
                <a:solidFill>
                  <a:srgbClr val="4472C4">
                    <a:lumMod val="50000"/>
                  </a:srgbClr>
                </a:solidFill>
                <a:latin typeface="Century Gothic" panose="020F0302020204030204"/>
              </a:rPr>
              <a:t> trouv</a:t>
            </a:r>
            <a:r>
              <a:rPr lang="fr-FR" sz="1200" b="1" dirty="0">
                <a:solidFill>
                  <a:srgbClr val="E87D1E"/>
                </a:solidFill>
                <a:latin typeface="Century Gothic" panose="020F0302020204030204"/>
              </a:rPr>
              <a:t>é</a:t>
            </a:r>
            <a:r>
              <a:rPr lang="fr-FR" sz="1200" dirty="0">
                <a:solidFill>
                  <a:srgbClr val="4472C4">
                    <a:lumMod val="50000"/>
                  </a:srgbClr>
                </a:solidFill>
                <a:latin typeface="Century Gothic" panose="020F0302020204030204"/>
              </a:rPr>
              <a:t> des champions. (A = tout le temps, B= une fois)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(near)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rgbClr val="FF0000"/>
                </a:solidFill>
                <a:latin typeface="Century Gothic" panose="020B0502020202020204" pitchFamily="34" charset="0"/>
              </a:rPr>
              <a:t>compétition</a:t>
            </a:r>
            <a:r>
              <a:rPr lang="en-GB" b="0" baseline="0" dirty="0">
                <a:solidFill>
                  <a:srgbClr val="FF0000"/>
                </a:solidFill>
              </a:rPr>
              <a:t> [2651], champion [2443], danser [2934], </a:t>
            </a:r>
            <a:r>
              <a:rPr lang="en-US" sz="1200" kern="0" dirty="0">
                <a:solidFill>
                  <a:srgbClr val="2E83C3">
                    <a:lumMod val="50000"/>
                  </a:srgbClr>
                </a:solidFill>
              </a:rPr>
              <a:t>verbe [&gt;5000], auxiliaire [&gt;5000],</a:t>
            </a:r>
            <a:r>
              <a:rPr lang="en-US" sz="1200" kern="0" baseline="0" dirty="0">
                <a:solidFill>
                  <a:srgbClr val="2E83C3">
                    <a:lumMod val="50000"/>
                  </a:srgbClr>
                </a:solidFill>
              </a:rPr>
              <a:t> </a:t>
            </a:r>
            <a:r>
              <a:rPr lang="en-US" sz="1200" kern="0" dirty="0">
                <a:solidFill>
                  <a:srgbClr val="2E83C3">
                    <a:lumMod val="50000"/>
                  </a:srgbClr>
                </a:solidFill>
              </a:rPr>
              <a:t>nécessaire [451]</a:t>
            </a:r>
            <a:endParaRPr lang="en-GB" b="0" baseline="0"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104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provide background information on Montreal,</a:t>
            </a:r>
            <a:r>
              <a:rPr lang="en-US" b="0" baseline="0" dirty="0"/>
              <a:t> with a focus on </a:t>
            </a:r>
            <a:r>
              <a:rPr lang="en-US" b="0" dirty="0"/>
              <a:t>bilingualism</a:t>
            </a:r>
            <a:r>
              <a:rPr lang="en-US" b="0" baseline="0" dirty="0"/>
              <a:t>, diversity and its</a:t>
            </a:r>
            <a:r>
              <a:rPr lang="en-US" b="0" dirty="0"/>
              <a:t> position as</a:t>
            </a:r>
            <a:r>
              <a:rPr lang="en-US" b="0" baseline="0" dirty="0"/>
              <a:t> </a:t>
            </a:r>
            <a:r>
              <a:rPr lang="en-US" b="0" dirty="0"/>
              <a:t>a pioneering city of equality.</a:t>
            </a:r>
          </a:p>
          <a:p>
            <a:endParaRPr lang="en-US" b="0" dirty="0"/>
          </a:p>
          <a:p>
            <a:r>
              <a:rPr lang="en-US" b="1" dirty="0"/>
              <a:t>Procedure:</a:t>
            </a:r>
          </a:p>
          <a:p>
            <a:pPr marL="228600" indent="-228600">
              <a:buAutoNum type="arabicPeriod"/>
            </a:pPr>
            <a:r>
              <a:rPr lang="en-US" b="0" dirty="0"/>
              <a:t>Show students the maps of Canada and Quebec. Remind students that Quebec is on the east coast. </a:t>
            </a:r>
          </a:p>
          <a:p>
            <a:pPr marL="228600" indent="-228600">
              <a:buAutoNum type="arabicPeriod"/>
            </a:pPr>
            <a:r>
              <a:rPr lang="en-US" b="0" dirty="0"/>
              <a:t>Remind students that Quebec is the only Canadian province with French as its sole official language</a:t>
            </a:r>
            <a:r>
              <a:rPr lang="en-US" b="0" baseline="0" dirty="0"/>
              <a:t> (they first encountered this in 9.1.1.6).</a:t>
            </a:r>
            <a:endParaRPr lang="en-US" b="0" dirty="0"/>
          </a:p>
          <a:p>
            <a:pPr marL="228600" indent="-228600">
              <a:buAutoNum type="arabicPeriod"/>
            </a:pPr>
            <a:r>
              <a:rPr lang="en-US" b="0" dirty="0"/>
              <a:t>Click to run through the text boxes.</a:t>
            </a:r>
            <a:r>
              <a:rPr lang="en-US" b="0" baseline="0" dirty="0"/>
              <a:t> C</a:t>
            </a:r>
            <a:r>
              <a:rPr lang="en-US" b="0" dirty="0"/>
              <a:t>larifying the meaning of the cognates.</a:t>
            </a:r>
            <a:r>
              <a:rPr lang="en-US" b="0" baseline="0" dirty="0"/>
              <a:t> Whole-class sight translation or individual written summary of each point in English.</a:t>
            </a:r>
            <a:endParaRPr lang="en-US" b="0" dirty="0"/>
          </a:p>
          <a:p>
            <a:pPr marL="228600" indent="-228600">
              <a:buAutoNum type="arabicPeriod"/>
            </a:pPr>
            <a:r>
              <a:rPr lang="en-US" b="0" dirty="0"/>
              <a:t>The URL below links to view a short video on Montreal drag-queens</a:t>
            </a:r>
            <a:r>
              <a:rPr lang="en-US" b="0" baseline="0" dirty="0"/>
              <a:t> which exemplifies some pronunciation differences in Canadian French, e.g. </a:t>
            </a:r>
            <a:r>
              <a:rPr lang="en-US" b="0" i="1" baseline="0" dirty="0"/>
              <a:t>ch</a:t>
            </a:r>
            <a:r>
              <a:rPr lang="en-US" b="1" i="1" baseline="0" dirty="0"/>
              <a:t>an</a:t>
            </a:r>
            <a:r>
              <a:rPr lang="en-US" b="0" i="1" baseline="0" dirty="0"/>
              <a:t>son </a:t>
            </a:r>
            <a:r>
              <a:rPr lang="en-US" b="0" i="0" baseline="0" dirty="0"/>
              <a:t>(0:04), </a:t>
            </a:r>
            <a:r>
              <a:rPr lang="fr-FR" sz="1200" b="0" i="1" kern="1200" noProof="0" dirty="0">
                <a:solidFill>
                  <a:schemeClr val="tx1"/>
                </a:solidFill>
                <a:effectLst/>
                <a:latin typeface="+mn-lt"/>
                <a:ea typeface="+mn-ea"/>
                <a:cs typeface="+mn-cs"/>
              </a:rPr>
              <a:t>naturellem</a:t>
            </a:r>
            <a:r>
              <a:rPr lang="fr-FR" sz="1200" b="1" i="1" kern="1200" noProof="0" dirty="0">
                <a:solidFill>
                  <a:schemeClr val="tx1"/>
                </a:solidFill>
                <a:effectLst/>
                <a:latin typeface="+mn-lt"/>
                <a:ea typeface="+mn-ea"/>
                <a:cs typeface="+mn-cs"/>
              </a:rPr>
              <a:t>en</a:t>
            </a:r>
            <a:r>
              <a:rPr lang="fr-FR" sz="1200" b="0" i="1" kern="1200" noProof="0" dirty="0">
                <a:solidFill>
                  <a:schemeClr val="tx1"/>
                </a:solidFill>
                <a:effectLst/>
                <a:latin typeface="+mn-lt"/>
                <a:ea typeface="+mn-ea"/>
                <a:cs typeface="+mn-cs"/>
              </a:rPr>
              <a:t>t</a:t>
            </a:r>
            <a:r>
              <a:rPr lang="en-US" b="0" i="0" baseline="0" dirty="0"/>
              <a:t> (0:44), </a:t>
            </a:r>
            <a:r>
              <a:rPr lang="fr-FR" b="0" i="1" baseline="0" noProof="0" dirty="0"/>
              <a:t>v</a:t>
            </a:r>
            <a:r>
              <a:rPr lang="fr-FR" b="1" i="1" baseline="0" noProof="0" dirty="0"/>
              <a:t>in</a:t>
            </a:r>
            <a:r>
              <a:rPr lang="fr-FR" b="0" i="1" baseline="0" noProof="0" dirty="0"/>
              <a:t>gt</a:t>
            </a:r>
            <a:r>
              <a:rPr lang="en-US" b="0" i="1" baseline="0" dirty="0"/>
              <a:t> </a:t>
            </a:r>
            <a:r>
              <a:rPr lang="fr-FR" b="1" i="1" baseline="0" noProof="0" dirty="0"/>
              <a:t>an</a:t>
            </a:r>
            <a:r>
              <a:rPr lang="fr-FR" b="0" i="1" baseline="0" noProof="0" dirty="0"/>
              <a:t>s</a:t>
            </a:r>
            <a:r>
              <a:rPr lang="en-US" b="0" i="1" baseline="0" dirty="0"/>
              <a:t> </a:t>
            </a:r>
            <a:r>
              <a:rPr lang="en-US" b="0" i="0" baseline="0" dirty="0"/>
              <a:t>(1:25): </a:t>
            </a:r>
            <a:r>
              <a:rPr lang="en-US" b="0" dirty="0"/>
              <a:t>https://www.youtube.com/watch?v=xtj6QDSAyg8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chemeClr val="bg1">
                    <a:lumMod val="95000"/>
                  </a:schemeClr>
                </a:solidFill>
                <a:latin typeface="Century Gothic" panose="020B0502020202020204" pitchFamily="34" charset="0"/>
              </a:rPr>
              <a:t>Click again to reveal a box highlighting the difference between the English and French pronunciations of </a:t>
            </a:r>
            <a:r>
              <a:rPr lang="en-GB" sz="1200" b="0" i="1" dirty="0">
                <a:solidFill>
                  <a:schemeClr val="bg1">
                    <a:lumMod val="95000"/>
                  </a:schemeClr>
                </a:solidFill>
                <a:latin typeface="Century Gothic" panose="020B0502020202020204" pitchFamily="34" charset="0"/>
              </a:rPr>
              <a:t>Montreal</a:t>
            </a:r>
            <a:r>
              <a:rPr lang="en-GB" sz="1200" b="0" dirty="0">
                <a:solidFill>
                  <a:schemeClr val="bg1">
                    <a:lumMod val="95000"/>
                  </a:schemeClr>
                </a:solidFill>
                <a:latin typeface="Century Gothic" panose="020B0502020202020204" pitchFamily="34" charset="0"/>
              </a:rPr>
              <a:t>.</a:t>
            </a:r>
            <a:r>
              <a:rPr lang="en-GB" sz="1200" b="0" baseline="0" dirty="0">
                <a:solidFill>
                  <a:schemeClr val="bg1">
                    <a:lumMod val="95000"/>
                  </a:schemeClr>
                </a:solidFill>
                <a:latin typeface="Century Gothic" panose="020B0502020202020204" pitchFamily="34" charset="0"/>
              </a:rPr>
              <a:t> C</a:t>
            </a:r>
            <a:r>
              <a:rPr lang="en-GB" sz="1200" b="0" dirty="0">
                <a:solidFill>
                  <a:schemeClr val="bg1">
                    <a:lumMod val="95000"/>
                  </a:schemeClr>
                </a:solidFill>
                <a:latin typeface="Century Gothic" panose="020B0502020202020204" pitchFamily="34" charset="0"/>
              </a:rPr>
              <a:t>lick on the French</a:t>
            </a:r>
            <a:r>
              <a:rPr lang="en-GB" sz="1200" b="0" baseline="0" dirty="0">
                <a:solidFill>
                  <a:schemeClr val="bg1">
                    <a:lumMod val="95000"/>
                  </a:schemeClr>
                </a:solidFill>
                <a:latin typeface="Century Gothic" panose="020B0502020202020204" pitchFamily="34" charset="0"/>
              </a:rPr>
              <a:t> </a:t>
            </a:r>
            <a:r>
              <a:rPr lang="en-GB" sz="1200" b="0" dirty="0">
                <a:solidFill>
                  <a:schemeClr val="bg1">
                    <a:lumMod val="95000"/>
                  </a:schemeClr>
                </a:solidFill>
                <a:latin typeface="Century Gothic" panose="020B0502020202020204" pitchFamily="34" charset="0"/>
              </a:rPr>
              <a:t>flag to hear it</a:t>
            </a:r>
            <a:r>
              <a:rPr lang="en-GB" sz="1200" b="0" baseline="0" dirty="0">
                <a:solidFill>
                  <a:schemeClr val="bg1">
                    <a:lumMod val="95000"/>
                  </a:schemeClr>
                </a:solidFill>
                <a:latin typeface="Century Gothic" panose="020B0502020202020204" pitchFamily="34" charset="0"/>
              </a:rPr>
              <a:t> pronounced by a </a:t>
            </a:r>
            <a:r>
              <a:rPr lang="en-GB" sz="1200" b="0" dirty="0">
                <a:solidFill>
                  <a:schemeClr val="bg1">
                    <a:lumMod val="95000"/>
                  </a:schemeClr>
                </a:solidFill>
                <a:latin typeface="Century Gothic" panose="020B0502020202020204" pitchFamily="34" charset="0"/>
              </a:rPr>
              <a:t>native speaker. This provides a segue into the following slide with more information about Montreal.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Montréal</a:t>
            </a:r>
            <a:endParaRPr lang="en-US" b="0" dirty="0"/>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solidFill>
                  <a:srgbClr val="FF0000"/>
                </a:solidFill>
                <a:latin typeface="Century Gothic" panose="020B0502020202020204" pitchFamily="34" charset="0"/>
              </a:rPr>
              <a:t>mariage</a:t>
            </a:r>
            <a:r>
              <a:rPr lang="en-GB" b="0" baseline="0" dirty="0">
                <a:solidFill>
                  <a:srgbClr val="FF0000"/>
                </a:solidFill>
              </a:rPr>
              <a:t> [1210], </a:t>
            </a:r>
            <a:r>
              <a:rPr lang="fr-FR" b="0" baseline="0" noProof="0" dirty="0">
                <a:solidFill>
                  <a:srgbClr val="FF0000"/>
                </a:solidFill>
              </a:rPr>
              <a:t>avoir</a:t>
            </a:r>
            <a:r>
              <a:rPr lang="en-GB" b="0" baseline="0" dirty="0">
                <a:solidFill>
                  <a:srgbClr val="FF0000"/>
                </a:solidFill>
              </a:rPr>
              <a:t> lieu [8, 117], </a:t>
            </a:r>
            <a:r>
              <a:rPr lang="fr-FR" b="0" baseline="0" noProof="0" dirty="0">
                <a:solidFill>
                  <a:srgbClr val="FF0000"/>
                </a:solidFill>
              </a:rPr>
              <a:t>jusque</a:t>
            </a:r>
            <a:r>
              <a:rPr lang="en-GB" b="0" baseline="0" dirty="0">
                <a:solidFill>
                  <a:srgbClr val="FF0000"/>
                </a:solidFill>
              </a:rPr>
              <a:t> [134]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rgbClr val="FF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olidFill>
                  <a:srgbClr val="FF0000"/>
                </a:solidFill>
              </a:rPr>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rgbClr val="FF0000"/>
                </a:solidFill>
                <a:latin typeface="Century Gothic" panose="020B0502020202020204" pitchFamily="34" charset="0"/>
              </a:rPr>
              <a:t>riche</a:t>
            </a:r>
            <a:r>
              <a:rPr lang="en-GB" b="0" baseline="0" dirty="0">
                <a:solidFill>
                  <a:srgbClr val="FF0000"/>
                </a:solidFill>
              </a:rPr>
              <a:t> [599], acte [492], homosexuel [3501], illégal [2640], vibrant [&gt;5000], libéral [&gt;5000], diversifié [&gt;5000], autoriser [989], danser [2934]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rgbClr val="FF0000"/>
                </a:solidFill>
                <a:effectLst/>
                <a:latin typeface="Century Gothic" panose="020B0502020202020204" pitchFamily="34" charset="0"/>
                <a:ea typeface="+mn-ea"/>
                <a:cs typeface="+mn-cs"/>
              </a:rPr>
              <a:t>Source: </a:t>
            </a:r>
            <a:r>
              <a:rPr lang="en-GB" sz="1200" kern="1200" dirty="0">
                <a:solidFill>
                  <a:srgbClr val="FF0000"/>
                </a:solidFill>
                <a:effectLst/>
                <a:latin typeface="Century Gothic" panose="020B0502020202020204" pitchFamily="34" charset="0"/>
                <a:ea typeface="+mn-ea"/>
                <a:cs typeface="+mn-cs"/>
              </a:rPr>
              <a:t>Lonsdale, D., &amp; Le Bras, Y.  (2009). </a:t>
            </a:r>
            <a:r>
              <a:rPr lang="en-GB" sz="1200" i="1" kern="1200" dirty="0">
                <a:solidFill>
                  <a:srgbClr val="FF0000"/>
                </a:solidFill>
                <a:effectLst/>
                <a:latin typeface="Century Gothic" panose="020B0502020202020204" pitchFamily="34" charset="0"/>
                <a:ea typeface="+mn-ea"/>
                <a:cs typeface="+mn-cs"/>
              </a:rPr>
              <a:t>A Frequency Dictionary of French: Core vocabulary for learners </a:t>
            </a:r>
            <a:r>
              <a:rPr lang="en-GB" sz="1200" kern="1200" dirty="0">
                <a:solidFill>
                  <a:srgbClr val="FF0000"/>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1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new words in this</a:t>
            </a:r>
            <a:r>
              <a:rPr lang="en-US" b="0" baseline="0" dirty="0"/>
              <a:t> week’s vocabulary set.</a:t>
            </a:r>
            <a:endParaRPr lang="en-US" b="0" dirty="0"/>
          </a:p>
          <a:p>
            <a:endParaRPr lang="en-US" b="1" dirty="0"/>
          </a:p>
          <a:p>
            <a:r>
              <a:rPr lang="en-US" b="1" dirty="0"/>
              <a:t>Procedure:</a:t>
            </a:r>
          </a:p>
          <a:p>
            <a:pPr marL="228600" indent="-228600">
              <a:buAutoNum type="arabicPeriod"/>
            </a:pPr>
            <a:r>
              <a:rPr lang="en-GB" b="0" dirty="0"/>
              <a:t>Students complete the crossword, reading the clues in French, and writing</a:t>
            </a:r>
            <a:r>
              <a:rPr lang="en-GB" b="0" baseline="0" dirty="0"/>
              <a:t> or saying the </a:t>
            </a:r>
            <a:r>
              <a:rPr lang="en-GB" b="0" dirty="0"/>
              <a:t>answers in English. Students could write the clue numbers and </a:t>
            </a:r>
            <a:r>
              <a:rPr lang="en-GB" b="0" baseline="0" dirty="0"/>
              <a:t>complete the crossword individually, or work in groups to contribute answers orally.</a:t>
            </a:r>
            <a:endParaRPr lang="en-GB" b="0" dirty="0"/>
          </a:p>
          <a:p>
            <a:pPr marL="228600" indent="-228600">
              <a:buAutoNum type="arabicPeriod"/>
            </a:pPr>
            <a:r>
              <a:rPr lang="en-GB" b="0" dirty="0"/>
              <a:t>Click to reveal the English</a:t>
            </a:r>
            <a:r>
              <a:rPr lang="en-GB" b="0" baseline="0" dirty="0"/>
              <a:t> translation of</a:t>
            </a:r>
            <a:r>
              <a:rPr lang="en-GB" b="0" dirty="0"/>
              <a:t> each word in sequence.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55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039562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42116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233066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87799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69746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63816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163215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4"/>
          <p:cNvSpPr>
            <a:spLocks noGrp="1"/>
          </p:cNvSpPr>
          <p:nvPr>
            <p:ph type="pic" idx="2"/>
          </p:nvPr>
        </p:nvSpPr>
        <p:spPr>
          <a:xfrm>
            <a:off x="5183188" y="987427"/>
            <a:ext cx="6172200" cy="4873625"/>
          </a:xfrm>
          <a:prstGeom prst="rect">
            <a:avLst/>
          </a:prstGeom>
          <a:noFill/>
          <a:ln>
            <a:noFill/>
          </a:ln>
        </p:spPr>
      </p:sp>
      <p:sp>
        <p:nvSpPr>
          <p:cNvPr id="41" name="Google Shape;41;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833606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09620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8458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26946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344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7708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3218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5665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3204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897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504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09459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5860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096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335875502"/>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265708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11.png"/><Relationship Id="rId7" Type="http://schemas.openxmlformats.org/officeDocument/2006/relationships/audio" Target="../media/audio4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image" Target="../media/image30.png"/><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37.jpeg"/><Relationship Id="rId3" Type="http://schemas.openxmlformats.org/officeDocument/2006/relationships/image" Target="../media/image11.png"/><Relationship Id="rId7" Type="http://schemas.openxmlformats.org/officeDocument/2006/relationships/slide" Target="slide18.xml"/><Relationship Id="rId12" Type="http://schemas.openxmlformats.org/officeDocument/2006/relationships/slide" Target="slide23.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slide" Target="slide17.xml"/><Relationship Id="rId11" Type="http://schemas.openxmlformats.org/officeDocument/2006/relationships/slide" Target="slide22.xml"/><Relationship Id="rId5" Type="http://schemas.openxmlformats.org/officeDocument/2006/relationships/slide" Target="slide16.xml"/><Relationship Id="rId10" Type="http://schemas.openxmlformats.org/officeDocument/2006/relationships/slide" Target="slide21.xml"/><Relationship Id="rId4" Type="http://schemas.openxmlformats.org/officeDocument/2006/relationships/image" Target="../media/image36.png"/><Relationship Id="rId9"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slide" Target="slide1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8.jpeg"/><Relationship Id="rId5" Type="http://schemas.openxmlformats.org/officeDocument/2006/relationships/slide" Target="slide1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slide" Target="slide1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slide" Target="slide1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slide" Target="slide1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1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slide" Target="slide15.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45.jpg"/><Relationship Id="rId5" Type="http://schemas.openxmlformats.org/officeDocument/2006/relationships/slide" Target="slide15.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11.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9.png"/><Relationship Id="rId18" Type="http://schemas.openxmlformats.org/officeDocument/2006/relationships/image" Target="../media/image63.png"/><Relationship Id="rId3" Type="http://schemas.openxmlformats.org/officeDocument/2006/relationships/image" Target="../media/image54.png"/><Relationship Id="rId21" Type="http://schemas.openxmlformats.org/officeDocument/2006/relationships/image" Target="../media/image66.png"/><Relationship Id="rId7" Type="http://schemas.openxmlformats.org/officeDocument/2006/relationships/image" Target="../media/image56.png"/><Relationship Id="rId12" Type="http://schemas.openxmlformats.org/officeDocument/2006/relationships/image" Target="../media/image48.png"/><Relationship Id="rId17" Type="http://schemas.openxmlformats.org/officeDocument/2006/relationships/image" Target="../media/image51.png"/><Relationship Id="rId2" Type="http://schemas.openxmlformats.org/officeDocument/2006/relationships/notesSlide" Target="../notesSlides/notesSlide25.xml"/><Relationship Id="rId16" Type="http://schemas.openxmlformats.org/officeDocument/2006/relationships/image" Target="../media/image62.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1.png"/><Relationship Id="rId15" Type="http://schemas.openxmlformats.org/officeDocument/2006/relationships/image" Target="../media/image61.png"/><Relationship Id="rId23" Type="http://schemas.openxmlformats.org/officeDocument/2006/relationships/image" Target="../media/image67.png"/><Relationship Id="rId10" Type="http://schemas.openxmlformats.org/officeDocument/2006/relationships/image" Target="../media/image59.png"/><Relationship Id="rId19" Type="http://schemas.openxmlformats.org/officeDocument/2006/relationships/image" Target="../media/image64.png"/><Relationship Id="rId4" Type="http://schemas.microsoft.com/office/2007/relationships/hdphoto" Target="../media/hdphoto2.wdp"/><Relationship Id="rId9" Type="http://schemas.openxmlformats.org/officeDocument/2006/relationships/image" Target="../media/image58.png"/><Relationship Id="rId14" Type="http://schemas.openxmlformats.org/officeDocument/2006/relationships/image" Target="../media/image50.png"/><Relationship Id="rId22"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9.png"/><Relationship Id="rId18" Type="http://schemas.openxmlformats.org/officeDocument/2006/relationships/image" Target="../media/image63.png"/><Relationship Id="rId3" Type="http://schemas.openxmlformats.org/officeDocument/2006/relationships/image" Target="../media/image54.png"/><Relationship Id="rId21" Type="http://schemas.openxmlformats.org/officeDocument/2006/relationships/image" Target="../media/image66.png"/><Relationship Id="rId7" Type="http://schemas.openxmlformats.org/officeDocument/2006/relationships/image" Target="../media/image56.png"/><Relationship Id="rId12" Type="http://schemas.openxmlformats.org/officeDocument/2006/relationships/image" Target="../media/image48.png"/><Relationship Id="rId17" Type="http://schemas.openxmlformats.org/officeDocument/2006/relationships/image" Target="../media/image51.png"/><Relationship Id="rId2" Type="http://schemas.openxmlformats.org/officeDocument/2006/relationships/notesSlide" Target="../notesSlides/notesSlide26.xml"/><Relationship Id="rId16" Type="http://schemas.openxmlformats.org/officeDocument/2006/relationships/image" Target="../media/image62.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1.png"/><Relationship Id="rId15" Type="http://schemas.openxmlformats.org/officeDocument/2006/relationships/image" Target="../media/image61.png"/><Relationship Id="rId23" Type="http://schemas.openxmlformats.org/officeDocument/2006/relationships/image" Target="../media/image67.png"/><Relationship Id="rId10" Type="http://schemas.openxmlformats.org/officeDocument/2006/relationships/image" Target="../media/image59.png"/><Relationship Id="rId19" Type="http://schemas.openxmlformats.org/officeDocument/2006/relationships/image" Target="../media/image64.png"/><Relationship Id="rId4" Type="http://schemas.microsoft.com/office/2007/relationships/hdphoto" Target="../media/hdphoto2.wdp"/><Relationship Id="rId9" Type="http://schemas.openxmlformats.org/officeDocument/2006/relationships/image" Target="../media/image58.png"/><Relationship Id="rId14" Type="http://schemas.openxmlformats.org/officeDocument/2006/relationships/image" Target="../media/image50.png"/><Relationship Id="rId22"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image" Target="../media/image11.png"/><Relationship Id="rId7" Type="http://schemas.openxmlformats.org/officeDocument/2006/relationships/audio" Target="../media/audio47.wav"/><Relationship Id="rId12" Type="http://schemas.openxmlformats.org/officeDocument/2006/relationships/audio" Target="../media/audio52.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46.wav"/><Relationship Id="rId11" Type="http://schemas.openxmlformats.org/officeDocument/2006/relationships/audio" Target="../media/audio51.wav"/><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image" Target="../media/image68.png"/><Relationship Id="rId9" Type="http://schemas.openxmlformats.org/officeDocument/2006/relationships/audio" Target="../media/audio49.wav"/></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0" Type="http://schemas.openxmlformats.org/officeDocument/2006/relationships/image" Target="../media/image3.pn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image" Target="../media/image11.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image" Target="../media/image11.png"/><Relationship Id="rId7" Type="http://schemas.openxmlformats.org/officeDocument/2006/relationships/audio" Target="../media/audio56.wav"/><Relationship Id="rId12" Type="http://schemas.microsoft.com/office/2007/relationships/hdphoto" Target="../media/hdphoto3.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image" Target="../media/image83.png"/><Relationship Id="rId5" Type="http://schemas.openxmlformats.org/officeDocument/2006/relationships/audio" Target="../media/audio54.wav"/><Relationship Id="rId10" Type="http://schemas.openxmlformats.org/officeDocument/2006/relationships/image" Target="../media/image82.jpeg"/><Relationship Id="rId4" Type="http://schemas.openxmlformats.org/officeDocument/2006/relationships/audio" Target="../media/audio53.wav"/><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audio" Target="../media/audio62.wav"/><Relationship Id="rId13" Type="http://schemas.microsoft.com/office/2007/relationships/hdphoto" Target="../media/hdphoto3.wdp"/><Relationship Id="rId3" Type="http://schemas.openxmlformats.org/officeDocument/2006/relationships/image" Target="../media/image11.png"/><Relationship Id="rId7" Type="http://schemas.openxmlformats.org/officeDocument/2006/relationships/audio" Target="../media/audio61.wav"/><Relationship Id="rId12"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60.wav"/><Relationship Id="rId11" Type="http://schemas.openxmlformats.org/officeDocument/2006/relationships/image" Target="../media/image84.png"/><Relationship Id="rId5" Type="http://schemas.openxmlformats.org/officeDocument/2006/relationships/audio" Target="../media/audio59.wav"/><Relationship Id="rId10" Type="http://schemas.openxmlformats.org/officeDocument/2006/relationships/image" Target="../media/image77.png"/><Relationship Id="rId4" Type="http://schemas.openxmlformats.org/officeDocument/2006/relationships/audio" Target="../media/audio58.wav"/><Relationship Id="rId9" Type="http://schemas.openxmlformats.org/officeDocument/2006/relationships/image" Target="../media/image82.jpeg"/><Relationship Id="rId14" Type="http://schemas.openxmlformats.org/officeDocument/2006/relationships/image" Target="../media/image81.png"/></Relationships>
</file>

<file path=ppt/slides/_rels/slide39.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image" Target="../media/image11.png"/><Relationship Id="rId7" Type="http://schemas.openxmlformats.org/officeDocument/2006/relationships/audio" Target="../media/audio63.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audio" Target="../media/audio66.wav"/><Relationship Id="rId5" Type="http://schemas.openxmlformats.org/officeDocument/2006/relationships/image" Target="../media/image83.png"/><Relationship Id="rId10" Type="http://schemas.openxmlformats.org/officeDocument/2006/relationships/audio" Target="../media/audio57.wav"/><Relationship Id="rId4" Type="http://schemas.openxmlformats.org/officeDocument/2006/relationships/image" Target="../media/image82.jpeg"/><Relationship Id="rId9" Type="http://schemas.openxmlformats.org/officeDocument/2006/relationships/audio" Target="../media/audio65.wav"/></Relationships>
</file>

<file path=ppt/slides/_rels/slide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5.png"/><Relationship Id="rId4" Type="http://schemas.openxmlformats.org/officeDocument/2006/relationships/audio" Target="../media/audio9.wav"/></Relationships>
</file>

<file path=ppt/slides/_rels/slide4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47.png"/><Relationship Id="rId5" Type="http://schemas.openxmlformats.org/officeDocument/2006/relationships/image" Target="../media/image86.png"/><Relationship Id="rId10" Type="http://schemas.openxmlformats.org/officeDocument/2006/relationships/image" Target="../media/image46.png"/><Relationship Id="rId4" Type="http://schemas.openxmlformats.org/officeDocument/2006/relationships/image" Target="../media/image11.png"/><Relationship Id="rId9" Type="http://schemas.openxmlformats.org/officeDocument/2006/relationships/image" Target="../media/image90.jpeg"/></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6.png"/><Relationship Id="rId7"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97.png"/><Relationship Id="rId4" Type="http://schemas.openxmlformats.org/officeDocument/2006/relationships/image" Target="../media/image90.jpeg"/><Relationship Id="rId9" Type="http://schemas.openxmlformats.org/officeDocument/2006/relationships/image" Target="../media/image98.png"/></Relationships>
</file>

<file path=ppt/slides/_rels/slide4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6.png"/><Relationship Id="rId7"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97.png"/><Relationship Id="rId4" Type="http://schemas.openxmlformats.org/officeDocument/2006/relationships/image" Target="../media/image90.jpeg"/><Relationship Id="rId9"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101.png"/><Relationship Id="rId5" Type="http://schemas.openxmlformats.org/officeDocument/2006/relationships/hyperlink" Target="https://quizlet.com/gb/665132981/year-9-french-term-22-week-4-flash-cards/" TargetMode="Externa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8.jpe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audio" Target="../media/audio11.wav"/><Relationship Id="rId11" Type="http://schemas.openxmlformats.org/officeDocument/2006/relationships/image" Target="../media/image6.png"/><Relationship Id="rId5" Type="http://schemas.openxmlformats.org/officeDocument/2006/relationships/audio" Target="../media/audio9.wav"/><Relationship Id="rId15" Type="http://schemas.openxmlformats.org/officeDocument/2006/relationships/image" Target="../media/image10.png"/><Relationship Id="rId10" Type="http://schemas.openxmlformats.org/officeDocument/2006/relationships/audio" Target="../media/audio15.wav"/><Relationship Id="rId4" Type="http://schemas.openxmlformats.org/officeDocument/2006/relationships/audio" Target="../media/audio10.wav"/><Relationship Id="rId9" Type="http://schemas.openxmlformats.org/officeDocument/2006/relationships/audio" Target="../media/audio14.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audio" Target="../media/audio21.wav"/><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2.png"/><Relationship Id="rId11" Type="http://schemas.openxmlformats.org/officeDocument/2006/relationships/audio" Target="../media/audio20.wav"/><Relationship Id="rId5" Type="http://schemas.openxmlformats.org/officeDocument/2006/relationships/audio" Target="../media/audio17.wav"/><Relationship Id="rId10" Type="http://schemas.openxmlformats.org/officeDocument/2006/relationships/audio" Target="../media/audio19.wav"/><Relationship Id="rId4" Type="http://schemas.openxmlformats.org/officeDocument/2006/relationships/audio" Target="../media/audio16.wav"/><Relationship Id="rId9"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19.png"/><Relationship Id="rId18" Type="http://schemas.openxmlformats.org/officeDocument/2006/relationships/audio" Target="../media/audio31.wav"/><Relationship Id="rId3" Type="http://schemas.openxmlformats.org/officeDocument/2006/relationships/image" Target="../media/image11.png"/><Relationship Id="rId21" Type="http://schemas.openxmlformats.org/officeDocument/2006/relationships/audio" Target="../media/audio34.wav"/><Relationship Id="rId7" Type="http://schemas.openxmlformats.org/officeDocument/2006/relationships/audio" Target="../media/audio25.wav"/><Relationship Id="rId12" Type="http://schemas.openxmlformats.org/officeDocument/2006/relationships/image" Target="../media/image18.png"/><Relationship Id="rId17" Type="http://schemas.openxmlformats.org/officeDocument/2006/relationships/audio" Target="../media/audio30.wav"/><Relationship Id="rId2" Type="http://schemas.openxmlformats.org/officeDocument/2006/relationships/notesSlide" Target="../notesSlides/notesSlide7.xml"/><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45.xml"/><Relationship Id="rId6" Type="http://schemas.openxmlformats.org/officeDocument/2006/relationships/audio" Target="../media/audio24.wav"/><Relationship Id="rId11" Type="http://schemas.openxmlformats.org/officeDocument/2006/relationships/image" Target="../media/image17.png"/><Relationship Id="rId5" Type="http://schemas.openxmlformats.org/officeDocument/2006/relationships/audio" Target="../media/audio23.wav"/><Relationship Id="rId15" Type="http://schemas.openxmlformats.org/officeDocument/2006/relationships/audio" Target="../media/audio28.wav"/><Relationship Id="rId23" Type="http://schemas.openxmlformats.org/officeDocument/2006/relationships/audio" Target="../media/audio36.wav"/><Relationship Id="rId10" Type="http://schemas.openxmlformats.org/officeDocument/2006/relationships/image" Target="../media/image16.png"/><Relationship Id="rId19" Type="http://schemas.openxmlformats.org/officeDocument/2006/relationships/audio" Target="../media/audio32.wav"/><Relationship Id="rId4" Type="http://schemas.openxmlformats.org/officeDocument/2006/relationships/audio" Target="../media/audio22.wav"/><Relationship Id="rId9" Type="http://schemas.openxmlformats.org/officeDocument/2006/relationships/image" Target="../media/image15.png"/><Relationship Id="rId14" Type="http://schemas.openxmlformats.org/officeDocument/2006/relationships/audio" Target="../media/audio27.wav"/><Relationship Id="rId22" Type="http://schemas.openxmlformats.org/officeDocument/2006/relationships/audio" Target="../media/audio35.wav"/></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audio" Target="../media/audio37.wav"/><Relationship Id="rId4" Type="http://schemas.openxmlformats.org/officeDocument/2006/relationships/image" Target="../media/image20.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2761"/>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3 - Lesson 43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5016619"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Louise Bibbey / Natalie Finlayson</a:t>
            </a: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631820" cy="1062010"/>
          </a:xfrm>
        </p:spPr>
        <p:txBody>
          <a:bodyPr>
            <a:normAutofit fontScale="90000"/>
          </a:bodyPr>
          <a:lstStyle/>
          <a:p>
            <a:pPr algn="l"/>
            <a:r>
              <a:rPr lang="en-US" sz="4000" b="1" dirty="0">
                <a:solidFill>
                  <a:prstClr val="white"/>
                </a:solidFill>
              </a:rPr>
              <a:t>Gender identity and expression: </a:t>
            </a:r>
            <a:br>
              <a:rPr lang="en-US" sz="4000" b="1" dirty="0">
                <a:solidFill>
                  <a:prstClr val="white"/>
                </a:solidFill>
              </a:rPr>
            </a:br>
            <a:r>
              <a:rPr lang="en-US" sz="4000" b="1" dirty="0">
                <a:solidFill>
                  <a:prstClr val="white"/>
                </a:solidFill>
              </a:rPr>
              <a:t>Drag </a:t>
            </a:r>
            <a:r>
              <a:rPr lang="fr-FR" sz="4000" b="1" dirty="0">
                <a:solidFill>
                  <a:prstClr val="white"/>
                </a:solidFill>
              </a:rPr>
              <a:t>montréalaise</a:t>
            </a:r>
            <a:br>
              <a:rPr lang="en-GB" sz="4000" b="1" dirty="0">
                <a:solidFill>
                  <a:prstClr val="white"/>
                </a:solidFill>
              </a:rPr>
            </a:br>
            <a:endParaRPr lang="en-US" sz="4000" dirty="0"/>
          </a:p>
        </p:txBody>
      </p:sp>
      <p:sp>
        <p:nvSpPr>
          <p:cNvPr id="17"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regular verbs (all) in the imperfect tense vs present tense (</a:t>
            </a:r>
            <a:r>
              <a:rPr lang="fr-FR" sz="3000" dirty="0">
                <a:solidFill>
                  <a:prstClr val="white"/>
                </a:solidFill>
              </a:rPr>
              <a:t>je, tu, il/elle/on</a:t>
            </a:r>
            <a:r>
              <a:rPr lang="en-GB" sz="3000" dirty="0">
                <a:solidFill>
                  <a:prstClr val="white"/>
                </a:solidFill>
              </a:rPr>
              <a:t>) </a:t>
            </a:r>
          </a:p>
          <a:p>
            <a:pPr algn="l"/>
            <a:r>
              <a:rPr lang="en-GB" sz="3000" dirty="0">
                <a:solidFill>
                  <a:prstClr val="white"/>
                </a:solidFill>
              </a:rPr>
              <a:t>SSCs [</a:t>
            </a:r>
            <a:r>
              <a:rPr lang="fr-FR" sz="3000" dirty="0">
                <a:solidFill>
                  <a:prstClr val="white"/>
                </a:solidFill>
              </a:rPr>
              <a:t>ai</a:t>
            </a:r>
            <a:r>
              <a:rPr lang="en-GB" sz="3000" dirty="0">
                <a:solidFill>
                  <a:prstClr val="white"/>
                </a:solidFill>
              </a:rPr>
              <a:t>], [é]</a:t>
            </a:r>
            <a:endParaRPr lang="en-US" dirty="0"/>
          </a:p>
        </p:txBody>
      </p:sp>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10146" cy="707849"/>
          </a:xfrm>
        </p:spPr>
        <p:txBody>
          <a:bodyPr>
            <a:normAutofit/>
          </a:bodyPr>
          <a:lstStyle/>
          <a:p>
            <a:r>
              <a:rPr lang="fr-FR" sz="2600" b="1" dirty="0">
                <a:solidFill>
                  <a:schemeClr val="bg1"/>
                </a:solidFill>
              </a:rPr>
              <a:t>L'identité et l'expression de genre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17" name="TextBox 16">
            <a:extLst>
              <a:ext uri="{FF2B5EF4-FFF2-40B4-BE49-F238E27FC236}">
                <a16:creationId xmlns:a16="http://schemas.microsoft.com/office/drawing/2014/main" id="{2647A7F8-5B51-4AF0-B5D8-4A8484CC3969}"/>
              </a:ext>
            </a:extLst>
          </p:cNvPr>
          <p:cNvSpPr txBox="1"/>
          <p:nvPr/>
        </p:nvSpPr>
        <p:spPr>
          <a:xfrm>
            <a:off x="649809" y="3440068"/>
            <a:ext cx="103373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marche des fiertés* est un évènement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annuel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important pour la communauté LGBTQ+.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6E533877-F309-4F50-8326-21D914150540}"/>
              </a:ext>
            </a:extLst>
          </p:cNvPr>
          <p:cNvSpPr txBox="1"/>
          <p:nvPr/>
        </p:nvSpPr>
        <p:spPr>
          <a:xfrm>
            <a:off x="649809" y="2447668"/>
            <a:ext cx="72157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Rita Baga a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participé à un concours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drag-queen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télé.</a:t>
            </a:r>
          </a:p>
        </p:txBody>
      </p:sp>
      <p:sp>
        <p:nvSpPr>
          <p:cNvPr id="23" name="TextBox 22">
            <a:extLst>
              <a:ext uri="{FF2B5EF4-FFF2-40B4-BE49-F238E27FC236}">
                <a16:creationId xmlns:a16="http://schemas.microsoft.com/office/drawing/2014/main" id="{A20DF49E-D7D4-410E-88BB-712383B4FD01}"/>
              </a:ext>
            </a:extLst>
          </p:cNvPr>
          <p:cNvSpPr txBox="1"/>
          <p:nvPr/>
        </p:nvSpPr>
        <p:spPr>
          <a:xfrm>
            <a:off x="649809" y="2943868"/>
            <a:ext cx="5196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une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émission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célèbre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diversité.</a:t>
            </a:r>
          </a:p>
        </p:txBody>
      </p:sp>
      <p:sp>
        <p:nvSpPr>
          <p:cNvPr id="26" name="TextBox 25">
            <a:extLst>
              <a:ext uri="{FF2B5EF4-FFF2-40B4-BE49-F238E27FC236}">
                <a16:creationId xmlns:a16="http://schemas.microsoft.com/office/drawing/2014/main" id="{81CD6B14-A9E2-4E3B-A0DD-B15BB93735D1}"/>
              </a:ext>
            </a:extLst>
          </p:cNvPr>
          <p:cNvSpPr txBox="1"/>
          <p:nvPr/>
        </p:nvSpPr>
        <p:spPr>
          <a:xfrm>
            <a:off x="649809" y="1951468"/>
            <a:ext cx="109771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Rita Baga est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artiste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personnage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très important de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scène culturelle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LGBTQ+ à Montréal.</a:t>
            </a:r>
            <a:endPar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62CB25A-3F61-44D8-9979-1E4E53833287}"/>
              </a:ext>
            </a:extLst>
          </p:cNvPr>
          <p:cNvSpPr txBox="1"/>
          <p:nvPr/>
        </p:nvSpPr>
        <p:spPr>
          <a:xfrm>
            <a:off x="649809" y="1455268"/>
            <a:ext cx="91222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peut regarder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spectacle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drag-queen au Cabaret Mado à Montréal.</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CACD8EA-73FD-44D4-B85A-2B98A0FD1E3D}"/>
              </a:ext>
            </a:extLst>
          </p:cNvPr>
          <p:cNvSpPr txBox="1"/>
          <p:nvPr/>
        </p:nvSpPr>
        <p:spPr>
          <a:xfrm>
            <a:off x="649809" y="3936268"/>
            <a:ext cx="10977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personne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transgenre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une identité de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ne correspond* pas au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sexe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biologique*. </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6CEAF0C7-F75F-45D2-82F5-57BE05A47954}"/>
              </a:ext>
            </a:extLst>
          </p:cNvPr>
          <p:cNvSpPr/>
          <p:nvPr/>
        </p:nvSpPr>
        <p:spPr>
          <a:xfrm>
            <a:off x="3342045" y="5013821"/>
            <a:ext cx="2029750"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to participate in</a:t>
            </a:r>
          </a:p>
        </p:txBody>
      </p:sp>
      <p:sp>
        <p:nvSpPr>
          <p:cNvPr id="36" name="Rectangle: Rounded Corners 35">
            <a:extLst>
              <a:ext uri="{FF2B5EF4-FFF2-40B4-BE49-F238E27FC236}">
                <a16:creationId xmlns:a16="http://schemas.microsoft.com/office/drawing/2014/main" id="{259C62A6-0701-404D-957C-B16C97A6A226}"/>
              </a:ext>
            </a:extLst>
          </p:cNvPr>
          <p:cNvSpPr/>
          <p:nvPr/>
        </p:nvSpPr>
        <p:spPr>
          <a:xfrm>
            <a:off x="6551219" y="5638595"/>
            <a:ext cx="1149643"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contest</a:t>
            </a:r>
          </a:p>
        </p:txBody>
      </p:sp>
      <p:sp>
        <p:nvSpPr>
          <p:cNvPr id="37" name="Rectangle: Rounded Corners 36">
            <a:extLst>
              <a:ext uri="{FF2B5EF4-FFF2-40B4-BE49-F238E27FC236}">
                <a16:creationId xmlns:a16="http://schemas.microsoft.com/office/drawing/2014/main" id="{FC20D987-11B8-4A22-98AF-8B2C69944455}"/>
              </a:ext>
            </a:extLst>
          </p:cNvPr>
          <p:cNvSpPr/>
          <p:nvPr/>
        </p:nvSpPr>
        <p:spPr>
          <a:xfrm>
            <a:off x="5424248" y="5013821"/>
            <a:ext cx="782414"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artist</a:t>
            </a:r>
          </a:p>
        </p:txBody>
      </p:sp>
      <p:sp>
        <p:nvSpPr>
          <p:cNvPr id="38" name="Rectangle: Rounded Corners 37">
            <a:extLst>
              <a:ext uri="{FF2B5EF4-FFF2-40B4-BE49-F238E27FC236}">
                <a16:creationId xmlns:a16="http://schemas.microsoft.com/office/drawing/2014/main" id="{1302C3E3-8E06-4964-9DD6-3C6186F5EB9D}"/>
              </a:ext>
            </a:extLst>
          </p:cNvPr>
          <p:cNvSpPr/>
          <p:nvPr/>
        </p:nvSpPr>
        <p:spPr>
          <a:xfrm>
            <a:off x="4224949" y="5638595"/>
            <a:ext cx="1376216"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character</a:t>
            </a:r>
          </a:p>
        </p:txBody>
      </p:sp>
      <p:sp>
        <p:nvSpPr>
          <p:cNvPr id="41" name="Rectangle: Rounded Corners 40">
            <a:extLst>
              <a:ext uri="{FF2B5EF4-FFF2-40B4-BE49-F238E27FC236}">
                <a16:creationId xmlns:a16="http://schemas.microsoft.com/office/drawing/2014/main" id="{35DDEDB2-14B9-4383-8A10-17D01D878808}"/>
              </a:ext>
            </a:extLst>
          </p:cNvPr>
          <p:cNvSpPr/>
          <p:nvPr/>
        </p:nvSpPr>
        <p:spPr>
          <a:xfrm>
            <a:off x="1599714" y="5638595"/>
            <a:ext cx="954242"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scene</a:t>
            </a:r>
          </a:p>
        </p:txBody>
      </p:sp>
      <p:sp>
        <p:nvSpPr>
          <p:cNvPr id="42" name="Rectangle: Rounded Corners 41">
            <a:extLst>
              <a:ext uri="{FF2B5EF4-FFF2-40B4-BE49-F238E27FC236}">
                <a16:creationId xmlns:a16="http://schemas.microsoft.com/office/drawing/2014/main" id="{7DE32050-DD06-4E27-A021-FE35D89464AD}"/>
              </a:ext>
            </a:extLst>
          </p:cNvPr>
          <p:cNvSpPr/>
          <p:nvPr/>
        </p:nvSpPr>
        <p:spPr>
          <a:xfrm>
            <a:off x="7753316" y="5638595"/>
            <a:ext cx="1088544"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cultural</a:t>
            </a:r>
          </a:p>
        </p:txBody>
      </p:sp>
      <p:sp>
        <p:nvSpPr>
          <p:cNvPr id="43" name="Rectangle: Rounded Corners 42">
            <a:extLst>
              <a:ext uri="{FF2B5EF4-FFF2-40B4-BE49-F238E27FC236}">
                <a16:creationId xmlns:a16="http://schemas.microsoft.com/office/drawing/2014/main" id="{94F76061-63AE-44E1-BF20-B1236CF77850}"/>
              </a:ext>
            </a:extLst>
          </p:cNvPr>
          <p:cNvSpPr/>
          <p:nvPr/>
        </p:nvSpPr>
        <p:spPr>
          <a:xfrm>
            <a:off x="8897007" y="5638595"/>
            <a:ext cx="1073225"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annual</a:t>
            </a:r>
          </a:p>
        </p:txBody>
      </p:sp>
      <p:sp>
        <p:nvSpPr>
          <p:cNvPr id="44" name="Rectangle: Rounded Corners 43">
            <a:extLst>
              <a:ext uri="{FF2B5EF4-FFF2-40B4-BE49-F238E27FC236}">
                <a16:creationId xmlns:a16="http://schemas.microsoft.com/office/drawing/2014/main" id="{32478AE8-3A18-4EA2-8FE0-2363E842D7BF}"/>
              </a:ext>
            </a:extLst>
          </p:cNvPr>
          <p:cNvSpPr/>
          <p:nvPr/>
        </p:nvSpPr>
        <p:spPr>
          <a:xfrm>
            <a:off x="5653618" y="5638595"/>
            <a:ext cx="845147"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show</a:t>
            </a:r>
          </a:p>
        </p:txBody>
      </p:sp>
      <p:sp>
        <p:nvSpPr>
          <p:cNvPr id="45" name="Rectangle: Rounded Corners 44">
            <a:extLst>
              <a:ext uri="{FF2B5EF4-FFF2-40B4-BE49-F238E27FC236}">
                <a16:creationId xmlns:a16="http://schemas.microsoft.com/office/drawing/2014/main" id="{BB768470-5FF9-4E7A-9EE8-0E54555C8BD4}"/>
              </a:ext>
            </a:extLst>
          </p:cNvPr>
          <p:cNvSpPr/>
          <p:nvPr/>
        </p:nvSpPr>
        <p:spPr>
          <a:xfrm>
            <a:off x="2606409" y="5638595"/>
            <a:ext cx="1566087"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programme</a:t>
            </a:r>
          </a:p>
        </p:txBody>
      </p:sp>
      <p:sp>
        <p:nvSpPr>
          <p:cNvPr id="46" name="Rectangle: Rounded Corners 45">
            <a:extLst>
              <a:ext uri="{FF2B5EF4-FFF2-40B4-BE49-F238E27FC236}">
                <a16:creationId xmlns:a16="http://schemas.microsoft.com/office/drawing/2014/main" id="{237492BE-3F54-479C-B6C3-2F84C3982A92}"/>
              </a:ext>
            </a:extLst>
          </p:cNvPr>
          <p:cNvSpPr/>
          <p:nvPr/>
        </p:nvSpPr>
        <p:spPr>
          <a:xfrm>
            <a:off x="6259115" y="5013821"/>
            <a:ext cx="1149643"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diversity</a:t>
            </a:r>
          </a:p>
        </p:txBody>
      </p:sp>
      <p:sp>
        <p:nvSpPr>
          <p:cNvPr id="47" name="Rectangle: Rounded Corners 46">
            <a:extLst>
              <a:ext uri="{FF2B5EF4-FFF2-40B4-BE49-F238E27FC236}">
                <a16:creationId xmlns:a16="http://schemas.microsoft.com/office/drawing/2014/main" id="{CCD79E24-A96F-4502-B8C0-D76C2ACC0F81}"/>
              </a:ext>
            </a:extLst>
          </p:cNvPr>
          <p:cNvSpPr/>
          <p:nvPr/>
        </p:nvSpPr>
        <p:spPr>
          <a:xfrm>
            <a:off x="10022250" y="5638595"/>
            <a:ext cx="739360"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sex</a:t>
            </a:r>
          </a:p>
        </p:txBody>
      </p:sp>
      <p:sp>
        <p:nvSpPr>
          <p:cNvPr id="49" name="Rectangle: Rounded Corners 48">
            <a:extLst>
              <a:ext uri="{FF2B5EF4-FFF2-40B4-BE49-F238E27FC236}">
                <a16:creationId xmlns:a16="http://schemas.microsoft.com/office/drawing/2014/main" id="{5C2BDCAC-D72C-4F93-B72F-D3C2FDA58D9A}"/>
              </a:ext>
            </a:extLst>
          </p:cNvPr>
          <p:cNvSpPr/>
          <p:nvPr/>
        </p:nvSpPr>
        <p:spPr>
          <a:xfrm>
            <a:off x="1917660" y="5013821"/>
            <a:ext cx="1371933"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challenge</a:t>
            </a:r>
          </a:p>
        </p:txBody>
      </p:sp>
      <p:sp>
        <p:nvSpPr>
          <p:cNvPr id="28" name="Action Button: Custom 16">
            <a:hlinkClick r:id="" action="ppaction://noaction" highlightClick="1">
              <a:snd r:embed="rId4" name="1. on peut regarder un spectacle.wav"/>
            </a:hlinkClick>
            <a:extLst>
              <a:ext uri="{FF2B5EF4-FFF2-40B4-BE49-F238E27FC236}">
                <a16:creationId xmlns:a16="http://schemas.microsoft.com/office/drawing/2014/main" id="{F5C4AA8A-320E-4A4B-BBEF-AAD67240E191}"/>
              </a:ext>
            </a:extLst>
          </p:cNvPr>
          <p:cNvSpPr/>
          <p:nvPr/>
        </p:nvSpPr>
        <p:spPr>
          <a:xfrm>
            <a:off x="228860" y="145169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5" name="4. cest une emission.wav"/>
            </a:hlinkClick>
            <a:extLst>
              <a:ext uri="{FF2B5EF4-FFF2-40B4-BE49-F238E27FC236}">
                <a16:creationId xmlns:a16="http://schemas.microsoft.com/office/drawing/2014/main" id="{C6174FBB-7377-4058-8073-66CC7FC1CF88}"/>
              </a:ext>
            </a:extLst>
          </p:cNvPr>
          <p:cNvSpPr/>
          <p:nvPr/>
        </p:nvSpPr>
        <p:spPr>
          <a:xfrm>
            <a:off x="221994" y="2927595"/>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16">
            <a:hlinkClick r:id="" action="ppaction://noaction" highlightClick="1">
              <a:snd r:embed="rId6" name="3. rita baga a participe.wav"/>
            </a:hlinkClick>
            <a:extLst>
              <a:ext uri="{FF2B5EF4-FFF2-40B4-BE49-F238E27FC236}">
                <a16:creationId xmlns:a16="http://schemas.microsoft.com/office/drawing/2014/main" id="{02F0EE6B-CEB6-495C-96A1-7E9AAD25FA98}"/>
              </a:ext>
            </a:extLst>
          </p:cNvPr>
          <p:cNvSpPr/>
          <p:nvPr/>
        </p:nvSpPr>
        <p:spPr>
          <a:xfrm>
            <a:off x="221994" y="242834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16">
            <a:hlinkClick r:id="" action="ppaction://noaction" highlightClick="1">
              <a:snd r:embed="rId7" name="5. la marche des fiertes.wav"/>
            </a:hlinkClick>
            <a:extLst>
              <a:ext uri="{FF2B5EF4-FFF2-40B4-BE49-F238E27FC236}">
                <a16:creationId xmlns:a16="http://schemas.microsoft.com/office/drawing/2014/main" id="{3099F110-3D5F-484B-A60A-69BDDEA7ECFD}"/>
              </a:ext>
            </a:extLst>
          </p:cNvPr>
          <p:cNvSpPr/>
          <p:nvPr/>
        </p:nvSpPr>
        <p:spPr>
          <a:xfrm>
            <a:off x="221994" y="342684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9" name="Action Button: Custom 16">
            <a:hlinkClick r:id="" action="ppaction://noaction" highlightClick="1">
              <a:snd r:embed="rId8" name="2. rita baga est une artiste.wav"/>
            </a:hlinkClick>
            <a:extLst>
              <a:ext uri="{FF2B5EF4-FFF2-40B4-BE49-F238E27FC236}">
                <a16:creationId xmlns:a16="http://schemas.microsoft.com/office/drawing/2014/main" id="{4B20A91B-E4D7-4B3C-962C-C2D0414C6580}"/>
              </a:ext>
            </a:extLst>
          </p:cNvPr>
          <p:cNvSpPr/>
          <p:nvPr/>
        </p:nvSpPr>
        <p:spPr>
          <a:xfrm>
            <a:off x="224854" y="1929103"/>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9" name="6. une personne transgenre.wav"/>
            </a:hlinkClick>
            <a:extLst>
              <a:ext uri="{FF2B5EF4-FFF2-40B4-BE49-F238E27FC236}">
                <a16:creationId xmlns:a16="http://schemas.microsoft.com/office/drawing/2014/main" id="{C6148C0C-4A38-4BD8-8FE2-5F55B1EF4F59}"/>
              </a:ext>
            </a:extLst>
          </p:cNvPr>
          <p:cNvSpPr/>
          <p:nvPr/>
        </p:nvSpPr>
        <p:spPr>
          <a:xfrm>
            <a:off x="221994" y="392608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Action Button: Custom 16">
            <a:hlinkClick r:id="" action="ppaction://noaction" highlightClick="1">
              <a:snd r:embed="rId10" name="7. il peut etre.wav"/>
            </a:hlinkClick>
            <a:extLst>
              <a:ext uri="{FF2B5EF4-FFF2-40B4-BE49-F238E27FC236}">
                <a16:creationId xmlns:a16="http://schemas.microsoft.com/office/drawing/2014/main" id="{A6BBD679-2110-44BC-8141-3E609BEEBA3A}"/>
              </a:ext>
            </a:extLst>
          </p:cNvPr>
          <p:cNvSpPr/>
          <p:nvPr/>
        </p:nvSpPr>
        <p:spPr>
          <a:xfrm>
            <a:off x="221994" y="442533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TextBox 51">
            <a:extLst>
              <a:ext uri="{FF2B5EF4-FFF2-40B4-BE49-F238E27FC236}">
                <a16:creationId xmlns:a16="http://schemas.microsoft.com/office/drawing/2014/main" id="{85ECDDA5-C05D-493C-9B30-44F719251D6A}"/>
              </a:ext>
            </a:extLst>
          </p:cNvPr>
          <p:cNvSpPr txBox="1"/>
          <p:nvPr/>
        </p:nvSpPr>
        <p:spPr>
          <a:xfrm>
            <a:off x="649809" y="4432468"/>
            <a:ext cx="79212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peut être </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défi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communiquer son identité de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genre aux autres.</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5" name="Picture 4" descr="Background pattern&#10;&#10;Description automatically generated">
            <a:extLst>
              <a:ext uri="{FF2B5EF4-FFF2-40B4-BE49-F238E27FC236}">
                <a16:creationId xmlns:a16="http://schemas.microsoft.com/office/drawing/2014/main" id="{4A80D91B-678E-4030-B786-1C70334005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4188" y="2532134"/>
            <a:ext cx="1277987" cy="1163486"/>
          </a:xfrm>
          <a:prstGeom prst="rect">
            <a:avLst/>
          </a:prstGeom>
        </p:spPr>
      </p:pic>
      <p:sp>
        <p:nvSpPr>
          <p:cNvPr id="6" name="Rectangle: Rounded Corners 5">
            <a:extLst>
              <a:ext uri="{FF2B5EF4-FFF2-40B4-BE49-F238E27FC236}">
                <a16:creationId xmlns:a16="http://schemas.microsoft.com/office/drawing/2014/main" id="{7B57C22B-CA31-4B8C-8184-8AFADE481A68}"/>
              </a:ext>
            </a:extLst>
          </p:cNvPr>
          <p:cNvSpPr/>
          <p:nvPr/>
        </p:nvSpPr>
        <p:spPr>
          <a:xfrm>
            <a:off x="3766033" y="1946995"/>
            <a:ext cx="1334184"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C29C0143-DAB2-493F-83C8-8F741D37ED0F}"/>
              </a:ext>
            </a:extLst>
          </p:cNvPr>
          <p:cNvSpPr/>
          <p:nvPr/>
        </p:nvSpPr>
        <p:spPr>
          <a:xfrm>
            <a:off x="2726643" y="1458016"/>
            <a:ext cx="1516654"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70DA3FF5-0319-4F16-9CDB-F3ED8077C0F5}"/>
              </a:ext>
            </a:extLst>
          </p:cNvPr>
          <p:cNvSpPr/>
          <p:nvPr/>
        </p:nvSpPr>
        <p:spPr>
          <a:xfrm>
            <a:off x="2222153" y="1946995"/>
            <a:ext cx="1207226"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4DC5370C-1CA4-4E43-8012-C0148BEA82F1}"/>
              </a:ext>
            </a:extLst>
          </p:cNvPr>
          <p:cNvSpPr/>
          <p:nvPr/>
        </p:nvSpPr>
        <p:spPr>
          <a:xfrm>
            <a:off x="5342786" y="3432429"/>
            <a:ext cx="768142"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D162C1F3-82BA-4FAA-A5FC-140127B22FC8}"/>
              </a:ext>
            </a:extLst>
          </p:cNvPr>
          <p:cNvSpPr/>
          <p:nvPr/>
        </p:nvSpPr>
        <p:spPr>
          <a:xfrm>
            <a:off x="1839787" y="2938279"/>
            <a:ext cx="1003452"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8D031764-76AA-43CD-BE94-AEE979CE45EA}"/>
              </a:ext>
            </a:extLst>
          </p:cNvPr>
          <p:cNvSpPr/>
          <p:nvPr/>
        </p:nvSpPr>
        <p:spPr>
          <a:xfrm>
            <a:off x="2305200" y="3951674"/>
            <a:ext cx="1208674"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6FBE272B-E72D-416C-B0D7-17042E591E5B}"/>
              </a:ext>
            </a:extLst>
          </p:cNvPr>
          <p:cNvSpPr/>
          <p:nvPr/>
        </p:nvSpPr>
        <p:spPr>
          <a:xfrm>
            <a:off x="2096375" y="2463075"/>
            <a:ext cx="1226198"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0443FDB4-35D0-4C10-B814-AE87998B9CE6}"/>
              </a:ext>
            </a:extLst>
          </p:cNvPr>
          <p:cNvSpPr/>
          <p:nvPr/>
        </p:nvSpPr>
        <p:spPr>
          <a:xfrm>
            <a:off x="4205952" y="2938279"/>
            <a:ext cx="1256987"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Rounded Corners 59">
            <a:extLst>
              <a:ext uri="{FF2B5EF4-FFF2-40B4-BE49-F238E27FC236}">
                <a16:creationId xmlns:a16="http://schemas.microsoft.com/office/drawing/2014/main" id="{58E68167-3FDF-48BD-9E95-0FE17038D849}"/>
              </a:ext>
            </a:extLst>
          </p:cNvPr>
          <p:cNvSpPr/>
          <p:nvPr/>
        </p:nvSpPr>
        <p:spPr>
          <a:xfrm>
            <a:off x="3387200" y="2463075"/>
            <a:ext cx="1371933"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Rounded Corners 60">
            <a:extLst>
              <a:ext uri="{FF2B5EF4-FFF2-40B4-BE49-F238E27FC236}">
                <a16:creationId xmlns:a16="http://schemas.microsoft.com/office/drawing/2014/main" id="{6DB4010E-7812-499B-B434-24F798DF3AB4}"/>
              </a:ext>
            </a:extLst>
          </p:cNvPr>
          <p:cNvSpPr/>
          <p:nvPr/>
        </p:nvSpPr>
        <p:spPr>
          <a:xfrm>
            <a:off x="7125213" y="1946995"/>
            <a:ext cx="975738"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Rounded Corners 62">
            <a:extLst>
              <a:ext uri="{FF2B5EF4-FFF2-40B4-BE49-F238E27FC236}">
                <a16:creationId xmlns:a16="http://schemas.microsoft.com/office/drawing/2014/main" id="{40B92194-7C8E-4291-9143-C0BD3B70F824}"/>
              </a:ext>
            </a:extLst>
          </p:cNvPr>
          <p:cNvSpPr/>
          <p:nvPr/>
        </p:nvSpPr>
        <p:spPr>
          <a:xfrm>
            <a:off x="1990764" y="4420595"/>
            <a:ext cx="768070"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Rounded Rectangle 46">
            <a:extLst>
              <a:ext uri="{FF2B5EF4-FFF2-40B4-BE49-F238E27FC236}">
                <a16:creationId xmlns:a16="http://schemas.microsoft.com/office/drawing/2014/main" id="{D5C79119-0C1A-4E53-81BC-F2EC839026F0}"/>
              </a:ext>
            </a:extLst>
          </p:cNvPr>
          <p:cNvSpPr/>
          <p:nvPr/>
        </p:nvSpPr>
        <p:spPr>
          <a:xfrm>
            <a:off x="6506729" y="248501"/>
            <a:ext cx="3537372" cy="76222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marche des fiertés </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pride</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biologique</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biological </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correspondre</a:t>
            </a:r>
            <a:r>
              <a:rPr kumimoji="0" lang="en-GB"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à </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correspond to</a:t>
            </a:r>
          </a:p>
        </p:txBody>
      </p:sp>
      <p:sp>
        <p:nvSpPr>
          <p:cNvPr id="48" name="Rectangle: Rounded Corners 47">
            <a:extLst>
              <a:ext uri="{FF2B5EF4-FFF2-40B4-BE49-F238E27FC236}">
                <a16:creationId xmlns:a16="http://schemas.microsoft.com/office/drawing/2014/main" id="{15A0319D-94F1-467B-8711-C636666F1C6C}"/>
              </a:ext>
            </a:extLst>
          </p:cNvPr>
          <p:cNvSpPr/>
          <p:nvPr/>
        </p:nvSpPr>
        <p:spPr>
          <a:xfrm>
            <a:off x="8131394" y="1946995"/>
            <a:ext cx="1017391"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6D55173F-0A01-45AE-A2FB-F2F2F78A4C31}"/>
              </a:ext>
            </a:extLst>
          </p:cNvPr>
          <p:cNvSpPr/>
          <p:nvPr/>
        </p:nvSpPr>
        <p:spPr>
          <a:xfrm>
            <a:off x="9290130" y="3951674"/>
            <a:ext cx="581095" cy="353925"/>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Rounded Corners 61">
            <a:extLst>
              <a:ext uri="{FF2B5EF4-FFF2-40B4-BE49-F238E27FC236}">
                <a16:creationId xmlns:a16="http://schemas.microsoft.com/office/drawing/2014/main" id="{022E1C8D-245A-4177-8291-BB40BC02902B}"/>
              </a:ext>
            </a:extLst>
          </p:cNvPr>
          <p:cNvSpPr/>
          <p:nvPr/>
        </p:nvSpPr>
        <p:spPr>
          <a:xfrm>
            <a:off x="7458141" y="5013821"/>
            <a:ext cx="1665589"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transgender</a:t>
            </a:r>
          </a:p>
        </p:txBody>
      </p:sp>
      <p:sp>
        <p:nvSpPr>
          <p:cNvPr id="64" name="Rectangle: Rounded Corners 35">
            <a:extLst>
              <a:ext uri="{FF2B5EF4-FFF2-40B4-BE49-F238E27FC236}">
                <a16:creationId xmlns:a16="http://schemas.microsoft.com/office/drawing/2014/main" id="{259C62A6-0701-404D-957C-B16C97A6A226}"/>
              </a:ext>
            </a:extLst>
          </p:cNvPr>
          <p:cNvSpPr/>
          <p:nvPr/>
        </p:nvSpPr>
        <p:spPr>
          <a:xfrm>
            <a:off x="9197263" y="5013821"/>
            <a:ext cx="1149643" cy="546814"/>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rPr>
              <a:t>genre</a:t>
            </a:r>
          </a:p>
        </p:txBody>
      </p:sp>
      <p:sp>
        <p:nvSpPr>
          <p:cNvPr id="67" name="Rectangle: Rounded Corners 58">
            <a:extLst>
              <a:ext uri="{FF2B5EF4-FFF2-40B4-BE49-F238E27FC236}">
                <a16:creationId xmlns:a16="http://schemas.microsoft.com/office/drawing/2014/main" id="{8D031764-76AA-43CD-BE94-AEE979CE45EA}"/>
              </a:ext>
            </a:extLst>
          </p:cNvPr>
          <p:cNvSpPr/>
          <p:nvPr/>
        </p:nvSpPr>
        <p:spPr>
          <a:xfrm>
            <a:off x="5566706" y="3934277"/>
            <a:ext cx="676691" cy="383196"/>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ounded Rectangular Callout 2">
            <a:extLst>
              <a:ext uri="{FF2B5EF4-FFF2-40B4-BE49-F238E27FC236}">
                <a16:creationId xmlns:a16="http://schemas.microsoft.com/office/drawing/2014/main" id="{89AEA7DE-E3F6-4592-9358-F81BFA0BF533}"/>
              </a:ext>
            </a:extLst>
          </p:cNvPr>
          <p:cNvSpPr/>
          <p:nvPr/>
        </p:nvSpPr>
        <p:spPr>
          <a:xfrm>
            <a:off x="1693221" y="1352338"/>
            <a:ext cx="8423659" cy="3449462"/>
          </a:xfrm>
          <a:prstGeom prst="wedgeRoundRectCallout">
            <a:avLst>
              <a:gd name="adj1" fmla="val -48665"/>
              <a:gd name="adj2" fmla="val 23230"/>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800" b="1" i="0" u="none" strike="noStrike" kern="1200" cap="none" spc="0" normalizeH="0" baseline="0" noProof="0" dirty="0">
                <a:ln>
                  <a:noFill/>
                </a:ln>
                <a:solidFill>
                  <a:prstClr val="white"/>
                </a:solidFill>
                <a:effectLst/>
                <a:uLnTx/>
                <a:uFillTx/>
                <a:latin typeface="Century Gothic" panose="020F0302020204030204"/>
                <a:ea typeface="+mn-ea"/>
                <a:cs typeface="+mn-cs"/>
              </a:rPr>
              <a:t>La Marche des Fiertés LGBT</a:t>
            </a:r>
            <a:r>
              <a:rPr kumimoji="0" lang="en-US" sz="2800" b="0" i="0" u="none" strike="noStrike" kern="1200" cap="none" spc="0" normalizeH="0" baseline="0" noProof="0" dirty="0">
                <a:ln>
                  <a:noFill/>
                </a:ln>
                <a:solidFill>
                  <a:prstClr val="white"/>
                </a:solidFill>
                <a:effectLst/>
                <a:uLnTx/>
                <a:uFillTx/>
                <a:latin typeface="Century Gothic" panose="020F0302020204030204"/>
                <a:ea typeface="+mn-ea"/>
                <a:cs typeface="+mn-cs"/>
              </a:rPr>
              <a:t> is Paris’ Gay Pride event, which takes place every summer. The parade travels through the centre of the city, ending at a square called </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Place de la République</a:t>
            </a:r>
            <a:r>
              <a:rPr kumimoji="0" lang="en-US" sz="2800" b="0" i="0" u="none" strike="noStrike" kern="1200" cap="none" spc="0" normalizeH="0" baseline="0" noProof="0" dirty="0">
                <a:ln>
                  <a:noFill/>
                </a:ln>
                <a:solidFill>
                  <a:prstClr val="white"/>
                </a:solidFill>
                <a:effectLst/>
                <a:uLnTx/>
                <a:uFillTx/>
                <a:latin typeface="Century Gothic" panose="020F0302020204030204"/>
                <a:ea typeface="+mn-ea"/>
                <a:cs typeface="+mn-cs"/>
              </a:rPr>
              <a:t>. It is a national event aimed at combatting homophobia and transphobia.</a:t>
            </a:r>
            <a:endPar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147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24" presetClass="emph" presetSubtype="0" fill="hold" grpId="0" nodeType="withEffect">
                                  <p:stCondLst>
                                    <p:cond delay="0"/>
                                  </p:stCondLst>
                                  <p:childTnLst>
                                    <p:animClr clrSpc="hsl" dir="cw">
                                      <p:cBhvr override="childStyle">
                                        <p:cTn id="8" dur="500" fill="hold"/>
                                        <p:tgtEl>
                                          <p:spTgt spid="44"/>
                                        </p:tgtEl>
                                        <p:attrNameLst>
                                          <p:attrName>style.color</p:attrName>
                                        </p:attrNameLst>
                                      </p:cBhvr>
                                      <p:by>
                                        <p:hsl h="0" s="-12549" l="-25098"/>
                                      </p:by>
                                    </p:animClr>
                                    <p:animClr clrSpc="hsl" dir="cw">
                                      <p:cBhvr>
                                        <p:cTn id="9" dur="500" fill="hold"/>
                                        <p:tgtEl>
                                          <p:spTgt spid="44"/>
                                        </p:tgtEl>
                                        <p:attrNameLst>
                                          <p:attrName>fillcolor</p:attrName>
                                        </p:attrNameLst>
                                      </p:cBhvr>
                                      <p:by>
                                        <p:hsl h="0" s="-12549" l="-25098"/>
                                      </p:by>
                                    </p:animClr>
                                    <p:animClr clrSpc="hsl" dir="cw">
                                      <p:cBhvr>
                                        <p:cTn id="10" dur="500" fill="hold"/>
                                        <p:tgtEl>
                                          <p:spTgt spid="44"/>
                                        </p:tgtEl>
                                        <p:attrNameLst>
                                          <p:attrName>stroke.color</p:attrName>
                                        </p:attrNameLst>
                                      </p:cBhvr>
                                      <p:by>
                                        <p:hsl h="0" s="-12549" l="-25098"/>
                                      </p:by>
                                    </p:animClr>
                                    <p:set>
                                      <p:cBhvr>
                                        <p:cTn id="11" dur="500" fill="hold"/>
                                        <p:tgtEl>
                                          <p:spTgt spid="4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hidden"/>
                                      </p:to>
                                    </p:set>
                                  </p:childTnLst>
                                </p:cTn>
                              </p:par>
                              <p:par>
                                <p:cTn id="16" presetID="24" presetClass="emph" presetSubtype="0" fill="hold" grpId="0" nodeType="withEffect">
                                  <p:stCondLst>
                                    <p:cond delay="0"/>
                                  </p:stCondLst>
                                  <p:childTnLst>
                                    <p:animClr clrSpc="hsl" dir="cw">
                                      <p:cBhvr override="childStyle">
                                        <p:cTn id="17" dur="500" fill="hold"/>
                                        <p:tgtEl>
                                          <p:spTgt spid="37"/>
                                        </p:tgtEl>
                                        <p:attrNameLst>
                                          <p:attrName>style.color</p:attrName>
                                        </p:attrNameLst>
                                      </p:cBhvr>
                                      <p:by>
                                        <p:hsl h="0" s="-12549" l="-25098"/>
                                      </p:by>
                                    </p:animClr>
                                    <p:animClr clrSpc="hsl" dir="cw">
                                      <p:cBhvr>
                                        <p:cTn id="18" dur="500" fill="hold"/>
                                        <p:tgtEl>
                                          <p:spTgt spid="37"/>
                                        </p:tgtEl>
                                        <p:attrNameLst>
                                          <p:attrName>fillcolor</p:attrName>
                                        </p:attrNameLst>
                                      </p:cBhvr>
                                      <p:by>
                                        <p:hsl h="0" s="-12549" l="-25098"/>
                                      </p:by>
                                    </p:animClr>
                                    <p:animClr clrSpc="hsl" dir="cw">
                                      <p:cBhvr>
                                        <p:cTn id="19" dur="500" fill="hold"/>
                                        <p:tgtEl>
                                          <p:spTgt spid="37"/>
                                        </p:tgtEl>
                                        <p:attrNameLst>
                                          <p:attrName>stroke.color</p:attrName>
                                        </p:attrNameLst>
                                      </p:cBhvr>
                                      <p:by>
                                        <p:hsl h="0" s="-12549" l="-25098"/>
                                      </p:by>
                                    </p:animClr>
                                    <p:set>
                                      <p:cBhvr>
                                        <p:cTn id="20" dur="500" fill="hold"/>
                                        <p:tgtEl>
                                          <p:spTgt spid="37"/>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24" presetClass="emph" presetSubtype="0" fill="hold" grpId="0" nodeType="withEffect">
                                  <p:stCondLst>
                                    <p:cond delay="0"/>
                                  </p:stCondLst>
                                  <p:childTnLst>
                                    <p:animClr clrSpc="hsl" dir="cw">
                                      <p:cBhvr override="childStyle">
                                        <p:cTn id="26" dur="500" fill="hold"/>
                                        <p:tgtEl>
                                          <p:spTgt spid="38"/>
                                        </p:tgtEl>
                                        <p:attrNameLst>
                                          <p:attrName>style.color</p:attrName>
                                        </p:attrNameLst>
                                      </p:cBhvr>
                                      <p:by>
                                        <p:hsl h="0" s="-12549" l="-25098"/>
                                      </p:by>
                                    </p:animClr>
                                    <p:animClr clrSpc="hsl" dir="cw">
                                      <p:cBhvr>
                                        <p:cTn id="27" dur="500" fill="hold"/>
                                        <p:tgtEl>
                                          <p:spTgt spid="38"/>
                                        </p:tgtEl>
                                        <p:attrNameLst>
                                          <p:attrName>fillcolor</p:attrName>
                                        </p:attrNameLst>
                                      </p:cBhvr>
                                      <p:by>
                                        <p:hsl h="0" s="-12549" l="-25098"/>
                                      </p:by>
                                    </p:animClr>
                                    <p:animClr clrSpc="hsl" dir="cw">
                                      <p:cBhvr>
                                        <p:cTn id="28" dur="500" fill="hold"/>
                                        <p:tgtEl>
                                          <p:spTgt spid="38"/>
                                        </p:tgtEl>
                                        <p:attrNameLst>
                                          <p:attrName>stroke.color</p:attrName>
                                        </p:attrNameLst>
                                      </p:cBhvr>
                                      <p:by>
                                        <p:hsl h="0" s="-12549" l="-25098"/>
                                      </p:by>
                                    </p:animClr>
                                    <p:set>
                                      <p:cBhvr>
                                        <p:cTn id="29" dur="500" fill="hold"/>
                                        <p:tgtEl>
                                          <p:spTgt spid="38"/>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61"/>
                                        </p:tgtEl>
                                        <p:attrNameLst>
                                          <p:attrName>style.visibility</p:attrName>
                                        </p:attrNameLst>
                                      </p:cBhvr>
                                      <p:to>
                                        <p:strVal val="hidden"/>
                                      </p:to>
                                    </p:set>
                                  </p:childTnLst>
                                </p:cTn>
                              </p:par>
                              <p:par>
                                <p:cTn id="34" presetID="24" presetClass="emph" presetSubtype="0" fill="hold" grpId="0" nodeType="withEffect">
                                  <p:stCondLst>
                                    <p:cond delay="0"/>
                                  </p:stCondLst>
                                  <p:childTnLst>
                                    <p:animClr clrSpc="hsl" dir="cw">
                                      <p:cBhvr override="childStyle">
                                        <p:cTn id="35" dur="500" fill="hold"/>
                                        <p:tgtEl>
                                          <p:spTgt spid="41"/>
                                        </p:tgtEl>
                                        <p:attrNameLst>
                                          <p:attrName>style.color</p:attrName>
                                        </p:attrNameLst>
                                      </p:cBhvr>
                                      <p:by>
                                        <p:hsl h="0" s="-12549" l="-25098"/>
                                      </p:by>
                                    </p:animClr>
                                    <p:animClr clrSpc="hsl" dir="cw">
                                      <p:cBhvr>
                                        <p:cTn id="36" dur="500" fill="hold"/>
                                        <p:tgtEl>
                                          <p:spTgt spid="41"/>
                                        </p:tgtEl>
                                        <p:attrNameLst>
                                          <p:attrName>fillcolor</p:attrName>
                                        </p:attrNameLst>
                                      </p:cBhvr>
                                      <p:by>
                                        <p:hsl h="0" s="-12549" l="-25098"/>
                                      </p:by>
                                    </p:animClr>
                                    <p:animClr clrSpc="hsl" dir="cw">
                                      <p:cBhvr>
                                        <p:cTn id="37" dur="500" fill="hold"/>
                                        <p:tgtEl>
                                          <p:spTgt spid="41"/>
                                        </p:tgtEl>
                                        <p:attrNameLst>
                                          <p:attrName>stroke.color</p:attrName>
                                        </p:attrNameLst>
                                      </p:cBhvr>
                                      <p:by>
                                        <p:hsl h="0" s="-12549" l="-25098"/>
                                      </p:by>
                                    </p:animClr>
                                    <p:set>
                                      <p:cBhvr>
                                        <p:cTn id="38" dur="500" fill="hold"/>
                                        <p:tgtEl>
                                          <p:spTgt spid="41"/>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24" presetClass="emph" presetSubtype="0" fill="hold" grpId="0" nodeType="withEffect">
                                  <p:stCondLst>
                                    <p:cond delay="0"/>
                                  </p:stCondLst>
                                  <p:childTnLst>
                                    <p:animClr clrSpc="hsl" dir="cw">
                                      <p:cBhvr override="childStyle">
                                        <p:cTn id="44" dur="500" fill="hold"/>
                                        <p:tgtEl>
                                          <p:spTgt spid="42"/>
                                        </p:tgtEl>
                                        <p:attrNameLst>
                                          <p:attrName>style.color</p:attrName>
                                        </p:attrNameLst>
                                      </p:cBhvr>
                                      <p:by>
                                        <p:hsl h="0" s="-12549" l="-25098"/>
                                      </p:by>
                                    </p:animClr>
                                    <p:animClr clrSpc="hsl" dir="cw">
                                      <p:cBhvr>
                                        <p:cTn id="45" dur="500" fill="hold"/>
                                        <p:tgtEl>
                                          <p:spTgt spid="42"/>
                                        </p:tgtEl>
                                        <p:attrNameLst>
                                          <p:attrName>fillcolor</p:attrName>
                                        </p:attrNameLst>
                                      </p:cBhvr>
                                      <p:by>
                                        <p:hsl h="0" s="-12549" l="-25098"/>
                                      </p:by>
                                    </p:animClr>
                                    <p:animClr clrSpc="hsl" dir="cw">
                                      <p:cBhvr>
                                        <p:cTn id="46" dur="500" fill="hold"/>
                                        <p:tgtEl>
                                          <p:spTgt spid="42"/>
                                        </p:tgtEl>
                                        <p:attrNameLst>
                                          <p:attrName>stroke.color</p:attrName>
                                        </p:attrNameLst>
                                      </p:cBhvr>
                                      <p:by>
                                        <p:hsl h="0" s="-12549" l="-25098"/>
                                      </p:by>
                                    </p:animClr>
                                    <p:set>
                                      <p:cBhvr>
                                        <p:cTn id="47" dur="500" fill="hold"/>
                                        <p:tgtEl>
                                          <p:spTgt spid="42"/>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hidden"/>
                                      </p:to>
                                    </p:set>
                                  </p:childTnLst>
                                </p:cTn>
                              </p:par>
                              <p:par>
                                <p:cTn id="52" presetID="24" presetClass="emph" presetSubtype="0" fill="hold" grpId="0" nodeType="withEffect">
                                  <p:stCondLst>
                                    <p:cond delay="0"/>
                                  </p:stCondLst>
                                  <p:childTnLst>
                                    <p:animClr clrSpc="hsl" dir="cw">
                                      <p:cBhvr override="childStyle">
                                        <p:cTn id="53" dur="500" fill="hold"/>
                                        <p:tgtEl>
                                          <p:spTgt spid="35"/>
                                        </p:tgtEl>
                                        <p:attrNameLst>
                                          <p:attrName>style.color</p:attrName>
                                        </p:attrNameLst>
                                      </p:cBhvr>
                                      <p:by>
                                        <p:hsl h="0" s="-12549" l="-25098"/>
                                      </p:by>
                                    </p:animClr>
                                    <p:animClr clrSpc="hsl" dir="cw">
                                      <p:cBhvr>
                                        <p:cTn id="54" dur="500" fill="hold"/>
                                        <p:tgtEl>
                                          <p:spTgt spid="35"/>
                                        </p:tgtEl>
                                        <p:attrNameLst>
                                          <p:attrName>fillcolor</p:attrName>
                                        </p:attrNameLst>
                                      </p:cBhvr>
                                      <p:by>
                                        <p:hsl h="0" s="-12549" l="-25098"/>
                                      </p:by>
                                    </p:animClr>
                                    <p:animClr clrSpc="hsl" dir="cw">
                                      <p:cBhvr>
                                        <p:cTn id="55" dur="500" fill="hold"/>
                                        <p:tgtEl>
                                          <p:spTgt spid="35"/>
                                        </p:tgtEl>
                                        <p:attrNameLst>
                                          <p:attrName>stroke.color</p:attrName>
                                        </p:attrNameLst>
                                      </p:cBhvr>
                                      <p:by>
                                        <p:hsl h="0" s="-12549" l="-25098"/>
                                      </p:by>
                                    </p:animClr>
                                    <p:set>
                                      <p:cBhvr>
                                        <p:cTn id="56" dur="500" fill="hold"/>
                                        <p:tgtEl>
                                          <p:spTgt spid="35"/>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0"/>
                                        </p:tgtEl>
                                        <p:attrNameLst>
                                          <p:attrName>style.visibility</p:attrName>
                                        </p:attrNameLst>
                                      </p:cBhvr>
                                      <p:to>
                                        <p:strVal val="hidden"/>
                                      </p:to>
                                    </p:set>
                                  </p:childTnLst>
                                </p:cTn>
                              </p:par>
                              <p:par>
                                <p:cTn id="61" presetID="24" presetClass="emph" presetSubtype="0" fill="hold" grpId="0" nodeType="withEffect">
                                  <p:stCondLst>
                                    <p:cond delay="0"/>
                                  </p:stCondLst>
                                  <p:childTnLst>
                                    <p:animClr clrSpc="hsl" dir="cw">
                                      <p:cBhvr override="childStyle">
                                        <p:cTn id="62" dur="500" fill="hold"/>
                                        <p:tgtEl>
                                          <p:spTgt spid="36"/>
                                        </p:tgtEl>
                                        <p:attrNameLst>
                                          <p:attrName>style.color</p:attrName>
                                        </p:attrNameLst>
                                      </p:cBhvr>
                                      <p:by>
                                        <p:hsl h="0" s="-12549" l="-25098"/>
                                      </p:by>
                                    </p:animClr>
                                    <p:animClr clrSpc="hsl" dir="cw">
                                      <p:cBhvr>
                                        <p:cTn id="63" dur="500" fill="hold"/>
                                        <p:tgtEl>
                                          <p:spTgt spid="36"/>
                                        </p:tgtEl>
                                        <p:attrNameLst>
                                          <p:attrName>fillcolor</p:attrName>
                                        </p:attrNameLst>
                                      </p:cBhvr>
                                      <p:by>
                                        <p:hsl h="0" s="-12549" l="-25098"/>
                                      </p:by>
                                    </p:animClr>
                                    <p:animClr clrSpc="hsl" dir="cw">
                                      <p:cBhvr>
                                        <p:cTn id="64" dur="500" fill="hold"/>
                                        <p:tgtEl>
                                          <p:spTgt spid="36"/>
                                        </p:tgtEl>
                                        <p:attrNameLst>
                                          <p:attrName>stroke.color</p:attrName>
                                        </p:attrNameLst>
                                      </p:cBhvr>
                                      <p:by>
                                        <p:hsl h="0" s="-12549" l="-25098"/>
                                      </p:by>
                                    </p:animClr>
                                    <p:set>
                                      <p:cBhvr>
                                        <p:cTn id="65" dur="500" fill="hold"/>
                                        <p:tgtEl>
                                          <p:spTgt spid="36"/>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56"/>
                                        </p:tgtEl>
                                        <p:attrNameLst>
                                          <p:attrName>style.visibility</p:attrName>
                                        </p:attrNameLst>
                                      </p:cBhvr>
                                      <p:to>
                                        <p:strVal val="hidden"/>
                                      </p:to>
                                    </p:set>
                                  </p:childTnLst>
                                </p:cTn>
                              </p:par>
                              <p:par>
                                <p:cTn id="70" presetID="24" presetClass="emph" presetSubtype="0" fill="hold" grpId="0" nodeType="withEffect">
                                  <p:stCondLst>
                                    <p:cond delay="0"/>
                                  </p:stCondLst>
                                  <p:childTnLst>
                                    <p:animClr clrSpc="hsl" dir="cw">
                                      <p:cBhvr override="childStyle">
                                        <p:cTn id="71" dur="500" fill="hold"/>
                                        <p:tgtEl>
                                          <p:spTgt spid="45"/>
                                        </p:tgtEl>
                                        <p:attrNameLst>
                                          <p:attrName>style.color</p:attrName>
                                        </p:attrNameLst>
                                      </p:cBhvr>
                                      <p:by>
                                        <p:hsl h="0" s="-12549" l="-25098"/>
                                      </p:by>
                                    </p:animClr>
                                    <p:animClr clrSpc="hsl" dir="cw">
                                      <p:cBhvr>
                                        <p:cTn id="72" dur="500" fill="hold"/>
                                        <p:tgtEl>
                                          <p:spTgt spid="45"/>
                                        </p:tgtEl>
                                        <p:attrNameLst>
                                          <p:attrName>fillcolor</p:attrName>
                                        </p:attrNameLst>
                                      </p:cBhvr>
                                      <p:by>
                                        <p:hsl h="0" s="-12549" l="-25098"/>
                                      </p:by>
                                    </p:animClr>
                                    <p:animClr clrSpc="hsl" dir="cw">
                                      <p:cBhvr>
                                        <p:cTn id="73" dur="500" fill="hold"/>
                                        <p:tgtEl>
                                          <p:spTgt spid="45"/>
                                        </p:tgtEl>
                                        <p:attrNameLst>
                                          <p:attrName>stroke.color</p:attrName>
                                        </p:attrNameLst>
                                      </p:cBhvr>
                                      <p:by>
                                        <p:hsl h="0" s="-12549" l="-25098"/>
                                      </p:by>
                                    </p:animClr>
                                    <p:set>
                                      <p:cBhvr>
                                        <p:cTn id="74" dur="500" fill="hold"/>
                                        <p:tgtEl>
                                          <p:spTgt spid="45"/>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hidden"/>
                                      </p:to>
                                    </p:set>
                                  </p:childTnLst>
                                </p:cTn>
                              </p:par>
                              <p:par>
                                <p:cTn id="79" presetID="24" presetClass="emph" presetSubtype="0" fill="hold" grpId="0" nodeType="withEffect">
                                  <p:stCondLst>
                                    <p:cond delay="0"/>
                                  </p:stCondLst>
                                  <p:childTnLst>
                                    <p:animClr clrSpc="hsl" dir="cw">
                                      <p:cBhvr override="childStyle">
                                        <p:cTn id="80" dur="500" fill="hold"/>
                                        <p:tgtEl>
                                          <p:spTgt spid="46"/>
                                        </p:tgtEl>
                                        <p:attrNameLst>
                                          <p:attrName>style.color</p:attrName>
                                        </p:attrNameLst>
                                      </p:cBhvr>
                                      <p:by>
                                        <p:hsl h="0" s="-12549" l="-25098"/>
                                      </p:by>
                                    </p:animClr>
                                    <p:animClr clrSpc="hsl" dir="cw">
                                      <p:cBhvr>
                                        <p:cTn id="81" dur="500" fill="hold"/>
                                        <p:tgtEl>
                                          <p:spTgt spid="46"/>
                                        </p:tgtEl>
                                        <p:attrNameLst>
                                          <p:attrName>fillcolor</p:attrName>
                                        </p:attrNameLst>
                                      </p:cBhvr>
                                      <p:by>
                                        <p:hsl h="0" s="-12549" l="-25098"/>
                                      </p:by>
                                    </p:animClr>
                                    <p:animClr clrSpc="hsl" dir="cw">
                                      <p:cBhvr>
                                        <p:cTn id="82" dur="500" fill="hold"/>
                                        <p:tgtEl>
                                          <p:spTgt spid="46"/>
                                        </p:tgtEl>
                                        <p:attrNameLst>
                                          <p:attrName>stroke.color</p:attrName>
                                        </p:attrNameLst>
                                      </p:cBhvr>
                                      <p:by>
                                        <p:hsl h="0" s="-12549" l="-25098"/>
                                      </p:by>
                                    </p:animClr>
                                    <p:set>
                                      <p:cBhvr>
                                        <p:cTn id="83" dur="500" fill="hold"/>
                                        <p:tgtEl>
                                          <p:spTgt spid="46"/>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hidden"/>
                                      </p:to>
                                    </p:set>
                                  </p:childTnLst>
                                </p:cTn>
                              </p:par>
                              <p:par>
                                <p:cTn id="88" presetID="24" presetClass="emph" presetSubtype="0" fill="hold" grpId="0" nodeType="withEffect">
                                  <p:stCondLst>
                                    <p:cond delay="0"/>
                                  </p:stCondLst>
                                  <p:childTnLst>
                                    <p:animClr clrSpc="hsl" dir="cw">
                                      <p:cBhvr override="childStyle">
                                        <p:cTn id="89" dur="500" fill="hold"/>
                                        <p:tgtEl>
                                          <p:spTgt spid="43"/>
                                        </p:tgtEl>
                                        <p:attrNameLst>
                                          <p:attrName>style.color</p:attrName>
                                        </p:attrNameLst>
                                      </p:cBhvr>
                                      <p:by>
                                        <p:hsl h="0" s="-12549" l="-25098"/>
                                      </p:by>
                                    </p:animClr>
                                    <p:animClr clrSpc="hsl" dir="cw">
                                      <p:cBhvr>
                                        <p:cTn id="90" dur="500" fill="hold"/>
                                        <p:tgtEl>
                                          <p:spTgt spid="43"/>
                                        </p:tgtEl>
                                        <p:attrNameLst>
                                          <p:attrName>fillcolor</p:attrName>
                                        </p:attrNameLst>
                                      </p:cBhvr>
                                      <p:by>
                                        <p:hsl h="0" s="-12549" l="-25098"/>
                                      </p:by>
                                    </p:animClr>
                                    <p:animClr clrSpc="hsl" dir="cw">
                                      <p:cBhvr>
                                        <p:cTn id="91" dur="500" fill="hold"/>
                                        <p:tgtEl>
                                          <p:spTgt spid="43"/>
                                        </p:tgtEl>
                                        <p:attrNameLst>
                                          <p:attrName>stroke.color</p:attrName>
                                        </p:attrNameLst>
                                      </p:cBhvr>
                                      <p:by>
                                        <p:hsl h="0" s="-12549" l="-25098"/>
                                      </p:by>
                                    </p:animClr>
                                    <p:set>
                                      <p:cBhvr>
                                        <p:cTn id="92" dur="500" fill="hold"/>
                                        <p:tgtEl>
                                          <p:spTgt spid="43"/>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59"/>
                                        </p:tgtEl>
                                        <p:attrNameLst>
                                          <p:attrName>style.visibility</p:attrName>
                                        </p:attrNameLst>
                                      </p:cBhvr>
                                      <p:to>
                                        <p:strVal val="hidden"/>
                                      </p:to>
                                    </p:set>
                                  </p:childTnLst>
                                </p:cTn>
                              </p:par>
                              <p:par>
                                <p:cTn id="97" presetID="24" presetClass="emph" presetSubtype="0" fill="hold" grpId="0" nodeType="withEffect">
                                  <p:stCondLst>
                                    <p:cond delay="0"/>
                                  </p:stCondLst>
                                  <p:childTnLst>
                                    <p:animClr clrSpc="hsl" dir="cw">
                                      <p:cBhvr override="childStyle">
                                        <p:cTn id="98" dur="500" fill="hold"/>
                                        <p:tgtEl>
                                          <p:spTgt spid="62"/>
                                        </p:tgtEl>
                                        <p:attrNameLst>
                                          <p:attrName>style.color</p:attrName>
                                        </p:attrNameLst>
                                      </p:cBhvr>
                                      <p:by>
                                        <p:hsl h="0" s="-12549" l="-25098"/>
                                      </p:by>
                                    </p:animClr>
                                    <p:animClr clrSpc="hsl" dir="cw">
                                      <p:cBhvr>
                                        <p:cTn id="99" dur="500" fill="hold"/>
                                        <p:tgtEl>
                                          <p:spTgt spid="62"/>
                                        </p:tgtEl>
                                        <p:attrNameLst>
                                          <p:attrName>fillcolor</p:attrName>
                                        </p:attrNameLst>
                                      </p:cBhvr>
                                      <p:by>
                                        <p:hsl h="0" s="-12549" l="-25098"/>
                                      </p:by>
                                    </p:animClr>
                                    <p:animClr clrSpc="hsl" dir="cw">
                                      <p:cBhvr>
                                        <p:cTn id="100" dur="500" fill="hold"/>
                                        <p:tgtEl>
                                          <p:spTgt spid="62"/>
                                        </p:tgtEl>
                                        <p:attrNameLst>
                                          <p:attrName>stroke.color</p:attrName>
                                        </p:attrNameLst>
                                      </p:cBhvr>
                                      <p:by>
                                        <p:hsl h="0" s="-12549" l="-25098"/>
                                      </p:by>
                                    </p:animClr>
                                    <p:set>
                                      <p:cBhvr>
                                        <p:cTn id="101" dur="500" fill="hold"/>
                                        <p:tgtEl>
                                          <p:spTgt spid="62"/>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67"/>
                                        </p:tgtEl>
                                        <p:attrNameLst>
                                          <p:attrName>style.visibility</p:attrName>
                                        </p:attrNameLst>
                                      </p:cBhvr>
                                      <p:to>
                                        <p:strVal val="hidden"/>
                                      </p:to>
                                    </p:set>
                                  </p:childTnLst>
                                </p:cTn>
                              </p:par>
                              <p:par>
                                <p:cTn id="106" presetID="24" presetClass="emph" presetSubtype="0" fill="hold" grpId="0" nodeType="withEffect">
                                  <p:stCondLst>
                                    <p:cond delay="0"/>
                                  </p:stCondLst>
                                  <p:childTnLst>
                                    <p:animClr clrSpc="hsl" dir="cw">
                                      <p:cBhvr override="childStyle">
                                        <p:cTn id="107" dur="500" fill="hold"/>
                                        <p:tgtEl>
                                          <p:spTgt spid="64"/>
                                        </p:tgtEl>
                                        <p:attrNameLst>
                                          <p:attrName>style.color</p:attrName>
                                        </p:attrNameLst>
                                      </p:cBhvr>
                                      <p:by>
                                        <p:hsl h="0" s="-12549" l="-25098"/>
                                      </p:by>
                                    </p:animClr>
                                    <p:animClr clrSpc="hsl" dir="cw">
                                      <p:cBhvr>
                                        <p:cTn id="108" dur="500" fill="hold"/>
                                        <p:tgtEl>
                                          <p:spTgt spid="64"/>
                                        </p:tgtEl>
                                        <p:attrNameLst>
                                          <p:attrName>fillcolor</p:attrName>
                                        </p:attrNameLst>
                                      </p:cBhvr>
                                      <p:by>
                                        <p:hsl h="0" s="-12549" l="-25098"/>
                                      </p:by>
                                    </p:animClr>
                                    <p:animClr clrSpc="hsl" dir="cw">
                                      <p:cBhvr>
                                        <p:cTn id="109" dur="500" fill="hold"/>
                                        <p:tgtEl>
                                          <p:spTgt spid="64"/>
                                        </p:tgtEl>
                                        <p:attrNameLst>
                                          <p:attrName>stroke.color</p:attrName>
                                        </p:attrNameLst>
                                      </p:cBhvr>
                                      <p:by>
                                        <p:hsl h="0" s="-12549" l="-25098"/>
                                      </p:by>
                                    </p:animClr>
                                    <p:set>
                                      <p:cBhvr>
                                        <p:cTn id="110" dur="500" fill="hold"/>
                                        <p:tgtEl>
                                          <p:spTgt spid="64"/>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par>
                                <p:cTn id="115" presetID="24" presetClass="emph" presetSubtype="0" fill="hold" grpId="0" nodeType="withEffect">
                                  <p:stCondLst>
                                    <p:cond delay="0"/>
                                  </p:stCondLst>
                                  <p:childTnLst>
                                    <p:animClr clrSpc="hsl" dir="cw">
                                      <p:cBhvr override="childStyle">
                                        <p:cTn id="116" dur="500" fill="hold"/>
                                        <p:tgtEl>
                                          <p:spTgt spid="47"/>
                                        </p:tgtEl>
                                        <p:attrNameLst>
                                          <p:attrName>style.color</p:attrName>
                                        </p:attrNameLst>
                                      </p:cBhvr>
                                      <p:by>
                                        <p:hsl h="0" s="-12549" l="-25098"/>
                                      </p:by>
                                    </p:animClr>
                                    <p:animClr clrSpc="hsl" dir="cw">
                                      <p:cBhvr>
                                        <p:cTn id="117" dur="500" fill="hold"/>
                                        <p:tgtEl>
                                          <p:spTgt spid="47"/>
                                        </p:tgtEl>
                                        <p:attrNameLst>
                                          <p:attrName>fillcolor</p:attrName>
                                        </p:attrNameLst>
                                      </p:cBhvr>
                                      <p:by>
                                        <p:hsl h="0" s="-12549" l="-25098"/>
                                      </p:by>
                                    </p:animClr>
                                    <p:animClr clrSpc="hsl" dir="cw">
                                      <p:cBhvr>
                                        <p:cTn id="118" dur="500" fill="hold"/>
                                        <p:tgtEl>
                                          <p:spTgt spid="47"/>
                                        </p:tgtEl>
                                        <p:attrNameLst>
                                          <p:attrName>stroke.color</p:attrName>
                                        </p:attrNameLst>
                                      </p:cBhvr>
                                      <p:by>
                                        <p:hsl h="0" s="-12549" l="-25098"/>
                                      </p:by>
                                    </p:animClr>
                                    <p:set>
                                      <p:cBhvr>
                                        <p:cTn id="119" dur="500" fill="hold"/>
                                        <p:tgtEl>
                                          <p:spTgt spid="47"/>
                                        </p:tgtEl>
                                        <p:attrNameLst>
                                          <p:attrName>fill.type</p:attrName>
                                        </p:attrNameLst>
                                      </p:cBhvr>
                                      <p:to>
                                        <p:strVal val="solid"/>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63"/>
                                        </p:tgtEl>
                                        <p:attrNameLst>
                                          <p:attrName>style.visibility</p:attrName>
                                        </p:attrNameLst>
                                      </p:cBhvr>
                                      <p:to>
                                        <p:strVal val="hidden"/>
                                      </p:to>
                                    </p:set>
                                  </p:childTnLst>
                                </p:cTn>
                              </p:par>
                              <p:par>
                                <p:cTn id="124" presetID="24" presetClass="emph" presetSubtype="0" fill="hold" grpId="0" nodeType="withEffect">
                                  <p:stCondLst>
                                    <p:cond delay="0"/>
                                  </p:stCondLst>
                                  <p:childTnLst>
                                    <p:animClr clrSpc="hsl" dir="cw">
                                      <p:cBhvr override="childStyle">
                                        <p:cTn id="125" dur="500" fill="hold"/>
                                        <p:tgtEl>
                                          <p:spTgt spid="49"/>
                                        </p:tgtEl>
                                        <p:attrNameLst>
                                          <p:attrName>style.color</p:attrName>
                                        </p:attrNameLst>
                                      </p:cBhvr>
                                      <p:by>
                                        <p:hsl h="0" s="-12549" l="-25098"/>
                                      </p:by>
                                    </p:animClr>
                                    <p:animClr clrSpc="hsl" dir="cw">
                                      <p:cBhvr>
                                        <p:cTn id="126" dur="500" fill="hold"/>
                                        <p:tgtEl>
                                          <p:spTgt spid="49"/>
                                        </p:tgtEl>
                                        <p:attrNameLst>
                                          <p:attrName>fillcolor</p:attrName>
                                        </p:attrNameLst>
                                      </p:cBhvr>
                                      <p:by>
                                        <p:hsl h="0" s="-12549" l="-25098"/>
                                      </p:by>
                                    </p:animClr>
                                    <p:animClr clrSpc="hsl" dir="cw">
                                      <p:cBhvr>
                                        <p:cTn id="127" dur="500" fill="hold"/>
                                        <p:tgtEl>
                                          <p:spTgt spid="49"/>
                                        </p:tgtEl>
                                        <p:attrNameLst>
                                          <p:attrName>stroke.color</p:attrName>
                                        </p:attrNameLst>
                                      </p:cBhvr>
                                      <p:by>
                                        <p:hsl h="0" s="-12549" l="-25098"/>
                                      </p:by>
                                    </p:animClr>
                                    <p:set>
                                      <p:cBhvr>
                                        <p:cTn id="128" dur="500" fill="hold"/>
                                        <p:tgtEl>
                                          <p:spTgt spid="49"/>
                                        </p:tgtEl>
                                        <p:attrNameLst>
                                          <p:attrName>fill.type</p:attrName>
                                        </p:attrNameLst>
                                      </p:cBhvr>
                                      <p:to>
                                        <p:strVal val="solid"/>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P spid="47" grpId="0" animBg="1"/>
      <p:bldP spid="49" grpId="0" animBg="1"/>
      <p:bldP spid="6" grpId="0" animBg="1"/>
      <p:bldP spid="53" grpId="0" animBg="1"/>
      <p:bldP spid="54" grpId="0" animBg="1"/>
      <p:bldP spid="55" grpId="0" animBg="1"/>
      <p:bldP spid="56" grpId="0" animBg="1"/>
      <p:bldP spid="59" grpId="0" animBg="1"/>
      <p:bldP spid="57" grpId="0" animBg="1"/>
      <p:bldP spid="58" grpId="0" animBg="1"/>
      <p:bldP spid="60" grpId="0" animBg="1"/>
      <p:bldP spid="61" grpId="0" animBg="1"/>
      <p:bldP spid="63" grpId="0" animBg="1"/>
      <p:bldP spid="48" grpId="0" animBg="1"/>
      <p:bldP spid="50" grpId="0" animBg="1"/>
      <p:bldP spid="62" grpId="0" animBg="1"/>
      <p:bldP spid="64" grpId="0" animBg="1"/>
      <p:bldP spid="67" grpId="0" animBg="1"/>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L’imparfait (tu)</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5" name="TextBox 24">
            <a:extLst>
              <a:ext uri="{FF2B5EF4-FFF2-40B4-BE49-F238E27FC236}">
                <a16:creationId xmlns:a16="http://schemas.microsoft.com/office/drawing/2014/main" id="{AD51C940-ACE5-FD48-A09A-D04E7D00194B}"/>
              </a:ext>
            </a:extLst>
          </p:cNvPr>
          <p:cNvSpPr txBox="1"/>
          <p:nvPr/>
        </p:nvSpPr>
        <p:spPr>
          <a:xfrm>
            <a:off x="179998" y="1296000"/>
            <a:ext cx="1201200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04F75"/>
                </a:solidFill>
                <a:latin typeface="Century Gothic" panose="020F0302020204030204"/>
              </a:rPr>
              <a:t>You already know how to form the </a:t>
            </a:r>
            <a:r>
              <a:rPr lang="en-US" sz="2400" b="1" dirty="0">
                <a:solidFill>
                  <a:srgbClr val="104F75"/>
                </a:solidFill>
                <a:latin typeface="Century Gothic" panose="020F0302020204030204"/>
              </a:rPr>
              <a:t>imperfect tense </a:t>
            </a:r>
            <a:r>
              <a:rPr lang="en-US" sz="2400" dirty="0">
                <a:solidFill>
                  <a:srgbClr val="104F75"/>
                </a:solidFill>
                <a:latin typeface="Century Gothic" panose="020F0302020204030204"/>
              </a:rPr>
              <a:t>with </a:t>
            </a:r>
            <a:r>
              <a:rPr lang="en-US" sz="2400" i="1" dirty="0">
                <a:solidFill>
                  <a:srgbClr val="104F75"/>
                </a:solidFill>
                <a:latin typeface="Century Gothic" panose="020F0302020204030204"/>
              </a:rPr>
              <a:t>je </a:t>
            </a:r>
            <a:r>
              <a:rPr lang="en-US" sz="2400" dirty="0">
                <a:solidFill>
                  <a:srgbClr val="104F75"/>
                </a:solidFill>
                <a:latin typeface="Century Gothic" panose="020F0302020204030204"/>
              </a:rPr>
              <a:t>and </a:t>
            </a:r>
            <a:r>
              <a:rPr lang="en-US" sz="2400" i="1" dirty="0">
                <a:solidFill>
                  <a:srgbClr val="104F75"/>
                </a:solidFill>
                <a:latin typeface="Century Gothic" panose="020F0302020204030204"/>
              </a:rPr>
              <a:t>il/</a:t>
            </a:r>
            <a:r>
              <a:rPr lang="fr-FR" sz="2400" i="1" dirty="0">
                <a:solidFill>
                  <a:srgbClr val="104F75"/>
                </a:solidFill>
                <a:latin typeface="Century Gothic" panose="020F0302020204030204"/>
              </a:rPr>
              <a:t>elle</a:t>
            </a:r>
            <a:r>
              <a:rPr lang="en-US" sz="2400" i="1" dirty="0">
                <a:solidFill>
                  <a:srgbClr val="104F75"/>
                </a:solidFill>
                <a:latin typeface="Century Gothic" panose="020F0302020204030204"/>
              </a:rPr>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i="1" dirty="0">
              <a:solidFill>
                <a:srgbClr val="4472C4">
                  <a:lumMod val="50000"/>
                </a:srgbClr>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srgbClr val="104F75"/>
                </a:solidFill>
                <a:latin typeface="Century Gothic" panose="020F0302020204030204"/>
              </a:rPr>
              <a:t>Present tense </a:t>
            </a:r>
            <a:r>
              <a:rPr lang="en-US" sz="2400" i="1" dirty="0">
                <a:solidFill>
                  <a:srgbClr val="104F75"/>
                </a:solidFill>
                <a:latin typeface="Century Gothic" panose="020F0302020204030204"/>
              </a:rPr>
              <a:t>nous </a:t>
            </a:r>
            <a:r>
              <a:rPr lang="en-US" sz="2400" dirty="0">
                <a:solidFill>
                  <a:srgbClr val="104F75"/>
                </a:solidFill>
                <a:latin typeface="Century Gothic" panose="020F0302020204030204"/>
              </a:rPr>
              <a:t>form: 		</a:t>
            </a:r>
            <a:r>
              <a:rPr lang="fr-FR" sz="2400" dirty="0">
                <a:solidFill>
                  <a:srgbClr val="104F75"/>
                </a:solidFill>
                <a:latin typeface="Century Gothic" panose="020F0302020204030204"/>
              </a:rPr>
              <a:t>approchons</a:t>
            </a:r>
            <a:r>
              <a:rPr lang="en-US" sz="2400" dirty="0">
                <a:solidFill>
                  <a:srgbClr val="104F75"/>
                </a:solidFill>
                <a:latin typeface="Century Gothic" panose="020F0302020204030204"/>
              </a:rPr>
              <a:t>		</a:t>
            </a:r>
            <a:r>
              <a:rPr lang="fr-FR" sz="2400" dirty="0">
                <a:solidFill>
                  <a:srgbClr val="104F75"/>
                </a:solidFill>
                <a:latin typeface="Century Gothic" panose="020F0302020204030204"/>
              </a:rPr>
              <a:t>disons</a:t>
            </a:r>
            <a:r>
              <a:rPr lang="en-US" sz="2400" dirty="0">
                <a:solidFill>
                  <a:srgbClr val="104F75"/>
                </a:solidFill>
                <a:latin typeface="Century Gothic" panose="020F0302020204030204"/>
              </a:rPr>
              <a:t>		</a:t>
            </a:r>
            <a:r>
              <a:rPr lang="fr-FR" sz="2400" dirty="0">
                <a:solidFill>
                  <a:srgbClr val="104F75"/>
                </a:solidFill>
                <a:latin typeface="Century Gothic" panose="020F0302020204030204"/>
              </a:rPr>
              <a:t>finissons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i="0" u="none" strike="noStrike" kern="1200" cap="none" spc="0" normalizeH="0" baseline="0" noProof="0" dirty="0">
                <a:ln>
                  <a:noFill/>
                </a:ln>
                <a:solidFill>
                  <a:srgbClr val="104F75"/>
                </a:solidFill>
                <a:effectLst/>
                <a:uLnTx/>
                <a:uFillTx/>
                <a:latin typeface="Century Gothic" panose="020F0302020204030204"/>
              </a:rPr>
              <a:t>Remove –</a:t>
            </a:r>
            <a:r>
              <a:rPr kumimoji="0" lang="fr-FR" sz="2400" i="0" u="none" strike="noStrike" kern="1200" cap="none" spc="0" normalizeH="0" baseline="0" dirty="0">
                <a:ln>
                  <a:noFill/>
                </a:ln>
                <a:solidFill>
                  <a:srgbClr val="104F75"/>
                </a:solidFill>
                <a:effectLst/>
                <a:uLnTx/>
                <a:uFillTx/>
                <a:latin typeface="Century Gothic" panose="020F0302020204030204"/>
              </a:rPr>
              <a:t>ons</a:t>
            </a:r>
            <a:r>
              <a:rPr kumimoji="0" lang="en-US" sz="2400" i="0" u="none" strike="noStrike" kern="1200" cap="none" spc="0" normalizeH="0" baseline="0" noProof="0" dirty="0">
                <a:ln>
                  <a:noFill/>
                </a:ln>
                <a:solidFill>
                  <a:srgbClr val="104F75"/>
                </a:solidFill>
                <a:effectLst/>
                <a:uLnTx/>
                <a:uFillTx/>
                <a:latin typeface="Century Gothic" panose="020F0302020204030204"/>
              </a:rPr>
              <a:t>:				</a:t>
            </a:r>
            <a:r>
              <a:rPr kumimoji="0" lang="fr-FR" sz="2400" i="0" u="none" strike="noStrike" kern="1200" cap="none" spc="0" normalizeH="0" baseline="0" dirty="0">
                <a:ln>
                  <a:noFill/>
                </a:ln>
                <a:solidFill>
                  <a:srgbClr val="104F75"/>
                </a:solidFill>
                <a:effectLst/>
                <a:uLnTx/>
                <a:uFillTx/>
                <a:latin typeface="Century Gothic" panose="020F0302020204030204"/>
              </a:rPr>
              <a:t>approch-</a:t>
            </a:r>
            <a:r>
              <a:rPr kumimoji="0" lang="en-US" sz="2400" i="0" u="none" strike="noStrike" kern="1200" cap="none" spc="0" normalizeH="0" baseline="0" noProof="0" dirty="0">
                <a:ln>
                  <a:noFill/>
                </a:ln>
                <a:solidFill>
                  <a:srgbClr val="104F75"/>
                </a:solidFill>
                <a:effectLst/>
                <a:uLnTx/>
                <a:uFillTx/>
                <a:latin typeface="Century Gothic" panose="020F0302020204030204"/>
              </a:rPr>
              <a:t>		</a:t>
            </a:r>
            <a:r>
              <a:rPr kumimoji="0" lang="fr-FR" sz="2400" i="0" u="none" strike="noStrike" kern="1200" cap="none" spc="0" normalizeH="0" baseline="0" dirty="0">
                <a:ln>
                  <a:noFill/>
                </a:ln>
                <a:solidFill>
                  <a:srgbClr val="104F75"/>
                </a:solidFill>
                <a:effectLst/>
                <a:uLnTx/>
                <a:uFillTx/>
                <a:latin typeface="Century Gothic" panose="020F0302020204030204"/>
              </a:rPr>
              <a:t>dis-</a:t>
            </a:r>
            <a:r>
              <a:rPr kumimoji="0" lang="en-US" sz="2400" i="0" u="none" strike="noStrike" kern="1200" cap="none" spc="0" normalizeH="0" baseline="0" noProof="0" dirty="0">
                <a:ln>
                  <a:noFill/>
                </a:ln>
                <a:solidFill>
                  <a:srgbClr val="104F75"/>
                </a:solidFill>
                <a:effectLst/>
                <a:uLnTx/>
                <a:uFillTx/>
                <a:latin typeface="Century Gothic" panose="020F0302020204030204"/>
              </a:rPr>
              <a:t>		</a:t>
            </a:r>
            <a:r>
              <a:rPr kumimoji="0" lang="fr-FR" sz="2400" i="0" u="none" strike="noStrike" kern="1200" cap="none" spc="0" normalizeH="0" baseline="0" dirty="0">
                <a:ln>
                  <a:noFill/>
                </a:ln>
                <a:solidFill>
                  <a:srgbClr val="104F75"/>
                </a:solidFill>
                <a:effectLst/>
                <a:uLnTx/>
                <a:uFillTx/>
                <a:latin typeface="Century Gothic" panose="020F0302020204030204"/>
              </a:rPr>
              <a:t>finiss-</a:t>
            </a:r>
            <a:r>
              <a:rPr lang="en-US" sz="2400" dirty="0">
                <a:solidFill>
                  <a:srgbClr val="104F75"/>
                </a:solidFill>
                <a:latin typeface="Century Gothic" panose="020F0302020204030204"/>
              </a:rPr>
              <a:t> </a:t>
            </a:r>
          </a:p>
          <a:p>
            <a:pPr marL="457200" lvl="0" indent="-457200">
              <a:buFontTx/>
              <a:buAutoNum type="arabicPeriod"/>
              <a:defRPr/>
            </a:pPr>
            <a:r>
              <a:rPr kumimoji="0" lang="en-US" sz="2400" i="0" u="none" strike="noStrike" kern="1200" cap="none" spc="0" normalizeH="0" baseline="0" noProof="0" dirty="0">
                <a:ln>
                  <a:noFill/>
                </a:ln>
                <a:solidFill>
                  <a:srgbClr val="104F75"/>
                </a:solidFill>
                <a:effectLst/>
                <a:uLnTx/>
                <a:uFillTx/>
                <a:latin typeface="Century Gothic" panose="020F0302020204030204"/>
              </a:rPr>
              <a:t>Add </a:t>
            </a:r>
            <a:r>
              <a:rPr lang="en-US" sz="2400" dirty="0">
                <a:solidFill>
                  <a:srgbClr val="104F75"/>
                </a:solidFill>
              </a:rPr>
              <a:t>–</a:t>
            </a:r>
            <a:r>
              <a:rPr lang="fr-FR" sz="2400" dirty="0">
                <a:solidFill>
                  <a:srgbClr val="104F75"/>
                </a:solidFill>
              </a:rPr>
              <a:t>ais</a:t>
            </a:r>
            <a:r>
              <a:rPr lang="en-US" sz="2400" dirty="0">
                <a:solidFill>
                  <a:srgbClr val="104F75"/>
                </a:solidFill>
              </a:rPr>
              <a:t> (je) or –</a:t>
            </a:r>
            <a:r>
              <a:rPr lang="fr-FR" sz="2400" dirty="0">
                <a:solidFill>
                  <a:srgbClr val="104F75"/>
                </a:solidFill>
              </a:rPr>
              <a:t>ait</a:t>
            </a:r>
            <a:r>
              <a:rPr lang="en-US" sz="2400" dirty="0">
                <a:solidFill>
                  <a:srgbClr val="104F75"/>
                </a:solidFill>
              </a:rPr>
              <a:t> (il/</a:t>
            </a:r>
            <a:r>
              <a:rPr lang="fr-FR" sz="2400" dirty="0">
                <a:solidFill>
                  <a:srgbClr val="104F75"/>
                </a:solidFill>
              </a:rPr>
              <a:t>elle</a:t>
            </a:r>
            <a:r>
              <a:rPr lang="en-US" sz="2400" dirty="0">
                <a:solidFill>
                  <a:srgbClr val="104F75"/>
                </a:solidFill>
              </a:rPr>
              <a:t>/on):	</a:t>
            </a:r>
            <a:r>
              <a:rPr lang="fr-FR" sz="2400" b="1" dirty="0">
                <a:solidFill>
                  <a:srgbClr val="E87D1E"/>
                </a:solidFill>
              </a:rPr>
              <a:t>j’</a:t>
            </a:r>
            <a:r>
              <a:rPr lang="fr-FR" sz="2400" dirty="0">
                <a:solidFill>
                  <a:srgbClr val="104F75"/>
                </a:solidFill>
              </a:rPr>
              <a:t>approch</a:t>
            </a:r>
            <a:r>
              <a:rPr lang="fr-FR" sz="2400" b="1" dirty="0">
                <a:solidFill>
                  <a:srgbClr val="E87D1E"/>
                </a:solidFill>
              </a:rPr>
              <a:t>ais</a:t>
            </a:r>
            <a:r>
              <a:rPr lang="en-US" sz="2400" dirty="0">
                <a:solidFill>
                  <a:srgbClr val="4472C4">
                    <a:lumMod val="50000"/>
                  </a:srgbClr>
                </a:solidFill>
              </a:rPr>
              <a:t>	</a:t>
            </a:r>
            <a:r>
              <a:rPr lang="fr-FR" sz="2400" b="1" dirty="0">
                <a:solidFill>
                  <a:srgbClr val="E87D1E"/>
                </a:solidFill>
              </a:rPr>
              <a:t>je</a:t>
            </a:r>
            <a:r>
              <a:rPr lang="en-US" sz="2400" dirty="0">
                <a:solidFill>
                  <a:srgbClr val="4472C4">
                    <a:lumMod val="50000"/>
                  </a:srgbClr>
                </a:solidFill>
              </a:rPr>
              <a:t> </a:t>
            </a:r>
            <a:r>
              <a:rPr lang="fr-FR" sz="2400" dirty="0">
                <a:solidFill>
                  <a:srgbClr val="104F75"/>
                </a:solidFill>
              </a:rPr>
              <a:t>dis</a:t>
            </a:r>
            <a:r>
              <a:rPr lang="fr-FR" sz="2400" b="1" dirty="0">
                <a:solidFill>
                  <a:srgbClr val="E87D1E"/>
                </a:solidFill>
              </a:rPr>
              <a:t>ais</a:t>
            </a:r>
            <a:r>
              <a:rPr lang="en-US" sz="2400" dirty="0">
                <a:solidFill>
                  <a:srgbClr val="4472C4">
                    <a:lumMod val="50000"/>
                  </a:srgbClr>
                </a:solidFill>
              </a:rPr>
              <a:t>	</a:t>
            </a:r>
            <a:r>
              <a:rPr lang="en-US" sz="2400" b="1" dirty="0">
                <a:solidFill>
                  <a:srgbClr val="E87D1E"/>
                </a:solidFill>
              </a:rPr>
              <a:t>je</a:t>
            </a:r>
            <a:r>
              <a:rPr lang="en-US" sz="2400" dirty="0">
                <a:solidFill>
                  <a:srgbClr val="4472C4">
                    <a:lumMod val="50000"/>
                  </a:srgbClr>
                </a:solidFill>
              </a:rPr>
              <a:t> </a:t>
            </a:r>
            <a:r>
              <a:rPr lang="fr-FR" sz="2400" dirty="0">
                <a:solidFill>
                  <a:srgbClr val="104F75"/>
                </a:solidFill>
              </a:rPr>
              <a:t>finiss</a:t>
            </a:r>
            <a:r>
              <a:rPr lang="fr-FR" sz="2400" b="1" dirty="0">
                <a:solidFill>
                  <a:srgbClr val="E87D1E"/>
                </a:solidFill>
              </a:rPr>
              <a:t>ais</a:t>
            </a:r>
            <a:r>
              <a:rPr lang="en-US" sz="2400" dirty="0">
                <a:solidFill>
                  <a:srgbClr val="4472C4">
                    <a:lumMod val="50000"/>
                  </a:srgbClr>
                </a:solidFill>
              </a:rPr>
              <a:t> 						</a:t>
            </a:r>
            <a:r>
              <a:rPr lang="en-US" sz="2400" b="1" dirty="0">
                <a:solidFill>
                  <a:srgbClr val="E87D1E"/>
                </a:solidFill>
              </a:rPr>
              <a:t>il</a:t>
            </a:r>
            <a:r>
              <a:rPr lang="en-US" sz="2400" dirty="0">
                <a:solidFill>
                  <a:srgbClr val="4472C4">
                    <a:lumMod val="50000"/>
                  </a:srgbClr>
                </a:solidFill>
              </a:rPr>
              <a:t> </a:t>
            </a:r>
            <a:r>
              <a:rPr lang="fr-FR" sz="2400" dirty="0">
                <a:solidFill>
                  <a:srgbClr val="104F75"/>
                </a:solidFill>
              </a:rPr>
              <a:t>approch</a:t>
            </a:r>
            <a:r>
              <a:rPr lang="fr-FR" sz="2400" b="1" dirty="0">
                <a:solidFill>
                  <a:srgbClr val="E87D1E"/>
                </a:solidFill>
              </a:rPr>
              <a:t>ait</a:t>
            </a:r>
            <a:r>
              <a:rPr lang="en-US" sz="2400" dirty="0">
                <a:solidFill>
                  <a:srgbClr val="4472C4">
                    <a:lumMod val="50000"/>
                  </a:srgbClr>
                </a:solidFill>
              </a:rPr>
              <a:t>	</a:t>
            </a:r>
            <a:r>
              <a:rPr lang="fr-FR" sz="2400" b="1" dirty="0">
                <a:solidFill>
                  <a:srgbClr val="E87D1E"/>
                </a:solidFill>
              </a:rPr>
              <a:t>elle</a:t>
            </a:r>
            <a:r>
              <a:rPr lang="en-US" sz="2400" dirty="0">
                <a:solidFill>
                  <a:srgbClr val="4472C4">
                    <a:lumMod val="50000"/>
                  </a:srgbClr>
                </a:solidFill>
              </a:rPr>
              <a:t> </a:t>
            </a:r>
            <a:r>
              <a:rPr lang="fr-FR" sz="2400" dirty="0">
                <a:solidFill>
                  <a:srgbClr val="104F75"/>
                </a:solidFill>
              </a:rPr>
              <a:t>dis</a:t>
            </a:r>
            <a:r>
              <a:rPr lang="fr-FR" sz="2400" b="1" dirty="0">
                <a:solidFill>
                  <a:srgbClr val="E87D1E"/>
                </a:solidFill>
              </a:rPr>
              <a:t>ait</a:t>
            </a:r>
            <a:r>
              <a:rPr lang="en-US" sz="2400" dirty="0">
                <a:solidFill>
                  <a:srgbClr val="4472C4">
                    <a:lumMod val="50000"/>
                  </a:srgbClr>
                </a:solidFill>
              </a:rPr>
              <a:t>	</a:t>
            </a:r>
            <a:r>
              <a:rPr lang="en-US" sz="2400" b="1" dirty="0">
                <a:solidFill>
                  <a:srgbClr val="E87D1E"/>
                </a:solidFill>
              </a:rPr>
              <a:t>on</a:t>
            </a:r>
            <a:r>
              <a:rPr lang="en-US" sz="2400" dirty="0">
                <a:solidFill>
                  <a:srgbClr val="4472C4">
                    <a:lumMod val="50000"/>
                  </a:srgbClr>
                </a:solidFill>
              </a:rPr>
              <a:t> </a:t>
            </a:r>
            <a:r>
              <a:rPr lang="fr-FR" sz="2400" dirty="0">
                <a:solidFill>
                  <a:srgbClr val="104F75"/>
                </a:solidFill>
              </a:rPr>
              <a:t>finiss</a:t>
            </a:r>
            <a:r>
              <a:rPr lang="fr-FR" sz="2400" b="1" dirty="0">
                <a:solidFill>
                  <a:srgbClr val="E87D1E"/>
                </a:solidFill>
              </a:rPr>
              <a:t>ait</a:t>
            </a:r>
          </a:p>
          <a:p>
            <a:pPr marL="457200" lvl="0" indent="-457200">
              <a:buFontTx/>
              <a:buAutoNum type="arabicPeriod"/>
              <a:defRPr/>
            </a:pPr>
            <a:endParaRPr kumimoji="0" lang="en-US" sz="2400" b="1" i="0" u="none" strike="noStrike" kern="1200" cap="none" spc="0" normalizeH="0" baseline="0" noProof="0" dirty="0">
              <a:ln>
                <a:noFill/>
              </a:ln>
              <a:solidFill>
                <a:schemeClr val="accent2"/>
              </a:solidFill>
              <a:effectLst/>
              <a:uLnTx/>
              <a:uFillTx/>
              <a:latin typeface="Century Gothic" panose="020F0302020204030204"/>
            </a:endParaRPr>
          </a:p>
          <a:p>
            <a:pPr algn="just">
              <a:defRPr/>
            </a:pPr>
            <a:r>
              <a:rPr lang="en-US" sz="2400" dirty="0">
                <a:solidFill>
                  <a:srgbClr val="104F75"/>
                </a:solidFill>
              </a:rPr>
              <a:t>Good news! The </a:t>
            </a:r>
            <a:r>
              <a:rPr lang="fr-FR" sz="2400" b="1" i="1" dirty="0">
                <a:solidFill>
                  <a:srgbClr val="104F75"/>
                </a:solidFill>
              </a:rPr>
              <a:t>tu</a:t>
            </a:r>
            <a:r>
              <a:rPr lang="en-US" sz="2400" b="1" i="1" dirty="0">
                <a:solidFill>
                  <a:srgbClr val="104F75"/>
                </a:solidFill>
              </a:rPr>
              <a:t> </a:t>
            </a:r>
            <a:r>
              <a:rPr lang="en-US" sz="2400" b="1" dirty="0">
                <a:solidFill>
                  <a:srgbClr val="104F75"/>
                </a:solidFill>
              </a:rPr>
              <a:t>form </a:t>
            </a:r>
            <a:r>
              <a:rPr lang="en-US" sz="2400" dirty="0">
                <a:solidFill>
                  <a:srgbClr val="104F75"/>
                </a:solidFill>
              </a:rPr>
              <a:t>of the imperfect is </a:t>
            </a:r>
            <a:r>
              <a:rPr lang="en-US" sz="2400" b="1" dirty="0">
                <a:solidFill>
                  <a:srgbClr val="104F75"/>
                </a:solidFill>
              </a:rPr>
              <a:t>the same as </a:t>
            </a:r>
            <a:r>
              <a:rPr lang="en-US" sz="2400" dirty="0">
                <a:solidFill>
                  <a:srgbClr val="104F75"/>
                </a:solidFill>
              </a:rPr>
              <a:t>the </a:t>
            </a:r>
            <a:r>
              <a:rPr lang="en-US" sz="2400" b="1" i="1" dirty="0">
                <a:solidFill>
                  <a:srgbClr val="104F75"/>
                </a:solidFill>
              </a:rPr>
              <a:t>je</a:t>
            </a:r>
            <a:r>
              <a:rPr lang="en-US" sz="2400" b="1" dirty="0">
                <a:solidFill>
                  <a:srgbClr val="104F75"/>
                </a:solidFill>
              </a:rPr>
              <a:t> form</a:t>
            </a:r>
            <a:r>
              <a:rPr lang="en-US" sz="2400" dirty="0">
                <a:solidFill>
                  <a:srgbClr val="104F75"/>
                </a:solidFill>
              </a:rPr>
              <a:t>.</a:t>
            </a:r>
            <a:endParaRPr lang="en-US" sz="2400" b="1" dirty="0">
              <a:solidFill>
                <a:srgbClr val="104F75"/>
              </a:solidFill>
            </a:endParaRPr>
          </a:p>
          <a:p>
            <a:pPr algn="just">
              <a:defRPr/>
            </a:pPr>
            <a:r>
              <a:rPr lang="fr-FR" sz="2400" b="1" dirty="0">
                <a:solidFill>
                  <a:srgbClr val="104F75"/>
                </a:solidFill>
              </a:rPr>
              <a:t>Je</a:t>
            </a:r>
            <a:r>
              <a:rPr lang="en-US" sz="2400" dirty="0">
                <a:solidFill>
                  <a:srgbClr val="104F75"/>
                </a:solidFill>
              </a:rPr>
              <a:t> </a:t>
            </a:r>
            <a:r>
              <a:rPr lang="fr-FR" sz="2400" dirty="0">
                <a:solidFill>
                  <a:srgbClr val="104F75"/>
                </a:solidFill>
              </a:rPr>
              <a:t>travaill</a:t>
            </a:r>
            <a:r>
              <a:rPr lang="fr-FR" sz="2400" b="1" dirty="0">
                <a:solidFill>
                  <a:srgbClr val="E87D1E"/>
                </a:solidFill>
              </a:rPr>
              <a:t>ais</a:t>
            </a:r>
            <a:r>
              <a:rPr lang="en-US" sz="2400" dirty="0">
                <a:solidFill>
                  <a:srgbClr val="4472C4">
                    <a:lumMod val="50000"/>
                  </a:srgbClr>
                </a:solidFill>
              </a:rPr>
              <a:t> </a:t>
            </a:r>
            <a:r>
              <a:rPr lang="en-US" sz="2400" dirty="0">
                <a:solidFill>
                  <a:srgbClr val="104F75"/>
                </a:solidFill>
              </a:rPr>
              <a:t>à la </a:t>
            </a:r>
            <a:r>
              <a:rPr lang="en-US" sz="2400" dirty="0" err="1">
                <a:solidFill>
                  <a:srgbClr val="104F75"/>
                </a:solidFill>
              </a:rPr>
              <a:t>réception</a:t>
            </a:r>
            <a:r>
              <a:rPr lang="en-US" sz="2400" dirty="0">
                <a:solidFill>
                  <a:srgbClr val="104F75"/>
                </a:solidFill>
              </a:rPr>
              <a:t>. 	</a:t>
            </a:r>
            <a:r>
              <a:rPr lang="en-US" sz="2400" b="1" dirty="0">
                <a:solidFill>
                  <a:srgbClr val="104F75"/>
                </a:solidFill>
              </a:rPr>
              <a:t>I</a:t>
            </a:r>
            <a:r>
              <a:rPr lang="en-US" sz="2400" dirty="0">
                <a:solidFill>
                  <a:srgbClr val="104F75"/>
                </a:solidFill>
              </a:rPr>
              <a:t> </a:t>
            </a:r>
            <a:r>
              <a:rPr lang="en-US" sz="2400" b="1" dirty="0">
                <a:solidFill>
                  <a:srgbClr val="E87D1E"/>
                </a:solidFill>
              </a:rPr>
              <a:t>used to work </a:t>
            </a:r>
            <a:r>
              <a:rPr lang="en-US" sz="2400" dirty="0">
                <a:solidFill>
                  <a:srgbClr val="104F75"/>
                </a:solidFill>
              </a:rPr>
              <a:t>at reception.</a:t>
            </a:r>
            <a:endParaRPr lang="en-US" sz="2400" b="1" dirty="0">
              <a:solidFill>
                <a:srgbClr val="104F75"/>
              </a:solidFill>
            </a:endParaRPr>
          </a:p>
          <a:p>
            <a:pPr algn="just">
              <a:defRPr/>
            </a:pPr>
            <a:r>
              <a:rPr lang="fr-FR" sz="2400" b="1" dirty="0">
                <a:solidFill>
                  <a:srgbClr val="104F75"/>
                </a:solidFill>
              </a:rPr>
              <a:t>Tu</a:t>
            </a:r>
            <a:r>
              <a:rPr lang="en-US" sz="2400" dirty="0">
                <a:solidFill>
                  <a:srgbClr val="104F75"/>
                </a:solidFill>
              </a:rPr>
              <a:t> </a:t>
            </a:r>
            <a:r>
              <a:rPr lang="fr-FR" sz="2400" dirty="0">
                <a:solidFill>
                  <a:srgbClr val="104F75"/>
                </a:solidFill>
              </a:rPr>
              <a:t>travaill</a:t>
            </a:r>
            <a:r>
              <a:rPr lang="fr-FR" sz="2400" b="1" dirty="0">
                <a:solidFill>
                  <a:srgbClr val="E87D1E"/>
                </a:solidFill>
              </a:rPr>
              <a:t>ais</a:t>
            </a:r>
            <a:r>
              <a:rPr lang="en-US" sz="2400" dirty="0">
                <a:solidFill>
                  <a:srgbClr val="4472C4">
                    <a:lumMod val="50000"/>
                  </a:srgbClr>
                </a:solidFill>
              </a:rPr>
              <a:t> </a:t>
            </a:r>
            <a:r>
              <a:rPr lang="en-US" sz="2400" dirty="0">
                <a:solidFill>
                  <a:srgbClr val="104F75"/>
                </a:solidFill>
              </a:rPr>
              <a:t>à la </a:t>
            </a:r>
            <a:r>
              <a:rPr lang="en-US" sz="2400" dirty="0" err="1">
                <a:solidFill>
                  <a:srgbClr val="104F75"/>
                </a:solidFill>
              </a:rPr>
              <a:t>réception</a:t>
            </a:r>
            <a:r>
              <a:rPr lang="en-US" sz="2400" dirty="0">
                <a:solidFill>
                  <a:srgbClr val="104F75"/>
                </a:solidFill>
              </a:rPr>
              <a:t>. 	</a:t>
            </a:r>
            <a:r>
              <a:rPr lang="en-US" sz="2400" b="1" dirty="0">
                <a:solidFill>
                  <a:srgbClr val="104F75"/>
                </a:solidFill>
              </a:rPr>
              <a:t>You</a:t>
            </a:r>
            <a:r>
              <a:rPr lang="en-US" sz="2400" dirty="0">
                <a:solidFill>
                  <a:srgbClr val="104F75"/>
                </a:solidFill>
              </a:rPr>
              <a:t> </a:t>
            </a:r>
            <a:r>
              <a:rPr lang="en-US" sz="2400" b="1" dirty="0">
                <a:solidFill>
                  <a:srgbClr val="E87D1E"/>
                </a:solidFill>
              </a:rPr>
              <a:t>used to work </a:t>
            </a:r>
            <a:r>
              <a:rPr lang="en-US" sz="2400" dirty="0">
                <a:solidFill>
                  <a:srgbClr val="104F75"/>
                </a:solidFill>
              </a:rPr>
              <a:t>at reception.</a:t>
            </a:r>
          </a:p>
          <a:p>
            <a:pPr algn="just">
              <a:defRPr/>
            </a:pPr>
            <a:endParaRPr lang="en-US" sz="2400" i="1" dirty="0">
              <a:solidFill>
                <a:srgbClr val="4472C4">
                  <a:lumMod val="50000"/>
                </a:srgbClr>
              </a:solidFill>
            </a:endParaRPr>
          </a:p>
          <a:p>
            <a:pPr algn="just">
              <a:defRPr/>
            </a:pPr>
            <a:r>
              <a:rPr lang="en-US" sz="2400" dirty="0">
                <a:solidFill>
                  <a:srgbClr val="104F75"/>
                </a:solidFill>
              </a:rPr>
              <a:t>To make it a question, raise your voice (as in the perfect tense).</a:t>
            </a:r>
          </a:p>
          <a:p>
            <a:pPr>
              <a:defRPr/>
            </a:pPr>
            <a:r>
              <a:rPr lang="fr-FR" sz="2400" b="1" dirty="0">
                <a:solidFill>
                  <a:srgbClr val="104F75"/>
                </a:solidFill>
              </a:rPr>
              <a:t>Tu</a:t>
            </a:r>
            <a:r>
              <a:rPr lang="en-US" sz="2400" dirty="0">
                <a:solidFill>
                  <a:srgbClr val="104F75"/>
                </a:solidFill>
              </a:rPr>
              <a:t> </a:t>
            </a:r>
            <a:r>
              <a:rPr lang="fr-FR" sz="2400" dirty="0">
                <a:solidFill>
                  <a:srgbClr val="104F75"/>
                </a:solidFill>
              </a:rPr>
              <a:t>travaill</a:t>
            </a:r>
            <a:r>
              <a:rPr lang="fr-FR" sz="2400" b="1" dirty="0">
                <a:solidFill>
                  <a:srgbClr val="E87D1E"/>
                </a:solidFill>
              </a:rPr>
              <a:t>ais</a:t>
            </a:r>
            <a:r>
              <a:rPr lang="en-US" sz="2400" dirty="0">
                <a:solidFill>
                  <a:srgbClr val="4472C4">
                    <a:lumMod val="50000"/>
                  </a:srgbClr>
                </a:solidFill>
              </a:rPr>
              <a:t> </a:t>
            </a:r>
            <a:r>
              <a:rPr lang="en-US" sz="2400" dirty="0">
                <a:solidFill>
                  <a:srgbClr val="104F75"/>
                </a:solidFill>
              </a:rPr>
              <a:t>à la </a:t>
            </a:r>
            <a:r>
              <a:rPr lang="en-US" sz="2400" dirty="0" err="1">
                <a:solidFill>
                  <a:srgbClr val="104F75"/>
                </a:solidFill>
              </a:rPr>
              <a:t>réception</a:t>
            </a:r>
            <a:r>
              <a:rPr lang="en-US" sz="2400" dirty="0">
                <a:solidFill>
                  <a:srgbClr val="104F75"/>
                </a:solidFill>
              </a:rPr>
              <a:t> ?</a:t>
            </a:r>
            <a:r>
              <a:rPr lang="en-US" sz="2400" dirty="0">
                <a:solidFill>
                  <a:srgbClr val="4472C4">
                    <a:lumMod val="50000"/>
                  </a:srgbClr>
                </a:solidFill>
              </a:rPr>
              <a:t>	</a:t>
            </a:r>
            <a:r>
              <a:rPr lang="en-US" sz="2400" b="1" dirty="0">
                <a:solidFill>
                  <a:srgbClr val="104F75"/>
                </a:solidFill>
              </a:rPr>
              <a:t>Did you</a:t>
            </a:r>
            <a:r>
              <a:rPr lang="en-US" sz="2400" dirty="0">
                <a:solidFill>
                  <a:srgbClr val="104F75"/>
                </a:solidFill>
              </a:rPr>
              <a:t> </a:t>
            </a:r>
            <a:r>
              <a:rPr lang="en-US" sz="2400" b="1" dirty="0">
                <a:solidFill>
                  <a:srgbClr val="E87D1E"/>
                </a:solidFill>
              </a:rPr>
              <a:t>used to work </a:t>
            </a:r>
            <a:r>
              <a:rPr lang="en-US" sz="2400" dirty="0">
                <a:solidFill>
                  <a:srgbClr val="104F75"/>
                </a:solidFill>
              </a:rPr>
              <a:t>at reception?</a:t>
            </a:r>
          </a:p>
        </p:txBody>
      </p:sp>
      <p:pic>
        <p:nvPicPr>
          <p:cNvPr id="5122" name="Picture 2" descr="Fireworks, Rockets, Sylvester, 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0810" y="4195105"/>
            <a:ext cx="1779111" cy="177389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2">
            <a:extLst>
              <a:ext uri="{FF2B5EF4-FFF2-40B4-BE49-F238E27FC236}">
                <a16:creationId xmlns:a16="http://schemas.microsoft.com/office/drawing/2014/main" id="{8F872742-B86D-464D-B229-4FB8B1938874}"/>
              </a:ext>
            </a:extLst>
          </p:cNvPr>
          <p:cNvSpPr/>
          <p:nvPr/>
        </p:nvSpPr>
        <p:spPr>
          <a:xfrm>
            <a:off x="4000184" y="3493813"/>
            <a:ext cx="4000819" cy="1912124"/>
          </a:xfrm>
          <a:prstGeom prst="wedgeRoundRectCallout">
            <a:avLst>
              <a:gd name="adj1" fmla="val -20214"/>
              <a:gd name="adj2" fmla="val 62487"/>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lumMod val="95000"/>
                  </a:prstClr>
                </a:solidFill>
                <a:latin typeface="Century Gothic" panose="020B0502020202020204" pitchFamily="34" charset="0"/>
              </a:rPr>
              <a:t>Remember!</a:t>
            </a:r>
            <a:br>
              <a:rPr lang="en-GB" sz="2400" b="1" dirty="0">
                <a:solidFill>
                  <a:prstClr val="white">
                    <a:lumMod val="95000"/>
                  </a:prstClr>
                </a:solidFill>
                <a:latin typeface="Century Gothic" panose="020B0502020202020204" pitchFamily="34" charset="0"/>
              </a:rPr>
            </a:br>
            <a:r>
              <a:rPr lang="en-GB" sz="2400" dirty="0">
                <a:solidFill>
                  <a:prstClr val="white">
                    <a:lumMod val="95000"/>
                  </a:prstClr>
                </a:solidFill>
                <a:latin typeface="Century Gothic" panose="020B0502020202020204" pitchFamily="34" charset="0"/>
              </a:rPr>
              <a:t>There is no word for ‘did’ in French. The change in intonation alone tells us that this is a question.</a:t>
            </a:r>
            <a:endParaRPr lang="en-GB" sz="2400" b="1" dirty="0">
              <a:solidFill>
                <a:prstClr val="white">
                  <a:lumMod val="95000"/>
                </a:prstClr>
              </a:solidFill>
              <a:latin typeface="Century Gothic" panose="020B0502020202020204" pitchFamily="34" charset="0"/>
            </a:endParaRPr>
          </a:p>
        </p:txBody>
      </p:sp>
    </p:spTree>
    <p:extLst>
      <p:ext uri="{BB962C8B-B14F-4D97-AF65-F5344CB8AC3E}">
        <p14:creationId xmlns:p14="http://schemas.microsoft.com/office/powerpoint/2010/main" val="372528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121400" cy="707849"/>
          </a:xfrm>
        </p:spPr>
        <p:txBody>
          <a:bodyPr>
            <a:normAutofit/>
          </a:bodyPr>
          <a:lstStyle/>
          <a:p>
            <a:r>
              <a:rPr lang="fr-FR" sz="3000" b="1" dirty="0">
                <a:solidFill>
                  <a:schemeClr val="bg1"/>
                </a:solidFill>
              </a:rPr>
              <a:t>L’imparfait (pronoms neutres)</a:t>
            </a:r>
          </a:p>
        </p:txBody>
      </p:sp>
      <p:sp>
        <p:nvSpPr>
          <p:cNvPr id="2" name="TextBox 1">
            <a:extLst>
              <a:ext uri="{FF2B5EF4-FFF2-40B4-BE49-F238E27FC236}">
                <a16:creationId xmlns:a16="http://schemas.microsoft.com/office/drawing/2014/main" id="{DF9F18FC-1E50-40B0-91AC-36BA896007A3}"/>
              </a:ext>
            </a:extLst>
          </p:cNvPr>
          <p:cNvSpPr txBox="1"/>
          <p:nvPr/>
        </p:nvSpPr>
        <p:spPr>
          <a:xfrm>
            <a:off x="257972" y="2663928"/>
            <a:ext cx="612484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104F75"/>
                </a:solidFill>
                <a:latin typeface="Century Gothic" panose="020F0302020204030204"/>
              </a:rPr>
              <a:t>The pronouns </a:t>
            </a:r>
            <a:r>
              <a:rPr lang="fr-FR" sz="2200" b="1" i="1" dirty="0">
                <a:solidFill>
                  <a:srgbClr val="104F75"/>
                </a:solidFill>
                <a:latin typeface="Century Gothic" panose="020F0302020204030204"/>
              </a:rPr>
              <a:t>iel</a:t>
            </a:r>
            <a:r>
              <a:rPr lang="en-US" sz="2200" b="1" i="1" dirty="0">
                <a:solidFill>
                  <a:srgbClr val="104F75"/>
                </a:solidFill>
                <a:latin typeface="Century Gothic" panose="020F0302020204030204"/>
              </a:rPr>
              <a:t>, </a:t>
            </a:r>
            <a:r>
              <a:rPr lang="fr-FR" sz="2200" b="1" i="1" dirty="0">
                <a:solidFill>
                  <a:srgbClr val="104F75"/>
                </a:solidFill>
                <a:latin typeface="Century Gothic" panose="020F0302020204030204"/>
              </a:rPr>
              <a:t>ielle</a:t>
            </a:r>
            <a:r>
              <a:rPr lang="en-US" sz="2200" b="1" i="1" dirty="0">
                <a:solidFill>
                  <a:srgbClr val="104F75"/>
                </a:solidFill>
                <a:latin typeface="Century Gothic" panose="020F0302020204030204"/>
              </a:rPr>
              <a:t>, </a:t>
            </a:r>
            <a:r>
              <a:rPr lang="fr-FR" sz="2200" b="1" i="1" dirty="0">
                <a:solidFill>
                  <a:srgbClr val="104F75"/>
                </a:solidFill>
                <a:latin typeface="Century Gothic" panose="020F0302020204030204"/>
              </a:rPr>
              <a:t>iels</a:t>
            </a:r>
            <a:r>
              <a:rPr lang="en-US" sz="2200" b="1" i="1" dirty="0">
                <a:solidFill>
                  <a:srgbClr val="104F75"/>
                </a:solidFill>
                <a:latin typeface="Century Gothic" panose="020F0302020204030204"/>
              </a:rPr>
              <a:t> </a:t>
            </a:r>
            <a:r>
              <a:rPr lang="en-US" sz="2200" dirty="0">
                <a:solidFill>
                  <a:srgbClr val="104F75"/>
                </a:solidFill>
                <a:latin typeface="Century Gothic" panose="020F0302020204030204"/>
              </a:rPr>
              <a:t>and </a:t>
            </a:r>
            <a:r>
              <a:rPr lang="fr-FR" sz="2200" b="1" i="1" dirty="0">
                <a:solidFill>
                  <a:srgbClr val="104F75"/>
                </a:solidFill>
                <a:latin typeface="Century Gothic" panose="020F0302020204030204"/>
              </a:rPr>
              <a:t>ielles</a:t>
            </a:r>
            <a:r>
              <a:rPr lang="en-US" sz="2200" i="1" dirty="0">
                <a:solidFill>
                  <a:srgbClr val="104F75"/>
                </a:solidFill>
                <a:latin typeface="Century Gothic" panose="020F0302020204030204"/>
              </a:rPr>
              <a:t> </a:t>
            </a:r>
            <a:r>
              <a:rPr lang="en-US" sz="2200" dirty="0">
                <a:solidFill>
                  <a:srgbClr val="104F75"/>
                </a:solidFill>
                <a:latin typeface="Century Gothic" panose="020F0302020204030204"/>
              </a:rPr>
              <a:t>are starting to become more widely-used in French. To reflect the </a:t>
            </a:r>
            <a:r>
              <a:rPr lang="en-US" sz="2200" b="1" dirty="0">
                <a:solidFill>
                  <a:srgbClr val="104F75"/>
                </a:solidFill>
                <a:latin typeface="Century Gothic" panose="020F0302020204030204"/>
              </a:rPr>
              <a:t>increase in usage</a:t>
            </a:r>
            <a:r>
              <a:rPr lang="en-US" sz="2200" dirty="0">
                <a:solidFill>
                  <a:srgbClr val="104F75"/>
                </a:solidFill>
                <a:latin typeface="Century Gothic" panose="020F0302020204030204"/>
              </a:rPr>
              <a:t>, particularly among younger generations, the words were recently added to the </a:t>
            </a:r>
            <a:r>
              <a:rPr lang="en-US" sz="2200" b="1" i="1" dirty="0">
                <a:solidFill>
                  <a:srgbClr val="104F75"/>
                </a:solidFill>
                <a:latin typeface="Century Gothic" panose="020F0302020204030204"/>
              </a:rPr>
              <a:t>Petit Robert</a:t>
            </a:r>
            <a:r>
              <a:rPr lang="en-US" sz="2200" i="1" dirty="0">
                <a:solidFill>
                  <a:srgbClr val="104F75"/>
                </a:solidFill>
                <a:latin typeface="Century Gothic" panose="020F0302020204030204"/>
              </a:rPr>
              <a:t>, </a:t>
            </a:r>
            <a:r>
              <a:rPr lang="en-US" sz="2200" dirty="0">
                <a:solidFill>
                  <a:srgbClr val="104F75"/>
                </a:solidFill>
                <a:latin typeface="Century Gothic" panose="020F0302020204030204"/>
              </a:rPr>
              <a:t>a major French dictionary.</a:t>
            </a:r>
            <a:endParaRPr lang="en-US" sz="2200" dirty="0">
              <a:solidFill>
                <a:srgbClr val="104F75"/>
              </a:solidFill>
            </a:endParaRPr>
          </a:p>
        </p:txBody>
      </p:sp>
      <p:sp>
        <p:nvSpPr>
          <p:cNvPr id="9" name="TextBox 8">
            <a:extLst>
              <a:ext uri="{FF2B5EF4-FFF2-40B4-BE49-F238E27FC236}">
                <a16:creationId xmlns:a16="http://schemas.microsoft.com/office/drawing/2014/main" id="{DF9F18FC-1E50-40B0-91AC-36BA896007A3}"/>
              </a:ext>
            </a:extLst>
          </p:cNvPr>
          <p:cNvSpPr txBox="1"/>
          <p:nvPr/>
        </p:nvSpPr>
        <p:spPr>
          <a:xfrm>
            <a:off x="257972" y="1448400"/>
            <a:ext cx="115158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4F75"/>
                </a:solidFill>
                <a:effectLst/>
                <a:uLnTx/>
                <a:uFillTx/>
                <a:latin typeface="Century Gothic" panose="020F0302020204030204"/>
              </a:rPr>
              <a:t>Verbs with </a:t>
            </a:r>
            <a:r>
              <a:rPr kumimoji="0" lang="en-GB" sz="2200" b="1" i="0" u="none" strike="noStrike" kern="1200" cap="none" spc="0" normalizeH="0" baseline="0" noProof="0" dirty="0">
                <a:ln>
                  <a:noFill/>
                </a:ln>
                <a:solidFill>
                  <a:srgbClr val="104F75"/>
                </a:solidFill>
                <a:effectLst/>
                <a:uLnTx/>
                <a:uFillTx/>
                <a:latin typeface="Century Gothic" panose="020F0302020204030204"/>
              </a:rPr>
              <a:t>gender neutral pronouns </a:t>
            </a:r>
            <a:r>
              <a:rPr kumimoji="0" lang="en-GB" sz="2200" i="0" u="none" strike="noStrike" kern="1200" cap="none" spc="0" normalizeH="0" baseline="0" noProof="0" dirty="0">
                <a:ln>
                  <a:noFill/>
                </a:ln>
                <a:solidFill>
                  <a:srgbClr val="104F75"/>
                </a:solidFill>
                <a:effectLst/>
                <a:uLnTx/>
                <a:uFillTx/>
                <a:latin typeface="Century Gothic" panose="020F0302020204030204"/>
              </a:rPr>
              <a:t>take the</a:t>
            </a:r>
            <a:r>
              <a:rPr kumimoji="0" lang="en-GB" sz="2200" i="0" u="none" strike="noStrike" kern="1200" cap="none" spc="0" normalizeH="0" noProof="0" dirty="0">
                <a:ln>
                  <a:noFill/>
                </a:ln>
                <a:solidFill>
                  <a:srgbClr val="104F75"/>
                </a:solidFill>
                <a:effectLst/>
                <a:uLnTx/>
                <a:uFillTx/>
                <a:latin typeface="Century Gothic" panose="020F0302020204030204"/>
              </a:rPr>
              <a:t> </a:t>
            </a:r>
            <a:r>
              <a:rPr kumimoji="0" lang="en-GB" sz="2200" i="1" u="none" strike="noStrike" kern="1200" cap="none" spc="0" normalizeH="0" noProof="0" dirty="0">
                <a:ln>
                  <a:noFill/>
                </a:ln>
                <a:solidFill>
                  <a:srgbClr val="104F75"/>
                </a:solidFill>
                <a:effectLst/>
                <a:uLnTx/>
                <a:uFillTx/>
                <a:latin typeface="Century Gothic" panose="020F0302020204030204"/>
              </a:rPr>
              <a:t>il/elle/on </a:t>
            </a:r>
            <a:r>
              <a:rPr kumimoji="0" lang="en-GB" sz="2200" u="none" strike="noStrike" kern="1200" cap="none" spc="0" normalizeH="0" noProof="0" dirty="0">
                <a:ln>
                  <a:noFill/>
                </a:ln>
                <a:solidFill>
                  <a:srgbClr val="104F75"/>
                </a:solidFill>
                <a:effectLst/>
                <a:uLnTx/>
                <a:uFillTx/>
                <a:latin typeface="Century Gothic" panose="020F0302020204030204"/>
              </a:rPr>
              <a:t>endings:</a:t>
            </a:r>
            <a:endParaRPr kumimoji="0" lang="en-US" sz="2200" b="0" i="0" u="none" strike="noStrike" kern="1200" cap="none" spc="0" normalizeH="0" baseline="0" noProof="0" dirty="0">
              <a:ln>
                <a:noFill/>
              </a:ln>
              <a:solidFill>
                <a:srgbClr val="104F75"/>
              </a:solidFill>
              <a:effectLst/>
              <a:uLnTx/>
              <a:uFillTx/>
              <a:latin typeface="Century Gothic" panose="020F0302020204030204"/>
            </a:endParaRPr>
          </a:p>
        </p:txBody>
      </p:sp>
      <p:pic>
        <p:nvPicPr>
          <p:cNvPr id="3" name="Picture 2"/>
          <p:cNvPicPr>
            <a:picLocks noChangeAspect="1"/>
          </p:cNvPicPr>
          <p:nvPr/>
        </p:nvPicPr>
        <p:blipFill>
          <a:blip r:embed="rId4"/>
          <a:stretch>
            <a:fillRect/>
          </a:stretch>
        </p:blipFill>
        <p:spPr>
          <a:xfrm>
            <a:off x="6892556" y="3704561"/>
            <a:ext cx="5105400" cy="2362200"/>
          </a:xfrm>
          <a:prstGeom prst="rect">
            <a:avLst/>
          </a:prstGeom>
        </p:spPr>
      </p:pic>
      <p:sp>
        <p:nvSpPr>
          <p:cNvPr id="10" name="TextBox 9">
            <a:extLst>
              <a:ext uri="{FF2B5EF4-FFF2-40B4-BE49-F238E27FC236}">
                <a16:creationId xmlns:a16="http://schemas.microsoft.com/office/drawing/2014/main" id="{DF9F18FC-1E50-40B0-91AC-36BA896007A3}"/>
              </a:ext>
            </a:extLst>
          </p:cNvPr>
          <p:cNvSpPr txBox="1"/>
          <p:nvPr/>
        </p:nvSpPr>
        <p:spPr>
          <a:xfrm>
            <a:off x="257972" y="4964462"/>
            <a:ext cx="612484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104F75"/>
                </a:solidFill>
                <a:latin typeface="Century Gothic" panose="020F0302020204030204"/>
              </a:rPr>
              <a:t>The development has been criticised by some who oppose the addition of new words to the French language. </a:t>
            </a:r>
            <a:endParaRPr lang="en-US" sz="2200" dirty="0">
              <a:solidFill>
                <a:srgbClr val="104F75"/>
              </a:solidFill>
            </a:endParaRPr>
          </a:p>
        </p:txBody>
      </p:sp>
      <p:sp>
        <p:nvSpPr>
          <p:cNvPr id="15" name="TextBox 14">
            <a:extLst>
              <a:ext uri="{FF2B5EF4-FFF2-40B4-BE49-F238E27FC236}">
                <a16:creationId xmlns:a16="http://schemas.microsoft.com/office/drawing/2014/main" id="{DF9F18FC-1E50-40B0-91AC-36BA896007A3}"/>
              </a:ext>
            </a:extLst>
          </p:cNvPr>
          <p:cNvSpPr txBox="1"/>
          <p:nvPr/>
        </p:nvSpPr>
        <p:spPr>
          <a:xfrm>
            <a:off x="257972" y="2056164"/>
            <a:ext cx="11739984" cy="430887"/>
          </a:xfrm>
          <a:prstGeom prst="rect">
            <a:avLst/>
          </a:prstGeom>
          <a:noFill/>
        </p:spPr>
        <p:txBody>
          <a:bodyPr wrap="square" rtlCol="0">
            <a:spAutoFit/>
          </a:bodyPr>
          <a:lstStyle/>
          <a:p>
            <a:pPr>
              <a:defRPr/>
            </a:pPr>
            <a:r>
              <a:rPr lang="fr-FR" sz="2200" dirty="0">
                <a:solidFill>
                  <a:srgbClr val="104F75"/>
                </a:solidFill>
              </a:rPr>
              <a:t>Chaque</a:t>
            </a:r>
            <a:r>
              <a:rPr lang="en-US" sz="2200" dirty="0">
                <a:solidFill>
                  <a:srgbClr val="104F75"/>
                </a:solidFill>
              </a:rPr>
              <a:t> matin, </a:t>
            </a:r>
            <a:r>
              <a:rPr lang="fr-FR" sz="2200" b="1" dirty="0" err="1">
                <a:solidFill>
                  <a:schemeClr val="accent2"/>
                </a:solidFill>
                <a:latin typeface="Century Gothic" panose="020F0302020204030204"/>
              </a:rPr>
              <a:t>iel</a:t>
            </a:r>
            <a:r>
              <a:rPr lang="en-US" sz="2200" b="1" dirty="0">
                <a:solidFill>
                  <a:srgbClr val="4472C4">
                    <a:lumMod val="50000"/>
                  </a:srgbClr>
                </a:solidFill>
                <a:latin typeface="Century Gothic" panose="020F0302020204030204"/>
              </a:rPr>
              <a:t> </a:t>
            </a:r>
            <a:r>
              <a:rPr lang="fr-FR" sz="2200" dirty="0">
                <a:solidFill>
                  <a:srgbClr val="104F75"/>
                </a:solidFill>
              </a:rPr>
              <a:t>command</a:t>
            </a:r>
            <a:r>
              <a:rPr lang="fr-FR" sz="2200" b="1" dirty="0">
                <a:solidFill>
                  <a:schemeClr val="accent2"/>
                </a:solidFill>
              </a:rPr>
              <a:t>ait</a:t>
            </a:r>
            <a:r>
              <a:rPr lang="en-US" sz="2200" b="1" dirty="0">
                <a:solidFill>
                  <a:schemeClr val="accent2"/>
                </a:solidFill>
              </a:rPr>
              <a:t> </a:t>
            </a:r>
            <a:r>
              <a:rPr lang="en-US" sz="2200" dirty="0">
                <a:solidFill>
                  <a:srgbClr val="104F75"/>
                </a:solidFill>
              </a:rPr>
              <a:t>un café.</a:t>
            </a:r>
            <a:r>
              <a:rPr lang="en-US" sz="2200" b="1" dirty="0">
                <a:solidFill>
                  <a:srgbClr val="104F75"/>
                </a:solidFill>
              </a:rPr>
              <a:t>      </a:t>
            </a:r>
            <a:r>
              <a:rPr lang="en-US" sz="2200" b="1" dirty="0">
                <a:solidFill>
                  <a:schemeClr val="accent2"/>
                </a:solidFill>
              </a:rPr>
              <a:t>They used to </a:t>
            </a:r>
            <a:r>
              <a:rPr lang="en-US" sz="2200" dirty="0">
                <a:solidFill>
                  <a:srgbClr val="104F75"/>
                </a:solidFill>
              </a:rPr>
              <a:t>order coffee every morning.</a:t>
            </a:r>
          </a:p>
        </p:txBody>
      </p:sp>
      <p:sp>
        <p:nvSpPr>
          <p:cNvPr id="16" name="Rounded Rectangle 46">
            <a:extLst>
              <a:ext uri="{FF2B5EF4-FFF2-40B4-BE49-F238E27FC236}">
                <a16:creationId xmlns:a16="http://schemas.microsoft.com/office/drawing/2014/main" id="{FB09667E-50A2-4099-B9F5-10D9728BF65D}"/>
              </a:ext>
            </a:extLst>
          </p:cNvPr>
          <p:cNvSpPr/>
          <p:nvPr/>
        </p:nvSpPr>
        <p:spPr>
          <a:xfrm>
            <a:off x="10812162" y="216819"/>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grpSp>
        <p:nvGrpSpPr>
          <p:cNvPr id="17" name="Group 16"/>
          <p:cNvGrpSpPr/>
          <p:nvPr/>
        </p:nvGrpSpPr>
        <p:grpSpPr>
          <a:xfrm>
            <a:off x="6127964" y="158083"/>
            <a:ext cx="5958663" cy="2858149"/>
            <a:chOff x="6039293" y="449670"/>
            <a:chExt cx="5958663" cy="2858149"/>
          </a:xfrm>
        </p:grpSpPr>
        <p:sp>
          <p:nvSpPr>
            <p:cNvPr id="18" name="Rounded Rectangular Callout 2">
              <a:extLst>
                <a:ext uri="{FF2B5EF4-FFF2-40B4-BE49-F238E27FC236}">
                  <a16:creationId xmlns:a16="http://schemas.microsoft.com/office/drawing/2014/main" id="{89D15E0A-3022-408B-909C-2644C40974E5}"/>
                </a:ext>
              </a:extLst>
            </p:cNvPr>
            <p:cNvSpPr/>
            <p:nvPr/>
          </p:nvSpPr>
          <p:spPr>
            <a:xfrm>
              <a:off x="6039293" y="449670"/>
              <a:ext cx="5958663" cy="2858149"/>
            </a:xfrm>
            <a:prstGeom prst="wedgeRoundRectCallout">
              <a:avLst>
                <a:gd name="adj1" fmla="val -20214"/>
                <a:gd name="adj2" fmla="val 62487"/>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prstClr val="white">
                      <a:lumMod val="95000"/>
                    </a:prstClr>
                  </a:solidFill>
                  <a:latin typeface="Century Gothic" panose="020B0502020202020204" pitchFamily="34" charset="0"/>
                </a:rPr>
                <a:t> </a:t>
              </a:r>
            </a:p>
          </p:txBody>
        </p:sp>
        <p:grpSp>
          <p:nvGrpSpPr>
            <p:cNvPr id="19" name="Group 18"/>
            <p:cNvGrpSpPr/>
            <p:nvPr/>
          </p:nvGrpSpPr>
          <p:grpSpPr>
            <a:xfrm>
              <a:off x="6214286" y="601471"/>
              <a:ext cx="5477393" cy="2554545"/>
              <a:chOff x="6214286" y="601471"/>
              <a:chExt cx="5477393" cy="2554545"/>
            </a:xfrm>
          </p:grpSpPr>
          <p:pic>
            <p:nvPicPr>
              <p:cNvPr id="20" name="Picture 2" descr="French Institute, Paris 2014 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1622" y="819400"/>
                <a:ext cx="1270057" cy="211868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214286" y="601471"/>
                <a:ext cx="4207336" cy="2554545"/>
              </a:xfrm>
              <a:prstGeom prst="rect">
                <a:avLst/>
              </a:prstGeom>
              <a:noFill/>
            </p:spPr>
            <p:txBody>
              <a:bodyPr wrap="square" rtlCol="0">
                <a:spAutoFit/>
              </a:bodyPr>
              <a:lstStyle/>
              <a:p>
                <a:r>
                  <a:rPr lang="en-GB" sz="2000" dirty="0">
                    <a:solidFill>
                      <a:schemeClr val="bg1"/>
                    </a:solidFill>
                  </a:rPr>
                  <a:t>The </a:t>
                </a:r>
                <a:r>
                  <a:rPr lang="fr-FR" sz="2000" dirty="0">
                    <a:solidFill>
                      <a:schemeClr val="bg1"/>
                    </a:solidFill>
                  </a:rPr>
                  <a:t>Académie</a:t>
                </a:r>
                <a:r>
                  <a:rPr lang="en-GB" sz="2000" dirty="0">
                    <a:solidFill>
                      <a:schemeClr val="bg1"/>
                    </a:solidFill>
                  </a:rPr>
                  <a:t> </a:t>
                </a:r>
                <a:r>
                  <a:rPr lang="fr-FR" sz="2000" dirty="0">
                    <a:solidFill>
                      <a:schemeClr val="bg1"/>
                    </a:solidFill>
                  </a:rPr>
                  <a:t>française</a:t>
                </a:r>
                <a:r>
                  <a:rPr lang="en-GB" sz="2000" dirty="0">
                    <a:solidFill>
                      <a:schemeClr val="bg1"/>
                    </a:solidFill>
                  </a:rPr>
                  <a:t> is an organisation responsible for regulating the French language.</a:t>
                </a:r>
              </a:p>
              <a:p>
                <a:endParaRPr lang="en-GB" sz="2000" dirty="0">
                  <a:solidFill>
                    <a:schemeClr val="bg1"/>
                  </a:solidFill>
                </a:endParaRPr>
              </a:p>
              <a:p>
                <a:r>
                  <a:rPr lang="en-GB" sz="2000" dirty="0">
                    <a:solidFill>
                      <a:schemeClr val="bg1"/>
                    </a:solidFill>
                  </a:rPr>
                  <a:t>Its members are known as </a:t>
                </a:r>
                <a:r>
                  <a:rPr lang="en-GB" sz="2000" i="1" dirty="0">
                    <a:solidFill>
                      <a:schemeClr val="bg1"/>
                    </a:solidFill>
                  </a:rPr>
                  <a:t>les </a:t>
                </a:r>
                <a:r>
                  <a:rPr lang="fr-FR" sz="2000" i="1" dirty="0">
                    <a:solidFill>
                      <a:schemeClr val="bg1"/>
                    </a:solidFill>
                  </a:rPr>
                  <a:t>immortels</a:t>
                </a:r>
                <a:r>
                  <a:rPr lang="en-GB" sz="2000" dirty="0">
                    <a:solidFill>
                      <a:schemeClr val="bg1"/>
                    </a:solidFill>
                  </a:rPr>
                  <a:t>. They are sometimes described as </a:t>
                </a:r>
                <a:r>
                  <a:rPr lang="fr-FR" sz="2000" i="1" dirty="0">
                    <a:solidFill>
                      <a:schemeClr val="bg1"/>
                    </a:solidFill>
                  </a:rPr>
                  <a:t>les gardiens de la langue française.</a:t>
                </a:r>
                <a:endParaRPr lang="en-GB" sz="2000" i="1" dirty="0">
                  <a:solidFill>
                    <a:schemeClr val="bg1"/>
                  </a:solidFill>
                </a:endParaRPr>
              </a:p>
            </p:txBody>
          </p:sp>
        </p:grpSp>
      </p:gr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pronoms* neutres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DF9F18FC-1E50-40B0-91AC-36BA896007A3}"/>
              </a:ext>
            </a:extLst>
          </p:cNvPr>
          <p:cNvSpPr txBox="1"/>
          <p:nvPr/>
        </p:nvSpPr>
        <p:spPr>
          <a:xfrm>
            <a:off x="180000" y="1177224"/>
            <a:ext cx="11729920" cy="830997"/>
          </a:xfrm>
          <a:prstGeom prst="rect">
            <a:avLst/>
          </a:prstGeom>
          <a:noFill/>
        </p:spPr>
        <p:txBody>
          <a:bodyPr wrap="square" rtlCol="0">
            <a:spAutoFit/>
          </a:bodyPr>
          <a:lstStyle/>
          <a:p>
            <a:pPr lvl="0">
              <a:defRPr/>
            </a:pPr>
            <a:r>
              <a:rPr lang="fr-FR" sz="2400" dirty="0">
                <a:solidFill>
                  <a:srgbClr val="104F75"/>
                </a:solidFill>
              </a:rPr>
              <a:t>Morgan, une personne non-binaire, arrive de l’Angleterre</a:t>
            </a:r>
            <a:r>
              <a:rPr kumimoji="0" lang="fr-FR" sz="2400" b="0" i="0" u="none" strike="noStrike" kern="1200" cap="none" spc="0" normalizeH="0" dirty="0">
                <a:ln>
                  <a:noFill/>
                </a:ln>
                <a:solidFill>
                  <a:srgbClr val="104F75"/>
                </a:solidFill>
                <a:effectLst/>
                <a:uLnTx/>
                <a:uFillTx/>
                <a:latin typeface="Century Gothic" panose="020F0302020204030204"/>
                <a:ea typeface="+mn-ea"/>
                <a:cs typeface="+mn-cs"/>
              </a:rPr>
              <a:t> dans la classe de Léa. Léa a des questions sur les pronoms neutres en</a:t>
            </a:r>
            <a:r>
              <a:rPr lang="fr-FR" sz="2400" dirty="0">
                <a:solidFill>
                  <a:srgbClr val="104F75"/>
                </a:solidFill>
              </a:rPr>
              <a:t> français et en anglais.</a:t>
            </a:r>
            <a:endParaRPr kumimoji="0" lang="fr-FR" sz="2400" b="0" i="0" u="none" strike="noStrike" kern="1200" cap="none" spc="0" normalizeH="0" dirty="0">
              <a:ln>
                <a:noFill/>
              </a:ln>
              <a:solidFill>
                <a:srgbClr val="104F75"/>
              </a:solidFill>
              <a:effectLst/>
              <a:uLnTx/>
              <a:uFillTx/>
              <a:latin typeface="Century Gothic" panose="020F0302020204030204"/>
              <a:ea typeface="+mn-ea"/>
              <a:cs typeface="+mn-cs"/>
            </a:endParaRPr>
          </a:p>
        </p:txBody>
      </p:sp>
      <p:pic>
        <p:nvPicPr>
          <p:cNvPr id="9" name="Picture 8" descr="A picture containing toy, doll&#10;&#10;Description automatically generated">
            <a:extLst>
              <a:ext uri="{FF2B5EF4-FFF2-40B4-BE49-F238E27FC236}">
                <a16:creationId xmlns:a16="http://schemas.microsoft.com/office/drawing/2014/main" id="{6D2F3FB7-703B-49B3-ACFB-B6D66FC7F4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0" t="21918" r="14790"/>
          <a:stretch/>
        </p:blipFill>
        <p:spPr>
          <a:xfrm>
            <a:off x="140611" y="2367824"/>
            <a:ext cx="1505756" cy="179281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52" l="1724" r="96552">
                        <a14:foregroundMark x1="41379" y1="51099" x2="51149" y2="50549"/>
                        <a14:foregroundMark x1="65517" y1="51099" x2="65517" y2="51099"/>
                        <a14:foregroundMark x1="65517" y1="51099" x2="65517" y2="51099"/>
                        <a14:foregroundMark x1="63793" y1="47802" x2="63793" y2="47802"/>
                        <a14:foregroundMark x1="63793" y1="47802" x2="63793" y2="47802"/>
                        <a14:foregroundMark x1="43678" y1="48901" x2="43678" y2="48901"/>
                        <a14:foregroundMark x1="43678" y1="48901" x2="43678" y2="48901"/>
                        <a14:foregroundMark x1="43678" y1="48901" x2="43678" y2="48901"/>
                      </a14:backgroundRemoval>
                    </a14:imgEffect>
                  </a14:imgLayer>
                </a14:imgProps>
              </a:ext>
            </a:extLst>
          </a:blip>
          <a:stretch>
            <a:fillRect/>
          </a:stretch>
        </p:blipFill>
        <p:spPr>
          <a:xfrm>
            <a:off x="10487719" y="4688099"/>
            <a:ext cx="1591886" cy="1665076"/>
          </a:xfrm>
          <a:prstGeom prst="rect">
            <a:avLst/>
          </a:prstGeom>
        </p:spPr>
      </p:pic>
      <p:sp>
        <p:nvSpPr>
          <p:cNvPr id="5" name="Rounded Rectangular Callout 4"/>
          <p:cNvSpPr/>
          <p:nvPr/>
        </p:nvSpPr>
        <p:spPr>
          <a:xfrm>
            <a:off x="1426094" y="2210489"/>
            <a:ext cx="3102553" cy="914400"/>
          </a:xfrm>
          <a:prstGeom prst="wedgeRoundRectCallout">
            <a:avLst>
              <a:gd name="adj1" fmla="val -37726"/>
              <a:gd name="adj2" fmla="val 75000"/>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1. Salut Morgan ! Quels pronoms utilises-</a:t>
            </a:r>
            <a:r>
              <a:rPr lang="fr-FR" sz="2000" b="1" dirty="0">
                <a:solidFill>
                  <a:schemeClr val="accent5">
                    <a:lumMod val="50000"/>
                  </a:schemeClr>
                </a:solidFill>
              </a:rPr>
              <a:t>tu</a:t>
            </a:r>
            <a:r>
              <a:rPr lang="fr-FR" sz="2000" dirty="0">
                <a:solidFill>
                  <a:schemeClr val="accent5">
                    <a:lumMod val="50000"/>
                  </a:schemeClr>
                </a:solidFill>
              </a:rPr>
              <a:t> ?</a:t>
            </a:r>
          </a:p>
        </p:txBody>
      </p:sp>
      <p:sp>
        <p:nvSpPr>
          <p:cNvPr id="12" name="Rounded Rectangular Callout 11"/>
          <p:cNvSpPr/>
          <p:nvPr/>
        </p:nvSpPr>
        <p:spPr>
          <a:xfrm>
            <a:off x="2671869" y="3279829"/>
            <a:ext cx="3427018" cy="1001927"/>
          </a:xfrm>
          <a:prstGeom prst="wedgeRoundRectCallout">
            <a:avLst>
              <a:gd name="adj1" fmla="val -58383"/>
              <a:gd name="adj2" fmla="val -23925"/>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3.     </a:t>
            </a:r>
            <a:r>
              <a:rPr lang="fr-FR" sz="2000" b="1" dirty="0">
                <a:solidFill>
                  <a:schemeClr val="accent5">
                    <a:lumMod val="50000"/>
                  </a:schemeClr>
                </a:solidFill>
              </a:rPr>
              <a:t>J’    </a:t>
            </a:r>
            <a:r>
              <a:rPr lang="fr-FR" sz="2000" dirty="0">
                <a:solidFill>
                  <a:schemeClr val="accent5">
                    <a:lumMod val="50000"/>
                  </a:schemeClr>
                </a:solidFill>
              </a:rPr>
              <a:t>utilise ‘elle’. </a:t>
            </a:r>
            <a:r>
              <a:rPr lang="fr-FR" sz="2000" b="1" dirty="0">
                <a:solidFill>
                  <a:schemeClr val="accent5">
                    <a:lumMod val="50000"/>
                  </a:schemeClr>
                </a:solidFill>
              </a:rPr>
              <a:t>Tu </a:t>
            </a:r>
            <a:r>
              <a:rPr lang="fr-FR" sz="2000" dirty="0">
                <a:solidFill>
                  <a:schemeClr val="accent5">
                    <a:lumMod val="50000"/>
                  </a:schemeClr>
                </a:solidFill>
              </a:rPr>
              <a:t>utilisais ‘iel’ en Angleterre aussi?</a:t>
            </a:r>
          </a:p>
        </p:txBody>
      </p:sp>
      <p:sp>
        <p:nvSpPr>
          <p:cNvPr id="13" name="Rounded Rectangular Callout 12"/>
          <p:cNvSpPr/>
          <p:nvPr/>
        </p:nvSpPr>
        <p:spPr>
          <a:xfrm>
            <a:off x="6457244" y="2770256"/>
            <a:ext cx="5371277" cy="1603254"/>
          </a:xfrm>
          <a:prstGeom prst="wedgeRoundRectCallout">
            <a:avLst>
              <a:gd name="adj1" fmla="val 32037"/>
              <a:gd name="adj2" fmla="val 68736"/>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4. </a:t>
            </a:r>
            <a:r>
              <a:rPr lang="fr-FR" sz="2000" dirty="0">
                <a:solidFill>
                  <a:schemeClr val="accent5">
                    <a:lumMod val="50000"/>
                  </a:schemeClr>
                </a:solidFill>
              </a:rPr>
              <a:t>Non -    </a:t>
            </a:r>
            <a:r>
              <a:rPr lang="fr-FR" sz="2000" b="1" dirty="0">
                <a:solidFill>
                  <a:schemeClr val="accent5">
                    <a:lumMod val="50000"/>
                  </a:schemeClr>
                </a:solidFill>
              </a:rPr>
              <a:t>il   </a:t>
            </a:r>
            <a:r>
              <a:rPr lang="fr-FR" sz="2000" dirty="0">
                <a:solidFill>
                  <a:schemeClr val="accent5">
                    <a:lumMod val="50000"/>
                  </a:schemeClr>
                </a:solidFill>
              </a:rPr>
              <a:t>y a déjà un pronom neutre en anglais.   </a:t>
            </a:r>
            <a:r>
              <a:rPr lang="fr-FR" sz="2000" b="1" dirty="0">
                <a:solidFill>
                  <a:schemeClr val="accent5">
                    <a:lumMod val="50000"/>
                  </a:schemeClr>
                </a:solidFill>
              </a:rPr>
              <a:t>On  </a:t>
            </a:r>
            <a:r>
              <a:rPr lang="fr-FR" sz="2000" dirty="0">
                <a:solidFill>
                  <a:schemeClr val="accent5">
                    <a:lumMod val="50000"/>
                  </a:schemeClr>
                </a:solidFill>
              </a:rPr>
              <a:t>  dit ‘they’ pour une personne non-binaire. Mais    </a:t>
            </a:r>
            <a:r>
              <a:rPr lang="fr-FR" sz="2000" b="1" dirty="0">
                <a:solidFill>
                  <a:schemeClr val="accent5">
                    <a:lumMod val="50000"/>
                  </a:schemeClr>
                </a:solidFill>
              </a:rPr>
              <a:t>il</a:t>
            </a:r>
            <a:r>
              <a:rPr lang="fr-FR" sz="2000" dirty="0">
                <a:solidFill>
                  <a:schemeClr val="accent5">
                    <a:lumMod val="50000"/>
                  </a:schemeClr>
                </a:solidFill>
              </a:rPr>
              <a:t>    n’y avait pas un mot comme ça en français. On a créé un nouveau mot alors.</a:t>
            </a:r>
          </a:p>
        </p:txBody>
      </p:sp>
      <p:sp>
        <p:nvSpPr>
          <p:cNvPr id="14" name="Rounded Rectangular Callout 13"/>
          <p:cNvSpPr/>
          <p:nvPr/>
        </p:nvSpPr>
        <p:spPr>
          <a:xfrm>
            <a:off x="140611" y="4438742"/>
            <a:ext cx="3145765" cy="1765739"/>
          </a:xfrm>
          <a:prstGeom prst="wedgeRoundRectCallout">
            <a:avLst>
              <a:gd name="adj1" fmla="val -28492"/>
              <a:gd name="adj2" fmla="val -75803"/>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fr-FR" sz="2000" dirty="0">
                <a:solidFill>
                  <a:schemeClr val="accent5">
                    <a:lumMod val="50000"/>
                  </a:schemeClr>
                </a:solidFill>
              </a:rPr>
              <a:t>5. Oui, c’est vrai – ‘leur’ et ‘leurs’ sont des mots neutres, mais ‘elles’ et ‘ils’ sont genrés*. </a:t>
            </a:r>
            <a:r>
              <a:rPr lang="fr-FR" sz="2000" b="1" dirty="0">
                <a:solidFill>
                  <a:schemeClr val="accent5">
                    <a:lumMod val="50000"/>
                  </a:schemeClr>
                </a:solidFill>
              </a:rPr>
              <a:t>Tu</a:t>
            </a:r>
            <a:r>
              <a:rPr lang="fr-FR" sz="2000" dirty="0">
                <a:solidFill>
                  <a:schemeClr val="accent5">
                    <a:lumMod val="50000"/>
                  </a:schemeClr>
                </a:solidFill>
              </a:rPr>
              <a:t>  disais quoi avant ?</a:t>
            </a:r>
          </a:p>
        </p:txBody>
      </p:sp>
      <p:sp>
        <p:nvSpPr>
          <p:cNvPr id="15" name="Rounded Rectangular Callout 14"/>
          <p:cNvSpPr/>
          <p:nvPr/>
        </p:nvSpPr>
        <p:spPr>
          <a:xfrm>
            <a:off x="3415713" y="4610540"/>
            <a:ext cx="7163630" cy="1982284"/>
          </a:xfrm>
          <a:prstGeom prst="wedgeRoundRectCallout">
            <a:avLst>
              <a:gd name="adj1" fmla="val 54866"/>
              <a:gd name="adj2" fmla="val 11279"/>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fr-FR" sz="2000" dirty="0">
                <a:solidFill>
                  <a:schemeClr val="accent5">
                    <a:lumMod val="50000"/>
                  </a:schemeClr>
                </a:solidFill>
              </a:rPr>
              <a:t>6. Pendant longtemps,     </a:t>
            </a:r>
            <a:r>
              <a:rPr lang="fr-FR" sz="2000" b="1" dirty="0">
                <a:solidFill>
                  <a:schemeClr val="accent5">
                    <a:lumMod val="50000"/>
                  </a:schemeClr>
                </a:solidFill>
              </a:rPr>
              <a:t>je    </a:t>
            </a:r>
            <a:r>
              <a:rPr lang="fr-FR" sz="2000" dirty="0">
                <a:solidFill>
                  <a:schemeClr val="accent5">
                    <a:lumMod val="50000"/>
                  </a:schemeClr>
                </a:solidFill>
              </a:rPr>
              <a:t>demandais le pronom ‘on.’ Après,    </a:t>
            </a:r>
            <a:r>
              <a:rPr lang="fr-FR" sz="2000" b="1" dirty="0">
                <a:solidFill>
                  <a:schemeClr val="accent5">
                    <a:lumMod val="50000"/>
                  </a:schemeClr>
                </a:solidFill>
              </a:rPr>
              <a:t>j’      </a:t>
            </a:r>
            <a:r>
              <a:rPr lang="fr-FR" sz="2000" dirty="0">
                <a:solidFill>
                  <a:schemeClr val="accent5">
                    <a:lumMod val="50000"/>
                  </a:schemeClr>
                </a:solidFill>
              </a:rPr>
              <a:t>utilisais ‘iel’ seulement avec mes amis proches dans la communauté non-binaire. Maintenant,    </a:t>
            </a:r>
            <a:r>
              <a:rPr lang="fr-FR" sz="2000" b="1" dirty="0">
                <a:solidFill>
                  <a:schemeClr val="accent5">
                    <a:lumMod val="50000"/>
                  </a:schemeClr>
                </a:solidFill>
              </a:rPr>
              <a:t>on      </a:t>
            </a:r>
            <a:r>
              <a:rPr lang="fr-FR" sz="2000" dirty="0">
                <a:solidFill>
                  <a:schemeClr val="accent5">
                    <a:lumMod val="50000"/>
                  </a:schemeClr>
                </a:solidFill>
              </a:rPr>
              <a:t>trouve</a:t>
            </a:r>
            <a:r>
              <a:rPr lang="fr-FR" sz="2000" b="1" dirty="0">
                <a:solidFill>
                  <a:schemeClr val="accent5">
                    <a:lumMod val="50000"/>
                  </a:schemeClr>
                </a:solidFill>
              </a:rPr>
              <a:t> </a:t>
            </a:r>
            <a:r>
              <a:rPr lang="fr-FR" sz="2000" dirty="0">
                <a:solidFill>
                  <a:schemeClr val="accent5">
                    <a:lumMod val="50000"/>
                  </a:schemeClr>
                </a:solidFill>
              </a:rPr>
              <a:t>ce pronom de plus en plus* dans la langue générale, mais la fréquence d’utilisation est moins qu’en anglais et    </a:t>
            </a:r>
            <a:r>
              <a:rPr lang="fr-FR" sz="2000" b="1" dirty="0">
                <a:solidFill>
                  <a:schemeClr val="accent5">
                    <a:lumMod val="50000"/>
                  </a:schemeClr>
                </a:solidFill>
              </a:rPr>
              <a:t>chacun    </a:t>
            </a:r>
            <a:r>
              <a:rPr lang="fr-FR" sz="2000" dirty="0">
                <a:solidFill>
                  <a:schemeClr val="accent5">
                    <a:lumMod val="50000"/>
                  </a:schemeClr>
                </a:solidFill>
              </a:rPr>
              <a:t>a ses préférences personnelles.</a:t>
            </a:r>
          </a:p>
        </p:txBody>
      </p:sp>
      <p:sp>
        <p:nvSpPr>
          <p:cNvPr id="11" name="Rounded Rectangular Callout 10"/>
          <p:cNvSpPr/>
          <p:nvPr/>
        </p:nvSpPr>
        <p:spPr>
          <a:xfrm>
            <a:off x="4953966" y="2155503"/>
            <a:ext cx="7025832" cy="467471"/>
          </a:xfrm>
          <a:prstGeom prst="wedgeRoundRectCallout">
            <a:avLst>
              <a:gd name="adj1" fmla="val 35234"/>
              <a:gd name="adj2" fmla="val 70096"/>
              <a:gd name="adj3" fmla="val 1666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chemeClr val="accent5">
                    <a:lumMod val="50000"/>
                  </a:schemeClr>
                </a:solidFill>
              </a:rPr>
              <a:t>2. Bonjour !    </a:t>
            </a:r>
            <a:r>
              <a:rPr lang="fr-FR" sz="2000" b="1" dirty="0">
                <a:solidFill>
                  <a:schemeClr val="accent5">
                    <a:lumMod val="50000"/>
                  </a:schemeClr>
                </a:solidFill>
              </a:rPr>
              <a:t>Je    </a:t>
            </a:r>
            <a:r>
              <a:rPr lang="fr-FR" sz="2000" dirty="0">
                <a:solidFill>
                  <a:schemeClr val="accent5">
                    <a:lumMod val="50000"/>
                  </a:schemeClr>
                </a:solidFill>
              </a:rPr>
              <a:t>préfère ‘iel’. Quels sont tes pronoms ?</a:t>
            </a:r>
          </a:p>
        </p:txBody>
      </p:sp>
      <p:sp>
        <p:nvSpPr>
          <p:cNvPr id="10" name="Rectangle 9"/>
          <p:cNvSpPr/>
          <p:nvPr/>
        </p:nvSpPr>
        <p:spPr>
          <a:xfrm>
            <a:off x="3534044" y="2677099"/>
            <a:ext cx="904043"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tu/on ?</a:t>
            </a:r>
          </a:p>
        </p:txBody>
      </p:sp>
      <p:sp>
        <p:nvSpPr>
          <p:cNvPr id="17" name="Rectangle 16"/>
          <p:cNvSpPr/>
          <p:nvPr/>
        </p:nvSpPr>
        <p:spPr>
          <a:xfrm>
            <a:off x="6457245" y="2251207"/>
            <a:ext cx="735086"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Tu/Je</a:t>
            </a:r>
          </a:p>
        </p:txBody>
      </p:sp>
      <p:sp>
        <p:nvSpPr>
          <p:cNvPr id="18" name="Rectangle 17"/>
          <p:cNvSpPr/>
          <p:nvPr/>
        </p:nvSpPr>
        <p:spPr>
          <a:xfrm>
            <a:off x="3048171" y="3333954"/>
            <a:ext cx="735086"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J’/tu</a:t>
            </a:r>
          </a:p>
        </p:txBody>
      </p:sp>
      <p:sp>
        <p:nvSpPr>
          <p:cNvPr id="19" name="Rectangle 18"/>
          <p:cNvSpPr/>
          <p:nvPr/>
        </p:nvSpPr>
        <p:spPr>
          <a:xfrm>
            <a:off x="5265384" y="3333954"/>
            <a:ext cx="735086"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Tu/on</a:t>
            </a:r>
          </a:p>
        </p:txBody>
      </p:sp>
      <p:sp>
        <p:nvSpPr>
          <p:cNvPr id="20" name="Rectangle 19"/>
          <p:cNvSpPr/>
          <p:nvPr/>
        </p:nvSpPr>
        <p:spPr>
          <a:xfrm>
            <a:off x="7559100" y="2819099"/>
            <a:ext cx="583690"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j’/il</a:t>
            </a:r>
          </a:p>
        </p:txBody>
      </p:sp>
      <p:sp>
        <p:nvSpPr>
          <p:cNvPr id="21" name="Rectangle 20"/>
          <p:cNvSpPr/>
          <p:nvPr/>
        </p:nvSpPr>
        <p:spPr>
          <a:xfrm>
            <a:off x="8027484" y="3128410"/>
            <a:ext cx="720658"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On/tu</a:t>
            </a:r>
          </a:p>
        </p:txBody>
      </p:sp>
      <p:sp>
        <p:nvSpPr>
          <p:cNvPr id="22" name="Rectangle 21"/>
          <p:cNvSpPr/>
          <p:nvPr/>
        </p:nvSpPr>
        <p:spPr>
          <a:xfrm>
            <a:off x="9995653" y="3433852"/>
            <a:ext cx="583690"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a:solidFill>
                  <a:schemeClr val="accent2"/>
                </a:solidFill>
              </a:rPr>
              <a:t>tu</a:t>
            </a:r>
            <a:r>
              <a:rPr lang="en-GB" sz="2000" b="1" dirty="0">
                <a:solidFill>
                  <a:schemeClr val="accent2"/>
                </a:solidFill>
              </a:rPr>
              <a:t>/il</a:t>
            </a:r>
          </a:p>
        </p:txBody>
      </p:sp>
      <p:sp>
        <p:nvSpPr>
          <p:cNvPr id="25" name="Rectangle 24"/>
          <p:cNvSpPr/>
          <p:nvPr/>
        </p:nvSpPr>
        <p:spPr>
          <a:xfrm>
            <a:off x="6396461" y="4688099"/>
            <a:ext cx="671390" cy="30229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je/on</a:t>
            </a:r>
          </a:p>
        </p:txBody>
      </p:sp>
      <p:sp>
        <p:nvSpPr>
          <p:cNvPr id="26" name="Rectangle 25"/>
          <p:cNvSpPr/>
          <p:nvPr/>
        </p:nvSpPr>
        <p:spPr>
          <a:xfrm>
            <a:off x="4772265" y="6204481"/>
            <a:ext cx="1323735" cy="29738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a:solidFill>
                  <a:schemeClr val="accent2"/>
                </a:solidFill>
              </a:rPr>
              <a:t>chacun</a:t>
            </a:r>
            <a:r>
              <a:rPr lang="en-GB" sz="2000" b="1" dirty="0">
                <a:solidFill>
                  <a:schemeClr val="accent2"/>
                </a:solidFill>
              </a:rPr>
              <a:t>/</a:t>
            </a:r>
            <a:r>
              <a:rPr lang="fr-FR" sz="2000" b="1" dirty="0">
                <a:solidFill>
                  <a:schemeClr val="accent2"/>
                </a:solidFill>
              </a:rPr>
              <a:t>tu</a:t>
            </a:r>
          </a:p>
        </p:txBody>
      </p:sp>
      <p:sp>
        <p:nvSpPr>
          <p:cNvPr id="27" name="Rectangle 26"/>
          <p:cNvSpPr/>
          <p:nvPr/>
        </p:nvSpPr>
        <p:spPr>
          <a:xfrm>
            <a:off x="3519054" y="5611314"/>
            <a:ext cx="671390" cy="30229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2000" b="1" dirty="0">
                <a:solidFill>
                  <a:schemeClr val="accent2"/>
                </a:solidFill>
              </a:rPr>
              <a:t>tu</a:t>
            </a:r>
            <a:r>
              <a:rPr lang="en-GB" sz="2000" b="1" dirty="0">
                <a:solidFill>
                  <a:schemeClr val="accent2"/>
                </a:solidFill>
              </a:rPr>
              <a:t>/on</a:t>
            </a:r>
          </a:p>
        </p:txBody>
      </p:sp>
      <p:sp>
        <p:nvSpPr>
          <p:cNvPr id="29" name="Rectangle 28"/>
          <p:cNvSpPr/>
          <p:nvPr/>
        </p:nvSpPr>
        <p:spPr>
          <a:xfrm>
            <a:off x="4982563" y="4990394"/>
            <a:ext cx="671390" cy="29738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j’/on</a:t>
            </a:r>
          </a:p>
        </p:txBody>
      </p:sp>
      <p:sp>
        <p:nvSpPr>
          <p:cNvPr id="30" name="Rounded Rectangle 46">
            <a:extLst>
              <a:ext uri="{FF2B5EF4-FFF2-40B4-BE49-F238E27FC236}">
                <a16:creationId xmlns:a16="http://schemas.microsoft.com/office/drawing/2014/main" id="{D5C79119-0C1A-4E53-81BC-F2EC839026F0}"/>
              </a:ext>
            </a:extLst>
          </p:cNvPr>
          <p:cNvSpPr/>
          <p:nvPr/>
        </p:nvSpPr>
        <p:spPr>
          <a:xfrm>
            <a:off x="6457244" y="249870"/>
            <a:ext cx="4167256" cy="67599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1600" b="1" dirty="0">
                <a:solidFill>
                  <a:prstClr val="white"/>
                </a:solidFill>
                <a:latin typeface="Century Gothic" panose="020B0502020202020204" pitchFamily="34" charset="0"/>
              </a:rPr>
              <a:t>pronom = </a:t>
            </a:r>
            <a:r>
              <a:rPr lang="fr-FR" sz="1600" dirty="0">
                <a:solidFill>
                  <a:prstClr val="white"/>
                </a:solidFill>
                <a:latin typeface="Century Gothic" panose="020B0502020202020204" pitchFamily="34" charset="0"/>
              </a:rPr>
              <a:t>pronoun | </a:t>
            </a:r>
            <a:r>
              <a:rPr lang="fr-FR" sz="1600" b="1" dirty="0">
                <a:solidFill>
                  <a:prstClr val="white"/>
                </a:solidFill>
                <a:latin typeface="Century Gothic" panose="020B0502020202020204" pitchFamily="34" charset="0"/>
              </a:rPr>
              <a:t>genré </a:t>
            </a:r>
            <a:r>
              <a:rPr lang="fr-FR" sz="1600" dirty="0">
                <a:solidFill>
                  <a:prstClr val="white"/>
                </a:solidFill>
                <a:latin typeface="Century Gothic" panose="020B0502020202020204" pitchFamily="34" charset="0"/>
              </a:rPr>
              <a:t>= gendered</a:t>
            </a:r>
            <a:br>
              <a:rPr lang="en-GB" sz="1600" dirty="0">
                <a:solidFill>
                  <a:prstClr val="white"/>
                </a:solidFill>
                <a:latin typeface="Century Gothic" panose="020B0502020202020204" pitchFamily="34" charset="0"/>
              </a:rPr>
            </a:br>
            <a:r>
              <a:rPr lang="fr-FR" sz="1600" b="1" dirty="0">
                <a:solidFill>
                  <a:prstClr val="white"/>
                </a:solidFill>
                <a:latin typeface="Century Gothic" panose="020B0502020202020204" pitchFamily="34" charset="0"/>
              </a:rPr>
              <a:t>de plus en plus</a:t>
            </a:r>
            <a:r>
              <a:rPr lang="en-GB" sz="1600" dirty="0">
                <a:solidFill>
                  <a:prstClr val="white"/>
                </a:solidFill>
                <a:latin typeface="Century Gothic" panose="020B0502020202020204" pitchFamily="34" charset="0"/>
              </a:rPr>
              <a:t> = more and more</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2313085" y="5486400"/>
            <a:ext cx="735086" cy="2760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a:solidFill>
                  <a:schemeClr val="accent2"/>
                </a:solidFill>
              </a:rPr>
              <a:t>On/</a:t>
            </a:r>
            <a:r>
              <a:rPr lang="fr-FR" sz="2000" b="1" dirty="0">
                <a:solidFill>
                  <a:schemeClr val="accent2"/>
                </a:solidFill>
              </a:rPr>
              <a:t>tu</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0" grpId="0" animBg="1"/>
      <p:bldP spid="17" grpId="0"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5" grpId="0" animBg="1"/>
      <p:bldP spid="25" grpId="1" animBg="1"/>
      <p:bldP spid="26" grpId="0" animBg="1"/>
      <p:bldP spid="26" grpId="1" animBg="1"/>
      <p:bldP spid="27" grpId="0" animBg="1"/>
      <p:bldP spid="27" grpId="1" animBg="1"/>
      <p:bldP spid="29" grpId="0" animBg="1"/>
      <p:bldP spid="29" grpId="1" animBg="1"/>
      <p:bldP spid="24" grpId="0" animBg="1"/>
      <p:bldP spid="2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pronoms* neutres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0" name="Rounded Rectangle 46">
            <a:extLst>
              <a:ext uri="{FF2B5EF4-FFF2-40B4-BE49-F238E27FC236}">
                <a16:creationId xmlns:a16="http://schemas.microsoft.com/office/drawing/2014/main" id="{D5C79119-0C1A-4E53-81BC-F2EC839026F0}"/>
              </a:ext>
            </a:extLst>
          </p:cNvPr>
          <p:cNvSpPr/>
          <p:nvPr/>
        </p:nvSpPr>
        <p:spPr>
          <a:xfrm>
            <a:off x="6457244" y="249870"/>
            <a:ext cx="4167256" cy="67599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pronom = </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pronoun | </a:t>
            </a: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genré </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gendered</a:t>
            </a:r>
            <a:b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 plus en plus</a:t>
            </a: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more and more</a:t>
            </a:r>
          </a:p>
        </p:txBody>
      </p:sp>
      <p:sp>
        <p:nvSpPr>
          <p:cNvPr id="32" name="Rounded Rectangular Callout 2">
            <a:extLst>
              <a:ext uri="{FF2B5EF4-FFF2-40B4-BE49-F238E27FC236}">
                <a16:creationId xmlns:a16="http://schemas.microsoft.com/office/drawing/2014/main" id="{89D15E0A-3022-408B-909C-2644C40974E5}"/>
              </a:ext>
            </a:extLst>
          </p:cNvPr>
          <p:cNvSpPr/>
          <p:nvPr/>
        </p:nvSpPr>
        <p:spPr>
          <a:xfrm>
            <a:off x="231135" y="1598579"/>
            <a:ext cx="5542309" cy="1591187"/>
          </a:xfrm>
          <a:prstGeom prst="wedgeRoundRectCallout">
            <a:avLst>
              <a:gd name="adj1" fmla="val -20214"/>
              <a:gd name="adj2" fmla="val 62487"/>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1. What differences between the French and English languages does Morgan mention?</a:t>
            </a:r>
          </a:p>
        </p:txBody>
      </p:sp>
      <p:sp>
        <p:nvSpPr>
          <p:cNvPr id="28" name="Rounded Rectangular Callout 2">
            <a:extLst>
              <a:ext uri="{FF2B5EF4-FFF2-40B4-BE49-F238E27FC236}">
                <a16:creationId xmlns:a16="http://schemas.microsoft.com/office/drawing/2014/main" id="{89D15E0A-3022-408B-909C-2644C40974E5}"/>
              </a:ext>
            </a:extLst>
          </p:cNvPr>
          <p:cNvSpPr/>
          <p:nvPr/>
        </p:nvSpPr>
        <p:spPr>
          <a:xfrm>
            <a:off x="6537665" y="1598579"/>
            <a:ext cx="5455957" cy="1591187"/>
          </a:xfrm>
          <a:prstGeom prst="wedgeRoundRectCallout">
            <a:avLst>
              <a:gd name="adj1" fmla="val -20214"/>
              <a:gd name="adj2" fmla="val 62487"/>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prstClr val="white">
                    <a:lumMod val="95000"/>
                  </a:prstClr>
                </a:solidFill>
                <a:latin typeface="Century Gothic" panose="020B0502020202020204" pitchFamily="34" charset="0"/>
              </a:rPr>
              <a:t>2. What does Morgan say about their preferred pronouns a) in the past, and b) now?</a:t>
            </a:r>
          </a:p>
        </p:txBody>
      </p:sp>
      <p:sp>
        <p:nvSpPr>
          <p:cNvPr id="2" name="TextBox 1"/>
          <p:cNvSpPr txBox="1"/>
          <p:nvPr/>
        </p:nvSpPr>
        <p:spPr>
          <a:xfrm>
            <a:off x="175704" y="3624353"/>
            <a:ext cx="6105835" cy="2677656"/>
          </a:xfrm>
          <a:prstGeom prst="rect">
            <a:avLst/>
          </a:prstGeom>
          <a:noFill/>
        </p:spPr>
        <p:txBody>
          <a:bodyPr wrap="square" rtlCol="0">
            <a:spAutoFit/>
          </a:bodyPr>
          <a:lstStyle/>
          <a:p>
            <a:pPr marL="342900" indent="-342900" algn="l">
              <a:buFont typeface="Arial" panose="020B0604020202020204" pitchFamily="34" charset="0"/>
              <a:buChar char="•"/>
            </a:pPr>
            <a:r>
              <a:rPr lang="en-GB" sz="2400" dirty="0">
                <a:solidFill>
                  <a:schemeClr val="accent5">
                    <a:lumMod val="50000"/>
                  </a:schemeClr>
                </a:solidFill>
              </a:rPr>
              <a:t>English already had a gender neutral pronoun (they) and French does not</a:t>
            </a:r>
          </a:p>
          <a:p>
            <a:pPr marL="342900" indent="-342900" algn="l">
              <a:buFont typeface="Arial" panose="020B0604020202020204" pitchFamily="34" charset="0"/>
              <a:buChar char="•"/>
            </a:pPr>
            <a:r>
              <a:rPr lang="en-GB" sz="2400" dirty="0">
                <a:solidFill>
                  <a:schemeClr val="accent5">
                    <a:lumMod val="50000"/>
                  </a:schemeClr>
                </a:solidFill>
              </a:rPr>
              <a:t>A new word was created in French</a:t>
            </a:r>
          </a:p>
          <a:p>
            <a:pPr marL="342900" indent="-342900" algn="l">
              <a:buFont typeface="Arial" panose="020B0604020202020204" pitchFamily="34" charset="0"/>
              <a:buChar char="•"/>
            </a:pPr>
            <a:r>
              <a:rPr lang="en-GB" sz="2400" i="1" dirty="0">
                <a:solidFill>
                  <a:schemeClr val="accent5">
                    <a:lumMod val="50000"/>
                  </a:schemeClr>
                </a:solidFill>
              </a:rPr>
              <a:t>Ils </a:t>
            </a:r>
            <a:r>
              <a:rPr lang="en-GB" sz="2400" dirty="0">
                <a:solidFill>
                  <a:schemeClr val="accent5">
                    <a:lumMod val="50000"/>
                  </a:schemeClr>
                </a:solidFill>
              </a:rPr>
              <a:t>and </a:t>
            </a:r>
            <a:r>
              <a:rPr lang="en-GB" sz="2400" i="1" dirty="0">
                <a:solidFill>
                  <a:schemeClr val="accent5">
                    <a:lumMod val="50000"/>
                  </a:schemeClr>
                </a:solidFill>
              </a:rPr>
              <a:t>elles </a:t>
            </a:r>
            <a:r>
              <a:rPr lang="en-GB" sz="2400" dirty="0">
                <a:solidFill>
                  <a:schemeClr val="accent5">
                    <a:lumMod val="50000"/>
                  </a:schemeClr>
                </a:solidFill>
              </a:rPr>
              <a:t>(the French translations for plural ‘they’) are gendered words</a:t>
            </a:r>
          </a:p>
          <a:p>
            <a:pPr marL="342900" indent="-342900" algn="l">
              <a:buFont typeface="Arial" panose="020B0604020202020204" pitchFamily="34" charset="0"/>
              <a:buChar char="•"/>
            </a:pPr>
            <a:r>
              <a:rPr lang="en-GB" sz="2400" i="1" dirty="0">
                <a:solidFill>
                  <a:schemeClr val="accent5">
                    <a:lumMod val="50000"/>
                  </a:schemeClr>
                </a:solidFill>
              </a:rPr>
              <a:t>Iel </a:t>
            </a:r>
            <a:r>
              <a:rPr lang="en-GB" sz="2400" dirty="0">
                <a:solidFill>
                  <a:schemeClr val="accent5">
                    <a:lumMod val="50000"/>
                  </a:schemeClr>
                </a:solidFill>
              </a:rPr>
              <a:t>is rarer in French than ‘they’ is in English</a:t>
            </a:r>
            <a:endParaRPr lang="en-GB" sz="2400" i="1" dirty="0">
              <a:solidFill>
                <a:schemeClr val="accent5">
                  <a:lumMod val="50000"/>
                </a:schemeClr>
              </a:solidFill>
            </a:endParaRPr>
          </a:p>
        </p:txBody>
      </p:sp>
      <p:sp>
        <p:nvSpPr>
          <p:cNvPr id="31" name="TextBox 30"/>
          <p:cNvSpPr txBox="1"/>
          <p:nvPr/>
        </p:nvSpPr>
        <p:spPr>
          <a:xfrm>
            <a:off x="6212727" y="3650129"/>
            <a:ext cx="6105835" cy="2308324"/>
          </a:xfrm>
          <a:prstGeom prst="rect">
            <a:avLst/>
          </a:prstGeom>
          <a:noFill/>
        </p:spPr>
        <p:txBody>
          <a:bodyPr wrap="square" rtlCol="0">
            <a:spAutoFit/>
          </a:bodyPr>
          <a:lstStyle/>
          <a:p>
            <a:pPr marL="342900" indent="-342900" algn="l">
              <a:buFont typeface="Arial" panose="020B0604020202020204" pitchFamily="34" charset="0"/>
              <a:buChar char="•"/>
            </a:pPr>
            <a:r>
              <a:rPr lang="en-GB" sz="2400" dirty="0">
                <a:solidFill>
                  <a:schemeClr val="accent5">
                    <a:lumMod val="50000"/>
                  </a:schemeClr>
                </a:solidFill>
              </a:rPr>
              <a:t>they used to use ‘they’ in England</a:t>
            </a:r>
          </a:p>
          <a:p>
            <a:pPr marL="342900" indent="-342900" algn="l">
              <a:buFont typeface="Arial" panose="020B0604020202020204" pitchFamily="34" charset="0"/>
              <a:buChar char="•"/>
            </a:pPr>
            <a:r>
              <a:rPr lang="en-GB" sz="2400" dirty="0">
                <a:solidFill>
                  <a:schemeClr val="accent5">
                    <a:lumMod val="50000"/>
                  </a:schemeClr>
                </a:solidFill>
              </a:rPr>
              <a:t>they used to ask for the pronoun </a:t>
            </a:r>
            <a:r>
              <a:rPr lang="en-GB" sz="2400" i="1" dirty="0">
                <a:solidFill>
                  <a:schemeClr val="accent5">
                    <a:lumMod val="50000"/>
                  </a:schemeClr>
                </a:solidFill>
              </a:rPr>
              <a:t>on</a:t>
            </a:r>
            <a:r>
              <a:rPr lang="en-GB" sz="2400" dirty="0">
                <a:solidFill>
                  <a:schemeClr val="accent5">
                    <a:lumMod val="50000"/>
                  </a:schemeClr>
                </a:solidFill>
              </a:rPr>
              <a:t> to be used in France</a:t>
            </a:r>
          </a:p>
          <a:p>
            <a:pPr marL="342900" indent="-342900" algn="l">
              <a:buFont typeface="Arial" panose="020B0604020202020204" pitchFamily="34" charset="0"/>
              <a:buChar char="•"/>
            </a:pPr>
            <a:r>
              <a:rPr lang="en-GB" sz="2400" dirty="0">
                <a:solidFill>
                  <a:schemeClr val="accent5">
                    <a:lumMod val="50000"/>
                  </a:schemeClr>
                </a:solidFill>
              </a:rPr>
              <a:t>they used to use </a:t>
            </a:r>
            <a:r>
              <a:rPr lang="en-GB" sz="2400" i="1" dirty="0">
                <a:solidFill>
                  <a:schemeClr val="accent5">
                    <a:lumMod val="50000"/>
                  </a:schemeClr>
                </a:solidFill>
              </a:rPr>
              <a:t>iel </a:t>
            </a:r>
            <a:r>
              <a:rPr lang="en-GB" sz="2400" dirty="0">
                <a:solidFill>
                  <a:schemeClr val="accent5">
                    <a:lumMod val="50000"/>
                  </a:schemeClr>
                </a:solidFill>
              </a:rPr>
              <a:t>only with close friends in the non-binary community</a:t>
            </a:r>
          </a:p>
          <a:p>
            <a:pPr marL="342900" indent="-342900" algn="l">
              <a:buFont typeface="Arial" panose="020B0604020202020204" pitchFamily="34" charset="0"/>
              <a:buChar char="•"/>
            </a:pPr>
            <a:r>
              <a:rPr lang="en-GB" sz="2400" dirty="0">
                <a:solidFill>
                  <a:schemeClr val="accent5">
                    <a:lumMod val="50000"/>
                  </a:schemeClr>
                </a:solidFill>
              </a:rPr>
              <a:t>now, they prefer </a:t>
            </a:r>
            <a:r>
              <a:rPr lang="en-GB" sz="2400" i="1" dirty="0">
                <a:solidFill>
                  <a:schemeClr val="accent5">
                    <a:lumMod val="50000"/>
                  </a:schemeClr>
                </a:solidFill>
              </a:rPr>
              <a:t>iel</a:t>
            </a:r>
            <a:endParaRPr lang="en-GB" sz="2400" dirty="0">
              <a:solidFill>
                <a:schemeClr val="accent5">
                  <a:lumMod val="50000"/>
                </a:schemeClr>
              </a:solidFill>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98352" l="1724" r="96552">
                        <a14:foregroundMark x1="41379" y1="51099" x2="51149" y2="50549"/>
                        <a14:foregroundMark x1="65517" y1="51099" x2="65517" y2="51099"/>
                        <a14:foregroundMark x1="65517" y1="51099" x2="65517" y2="51099"/>
                        <a14:foregroundMark x1="63793" y1="47802" x2="63793" y2="47802"/>
                        <a14:foregroundMark x1="63793" y1="47802" x2="63793" y2="47802"/>
                        <a14:foregroundMark x1="43678" y1="48901" x2="43678" y2="48901"/>
                        <a14:foregroundMark x1="43678" y1="48901" x2="43678" y2="48901"/>
                        <a14:foregroundMark x1="43678" y1="48901" x2="43678" y2="48901"/>
                      </a14:backgroundRemoval>
                    </a14:imgEffect>
                  </a14:imgLayer>
                </a14:imgProps>
              </a:ext>
            </a:extLst>
          </a:blip>
          <a:stretch>
            <a:fillRect/>
          </a:stretch>
        </p:blipFill>
        <p:spPr>
          <a:xfrm>
            <a:off x="5265384" y="1836707"/>
            <a:ext cx="1657350" cy="1733550"/>
          </a:xfrm>
          <a:prstGeom prst="rect">
            <a:avLst/>
          </a:prstGeom>
        </p:spPr>
      </p:pic>
    </p:spTree>
    <p:extLst>
      <p:ext uri="{BB962C8B-B14F-4D97-AF65-F5344CB8AC3E}">
        <p14:creationId xmlns:p14="http://schemas.microsoft.com/office/powerpoint/2010/main" val="54720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584"/>
            <a:ext cx="8055429"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5037" y="270270"/>
            <a:ext cx="7943462"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400" b="1" dirty="0">
                <a:solidFill>
                  <a:schemeClr val="bg1"/>
                </a:solidFill>
                <a:latin typeface="+mn-lt"/>
              </a:rPr>
              <a:t>Grammaire: Q</a:t>
            </a:r>
            <a:r>
              <a:rPr kumimoji="0" lang="fr-FR" sz="2400" b="1" i="0" u="none" strike="noStrike" kern="1200" cap="none" spc="0" normalizeH="0" baseline="0" dirty="0">
                <a:ln>
                  <a:noFill/>
                </a:ln>
                <a:solidFill>
                  <a:prstClr val="white"/>
                </a:solidFill>
                <a:effectLst/>
                <a:uLnTx/>
                <a:uFillTx/>
                <a:latin typeface="+mn-lt"/>
                <a:ea typeface="+mj-ea"/>
                <a:cs typeface="+mj-cs"/>
              </a:rPr>
              <a:t>u’est-</a:t>
            </a:r>
            <a:r>
              <a:rPr kumimoji="0" lang="fr-FR" sz="2400" b="1" i="0" u="none" strike="noStrike" kern="1200" cap="none" spc="0" normalizeH="0" baseline="0" noProof="0" dirty="0">
                <a:ln>
                  <a:noFill/>
                </a:ln>
                <a:solidFill>
                  <a:prstClr val="white"/>
                </a:solidFill>
                <a:effectLst/>
                <a:uLnTx/>
                <a:uFillTx/>
                <a:latin typeface="+mn-lt"/>
                <a:ea typeface="+mj-ea"/>
                <a:cs typeface="+mj-cs"/>
              </a:rPr>
              <a:t>ce qu’il y a dans la boîte?*</a:t>
            </a:r>
          </a:p>
        </p:txBody>
      </p:sp>
      <p:grpSp>
        <p:nvGrpSpPr>
          <p:cNvPr id="18" name="Group 17">
            <a:extLst>
              <a:ext uri="{FF2B5EF4-FFF2-40B4-BE49-F238E27FC236}">
                <a16:creationId xmlns:a16="http://schemas.microsoft.com/office/drawing/2014/main" id="{A893D6CD-D20F-40A3-BD4F-BB33DC8BBEC4}"/>
              </a:ext>
            </a:extLst>
          </p:cNvPr>
          <p:cNvGrpSpPr/>
          <p:nvPr/>
        </p:nvGrpSpPr>
        <p:grpSpPr>
          <a:xfrm>
            <a:off x="1349865" y="1218312"/>
            <a:ext cx="2265834" cy="2140855"/>
            <a:chOff x="1154573" y="1244942"/>
            <a:chExt cx="1910837" cy="1625946"/>
          </a:xfrm>
        </p:grpSpPr>
        <p:pic>
          <p:nvPicPr>
            <p:cNvPr id="2052" name="Picture 4" descr="Tool Box Clip Art">
              <a:extLst>
                <a:ext uri="{FF2B5EF4-FFF2-40B4-BE49-F238E27FC236}">
                  <a16:creationId xmlns:a16="http://schemas.microsoft.com/office/drawing/2014/main" id="{9ACD58EC-E8C4-499E-A389-BE2AB6C27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25;p20">
              <a:hlinkClick r:id="rId5" action="ppaction://hlinksldjump"/>
              <a:extLst>
                <a:ext uri="{FF2B5EF4-FFF2-40B4-BE49-F238E27FC236}">
                  <a16:creationId xmlns:a16="http://schemas.microsoft.com/office/drawing/2014/main" id="{C438881B-C37D-48C8-9BC0-E8F9956A3CDB}"/>
                </a:ext>
              </a:extLst>
            </p:cNvPr>
            <p:cNvSpPr txBox="1"/>
            <p:nvPr/>
          </p:nvSpPr>
          <p:spPr>
            <a:xfrm>
              <a:off x="1677585" y="1839558"/>
              <a:ext cx="864812" cy="677054"/>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1</a:t>
              </a:r>
              <a:endParaRPr kumimoji="0"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grpSp>
        <p:nvGrpSpPr>
          <p:cNvPr id="19" name="Group 18">
            <a:extLst>
              <a:ext uri="{FF2B5EF4-FFF2-40B4-BE49-F238E27FC236}">
                <a16:creationId xmlns:a16="http://schemas.microsoft.com/office/drawing/2014/main" id="{2B7AE97E-1349-4528-A67C-62BB4190833E}"/>
              </a:ext>
            </a:extLst>
          </p:cNvPr>
          <p:cNvGrpSpPr/>
          <p:nvPr/>
        </p:nvGrpSpPr>
        <p:grpSpPr>
          <a:xfrm>
            <a:off x="3966694" y="1218312"/>
            <a:ext cx="2265834" cy="2140855"/>
            <a:chOff x="3757177" y="1244942"/>
            <a:chExt cx="1910837" cy="1625946"/>
          </a:xfrm>
        </p:grpSpPr>
        <p:pic>
          <p:nvPicPr>
            <p:cNvPr id="36" name="Picture 4" descr="Tool Box Clip Art">
              <a:extLst>
                <a:ext uri="{FF2B5EF4-FFF2-40B4-BE49-F238E27FC236}">
                  <a16:creationId xmlns:a16="http://schemas.microsoft.com/office/drawing/2014/main" id="{A9F7B50E-547D-4CCD-B53C-5D41704CE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177"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50" name="Google Shape;125;p20">
              <a:hlinkClick r:id="rId6" action="ppaction://hlinksldjump"/>
              <a:extLst>
                <a:ext uri="{FF2B5EF4-FFF2-40B4-BE49-F238E27FC236}">
                  <a16:creationId xmlns:a16="http://schemas.microsoft.com/office/drawing/2014/main" id="{994D6DE5-1479-4920-9114-079143B8C3F1}"/>
                </a:ext>
              </a:extLst>
            </p:cNvPr>
            <p:cNvSpPr txBox="1"/>
            <p:nvPr/>
          </p:nvSpPr>
          <p:spPr>
            <a:xfrm>
              <a:off x="4280189" y="1839558"/>
              <a:ext cx="864812" cy="677054"/>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2</a:t>
              </a:r>
              <a:endParaRPr kumimoji="0"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grpSp>
        <p:nvGrpSpPr>
          <p:cNvPr id="62" name="Group 61">
            <a:extLst>
              <a:ext uri="{FF2B5EF4-FFF2-40B4-BE49-F238E27FC236}">
                <a16:creationId xmlns:a16="http://schemas.microsoft.com/office/drawing/2014/main" id="{5A187727-8D25-46CB-8DBB-82CE0E5E7E58}"/>
              </a:ext>
            </a:extLst>
          </p:cNvPr>
          <p:cNvGrpSpPr/>
          <p:nvPr/>
        </p:nvGrpSpPr>
        <p:grpSpPr>
          <a:xfrm>
            <a:off x="6578412" y="1218312"/>
            <a:ext cx="2265834" cy="2140855"/>
            <a:chOff x="6359781" y="1244942"/>
            <a:chExt cx="1910837" cy="1625946"/>
          </a:xfrm>
        </p:grpSpPr>
        <p:pic>
          <p:nvPicPr>
            <p:cNvPr id="38" name="Picture 4" descr="Tool Box Clip Art">
              <a:extLst>
                <a:ext uri="{FF2B5EF4-FFF2-40B4-BE49-F238E27FC236}">
                  <a16:creationId xmlns:a16="http://schemas.microsoft.com/office/drawing/2014/main" id="{B9009065-36A2-49C2-8773-FF4B9F932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781"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51" name="Google Shape;125;p20">
              <a:hlinkClick r:id="rId7" action="ppaction://hlinksldjump"/>
              <a:extLst>
                <a:ext uri="{FF2B5EF4-FFF2-40B4-BE49-F238E27FC236}">
                  <a16:creationId xmlns:a16="http://schemas.microsoft.com/office/drawing/2014/main" id="{35847137-D5AB-4758-A866-0BF3DB2EF619}"/>
                </a:ext>
              </a:extLst>
            </p:cNvPr>
            <p:cNvSpPr txBox="1"/>
            <p:nvPr/>
          </p:nvSpPr>
          <p:spPr>
            <a:xfrm>
              <a:off x="6882793" y="1839558"/>
              <a:ext cx="864812" cy="677054"/>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3</a:t>
              </a:r>
              <a:endParaRPr kumimoji="0"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grpSp>
        <p:nvGrpSpPr>
          <p:cNvPr id="63" name="Group 62">
            <a:extLst>
              <a:ext uri="{FF2B5EF4-FFF2-40B4-BE49-F238E27FC236}">
                <a16:creationId xmlns:a16="http://schemas.microsoft.com/office/drawing/2014/main" id="{5FEE35DF-DC29-42E7-8216-9B569ACB7400}"/>
              </a:ext>
            </a:extLst>
          </p:cNvPr>
          <p:cNvGrpSpPr/>
          <p:nvPr/>
        </p:nvGrpSpPr>
        <p:grpSpPr>
          <a:xfrm>
            <a:off x="9190130" y="1218312"/>
            <a:ext cx="2265834" cy="2140855"/>
            <a:chOff x="8962385" y="1244942"/>
            <a:chExt cx="1910837" cy="1625946"/>
          </a:xfrm>
        </p:grpSpPr>
        <p:pic>
          <p:nvPicPr>
            <p:cNvPr id="40" name="Picture 4" descr="Tool Box Clip Art">
              <a:extLst>
                <a:ext uri="{FF2B5EF4-FFF2-40B4-BE49-F238E27FC236}">
                  <a16:creationId xmlns:a16="http://schemas.microsoft.com/office/drawing/2014/main" id="{A604F521-C42F-4F99-B9F0-7840408D9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2385"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52" name="Google Shape;125;p20">
              <a:hlinkClick r:id="rId8" action="ppaction://hlinksldjump"/>
              <a:extLst>
                <a:ext uri="{FF2B5EF4-FFF2-40B4-BE49-F238E27FC236}">
                  <a16:creationId xmlns:a16="http://schemas.microsoft.com/office/drawing/2014/main" id="{8D19FF3F-F791-4AFB-BE9F-518143CEBEE9}"/>
                </a:ext>
              </a:extLst>
            </p:cNvPr>
            <p:cNvSpPr txBox="1"/>
            <p:nvPr/>
          </p:nvSpPr>
          <p:spPr>
            <a:xfrm>
              <a:off x="9485397" y="1839558"/>
              <a:ext cx="864812" cy="677054"/>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4</a:t>
              </a:r>
              <a:endParaRPr kumimoji="0"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grpSp>
        <p:nvGrpSpPr>
          <p:cNvPr id="2048" name="Group 2047">
            <a:extLst>
              <a:ext uri="{FF2B5EF4-FFF2-40B4-BE49-F238E27FC236}">
                <a16:creationId xmlns:a16="http://schemas.microsoft.com/office/drawing/2014/main" id="{07C07156-E5D2-44E2-82D8-12EDB1CF831A}"/>
              </a:ext>
            </a:extLst>
          </p:cNvPr>
          <p:cNvGrpSpPr/>
          <p:nvPr/>
        </p:nvGrpSpPr>
        <p:grpSpPr>
          <a:xfrm>
            <a:off x="1349865" y="3612819"/>
            <a:ext cx="2284519" cy="2140855"/>
            <a:chOff x="1154573" y="2870888"/>
            <a:chExt cx="1910837" cy="1625946"/>
          </a:xfrm>
        </p:grpSpPr>
        <p:pic>
          <p:nvPicPr>
            <p:cNvPr id="42" name="Picture 4" descr="Tool Box Clip Art">
              <a:extLst>
                <a:ext uri="{FF2B5EF4-FFF2-40B4-BE49-F238E27FC236}">
                  <a16:creationId xmlns:a16="http://schemas.microsoft.com/office/drawing/2014/main" id="{20DD1A3D-7A94-4111-8EAB-478ED8624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2870888"/>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53" name="Google Shape;125;p20">
              <a:hlinkClick r:id="rId9" action="ppaction://hlinksldjump"/>
              <a:extLst>
                <a:ext uri="{FF2B5EF4-FFF2-40B4-BE49-F238E27FC236}">
                  <a16:creationId xmlns:a16="http://schemas.microsoft.com/office/drawing/2014/main" id="{7CE646C8-DBCF-402D-A299-49B603E16BDE}"/>
                </a:ext>
              </a:extLst>
            </p:cNvPr>
            <p:cNvSpPr txBox="1"/>
            <p:nvPr/>
          </p:nvSpPr>
          <p:spPr>
            <a:xfrm>
              <a:off x="1677585" y="3465504"/>
              <a:ext cx="864812" cy="677054"/>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5</a:t>
              </a:r>
              <a:endParaRPr kumimoji="0"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grpSp>
        <p:nvGrpSpPr>
          <p:cNvPr id="2049" name="Group 2048">
            <a:extLst>
              <a:ext uri="{FF2B5EF4-FFF2-40B4-BE49-F238E27FC236}">
                <a16:creationId xmlns:a16="http://schemas.microsoft.com/office/drawing/2014/main" id="{E5C2B351-723C-47B3-A2A9-630C24331C68}"/>
              </a:ext>
            </a:extLst>
          </p:cNvPr>
          <p:cNvGrpSpPr/>
          <p:nvPr/>
        </p:nvGrpSpPr>
        <p:grpSpPr>
          <a:xfrm>
            <a:off x="3966694" y="3612819"/>
            <a:ext cx="2284519" cy="2140854"/>
            <a:chOff x="3757177" y="2870888"/>
            <a:chExt cx="1910837" cy="1625946"/>
          </a:xfrm>
        </p:grpSpPr>
        <p:pic>
          <p:nvPicPr>
            <p:cNvPr id="43" name="Picture 4" descr="Tool Box Clip Art">
              <a:extLst>
                <a:ext uri="{FF2B5EF4-FFF2-40B4-BE49-F238E27FC236}">
                  <a16:creationId xmlns:a16="http://schemas.microsoft.com/office/drawing/2014/main" id="{760CEE00-5C6C-4A35-B9E0-4CC882AF8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177" y="2870888"/>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125;p20">
              <a:hlinkClick r:id="rId10" action="ppaction://hlinksldjump"/>
              <a:extLst>
                <a:ext uri="{FF2B5EF4-FFF2-40B4-BE49-F238E27FC236}">
                  <a16:creationId xmlns:a16="http://schemas.microsoft.com/office/drawing/2014/main" id="{2BA243C2-B14E-48E3-871C-6FE34B492FD3}"/>
                </a:ext>
              </a:extLst>
            </p:cNvPr>
            <p:cNvSpPr txBox="1"/>
            <p:nvPr/>
          </p:nvSpPr>
          <p:spPr>
            <a:xfrm>
              <a:off x="4280189" y="3465504"/>
              <a:ext cx="864812" cy="677054"/>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6</a:t>
              </a:r>
              <a:endParaRPr kumimoji="0"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grpSp>
        <p:nvGrpSpPr>
          <p:cNvPr id="2051" name="Group 2050">
            <a:extLst>
              <a:ext uri="{FF2B5EF4-FFF2-40B4-BE49-F238E27FC236}">
                <a16:creationId xmlns:a16="http://schemas.microsoft.com/office/drawing/2014/main" id="{8E8A5907-A7EA-447D-AEB8-2DC4A313B15F}"/>
              </a:ext>
            </a:extLst>
          </p:cNvPr>
          <p:cNvGrpSpPr/>
          <p:nvPr/>
        </p:nvGrpSpPr>
        <p:grpSpPr>
          <a:xfrm>
            <a:off x="6578412" y="3612819"/>
            <a:ext cx="2265834" cy="2140854"/>
            <a:chOff x="6359781" y="2870888"/>
            <a:chExt cx="1910837" cy="1625946"/>
          </a:xfrm>
        </p:grpSpPr>
        <p:pic>
          <p:nvPicPr>
            <p:cNvPr id="44" name="Picture 4" descr="Tool Box Clip Art">
              <a:extLst>
                <a:ext uri="{FF2B5EF4-FFF2-40B4-BE49-F238E27FC236}">
                  <a16:creationId xmlns:a16="http://schemas.microsoft.com/office/drawing/2014/main" id="{99DF5616-DD4F-40CB-8327-89F9E24AB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781" y="2870888"/>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125;p20">
              <a:hlinkClick r:id="rId11" action="ppaction://hlinksldjump"/>
              <a:extLst>
                <a:ext uri="{FF2B5EF4-FFF2-40B4-BE49-F238E27FC236}">
                  <a16:creationId xmlns:a16="http://schemas.microsoft.com/office/drawing/2014/main" id="{AD06C38A-8EA0-47C5-BC71-88DA99983AA1}"/>
                </a:ext>
              </a:extLst>
            </p:cNvPr>
            <p:cNvSpPr txBox="1"/>
            <p:nvPr/>
          </p:nvSpPr>
          <p:spPr>
            <a:xfrm>
              <a:off x="6882793" y="3465504"/>
              <a:ext cx="864812" cy="677054"/>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7</a:t>
              </a:r>
              <a:endParaRPr kumimoji="0"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grpSp>
        <p:nvGrpSpPr>
          <p:cNvPr id="2053" name="Group 2052">
            <a:extLst>
              <a:ext uri="{FF2B5EF4-FFF2-40B4-BE49-F238E27FC236}">
                <a16:creationId xmlns:a16="http://schemas.microsoft.com/office/drawing/2014/main" id="{5C352D20-F883-4F7E-BFC2-F53C19D679FA}"/>
              </a:ext>
            </a:extLst>
          </p:cNvPr>
          <p:cNvGrpSpPr/>
          <p:nvPr/>
        </p:nvGrpSpPr>
        <p:grpSpPr>
          <a:xfrm>
            <a:off x="9190130" y="3612819"/>
            <a:ext cx="2265834" cy="2140853"/>
            <a:chOff x="8962385" y="2870888"/>
            <a:chExt cx="1910837" cy="1625946"/>
          </a:xfrm>
        </p:grpSpPr>
        <p:pic>
          <p:nvPicPr>
            <p:cNvPr id="45" name="Picture 4" descr="Tool Box Clip Art">
              <a:extLst>
                <a:ext uri="{FF2B5EF4-FFF2-40B4-BE49-F238E27FC236}">
                  <a16:creationId xmlns:a16="http://schemas.microsoft.com/office/drawing/2014/main" id="{B0824095-F54C-4113-91E3-E3BD5F9EF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2385" y="2870888"/>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125;p20">
              <a:hlinkClick r:id="rId12" action="ppaction://hlinksldjump"/>
              <a:extLst>
                <a:ext uri="{FF2B5EF4-FFF2-40B4-BE49-F238E27FC236}">
                  <a16:creationId xmlns:a16="http://schemas.microsoft.com/office/drawing/2014/main" id="{383FB24E-0469-456C-ABED-CDD9FC73BAED}"/>
                </a:ext>
              </a:extLst>
            </p:cNvPr>
            <p:cNvSpPr txBox="1"/>
            <p:nvPr/>
          </p:nvSpPr>
          <p:spPr>
            <a:xfrm>
              <a:off x="9485397" y="3465504"/>
              <a:ext cx="864812" cy="677054"/>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8</a:t>
              </a:r>
              <a:endParaRPr kumimoji="0" sz="24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pic>
        <p:nvPicPr>
          <p:cNvPr id="78" name="Picture 77" descr="A picture containing vector graphics&#10;&#10;Description automatically generated">
            <a:extLst>
              <a:ext uri="{FF2B5EF4-FFF2-40B4-BE49-F238E27FC236}">
                <a16:creationId xmlns:a16="http://schemas.microsoft.com/office/drawing/2014/main" id="{81B8E064-B1DC-467C-8618-DCF05155AA8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806" t="6528" r="29306" b="12506"/>
          <a:stretch/>
        </p:blipFill>
        <p:spPr>
          <a:xfrm>
            <a:off x="267677" y="4524826"/>
            <a:ext cx="1082188" cy="1625946"/>
          </a:xfrm>
          <a:prstGeom prst="rect">
            <a:avLst/>
          </a:prstGeom>
        </p:spPr>
      </p:pic>
      <p:sp>
        <p:nvSpPr>
          <p:cNvPr id="30" name="Rounded Rectangle 46">
            <a:extLst>
              <a:ext uri="{FF2B5EF4-FFF2-40B4-BE49-F238E27FC236}">
                <a16:creationId xmlns:a16="http://schemas.microsoft.com/office/drawing/2014/main" id="{052FEFA7-93E7-435A-AE9C-B1AA8C67B748}"/>
              </a:ext>
            </a:extLst>
          </p:cNvPr>
          <p:cNvSpPr/>
          <p:nvPr/>
        </p:nvSpPr>
        <p:spPr>
          <a:xfrm>
            <a:off x="8465300" y="220454"/>
            <a:ext cx="1763997" cy="45843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mn-lt"/>
                <a:ea typeface="+mj-ea"/>
                <a:cs typeface="+mj-cs"/>
              </a:rPr>
              <a:t>la boîte</a:t>
            </a:r>
            <a:r>
              <a:rPr lang="fr-FR" sz="1600" b="1" dirty="0">
                <a:solidFill>
                  <a:prstClr val="white"/>
                </a:solidFill>
                <a:latin typeface="Century Gothic" panose="020B0502020202020204" pitchFamily="34" charset="0"/>
              </a:rPr>
              <a:t> </a:t>
            </a:r>
            <a:r>
              <a:rPr lang="en-GB" sz="1600" dirty="0">
                <a:solidFill>
                  <a:prstClr val="white"/>
                </a:solidFill>
                <a:latin typeface="Century Gothic" panose="020B0502020202020204" pitchFamily="34" charset="0"/>
              </a:rPr>
              <a:t>= box</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2350631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315"/>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Qu’est-ce qu’il y a dans la boîte?</a:t>
            </a:r>
          </a:p>
        </p:txBody>
      </p:sp>
      <p:sp>
        <p:nvSpPr>
          <p:cNvPr id="7" name="Google Shape;151;p21">
            <a:extLst>
              <a:ext uri="{FF2B5EF4-FFF2-40B4-BE49-F238E27FC236}">
                <a16:creationId xmlns:a16="http://schemas.microsoft.com/office/drawing/2014/main" id="{538E3EC7-1DA2-4754-85E5-4FA206837406}"/>
              </a:ext>
            </a:extLst>
          </p:cNvPr>
          <p:cNvSpPr/>
          <p:nvPr/>
        </p:nvSpPr>
        <p:spPr>
          <a:xfrm>
            <a:off x="0" y="3461610"/>
            <a:ext cx="12192000" cy="700682"/>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E87D1E"/>
                </a:solidFill>
                <a:effectLst/>
                <a:uLnTx/>
                <a:uFillTx/>
                <a:latin typeface="Century Gothic" panose="020F0302020204030204"/>
                <a:ea typeface="Arial"/>
                <a:cs typeface="Arial"/>
                <a:sym typeface="Arial"/>
              </a:rPr>
              <a:t>Je venais souvent à Montréal.</a:t>
            </a:r>
            <a:endParaRPr kumimoji="0" lang="fr-FR" sz="3600" b="0"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8" name="Google Shape;149;p21">
            <a:extLst>
              <a:ext uri="{FF2B5EF4-FFF2-40B4-BE49-F238E27FC236}">
                <a16:creationId xmlns:a16="http://schemas.microsoft.com/office/drawing/2014/main" id="{3C519C52-D005-435C-9D88-CB69EB3E44BE}"/>
              </a:ext>
            </a:extLst>
          </p:cNvPr>
          <p:cNvSpPr txBox="1"/>
          <p:nvPr/>
        </p:nvSpPr>
        <p:spPr>
          <a:xfrm>
            <a:off x="0" y="2739600"/>
            <a:ext cx="12192000" cy="738609"/>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04F75"/>
                </a:solidFill>
                <a:effectLst/>
                <a:uLnTx/>
                <a:uFillTx/>
                <a:latin typeface="Century Gothic" panose="020F0302020204030204"/>
                <a:ea typeface="Comic Sans MS"/>
                <a:cs typeface="Comic Sans MS"/>
                <a:sym typeface="Comic Sans MS"/>
              </a:rPr>
              <a:t>I used to come to Montreal often.</a:t>
            </a:r>
            <a:endParaRPr kumimoji="0" sz="4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1" name="Google Shape;480;p13">
            <a:extLst>
              <a:ext uri="{FF2B5EF4-FFF2-40B4-BE49-F238E27FC236}">
                <a16:creationId xmlns:a16="http://schemas.microsoft.com/office/drawing/2014/main" id="{27EB85FA-4387-4B33-89B2-F382327C4D00}"/>
              </a:ext>
            </a:extLst>
          </p:cNvPr>
          <p:cNvSpPr/>
          <p:nvPr/>
        </p:nvSpPr>
        <p:spPr>
          <a:xfrm>
            <a:off x="3278154" y="1277692"/>
            <a:ext cx="5635691" cy="1064090"/>
          </a:xfrm>
          <a:prstGeom prst="wedgeRoundRectCallout">
            <a:avLst>
              <a:gd name="adj1" fmla="val -49124"/>
              <a:gd name="adj2" fmla="val 18755"/>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Challenge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a:sym typeface="Century Gothic"/>
              </a:rPr>
              <a:t>T</a:t>
            </a: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raduis la phrase en français.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202C313A-C309-40EB-9668-05B82F6CA3D8}"/>
              </a:ext>
            </a:extLst>
          </p:cNvPr>
          <p:cNvGrpSpPr/>
          <p:nvPr/>
        </p:nvGrpSpPr>
        <p:grpSpPr>
          <a:xfrm>
            <a:off x="9739204" y="4245707"/>
            <a:ext cx="2174707" cy="1850476"/>
            <a:chOff x="1154573" y="1244942"/>
            <a:chExt cx="1910837" cy="1625946"/>
          </a:xfrm>
        </p:grpSpPr>
        <p:pic>
          <p:nvPicPr>
            <p:cNvPr id="19" name="Picture 4" descr="Tool Box Clip Art">
              <a:extLst>
                <a:ext uri="{FF2B5EF4-FFF2-40B4-BE49-F238E27FC236}">
                  <a16:creationId xmlns:a16="http://schemas.microsoft.com/office/drawing/2014/main" id="{22000F7A-A9EE-4D4D-A1AD-12888C27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25;p20">
              <a:hlinkClick r:id="rId5" action="ppaction://hlinksldjump"/>
              <a:extLst>
                <a:ext uri="{FF2B5EF4-FFF2-40B4-BE49-F238E27FC236}">
                  <a16:creationId xmlns:a16="http://schemas.microsoft.com/office/drawing/2014/main" id="{16E809CA-A288-4910-AE91-DFD7EDB4D337}"/>
                </a:ext>
              </a:extLst>
            </p:cNvPr>
            <p:cNvSpPr txBox="1"/>
            <p:nvPr/>
          </p:nvSpPr>
          <p:spPr>
            <a:xfrm>
              <a:off x="1484224" y="1839558"/>
              <a:ext cx="1328604" cy="723996"/>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retour</a:t>
              </a:r>
              <a:endParaRPr kumimoji="0"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sp>
        <p:nvSpPr>
          <p:cNvPr id="21" name="Google Shape;480;p13">
            <a:extLst>
              <a:ext uri="{FF2B5EF4-FFF2-40B4-BE49-F238E27FC236}">
                <a16:creationId xmlns:a16="http://schemas.microsoft.com/office/drawing/2014/main" id="{E5467FFC-2F83-4FBA-B634-A395FB9B5F20}"/>
              </a:ext>
            </a:extLst>
          </p:cNvPr>
          <p:cNvSpPr/>
          <p:nvPr/>
        </p:nvSpPr>
        <p:spPr>
          <a:xfrm>
            <a:off x="3204000" y="4500000"/>
            <a:ext cx="5943600" cy="1313163"/>
          </a:xfrm>
          <a:prstGeom prst="wedgeRoundRectCallout">
            <a:avLst>
              <a:gd name="adj1" fmla="val -49124"/>
              <a:gd name="adj2" fmla="val 18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a:sym typeface="Century Gothic"/>
              </a:rPr>
              <a:t>15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stem </a:t>
            </a:r>
            <a:r>
              <a:rPr kumimoji="0" lang="fr-FR" sz="2000" b="1" i="0" u="none" strike="noStrike" kern="1200" cap="none" spc="0" normalizeH="0" baseline="0" noProof="0" dirty="0">
                <a:ln>
                  <a:noFill/>
                </a:ln>
                <a:solidFill>
                  <a:prstClr val="white"/>
                </a:solidFill>
                <a:effectLst/>
                <a:uLnTx/>
                <a:uFillTx/>
                <a:latin typeface="Century Gothic"/>
                <a:sym typeface="Century Gothic"/>
              </a:rPr>
              <a:t>[ven-]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a:t>
            </a:r>
            <a:r>
              <a:rPr kumimoji="0" lang="en-GB" sz="2000" b="0" i="0" u="none" strike="noStrike" kern="1200" cap="none" spc="0" normalizeH="0" baseline="0" dirty="0">
                <a:ln>
                  <a:noFill/>
                </a:ln>
                <a:solidFill>
                  <a:prstClr val="white"/>
                </a:solidFill>
                <a:effectLst/>
                <a:uLnTx/>
                <a:uFillTx/>
                <a:latin typeface="Century Gothic"/>
                <a:sym typeface="Century Gothic"/>
              </a:rPr>
              <a:t>imperfect</a:t>
            </a:r>
            <a:r>
              <a:rPr kumimoji="0" lang="en-GB" sz="2000" b="0" i="0" u="none" strike="noStrike" kern="1200" cap="none" spc="0" normalizeH="0" dirty="0">
                <a:ln>
                  <a:noFill/>
                </a:ln>
                <a:solidFill>
                  <a:prstClr val="white"/>
                </a:solidFill>
                <a:effectLst/>
                <a:uLnTx/>
                <a:uFillTx/>
                <a:latin typeface="Century Gothic"/>
                <a:sym typeface="Century Gothic"/>
              </a:rPr>
              <a:t> ending </a:t>
            </a:r>
            <a:r>
              <a:rPr kumimoji="0" lang="en-GB" sz="2000" b="1" i="0" u="none" strike="noStrike" kern="1200" cap="none" spc="0" normalizeH="0" dirty="0">
                <a:ln>
                  <a:noFill/>
                </a:ln>
                <a:solidFill>
                  <a:prstClr val="white"/>
                </a:solidFill>
                <a:effectLst/>
                <a:uLnTx/>
                <a:uFillTx/>
                <a:latin typeface="Century Gothic"/>
                <a:sym typeface="Century Gothic"/>
              </a:rPr>
              <a:t>[-ais]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a:sym typeface="Century Gothic"/>
              </a:rPr>
              <a:t>5 points </a:t>
            </a:r>
            <a:r>
              <a:rPr lang="fr-FR" sz="2000" dirty="0">
                <a:solidFill>
                  <a:prstClr val="white"/>
                </a:solidFill>
                <a:latin typeface="Century Gothic"/>
                <a:sym typeface="Century Gothic"/>
              </a:rPr>
              <a:t>for </a:t>
            </a:r>
            <a:r>
              <a:rPr kumimoji="0" lang="fr-FR" sz="2000" b="0" i="0" u="none" strike="noStrike" kern="1200" cap="none" spc="0" normalizeH="0" noProof="0" dirty="0">
                <a:ln>
                  <a:noFill/>
                </a:ln>
                <a:solidFill>
                  <a:prstClr val="white"/>
                </a:solidFill>
                <a:effectLst/>
                <a:uLnTx/>
                <a:uFillTx/>
                <a:latin typeface="Century Gothic"/>
                <a:sym typeface="Century Gothic"/>
              </a:rPr>
              <a:t>100% correct sentence</a:t>
            </a:r>
            <a:endParaRPr kumimoji="0" lang="fr-FR"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descr="A green sign with white text&#10;&#10;Description automatically generated with low confidence">
            <a:extLst>
              <a:ext uri="{FF2B5EF4-FFF2-40B4-BE49-F238E27FC236}">
                <a16:creationId xmlns:a16="http://schemas.microsoft.com/office/drawing/2014/main" id="{82E80983-520F-46A0-92BB-42C8E36E9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089" y="4487395"/>
            <a:ext cx="2136557" cy="1551707"/>
          </a:xfrm>
          <a:prstGeom prst="rect">
            <a:avLst/>
          </a:prstGeom>
        </p:spPr>
      </p:pic>
      <p:sp>
        <p:nvSpPr>
          <p:cNvPr id="15"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Tree>
    <p:extLst>
      <p:ext uri="{BB962C8B-B14F-4D97-AF65-F5344CB8AC3E}">
        <p14:creationId xmlns:p14="http://schemas.microsoft.com/office/powerpoint/2010/main" val="249936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315"/>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Qu’est-ce qu’il y a dans la boîte?</a:t>
            </a:r>
          </a:p>
        </p:txBody>
      </p:sp>
      <p:sp>
        <p:nvSpPr>
          <p:cNvPr id="7" name="Google Shape;151;p21">
            <a:extLst>
              <a:ext uri="{FF2B5EF4-FFF2-40B4-BE49-F238E27FC236}">
                <a16:creationId xmlns:a16="http://schemas.microsoft.com/office/drawing/2014/main" id="{538E3EC7-1DA2-4754-85E5-4FA206837406}"/>
              </a:ext>
            </a:extLst>
          </p:cNvPr>
          <p:cNvSpPr/>
          <p:nvPr/>
        </p:nvSpPr>
        <p:spPr>
          <a:xfrm>
            <a:off x="480785" y="3432771"/>
            <a:ext cx="11230428" cy="7800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E87D1E"/>
                </a:solidFill>
                <a:effectLst/>
                <a:uLnTx/>
                <a:uFillTx/>
                <a:latin typeface="Century Gothic" panose="020F0302020204030204"/>
                <a:ea typeface="Arial"/>
                <a:cs typeface="Arial"/>
                <a:sym typeface="Arial"/>
              </a:rPr>
              <a:t>Il préparait une nouvelle carte chaque semaine.</a:t>
            </a:r>
            <a:endParaRPr kumimoji="0" lang="fr-FR" sz="3600" b="0" i="0" u="none" strike="noStrike" kern="1200" cap="none" spc="0" normalizeH="0" baseline="0" noProof="0" dirty="0">
              <a:ln>
                <a:noFill/>
              </a:ln>
              <a:solidFill>
                <a:srgbClr val="E87D1E"/>
              </a:solidFill>
              <a:effectLst/>
              <a:uLnTx/>
              <a:uFillTx/>
              <a:latin typeface="Century Gothic" panose="020F0302020204030204"/>
            </a:endParaRPr>
          </a:p>
        </p:txBody>
      </p:sp>
      <p:sp>
        <p:nvSpPr>
          <p:cNvPr id="8" name="Google Shape;149;p21">
            <a:extLst>
              <a:ext uri="{FF2B5EF4-FFF2-40B4-BE49-F238E27FC236}">
                <a16:creationId xmlns:a16="http://schemas.microsoft.com/office/drawing/2014/main" id="{3C519C52-D005-435C-9D88-CB69EB3E44BE}"/>
              </a:ext>
            </a:extLst>
          </p:cNvPr>
          <p:cNvSpPr txBox="1"/>
          <p:nvPr/>
        </p:nvSpPr>
        <p:spPr>
          <a:xfrm>
            <a:off x="0" y="2739600"/>
            <a:ext cx="12115800" cy="738609"/>
          </a:xfrm>
          <a:prstGeom prst="rect">
            <a:avLst/>
          </a:prstGeom>
          <a:noFill/>
          <a:ln>
            <a:noFill/>
          </a:ln>
        </p:spPr>
        <p:txBody>
          <a:bodyPr spcFirstLastPara="1" wrap="square" lIns="0" tIns="60933" rIns="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104F75"/>
                </a:solidFill>
                <a:latin typeface="Century Gothic" panose="020F0302020204030204"/>
                <a:ea typeface="Comic Sans MS"/>
                <a:cs typeface="Comic Sans MS"/>
                <a:sym typeface="Comic Sans MS"/>
              </a:rPr>
              <a:t>He used to prepare a new menu each week.</a:t>
            </a:r>
            <a:endParaRPr kumimoji="0" sz="4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202C313A-C309-40EB-9668-05B82F6CA3D8}"/>
              </a:ext>
            </a:extLst>
          </p:cNvPr>
          <p:cNvGrpSpPr/>
          <p:nvPr/>
        </p:nvGrpSpPr>
        <p:grpSpPr>
          <a:xfrm>
            <a:off x="9700498" y="4212771"/>
            <a:ext cx="2213414" cy="1883412"/>
            <a:chOff x="1154573" y="1244942"/>
            <a:chExt cx="1910837" cy="1625946"/>
          </a:xfrm>
        </p:grpSpPr>
        <p:pic>
          <p:nvPicPr>
            <p:cNvPr id="19" name="Picture 4" descr="Tool Box Clip Art">
              <a:extLst>
                <a:ext uri="{FF2B5EF4-FFF2-40B4-BE49-F238E27FC236}">
                  <a16:creationId xmlns:a16="http://schemas.microsoft.com/office/drawing/2014/main" id="{22000F7A-A9EE-4D4D-A1AD-12888C27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25;p20">
              <a:hlinkClick r:id="rId5" action="ppaction://hlinksldjump"/>
              <a:extLst>
                <a:ext uri="{FF2B5EF4-FFF2-40B4-BE49-F238E27FC236}">
                  <a16:creationId xmlns:a16="http://schemas.microsoft.com/office/drawing/2014/main" id="{16E809CA-A288-4910-AE91-DFD7EDB4D337}"/>
                </a:ext>
              </a:extLst>
            </p:cNvPr>
            <p:cNvSpPr txBox="1"/>
            <p:nvPr/>
          </p:nvSpPr>
          <p:spPr>
            <a:xfrm>
              <a:off x="1484224" y="1839558"/>
              <a:ext cx="1328604" cy="723996"/>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retour</a:t>
              </a:r>
              <a:endParaRPr kumimoji="0"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sp>
        <p:nvSpPr>
          <p:cNvPr id="15" name="Google Shape;480;p13">
            <a:extLst>
              <a:ext uri="{FF2B5EF4-FFF2-40B4-BE49-F238E27FC236}">
                <a16:creationId xmlns:a16="http://schemas.microsoft.com/office/drawing/2014/main" id="{036B08BE-3334-4032-8E09-880C61DBF8F0}"/>
              </a:ext>
            </a:extLst>
          </p:cNvPr>
          <p:cNvSpPr/>
          <p:nvPr/>
        </p:nvSpPr>
        <p:spPr>
          <a:xfrm>
            <a:off x="3202059" y="4500000"/>
            <a:ext cx="5943600" cy="1313163"/>
          </a:xfrm>
          <a:prstGeom prst="wedgeRoundRectCallout">
            <a:avLst>
              <a:gd name="adj1" fmla="val -49124"/>
              <a:gd name="adj2" fmla="val 18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a:sym typeface="Century Gothic"/>
              </a:rPr>
              <a:t>15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stem </a:t>
            </a:r>
            <a:r>
              <a:rPr kumimoji="0" lang="fr-FR" sz="2000" b="1" i="0" u="none" strike="noStrike" kern="1200" cap="none" spc="0" normalizeH="0" baseline="0" noProof="0" dirty="0">
                <a:ln>
                  <a:noFill/>
                </a:ln>
                <a:solidFill>
                  <a:prstClr val="white"/>
                </a:solidFill>
                <a:effectLst/>
                <a:uLnTx/>
                <a:uFillTx/>
                <a:latin typeface="Century Gothic"/>
                <a:sym typeface="Century Gothic"/>
              </a:rPr>
              <a:t>[prépar-]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t>
            </a:r>
            <a:r>
              <a:rPr lang="fr-FR" sz="2000" dirty="0">
                <a:solidFill>
                  <a:prstClr val="white"/>
                </a:solidFill>
                <a:latin typeface="Century Gothic"/>
                <a:sym typeface="Century Gothic"/>
              </a:rPr>
              <a:t>a </a:t>
            </a:r>
            <a:r>
              <a:rPr kumimoji="0" lang="fr-FR" sz="2000" b="0" i="0" u="none" strike="noStrike" kern="1200" cap="none" spc="0" normalizeH="0" baseline="0" noProof="0" dirty="0">
                <a:ln>
                  <a:noFill/>
                </a:ln>
                <a:solidFill>
                  <a:prstClr val="white"/>
                </a:solidFill>
                <a:effectLst/>
                <a:uLnTx/>
                <a:uFillTx/>
                <a:latin typeface="Century Gothic"/>
                <a:sym typeface="Century Gothic"/>
              </a:rPr>
              <a:t>correct </a:t>
            </a:r>
            <a:r>
              <a:rPr kumimoji="0" lang="en-GB" sz="2000" b="0" i="0" u="none" strike="noStrike" kern="1200" cap="none" spc="0" normalizeH="0" baseline="0" dirty="0">
                <a:ln>
                  <a:noFill/>
                </a:ln>
                <a:solidFill>
                  <a:prstClr val="white"/>
                </a:solidFill>
                <a:effectLst/>
                <a:uLnTx/>
                <a:uFillTx/>
                <a:latin typeface="Century Gothic"/>
                <a:sym typeface="Century Gothic"/>
              </a:rPr>
              <a:t>imperfect</a:t>
            </a:r>
            <a:r>
              <a:rPr kumimoji="0" lang="en-GB" sz="2000" b="0" i="0" u="none" strike="noStrike" kern="1200" cap="none" spc="0" normalizeH="0" dirty="0">
                <a:ln>
                  <a:noFill/>
                </a:ln>
                <a:solidFill>
                  <a:prstClr val="white"/>
                </a:solidFill>
                <a:effectLst/>
                <a:uLnTx/>
                <a:uFillTx/>
                <a:latin typeface="Century Gothic"/>
                <a:sym typeface="Century Gothic"/>
              </a:rPr>
              <a:t> ending </a:t>
            </a:r>
            <a:r>
              <a:rPr kumimoji="0" lang="en-GB" sz="2000" b="1" i="0" u="none" strike="noStrike" kern="1200" cap="none" spc="0" normalizeH="0" dirty="0">
                <a:ln>
                  <a:noFill/>
                </a:ln>
                <a:solidFill>
                  <a:prstClr val="white"/>
                </a:solidFill>
                <a:effectLst/>
                <a:uLnTx/>
                <a:uFillTx/>
                <a:latin typeface="Century Gothic"/>
                <a:sym typeface="Century Gothic"/>
              </a:rPr>
              <a:t>[-ait]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a:sym typeface="Century Gothic"/>
              </a:rPr>
              <a:t>5 points </a:t>
            </a:r>
            <a:r>
              <a:rPr lang="fr-FR" sz="2000" dirty="0">
                <a:solidFill>
                  <a:prstClr val="white"/>
                </a:solidFill>
                <a:latin typeface="Century Gothic"/>
                <a:sym typeface="Century Gothic"/>
              </a:rPr>
              <a:t>for </a:t>
            </a:r>
            <a:r>
              <a:rPr kumimoji="0" lang="fr-FR" sz="2000" b="0" i="0" u="none" strike="noStrike" kern="1200" cap="none" spc="0" normalizeH="0" noProof="0" dirty="0">
                <a:ln>
                  <a:noFill/>
                </a:ln>
                <a:solidFill>
                  <a:prstClr val="white"/>
                </a:solidFill>
                <a:effectLst/>
                <a:uLnTx/>
                <a:uFillTx/>
                <a:latin typeface="Century Gothic"/>
                <a:sym typeface="Century Gothic"/>
              </a:rPr>
              <a:t>100% correct sentence</a:t>
            </a:r>
            <a:endParaRPr kumimoji="0" lang="fr-FR"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1" name="Google Shape;480;p13">
            <a:extLst>
              <a:ext uri="{FF2B5EF4-FFF2-40B4-BE49-F238E27FC236}">
                <a16:creationId xmlns:a16="http://schemas.microsoft.com/office/drawing/2014/main" id="{27EB85FA-4387-4B33-89B2-F382327C4D00}"/>
              </a:ext>
            </a:extLst>
          </p:cNvPr>
          <p:cNvSpPr/>
          <p:nvPr/>
        </p:nvSpPr>
        <p:spPr>
          <a:xfrm>
            <a:off x="3278154" y="1277692"/>
            <a:ext cx="5635691" cy="1064090"/>
          </a:xfrm>
          <a:prstGeom prst="wedgeRoundRectCallout">
            <a:avLst>
              <a:gd name="adj1" fmla="val -49124"/>
              <a:gd name="adj2" fmla="val 18755"/>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Challenge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a:sym typeface="Century Gothic"/>
              </a:rPr>
              <a:t>T</a:t>
            </a: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raduis la phrase en français.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id="{07CDFF2B-B1B4-4F79-89DD-8581E19676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088" y="4296216"/>
            <a:ext cx="2631394" cy="1883412"/>
          </a:xfrm>
          <a:prstGeom prst="rect">
            <a:avLst/>
          </a:prstGeom>
        </p:spPr>
      </p:pic>
      <p:pic>
        <p:nvPicPr>
          <p:cNvPr id="10" name="Picture 9" descr="Shape&#10;&#10;Description automatically generated">
            <a:extLst>
              <a:ext uri="{FF2B5EF4-FFF2-40B4-BE49-F238E27FC236}">
                <a16:creationId xmlns:a16="http://schemas.microsoft.com/office/drawing/2014/main" id="{A45080EF-EAD9-4ED0-A2FA-72BE760198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890" y="5154477"/>
            <a:ext cx="1111789" cy="764355"/>
          </a:xfrm>
          <a:prstGeom prst="rect">
            <a:avLst/>
          </a:prstGeom>
        </p:spPr>
      </p:pic>
    </p:spTree>
    <p:extLst>
      <p:ext uri="{BB962C8B-B14F-4D97-AF65-F5344CB8AC3E}">
        <p14:creationId xmlns:p14="http://schemas.microsoft.com/office/powerpoint/2010/main" val="23142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315"/>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Qu’est-ce qu’il y a dans la boîte?</a:t>
            </a:r>
          </a:p>
        </p:txBody>
      </p:sp>
      <p:sp>
        <p:nvSpPr>
          <p:cNvPr id="7" name="Google Shape;151;p21">
            <a:extLst>
              <a:ext uri="{FF2B5EF4-FFF2-40B4-BE49-F238E27FC236}">
                <a16:creationId xmlns:a16="http://schemas.microsoft.com/office/drawing/2014/main" id="{538E3EC7-1DA2-4754-85E5-4FA206837406}"/>
              </a:ext>
            </a:extLst>
          </p:cNvPr>
          <p:cNvSpPr/>
          <p:nvPr/>
        </p:nvSpPr>
        <p:spPr>
          <a:xfrm>
            <a:off x="1834243" y="3463200"/>
            <a:ext cx="8523514" cy="7800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E87D1E"/>
                </a:solidFill>
                <a:effectLst/>
                <a:uLnTx/>
                <a:uFillTx/>
                <a:latin typeface="Century Gothic" panose="020F0302020204030204"/>
                <a:ea typeface="Arial"/>
                <a:cs typeface="Arial"/>
                <a:sym typeface="Arial"/>
              </a:rPr>
              <a:t>Tu lisais beaucoup de livres.</a:t>
            </a:r>
            <a:endParaRPr kumimoji="0" lang="fr-FR" sz="3600" b="0"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8" name="Google Shape;149;p21">
            <a:extLst>
              <a:ext uri="{FF2B5EF4-FFF2-40B4-BE49-F238E27FC236}">
                <a16:creationId xmlns:a16="http://schemas.microsoft.com/office/drawing/2014/main" id="{3C519C52-D005-435C-9D88-CB69EB3E44BE}"/>
              </a:ext>
            </a:extLst>
          </p:cNvPr>
          <p:cNvSpPr txBox="1"/>
          <p:nvPr/>
        </p:nvSpPr>
        <p:spPr>
          <a:xfrm>
            <a:off x="0" y="2741058"/>
            <a:ext cx="12192000" cy="738609"/>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04F75"/>
                </a:solidFill>
                <a:effectLst/>
                <a:uLnTx/>
                <a:uFillTx/>
                <a:latin typeface="Century Gothic" panose="020F0302020204030204"/>
                <a:ea typeface="+mn-ea"/>
                <a:cs typeface="+mn-cs"/>
                <a:sym typeface="Comic Sans MS"/>
              </a:rPr>
              <a:t>You used to read lots of books.</a:t>
            </a:r>
            <a:endParaRPr kumimoji="0" sz="4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202C313A-C309-40EB-9668-05B82F6CA3D8}"/>
              </a:ext>
            </a:extLst>
          </p:cNvPr>
          <p:cNvGrpSpPr/>
          <p:nvPr/>
        </p:nvGrpSpPr>
        <p:grpSpPr>
          <a:xfrm>
            <a:off x="9700498" y="4212771"/>
            <a:ext cx="2213413" cy="1883411"/>
            <a:chOff x="1154573" y="1244942"/>
            <a:chExt cx="1910837" cy="1625946"/>
          </a:xfrm>
        </p:grpSpPr>
        <p:pic>
          <p:nvPicPr>
            <p:cNvPr id="19" name="Picture 4" descr="Tool Box Clip Art">
              <a:extLst>
                <a:ext uri="{FF2B5EF4-FFF2-40B4-BE49-F238E27FC236}">
                  <a16:creationId xmlns:a16="http://schemas.microsoft.com/office/drawing/2014/main" id="{22000F7A-A9EE-4D4D-A1AD-12888C27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25;p20">
              <a:hlinkClick r:id="rId5" action="ppaction://hlinksldjump"/>
              <a:extLst>
                <a:ext uri="{FF2B5EF4-FFF2-40B4-BE49-F238E27FC236}">
                  <a16:creationId xmlns:a16="http://schemas.microsoft.com/office/drawing/2014/main" id="{16E809CA-A288-4910-AE91-DFD7EDB4D337}"/>
                </a:ext>
              </a:extLst>
            </p:cNvPr>
            <p:cNvSpPr txBox="1"/>
            <p:nvPr/>
          </p:nvSpPr>
          <p:spPr>
            <a:xfrm>
              <a:off x="1484224" y="1839558"/>
              <a:ext cx="1328604" cy="723996"/>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retour</a:t>
              </a:r>
              <a:endParaRPr kumimoji="0"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sp>
        <p:nvSpPr>
          <p:cNvPr id="15" name="Google Shape;480;p13">
            <a:extLst>
              <a:ext uri="{FF2B5EF4-FFF2-40B4-BE49-F238E27FC236}">
                <a16:creationId xmlns:a16="http://schemas.microsoft.com/office/drawing/2014/main" id="{28DF80B4-17D9-42D9-9AD5-E3099909CE4B}"/>
              </a:ext>
            </a:extLst>
          </p:cNvPr>
          <p:cNvSpPr/>
          <p:nvPr/>
        </p:nvSpPr>
        <p:spPr>
          <a:xfrm>
            <a:off x="3204000" y="4500000"/>
            <a:ext cx="5943600" cy="1313163"/>
          </a:xfrm>
          <a:prstGeom prst="wedgeRoundRectCallout">
            <a:avLst>
              <a:gd name="adj1" fmla="val -49124"/>
              <a:gd name="adj2" fmla="val 18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a:sym typeface="Century Gothic"/>
              </a:rPr>
              <a:t>15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stem </a:t>
            </a:r>
            <a:r>
              <a:rPr kumimoji="0" lang="fr-FR" sz="2000" b="1" i="0" u="none" strike="noStrike" kern="1200" cap="none" spc="0" normalizeH="0" baseline="0" noProof="0" dirty="0">
                <a:ln>
                  <a:noFill/>
                </a:ln>
                <a:solidFill>
                  <a:prstClr val="white"/>
                </a:solidFill>
                <a:effectLst/>
                <a:uLnTx/>
                <a:uFillTx/>
                <a:latin typeface="Century Gothic"/>
                <a:sym typeface="Century Gothic"/>
              </a:rPr>
              <a:t>[lis-]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a:t>
            </a:r>
            <a:r>
              <a:rPr kumimoji="0" lang="en-GB" sz="2000" b="0" i="0" u="none" strike="noStrike" kern="1200" cap="none" spc="0" normalizeH="0" baseline="0" dirty="0">
                <a:ln>
                  <a:noFill/>
                </a:ln>
                <a:solidFill>
                  <a:prstClr val="white"/>
                </a:solidFill>
                <a:effectLst/>
                <a:uLnTx/>
                <a:uFillTx/>
                <a:latin typeface="Century Gothic"/>
                <a:sym typeface="Century Gothic"/>
              </a:rPr>
              <a:t>imperfect</a:t>
            </a:r>
            <a:r>
              <a:rPr kumimoji="0" lang="en-GB" sz="2000" b="0" i="0" u="none" strike="noStrike" kern="1200" cap="none" spc="0" normalizeH="0" dirty="0">
                <a:ln>
                  <a:noFill/>
                </a:ln>
                <a:solidFill>
                  <a:prstClr val="white"/>
                </a:solidFill>
                <a:effectLst/>
                <a:uLnTx/>
                <a:uFillTx/>
                <a:latin typeface="Century Gothic"/>
                <a:sym typeface="Century Gothic"/>
              </a:rPr>
              <a:t> ending </a:t>
            </a:r>
            <a:r>
              <a:rPr kumimoji="0" lang="en-GB" sz="2000" b="1" i="0" u="none" strike="noStrike" kern="1200" cap="none" spc="0" normalizeH="0" dirty="0">
                <a:ln>
                  <a:noFill/>
                </a:ln>
                <a:solidFill>
                  <a:prstClr val="white"/>
                </a:solidFill>
                <a:effectLst/>
                <a:uLnTx/>
                <a:uFillTx/>
                <a:latin typeface="Century Gothic"/>
                <a:sym typeface="Century Gothic"/>
              </a:rPr>
              <a:t>[-ais]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a:sym typeface="Century Gothic"/>
              </a:rPr>
              <a:t>5 points </a:t>
            </a:r>
            <a:r>
              <a:rPr lang="fr-FR" sz="2000" dirty="0">
                <a:solidFill>
                  <a:prstClr val="white"/>
                </a:solidFill>
                <a:latin typeface="Century Gothic"/>
                <a:sym typeface="Century Gothic"/>
              </a:rPr>
              <a:t>for </a:t>
            </a:r>
            <a:r>
              <a:rPr kumimoji="0" lang="fr-FR" sz="2000" b="0" i="0" u="none" strike="noStrike" kern="1200" cap="none" spc="0" normalizeH="0" noProof="0" dirty="0">
                <a:ln>
                  <a:noFill/>
                </a:ln>
                <a:solidFill>
                  <a:prstClr val="white"/>
                </a:solidFill>
                <a:effectLst/>
                <a:uLnTx/>
                <a:uFillTx/>
                <a:latin typeface="Century Gothic"/>
                <a:sym typeface="Century Gothic"/>
              </a:rPr>
              <a:t>100% correct sentence</a:t>
            </a:r>
            <a:endParaRPr kumimoji="0" lang="fr-FR"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0DD278EC-516E-4BD1-BD85-31DC7E21D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41" y="3749594"/>
            <a:ext cx="2484921" cy="2526369"/>
          </a:xfrm>
          <a:prstGeom prst="rect">
            <a:avLst/>
          </a:prstGeom>
        </p:spPr>
      </p:pic>
      <p:sp>
        <p:nvSpPr>
          <p:cNvPr id="16"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17" name="Google Shape;480;p13">
            <a:extLst>
              <a:ext uri="{FF2B5EF4-FFF2-40B4-BE49-F238E27FC236}">
                <a16:creationId xmlns:a16="http://schemas.microsoft.com/office/drawing/2014/main" id="{27EB85FA-4387-4B33-89B2-F382327C4D00}"/>
              </a:ext>
            </a:extLst>
          </p:cNvPr>
          <p:cNvSpPr/>
          <p:nvPr/>
        </p:nvSpPr>
        <p:spPr>
          <a:xfrm>
            <a:off x="3278154" y="1277692"/>
            <a:ext cx="5635691" cy="1064090"/>
          </a:xfrm>
          <a:prstGeom prst="wedgeRoundRectCallout">
            <a:avLst>
              <a:gd name="adj1" fmla="val -49124"/>
              <a:gd name="adj2" fmla="val 18755"/>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Challenge 3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a:sym typeface="Century Gothic"/>
              </a:rPr>
              <a:t>T</a:t>
            </a: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raduis la phrase en français.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276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315"/>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Qu’est-ce qu’il y a dans la boîte?</a:t>
            </a:r>
          </a:p>
        </p:txBody>
      </p:sp>
      <p:sp>
        <p:nvSpPr>
          <p:cNvPr id="7" name="Google Shape;151;p21">
            <a:extLst>
              <a:ext uri="{FF2B5EF4-FFF2-40B4-BE49-F238E27FC236}">
                <a16:creationId xmlns:a16="http://schemas.microsoft.com/office/drawing/2014/main" id="{538E3EC7-1DA2-4754-85E5-4FA206837406}"/>
              </a:ext>
            </a:extLst>
          </p:cNvPr>
          <p:cNvSpPr/>
          <p:nvPr/>
        </p:nvSpPr>
        <p:spPr>
          <a:xfrm>
            <a:off x="1882450" y="3463200"/>
            <a:ext cx="8621719" cy="7800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E87D1E"/>
                </a:solidFill>
                <a:effectLst/>
                <a:uLnTx/>
                <a:uFillTx/>
                <a:latin typeface="Century Gothic" panose="020F0302020204030204"/>
                <a:ea typeface="Arial"/>
                <a:cs typeface="Arial"/>
                <a:sym typeface="Arial"/>
              </a:rPr>
              <a:t>Elle gagnait beaucoup</a:t>
            </a:r>
            <a:r>
              <a:rPr kumimoji="0" lang="fr-FR" sz="3600" b="0" i="0" u="none" strike="noStrike" kern="1200" cap="none" spc="0" normalizeH="0" noProof="0" dirty="0">
                <a:ln>
                  <a:noFill/>
                </a:ln>
                <a:solidFill>
                  <a:srgbClr val="E87D1E"/>
                </a:solidFill>
                <a:effectLst/>
                <a:uLnTx/>
                <a:uFillTx/>
                <a:latin typeface="Century Gothic" panose="020F0302020204030204"/>
                <a:ea typeface="Arial"/>
                <a:cs typeface="Arial"/>
                <a:sym typeface="Arial"/>
              </a:rPr>
              <a:t> de</a:t>
            </a:r>
            <a:r>
              <a:rPr kumimoji="0" lang="fr-FR" sz="3600" b="0" i="0" u="none" strike="noStrike" kern="1200" cap="none" spc="0" normalizeH="0" baseline="0" noProof="0" dirty="0">
                <a:ln>
                  <a:noFill/>
                </a:ln>
                <a:solidFill>
                  <a:srgbClr val="E87D1E"/>
                </a:solidFill>
                <a:effectLst/>
                <a:uLnTx/>
                <a:uFillTx/>
                <a:latin typeface="Century Gothic" panose="020F0302020204030204"/>
                <a:ea typeface="Arial"/>
                <a:cs typeface="Arial"/>
                <a:sym typeface="Arial"/>
              </a:rPr>
              <a:t> concours?</a:t>
            </a:r>
            <a:endParaRPr kumimoji="0" lang="fr-FR" sz="3600" b="0"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8" name="Google Shape;149;p21">
            <a:extLst>
              <a:ext uri="{FF2B5EF4-FFF2-40B4-BE49-F238E27FC236}">
                <a16:creationId xmlns:a16="http://schemas.microsoft.com/office/drawing/2014/main" id="{3C519C52-D005-435C-9D88-CB69EB3E44BE}"/>
              </a:ext>
            </a:extLst>
          </p:cNvPr>
          <p:cNvSpPr txBox="1"/>
          <p:nvPr/>
        </p:nvSpPr>
        <p:spPr>
          <a:xfrm>
            <a:off x="0" y="2739600"/>
            <a:ext cx="12192000" cy="738609"/>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104F75"/>
                </a:solidFill>
                <a:latin typeface="Century Gothic" panose="020F0302020204030204"/>
                <a:ea typeface="Comic Sans MS"/>
                <a:cs typeface="Comic Sans MS"/>
                <a:sym typeface="Comic Sans MS"/>
              </a:rPr>
              <a:t>Did she</a:t>
            </a:r>
            <a:r>
              <a:rPr kumimoji="0" lang="en-GB" sz="4000" b="1" i="0" u="none" strike="noStrike" kern="1200" cap="none" spc="0" normalizeH="0" baseline="0" noProof="0" dirty="0">
                <a:ln>
                  <a:noFill/>
                </a:ln>
                <a:solidFill>
                  <a:srgbClr val="104F75"/>
                </a:solidFill>
                <a:effectLst/>
                <a:uLnTx/>
                <a:uFillTx/>
                <a:latin typeface="Century Gothic" panose="020F0302020204030204"/>
                <a:ea typeface="Comic Sans MS"/>
                <a:cs typeface="Comic Sans MS"/>
                <a:sym typeface="Comic Sans MS"/>
              </a:rPr>
              <a:t> used to win lots of competitions?</a:t>
            </a:r>
            <a:endParaRPr kumimoji="0" sz="4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202C313A-C309-40EB-9668-05B82F6CA3D8}"/>
              </a:ext>
            </a:extLst>
          </p:cNvPr>
          <p:cNvGrpSpPr/>
          <p:nvPr/>
        </p:nvGrpSpPr>
        <p:grpSpPr>
          <a:xfrm>
            <a:off x="9699172" y="4211643"/>
            <a:ext cx="2214740" cy="1884540"/>
            <a:chOff x="1154573" y="1244942"/>
            <a:chExt cx="1910837" cy="1625946"/>
          </a:xfrm>
        </p:grpSpPr>
        <p:pic>
          <p:nvPicPr>
            <p:cNvPr id="19" name="Picture 4" descr="Tool Box Clip Art">
              <a:extLst>
                <a:ext uri="{FF2B5EF4-FFF2-40B4-BE49-F238E27FC236}">
                  <a16:creationId xmlns:a16="http://schemas.microsoft.com/office/drawing/2014/main" id="{22000F7A-A9EE-4D4D-A1AD-12888C27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25;p20">
              <a:hlinkClick r:id="rId5" action="ppaction://hlinksldjump"/>
              <a:extLst>
                <a:ext uri="{FF2B5EF4-FFF2-40B4-BE49-F238E27FC236}">
                  <a16:creationId xmlns:a16="http://schemas.microsoft.com/office/drawing/2014/main" id="{16E809CA-A288-4910-AE91-DFD7EDB4D337}"/>
                </a:ext>
              </a:extLst>
            </p:cNvPr>
            <p:cNvSpPr txBox="1"/>
            <p:nvPr/>
          </p:nvSpPr>
          <p:spPr>
            <a:xfrm>
              <a:off x="1484224" y="1839558"/>
              <a:ext cx="1328604" cy="723996"/>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retour</a:t>
              </a:r>
              <a:endParaRPr kumimoji="0"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sp>
        <p:nvSpPr>
          <p:cNvPr id="15" name="Google Shape;480;p13">
            <a:extLst>
              <a:ext uri="{FF2B5EF4-FFF2-40B4-BE49-F238E27FC236}">
                <a16:creationId xmlns:a16="http://schemas.microsoft.com/office/drawing/2014/main" id="{490F6690-68E3-47B4-A55C-3BF4747E09AA}"/>
              </a:ext>
            </a:extLst>
          </p:cNvPr>
          <p:cNvSpPr/>
          <p:nvPr/>
        </p:nvSpPr>
        <p:spPr>
          <a:xfrm>
            <a:off x="3204000" y="4500000"/>
            <a:ext cx="5943600" cy="1313163"/>
          </a:xfrm>
          <a:prstGeom prst="wedgeRoundRectCallout">
            <a:avLst>
              <a:gd name="adj1" fmla="val -49124"/>
              <a:gd name="adj2" fmla="val 18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a:sym typeface="Century Gothic"/>
              </a:rPr>
              <a:t>15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stem </a:t>
            </a:r>
            <a:r>
              <a:rPr kumimoji="0" lang="fr-FR" sz="2000" b="1" i="0" u="none" strike="noStrike" kern="1200" cap="none" spc="0" normalizeH="0" baseline="0" noProof="0" dirty="0">
                <a:ln>
                  <a:noFill/>
                </a:ln>
                <a:solidFill>
                  <a:prstClr val="white"/>
                </a:solidFill>
                <a:effectLst/>
                <a:uLnTx/>
                <a:uFillTx/>
                <a:latin typeface="Century Gothic"/>
                <a:sym typeface="Century Gothic"/>
              </a:rPr>
              <a:t>[gagn-]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a:t>
            </a:r>
            <a:r>
              <a:rPr kumimoji="0" lang="en-GB" sz="2000" b="0" i="0" u="none" strike="noStrike" kern="1200" cap="none" spc="0" normalizeH="0" baseline="0" dirty="0">
                <a:ln>
                  <a:noFill/>
                </a:ln>
                <a:solidFill>
                  <a:prstClr val="white"/>
                </a:solidFill>
                <a:effectLst/>
                <a:uLnTx/>
                <a:uFillTx/>
                <a:latin typeface="Century Gothic"/>
                <a:sym typeface="Century Gothic"/>
              </a:rPr>
              <a:t>imperfect</a:t>
            </a:r>
            <a:r>
              <a:rPr kumimoji="0" lang="en-GB" sz="2000" b="0" i="0" u="none" strike="noStrike" kern="1200" cap="none" spc="0" normalizeH="0" dirty="0">
                <a:ln>
                  <a:noFill/>
                </a:ln>
                <a:solidFill>
                  <a:prstClr val="white"/>
                </a:solidFill>
                <a:effectLst/>
                <a:uLnTx/>
                <a:uFillTx/>
                <a:latin typeface="Century Gothic"/>
                <a:sym typeface="Century Gothic"/>
              </a:rPr>
              <a:t> ending </a:t>
            </a:r>
            <a:r>
              <a:rPr kumimoji="0" lang="en-GB" sz="2000" b="1" i="0" u="none" strike="noStrike" kern="1200" cap="none" spc="0" normalizeH="0" dirty="0">
                <a:ln>
                  <a:noFill/>
                </a:ln>
                <a:solidFill>
                  <a:prstClr val="white"/>
                </a:solidFill>
                <a:effectLst/>
                <a:uLnTx/>
                <a:uFillTx/>
                <a:latin typeface="Century Gothic"/>
                <a:sym typeface="Century Gothic"/>
              </a:rPr>
              <a:t>[-ait]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a:sym typeface="Century Gothic"/>
              </a:rPr>
              <a:t>5 points </a:t>
            </a:r>
            <a:r>
              <a:rPr lang="fr-FR" sz="2000" dirty="0">
                <a:solidFill>
                  <a:prstClr val="white"/>
                </a:solidFill>
                <a:latin typeface="Century Gothic"/>
                <a:sym typeface="Century Gothic"/>
              </a:rPr>
              <a:t>for </a:t>
            </a:r>
            <a:r>
              <a:rPr kumimoji="0" lang="fr-FR" sz="2000" b="0" i="0" u="none" strike="noStrike" kern="1200" cap="none" spc="0" normalizeH="0" noProof="0" dirty="0">
                <a:ln>
                  <a:noFill/>
                </a:ln>
                <a:solidFill>
                  <a:prstClr val="white"/>
                </a:solidFill>
                <a:effectLst/>
                <a:uLnTx/>
                <a:uFillTx/>
                <a:latin typeface="Century Gothic"/>
                <a:sym typeface="Century Gothic"/>
              </a:rPr>
              <a:t>100% correct sentence</a:t>
            </a:r>
            <a:endParaRPr kumimoji="0" lang="fr-FR"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Logo&#10;&#10;Description automatically generated">
            <a:extLst>
              <a:ext uri="{FF2B5EF4-FFF2-40B4-BE49-F238E27FC236}">
                <a16:creationId xmlns:a16="http://schemas.microsoft.com/office/drawing/2014/main" id="{6C526FA2-A413-47E5-B0EC-54000D4F41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607" y="4408714"/>
            <a:ext cx="1893724" cy="1803476"/>
          </a:xfrm>
          <a:prstGeom prst="rect">
            <a:avLst/>
          </a:prstGeom>
        </p:spPr>
      </p:pic>
      <p:sp>
        <p:nvSpPr>
          <p:cNvPr id="16"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17" name="Google Shape;480;p13">
            <a:extLst>
              <a:ext uri="{FF2B5EF4-FFF2-40B4-BE49-F238E27FC236}">
                <a16:creationId xmlns:a16="http://schemas.microsoft.com/office/drawing/2014/main" id="{27EB85FA-4387-4B33-89B2-F382327C4D00}"/>
              </a:ext>
            </a:extLst>
          </p:cNvPr>
          <p:cNvSpPr/>
          <p:nvPr/>
        </p:nvSpPr>
        <p:spPr>
          <a:xfrm>
            <a:off x="3278154" y="1277692"/>
            <a:ext cx="5635691" cy="1064090"/>
          </a:xfrm>
          <a:prstGeom prst="wedgeRoundRectCallout">
            <a:avLst>
              <a:gd name="adj1" fmla="val -49124"/>
              <a:gd name="adj2" fmla="val 18755"/>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Challenge 4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a:sym typeface="Century Gothic"/>
              </a:rPr>
              <a:t>T</a:t>
            </a: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raduis la phrase en français.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6872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a:t>
            </a:r>
          </a:p>
        </p:txBody>
      </p:sp>
    </p:spTree>
    <p:extLst>
      <p:ext uri="{BB962C8B-B14F-4D97-AF65-F5344CB8AC3E}">
        <p14:creationId xmlns:p14="http://schemas.microsoft.com/office/powerpoint/2010/main" val="35172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315"/>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Qu’est-ce qu’il y a dans la boîte?</a:t>
            </a:r>
          </a:p>
        </p:txBody>
      </p:sp>
      <p:grpSp>
        <p:nvGrpSpPr>
          <p:cNvPr id="18" name="Group 17">
            <a:extLst>
              <a:ext uri="{FF2B5EF4-FFF2-40B4-BE49-F238E27FC236}">
                <a16:creationId xmlns:a16="http://schemas.microsoft.com/office/drawing/2014/main" id="{202C313A-C309-40EB-9668-05B82F6CA3D8}"/>
              </a:ext>
            </a:extLst>
          </p:cNvPr>
          <p:cNvGrpSpPr/>
          <p:nvPr/>
        </p:nvGrpSpPr>
        <p:grpSpPr>
          <a:xfrm>
            <a:off x="9738878" y="4245429"/>
            <a:ext cx="2175033" cy="1850753"/>
            <a:chOff x="1154573" y="1244942"/>
            <a:chExt cx="1910837" cy="1625946"/>
          </a:xfrm>
        </p:grpSpPr>
        <p:pic>
          <p:nvPicPr>
            <p:cNvPr id="19" name="Picture 4" descr="Tool Box Clip Art">
              <a:extLst>
                <a:ext uri="{FF2B5EF4-FFF2-40B4-BE49-F238E27FC236}">
                  <a16:creationId xmlns:a16="http://schemas.microsoft.com/office/drawing/2014/main" id="{22000F7A-A9EE-4D4D-A1AD-12888C27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25;p20">
              <a:hlinkClick r:id="rId5" action="ppaction://hlinksldjump"/>
              <a:extLst>
                <a:ext uri="{FF2B5EF4-FFF2-40B4-BE49-F238E27FC236}">
                  <a16:creationId xmlns:a16="http://schemas.microsoft.com/office/drawing/2014/main" id="{16E809CA-A288-4910-AE91-DFD7EDB4D337}"/>
                </a:ext>
              </a:extLst>
            </p:cNvPr>
            <p:cNvSpPr txBox="1"/>
            <p:nvPr/>
          </p:nvSpPr>
          <p:spPr>
            <a:xfrm>
              <a:off x="1484224" y="1839558"/>
              <a:ext cx="1328604" cy="723996"/>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retour</a:t>
              </a:r>
              <a:endParaRPr kumimoji="0"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sp>
        <p:nvSpPr>
          <p:cNvPr id="15" name="Google Shape;151;p21">
            <a:extLst>
              <a:ext uri="{FF2B5EF4-FFF2-40B4-BE49-F238E27FC236}">
                <a16:creationId xmlns:a16="http://schemas.microsoft.com/office/drawing/2014/main" id="{8A6E5829-EB57-4A29-B217-C65457492276}"/>
              </a:ext>
            </a:extLst>
          </p:cNvPr>
          <p:cNvSpPr/>
          <p:nvPr/>
        </p:nvSpPr>
        <p:spPr>
          <a:xfrm>
            <a:off x="1230085" y="3463200"/>
            <a:ext cx="9731829" cy="7800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E87D1E"/>
                </a:solidFill>
                <a:effectLst/>
                <a:uLnTx/>
                <a:uFillTx/>
                <a:latin typeface="Century Gothic" panose="020F0302020204030204"/>
                <a:ea typeface="Arial"/>
                <a:cs typeface="Arial"/>
                <a:sym typeface="Arial"/>
              </a:rPr>
              <a:t>Je prenais le train pour Montréal.</a:t>
            </a:r>
            <a:r>
              <a:rPr kumimoji="0" lang="fr-FR" sz="3600" b="0" i="0" u="none" strike="noStrike" kern="1200" cap="none" spc="0" normalizeH="0" noProof="0" dirty="0">
                <a:ln>
                  <a:noFill/>
                </a:ln>
                <a:solidFill>
                  <a:srgbClr val="E87D1E"/>
                </a:solidFill>
                <a:effectLst/>
                <a:uLnTx/>
                <a:uFillTx/>
                <a:latin typeface="Century Gothic" panose="020F0302020204030204"/>
                <a:ea typeface="Arial"/>
                <a:cs typeface="Arial"/>
                <a:sym typeface="Arial"/>
              </a:rPr>
              <a:t> </a:t>
            </a:r>
            <a:endParaRPr kumimoji="0" lang="fr-FR" sz="3600" b="0"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6" name="Google Shape;149;p21">
            <a:extLst>
              <a:ext uri="{FF2B5EF4-FFF2-40B4-BE49-F238E27FC236}">
                <a16:creationId xmlns:a16="http://schemas.microsoft.com/office/drawing/2014/main" id="{1DE7F267-AED0-4322-B17C-031536CDB685}"/>
              </a:ext>
            </a:extLst>
          </p:cNvPr>
          <p:cNvSpPr txBox="1"/>
          <p:nvPr/>
        </p:nvSpPr>
        <p:spPr>
          <a:xfrm>
            <a:off x="0" y="2741058"/>
            <a:ext cx="12191999" cy="738609"/>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04F75"/>
                </a:solidFill>
                <a:effectLst/>
                <a:uLnTx/>
                <a:uFillTx/>
                <a:latin typeface="Century Gothic" panose="020F0302020204030204"/>
                <a:ea typeface="Comic Sans MS"/>
                <a:cs typeface="Comic Sans MS"/>
                <a:sym typeface="Comic Sans MS"/>
              </a:rPr>
              <a:t>I used to take the train to Montreal.</a:t>
            </a:r>
            <a:endParaRPr kumimoji="0" sz="4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Google Shape;480;p13">
            <a:extLst>
              <a:ext uri="{FF2B5EF4-FFF2-40B4-BE49-F238E27FC236}">
                <a16:creationId xmlns:a16="http://schemas.microsoft.com/office/drawing/2014/main" id="{CDD96CA2-B7CD-439C-9E18-C420CB1E6477}"/>
              </a:ext>
            </a:extLst>
          </p:cNvPr>
          <p:cNvSpPr/>
          <p:nvPr/>
        </p:nvSpPr>
        <p:spPr>
          <a:xfrm>
            <a:off x="3204000" y="4500000"/>
            <a:ext cx="5943600" cy="1313163"/>
          </a:xfrm>
          <a:prstGeom prst="wedgeRoundRectCallout">
            <a:avLst>
              <a:gd name="adj1" fmla="val -49124"/>
              <a:gd name="adj2" fmla="val 18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a:sym typeface="Century Gothic"/>
              </a:rPr>
              <a:t>15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stem </a:t>
            </a:r>
            <a:r>
              <a:rPr kumimoji="0" lang="fr-FR" sz="2000" b="1" i="0" u="none" strike="noStrike" kern="1200" cap="none" spc="0" normalizeH="0" baseline="0" noProof="0" dirty="0">
                <a:ln>
                  <a:noFill/>
                </a:ln>
                <a:solidFill>
                  <a:prstClr val="white"/>
                </a:solidFill>
                <a:effectLst/>
                <a:uLnTx/>
                <a:uFillTx/>
                <a:latin typeface="Century Gothic"/>
                <a:sym typeface="Century Gothic"/>
              </a:rPr>
              <a:t>[pren-]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a:t>
            </a:r>
            <a:r>
              <a:rPr kumimoji="0" lang="en-GB" sz="2000" b="0" i="0" u="none" strike="noStrike" kern="1200" cap="none" spc="0" normalizeH="0" baseline="0" dirty="0">
                <a:ln>
                  <a:noFill/>
                </a:ln>
                <a:solidFill>
                  <a:prstClr val="white"/>
                </a:solidFill>
                <a:effectLst/>
                <a:uLnTx/>
                <a:uFillTx/>
                <a:latin typeface="Century Gothic"/>
                <a:sym typeface="Century Gothic"/>
              </a:rPr>
              <a:t>imperfect</a:t>
            </a:r>
            <a:r>
              <a:rPr kumimoji="0" lang="en-GB" sz="2000" b="0" i="0" u="none" strike="noStrike" kern="1200" cap="none" spc="0" normalizeH="0" dirty="0">
                <a:ln>
                  <a:noFill/>
                </a:ln>
                <a:solidFill>
                  <a:prstClr val="white"/>
                </a:solidFill>
                <a:effectLst/>
                <a:uLnTx/>
                <a:uFillTx/>
                <a:latin typeface="Century Gothic"/>
                <a:sym typeface="Century Gothic"/>
              </a:rPr>
              <a:t> ending </a:t>
            </a:r>
            <a:r>
              <a:rPr kumimoji="0" lang="en-GB" sz="2000" b="1" i="0" u="none" strike="noStrike" kern="1200" cap="none" spc="0" normalizeH="0" dirty="0">
                <a:ln>
                  <a:noFill/>
                </a:ln>
                <a:solidFill>
                  <a:prstClr val="white"/>
                </a:solidFill>
                <a:effectLst/>
                <a:uLnTx/>
                <a:uFillTx/>
                <a:latin typeface="Century Gothic"/>
                <a:sym typeface="Century Gothic"/>
              </a:rPr>
              <a:t>[-ais]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a:sym typeface="Century Gothic"/>
              </a:rPr>
              <a:t>5 points </a:t>
            </a:r>
            <a:r>
              <a:rPr lang="fr-FR" sz="2000" dirty="0">
                <a:solidFill>
                  <a:prstClr val="white"/>
                </a:solidFill>
                <a:latin typeface="Century Gothic"/>
                <a:sym typeface="Century Gothic"/>
              </a:rPr>
              <a:t>for </a:t>
            </a:r>
            <a:r>
              <a:rPr kumimoji="0" lang="fr-FR" sz="2000" b="0" i="0" u="none" strike="noStrike" kern="1200" cap="none" spc="0" normalizeH="0" noProof="0" dirty="0">
                <a:ln>
                  <a:noFill/>
                </a:ln>
                <a:solidFill>
                  <a:prstClr val="white"/>
                </a:solidFill>
                <a:effectLst/>
                <a:uLnTx/>
                <a:uFillTx/>
                <a:latin typeface="Century Gothic"/>
                <a:sym typeface="Century Gothic"/>
              </a:rPr>
              <a:t>100% correct sentence</a:t>
            </a:r>
            <a:endParaRPr kumimoji="0" lang="fr-FR"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A train on the railway tracks&#10;&#10;Description automatically generated with medium confidence">
            <a:extLst>
              <a:ext uri="{FF2B5EF4-FFF2-40B4-BE49-F238E27FC236}">
                <a16:creationId xmlns:a16="http://schemas.microsoft.com/office/drawing/2014/main" id="{822047C8-E3E2-47DB-9376-099E12149A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972310"/>
            <a:ext cx="2536371" cy="2393517"/>
          </a:xfrm>
          <a:prstGeom prst="rect">
            <a:avLst/>
          </a:prstGeom>
        </p:spPr>
      </p:pic>
      <p:sp>
        <p:nvSpPr>
          <p:cNvPr id="21"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2" name="Google Shape;480;p13">
            <a:extLst>
              <a:ext uri="{FF2B5EF4-FFF2-40B4-BE49-F238E27FC236}">
                <a16:creationId xmlns:a16="http://schemas.microsoft.com/office/drawing/2014/main" id="{27EB85FA-4387-4B33-89B2-F382327C4D00}"/>
              </a:ext>
            </a:extLst>
          </p:cNvPr>
          <p:cNvSpPr/>
          <p:nvPr/>
        </p:nvSpPr>
        <p:spPr>
          <a:xfrm>
            <a:off x="3278154" y="1277692"/>
            <a:ext cx="5635691" cy="1064090"/>
          </a:xfrm>
          <a:prstGeom prst="wedgeRoundRectCallout">
            <a:avLst>
              <a:gd name="adj1" fmla="val -49124"/>
              <a:gd name="adj2" fmla="val 18755"/>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Challenge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Traduis la phrase en français.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5902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315"/>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Qu’est-ce qu’il y a dans la boîte?</a:t>
            </a:r>
          </a:p>
        </p:txBody>
      </p:sp>
      <p:grpSp>
        <p:nvGrpSpPr>
          <p:cNvPr id="18" name="Group 17">
            <a:extLst>
              <a:ext uri="{FF2B5EF4-FFF2-40B4-BE49-F238E27FC236}">
                <a16:creationId xmlns:a16="http://schemas.microsoft.com/office/drawing/2014/main" id="{202C313A-C309-40EB-9668-05B82F6CA3D8}"/>
              </a:ext>
            </a:extLst>
          </p:cNvPr>
          <p:cNvGrpSpPr/>
          <p:nvPr/>
        </p:nvGrpSpPr>
        <p:grpSpPr>
          <a:xfrm>
            <a:off x="9655629" y="4174591"/>
            <a:ext cx="2258283" cy="1921591"/>
            <a:chOff x="1154573" y="1244942"/>
            <a:chExt cx="1910837" cy="1625946"/>
          </a:xfrm>
        </p:grpSpPr>
        <p:pic>
          <p:nvPicPr>
            <p:cNvPr id="19" name="Picture 4" descr="Tool Box Clip Art">
              <a:extLst>
                <a:ext uri="{FF2B5EF4-FFF2-40B4-BE49-F238E27FC236}">
                  <a16:creationId xmlns:a16="http://schemas.microsoft.com/office/drawing/2014/main" id="{22000F7A-A9EE-4D4D-A1AD-12888C27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25;p20">
              <a:hlinkClick r:id="rId5" action="ppaction://hlinksldjump"/>
              <a:extLst>
                <a:ext uri="{FF2B5EF4-FFF2-40B4-BE49-F238E27FC236}">
                  <a16:creationId xmlns:a16="http://schemas.microsoft.com/office/drawing/2014/main" id="{16E809CA-A288-4910-AE91-DFD7EDB4D337}"/>
                </a:ext>
              </a:extLst>
            </p:cNvPr>
            <p:cNvSpPr txBox="1"/>
            <p:nvPr/>
          </p:nvSpPr>
          <p:spPr>
            <a:xfrm>
              <a:off x="1484224" y="1839558"/>
              <a:ext cx="1328604" cy="723996"/>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retour</a:t>
              </a:r>
              <a:endParaRPr kumimoji="0"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sp>
        <p:nvSpPr>
          <p:cNvPr id="15" name="Google Shape;151;p21">
            <a:extLst>
              <a:ext uri="{FF2B5EF4-FFF2-40B4-BE49-F238E27FC236}">
                <a16:creationId xmlns:a16="http://schemas.microsoft.com/office/drawing/2014/main" id="{A9FA9535-E1D9-4842-9C20-9151DD42A4D5}"/>
              </a:ext>
            </a:extLst>
          </p:cNvPr>
          <p:cNvSpPr/>
          <p:nvPr/>
        </p:nvSpPr>
        <p:spPr>
          <a:xfrm>
            <a:off x="594826" y="3463200"/>
            <a:ext cx="11002347" cy="7800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E87D1E"/>
                </a:solidFill>
                <a:effectLst/>
                <a:uLnTx/>
                <a:uFillTx/>
                <a:latin typeface="Century Gothic" panose="020F0302020204030204"/>
                <a:ea typeface="Arial"/>
                <a:cs typeface="Arial"/>
                <a:sym typeface="Arial"/>
              </a:rPr>
              <a:t>Il participait à beaucoup de spectacles?</a:t>
            </a:r>
            <a:endParaRPr kumimoji="0" lang="fr-FR" sz="3600" b="0"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6" name="Google Shape;149;p21">
            <a:extLst>
              <a:ext uri="{FF2B5EF4-FFF2-40B4-BE49-F238E27FC236}">
                <a16:creationId xmlns:a16="http://schemas.microsoft.com/office/drawing/2014/main" id="{A38AA66B-5305-46EE-84A7-C4C624A64B7A}"/>
              </a:ext>
            </a:extLst>
          </p:cNvPr>
          <p:cNvSpPr txBox="1"/>
          <p:nvPr/>
        </p:nvSpPr>
        <p:spPr>
          <a:xfrm>
            <a:off x="0" y="2739600"/>
            <a:ext cx="12191999" cy="738609"/>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04F75"/>
                </a:solidFill>
                <a:effectLst/>
                <a:uLnTx/>
                <a:uFillTx/>
                <a:latin typeface="Century Gothic" panose="020F0302020204030204"/>
                <a:ea typeface="Comic Sans MS"/>
                <a:cs typeface="Comic Sans MS"/>
                <a:sym typeface="Comic Sans MS"/>
              </a:rPr>
              <a:t>Did he used to participate in lots of shows?</a:t>
            </a:r>
            <a:endParaRPr kumimoji="0" sz="4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Google Shape;480;p13">
            <a:extLst>
              <a:ext uri="{FF2B5EF4-FFF2-40B4-BE49-F238E27FC236}">
                <a16:creationId xmlns:a16="http://schemas.microsoft.com/office/drawing/2014/main" id="{8BAB9D1B-1AC9-4A37-B60B-A7A5B8B671B5}"/>
              </a:ext>
            </a:extLst>
          </p:cNvPr>
          <p:cNvSpPr/>
          <p:nvPr/>
        </p:nvSpPr>
        <p:spPr>
          <a:xfrm>
            <a:off x="3204000" y="4500000"/>
            <a:ext cx="5943600" cy="1313163"/>
          </a:xfrm>
          <a:prstGeom prst="wedgeRoundRectCallout">
            <a:avLst>
              <a:gd name="adj1" fmla="val -49124"/>
              <a:gd name="adj2" fmla="val 18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a:sym typeface="Century Gothic"/>
              </a:rPr>
              <a:t>15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stem </a:t>
            </a:r>
            <a:r>
              <a:rPr kumimoji="0" lang="fr-FR" sz="2000" b="1" i="0" u="none" strike="noStrike" kern="1200" cap="none" spc="0" normalizeH="0" baseline="0" noProof="0" dirty="0">
                <a:ln>
                  <a:noFill/>
                </a:ln>
                <a:solidFill>
                  <a:prstClr val="white"/>
                </a:solidFill>
                <a:effectLst/>
                <a:uLnTx/>
                <a:uFillTx/>
                <a:latin typeface="Century Gothic"/>
                <a:sym typeface="Century Gothic"/>
              </a:rPr>
              <a:t>[particip-]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t>
            </a:r>
            <a:r>
              <a:rPr lang="fr-FR" sz="2000" dirty="0">
                <a:solidFill>
                  <a:prstClr val="white"/>
                </a:solidFill>
                <a:latin typeface="Century Gothic"/>
                <a:sym typeface="Century Gothic"/>
              </a:rPr>
              <a:t>a </a:t>
            </a:r>
            <a:r>
              <a:rPr kumimoji="0" lang="fr-FR" sz="2000" b="0" i="0" u="none" strike="noStrike" kern="1200" cap="none" spc="0" normalizeH="0" baseline="0" noProof="0" dirty="0">
                <a:ln>
                  <a:noFill/>
                </a:ln>
                <a:solidFill>
                  <a:prstClr val="white"/>
                </a:solidFill>
                <a:effectLst/>
                <a:uLnTx/>
                <a:uFillTx/>
                <a:latin typeface="Century Gothic"/>
                <a:sym typeface="Century Gothic"/>
              </a:rPr>
              <a:t>correct </a:t>
            </a:r>
            <a:r>
              <a:rPr kumimoji="0" lang="en-GB" sz="2000" b="0" i="0" u="none" strike="noStrike" kern="1200" cap="none" spc="0" normalizeH="0" baseline="0" dirty="0">
                <a:ln>
                  <a:noFill/>
                </a:ln>
                <a:solidFill>
                  <a:prstClr val="white"/>
                </a:solidFill>
                <a:effectLst/>
                <a:uLnTx/>
                <a:uFillTx/>
                <a:latin typeface="Century Gothic"/>
                <a:sym typeface="Century Gothic"/>
              </a:rPr>
              <a:t>imperfect</a:t>
            </a:r>
            <a:r>
              <a:rPr kumimoji="0" lang="en-GB" sz="2000" b="0" i="0" u="none" strike="noStrike" kern="1200" cap="none" spc="0" normalizeH="0" dirty="0">
                <a:ln>
                  <a:noFill/>
                </a:ln>
                <a:solidFill>
                  <a:prstClr val="white"/>
                </a:solidFill>
                <a:effectLst/>
                <a:uLnTx/>
                <a:uFillTx/>
                <a:latin typeface="Century Gothic"/>
                <a:sym typeface="Century Gothic"/>
              </a:rPr>
              <a:t> ending </a:t>
            </a:r>
            <a:r>
              <a:rPr kumimoji="0" lang="en-GB" sz="2000" b="1" i="0" u="none" strike="noStrike" kern="1200" cap="none" spc="0" normalizeH="0" dirty="0">
                <a:ln>
                  <a:noFill/>
                </a:ln>
                <a:solidFill>
                  <a:prstClr val="white"/>
                </a:solidFill>
                <a:effectLst/>
                <a:uLnTx/>
                <a:uFillTx/>
                <a:latin typeface="Century Gothic"/>
                <a:sym typeface="Century Gothic"/>
              </a:rPr>
              <a:t>[-ait]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a:sym typeface="Century Gothic"/>
              </a:rPr>
              <a:t>5 points </a:t>
            </a:r>
            <a:r>
              <a:rPr lang="fr-FR" sz="2000" dirty="0">
                <a:solidFill>
                  <a:prstClr val="white"/>
                </a:solidFill>
                <a:latin typeface="Century Gothic"/>
                <a:sym typeface="Century Gothic"/>
              </a:rPr>
              <a:t>for </a:t>
            </a:r>
            <a:r>
              <a:rPr kumimoji="0" lang="fr-FR" sz="2000" b="0" i="0" u="none" strike="noStrike" kern="1200" cap="none" spc="0" normalizeH="0" noProof="0" dirty="0">
                <a:ln>
                  <a:noFill/>
                </a:ln>
                <a:solidFill>
                  <a:prstClr val="white"/>
                </a:solidFill>
                <a:effectLst/>
                <a:uLnTx/>
                <a:uFillTx/>
                <a:latin typeface="Century Gothic"/>
                <a:sym typeface="Century Gothic"/>
              </a:rPr>
              <a:t>100% correct sentence</a:t>
            </a:r>
            <a:endParaRPr kumimoji="0" lang="fr-FR"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6B8B0EF0-EA84-481F-8EE1-125075ADC2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67" y="4347653"/>
            <a:ext cx="2030006" cy="2020490"/>
          </a:xfrm>
          <a:prstGeom prst="rect">
            <a:avLst/>
          </a:prstGeom>
        </p:spPr>
      </p:pic>
      <p:sp>
        <p:nvSpPr>
          <p:cNvPr id="21"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3" name="Google Shape;480;p13">
            <a:extLst>
              <a:ext uri="{FF2B5EF4-FFF2-40B4-BE49-F238E27FC236}">
                <a16:creationId xmlns:a16="http://schemas.microsoft.com/office/drawing/2014/main" id="{27EB85FA-4387-4B33-89B2-F382327C4D00}"/>
              </a:ext>
            </a:extLst>
          </p:cNvPr>
          <p:cNvSpPr/>
          <p:nvPr/>
        </p:nvSpPr>
        <p:spPr>
          <a:xfrm>
            <a:off x="3278154" y="1277692"/>
            <a:ext cx="5635691" cy="1064090"/>
          </a:xfrm>
          <a:prstGeom prst="wedgeRoundRectCallout">
            <a:avLst>
              <a:gd name="adj1" fmla="val -49124"/>
              <a:gd name="adj2" fmla="val 18755"/>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Challenge 6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a:sym typeface="Century Gothic"/>
              </a:rPr>
              <a:t>T</a:t>
            </a: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raduis la phrase en français.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7522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315"/>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Qu’est-ce qu’il y a dans la boîte?</a:t>
            </a:r>
          </a:p>
        </p:txBody>
      </p:sp>
      <p:grpSp>
        <p:nvGrpSpPr>
          <p:cNvPr id="18" name="Group 17">
            <a:extLst>
              <a:ext uri="{FF2B5EF4-FFF2-40B4-BE49-F238E27FC236}">
                <a16:creationId xmlns:a16="http://schemas.microsoft.com/office/drawing/2014/main" id="{202C313A-C309-40EB-9668-05B82F6CA3D8}"/>
              </a:ext>
            </a:extLst>
          </p:cNvPr>
          <p:cNvGrpSpPr/>
          <p:nvPr/>
        </p:nvGrpSpPr>
        <p:grpSpPr>
          <a:xfrm>
            <a:off x="9662120" y="4180115"/>
            <a:ext cx="2251792" cy="1916068"/>
            <a:chOff x="1154573" y="1244942"/>
            <a:chExt cx="1910837" cy="1625946"/>
          </a:xfrm>
        </p:grpSpPr>
        <p:pic>
          <p:nvPicPr>
            <p:cNvPr id="19" name="Picture 4" descr="Tool Box Clip Art">
              <a:extLst>
                <a:ext uri="{FF2B5EF4-FFF2-40B4-BE49-F238E27FC236}">
                  <a16:creationId xmlns:a16="http://schemas.microsoft.com/office/drawing/2014/main" id="{22000F7A-A9EE-4D4D-A1AD-12888C27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25;p20">
              <a:hlinkClick r:id="rId5" action="ppaction://hlinksldjump"/>
              <a:extLst>
                <a:ext uri="{FF2B5EF4-FFF2-40B4-BE49-F238E27FC236}">
                  <a16:creationId xmlns:a16="http://schemas.microsoft.com/office/drawing/2014/main" id="{16E809CA-A288-4910-AE91-DFD7EDB4D337}"/>
                </a:ext>
              </a:extLst>
            </p:cNvPr>
            <p:cNvSpPr txBox="1"/>
            <p:nvPr/>
          </p:nvSpPr>
          <p:spPr>
            <a:xfrm>
              <a:off x="1484224" y="1839558"/>
              <a:ext cx="1328604" cy="723996"/>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retour</a:t>
              </a:r>
              <a:endParaRPr kumimoji="0"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sp>
        <p:nvSpPr>
          <p:cNvPr id="15" name="Google Shape;151;p21">
            <a:extLst>
              <a:ext uri="{FF2B5EF4-FFF2-40B4-BE49-F238E27FC236}">
                <a16:creationId xmlns:a16="http://schemas.microsoft.com/office/drawing/2014/main" id="{0F06D486-1EC4-4E88-AF9D-129BDCDE2CEB}"/>
              </a:ext>
            </a:extLst>
          </p:cNvPr>
          <p:cNvSpPr/>
          <p:nvPr/>
        </p:nvSpPr>
        <p:spPr>
          <a:xfrm>
            <a:off x="3306010" y="3463200"/>
            <a:ext cx="5579980" cy="7800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dirty="0">
                <a:solidFill>
                  <a:srgbClr val="E87D1E"/>
                </a:solidFill>
                <a:latin typeface="Century Gothic" panose="020F0302020204030204"/>
                <a:cs typeface="Arial"/>
                <a:sym typeface="Arial"/>
              </a:rPr>
              <a:t>Tu écrivais des livres? </a:t>
            </a:r>
            <a:endParaRPr kumimoji="0" lang="fr-FR" sz="3600" b="0"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6" name="Google Shape;149;p21">
            <a:extLst>
              <a:ext uri="{FF2B5EF4-FFF2-40B4-BE49-F238E27FC236}">
                <a16:creationId xmlns:a16="http://schemas.microsoft.com/office/drawing/2014/main" id="{36DF610B-FC67-4D80-AFED-62254C489C62}"/>
              </a:ext>
            </a:extLst>
          </p:cNvPr>
          <p:cNvSpPr txBox="1"/>
          <p:nvPr/>
        </p:nvSpPr>
        <p:spPr>
          <a:xfrm>
            <a:off x="0" y="2739600"/>
            <a:ext cx="12192000" cy="738609"/>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04F75"/>
                </a:solidFill>
                <a:effectLst/>
                <a:uLnTx/>
                <a:uFillTx/>
                <a:latin typeface="Century Gothic" panose="020F0302020204030204"/>
                <a:ea typeface="Comic Sans MS"/>
                <a:cs typeface="Comic Sans MS"/>
                <a:sym typeface="Comic Sans MS"/>
              </a:rPr>
              <a:t>Did you used to write books?</a:t>
            </a:r>
            <a:endParaRPr kumimoji="0" sz="4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Google Shape;480;p13">
            <a:extLst>
              <a:ext uri="{FF2B5EF4-FFF2-40B4-BE49-F238E27FC236}">
                <a16:creationId xmlns:a16="http://schemas.microsoft.com/office/drawing/2014/main" id="{1291EA9E-C042-424A-A897-35B607C20AF6}"/>
              </a:ext>
            </a:extLst>
          </p:cNvPr>
          <p:cNvSpPr/>
          <p:nvPr/>
        </p:nvSpPr>
        <p:spPr>
          <a:xfrm>
            <a:off x="3204000" y="4500000"/>
            <a:ext cx="5943600" cy="1313163"/>
          </a:xfrm>
          <a:prstGeom prst="wedgeRoundRectCallout">
            <a:avLst>
              <a:gd name="adj1" fmla="val -49124"/>
              <a:gd name="adj2" fmla="val 18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a:sym typeface="Century Gothic"/>
              </a:rPr>
              <a:t>15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stem </a:t>
            </a:r>
            <a:r>
              <a:rPr kumimoji="0" lang="fr-FR" sz="2000" b="1" i="0" u="none" strike="noStrike" kern="1200" cap="none" spc="0" normalizeH="0" baseline="0" noProof="0" dirty="0">
                <a:ln>
                  <a:noFill/>
                </a:ln>
                <a:solidFill>
                  <a:prstClr val="white"/>
                </a:solidFill>
                <a:effectLst/>
                <a:uLnTx/>
                <a:uFillTx/>
                <a:latin typeface="Century Gothic"/>
                <a:sym typeface="Century Gothic"/>
              </a:rPr>
              <a:t>[écriv-]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a:t>
            </a:r>
            <a:r>
              <a:rPr kumimoji="0" lang="en-GB" sz="2000" b="0" i="0" u="none" strike="noStrike" kern="1200" cap="none" spc="0" normalizeH="0" baseline="0" dirty="0">
                <a:ln>
                  <a:noFill/>
                </a:ln>
                <a:solidFill>
                  <a:prstClr val="white"/>
                </a:solidFill>
                <a:effectLst/>
                <a:uLnTx/>
                <a:uFillTx/>
                <a:latin typeface="Century Gothic"/>
                <a:sym typeface="Century Gothic"/>
              </a:rPr>
              <a:t>imperfect</a:t>
            </a:r>
            <a:r>
              <a:rPr kumimoji="0" lang="en-GB" sz="2000" b="0" i="0" u="none" strike="noStrike" kern="1200" cap="none" spc="0" normalizeH="0" dirty="0">
                <a:ln>
                  <a:noFill/>
                </a:ln>
                <a:solidFill>
                  <a:prstClr val="white"/>
                </a:solidFill>
                <a:effectLst/>
                <a:uLnTx/>
                <a:uFillTx/>
                <a:latin typeface="Century Gothic"/>
                <a:sym typeface="Century Gothic"/>
              </a:rPr>
              <a:t> ending </a:t>
            </a:r>
            <a:r>
              <a:rPr kumimoji="0" lang="en-GB" sz="2000" b="1" i="0" u="none" strike="noStrike" kern="1200" cap="none" spc="0" normalizeH="0" dirty="0">
                <a:ln>
                  <a:noFill/>
                </a:ln>
                <a:solidFill>
                  <a:prstClr val="white"/>
                </a:solidFill>
                <a:effectLst/>
                <a:uLnTx/>
                <a:uFillTx/>
                <a:latin typeface="Century Gothic"/>
                <a:sym typeface="Century Gothic"/>
              </a:rPr>
              <a:t>[-ais]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a:sym typeface="Century Gothic"/>
              </a:rPr>
              <a:t>5 points </a:t>
            </a:r>
            <a:r>
              <a:rPr lang="fr-FR" sz="2000" dirty="0">
                <a:solidFill>
                  <a:prstClr val="white"/>
                </a:solidFill>
                <a:latin typeface="Century Gothic"/>
                <a:sym typeface="Century Gothic"/>
              </a:rPr>
              <a:t>for </a:t>
            </a:r>
            <a:r>
              <a:rPr kumimoji="0" lang="fr-FR" sz="2000" b="0" i="0" u="none" strike="noStrike" kern="1200" cap="none" spc="0" normalizeH="0" noProof="0" dirty="0">
                <a:ln>
                  <a:noFill/>
                </a:ln>
                <a:solidFill>
                  <a:prstClr val="white"/>
                </a:solidFill>
                <a:effectLst/>
                <a:uLnTx/>
                <a:uFillTx/>
                <a:latin typeface="Century Gothic"/>
                <a:sym typeface="Century Gothic"/>
              </a:rPr>
              <a:t>100% correct sentence</a:t>
            </a:r>
            <a:endParaRPr kumimoji="0" lang="fr-FR"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A stack of books&#10;&#10;Description automatically generated with medium confidence">
            <a:extLst>
              <a:ext uri="{FF2B5EF4-FFF2-40B4-BE49-F238E27FC236}">
                <a16:creationId xmlns:a16="http://schemas.microsoft.com/office/drawing/2014/main" id="{17BFD60E-57B6-47B8-8A19-EB6D0465A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089" y="3815267"/>
            <a:ext cx="2513183" cy="2460171"/>
          </a:xfrm>
          <a:prstGeom prst="rect">
            <a:avLst/>
          </a:prstGeom>
        </p:spPr>
      </p:pic>
      <p:sp>
        <p:nvSpPr>
          <p:cNvPr id="21"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3" name="Google Shape;480;p13">
            <a:extLst>
              <a:ext uri="{FF2B5EF4-FFF2-40B4-BE49-F238E27FC236}">
                <a16:creationId xmlns:a16="http://schemas.microsoft.com/office/drawing/2014/main" id="{27EB85FA-4387-4B33-89B2-F382327C4D00}"/>
              </a:ext>
            </a:extLst>
          </p:cNvPr>
          <p:cNvSpPr/>
          <p:nvPr/>
        </p:nvSpPr>
        <p:spPr>
          <a:xfrm>
            <a:off x="3278154" y="1277692"/>
            <a:ext cx="5635691" cy="1064090"/>
          </a:xfrm>
          <a:prstGeom prst="wedgeRoundRectCallout">
            <a:avLst>
              <a:gd name="adj1" fmla="val -49124"/>
              <a:gd name="adj2" fmla="val 18755"/>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Challenge 7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a:sym typeface="Century Gothic"/>
              </a:rPr>
              <a:t>T</a:t>
            </a: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raduis la phrase en français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549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86B2A93F-C5B5-4222-A59D-42F579CF0F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315"/>
            <a:ext cx="7315200" cy="867128"/>
          </a:xfrm>
          <a:prstGeom prst="rect">
            <a:avLst/>
          </a:prstGeom>
        </p:spPr>
      </p:pic>
      <p:sp>
        <p:nvSpPr>
          <p:cNvPr id="13" name="Title 3">
            <a:extLst>
              <a:ext uri="{FF2B5EF4-FFF2-40B4-BE49-F238E27FC236}">
                <a16:creationId xmlns:a16="http://schemas.microsoft.com/office/drawing/2014/main" id="{7A196346-44D4-446F-94AD-82A0AD34F44E}"/>
              </a:ext>
            </a:extLst>
          </p:cNvPr>
          <p:cNvSpPr txBox="1">
            <a:spLocks/>
          </p:cNvSpPr>
          <p:nvPr/>
        </p:nvSpPr>
        <p:spPr>
          <a:xfrm>
            <a:off x="111967" y="296863"/>
            <a:ext cx="6064897" cy="7078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j-ea"/>
                <a:cs typeface="+mj-cs"/>
              </a:rPr>
              <a:t>Qu’est-ce qu’il y a dans la boîte?</a:t>
            </a:r>
          </a:p>
        </p:txBody>
      </p:sp>
      <p:grpSp>
        <p:nvGrpSpPr>
          <p:cNvPr id="18" name="Group 17">
            <a:extLst>
              <a:ext uri="{FF2B5EF4-FFF2-40B4-BE49-F238E27FC236}">
                <a16:creationId xmlns:a16="http://schemas.microsoft.com/office/drawing/2014/main" id="{202C313A-C309-40EB-9668-05B82F6CA3D8}"/>
              </a:ext>
            </a:extLst>
          </p:cNvPr>
          <p:cNvGrpSpPr/>
          <p:nvPr/>
        </p:nvGrpSpPr>
        <p:grpSpPr>
          <a:xfrm>
            <a:off x="9610948" y="4136571"/>
            <a:ext cx="2302964" cy="1959611"/>
            <a:chOff x="1154573" y="1244942"/>
            <a:chExt cx="1910837" cy="1625946"/>
          </a:xfrm>
        </p:grpSpPr>
        <p:pic>
          <p:nvPicPr>
            <p:cNvPr id="19" name="Picture 4" descr="Tool Box Clip Art">
              <a:extLst>
                <a:ext uri="{FF2B5EF4-FFF2-40B4-BE49-F238E27FC236}">
                  <a16:creationId xmlns:a16="http://schemas.microsoft.com/office/drawing/2014/main" id="{22000F7A-A9EE-4D4D-A1AD-12888C27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573" y="1244942"/>
              <a:ext cx="1910837" cy="162594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25;p20">
              <a:hlinkClick r:id="rId5" action="ppaction://hlinksldjump"/>
              <a:extLst>
                <a:ext uri="{FF2B5EF4-FFF2-40B4-BE49-F238E27FC236}">
                  <a16:creationId xmlns:a16="http://schemas.microsoft.com/office/drawing/2014/main" id="{16E809CA-A288-4910-AE91-DFD7EDB4D337}"/>
                </a:ext>
              </a:extLst>
            </p:cNvPr>
            <p:cNvSpPr txBox="1"/>
            <p:nvPr/>
          </p:nvSpPr>
          <p:spPr>
            <a:xfrm>
              <a:off x="1484224" y="1839558"/>
              <a:ext cx="1328604" cy="723996"/>
            </a:xfrm>
            <a:prstGeom prst="rect">
              <a:avLst/>
            </a:prstGeom>
            <a:solidFill>
              <a:schemeClr val="lt1"/>
            </a:solidFill>
            <a:ln>
              <a:solidFill>
                <a:schemeClr val="tx1"/>
              </a:solidFill>
            </a:ln>
          </p:spPr>
          <p:txBody>
            <a:bodyPr spcFirstLastPara="1" wrap="square" lIns="121900" tIns="60933" rIns="121900" bIns="60933"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rPr>
                <a:t>retour</a:t>
              </a:r>
              <a:endParaRPr kumimoji="0" sz="2000" b="1" i="0" u="none" strike="noStrike" kern="1200" cap="none" spc="0" normalizeH="0" baseline="0" noProof="0" dirty="0">
                <a:ln>
                  <a:noFill/>
                </a:ln>
                <a:solidFill>
                  <a:srgbClr val="104F75"/>
                </a:solidFill>
                <a:effectLst/>
                <a:uLnTx/>
                <a:uFillTx/>
                <a:latin typeface="Century Gothic" panose="020B0502020202020204" pitchFamily="34" charset="0"/>
                <a:ea typeface="Arial"/>
                <a:cs typeface="Arial"/>
                <a:sym typeface="Arial"/>
              </a:endParaRPr>
            </a:p>
          </p:txBody>
        </p:sp>
      </p:grpSp>
      <p:sp>
        <p:nvSpPr>
          <p:cNvPr id="15" name="Google Shape;151;p21">
            <a:extLst>
              <a:ext uri="{FF2B5EF4-FFF2-40B4-BE49-F238E27FC236}">
                <a16:creationId xmlns:a16="http://schemas.microsoft.com/office/drawing/2014/main" id="{4A8BF08B-EA2D-4DB7-A346-525843BEDBE4}"/>
              </a:ext>
            </a:extLst>
          </p:cNvPr>
          <p:cNvSpPr/>
          <p:nvPr/>
        </p:nvSpPr>
        <p:spPr>
          <a:xfrm>
            <a:off x="3306010" y="3463200"/>
            <a:ext cx="5579980" cy="780000"/>
          </a:xfrm>
          <a:prstGeom prst="rect">
            <a:avLst/>
          </a:prstGeom>
          <a:noFill/>
          <a:ln>
            <a:noFill/>
          </a:ln>
        </p:spPr>
        <p:txBody>
          <a:bodyPr spcFirstLastPara="1" wrap="square" lIns="121900" tIns="60933" rIns="121900" bIns="60933"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E87D1E"/>
                </a:solidFill>
                <a:effectLst/>
                <a:uLnTx/>
                <a:uFillTx/>
                <a:latin typeface="Century Gothic" panose="020F0302020204030204"/>
                <a:ea typeface="Arial"/>
                <a:cs typeface="Arial"/>
                <a:sym typeface="Arial"/>
              </a:rPr>
              <a:t>Elle partait tôt</a:t>
            </a:r>
            <a:r>
              <a:rPr kumimoji="0" lang="fr-FR" sz="3600" b="0" i="0" u="none" strike="noStrike" kern="1200" cap="none" spc="0" normalizeH="0" noProof="0" dirty="0">
                <a:ln>
                  <a:noFill/>
                </a:ln>
                <a:solidFill>
                  <a:srgbClr val="E87D1E"/>
                </a:solidFill>
                <a:effectLst/>
                <a:uLnTx/>
                <a:uFillTx/>
                <a:latin typeface="Century Gothic" panose="020F0302020204030204"/>
                <a:ea typeface="Arial"/>
                <a:cs typeface="Arial"/>
                <a:sym typeface="Arial"/>
              </a:rPr>
              <a:t> ?</a:t>
            </a:r>
            <a:endParaRPr kumimoji="0" lang="fr-FR" sz="3600" b="0"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6" name="Google Shape;149;p21">
            <a:extLst>
              <a:ext uri="{FF2B5EF4-FFF2-40B4-BE49-F238E27FC236}">
                <a16:creationId xmlns:a16="http://schemas.microsoft.com/office/drawing/2014/main" id="{DC609974-B28A-43BA-8D60-AB9F545C1E3F}"/>
              </a:ext>
            </a:extLst>
          </p:cNvPr>
          <p:cNvSpPr txBox="1"/>
          <p:nvPr/>
        </p:nvSpPr>
        <p:spPr>
          <a:xfrm>
            <a:off x="0" y="2739600"/>
            <a:ext cx="12192000" cy="738609"/>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04F75"/>
                </a:solidFill>
                <a:effectLst/>
                <a:uLnTx/>
                <a:uFillTx/>
                <a:latin typeface="Century Gothic" panose="020F0302020204030204"/>
                <a:ea typeface="Comic Sans MS"/>
                <a:cs typeface="Comic Sans MS"/>
                <a:sym typeface="Comic Sans MS"/>
              </a:rPr>
              <a:t>Did she used to leave early?</a:t>
            </a:r>
            <a:endParaRPr kumimoji="0" sz="4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Google Shape;480;p13">
            <a:extLst>
              <a:ext uri="{FF2B5EF4-FFF2-40B4-BE49-F238E27FC236}">
                <a16:creationId xmlns:a16="http://schemas.microsoft.com/office/drawing/2014/main" id="{25374719-0D4D-4F0F-AC5B-0CBB6286C7D3}"/>
              </a:ext>
            </a:extLst>
          </p:cNvPr>
          <p:cNvSpPr/>
          <p:nvPr/>
        </p:nvSpPr>
        <p:spPr>
          <a:xfrm>
            <a:off x="3204000" y="4500000"/>
            <a:ext cx="5943600" cy="1313163"/>
          </a:xfrm>
          <a:prstGeom prst="wedgeRoundRectCallout">
            <a:avLst>
              <a:gd name="adj1" fmla="val -49124"/>
              <a:gd name="adj2" fmla="val 18755"/>
              <a:gd name="adj3" fmla="val 16667"/>
            </a:avLst>
          </a:prstGeom>
          <a:solidFill>
            <a:srgbClr val="104F75"/>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Century Gothic"/>
                <a:sym typeface="Century Gothic"/>
              </a:rPr>
              <a:t>15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stem </a:t>
            </a:r>
            <a:r>
              <a:rPr kumimoji="0" lang="fr-FR" sz="2000" b="1" i="0" u="none" strike="noStrike" kern="1200" cap="none" spc="0" normalizeH="0" baseline="0" noProof="0" dirty="0">
                <a:ln>
                  <a:noFill/>
                </a:ln>
                <a:solidFill>
                  <a:prstClr val="white"/>
                </a:solidFill>
                <a:effectLst/>
                <a:uLnTx/>
                <a:uFillTx/>
                <a:latin typeface="Century Gothic"/>
                <a:sym typeface="Century Gothic"/>
              </a:rPr>
              <a:t>[part-]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a:sym typeface="Century Gothic"/>
              </a:rPr>
              <a:t>5 points for a correct </a:t>
            </a:r>
            <a:r>
              <a:rPr kumimoji="0" lang="en-GB" sz="2000" b="0" i="0" u="none" strike="noStrike" kern="1200" cap="none" spc="0" normalizeH="0" baseline="0" dirty="0">
                <a:ln>
                  <a:noFill/>
                </a:ln>
                <a:solidFill>
                  <a:prstClr val="white"/>
                </a:solidFill>
                <a:effectLst/>
                <a:uLnTx/>
                <a:uFillTx/>
                <a:latin typeface="Century Gothic"/>
                <a:sym typeface="Century Gothic"/>
              </a:rPr>
              <a:t>imperfect</a:t>
            </a:r>
            <a:r>
              <a:rPr kumimoji="0" lang="en-GB" sz="2000" b="0" i="0" u="none" strike="noStrike" kern="1200" cap="none" spc="0" normalizeH="0" dirty="0">
                <a:ln>
                  <a:noFill/>
                </a:ln>
                <a:solidFill>
                  <a:prstClr val="white"/>
                </a:solidFill>
                <a:effectLst/>
                <a:uLnTx/>
                <a:uFillTx/>
                <a:latin typeface="Century Gothic"/>
                <a:sym typeface="Century Gothic"/>
              </a:rPr>
              <a:t> ending </a:t>
            </a:r>
            <a:r>
              <a:rPr kumimoji="0" lang="en-GB" sz="2000" b="1" i="0" u="none" strike="noStrike" kern="1200" cap="none" spc="0" normalizeH="0" dirty="0">
                <a:ln>
                  <a:noFill/>
                </a:ln>
                <a:solidFill>
                  <a:prstClr val="white"/>
                </a:solidFill>
                <a:effectLst/>
                <a:uLnTx/>
                <a:uFillTx/>
                <a:latin typeface="Century Gothic"/>
                <a:sym typeface="Century Gothic"/>
              </a:rPr>
              <a:t>[-ait]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noProof="0" dirty="0">
                <a:ln>
                  <a:noFill/>
                </a:ln>
                <a:solidFill>
                  <a:prstClr val="white"/>
                </a:solidFill>
                <a:effectLst/>
                <a:uLnTx/>
                <a:uFillTx/>
                <a:latin typeface="Century Gothic"/>
                <a:sym typeface="Century Gothic"/>
              </a:rPr>
              <a:t>5 points </a:t>
            </a:r>
            <a:r>
              <a:rPr lang="fr-FR" sz="2000" dirty="0">
                <a:solidFill>
                  <a:prstClr val="white"/>
                </a:solidFill>
                <a:latin typeface="Century Gothic"/>
                <a:sym typeface="Century Gothic"/>
              </a:rPr>
              <a:t>for </a:t>
            </a:r>
            <a:r>
              <a:rPr kumimoji="0" lang="fr-FR" sz="2000" b="0" i="0" u="none" strike="noStrike" kern="1200" cap="none" spc="0" normalizeH="0" noProof="0" dirty="0">
                <a:ln>
                  <a:noFill/>
                </a:ln>
                <a:solidFill>
                  <a:prstClr val="white"/>
                </a:solidFill>
                <a:effectLst/>
                <a:uLnTx/>
                <a:uFillTx/>
                <a:latin typeface="Century Gothic"/>
                <a:sym typeface="Century Gothic"/>
              </a:rPr>
              <a:t>100% correct sentence</a:t>
            </a:r>
            <a:endParaRPr kumimoji="0" lang="fr-FR"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 name="Picture 2" descr="Diagram&#10;&#10;Description automatically generated with low confidence">
            <a:extLst>
              <a:ext uri="{FF2B5EF4-FFF2-40B4-BE49-F238E27FC236}">
                <a16:creationId xmlns:a16="http://schemas.microsoft.com/office/drawing/2014/main" id="{9711540B-53DA-4EBC-B32C-3C04A65BBCB7}"/>
              </a:ext>
            </a:extLst>
          </p:cNvPr>
          <p:cNvPicPr>
            <a:picLocks noChangeAspect="1"/>
          </p:cNvPicPr>
          <p:nvPr/>
        </p:nvPicPr>
        <p:blipFill rotWithShape="1">
          <a:blip r:embed="rId6">
            <a:extLst>
              <a:ext uri="{28A0092B-C50C-407E-A947-70E740481C1C}">
                <a14:useLocalDpi xmlns:a14="http://schemas.microsoft.com/office/drawing/2010/main" val="0"/>
              </a:ext>
            </a:extLst>
          </a:blip>
          <a:srcRect l="8304" t="1407" r="60893" b="15056"/>
          <a:stretch/>
        </p:blipFill>
        <p:spPr>
          <a:xfrm>
            <a:off x="278089" y="3604254"/>
            <a:ext cx="1745021" cy="2491928"/>
          </a:xfrm>
          <a:prstGeom prst="rect">
            <a:avLst/>
          </a:prstGeom>
        </p:spPr>
      </p:pic>
      <p:sp>
        <p:nvSpPr>
          <p:cNvPr id="21"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3" name="Google Shape;480;p13">
            <a:extLst>
              <a:ext uri="{FF2B5EF4-FFF2-40B4-BE49-F238E27FC236}">
                <a16:creationId xmlns:a16="http://schemas.microsoft.com/office/drawing/2014/main" id="{27EB85FA-4387-4B33-89B2-F382327C4D00}"/>
              </a:ext>
            </a:extLst>
          </p:cNvPr>
          <p:cNvSpPr/>
          <p:nvPr/>
        </p:nvSpPr>
        <p:spPr>
          <a:xfrm>
            <a:off x="3278154" y="1277692"/>
            <a:ext cx="5635691" cy="1064090"/>
          </a:xfrm>
          <a:prstGeom prst="wedgeRoundRectCallout">
            <a:avLst>
              <a:gd name="adj1" fmla="val -49124"/>
              <a:gd name="adj2" fmla="val 18755"/>
              <a:gd name="adj3" fmla="val 16667"/>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Challenge 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a:ea typeface="+mn-ea"/>
                <a:cs typeface="+mn-cs"/>
                <a:sym typeface="Century Gothic"/>
              </a:rPr>
              <a:t>Traduis la phrase en français.</a:t>
            </a:r>
            <a:endParaRPr kumimoji="0" lang="fr-FR"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888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DA79CAB1-8391-4527-9A4D-94897D1B2A76}"/>
              </a:ext>
            </a:extLst>
          </p:cNvPr>
          <p:cNvSpPr/>
          <p:nvPr/>
        </p:nvSpPr>
        <p:spPr>
          <a:xfrm>
            <a:off x="3274467" y="2962583"/>
            <a:ext cx="2227772" cy="1141241"/>
          </a:xfrm>
          <a:prstGeom prst="wedgeRoundRectCallout">
            <a:avLst>
              <a:gd name="adj1" fmla="val 42803"/>
              <a:gd name="adj2" fmla="val 72916"/>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Oui, j’apprenais</a:t>
            </a:r>
            <a:r>
              <a:rPr kumimoji="0" lang="fr-FR"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l’allemand.</a:t>
            </a:r>
          </a:p>
        </p:txBody>
      </p:sp>
      <p:sp>
        <p:nvSpPr>
          <p:cNvPr id="26" name="Speech Bubble: Rectangle with Corners Rounded 12">
            <a:extLst>
              <a:ext uri="{FF2B5EF4-FFF2-40B4-BE49-F238E27FC236}">
                <a16:creationId xmlns:a16="http://schemas.microsoft.com/office/drawing/2014/main" id="{DA79CAB1-8391-4527-9A4D-94897D1B2A76}"/>
              </a:ext>
            </a:extLst>
          </p:cNvPr>
          <p:cNvSpPr/>
          <p:nvPr/>
        </p:nvSpPr>
        <p:spPr>
          <a:xfrm>
            <a:off x="3274598" y="2972470"/>
            <a:ext cx="2227772" cy="1141241"/>
          </a:xfrm>
          <a:prstGeom prst="wedgeRoundRectCallout">
            <a:avLst>
              <a:gd name="adj1" fmla="val 42803"/>
              <a:gd name="adj2" fmla="val 72916"/>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Non,</a:t>
            </a:r>
            <a:r>
              <a:rPr kumimoji="0" lang="fr-FR" sz="2000" b="0" i="0" u="none" strike="noStrike" kern="1200" cap="none" spc="0" normalizeH="0" noProof="0" dirty="0">
                <a:ln>
                  <a:noFill/>
                </a:ln>
                <a:solidFill>
                  <a:prstClr val="white"/>
                </a:solidFill>
                <a:effectLst/>
                <a:uLnTx/>
                <a:uFillTx/>
                <a:latin typeface="Century Gothic" panose="020F0302020204030204"/>
                <a:ea typeface="+mn-ea"/>
                <a:cs typeface="+mn-cs"/>
              </a:rPr>
              <a:t> mais je nourrissais mon chien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27" name="Picture 26" descr="A picture containing text&#10;&#10;Description automatically generated">
            <a:extLst>
              <a:ext uri="{FF2B5EF4-FFF2-40B4-BE49-F238E27FC236}">
                <a16:creationId xmlns:a16="http://schemas.microsoft.com/office/drawing/2014/main" id="{D5BC3EE8-05AC-4F06-884E-CDCFD7E7EB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10" t="19532" r="19216"/>
          <a:stretch/>
        </p:blipFill>
        <p:spPr>
          <a:xfrm>
            <a:off x="487688" y="3054122"/>
            <a:ext cx="1508146" cy="1736816"/>
          </a:xfrm>
          <a:prstGeom prst="rect">
            <a:avLst/>
          </a:prstGeom>
        </p:spPr>
      </p:pic>
      <p:pic>
        <p:nvPicPr>
          <p:cNvPr id="14" name="Picture 13" descr="background rectangle">
            <a:extLst>
              <a:ext uri="{FF2B5EF4-FFF2-40B4-BE49-F238E27FC236}">
                <a16:creationId xmlns:a16="http://schemas.microsoft.com/office/drawing/2014/main" id="{67BBC6D3-7C38-43E7-BF32-45E57B69767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Puissance 4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10" name="Picture 9" descr="A person wearing a costume&#10;&#10;Description automatically generated">
            <a:extLst>
              <a:ext uri="{FF2B5EF4-FFF2-40B4-BE49-F238E27FC236}">
                <a16:creationId xmlns:a16="http://schemas.microsoft.com/office/drawing/2014/main" id="{BAFD3546-5702-46D3-A863-A1BEFDD753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0063" y="3742200"/>
            <a:ext cx="2138199" cy="2138199"/>
          </a:xfrm>
          <a:prstGeom prst="rect">
            <a:avLst/>
          </a:prstGeom>
        </p:spPr>
      </p:pic>
      <p:sp>
        <p:nvSpPr>
          <p:cNvPr id="3" name="Speech Bubble: Rectangle with Corners Rounded 2">
            <a:extLst>
              <a:ext uri="{FF2B5EF4-FFF2-40B4-BE49-F238E27FC236}">
                <a16:creationId xmlns:a16="http://schemas.microsoft.com/office/drawing/2014/main" id="{2A73CCB5-27A7-4545-A03E-2834547724FD}"/>
              </a:ext>
            </a:extLst>
          </p:cNvPr>
          <p:cNvSpPr/>
          <p:nvPr/>
        </p:nvSpPr>
        <p:spPr>
          <a:xfrm>
            <a:off x="663440" y="4899143"/>
            <a:ext cx="2609977" cy="914400"/>
          </a:xfrm>
          <a:prstGeom prst="wedgeRoundRectCallout">
            <a:avLst>
              <a:gd name="adj1" fmla="val 3960"/>
              <a:gd name="adj2" fmla="val -7916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Tu apprenais une langue ?</a:t>
            </a:r>
          </a:p>
        </p:txBody>
      </p:sp>
      <p:graphicFrame>
        <p:nvGraphicFramePr>
          <p:cNvPr id="11" name="Table 2">
            <a:extLst>
              <a:ext uri="{FF2B5EF4-FFF2-40B4-BE49-F238E27FC236}">
                <a16:creationId xmlns:a16="http://schemas.microsoft.com/office/drawing/2014/main" id="{34ACF83A-A492-4B47-8BC8-01B833D5378E}"/>
              </a:ext>
            </a:extLst>
          </p:cNvPr>
          <p:cNvGraphicFramePr>
            <a:graphicFrameLocks noGrp="1"/>
          </p:cNvGraphicFramePr>
          <p:nvPr>
            <p:extLst>
              <p:ext uri="{D42A27DB-BD31-4B8C-83A1-F6EECF244321}">
                <p14:modId xmlns:p14="http://schemas.microsoft.com/office/powerpoint/2010/main" val="986783465"/>
              </p:ext>
            </p:extLst>
          </p:nvPr>
        </p:nvGraphicFramePr>
        <p:xfrm>
          <a:off x="7702613" y="2593211"/>
          <a:ext cx="4024640" cy="3536922"/>
        </p:xfrm>
        <a:graphic>
          <a:graphicData uri="http://schemas.openxmlformats.org/drawingml/2006/table">
            <a:tbl>
              <a:tblPr firstRow="1" bandRow="1">
                <a:tableStyleId>{5940675A-B579-460E-94D1-54222C63F5DA}</a:tableStyleId>
              </a:tblPr>
              <a:tblGrid>
                <a:gridCol w="2019171">
                  <a:extLst>
                    <a:ext uri="{9D8B030D-6E8A-4147-A177-3AD203B41FA5}">
                      <a16:colId xmlns:a16="http://schemas.microsoft.com/office/drawing/2014/main" val="611380627"/>
                    </a:ext>
                  </a:extLst>
                </a:gridCol>
                <a:gridCol w="2005469">
                  <a:extLst>
                    <a:ext uri="{9D8B030D-6E8A-4147-A177-3AD203B41FA5}">
                      <a16:colId xmlns:a16="http://schemas.microsoft.com/office/drawing/2014/main" val="3899899979"/>
                    </a:ext>
                  </a:extLst>
                </a:gridCol>
              </a:tblGrid>
              <a:tr h="1768461">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2115892577"/>
                  </a:ext>
                </a:extLst>
              </a:tr>
              <a:tr h="1768461">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3024719158"/>
                  </a:ext>
                </a:extLst>
              </a:tr>
            </a:tbl>
          </a:graphicData>
        </a:graphic>
      </p:graphicFrame>
      <p:sp>
        <p:nvSpPr>
          <p:cNvPr id="15" name="TextBox 14"/>
          <p:cNvSpPr txBox="1"/>
          <p:nvPr/>
        </p:nvSpPr>
        <p:spPr>
          <a:xfrm>
            <a:off x="10059655" y="3613624"/>
            <a:ext cx="1431235" cy="707886"/>
          </a:xfrm>
          <a:prstGeom prst="rect">
            <a:avLst/>
          </a:prstGeom>
          <a:noFill/>
        </p:spPr>
        <p:txBody>
          <a:bodyPr wrap="square" rtlCol="0">
            <a:spAutoFit/>
          </a:bodyPr>
          <a:lstStyle/>
          <a:p>
            <a:pPr algn="ctr"/>
            <a:r>
              <a:rPr lang="en-GB" sz="2000" dirty="0">
                <a:solidFill>
                  <a:schemeClr val="accent5">
                    <a:lumMod val="50000"/>
                  </a:schemeClr>
                </a:solidFill>
              </a:rPr>
              <a:t>learn/</a:t>
            </a:r>
            <a:br>
              <a:rPr lang="en-GB" sz="2000" dirty="0">
                <a:solidFill>
                  <a:schemeClr val="accent5">
                    <a:lumMod val="50000"/>
                  </a:schemeClr>
                </a:solidFill>
              </a:rPr>
            </a:br>
            <a:r>
              <a:rPr lang="en-GB" sz="2000" dirty="0">
                <a:solidFill>
                  <a:schemeClr val="accent5">
                    <a:lumMod val="50000"/>
                  </a:schemeClr>
                </a:solidFill>
              </a:rPr>
              <a:t>language</a:t>
            </a:r>
          </a:p>
        </p:txBody>
      </p:sp>
      <p:sp>
        <p:nvSpPr>
          <p:cNvPr id="16" name="Oval Callout 15"/>
          <p:cNvSpPr/>
          <p:nvPr/>
        </p:nvSpPr>
        <p:spPr>
          <a:xfrm>
            <a:off x="10244714" y="2858556"/>
            <a:ext cx="1049346" cy="639137"/>
          </a:xfrm>
          <a:prstGeom prst="wedgeEllipse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20" descr="Germany, Flag, Nationality, Count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1838" y="2972470"/>
            <a:ext cx="508004" cy="3051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France, Flag, National, Symbo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4625" y="3089610"/>
            <a:ext cx="457741" cy="3051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929873" y="3921400"/>
            <a:ext cx="1508071" cy="400110"/>
          </a:xfrm>
          <a:prstGeom prst="rect">
            <a:avLst/>
          </a:prstGeom>
          <a:noFill/>
        </p:spPr>
        <p:txBody>
          <a:bodyPr wrap="square" rtlCol="0">
            <a:spAutoFit/>
          </a:bodyPr>
          <a:lstStyle/>
          <a:p>
            <a:pPr algn="ctr"/>
            <a:r>
              <a:rPr lang="en-GB" sz="2000" dirty="0">
                <a:solidFill>
                  <a:schemeClr val="accent5">
                    <a:lumMod val="50000"/>
                  </a:schemeClr>
                </a:solidFill>
              </a:rPr>
              <a:t>feed/cat</a:t>
            </a:r>
          </a:p>
        </p:txBody>
      </p:sp>
      <p:pic>
        <p:nvPicPr>
          <p:cNvPr id="20" name="Picture 28" descr="Cat, Animal, The Silhouette, Apart From, Domestic C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3624" y="2856420"/>
            <a:ext cx="953310" cy="8937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806261" y="5694266"/>
            <a:ext cx="1920992" cy="400110"/>
          </a:xfrm>
          <a:prstGeom prst="rect">
            <a:avLst/>
          </a:prstGeom>
          <a:noFill/>
        </p:spPr>
        <p:txBody>
          <a:bodyPr wrap="square" rtlCol="0">
            <a:spAutoFit/>
          </a:bodyPr>
          <a:lstStyle/>
          <a:p>
            <a:pPr algn="ctr"/>
            <a:r>
              <a:rPr lang="en-GB" sz="2000" dirty="0">
                <a:solidFill>
                  <a:schemeClr val="accent5">
                    <a:lumMod val="50000"/>
                  </a:schemeClr>
                </a:solidFill>
              </a:rPr>
              <a:t>read/novels</a:t>
            </a:r>
          </a:p>
        </p:txBody>
      </p:sp>
      <p:pic>
        <p:nvPicPr>
          <p:cNvPr id="22" name="Picture 42" descr="Books, Library, Education, Literatu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44714" y="4485135"/>
            <a:ext cx="1061118" cy="113097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957945" y="5386490"/>
            <a:ext cx="1479999" cy="707886"/>
          </a:xfrm>
          <a:prstGeom prst="rect">
            <a:avLst/>
          </a:prstGeom>
          <a:noFill/>
        </p:spPr>
        <p:txBody>
          <a:bodyPr wrap="square" rtlCol="0">
            <a:spAutoFit/>
          </a:bodyPr>
          <a:lstStyle/>
          <a:p>
            <a:pPr algn="ctr"/>
            <a:r>
              <a:rPr lang="en-GB" sz="2000" dirty="0">
                <a:solidFill>
                  <a:schemeClr val="accent5">
                    <a:lumMod val="50000"/>
                  </a:schemeClr>
                </a:solidFill>
              </a:rPr>
              <a:t>use/</a:t>
            </a:r>
            <a:br>
              <a:rPr lang="en-GB" sz="2000" dirty="0">
                <a:solidFill>
                  <a:schemeClr val="accent5">
                    <a:lumMod val="50000"/>
                  </a:schemeClr>
                </a:solidFill>
              </a:rPr>
            </a:br>
            <a:r>
              <a:rPr lang="en-GB" sz="2000" dirty="0">
                <a:solidFill>
                  <a:schemeClr val="accent5">
                    <a:lumMod val="50000"/>
                  </a:schemeClr>
                </a:solidFill>
              </a:rPr>
              <a:t>computer</a:t>
            </a:r>
          </a:p>
        </p:txBody>
      </p:sp>
      <p:pic>
        <p:nvPicPr>
          <p:cNvPr id="24" name="Picture 52" descr="Laptop, Black, Blue, Screen,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9305" y="4470732"/>
            <a:ext cx="990363" cy="9276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heck Mark, Tick Mark, Check, Correc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2127" y="2673353"/>
            <a:ext cx="1623350" cy="1595200"/>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Rectangle with Corners Rounded 2">
            <a:extLst>
              <a:ext uri="{FF2B5EF4-FFF2-40B4-BE49-F238E27FC236}">
                <a16:creationId xmlns:a16="http://schemas.microsoft.com/office/drawing/2014/main" id="{2A73CCB5-27A7-4545-A03E-2834547724FD}"/>
              </a:ext>
            </a:extLst>
          </p:cNvPr>
          <p:cNvSpPr/>
          <p:nvPr/>
        </p:nvSpPr>
        <p:spPr>
          <a:xfrm>
            <a:off x="663439" y="4909800"/>
            <a:ext cx="2609977" cy="914400"/>
          </a:xfrm>
          <a:prstGeom prst="wedgeRoundRectCallout">
            <a:avLst>
              <a:gd name="adj1" fmla="val 3960"/>
              <a:gd name="adj2" fmla="val -7916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000" dirty="0">
                <a:solidFill>
                  <a:prstClr val="white"/>
                </a:solidFill>
                <a:latin typeface="Century Gothic" panose="020F0302020204030204"/>
              </a:rPr>
              <a:t>Tu</a:t>
            </a:r>
            <a:r>
              <a:rPr kumimoji="0" lang="fr-FR" sz="2000" b="0" i="0" u="none" strike="noStrike" kern="1200" cap="none" spc="0" normalizeH="0" baseline="0" dirty="0">
                <a:ln>
                  <a:noFill/>
                </a:ln>
                <a:solidFill>
                  <a:prstClr val="white"/>
                </a:solidFill>
                <a:effectLst/>
                <a:uLnTx/>
                <a:uFillTx/>
                <a:latin typeface="Century Gothic" panose="020F0302020204030204"/>
              </a:rPr>
              <a:t> </a:t>
            </a:r>
            <a:r>
              <a:rPr lang="fr-FR" sz="2000" dirty="0">
                <a:solidFill>
                  <a:prstClr val="white"/>
                </a:solidFill>
              </a:rPr>
              <a:t>nourrissais </a:t>
            </a:r>
            <a:r>
              <a:rPr kumimoji="0" lang="fr-FR" sz="2000" b="0" i="0" u="none" strike="noStrike" kern="1200" cap="none" spc="0" normalizeH="0" baseline="0" dirty="0">
                <a:ln>
                  <a:noFill/>
                </a:ln>
                <a:solidFill>
                  <a:prstClr val="white"/>
                </a:solidFill>
                <a:effectLst/>
                <a:uLnTx/>
                <a:uFillTx/>
                <a:latin typeface="Century Gothic" panose="020F0302020204030204"/>
              </a:rPr>
              <a:t>un chat</a:t>
            </a:r>
            <a:r>
              <a:rPr kumimoji="0" lang="fr-FR" sz="2000" b="0" i="0" u="none" strike="noStrike" kern="1200" cap="none" spc="0" normalizeH="0" dirty="0">
                <a:ln>
                  <a:noFill/>
                </a:ln>
                <a:solidFill>
                  <a:prstClr val="white"/>
                </a:solidFill>
                <a:effectLst/>
                <a:uLnTx/>
                <a:uFillTx/>
                <a:latin typeface="Century Gothic" panose="020F0302020204030204"/>
              </a:rPr>
              <a:t> </a:t>
            </a:r>
            <a:r>
              <a:rPr kumimoji="0" lang="fr-FR" sz="2000" b="0" i="0" u="none" strike="noStrike" kern="1200" cap="none" spc="0" normalizeH="0" baseline="0" dirty="0">
                <a:ln>
                  <a:noFill/>
                </a:ln>
                <a:solidFill>
                  <a:prstClr val="white"/>
                </a:solidFill>
                <a:effectLst/>
                <a:uLnTx/>
                <a:uFillTx/>
                <a:latin typeface="Century Gothic" panose="020F0302020204030204"/>
              </a:rPr>
              <a:t>?</a:t>
            </a:r>
          </a:p>
        </p:txBody>
      </p:sp>
      <p:sp>
        <p:nvSpPr>
          <p:cNvPr id="28" name="TextBox 27">
            <a:extLst>
              <a:ext uri="{FF2B5EF4-FFF2-40B4-BE49-F238E27FC236}">
                <a16:creationId xmlns:a16="http://schemas.microsoft.com/office/drawing/2014/main" id="{AD51C940-ACE5-FD48-A09A-D04E7D00194B}"/>
              </a:ext>
            </a:extLst>
          </p:cNvPr>
          <p:cNvSpPr txBox="1"/>
          <p:nvPr/>
        </p:nvSpPr>
        <p:spPr>
          <a:xfrm>
            <a:off x="180000" y="1296000"/>
            <a:ext cx="118215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On</a:t>
            </a:r>
            <a:r>
              <a:rPr kumimoji="0" lang="fr-FR" sz="2400" b="0" i="0" u="none" strike="noStrike" kern="1200" cap="none" spc="0" normalizeH="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passait du temps comment pendant son enfance ? </a:t>
            </a:r>
            <a:r>
              <a:rPr lang="fr-FR" sz="2400" dirty="0">
                <a:solidFill>
                  <a:srgbClr val="104F75"/>
                </a:solidFill>
                <a:latin typeface="Century Gothic" panose="020F0302020204030204"/>
              </a:rPr>
              <a:t>Parle avec tes camarades*. Qui faisait* quoi dans ta classe ? </a:t>
            </a:r>
            <a:r>
              <a:rPr lang="fr-FR" sz="2400" dirty="0">
                <a:solidFill>
                  <a:srgbClr val="104F75"/>
                </a:solidFill>
              </a:rPr>
              <a:t>Utilise </a:t>
            </a:r>
            <a:r>
              <a:rPr lang="fr-FR" sz="2400" b="1" dirty="0">
                <a:solidFill>
                  <a:srgbClr val="104F75"/>
                </a:solidFill>
              </a:rPr>
              <a:t>l’imparfait</a:t>
            </a:r>
            <a:r>
              <a:rPr lang="fr-FR" sz="2400" dirty="0">
                <a:solidFill>
                  <a:srgbClr val="104F75"/>
                </a:solidFill>
              </a:rPr>
              <a:t>. </a:t>
            </a:r>
          </a:p>
          <a:p>
            <a:pPr lvl="0">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Aligne quatre</a:t>
            </a:r>
            <a:r>
              <a:rPr lang="fr-FR" sz="2400" dirty="0">
                <a:solidFill>
                  <a:srgbClr val="104F75"/>
                </a:solidFill>
              </a:rPr>
              <a:t> boîtes*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pour gagner</a:t>
            </a:r>
            <a:r>
              <a:rPr lang="fr-FR" sz="2400" dirty="0">
                <a:solidFill>
                  <a:srgbClr val="104F75"/>
                </a:solidFill>
                <a:latin typeface="Century Gothic" panose="020F0302020204030204"/>
              </a:rPr>
              <a:t> !</a:t>
            </a:r>
            <a:endPar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29" name="Rounded Rectangle 46">
            <a:extLst>
              <a:ext uri="{FF2B5EF4-FFF2-40B4-BE49-F238E27FC236}">
                <a16:creationId xmlns:a16="http://schemas.microsoft.com/office/drawing/2014/main" id="{D5C79119-0C1A-4E53-81BC-F2EC839026F0}"/>
              </a:ext>
            </a:extLst>
          </p:cNvPr>
          <p:cNvSpPr/>
          <p:nvPr/>
        </p:nvSpPr>
        <p:spPr>
          <a:xfrm>
            <a:off x="6926618" y="255192"/>
            <a:ext cx="2952742" cy="74952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1600" b="1" dirty="0">
                <a:solidFill>
                  <a:prstClr val="white"/>
                </a:solidFill>
                <a:latin typeface="Century Gothic" panose="020B0502020202020204" pitchFamily="34" charset="0"/>
              </a:rPr>
              <a:t>la boîte </a:t>
            </a:r>
            <a:r>
              <a:rPr lang="fr-FR" sz="1600" dirty="0">
                <a:solidFill>
                  <a:prstClr val="white"/>
                </a:solidFill>
                <a:latin typeface="Century Gothic" panose="020B0502020202020204" pitchFamily="34" charset="0"/>
              </a:rPr>
              <a:t>= box</a:t>
            </a:r>
          </a:p>
          <a:p>
            <a:pPr lvl="0" algn="ctr">
              <a:defRPr/>
            </a:pPr>
            <a:r>
              <a:rPr lang="fr-FR" sz="1600" b="1" dirty="0">
                <a:solidFill>
                  <a:prstClr val="white"/>
                </a:solidFill>
                <a:latin typeface="Century Gothic" panose="020B0502020202020204" pitchFamily="34" charset="0"/>
              </a:rPr>
              <a:t>le camarade </a:t>
            </a:r>
            <a:r>
              <a:rPr lang="fr-FR" sz="1600" dirty="0">
                <a:solidFill>
                  <a:prstClr val="white"/>
                </a:solidFill>
                <a:latin typeface="Century Gothic" panose="020B0502020202020204" pitchFamily="34" charset="0"/>
              </a:rPr>
              <a:t>= (class)mate</a:t>
            </a:r>
          </a:p>
          <a:p>
            <a:pPr lvl="0" algn="ctr">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faisait</a:t>
            </a:r>
            <a:r>
              <a:rPr kumimoji="0" lang="fr-FR"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used to do</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415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 name="Picture 34" descr="Fantasies, Books, Traps, Love Stori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81765" y1="35882" x2="45882" y2="77647"/>
                      </a14:backgroundRemoval>
                    </a14:imgEffect>
                  </a14:imgLayer>
                </a14:imgProps>
              </a:ext>
              <a:ext uri="{28A0092B-C50C-407E-A947-70E740481C1C}">
                <a14:useLocalDpi xmlns:a14="http://schemas.microsoft.com/office/drawing/2010/main" val="0"/>
              </a:ext>
            </a:extLst>
          </a:blip>
          <a:srcRect/>
          <a:stretch>
            <a:fillRect/>
          </a:stretch>
        </p:blipFill>
        <p:spPr bwMode="auto">
          <a:xfrm>
            <a:off x="6162895" y="2295585"/>
            <a:ext cx="1547124" cy="1547124"/>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Fantasies, Books, Traps, Love Stori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81765" y1="35882" x2="45882" y2="77647"/>
                      </a14:backgroundRemoval>
                    </a14:imgEffect>
                  </a14:imgLayer>
                </a14:imgProps>
              </a:ext>
              <a:ext uri="{28A0092B-C50C-407E-A947-70E740481C1C}">
                <a14:useLocalDpi xmlns:a14="http://schemas.microsoft.com/office/drawing/2010/main" val="0"/>
              </a:ext>
            </a:extLst>
          </a:blip>
          <a:srcRect/>
          <a:stretch>
            <a:fillRect/>
          </a:stretch>
        </p:blipFill>
        <p:spPr bwMode="auto">
          <a:xfrm>
            <a:off x="171843" y="2297605"/>
            <a:ext cx="1547124" cy="15471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ackground rectangle">
            <a:extLst>
              <a:ext uri="{FF2B5EF4-FFF2-40B4-BE49-F238E27FC236}">
                <a16:creationId xmlns:a16="http://schemas.microsoft.com/office/drawing/2014/main" id="{67BBC6D3-7C38-43E7-BF32-45E57B69767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Puissance 4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2" name="Table 2">
            <a:extLst>
              <a:ext uri="{FF2B5EF4-FFF2-40B4-BE49-F238E27FC236}">
                <a16:creationId xmlns:a16="http://schemas.microsoft.com/office/drawing/2014/main" id="{34ACF83A-A492-4B47-8BC8-01B833D5378E}"/>
              </a:ext>
            </a:extLst>
          </p:cNvPr>
          <p:cNvGraphicFramePr>
            <a:graphicFrameLocks noGrp="1"/>
          </p:cNvGraphicFramePr>
          <p:nvPr>
            <p:extLst>
              <p:ext uri="{D42A27DB-BD31-4B8C-83A1-F6EECF244321}">
                <p14:modId xmlns:p14="http://schemas.microsoft.com/office/powerpoint/2010/main" val="1426671355"/>
              </p:ext>
            </p:extLst>
          </p:nvPr>
        </p:nvGraphicFramePr>
        <p:xfrm>
          <a:off x="202196" y="1302913"/>
          <a:ext cx="5878920" cy="4867036"/>
        </p:xfrm>
        <a:graphic>
          <a:graphicData uri="http://schemas.openxmlformats.org/drawingml/2006/table">
            <a:tbl>
              <a:tblPr firstRow="1" bandRow="1">
                <a:tableStyleId>{5940675A-B579-460E-94D1-54222C63F5DA}</a:tableStyleId>
              </a:tblPr>
              <a:tblGrid>
                <a:gridCol w="1469730">
                  <a:extLst>
                    <a:ext uri="{9D8B030D-6E8A-4147-A177-3AD203B41FA5}">
                      <a16:colId xmlns:a16="http://schemas.microsoft.com/office/drawing/2014/main" val="611380627"/>
                    </a:ext>
                  </a:extLst>
                </a:gridCol>
                <a:gridCol w="1469730">
                  <a:extLst>
                    <a:ext uri="{9D8B030D-6E8A-4147-A177-3AD203B41FA5}">
                      <a16:colId xmlns:a16="http://schemas.microsoft.com/office/drawing/2014/main" val="3899899979"/>
                    </a:ext>
                  </a:extLst>
                </a:gridCol>
                <a:gridCol w="1469730">
                  <a:extLst>
                    <a:ext uri="{9D8B030D-6E8A-4147-A177-3AD203B41FA5}">
                      <a16:colId xmlns:a16="http://schemas.microsoft.com/office/drawing/2014/main" val="373089230"/>
                    </a:ext>
                  </a:extLst>
                </a:gridCol>
                <a:gridCol w="1469730">
                  <a:extLst>
                    <a:ext uri="{9D8B030D-6E8A-4147-A177-3AD203B41FA5}">
                      <a16:colId xmlns:a16="http://schemas.microsoft.com/office/drawing/2014/main" val="1332699334"/>
                    </a:ext>
                  </a:extLst>
                </a:gridCol>
              </a:tblGrid>
              <a:tr h="1216759">
                <a:tc>
                  <a:txBody>
                    <a:bodyPr/>
                    <a:lstStyle/>
                    <a:p>
                      <a:endParaRPr lang="fr-FR" sz="2400" dirty="0"/>
                    </a:p>
                  </a:txBody>
                  <a:tcPr marL="0" marR="0"/>
                </a:tc>
                <a:tc>
                  <a:txBody>
                    <a:bodyPr/>
                    <a:lstStyle/>
                    <a:p>
                      <a:endParaRPr lang="fr-FR" sz="2400" dirty="0"/>
                    </a:p>
                  </a:txBody>
                  <a:tcPr marL="0" marR="0"/>
                </a:tc>
                <a:tc>
                  <a:txBody>
                    <a:bodyPr/>
                    <a:lstStyle/>
                    <a:p>
                      <a:pPr algn="ctr"/>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3327004461"/>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2894026507"/>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2115892577"/>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3024719158"/>
                  </a:ext>
                </a:extLst>
              </a:tr>
            </a:tbl>
          </a:graphicData>
        </a:graphic>
      </p:graphicFrame>
      <p:pic>
        <p:nvPicPr>
          <p:cNvPr id="2050" name="Picture 2" descr="Telephone, Red, Vintage, Vecto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855" y="1441948"/>
            <a:ext cx="1121217" cy="713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788" y="2224830"/>
            <a:ext cx="1431235" cy="307777"/>
          </a:xfrm>
          <a:prstGeom prst="rect">
            <a:avLst/>
          </a:prstGeom>
          <a:noFill/>
        </p:spPr>
        <p:txBody>
          <a:bodyPr wrap="square" rtlCol="0">
            <a:spAutoFit/>
          </a:bodyPr>
          <a:lstStyle/>
          <a:p>
            <a:pPr algn="l"/>
            <a:r>
              <a:rPr lang="en-GB" sz="1400" dirty="0">
                <a:solidFill>
                  <a:schemeClr val="accent5">
                    <a:lumMod val="50000"/>
                  </a:schemeClr>
                </a:solidFill>
              </a:rPr>
              <a:t>phone/friends</a:t>
            </a:r>
          </a:p>
        </p:txBody>
      </p:sp>
      <p:sp>
        <p:nvSpPr>
          <p:cNvPr id="18" name="TextBox 17"/>
          <p:cNvSpPr txBox="1"/>
          <p:nvPr/>
        </p:nvSpPr>
        <p:spPr>
          <a:xfrm>
            <a:off x="1661023" y="2022967"/>
            <a:ext cx="1431235" cy="523220"/>
          </a:xfrm>
          <a:prstGeom prst="rect">
            <a:avLst/>
          </a:prstGeom>
          <a:noFill/>
        </p:spPr>
        <p:txBody>
          <a:bodyPr wrap="square" rtlCol="0">
            <a:spAutoFit/>
          </a:bodyPr>
          <a:lstStyle/>
          <a:p>
            <a:pPr algn="ctr"/>
            <a:r>
              <a:rPr lang="en-GB" sz="1400" dirty="0">
                <a:solidFill>
                  <a:schemeClr val="accent5">
                    <a:lumMod val="50000"/>
                  </a:schemeClr>
                </a:solidFill>
              </a:rPr>
              <a:t>play/</a:t>
            </a:r>
            <a:br>
              <a:rPr lang="en-GB" sz="1400" dirty="0">
                <a:solidFill>
                  <a:schemeClr val="accent5">
                    <a:lumMod val="50000"/>
                  </a:schemeClr>
                </a:solidFill>
              </a:rPr>
            </a:br>
            <a:r>
              <a:rPr lang="en-GB" sz="1400" dirty="0">
                <a:solidFill>
                  <a:schemeClr val="accent5">
                    <a:lumMod val="50000"/>
                  </a:schemeClr>
                </a:solidFill>
              </a:rPr>
              <a:t>football</a:t>
            </a:r>
          </a:p>
        </p:txBody>
      </p:sp>
      <p:pic>
        <p:nvPicPr>
          <p:cNvPr id="2054" name="Picture 6" descr="Football, Ball, Sport, Soccer, 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2920" y="1441948"/>
            <a:ext cx="567439" cy="5674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141654" y="2238409"/>
            <a:ext cx="1431235" cy="307777"/>
          </a:xfrm>
          <a:prstGeom prst="rect">
            <a:avLst/>
          </a:prstGeom>
          <a:noFill/>
        </p:spPr>
        <p:txBody>
          <a:bodyPr wrap="square" rtlCol="0">
            <a:spAutoFit/>
          </a:bodyPr>
          <a:lstStyle/>
          <a:p>
            <a:pPr algn="ctr"/>
            <a:r>
              <a:rPr lang="en-GB" sz="1400" dirty="0">
                <a:solidFill>
                  <a:schemeClr val="accent5">
                    <a:lumMod val="50000"/>
                  </a:schemeClr>
                </a:solidFill>
              </a:rPr>
              <a:t>send/letters</a:t>
            </a:r>
          </a:p>
        </p:txBody>
      </p:sp>
      <p:pic>
        <p:nvPicPr>
          <p:cNvPr id="2056" name="Picture 8" descr="Envelope, Mail, Postage, Post Offi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8226" y="1440715"/>
            <a:ext cx="778089" cy="7150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622283" y="2009387"/>
            <a:ext cx="1431235" cy="523220"/>
          </a:xfrm>
          <a:prstGeom prst="rect">
            <a:avLst/>
          </a:prstGeom>
          <a:noFill/>
        </p:spPr>
        <p:txBody>
          <a:bodyPr wrap="square" rtlCol="0">
            <a:spAutoFit/>
          </a:bodyPr>
          <a:lstStyle/>
          <a:p>
            <a:pPr algn="ctr"/>
            <a:r>
              <a:rPr lang="en-GB" sz="1400" dirty="0">
                <a:solidFill>
                  <a:schemeClr val="accent5">
                    <a:lumMod val="50000"/>
                  </a:schemeClr>
                </a:solidFill>
              </a:rPr>
              <a:t>watch/TV programmes</a:t>
            </a:r>
          </a:p>
        </p:txBody>
      </p:sp>
      <p:pic>
        <p:nvPicPr>
          <p:cNvPr id="2062" name="Picture 14" descr="Flat Screen, Tv, Television, Scre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8885" y="1324866"/>
            <a:ext cx="827455" cy="6981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okemon, Icon, Design, Symbol,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78992" y="1440715"/>
            <a:ext cx="355038" cy="3571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661023" y="4470511"/>
            <a:ext cx="1431235" cy="523220"/>
          </a:xfrm>
          <a:prstGeom prst="rect">
            <a:avLst/>
          </a:prstGeom>
          <a:noFill/>
        </p:spPr>
        <p:txBody>
          <a:bodyPr wrap="square" rtlCol="0">
            <a:spAutoFit/>
          </a:bodyPr>
          <a:lstStyle/>
          <a:p>
            <a:pPr algn="ctr"/>
            <a:r>
              <a:rPr lang="en-GB" sz="1400" dirty="0">
                <a:solidFill>
                  <a:schemeClr val="accent5">
                    <a:lumMod val="50000"/>
                  </a:schemeClr>
                </a:solidFill>
              </a:rPr>
              <a:t>build/</a:t>
            </a:r>
            <a:br>
              <a:rPr lang="en-GB" sz="1400" dirty="0">
                <a:solidFill>
                  <a:schemeClr val="accent5">
                    <a:lumMod val="50000"/>
                  </a:schemeClr>
                </a:solidFill>
              </a:rPr>
            </a:br>
            <a:r>
              <a:rPr lang="en-GB" sz="1400" dirty="0">
                <a:solidFill>
                  <a:schemeClr val="accent5">
                    <a:lumMod val="50000"/>
                  </a:schemeClr>
                </a:solidFill>
              </a:rPr>
              <a:t>things</a:t>
            </a:r>
          </a:p>
        </p:txBody>
      </p:sp>
      <p:pic>
        <p:nvPicPr>
          <p:cNvPr id="2064" name="Picture 16" descr="Lego, Building, Game, Toy,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4728" y="3844729"/>
            <a:ext cx="763822" cy="62578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622282" y="4470511"/>
            <a:ext cx="1431235" cy="523220"/>
          </a:xfrm>
          <a:prstGeom prst="rect">
            <a:avLst/>
          </a:prstGeom>
          <a:noFill/>
        </p:spPr>
        <p:txBody>
          <a:bodyPr wrap="square" rtlCol="0">
            <a:spAutoFit/>
          </a:bodyPr>
          <a:lstStyle/>
          <a:p>
            <a:pPr algn="ctr"/>
            <a:r>
              <a:rPr lang="en-GB" sz="1400" dirty="0">
                <a:solidFill>
                  <a:schemeClr val="accent5">
                    <a:lumMod val="50000"/>
                  </a:schemeClr>
                </a:solidFill>
              </a:rPr>
              <a:t>learn/</a:t>
            </a:r>
            <a:br>
              <a:rPr lang="en-GB" sz="1400" dirty="0">
                <a:solidFill>
                  <a:schemeClr val="accent5">
                    <a:lumMod val="50000"/>
                  </a:schemeClr>
                </a:solidFill>
              </a:rPr>
            </a:br>
            <a:r>
              <a:rPr lang="en-GB" sz="1400" dirty="0">
                <a:solidFill>
                  <a:schemeClr val="accent5">
                    <a:lumMod val="50000"/>
                  </a:schemeClr>
                </a:solidFill>
              </a:rPr>
              <a:t>language</a:t>
            </a:r>
          </a:p>
        </p:txBody>
      </p:sp>
      <p:sp>
        <p:nvSpPr>
          <p:cNvPr id="8" name="Oval Callout 7"/>
          <p:cNvSpPr/>
          <p:nvPr/>
        </p:nvSpPr>
        <p:spPr>
          <a:xfrm>
            <a:off x="4867999" y="3790027"/>
            <a:ext cx="1049346" cy="639137"/>
          </a:xfrm>
          <a:prstGeom prst="wedgeEllipse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68" name="Picture 20" descr="Germany, Flag, Nationality, Count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15123" y="3903941"/>
            <a:ext cx="508004" cy="30516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rance, Flag, National, Symbo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57910" y="4021081"/>
            <a:ext cx="457741" cy="3051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41652" y="4470511"/>
            <a:ext cx="1431235" cy="523220"/>
          </a:xfrm>
          <a:prstGeom prst="rect">
            <a:avLst/>
          </a:prstGeom>
          <a:noFill/>
        </p:spPr>
        <p:txBody>
          <a:bodyPr wrap="square" rtlCol="0">
            <a:spAutoFit/>
          </a:bodyPr>
          <a:lstStyle/>
          <a:p>
            <a:pPr algn="ctr"/>
            <a:r>
              <a:rPr lang="en-GB" sz="1400" dirty="0">
                <a:solidFill>
                  <a:schemeClr val="accent5">
                    <a:lumMod val="50000"/>
                  </a:schemeClr>
                </a:solidFill>
              </a:rPr>
              <a:t>feed/</a:t>
            </a:r>
            <a:br>
              <a:rPr lang="en-GB" sz="1400" dirty="0">
                <a:solidFill>
                  <a:schemeClr val="accent5">
                    <a:lumMod val="50000"/>
                  </a:schemeClr>
                </a:solidFill>
              </a:rPr>
            </a:br>
            <a:r>
              <a:rPr lang="en-GB" sz="1400" dirty="0">
                <a:solidFill>
                  <a:schemeClr val="accent5">
                    <a:lumMod val="50000"/>
                  </a:schemeClr>
                </a:solidFill>
              </a:rPr>
              <a:t>cat</a:t>
            </a:r>
          </a:p>
        </p:txBody>
      </p:sp>
      <p:pic>
        <p:nvPicPr>
          <p:cNvPr id="2076" name="Picture 28" descr="Cat, Animal, The Silhouette, Apart From, Domestic Ca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05286" y="3850688"/>
            <a:ext cx="615976" cy="57747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29788" y="4452494"/>
            <a:ext cx="1431235" cy="523220"/>
          </a:xfrm>
          <a:prstGeom prst="rect">
            <a:avLst/>
          </a:prstGeom>
          <a:noFill/>
        </p:spPr>
        <p:txBody>
          <a:bodyPr wrap="square" rtlCol="0">
            <a:spAutoFit/>
          </a:bodyPr>
          <a:lstStyle/>
          <a:p>
            <a:pPr algn="ctr"/>
            <a:r>
              <a:rPr lang="en-GB" sz="1400" dirty="0">
                <a:solidFill>
                  <a:schemeClr val="accent5">
                    <a:lumMod val="50000"/>
                  </a:schemeClr>
                </a:solidFill>
              </a:rPr>
              <a:t>take out/</a:t>
            </a:r>
            <a:br>
              <a:rPr lang="en-GB" sz="1400" dirty="0">
                <a:solidFill>
                  <a:schemeClr val="accent5">
                    <a:lumMod val="50000"/>
                  </a:schemeClr>
                </a:solidFill>
              </a:rPr>
            </a:br>
            <a:r>
              <a:rPr lang="en-GB" sz="1400" dirty="0">
                <a:solidFill>
                  <a:schemeClr val="accent5">
                    <a:lumMod val="50000"/>
                  </a:schemeClr>
                </a:solidFill>
              </a:rPr>
              <a:t>dog</a:t>
            </a:r>
          </a:p>
        </p:txBody>
      </p:sp>
      <p:pic>
        <p:nvPicPr>
          <p:cNvPr id="2080" name="Picture 32" descr="Dog, Doggy, Animal, Domestic Dog, I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0981" y="3881664"/>
            <a:ext cx="884091" cy="56502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70432" y="5854959"/>
            <a:ext cx="1494762" cy="307777"/>
          </a:xfrm>
          <a:prstGeom prst="rect">
            <a:avLst/>
          </a:prstGeom>
          <a:noFill/>
        </p:spPr>
        <p:txBody>
          <a:bodyPr wrap="square" rtlCol="0">
            <a:spAutoFit/>
          </a:bodyPr>
          <a:lstStyle/>
          <a:p>
            <a:pPr algn="ctr"/>
            <a:r>
              <a:rPr lang="en-GB" sz="1400" dirty="0">
                <a:solidFill>
                  <a:schemeClr val="accent5">
                    <a:lumMod val="50000"/>
                  </a:schemeClr>
                </a:solidFill>
              </a:rPr>
              <a:t>eat/ice cream</a:t>
            </a:r>
          </a:p>
        </p:txBody>
      </p:sp>
      <p:sp>
        <p:nvSpPr>
          <p:cNvPr id="41" name="TextBox 40"/>
          <p:cNvSpPr txBox="1"/>
          <p:nvPr/>
        </p:nvSpPr>
        <p:spPr>
          <a:xfrm>
            <a:off x="202196" y="3417094"/>
            <a:ext cx="1431235" cy="307777"/>
          </a:xfrm>
          <a:prstGeom prst="rect">
            <a:avLst/>
          </a:prstGeom>
          <a:noFill/>
        </p:spPr>
        <p:txBody>
          <a:bodyPr wrap="square" rtlCol="0">
            <a:spAutoFit/>
          </a:bodyPr>
          <a:lstStyle/>
          <a:p>
            <a:pPr algn="ctr"/>
            <a:r>
              <a:rPr lang="en-GB" sz="1400" dirty="0">
                <a:solidFill>
                  <a:schemeClr val="accent5">
                    <a:lumMod val="50000"/>
                  </a:schemeClr>
                </a:solidFill>
              </a:rPr>
              <a:t>write/stories</a:t>
            </a:r>
          </a:p>
        </p:txBody>
      </p:sp>
      <p:pic>
        <p:nvPicPr>
          <p:cNvPr id="2088" name="Picture 40" descr="Calligraphy, Office, School, Writi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6270" y="2638494"/>
            <a:ext cx="409575" cy="81915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640893" y="5849745"/>
            <a:ext cx="1431235" cy="307777"/>
          </a:xfrm>
          <a:prstGeom prst="rect">
            <a:avLst/>
          </a:prstGeom>
          <a:noFill/>
        </p:spPr>
        <p:txBody>
          <a:bodyPr wrap="square" rtlCol="0">
            <a:spAutoFit/>
          </a:bodyPr>
          <a:lstStyle/>
          <a:p>
            <a:pPr algn="ctr"/>
            <a:r>
              <a:rPr lang="en-GB" sz="1400" dirty="0">
                <a:solidFill>
                  <a:schemeClr val="accent5">
                    <a:lumMod val="50000"/>
                  </a:schemeClr>
                </a:solidFill>
              </a:rPr>
              <a:t>read/novels</a:t>
            </a:r>
          </a:p>
        </p:txBody>
      </p:sp>
      <p:pic>
        <p:nvPicPr>
          <p:cNvPr id="2090" name="Picture 42" descr="Books, Library, Education, Literatur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40329" y="5076424"/>
            <a:ext cx="736011" cy="78446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661021" y="3430674"/>
            <a:ext cx="1479999" cy="307777"/>
          </a:xfrm>
          <a:prstGeom prst="rect">
            <a:avLst/>
          </a:prstGeom>
          <a:noFill/>
        </p:spPr>
        <p:txBody>
          <a:bodyPr wrap="square" rtlCol="0">
            <a:spAutoFit/>
          </a:bodyPr>
          <a:lstStyle/>
          <a:p>
            <a:pPr algn="ctr"/>
            <a:r>
              <a:rPr lang="en-GB" sz="1400" dirty="0">
                <a:solidFill>
                  <a:schemeClr val="accent5">
                    <a:lumMod val="50000"/>
                  </a:schemeClr>
                </a:solidFill>
              </a:rPr>
              <a:t>sleep/a lot</a:t>
            </a:r>
          </a:p>
        </p:txBody>
      </p:sp>
      <p:sp>
        <p:nvSpPr>
          <p:cNvPr id="50" name="TextBox 49"/>
          <p:cNvSpPr txBox="1"/>
          <p:nvPr/>
        </p:nvSpPr>
        <p:spPr>
          <a:xfrm>
            <a:off x="1673286" y="5626509"/>
            <a:ext cx="1431235" cy="523220"/>
          </a:xfrm>
          <a:prstGeom prst="rect">
            <a:avLst/>
          </a:prstGeom>
          <a:noFill/>
        </p:spPr>
        <p:txBody>
          <a:bodyPr wrap="square" rtlCol="0">
            <a:spAutoFit/>
          </a:bodyPr>
          <a:lstStyle/>
          <a:p>
            <a:pPr algn="ctr"/>
            <a:r>
              <a:rPr lang="en-GB" sz="1400" dirty="0">
                <a:solidFill>
                  <a:schemeClr val="accent5">
                    <a:lumMod val="50000"/>
                  </a:schemeClr>
                </a:solidFill>
              </a:rPr>
              <a:t>participate in/ competitions</a:t>
            </a:r>
          </a:p>
        </p:txBody>
      </p:sp>
      <p:pic>
        <p:nvPicPr>
          <p:cNvPr id="2092" name="Picture 44" descr="Award, Ribbon, Rosette, Blue, Awar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6069" y="5051883"/>
            <a:ext cx="345671" cy="6352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Ice, Ice Cream, Waffle, Dessert, Summ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5274951" flipV="1">
            <a:off x="795000" y="4973468"/>
            <a:ext cx="408329" cy="816657"/>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Star, Sleeping, Tired, Cloud, Gir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48127" y="2667975"/>
            <a:ext cx="1105786" cy="74301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3142283" y="3246738"/>
            <a:ext cx="1479999" cy="523220"/>
          </a:xfrm>
          <a:prstGeom prst="rect">
            <a:avLst/>
          </a:prstGeom>
          <a:noFill/>
        </p:spPr>
        <p:txBody>
          <a:bodyPr wrap="square" rtlCol="0">
            <a:spAutoFit/>
          </a:bodyPr>
          <a:lstStyle/>
          <a:p>
            <a:pPr algn="ctr"/>
            <a:r>
              <a:rPr lang="en-GB" sz="1400" dirty="0">
                <a:solidFill>
                  <a:schemeClr val="accent5">
                    <a:lumMod val="50000"/>
                  </a:schemeClr>
                </a:solidFill>
              </a:rPr>
              <a:t>belong to/</a:t>
            </a:r>
            <a:br>
              <a:rPr lang="en-GB" sz="1400" dirty="0">
                <a:solidFill>
                  <a:schemeClr val="accent5">
                    <a:lumMod val="50000"/>
                  </a:schemeClr>
                </a:solidFill>
              </a:rPr>
            </a:br>
            <a:r>
              <a:rPr lang="en-GB" sz="1400" dirty="0">
                <a:solidFill>
                  <a:schemeClr val="accent5">
                    <a:lumMod val="50000"/>
                  </a:schemeClr>
                </a:solidFill>
              </a:rPr>
              <a:t>club</a:t>
            </a:r>
          </a:p>
        </p:txBody>
      </p:sp>
      <p:pic>
        <p:nvPicPr>
          <p:cNvPr id="2098" name="Picture 50" descr="Team, Unity, Celebration, Danc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328618" y="2637781"/>
            <a:ext cx="1157185" cy="6225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590535" y="3243458"/>
            <a:ext cx="1479999" cy="523220"/>
          </a:xfrm>
          <a:prstGeom prst="rect">
            <a:avLst/>
          </a:prstGeom>
          <a:noFill/>
        </p:spPr>
        <p:txBody>
          <a:bodyPr wrap="square" rtlCol="0">
            <a:spAutoFit/>
          </a:bodyPr>
          <a:lstStyle/>
          <a:p>
            <a:pPr algn="ctr"/>
            <a:r>
              <a:rPr lang="en-GB" sz="1400" dirty="0">
                <a:solidFill>
                  <a:schemeClr val="accent5">
                    <a:lumMod val="50000"/>
                  </a:schemeClr>
                </a:solidFill>
              </a:rPr>
              <a:t>ask/lots</a:t>
            </a:r>
            <a:br>
              <a:rPr lang="en-GB" sz="1400" dirty="0">
                <a:solidFill>
                  <a:schemeClr val="accent5">
                    <a:lumMod val="50000"/>
                  </a:schemeClr>
                </a:solidFill>
              </a:rPr>
            </a:br>
            <a:r>
              <a:rPr lang="en-GB" sz="1400" dirty="0">
                <a:solidFill>
                  <a:schemeClr val="accent5">
                    <a:lumMod val="50000"/>
                  </a:schemeClr>
                </a:solidFill>
              </a:rPr>
              <a:t>of questions</a:t>
            </a:r>
          </a:p>
        </p:txBody>
      </p:sp>
      <p:sp>
        <p:nvSpPr>
          <p:cNvPr id="57" name="TextBox 56"/>
          <p:cNvSpPr txBox="1"/>
          <p:nvPr/>
        </p:nvSpPr>
        <p:spPr>
          <a:xfrm>
            <a:off x="3173523" y="5628563"/>
            <a:ext cx="1479999" cy="523220"/>
          </a:xfrm>
          <a:prstGeom prst="rect">
            <a:avLst/>
          </a:prstGeom>
          <a:noFill/>
        </p:spPr>
        <p:txBody>
          <a:bodyPr wrap="square" rtlCol="0">
            <a:spAutoFit/>
          </a:bodyPr>
          <a:lstStyle/>
          <a:p>
            <a:pPr algn="ctr"/>
            <a:r>
              <a:rPr lang="en-GB" sz="1400" dirty="0">
                <a:solidFill>
                  <a:schemeClr val="accent5">
                    <a:lumMod val="50000"/>
                  </a:schemeClr>
                </a:solidFill>
              </a:rPr>
              <a:t>use/</a:t>
            </a:r>
            <a:br>
              <a:rPr lang="en-GB" sz="1400" dirty="0">
                <a:solidFill>
                  <a:schemeClr val="accent5">
                    <a:lumMod val="50000"/>
                  </a:schemeClr>
                </a:solidFill>
              </a:rPr>
            </a:br>
            <a:r>
              <a:rPr lang="en-GB" sz="1400" dirty="0">
                <a:solidFill>
                  <a:schemeClr val="accent5">
                    <a:lumMod val="50000"/>
                  </a:schemeClr>
                </a:solidFill>
              </a:rPr>
              <a:t>computer</a:t>
            </a:r>
          </a:p>
        </p:txBody>
      </p:sp>
      <p:pic>
        <p:nvPicPr>
          <p:cNvPr id="2100" name="Picture 52" descr="Laptop, Black, Blue, Screen, Monito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05286" y="5053335"/>
            <a:ext cx="684306" cy="640948"/>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Question Mark, A Notice, Duplica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08617" y="2615300"/>
            <a:ext cx="1133425" cy="7556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Table 2">
            <a:extLst>
              <a:ext uri="{FF2B5EF4-FFF2-40B4-BE49-F238E27FC236}">
                <a16:creationId xmlns:a16="http://schemas.microsoft.com/office/drawing/2014/main" id="{34ACF83A-A492-4B47-8BC8-01B833D5378E}"/>
              </a:ext>
            </a:extLst>
          </p:cNvPr>
          <p:cNvGraphicFramePr>
            <a:graphicFrameLocks noGrp="1"/>
          </p:cNvGraphicFramePr>
          <p:nvPr>
            <p:extLst>
              <p:ext uri="{D42A27DB-BD31-4B8C-83A1-F6EECF244321}">
                <p14:modId xmlns:p14="http://schemas.microsoft.com/office/powerpoint/2010/main" val="2167728789"/>
              </p:ext>
            </p:extLst>
          </p:nvPr>
        </p:nvGraphicFramePr>
        <p:xfrm>
          <a:off x="6193248" y="1300893"/>
          <a:ext cx="5878920" cy="4867036"/>
        </p:xfrm>
        <a:graphic>
          <a:graphicData uri="http://schemas.openxmlformats.org/drawingml/2006/table">
            <a:tbl>
              <a:tblPr firstRow="1" bandRow="1">
                <a:tableStyleId>{5940675A-B579-460E-94D1-54222C63F5DA}</a:tableStyleId>
              </a:tblPr>
              <a:tblGrid>
                <a:gridCol w="1469730">
                  <a:extLst>
                    <a:ext uri="{9D8B030D-6E8A-4147-A177-3AD203B41FA5}">
                      <a16:colId xmlns:a16="http://schemas.microsoft.com/office/drawing/2014/main" val="611380627"/>
                    </a:ext>
                  </a:extLst>
                </a:gridCol>
                <a:gridCol w="1469730">
                  <a:extLst>
                    <a:ext uri="{9D8B030D-6E8A-4147-A177-3AD203B41FA5}">
                      <a16:colId xmlns:a16="http://schemas.microsoft.com/office/drawing/2014/main" val="3899899979"/>
                    </a:ext>
                  </a:extLst>
                </a:gridCol>
                <a:gridCol w="1469730">
                  <a:extLst>
                    <a:ext uri="{9D8B030D-6E8A-4147-A177-3AD203B41FA5}">
                      <a16:colId xmlns:a16="http://schemas.microsoft.com/office/drawing/2014/main" val="373089230"/>
                    </a:ext>
                  </a:extLst>
                </a:gridCol>
                <a:gridCol w="1469730">
                  <a:extLst>
                    <a:ext uri="{9D8B030D-6E8A-4147-A177-3AD203B41FA5}">
                      <a16:colId xmlns:a16="http://schemas.microsoft.com/office/drawing/2014/main" val="1332699334"/>
                    </a:ext>
                  </a:extLst>
                </a:gridCol>
              </a:tblGrid>
              <a:tr h="1216759">
                <a:tc>
                  <a:txBody>
                    <a:bodyPr/>
                    <a:lstStyle/>
                    <a:p>
                      <a:endParaRPr lang="fr-FR" sz="2400" dirty="0"/>
                    </a:p>
                  </a:txBody>
                  <a:tcPr marL="0" marR="0"/>
                </a:tc>
                <a:tc>
                  <a:txBody>
                    <a:bodyPr/>
                    <a:lstStyle/>
                    <a:p>
                      <a:endParaRPr lang="fr-FR" sz="2400" dirty="0"/>
                    </a:p>
                  </a:txBody>
                  <a:tcPr marL="0" marR="0"/>
                </a:tc>
                <a:tc>
                  <a:txBody>
                    <a:bodyPr/>
                    <a:lstStyle/>
                    <a:p>
                      <a:pPr algn="ctr"/>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3327004461"/>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2894026507"/>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2115892577"/>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3024719158"/>
                  </a:ext>
                </a:extLst>
              </a:tr>
            </a:tbl>
          </a:graphicData>
        </a:graphic>
      </p:graphicFrame>
      <p:pic>
        <p:nvPicPr>
          <p:cNvPr id="61" name="Picture 2" descr="Telephone, Red, Vintage, Vecto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4907" y="1439928"/>
            <a:ext cx="1121217" cy="71388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6220840" y="2222810"/>
            <a:ext cx="1431235" cy="307777"/>
          </a:xfrm>
          <a:prstGeom prst="rect">
            <a:avLst/>
          </a:prstGeom>
          <a:noFill/>
        </p:spPr>
        <p:txBody>
          <a:bodyPr wrap="square" rtlCol="0">
            <a:spAutoFit/>
          </a:bodyPr>
          <a:lstStyle/>
          <a:p>
            <a:pPr algn="l"/>
            <a:r>
              <a:rPr lang="en-GB" sz="1400" dirty="0">
                <a:solidFill>
                  <a:schemeClr val="accent5">
                    <a:lumMod val="50000"/>
                  </a:schemeClr>
                </a:solidFill>
              </a:rPr>
              <a:t>phone/friends</a:t>
            </a:r>
          </a:p>
        </p:txBody>
      </p:sp>
      <p:sp>
        <p:nvSpPr>
          <p:cNvPr id="63" name="TextBox 62"/>
          <p:cNvSpPr txBox="1"/>
          <p:nvPr/>
        </p:nvSpPr>
        <p:spPr>
          <a:xfrm>
            <a:off x="7652075" y="2020947"/>
            <a:ext cx="1431235" cy="523220"/>
          </a:xfrm>
          <a:prstGeom prst="rect">
            <a:avLst/>
          </a:prstGeom>
          <a:noFill/>
        </p:spPr>
        <p:txBody>
          <a:bodyPr wrap="square" rtlCol="0">
            <a:spAutoFit/>
          </a:bodyPr>
          <a:lstStyle/>
          <a:p>
            <a:pPr algn="ctr"/>
            <a:r>
              <a:rPr lang="en-GB" sz="1400" dirty="0">
                <a:solidFill>
                  <a:schemeClr val="accent5">
                    <a:lumMod val="50000"/>
                  </a:schemeClr>
                </a:solidFill>
              </a:rPr>
              <a:t>play/</a:t>
            </a:r>
            <a:br>
              <a:rPr lang="en-GB" sz="1400" dirty="0">
                <a:solidFill>
                  <a:schemeClr val="accent5">
                    <a:lumMod val="50000"/>
                  </a:schemeClr>
                </a:solidFill>
              </a:rPr>
            </a:br>
            <a:r>
              <a:rPr lang="en-GB" sz="1400" dirty="0">
                <a:solidFill>
                  <a:schemeClr val="accent5">
                    <a:lumMod val="50000"/>
                  </a:schemeClr>
                </a:solidFill>
              </a:rPr>
              <a:t>football</a:t>
            </a:r>
          </a:p>
        </p:txBody>
      </p:sp>
      <p:pic>
        <p:nvPicPr>
          <p:cNvPr id="64" name="Picture 6" descr="Football, Ball, Sport, Soccer, 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3972" y="1439928"/>
            <a:ext cx="567439" cy="567439"/>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9132706" y="2236389"/>
            <a:ext cx="1431235" cy="307777"/>
          </a:xfrm>
          <a:prstGeom prst="rect">
            <a:avLst/>
          </a:prstGeom>
          <a:noFill/>
        </p:spPr>
        <p:txBody>
          <a:bodyPr wrap="square" rtlCol="0">
            <a:spAutoFit/>
          </a:bodyPr>
          <a:lstStyle/>
          <a:p>
            <a:pPr algn="ctr"/>
            <a:r>
              <a:rPr lang="en-GB" sz="1400" dirty="0">
                <a:solidFill>
                  <a:schemeClr val="accent5">
                    <a:lumMod val="50000"/>
                  </a:schemeClr>
                </a:solidFill>
              </a:rPr>
              <a:t>send/letters</a:t>
            </a:r>
          </a:p>
        </p:txBody>
      </p:sp>
      <p:pic>
        <p:nvPicPr>
          <p:cNvPr id="66" name="Picture 8" descr="Envelope, Mail, Postage, Post Offi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9278" y="1438695"/>
            <a:ext cx="778089" cy="715001"/>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p:cNvSpPr txBox="1"/>
          <p:nvPr/>
        </p:nvSpPr>
        <p:spPr>
          <a:xfrm>
            <a:off x="10613335" y="2007367"/>
            <a:ext cx="1431235" cy="523220"/>
          </a:xfrm>
          <a:prstGeom prst="rect">
            <a:avLst/>
          </a:prstGeom>
          <a:noFill/>
        </p:spPr>
        <p:txBody>
          <a:bodyPr wrap="square" rtlCol="0">
            <a:spAutoFit/>
          </a:bodyPr>
          <a:lstStyle/>
          <a:p>
            <a:pPr algn="ctr"/>
            <a:r>
              <a:rPr lang="en-GB" sz="1400" dirty="0">
                <a:solidFill>
                  <a:schemeClr val="accent5">
                    <a:lumMod val="50000"/>
                  </a:schemeClr>
                </a:solidFill>
              </a:rPr>
              <a:t>watch/TV programmes</a:t>
            </a:r>
          </a:p>
        </p:txBody>
      </p:sp>
      <p:pic>
        <p:nvPicPr>
          <p:cNvPr id="68" name="Picture 14" descr="Flat Screen, Tv, Television, Scre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39937" y="1322846"/>
            <a:ext cx="827455" cy="69810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Pokemon, Icon, Design, Symbol,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70044" y="1438695"/>
            <a:ext cx="355038" cy="35713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7652075" y="4468491"/>
            <a:ext cx="1431235" cy="523220"/>
          </a:xfrm>
          <a:prstGeom prst="rect">
            <a:avLst/>
          </a:prstGeom>
          <a:noFill/>
        </p:spPr>
        <p:txBody>
          <a:bodyPr wrap="square" rtlCol="0">
            <a:spAutoFit/>
          </a:bodyPr>
          <a:lstStyle/>
          <a:p>
            <a:pPr algn="ctr"/>
            <a:r>
              <a:rPr lang="en-GB" sz="1400" dirty="0">
                <a:solidFill>
                  <a:schemeClr val="accent5">
                    <a:lumMod val="50000"/>
                  </a:schemeClr>
                </a:solidFill>
              </a:rPr>
              <a:t>build/</a:t>
            </a:r>
            <a:br>
              <a:rPr lang="en-GB" sz="1400" dirty="0">
                <a:solidFill>
                  <a:schemeClr val="accent5">
                    <a:lumMod val="50000"/>
                  </a:schemeClr>
                </a:solidFill>
              </a:rPr>
            </a:br>
            <a:r>
              <a:rPr lang="en-GB" sz="1400" dirty="0">
                <a:solidFill>
                  <a:schemeClr val="accent5">
                    <a:lumMod val="50000"/>
                  </a:schemeClr>
                </a:solidFill>
              </a:rPr>
              <a:t>things</a:t>
            </a:r>
          </a:p>
        </p:txBody>
      </p:sp>
      <p:pic>
        <p:nvPicPr>
          <p:cNvPr id="71" name="Picture 16" descr="Lego, Building, Game, Toy,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85780" y="3842709"/>
            <a:ext cx="763822" cy="625782"/>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10613334" y="4468491"/>
            <a:ext cx="1431235" cy="523220"/>
          </a:xfrm>
          <a:prstGeom prst="rect">
            <a:avLst/>
          </a:prstGeom>
          <a:noFill/>
        </p:spPr>
        <p:txBody>
          <a:bodyPr wrap="square" rtlCol="0">
            <a:spAutoFit/>
          </a:bodyPr>
          <a:lstStyle/>
          <a:p>
            <a:pPr algn="ctr"/>
            <a:r>
              <a:rPr lang="en-GB" sz="1400" dirty="0">
                <a:solidFill>
                  <a:schemeClr val="accent5">
                    <a:lumMod val="50000"/>
                  </a:schemeClr>
                </a:solidFill>
              </a:rPr>
              <a:t>learn/</a:t>
            </a:r>
            <a:br>
              <a:rPr lang="en-GB" sz="1400" dirty="0">
                <a:solidFill>
                  <a:schemeClr val="accent5">
                    <a:lumMod val="50000"/>
                  </a:schemeClr>
                </a:solidFill>
              </a:rPr>
            </a:br>
            <a:r>
              <a:rPr lang="en-GB" sz="1400" dirty="0">
                <a:solidFill>
                  <a:schemeClr val="accent5">
                    <a:lumMod val="50000"/>
                  </a:schemeClr>
                </a:solidFill>
              </a:rPr>
              <a:t>language</a:t>
            </a:r>
          </a:p>
        </p:txBody>
      </p:sp>
      <p:sp>
        <p:nvSpPr>
          <p:cNvPr id="73" name="Oval Callout 72"/>
          <p:cNvSpPr/>
          <p:nvPr/>
        </p:nvSpPr>
        <p:spPr>
          <a:xfrm>
            <a:off x="10859051" y="3788007"/>
            <a:ext cx="1049346" cy="639137"/>
          </a:xfrm>
          <a:prstGeom prst="wedgeEllipse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4" name="Picture 20" descr="Germany, Flag, Nationality, Count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06175" y="3901921"/>
            <a:ext cx="508004" cy="30516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2" descr="France, Flag, National, Symbo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48962" y="4019061"/>
            <a:ext cx="457741" cy="305161"/>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9132704" y="4468491"/>
            <a:ext cx="1431235" cy="523220"/>
          </a:xfrm>
          <a:prstGeom prst="rect">
            <a:avLst/>
          </a:prstGeom>
          <a:noFill/>
        </p:spPr>
        <p:txBody>
          <a:bodyPr wrap="square" rtlCol="0">
            <a:spAutoFit/>
          </a:bodyPr>
          <a:lstStyle/>
          <a:p>
            <a:pPr algn="ctr"/>
            <a:r>
              <a:rPr lang="en-GB" sz="1400" dirty="0">
                <a:solidFill>
                  <a:schemeClr val="accent5">
                    <a:lumMod val="50000"/>
                  </a:schemeClr>
                </a:solidFill>
              </a:rPr>
              <a:t>feed/</a:t>
            </a:r>
            <a:br>
              <a:rPr lang="en-GB" sz="1400" dirty="0">
                <a:solidFill>
                  <a:schemeClr val="accent5">
                    <a:lumMod val="50000"/>
                  </a:schemeClr>
                </a:solidFill>
              </a:rPr>
            </a:br>
            <a:r>
              <a:rPr lang="en-GB" sz="1400" dirty="0">
                <a:solidFill>
                  <a:schemeClr val="accent5">
                    <a:lumMod val="50000"/>
                  </a:schemeClr>
                </a:solidFill>
              </a:rPr>
              <a:t>cat</a:t>
            </a:r>
          </a:p>
        </p:txBody>
      </p:sp>
      <p:pic>
        <p:nvPicPr>
          <p:cNvPr id="77" name="Picture 28" descr="Cat, Animal, The Silhouette, Apart From, Domestic Ca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96338" y="3848668"/>
            <a:ext cx="615976" cy="577477"/>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6220840" y="4450474"/>
            <a:ext cx="1431235" cy="523220"/>
          </a:xfrm>
          <a:prstGeom prst="rect">
            <a:avLst/>
          </a:prstGeom>
          <a:noFill/>
        </p:spPr>
        <p:txBody>
          <a:bodyPr wrap="square" rtlCol="0">
            <a:spAutoFit/>
          </a:bodyPr>
          <a:lstStyle/>
          <a:p>
            <a:pPr algn="ctr"/>
            <a:r>
              <a:rPr lang="en-GB" sz="1400" dirty="0">
                <a:solidFill>
                  <a:schemeClr val="accent5">
                    <a:lumMod val="50000"/>
                  </a:schemeClr>
                </a:solidFill>
              </a:rPr>
              <a:t>take out/</a:t>
            </a:r>
            <a:br>
              <a:rPr lang="en-GB" sz="1400" dirty="0">
                <a:solidFill>
                  <a:schemeClr val="accent5">
                    <a:lumMod val="50000"/>
                  </a:schemeClr>
                </a:solidFill>
              </a:rPr>
            </a:br>
            <a:r>
              <a:rPr lang="en-GB" sz="1400" dirty="0">
                <a:solidFill>
                  <a:schemeClr val="accent5">
                    <a:lumMod val="50000"/>
                  </a:schemeClr>
                </a:solidFill>
              </a:rPr>
              <a:t>dog</a:t>
            </a:r>
          </a:p>
        </p:txBody>
      </p:sp>
      <p:pic>
        <p:nvPicPr>
          <p:cNvPr id="79" name="Picture 32" descr="Dog, Doggy, Animal, Domestic Dog, I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02033" y="3879644"/>
            <a:ext cx="884091" cy="56502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6179103" y="5857876"/>
            <a:ext cx="1494762" cy="307777"/>
          </a:xfrm>
          <a:prstGeom prst="rect">
            <a:avLst/>
          </a:prstGeom>
          <a:noFill/>
        </p:spPr>
        <p:txBody>
          <a:bodyPr wrap="square" rtlCol="0">
            <a:spAutoFit/>
          </a:bodyPr>
          <a:lstStyle/>
          <a:p>
            <a:pPr algn="ctr"/>
            <a:r>
              <a:rPr lang="en-GB" sz="1400" dirty="0">
                <a:solidFill>
                  <a:schemeClr val="accent5">
                    <a:lumMod val="50000"/>
                  </a:schemeClr>
                </a:solidFill>
              </a:rPr>
              <a:t>eat/ice cream</a:t>
            </a:r>
          </a:p>
        </p:txBody>
      </p:sp>
      <p:sp>
        <p:nvSpPr>
          <p:cNvPr id="81" name="TextBox 80"/>
          <p:cNvSpPr txBox="1"/>
          <p:nvPr/>
        </p:nvSpPr>
        <p:spPr>
          <a:xfrm>
            <a:off x="6193239" y="3438636"/>
            <a:ext cx="1431235" cy="307777"/>
          </a:xfrm>
          <a:prstGeom prst="rect">
            <a:avLst/>
          </a:prstGeom>
          <a:noFill/>
        </p:spPr>
        <p:txBody>
          <a:bodyPr wrap="square" rtlCol="0">
            <a:spAutoFit/>
          </a:bodyPr>
          <a:lstStyle/>
          <a:p>
            <a:pPr algn="ctr"/>
            <a:r>
              <a:rPr lang="en-GB" sz="1400" dirty="0">
                <a:solidFill>
                  <a:schemeClr val="accent5">
                    <a:lumMod val="50000"/>
                  </a:schemeClr>
                </a:solidFill>
              </a:rPr>
              <a:t>write/stories</a:t>
            </a:r>
          </a:p>
        </p:txBody>
      </p:sp>
      <p:pic>
        <p:nvPicPr>
          <p:cNvPr id="83" name="Picture 40" descr="Calligraphy, Office, School, Writi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7322" y="2636474"/>
            <a:ext cx="409575" cy="819150"/>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10631945" y="5847725"/>
            <a:ext cx="1431235" cy="307777"/>
          </a:xfrm>
          <a:prstGeom prst="rect">
            <a:avLst/>
          </a:prstGeom>
          <a:noFill/>
        </p:spPr>
        <p:txBody>
          <a:bodyPr wrap="square" rtlCol="0">
            <a:spAutoFit/>
          </a:bodyPr>
          <a:lstStyle/>
          <a:p>
            <a:pPr algn="ctr"/>
            <a:r>
              <a:rPr lang="en-GB" sz="1400" dirty="0">
                <a:solidFill>
                  <a:schemeClr val="accent5">
                    <a:lumMod val="50000"/>
                  </a:schemeClr>
                </a:solidFill>
              </a:rPr>
              <a:t>read/novels</a:t>
            </a:r>
          </a:p>
        </p:txBody>
      </p:sp>
      <p:pic>
        <p:nvPicPr>
          <p:cNvPr id="85" name="Picture 42" descr="Books, Library, Education, Literatur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31381" y="5074404"/>
            <a:ext cx="736011" cy="784464"/>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7652073" y="3428654"/>
            <a:ext cx="1479999" cy="307777"/>
          </a:xfrm>
          <a:prstGeom prst="rect">
            <a:avLst/>
          </a:prstGeom>
          <a:noFill/>
        </p:spPr>
        <p:txBody>
          <a:bodyPr wrap="square" rtlCol="0">
            <a:spAutoFit/>
          </a:bodyPr>
          <a:lstStyle/>
          <a:p>
            <a:pPr algn="ctr"/>
            <a:r>
              <a:rPr lang="en-GB" sz="1400" dirty="0">
                <a:solidFill>
                  <a:schemeClr val="accent5">
                    <a:lumMod val="50000"/>
                  </a:schemeClr>
                </a:solidFill>
              </a:rPr>
              <a:t>sleep/a lot</a:t>
            </a:r>
          </a:p>
        </p:txBody>
      </p:sp>
      <p:sp>
        <p:nvSpPr>
          <p:cNvPr id="87" name="TextBox 86"/>
          <p:cNvSpPr txBox="1"/>
          <p:nvPr/>
        </p:nvSpPr>
        <p:spPr>
          <a:xfrm>
            <a:off x="7664338" y="5624489"/>
            <a:ext cx="1431235" cy="523220"/>
          </a:xfrm>
          <a:prstGeom prst="rect">
            <a:avLst/>
          </a:prstGeom>
          <a:noFill/>
        </p:spPr>
        <p:txBody>
          <a:bodyPr wrap="square" rtlCol="0">
            <a:spAutoFit/>
          </a:bodyPr>
          <a:lstStyle/>
          <a:p>
            <a:pPr algn="ctr"/>
            <a:r>
              <a:rPr lang="en-GB" sz="1400" dirty="0">
                <a:solidFill>
                  <a:schemeClr val="accent5">
                    <a:lumMod val="50000"/>
                  </a:schemeClr>
                </a:solidFill>
              </a:rPr>
              <a:t>participate in/ competitions</a:t>
            </a:r>
          </a:p>
        </p:txBody>
      </p:sp>
      <p:pic>
        <p:nvPicPr>
          <p:cNvPr id="88" name="Picture 44" descr="Award, Ribbon, Rosette, Blue, Awar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07121" y="5049863"/>
            <a:ext cx="345671" cy="63528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6" descr="Ice, Ice Cream, Waffle, Dessert, Summ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5274951" flipV="1">
            <a:off x="6786052" y="4971448"/>
            <a:ext cx="408329" cy="81665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8" descr="Star, Sleeping, Tired, Cloud, Gir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39179" y="2665955"/>
            <a:ext cx="1105786" cy="74301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9133335" y="3244718"/>
            <a:ext cx="1479999" cy="523220"/>
          </a:xfrm>
          <a:prstGeom prst="rect">
            <a:avLst/>
          </a:prstGeom>
          <a:noFill/>
        </p:spPr>
        <p:txBody>
          <a:bodyPr wrap="square" rtlCol="0">
            <a:spAutoFit/>
          </a:bodyPr>
          <a:lstStyle/>
          <a:p>
            <a:pPr algn="ctr"/>
            <a:r>
              <a:rPr lang="en-GB" sz="1400" dirty="0">
                <a:solidFill>
                  <a:schemeClr val="accent5">
                    <a:lumMod val="50000"/>
                  </a:schemeClr>
                </a:solidFill>
              </a:rPr>
              <a:t>belong to/</a:t>
            </a:r>
            <a:br>
              <a:rPr lang="en-GB" sz="1400" dirty="0">
                <a:solidFill>
                  <a:schemeClr val="accent5">
                    <a:lumMod val="50000"/>
                  </a:schemeClr>
                </a:solidFill>
              </a:rPr>
            </a:br>
            <a:r>
              <a:rPr lang="en-GB" sz="1400" dirty="0">
                <a:solidFill>
                  <a:schemeClr val="accent5">
                    <a:lumMod val="50000"/>
                  </a:schemeClr>
                </a:solidFill>
              </a:rPr>
              <a:t>club</a:t>
            </a:r>
          </a:p>
        </p:txBody>
      </p:sp>
      <p:pic>
        <p:nvPicPr>
          <p:cNvPr id="92" name="Picture 50" descr="Team, Unity, Celebration, Danc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19670" y="2635761"/>
            <a:ext cx="1157185" cy="622536"/>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p:cNvSpPr txBox="1"/>
          <p:nvPr/>
        </p:nvSpPr>
        <p:spPr>
          <a:xfrm>
            <a:off x="10581587" y="3241438"/>
            <a:ext cx="1479999" cy="523220"/>
          </a:xfrm>
          <a:prstGeom prst="rect">
            <a:avLst/>
          </a:prstGeom>
          <a:noFill/>
        </p:spPr>
        <p:txBody>
          <a:bodyPr wrap="square" rtlCol="0">
            <a:spAutoFit/>
          </a:bodyPr>
          <a:lstStyle/>
          <a:p>
            <a:pPr algn="ctr"/>
            <a:r>
              <a:rPr lang="en-GB" sz="1400" dirty="0">
                <a:solidFill>
                  <a:schemeClr val="accent5">
                    <a:lumMod val="50000"/>
                  </a:schemeClr>
                </a:solidFill>
              </a:rPr>
              <a:t>ask/lots</a:t>
            </a:r>
            <a:br>
              <a:rPr lang="en-GB" sz="1400" dirty="0">
                <a:solidFill>
                  <a:schemeClr val="accent5">
                    <a:lumMod val="50000"/>
                  </a:schemeClr>
                </a:solidFill>
              </a:rPr>
            </a:br>
            <a:r>
              <a:rPr lang="en-GB" sz="1400" dirty="0">
                <a:solidFill>
                  <a:schemeClr val="accent5">
                    <a:lumMod val="50000"/>
                  </a:schemeClr>
                </a:solidFill>
              </a:rPr>
              <a:t>of questions</a:t>
            </a:r>
          </a:p>
        </p:txBody>
      </p:sp>
      <p:sp>
        <p:nvSpPr>
          <p:cNvPr id="94" name="TextBox 93"/>
          <p:cNvSpPr txBox="1"/>
          <p:nvPr/>
        </p:nvSpPr>
        <p:spPr>
          <a:xfrm>
            <a:off x="9164575" y="5626543"/>
            <a:ext cx="1479999" cy="523220"/>
          </a:xfrm>
          <a:prstGeom prst="rect">
            <a:avLst/>
          </a:prstGeom>
          <a:noFill/>
        </p:spPr>
        <p:txBody>
          <a:bodyPr wrap="square" rtlCol="0">
            <a:spAutoFit/>
          </a:bodyPr>
          <a:lstStyle/>
          <a:p>
            <a:pPr algn="ctr"/>
            <a:r>
              <a:rPr lang="en-GB" sz="1400" dirty="0">
                <a:solidFill>
                  <a:schemeClr val="accent5">
                    <a:lumMod val="50000"/>
                  </a:schemeClr>
                </a:solidFill>
              </a:rPr>
              <a:t>use/</a:t>
            </a:r>
            <a:br>
              <a:rPr lang="en-GB" sz="1400" dirty="0">
                <a:solidFill>
                  <a:schemeClr val="accent5">
                    <a:lumMod val="50000"/>
                  </a:schemeClr>
                </a:solidFill>
              </a:rPr>
            </a:br>
            <a:r>
              <a:rPr lang="en-GB" sz="1400" dirty="0">
                <a:solidFill>
                  <a:schemeClr val="accent5">
                    <a:lumMod val="50000"/>
                  </a:schemeClr>
                </a:solidFill>
              </a:rPr>
              <a:t>computer</a:t>
            </a:r>
          </a:p>
        </p:txBody>
      </p:sp>
      <p:pic>
        <p:nvPicPr>
          <p:cNvPr id="95" name="Picture 52" descr="Laptop, Black, Blue, Screen, Monito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496338" y="5051315"/>
            <a:ext cx="684306" cy="64094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54" descr="Question Mark, A Notice, Duplica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799669" y="2613280"/>
            <a:ext cx="1133425" cy="75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908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2" name="Picture 34" descr="Fantasies, Books, Traps, Love Stori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81765" y1="35882" x2="45882" y2="77647"/>
                      </a14:backgroundRemoval>
                    </a14:imgEffect>
                  </a14:imgLayer>
                </a14:imgProps>
              </a:ext>
              <a:ext uri="{28A0092B-C50C-407E-A947-70E740481C1C}">
                <a14:useLocalDpi xmlns:a14="http://schemas.microsoft.com/office/drawing/2010/main" val="0"/>
              </a:ext>
            </a:extLst>
          </a:blip>
          <a:srcRect/>
          <a:stretch>
            <a:fillRect/>
          </a:stretch>
        </p:blipFill>
        <p:spPr bwMode="auto">
          <a:xfrm>
            <a:off x="171843" y="2297605"/>
            <a:ext cx="1547124" cy="15471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ackground rectangle">
            <a:extLst>
              <a:ext uri="{FF2B5EF4-FFF2-40B4-BE49-F238E27FC236}">
                <a16:creationId xmlns:a16="http://schemas.microsoft.com/office/drawing/2014/main" id="{67BBC6D3-7C38-43E7-BF32-45E57B69767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Puissance 4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2" name="Table 2">
            <a:extLst>
              <a:ext uri="{FF2B5EF4-FFF2-40B4-BE49-F238E27FC236}">
                <a16:creationId xmlns:a16="http://schemas.microsoft.com/office/drawing/2014/main" id="{34ACF83A-A492-4B47-8BC8-01B833D5378E}"/>
              </a:ext>
            </a:extLst>
          </p:cNvPr>
          <p:cNvGraphicFramePr>
            <a:graphicFrameLocks noGrp="1"/>
          </p:cNvGraphicFramePr>
          <p:nvPr/>
        </p:nvGraphicFramePr>
        <p:xfrm>
          <a:off x="202196" y="1302913"/>
          <a:ext cx="5878920" cy="4867036"/>
        </p:xfrm>
        <a:graphic>
          <a:graphicData uri="http://schemas.openxmlformats.org/drawingml/2006/table">
            <a:tbl>
              <a:tblPr firstRow="1" bandRow="1">
                <a:tableStyleId>{5940675A-B579-460E-94D1-54222C63F5DA}</a:tableStyleId>
              </a:tblPr>
              <a:tblGrid>
                <a:gridCol w="1469730">
                  <a:extLst>
                    <a:ext uri="{9D8B030D-6E8A-4147-A177-3AD203B41FA5}">
                      <a16:colId xmlns:a16="http://schemas.microsoft.com/office/drawing/2014/main" val="611380627"/>
                    </a:ext>
                  </a:extLst>
                </a:gridCol>
                <a:gridCol w="1469730">
                  <a:extLst>
                    <a:ext uri="{9D8B030D-6E8A-4147-A177-3AD203B41FA5}">
                      <a16:colId xmlns:a16="http://schemas.microsoft.com/office/drawing/2014/main" val="3899899979"/>
                    </a:ext>
                  </a:extLst>
                </a:gridCol>
                <a:gridCol w="1469730">
                  <a:extLst>
                    <a:ext uri="{9D8B030D-6E8A-4147-A177-3AD203B41FA5}">
                      <a16:colId xmlns:a16="http://schemas.microsoft.com/office/drawing/2014/main" val="373089230"/>
                    </a:ext>
                  </a:extLst>
                </a:gridCol>
                <a:gridCol w="1469730">
                  <a:extLst>
                    <a:ext uri="{9D8B030D-6E8A-4147-A177-3AD203B41FA5}">
                      <a16:colId xmlns:a16="http://schemas.microsoft.com/office/drawing/2014/main" val="1332699334"/>
                    </a:ext>
                  </a:extLst>
                </a:gridCol>
              </a:tblGrid>
              <a:tr h="1216759">
                <a:tc>
                  <a:txBody>
                    <a:bodyPr/>
                    <a:lstStyle/>
                    <a:p>
                      <a:endParaRPr lang="fr-FR" sz="2400" dirty="0"/>
                    </a:p>
                  </a:txBody>
                  <a:tcPr marL="0" marR="0"/>
                </a:tc>
                <a:tc>
                  <a:txBody>
                    <a:bodyPr/>
                    <a:lstStyle/>
                    <a:p>
                      <a:endParaRPr lang="fr-FR" sz="2400" dirty="0"/>
                    </a:p>
                  </a:txBody>
                  <a:tcPr marL="0" marR="0"/>
                </a:tc>
                <a:tc>
                  <a:txBody>
                    <a:bodyPr/>
                    <a:lstStyle/>
                    <a:p>
                      <a:pPr algn="ctr"/>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3327004461"/>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2894026507"/>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2115892577"/>
                  </a:ext>
                </a:extLst>
              </a:tr>
              <a:tr h="1216759">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tc>
                  <a:txBody>
                    <a:bodyPr/>
                    <a:lstStyle/>
                    <a:p>
                      <a:endParaRPr lang="fr-FR" sz="2400" dirty="0"/>
                    </a:p>
                  </a:txBody>
                  <a:tcPr marL="0" marR="0"/>
                </a:tc>
                <a:extLst>
                  <a:ext uri="{0D108BD9-81ED-4DB2-BD59-A6C34878D82A}">
                    <a16:rowId xmlns:a16="http://schemas.microsoft.com/office/drawing/2014/main" val="3024719158"/>
                  </a:ext>
                </a:extLst>
              </a:tr>
            </a:tbl>
          </a:graphicData>
        </a:graphic>
      </p:graphicFrame>
      <p:pic>
        <p:nvPicPr>
          <p:cNvPr id="2050" name="Picture 2" descr="Telephone, Red, Vintage, Vecto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855" y="1441948"/>
            <a:ext cx="1121217" cy="713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788" y="2224830"/>
            <a:ext cx="14312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phone/friends </a:t>
            </a:r>
          </a:p>
        </p:txBody>
      </p:sp>
      <p:sp>
        <p:nvSpPr>
          <p:cNvPr id="18" name="TextBox 17"/>
          <p:cNvSpPr txBox="1"/>
          <p:nvPr/>
        </p:nvSpPr>
        <p:spPr>
          <a:xfrm>
            <a:off x="1661023" y="2022967"/>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play/</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football</a:t>
            </a:r>
          </a:p>
        </p:txBody>
      </p:sp>
      <p:pic>
        <p:nvPicPr>
          <p:cNvPr id="2054" name="Picture 6" descr="Football, Ball, Sport, Soccer, 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2920" y="1441948"/>
            <a:ext cx="567439" cy="5674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141654" y="2238409"/>
            <a:ext cx="14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send/letters</a:t>
            </a:r>
          </a:p>
        </p:txBody>
      </p:sp>
      <p:pic>
        <p:nvPicPr>
          <p:cNvPr id="2056" name="Picture 8" descr="Envelope, Mail, Postage, Post Offi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8226" y="1440715"/>
            <a:ext cx="778089" cy="7150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622283" y="2009387"/>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watch/TV programmes</a:t>
            </a:r>
          </a:p>
        </p:txBody>
      </p:sp>
      <p:pic>
        <p:nvPicPr>
          <p:cNvPr id="2062" name="Picture 14" descr="Flat Screen, Tv, Television, Scre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8885" y="1324866"/>
            <a:ext cx="827455" cy="6981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okemon, Icon, Design, Symbol,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78992" y="1440715"/>
            <a:ext cx="355038" cy="35713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661023" y="4470511"/>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build/</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things</a:t>
            </a:r>
          </a:p>
        </p:txBody>
      </p:sp>
      <p:pic>
        <p:nvPicPr>
          <p:cNvPr id="2064" name="Picture 16" descr="Lego, Building, Game, Toy, Draw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4728" y="3844729"/>
            <a:ext cx="763822" cy="62578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622282" y="4470511"/>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learn/</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language</a:t>
            </a:r>
          </a:p>
        </p:txBody>
      </p:sp>
      <p:sp>
        <p:nvSpPr>
          <p:cNvPr id="8" name="Oval Callout 7"/>
          <p:cNvSpPr/>
          <p:nvPr/>
        </p:nvSpPr>
        <p:spPr>
          <a:xfrm>
            <a:off x="4867999" y="3790027"/>
            <a:ext cx="1049346" cy="639137"/>
          </a:xfrm>
          <a:prstGeom prst="wedgeEllipseCallou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68" name="Picture 20" descr="Germany, Flag, Nationality, Count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15123" y="3903941"/>
            <a:ext cx="508004" cy="30516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rance, Flag, National, Symbo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57910" y="4021081"/>
            <a:ext cx="457741" cy="3051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41652" y="4470511"/>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feed/</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a:t>
            </a:r>
          </a:p>
        </p:txBody>
      </p:sp>
      <p:pic>
        <p:nvPicPr>
          <p:cNvPr id="2076" name="Picture 28" descr="Cat, Animal, The Silhouette, Apart From, Domestic Ca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05286" y="3850688"/>
            <a:ext cx="615976" cy="57747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29788" y="4452494"/>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take out/</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dog</a:t>
            </a:r>
          </a:p>
        </p:txBody>
      </p:sp>
      <p:pic>
        <p:nvPicPr>
          <p:cNvPr id="2080" name="Picture 32" descr="Dog, Doggy, Animal, Domestic Dog, I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0981" y="3881664"/>
            <a:ext cx="884091" cy="56502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93098" y="5851206"/>
            <a:ext cx="14947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eat/ice cream</a:t>
            </a:r>
          </a:p>
        </p:txBody>
      </p:sp>
      <p:sp>
        <p:nvSpPr>
          <p:cNvPr id="41" name="TextBox 40"/>
          <p:cNvSpPr txBox="1"/>
          <p:nvPr/>
        </p:nvSpPr>
        <p:spPr>
          <a:xfrm>
            <a:off x="202196" y="3417094"/>
            <a:ext cx="14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 stories</a:t>
            </a:r>
          </a:p>
        </p:txBody>
      </p:sp>
      <p:pic>
        <p:nvPicPr>
          <p:cNvPr id="2088" name="Picture 40" descr="Calligraphy, Office, School, Writi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6270" y="2638494"/>
            <a:ext cx="409575" cy="81915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640893" y="5849745"/>
            <a:ext cx="14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read/novels</a:t>
            </a:r>
          </a:p>
        </p:txBody>
      </p:sp>
      <p:pic>
        <p:nvPicPr>
          <p:cNvPr id="2090" name="Picture 42" descr="Books, Library, Education, Literatur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40329" y="5076424"/>
            <a:ext cx="736011" cy="784464"/>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661021" y="3430674"/>
            <a:ext cx="1479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sleep/a lot</a:t>
            </a:r>
          </a:p>
        </p:txBody>
      </p:sp>
      <p:sp>
        <p:nvSpPr>
          <p:cNvPr id="50" name="TextBox 49"/>
          <p:cNvSpPr txBox="1"/>
          <p:nvPr/>
        </p:nvSpPr>
        <p:spPr>
          <a:xfrm>
            <a:off x="1673286" y="5626509"/>
            <a:ext cx="14312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participate in/ competitions</a:t>
            </a:r>
          </a:p>
        </p:txBody>
      </p:sp>
      <p:pic>
        <p:nvPicPr>
          <p:cNvPr id="2092" name="Picture 44" descr="Award, Ribbon, Rosette, Blue, Awar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16069" y="5051883"/>
            <a:ext cx="345671" cy="6352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Ice, Ice Cream, Waffle, Dessert, Summ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5274951" flipV="1">
            <a:off x="795000" y="4973468"/>
            <a:ext cx="408329" cy="816657"/>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Star, Sleeping, Tired, Cloud, Gir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848127" y="2667975"/>
            <a:ext cx="1105786" cy="743019"/>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3142283" y="3246738"/>
            <a:ext cx="1479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belong to/</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club</a:t>
            </a:r>
          </a:p>
        </p:txBody>
      </p:sp>
      <p:pic>
        <p:nvPicPr>
          <p:cNvPr id="2098" name="Picture 50" descr="Team, Unity, Celebration, Danc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328618" y="2637781"/>
            <a:ext cx="1157185" cy="62253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590535" y="3243458"/>
            <a:ext cx="1479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ask/lots</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questions</a:t>
            </a:r>
          </a:p>
        </p:txBody>
      </p:sp>
      <p:sp>
        <p:nvSpPr>
          <p:cNvPr id="57" name="TextBox 56"/>
          <p:cNvSpPr txBox="1"/>
          <p:nvPr/>
        </p:nvSpPr>
        <p:spPr>
          <a:xfrm>
            <a:off x="3173523" y="5628563"/>
            <a:ext cx="1479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a:t>
            </a:r>
            <a:b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computer</a:t>
            </a:r>
          </a:p>
        </p:txBody>
      </p:sp>
      <p:pic>
        <p:nvPicPr>
          <p:cNvPr id="2100" name="Picture 52" descr="Laptop, Black, Blue, Screen, Monito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05286" y="5053335"/>
            <a:ext cx="684306" cy="640948"/>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Question Mark, A Notice, Duplica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08617" y="2615300"/>
            <a:ext cx="1133425" cy="7556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75603" y="1216492"/>
            <a:ext cx="5334317" cy="5016758"/>
          </a:xfrm>
          <a:prstGeom prst="rect">
            <a:avLst/>
          </a:prstGeom>
          <a:noFill/>
        </p:spPr>
        <p:txBody>
          <a:bodyPr wrap="square" rtlCol="0">
            <a:spAutoFit/>
          </a:bodyPr>
          <a:lstStyle/>
          <a:p>
            <a:r>
              <a:rPr lang="fr-FR" sz="2000" dirty="0">
                <a:solidFill>
                  <a:schemeClr val="accent5">
                    <a:lumMod val="50000"/>
                  </a:schemeClr>
                </a:solidFill>
              </a:rPr>
              <a:t>Tu téléphonais à tes amis ?</a:t>
            </a:r>
          </a:p>
          <a:p>
            <a:r>
              <a:rPr lang="fr-FR" sz="2000" dirty="0">
                <a:solidFill>
                  <a:schemeClr val="accent5">
                    <a:lumMod val="50000"/>
                  </a:schemeClr>
                </a:solidFill>
              </a:rPr>
              <a:t>Tu jouais au foot ?</a:t>
            </a:r>
          </a:p>
          <a:p>
            <a:r>
              <a:rPr lang="fr-FR" sz="2000" dirty="0">
                <a:solidFill>
                  <a:schemeClr val="accent5">
                    <a:lumMod val="50000"/>
                  </a:schemeClr>
                </a:solidFill>
              </a:rPr>
              <a:t>Tu envoyais des lettres ?</a:t>
            </a:r>
          </a:p>
          <a:p>
            <a:r>
              <a:rPr lang="fr-FR" sz="2000" dirty="0">
                <a:solidFill>
                  <a:schemeClr val="accent5">
                    <a:lumMod val="50000"/>
                  </a:schemeClr>
                </a:solidFill>
              </a:rPr>
              <a:t>Tu regardais des émissions ?</a:t>
            </a:r>
          </a:p>
          <a:p>
            <a:r>
              <a:rPr lang="fr-FR" sz="2000" dirty="0">
                <a:solidFill>
                  <a:schemeClr val="accent5">
                    <a:lumMod val="50000"/>
                  </a:schemeClr>
                </a:solidFill>
              </a:rPr>
              <a:t>Tu écrivais des histoires ?</a:t>
            </a:r>
          </a:p>
          <a:p>
            <a:r>
              <a:rPr lang="fr-FR" sz="2000" dirty="0">
                <a:solidFill>
                  <a:schemeClr val="accent5">
                    <a:lumMod val="50000"/>
                  </a:schemeClr>
                </a:solidFill>
              </a:rPr>
              <a:t>Tu dormais beaucoup ?</a:t>
            </a:r>
          </a:p>
          <a:p>
            <a:r>
              <a:rPr lang="fr-FR" sz="2000" dirty="0">
                <a:solidFill>
                  <a:schemeClr val="accent5">
                    <a:lumMod val="50000"/>
                  </a:schemeClr>
                </a:solidFill>
              </a:rPr>
              <a:t>Tu appartenais à un club ?</a:t>
            </a:r>
          </a:p>
          <a:p>
            <a:r>
              <a:rPr lang="fr-FR" sz="2000" dirty="0">
                <a:solidFill>
                  <a:schemeClr val="accent5">
                    <a:lumMod val="50000"/>
                  </a:schemeClr>
                </a:solidFill>
              </a:rPr>
              <a:t>Tu posais beaucoup de questions ?</a:t>
            </a:r>
          </a:p>
          <a:p>
            <a:r>
              <a:rPr lang="fr-FR" sz="2000" dirty="0">
                <a:solidFill>
                  <a:schemeClr val="accent5">
                    <a:lumMod val="50000"/>
                  </a:schemeClr>
                </a:solidFill>
              </a:rPr>
              <a:t>Tu sortais le chien ?</a:t>
            </a:r>
          </a:p>
          <a:p>
            <a:r>
              <a:rPr lang="fr-FR" sz="2000" dirty="0">
                <a:solidFill>
                  <a:schemeClr val="accent5">
                    <a:lumMod val="50000"/>
                  </a:schemeClr>
                </a:solidFill>
              </a:rPr>
              <a:t>Tu construisais des choses ?</a:t>
            </a:r>
          </a:p>
          <a:p>
            <a:r>
              <a:rPr lang="fr-FR" sz="2000" dirty="0">
                <a:solidFill>
                  <a:schemeClr val="accent5">
                    <a:lumMod val="50000"/>
                  </a:schemeClr>
                </a:solidFill>
              </a:rPr>
              <a:t>Tu nourrissais le chat ?</a:t>
            </a:r>
          </a:p>
          <a:p>
            <a:r>
              <a:rPr lang="fr-FR" sz="2000" dirty="0">
                <a:solidFill>
                  <a:schemeClr val="accent5">
                    <a:lumMod val="50000"/>
                  </a:schemeClr>
                </a:solidFill>
              </a:rPr>
              <a:t>Tu apprenais une langue ?</a:t>
            </a:r>
          </a:p>
          <a:p>
            <a:r>
              <a:rPr lang="fr-FR" sz="2000" dirty="0">
                <a:solidFill>
                  <a:schemeClr val="accent5">
                    <a:lumMod val="50000"/>
                  </a:schemeClr>
                </a:solidFill>
              </a:rPr>
              <a:t>Tu mangeais une glace ?</a:t>
            </a:r>
          </a:p>
          <a:p>
            <a:r>
              <a:rPr lang="fr-FR" sz="2000" dirty="0">
                <a:solidFill>
                  <a:schemeClr val="accent5">
                    <a:lumMod val="50000"/>
                  </a:schemeClr>
                </a:solidFill>
              </a:rPr>
              <a:t>Tu participais aux concours ?</a:t>
            </a:r>
          </a:p>
          <a:p>
            <a:r>
              <a:rPr lang="fr-FR" sz="2000" dirty="0">
                <a:solidFill>
                  <a:schemeClr val="accent5">
                    <a:lumMod val="50000"/>
                  </a:schemeClr>
                </a:solidFill>
              </a:rPr>
              <a:t>Tu utilisais un ordinateur ?</a:t>
            </a:r>
          </a:p>
          <a:p>
            <a:r>
              <a:rPr lang="fr-FR" sz="2000" dirty="0">
                <a:solidFill>
                  <a:schemeClr val="accent5">
                    <a:lumMod val="50000"/>
                  </a:schemeClr>
                </a:solidFill>
              </a:rPr>
              <a:t>Tu lisais des romans ? </a:t>
            </a:r>
          </a:p>
        </p:txBody>
      </p:sp>
    </p:spTree>
    <p:extLst>
      <p:ext uri="{BB962C8B-B14F-4D97-AF65-F5344CB8AC3E}">
        <p14:creationId xmlns:p14="http://schemas.microsoft.com/office/powerpoint/2010/main" val="35585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7" name="Title 3">
            <a:extLst>
              <a:ext uri="{FF2B5EF4-FFF2-40B4-BE49-F238E27FC236}">
                <a16:creationId xmlns:a16="http://schemas.microsoft.com/office/drawing/2014/main" id="{C312AD4B-A7B9-4255-8DA6-D26F9531AFAB}"/>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3 - Lesson 44</a:t>
            </a:r>
          </a:p>
        </p:txBody>
      </p:sp>
      <p:sp>
        <p:nvSpPr>
          <p:cNvPr id="18" name="Title 3">
            <a:extLst>
              <a:ext uri="{FF2B5EF4-FFF2-40B4-BE49-F238E27FC236}">
                <a16:creationId xmlns:a16="http://schemas.microsoft.com/office/drawing/2014/main" id="{61A82229-45C6-403A-8644-E17C17C13E73}"/>
              </a:ext>
            </a:extLst>
          </p:cNvPr>
          <p:cNvSpPr txBox="1">
            <a:spLocks/>
          </p:cNvSpPr>
          <p:nvPr/>
        </p:nvSpPr>
        <p:spPr>
          <a:xfrm>
            <a:off x="235003" y="5666212"/>
            <a:ext cx="5016619"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Louise Bibbey / Natalie Finlayson</a:t>
            </a: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08/08/2022</a:t>
            </a:r>
          </a:p>
        </p:txBody>
      </p:sp>
      <p:sp>
        <p:nvSpPr>
          <p:cNvPr id="19"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10190916" cy="1062010"/>
          </a:xfrm>
        </p:spPr>
        <p:txBody>
          <a:bodyPr>
            <a:normAutofit fontScale="90000"/>
          </a:bodyPr>
          <a:lstStyle/>
          <a:p>
            <a:pPr algn="l"/>
            <a:r>
              <a:rPr lang="en-GB" sz="4000" b="1" dirty="0">
                <a:solidFill>
                  <a:prstClr val="white"/>
                </a:solidFill>
              </a:rPr>
              <a:t>Talking about what happened once</a:t>
            </a:r>
            <a:br>
              <a:rPr lang="en-GB" sz="4000" b="1" dirty="0">
                <a:solidFill>
                  <a:prstClr val="white"/>
                </a:solidFill>
              </a:rPr>
            </a:br>
            <a:r>
              <a:rPr lang="en-GB" sz="4000" b="1" dirty="0">
                <a:solidFill>
                  <a:prstClr val="white"/>
                </a:solidFill>
              </a:rPr>
              <a:t>vs all the time</a:t>
            </a:r>
            <a:br>
              <a:rPr lang="en-GB" sz="4000" b="1" dirty="0">
                <a:solidFill>
                  <a:prstClr val="white"/>
                </a:solidFill>
              </a:rPr>
            </a:br>
            <a:endParaRPr lang="en-US" sz="4000" dirty="0"/>
          </a:p>
        </p:txBody>
      </p:sp>
      <p:sp>
        <p:nvSpPr>
          <p:cNvPr id="20"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519158" cy="886062"/>
          </a:xfrm>
        </p:spPr>
        <p:txBody>
          <a:bodyPr>
            <a:noAutofit/>
          </a:bodyPr>
          <a:lstStyle/>
          <a:p>
            <a:pPr algn="l"/>
            <a:r>
              <a:rPr lang="en-GB" sz="3000" dirty="0">
                <a:solidFill>
                  <a:prstClr val="white"/>
                </a:solidFill>
              </a:rPr>
              <a:t>regular verbs in the imperfect tense (habitual events with 'used to' equivalent in English </a:t>
            </a:r>
            <a:br>
              <a:rPr lang="en-GB" sz="3000" dirty="0">
                <a:solidFill>
                  <a:prstClr val="white"/>
                </a:solidFill>
              </a:rPr>
            </a:br>
            <a:r>
              <a:rPr lang="en-GB" sz="3000" dirty="0">
                <a:solidFill>
                  <a:prstClr val="white"/>
                </a:solidFill>
              </a:rPr>
              <a:t>vs specific past events) (je, tu, il/elle/on)</a:t>
            </a:r>
          </a:p>
          <a:p>
            <a:pPr algn="l"/>
            <a:r>
              <a:rPr lang="en-GB" sz="3000" dirty="0">
                <a:solidFill>
                  <a:prstClr val="white"/>
                </a:solidFill>
              </a:rPr>
              <a:t>Word pattern: -al ➜ -el </a:t>
            </a:r>
            <a:endParaRPr lang="en-US" dirty="0"/>
          </a:p>
        </p:txBody>
      </p:sp>
    </p:spTree>
    <p:extLst>
      <p:ext uri="{BB962C8B-B14F-4D97-AF65-F5344CB8AC3E}">
        <p14:creationId xmlns:p14="http://schemas.microsoft.com/office/powerpoint/2010/main" val="4075945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Vocabulaire: </a:t>
            </a:r>
            <a:r>
              <a:rPr lang="en-GB" sz="3600" b="1" dirty="0">
                <a:solidFill>
                  <a:schemeClr val="bg1"/>
                </a:solidFill>
              </a:rPr>
              <a:t>cognates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3" name="Picture 2" descr="Shape&#10;&#10;Description automatically generated">
            <a:extLst>
              <a:ext uri="{FF2B5EF4-FFF2-40B4-BE49-F238E27FC236}">
                <a16:creationId xmlns:a16="http://schemas.microsoft.com/office/drawing/2014/main" id="{729FC9A0-12BF-4E47-A753-41A6839EFD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682" b="28123"/>
          <a:stretch/>
        </p:blipFill>
        <p:spPr>
          <a:xfrm>
            <a:off x="7687979" y="539297"/>
            <a:ext cx="2394635" cy="1416507"/>
          </a:xfrm>
          <a:prstGeom prst="rect">
            <a:avLst/>
          </a:prstGeom>
        </p:spPr>
      </p:pic>
      <p:sp>
        <p:nvSpPr>
          <p:cNvPr id="38" name="Rounded Rectangular Callout 2">
            <a:extLst>
              <a:ext uri="{FF2B5EF4-FFF2-40B4-BE49-F238E27FC236}">
                <a16:creationId xmlns:a16="http://schemas.microsoft.com/office/drawing/2014/main" id="{04774F84-A616-4DEC-BBB4-CB8D9F174B60}"/>
              </a:ext>
            </a:extLst>
          </p:cNvPr>
          <p:cNvSpPr/>
          <p:nvPr/>
        </p:nvSpPr>
        <p:spPr>
          <a:xfrm>
            <a:off x="6322667" y="319413"/>
            <a:ext cx="1365312" cy="870738"/>
          </a:xfrm>
          <a:prstGeom prst="wedgeRoundRectCallout">
            <a:avLst>
              <a:gd name="adj1" fmla="val 81812"/>
              <a:gd name="adj2" fmla="val -10497"/>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Century Gothic" panose="020F0302020204030204"/>
              </a:rPr>
              <a:t>I’m English!</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sp>
        <p:nvSpPr>
          <p:cNvPr id="39" name="Rounded Rectangular Callout 2">
            <a:extLst>
              <a:ext uri="{FF2B5EF4-FFF2-40B4-BE49-F238E27FC236}">
                <a16:creationId xmlns:a16="http://schemas.microsoft.com/office/drawing/2014/main" id="{F9506DFD-7E3C-4987-8C84-5763C1752F73}"/>
              </a:ext>
            </a:extLst>
          </p:cNvPr>
          <p:cNvSpPr/>
          <p:nvPr/>
        </p:nvSpPr>
        <p:spPr>
          <a:xfrm>
            <a:off x="10158639" y="808013"/>
            <a:ext cx="1751281" cy="794980"/>
          </a:xfrm>
          <a:prstGeom prst="wedgeRoundRectCallout">
            <a:avLst>
              <a:gd name="adj1" fmla="val -75855"/>
              <a:gd name="adj2" fmla="val -29236"/>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F0302020204030204"/>
              </a:rPr>
              <a:t>Je suis français!</a:t>
            </a:r>
            <a:endParaRPr kumimoji="0" lang="fr-FR" sz="2400" i="0" u="none" strike="noStrike" kern="1200" cap="none" spc="0" normalizeH="0" baseline="0" noProof="0" dirty="0">
              <a:ln>
                <a:noFill/>
              </a:ln>
              <a:solidFill>
                <a:prstClr val="white"/>
              </a:solidFill>
              <a:effectLst/>
              <a:uLnTx/>
              <a:uFillTx/>
              <a:latin typeface="Century Gothic" panose="020F0302020204030204"/>
            </a:endParaRPr>
          </a:p>
        </p:txBody>
      </p:sp>
      <p:sp>
        <p:nvSpPr>
          <p:cNvPr id="5" name="Rectangle: Rounded Corners 4">
            <a:extLst>
              <a:ext uri="{FF2B5EF4-FFF2-40B4-BE49-F238E27FC236}">
                <a16:creationId xmlns:a16="http://schemas.microsoft.com/office/drawing/2014/main" id="{262694B5-26D2-4EF9-BAE0-E80B5600C553}"/>
              </a:ext>
            </a:extLst>
          </p:cNvPr>
          <p:cNvSpPr/>
          <p:nvPr/>
        </p:nvSpPr>
        <p:spPr>
          <a:xfrm>
            <a:off x="290514" y="2364771"/>
            <a:ext cx="2647000" cy="523220"/>
          </a:xfrm>
          <a:prstGeom prst="roundRect">
            <a:avLst/>
          </a:prstGeom>
          <a:solidFill>
            <a:schemeClr val="accent1">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sexu</a:t>
            </a:r>
            <a:r>
              <a:rPr kumimoji="0" lang="en-US" sz="2800" b="0" i="0" u="none" strike="noStrike" kern="1200" cap="none" spc="0" normalizeH="0" baseline="0" noProof="0" dirty="0">
                <a:ln>
                  <a:noFill/>
                </a:ln>
                <a:solidFill>
                  <a:srgbClr val="E87D1E"/>
                </a:solidFill>
                <a:effectLst/>
                <a:uLnTx/>
                <a:uFillTx/>
                <a:latin typeface="Century Gothic" panose="020F0302020204030204"/>
                <a:ea typeface="+mn-ea"/>
                <a:cs typeface="+mn-cs"/>
              </a:rPr>
              <a:t>al</a:t>
            </a:r>
            <a:endParaRPr kumimoji="0" lang="en-US" sz="2800" b="0" i="0" u="none" strike="noStrike" kern="1200" cap="none" spc="0" normalizeH="0" noProof="0" dirty="0">
              <a:ln>
                <a:noFill/>
              </a:ln>
              <a:solidFill>
                <a:srgbClr val="E87D1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38C4FE6C-3489-4C6D-BD7A-D2F7C1B381BB}"/>
              </a:ext>
            </a:extLst>
          </p:cNvPr>
          <p:cNvSpPr/>
          <p:nvPr/>
        </p:nvSpPr>
        <p:spPr>
          <a:xfrm>
            <a:off x="290514" y="3390603"/>
            <a:ext cx="2629423" cy="523220"/>
          </a:xfrm>
          <a:prstGeom prst="roundRect">
            <a:avLst/>
          </a:prstGeom>
          <a:solidFill>
            <a:schemeClr val="accent1">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transgen</a:t>
            </a:r>
            <a:r>
              <a:rPr kumimoji="0" lang="en-US" sz="2800" b="0" i="0" u="none" strike="noStrike" kern="1200" cap="none" spc="0" normalizeH="0" baseline="0" noProof="0" dirty="0">
                <a:ln>
                  <a:noFill/>
                </a:ln>
                <a:solidFill>
                  <a:srgbClr val="E87D1E"/>
                </a:solidFill>
                <a:effectLst/>
                <a:uLnTx/>
                <a:uFillTx/>
                <a:latin typeface="Century Gothic" panose="020F0302020204030204"/>
                <a:ea typeface="+mn-ea"/>
                <a:cs typeface="+mn-cs"/>
              </a:rPr>
              <a:t>der</a:t>
            </a:r>
            <a:endParaRPr kumimoji="0" lang="en-US" sz="2800" b="0" i="0" u="none" strike="noStrike" kern="1200" cap="none" spc="0" normalizeH="0" noProof="0" dirty="0">
              <a:ln>
                <a:noFill/>
              </a:ln>
              <a:solidFill>
                <a:srgbClr val="E87D1E"/>
              </a:solidFill>
              <a:effectLst/>
              <a:uLnTx/>
              <a:uFillTx/>
              <a:latin typeface="Century Gothic" panose="020F0302020204030204"/>
              <a:ea typeface="+mn-ea"/>
              <a:cs typeface="+mn-cs"/>
            </a:endParaRPr>
          </a:p>
        </p:txBody>
      </p:sp>
      <p:sp>
        <p:nvSpPr>
          <p:cNvPr id="42" name="Rectangle: Rounded Corners 41">
            <a:extLst>
              <a:ext uri="{FF2B5EF4-FFF2-40B4-BE49-F238E27FC236}">
                <a16:creationId xmlns:a16="http://schemas.microsoft.com/office/drawing/2014/main" id="{AC34DA92-BF67-417C-9A21-FBB28D2B8D4A}"/>
              </a:ext>
            </a:extLst>
          </p:cNvPr>
          <p:cNvSpPr/>
          <p:nvPr/>
        </p:nvSpPr>
        <p:spPr>
          <a:xfrm>
            <a:off x="290514" y="4416435"/>
            <a:ext cx="2629422" cy="523220"/>
          </a:xfrm>
          <a:prstGeom prst="roundRect">
            <a:avLst/>
          </a:prstGeom>
          <a:solidFill>
            <a:schemeClr val="accent1">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diversit</a:t>
            </a:r>
            <a:r>
              <a:rPr kumimoji="0" lang="en-US" sz="2800" b="0" i="0" u="none" strike="noStrike" kern="1200" cap="none" spc="0" normalizeH="0" baseline="0" noProof="0" dirty="0">
                <a:ln>
                  <a:noFill/>
                </a:ln>
                <a:solidFill>
                  <a:srgbClr val="E87D1E"/>
                </a:solidFill>
                <a:effectLst/>
                <a:uLnTx/>
                <a:uFillTx/>
                <a:latin typeface="Century Gothic" panose="020F0302020204030204"/>
                <a:ea typeface="+mn-ea"/>
                <a:cs typeface="+mn-cs"/>
              </a:rPr>
              <a:t>y</a:t>
            </a:r>
            <a:endParaRPr kumimoji="0" lang="en-US" sz="2800" b="0" i="0" u="none" strike="noStrike" kern="1200" cap="none" spc="0" normalizeH="0" noProof="0" dirty="0">
              <a:ln>
                <a:noFill/>
              </a:ln>
              <a:solidFill>
                <a:srgbClr val="E87D1E"/>
              </a:solidFill>
              <a:effectLst/>
              <a:uLnTx/>
              <a:uFillTx/>
              <a:latin typeface="Century Gothic" panose="020F0302020204030204"/>
              <a:ea typeface="+mn-ea"/>
              <a:cs typeface="+mn-cs"/>
            </a:endParaRPr>
          </a:p>
        </p:txBody>
      </p:sp>
      <p:sp>
        <p:nvSpPr>
          <p:cNvPr id="43" name="Rectangle: Rounded Corners 42">
            <a:extLst>
              <a:ext uri="{FF2B5EF4-FFF2-40B4-BE49-F238E27FC236}">
                <a16:creationId xmlns:a16="http://schemas.microsoft.com/office/drawing/2014/main" id="{DF1C5AF8-C1ED-48BE-BCC6-771C68D1A9EF}"/>
              </a:ext>
            </a:extLst>
          </p:cNvPr>
          <p:cNvSpPr/>
          <p:nvPr/>
        </p:nvSpPr>
        <p:spPr>
          <a:xfrm>
            <a:off x="290514" y="5442267"/>
            <a:ext cx="2629421" cy="523220"/>
          </a:xfrm>
          <a:prstGeom prst="roundRect">
            <a:avLst/>
          </a:prstGeom>
          <a:solidFill>
            <a:schemeClr val="accent1">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cultur</a:t>
            </a:r>
            <a:r>
              <a:rPr kumimoji="0" lang="en-US" sz="2800" b="0" i="0" u="none" strike="noStrike" kern="1200" cap="none" spc="0" normalizeH="0" baseline="0" noProof="0" dirty="0">
                <a:ln>
                  <a:noFill/>
                </a:ln>
                <a:solidFill>
                  <a:srgbClr val="E87D1E"/>
                </a:solidFill>
                <a:effectLst/>
                <a:uLnTx/>
                <a:uFillTx/>
                <a:latin typeface="Century Gothic" panose="020F0302020204030204"/>
                <a:ea typeface="+mn-ea"/>
                <a:cs typeface="+mn-cs"/>
              </a:rPr>
              <a:t>al</a:t>
            </a:r>
            <a:endParaRPr kumimoji="0" lang="en-US" sz="2800" b="0" i="0" u="none" strike="noStrike" kern="1200" cap="none" spc="0" normalizeH="0" noProof="0" dirty="0">
              <a:ln>
                <a:noFill/>
              </a:ln>
              <a:solidFill>
                <a:srgbClr val="E87D1E"/>
              </a:solidFill>
              <a:effectLst/>
              <a:uLnTx/>
              <a:uFillTx/>
              <a:latin typeface="Century Gothic" panose="020F0302020204030204"/>
              <a:ea typeface="+mn-ea"/>
              <a:cs typeface="+mn-cs"/>
            </a:endParaRPr>
          </a:p>
        </p:txBody>
      </p:sp>
      <p:sp>
        <p:nvSpPr>
          <p:cNvPr id="44" name="Rectangle: Rounded Corners 43">
            <a:extLst>
              <a:ext uri="{FF2B5EF4-FFF2-40B4-BE49-F238E27FC236}">
                <a16:creationId xmlns:a16="http://schemas.microsoft.com/office/drawing/2014/main" id="{A9816925-98E5-4767-B595-296E640C13DD}"/>
              </a:ext>
            </a:extLst>
          </p:cNvPr>
          <p:cNvSpPr/>
          <p:nvPr/>
        </p:nvSpPr>
        <p:spPr>
          <a:xfrm>
            <a:off x="6255872" y="5442267"/>
            <a:ext cx="2629421" cy="523220"/>
          </a:xfrm>
          <a:prstGeom prst="roundRect">
            <a:avLst/>
          </a:prstGeom>
          <a:solidFill>
            <a:schemeClr val="accent1">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annu</a:t>
            </a:r>
            <a:r>
              <a:rPr kumimoji="0" lang="en-US" sz="2800" b="0" i="0" u="none" strike="noStrike" kern="1200" cap="none" spc="0" normalizeH="0" baseline="0" noProof="0" dirty="0">
                <a:ln>
                  <a:noFill/>
                </a:ln>
                <a:solidFill>
                  <a:srgbClr val="E87D1E"/>
                </a:solidFill>
                <a:effectLst/>
                <a:uLnTx/>
                <a:uFillTx/>
                <a:latin typeface="Century Gothic" panose="020F0302020204030204"/>
                <a:ea typeface="+mn-ea"/>
                <a:cs typeface="+mn-cs"/>
              </a:rPr>
              <a:t>al</a:t>
            </a:r>
            <a:endParaRPr kumimoji="0" lang="en-US" sz="2800" b="0" i="0" u="none" strike="noStrike" kern="1200" cap="none" spc="0" normalizeH="0" noProof="0" dirty="0">
              <a:ln>
                <a:noFill/>
              </a:ln>
              <a:solidFill>
                <a:srgbClr val="E87D1E"/>
              </a:solidFill>
              <a:effectLst/>
              <a:uLnTx/>
              <a:uFillTx/>
              <a:latin typeface="Century Gothic" panose="020F0302020204030204"/>
              <a:ea typeface="+mn-ea"/>
              <a:cs typeface="+mn-cs"/>
            </a:endParaRPr>
          </a:p>
        </p:txBody>
      </p:sp>
      <p:sp>
        <p:nvSpPr>
          <p:cNvPr id="45" name="Rectangle: Rounded Corners 44">
            <a:hlinkClick r:id="" action="ppaction://noaction">
              <a:snd r:embed="rId5" name="sexuel.wav"/>
            </a:hlinkClick>
            <a:extLst>
              <a:ext uri="{FF2B5EF4-FFF2-40B4-BE49-F238E27FC236}">
                <a16:creationId xmlns:a16="http://schemas.microsoft.com/office/drawing/2014/main" id="{97F78ABE-1108-4F76-82BE-66CB35B158B1}"/>
              </a:ext>
            </a:extLst>
          </p:cNvPr>
          <p:cNvSpPr/>
          <p:nvPr/>
        </p:nvSpPr>
        <p:spPr>
          <a:xfrm>
            <a:off x="2994225" y="2364769"/>
            <a:ext cx="2647001" cy="523220"/>
          </a:xfrm>
          <a:prstGeom prst="roundRect">
            <a:avLst/>
          </a:prstGeom>
          <a:solidFill>
            <a:schemeClr val="accent2">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sexu</a:t>
            </a:r>
            <a:r>
              <a:rPr kumimoji="0" lang="fr-FR" sz="2800" i="0" u="none" strike="noStrike" kern="1200" cap="none" spc="0" normalizeH="0" baseline="0" dirty="0">
                <a:ln>
                  <a:noFill/>
                </a:ln>
                <a:solidFill>
                  <a:srgbClr val="E87D1E"/>
                </a:solidFill>
                <a:effectLst/>
                <a:uLnTx/>
                <a:uFillTx/>
                <a:latin typeface="Century Gothic" panose="020F0302020204030204"/>
                <a:ea typeface="+mn-ea"/>
                <a:cs typeface="+mn-cs"/>
              </a:rPr>
              <a:t>el</a:t>
            </a:r>
            <a:endParaRPr kumimoji="0" lang="fr-FR" sz="2800" i="0" u="none" strike="noStrike" kern="1200" cap="none" spc="0" normalizeH="0" dirty="0">
              <a:ln>
                <a:noFill/>
              </a:ln>
              <a:solidFill>
                <a:srgbClr val="E87D1E"/>
              </a:solidFill>
              <a:effectLst/>
              <a:uLnTx/>
              <a:uFillTx/>
              <a:latin typeface="Century Gothic" panose="020F0302020204030204"/>
              <a:ea typeface="+mn-ea"/>
              <a:cs typeface="+mn-cs"/>
            </a:endParaRPr>
          </a:p>
        </p:txBody>
      </p:sp>
      <p:sp>
        <p:nvSpPr>
          <p:cNvPr id="46" name="Rectangle: Rounded Corners 45">
            <a:hlinkClick r:id="" action="ppaction://noaction">
              <a:snd r:embed="rId6" name="transgenre.wav"/>
            </a:hlinkClick>
            <a:extLst>
              <a:ext uri="{FF2B5EF4-FFF2-40B4-BE49-F238E27FC236}">
                <a16:creationId xmlns:a16="http://schemas.microsoft.com/office/drawing/2014/main" id="{6A7AD275-F35C-4AFF-ACB7-7FF1E0DCBF39}"/>
              </a:ext>
            </a:extLst>
          </p:cNvPr>
          <p:cNvSpPr/>
          <p:nvPr/>
        </p:nvSpPr>
        <p:spPr>
          <a:xfrm>
            <a:off x="2994225" y="3390602"/>
            <a:ext cx="2629424" cy="523220"/>
          </a:xfrm>
          <a:prstGeom prst="roundRect">
            <a:avLst/>
          </a:prstGeom>
          <a:solidFill>
            <a:schemeClr val="accent2">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transgen</a:t>
            </a:r>
            <a:r>
              <a:rPr kumimoji="0" lang="fr-FR" sz="2800" i="0" u="none" strike="noStrike" kern="1200" cap="none" spc="0" normalizeH="0" baseline="0" dirty="0">
                <a:ln>
                  <a:noFill/>
                </a:ln>
                <a:solidFill>
                  <a:srgbClr val="E87D1E"/>
                </a:solidFill>
                <a:effectLst/>
                <a:uLnTx/>
                <a:uFillTx/>
                <a:latin typeface="Century Gothic" panose="020F0302020204030204"/>
                <a:ea typeface="+mn-ea"/>
                <a:cs typeface="+mn-cs"/>
              </a:rPr>
              <a:t>re</a:t>
            </a:r>
            <a:endParaRPr kumimoji="0" lang="fr-FR" sz="2800" i="0" u="none" strike="noStrike" kern="1200" cap="none" spc="0" normalizeH="0" dirty="0">
              <a:ln>
                <a:noFill/>
              </a:ln>
              <a:solidFill>
                <a:srgbClr val="E87D1E"/>
              </a:solidFill>
              <a:effectLst/>
              <a:uLnTx/>
              <a:uFillTx/>
              <a:latin typeface="Century Gothic" panose="020F0302020204030204"/>
              <a:ea typeface="+mn-ea"/>
              <a:cs typeface="+mn-cs"/>
            </a:endParaRPr>
          </a:p>
        </p:txBody>
      </p:sp>
      <p:sp>
        <p:nvSpPr>
          <p:cNvPr id="48" name="Rectangle: Rounded Corners 47">
            <a:hlinkClick r:id="" action="ppaction://noaction">
              <a:snd r:embed="rId7" name="la diversite.wav"/>
            </a:hlinkClick>
            <a:extLst>
              <a:ext uri="{FF2B5EF4-FFF2-40B4-BE49-F238E27FC236}">
                <a16:creationId xmlns:a16="http://schemas.microsoft.com/office/drawing/2014/main" id="{D472761E-DC62-4417-BDE4-69E87FB9CB74}"/>
              </a:ext>
            </a:extLst>
          </p:cNvPr>
          <p:cNvSpPr/>
          <p:nvPr/>
        </p:nvSpPr>
        <p:spPr>
          <a:xfrm>
            <a:off x="2994225" y="4416435"/>
            <a:ext cx="2629423" cy="523220"/>
          </a:xfrm>
          <a:prstGeom prst="roundRect">
            <a:avLst/>
          </a:prstGeom>
          <a:solidFill>
            <a:schemeClr val="accent2">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la diversit</a:t>
            </a:r>
            <a:r>
              <a:rPr kumimoji="0" lang="fr-FR" sz="2800" i="0" u="none" strike="noStrike" kern="1200" cap="none" spc="0" normalizeH="0" baseline="0" dirty="0">
                <a:ln>
                  <a:noFill/>
                </a:ln>
                <a:solidFill>
                  <a:srgbClr val="E87D1E"/>
                </a:solidFill>
                <a:effectLst/>
                <a:uLnTx/>
                <a:uFillTx/>
                <a:latin typeface="Century Gothic" panose="020F0302020204030204"/>
                <a:ea typeface="+mn-ea"/>
                <a:cs typeface="+mn-cs"/>
              </a:rPr>
              <a:t>é</a:t>
            </a:r>
            <a:endParaRPr kumimoji="0" lang="fr-FR" sz="2800" i="0" u="none" strike="noStrike" kern="1200" cap="none" spc="0" normalizeH="0" dirty="0">
              <a:ln>
                <a:noFill/>
              </a:ln>
              <a:solidFill>
                <a:srgbClr val="E87D1E"/>
              </a:solidFill>
              <a:effectLst/>
              <a:uLnTx/>
              <a:uFillTx/>
              <a:latin typeface="Century Gothic" panose="020F0302020204030204"/>
              <a:ea typeface="+mn-ea"/>
              <a:cs typeface="+mn-cs"/>
            </a:endParaRPr>
          </a:p>
        </p:txBody>
      </p:sp>
      <p:sp>
        <p:nvSpPr>
          <p:cNvPr id="49" name="Rectangle: Rounded Corners 48">
            <a:hlinkClick r:id="" action="ppaction://noaction">
              <a:snd r:embed="rId8" name="culturel.wav"/>
            </a:hlinkClick>
            <a:extLst>
              <a:ext uri="{FF2B5EF4-FFF2-40B4-BE49-F238E27FC236}">
                <a16:creationId xmlns:a16="http://schemas.microsoft.com/office/drawing/2014/main" id="{398CE7DB-E9A3-4490-9944-ABE8BB2C9C28}"/>
              </a:ext>
            </a:extLst>
          </p:cNvPr>
          <p:cNvSpPr/>
          <p:nvPr/>
        </p:nvSpPr>
        <p:spPr>
          <a:xfrm>
            <a:off x="2994225" y="5442267"/>
            <a:ext cx="2629422" cy="523220"/>
          </a:xfrm>
          <a:prstGeom prst="roundRect">
            <a:avLst/>
          </a:prstGeom>
          <a:solidFill>
            <a:schemeClr val="accent2">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cultur</a:t>
            </a:r>
            <a:r>
              <a:rPr kumimoji="0" lang="fr-FR" sz="2800" i="0" u="none" strike="noStrike" kern="1200" cap="none" spc="0" normalizeH="0" baseline="0" dirty="0">
                <a:ln>
                  <a:noFill/>
                </a:ln>
                <a:solidFill>
                  <a:srgbClr val="E87D1E"/>
                </a:solidFill>
                <a:effectLst/>
                <a:uLnTx/>
                <a:uFillTx/>
                <a:latin typeface="Century Gothic" panose="020F0302020204030204"/>
                <a:ea typeface="+mn-ea"/>
                <a:cs typeface="+mn-cs"/>
              </a:rPr>
              <a:t>el</a:t>
            </a:r>
            <a:endParaRPr kumimoji="0" lang="fr-FR" sz="2800" i="0" u="none" strike="noStrike" kern="1200" cap="none" spc="0" normalizeH="0" dirty="0">
              <a:ln>
                <a:noFill/>
              </a:ln>
              <a:solidFill>
                <a:srgbClr val="E87D1E"/>
              </a:solidFill>
              <a:effectLst/>
              <a:uLnTx/>
              <a:uFillTx/>
              <a:latin typeface="Century Gothic" panose="020F0302020204030204"/>
              <a:ea typeface="+mn-ea"/>
              <a:cs typeface="+mn-cs"/>
            </a:endParaRPr>
          </a:p>
        </p:txBody>
      </p:sp>
      <p:sp>
        <p:nvSpPr>
          <p:cNvPr id="50" name="Rectangle: Rounded Corners 49">
            <a:hlinkClick r:id="" action="ppaction://noaction">
              <a:snd r:embed="rId9" name="annuel.wav"/>
            </a:hlinkClick>
            <a:extLst>
              <a:ext uri="{FF2B5EF4-FFF2-40B4-BE49-F238E27FC236}">
                <a16:creationId xmlns:a16="http://schemas.microsoft.com/office/drawing/2014/main" id="{8063B1F9-E489-4D55-B819-16CE4C3CBEF8}"/>
              </a:ext>
            </a:extLst>
          </p:cNvPr>
          <p:cNvSpPr/>
          <p:nvPr/>
        </p:nvSpPr>
        <p:spPr>
          <a:xfrm>
            <a:off x="8968358" y="5442267"/>
            <a:ext cx="2629422" cy="523220"/>
          </a:xfrm>
          <a:prstGeom prst="roundRect">
            <a:avLst/>
          </a:prstGeom>
          <a:solidFill>
            <a:schemeClr val="accent2">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annu</a:t>
            </a:r>
            <a:r>
              <a:rPr kumimoji="0" lang="fr-FR" sz="2800" i="0" u="none" strike="noStrike" kern="1200" cap="none" spc="0" normalizeH="0" baseline="0" dirty="0">
                <a:ln>
                  <a:noFill/>
                </a:ln>
                <a:solidFill>
                  <a:srgbClr val="E87D1E"/>
                </a:solidFill>
                <a:effectLst/>
                <a:uLnTx/>
                <a:uFillTx/>
                <a:latin typeface="Century Gothic" panose="020F0302020204030204"/>
                <a:ea typeface="+mn-ea"/>
                <a:cs typeface="+mn-cs"/>
              </a:rPr>
              <a:t>el</a:t>
            </a:r>
            <a:endParaRPr kumimoji="0" lang="fr-FR" sz="2800" i="0" u="none" strike="noStrike" kern="1200" cap="none" spc="0" normalizeH="0" dirty="0">
              <a:ln>
                <a:noFill/>
              </a:ln>
              <a:solidFill>
                <a:srgbClr val="E87D1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977A0706-5305-40F3-84B1-558410447C21}"/>
              </a:ext>
            </a:extLst>
          </p:cNvPr>
          <p:cNvSpPr/>
          <p:nvPr/>
        </p:nvSpPr>
        <p:spPr>
          <a:xfrm>
            <a:off x="6255872" y="2364769"/>
            <a:ext cx="2647001" cy="523220"/>
          </a:xfrm>
          <a:prstGeom prst="roundRect">
            <a:avLst/>
          </a:prstGeom>
          <a:solidFill>
            <a:schemeClr val="accent1">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artist</a:t>
            </a:r>
            <a:endPar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749B5289-3FA2-4A2B-9358-EB245A49C45C}"/>
              </a:ext>
            </a:extLst>
          </p:cNvPr>
          <p:cNvSpPr/>
          <p:nvPr/>
        </p:nvSpPr>
        <p:spPr>
          <a:xfrm>
            <a:off x="6255872" y="3390602"/>
            <a:ext cx="2629423" cy="523220"/>
          </a:xfrm>
          <a:prstGeom prst="roundRect">
            <a:avLst/>
          </a:prstGeom>
          <a:solidFill>
            <a:schemeClr val="accent1">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particip</a:t>
            </a:r>
            <a:r>
              <a:rPr lang="en-US" sz="2800" dirty="0">
                <a:solidFill>
                  <a:srgbClr val="E87D1E"/>
                </a:solidFill>
                <a:latin typeface="Century Gothic" panose="020F0302020204030204"/>
              </a:rPr>
              <a:t>ate in</a:t>
            </a:r>
            <a:endParaRPr kumimoji="0" lang="en-US" sz="2800" b="0" i="0" u="none" strike="noStrike" kern="1200" cap="none" spc="0" normalizeH="0" noProof="0" dirty="0">
              <a:ln>
                <a:noFill/>
              </a:ln>
              <a:solidFill>
                <a:srgbClr val="E87D1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AB453535-B643-4C01-90AD-E3E512DB4EBA}"/>
              </a:ext>
            </a:extLst>
          </p:cNvPr>
          <p:cNvSpPr/>
          <p:nvPr/>
        </p:nvSpPr>
        <p:spPr>
          <a:xfrm>
            <a:off x="6255872" y="4416435"/>
            <a:ext cx="2629424" cy="523220"/>
          </a:xfrm>
          <a:prstGeom prst="roundRect">
            <a:avLst/>
          </a:prstGeom>
          <a:solidFill>
            <a:schemeClr val="accent1">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sc</a:t>
            </a:r>
            <a:r>
              <a:rPr kumimoji="0" lang="en-US" sz="2800" b="0" i="0" u="none" strike="noStrike" kern="1200" cap="none" spc="0" normalizeH="0" noProof="0" dirty="0">
                <a:ln>
                  <a:noFill/>
                </a:ln>
                <a:solidFill>
                  <a:srgbClr val="E87D1E"/>
                </a:solidFill>
                <a:effectLst/>
                <a:uLnTx/>
                <a:uFillTx/>
                <a:latin typeface="Century Gothic" panose="020F0302020204030204"/>
                <a:ea typeface="+mn-ea"/>
                <a:cs typeface="+mn-cs"/>
              </a:rPr>
              <a:t>e</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ne</a:t>
            </a:r>
          </a:p>
        </p:txBody>
      </p:sp>
      <p:sp>
        <p:nvSpPr>
          <p:cNvPr id="57" name="Rectangle: Rounded Corners 56">
            <a:hlinkClick r:id="" action="ppaction://noaction">
              <a:snd r:embed="rId10" name="lartiste.wav"/>
            </a:hlinkClick>
            <a:extLst>
              <a:ext uri="{FF2B5EF4-FFF2-40B4-BE49-F238E27FC236}">
                <a16:creationId xmlns:a16="http://schemas.microsoft.com/office/drawing/2014/main" id="{01F2540C-FF69-4F7F-BE73-FB86EEB7D34D}"/>
              </a:ext>
            </a:extLst>
          </p:cNvPr>
          <p:cNvSpPr/>
          <p:nvPr/>
        </p:nvSpPr>
        <p:spPr>
          <a:xfrm>
            <a:off x="8968358" y="2354466"/>
            <a:ext cx="2647002" cy="523220"/>
          </a:xfrm>
          <a:prstGeom prst="roundRect">
            <a:avLst/>
          </a:prstGeom>
          <a:solidFill>
            <a:schemeClr val="accent2">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l’artist</a:t>
            </a:r>
            <a:r>
              <a:rPr kumimoji="0" lang="fr-FR" sz="2800" i="0" u="none" strike="noStrike" kern="1200" cap="none" spc="0" normalizeH="0" baseline="0" dirty="0">
                <a:ln>
                  <a:noFill/>
                </a:ln>
                <a:solidFill>
                  <a:srgbClr val="E87D1E"/>
                </a:solidFill>
                <a:effectLst/>
                <a:uLnTx/>
                <a:uFillTx/>
                <a:latin typeface="Century Gothic" panose="020F0302020204030204"/>
                <a:ea typeface="+mn-ea"/>
                <a:cs typeface="+mn-cs"/>
              </a:rPr>
              <a:t>e</a:t>
            </a:r>
            <a:endParaRPr kumimoji="0" lang="fr-FR" sz="2800" i="0" u="none" strike="noStrike" kern="1200" cap="none" spc="0" normalizeH="0" dirty="0">
              <a:ln>
                <a:noFill/>
              </a:ln>
              <a:solidFill>
                <a:srgbClr val="E87D1E"/>
              </a:solidFill>
              <a:effectLst/>
              <a:uLnTx/>
              <a:uFillTx/>
              <a:latin typeface="Century Gothic" panose="020F0302020204030204"/>
              <a:ea typeface="+mn-ea"/>
              <a:cs typeface="+mn-cs"/>
            </a:endParaRPr>
          </a:p>
        </p:txBody>
      </p:sp>
      <p:sp>
        <p:nvSpPr>
          <p:cNvPr id="58" name="Rectangle: Rounded Corners 57">
            <a:hlinkClick r:id="" action="ppaction://noaction">
              <a:snd r:embed="rId11" name="participer a.wav"/>
            </a:hlinkClick>
            <a:extLst>
              <a:ext uri="{FF2B5EF4-FFF2-40B4-BE49-F238E27FC236}">
                <a16:creationId xmlns:a16="http://schemas.microsoft.com/office/drawing/2014/main" id="{9A0E3381-5A51-488F-AF8D-EF66D862C31A}"/>
              </a:ext>
            </a:extLst>
          </p:cNvPr>
          <p:cNvSpPr/>
          <p:nvPr/>
        </p:nvSpPr>
        <p:spPr>
          <a:xfrm>
            <a:off x="8968358" y="3390602"/>
            <a:ext cx="2629422" cy="523220"/>
          </a:xfrm>
          <a:prstGeom prst="roundRect">
            <a:avLst/>
          </a:prstGeom>
          <a:solidFill>
            <a:schemeClr val="accent2">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particip</a:t>
            </a:r>
            <a:r>
              <a:rPr kumimoji="0" lang="fr-FR" sz="2800" i="0" u="none" strike="noStrike" kern="1200" cap="none" spc="0" normalizeH="0" baseline="0" dirty="0">
                <a:ln>
                  <a:noFill/>
                </a:ln>
                <a:solidFill>
                  <a:srgbClr val="E87D1E"/>
                </a:solidFill>
                <a:effectLst/>
                <a:uLnTx/>
                <a:uFillTx/>
                <a:latin typeface="Century Gothic" panose="020F0302020204030204"/>
                <a:ea typeface="+mn-ea"/>
                <a:cs typeface="+mn-cs"/>
              </a:rPr>
              <a:t>er à</a:t>
            </a:r>
            <a:endParaRPr kumimoji="0" lang="fr-FR" sz="2800" i="0" u="none" strike="noStrike" kern="1200" cap="none" spc="0" normalizeH="0" dirty="0">
              <a:ln>
                <a:noFill/>
              </a:ln>
              <a:solidFill>
                <a:srgbClr val="E87D1E"/>
              </a:solidFill>
              <a:effectLst/>
              <a:uLnTx/>
              <a:uFillTx/>
              <a:latin typeface="Century Gothic" panose="020F0302020204030204"/>
              <a:ea typeface="+mn-ea"/>
              <a:cs typeface="+mn-cs"/>
            </a:endParaRPr>
          </a:p>
        </p:txBody>
      </p:sp>
      <p:sp>
        <p:nvSpPr>
          <p:cNvPr id="59" name="Rectangle: Rounded Corners 58">
            <a:hlinkClick r:id="" action="ppaction://noaction">
              <a:snd r:embed="rId12" name="la scene.wav"/>
            </a:hlinkClick>
            <a:extLst>
              <a:ext uri="{FF2B5EF4-FFF2-40B4-BE49-F238E27FC236}">
                <a16:creationId xmlns:a16="http://schemas.microsoft.com/office/drawing/2014/main" id="{F61019B1-E070-4D1E-98C6-F0CBBA81EB94}"/>
              </a:ext>
            </a:extLst>
          </p:cNvPr>
          <p:cNvSpPr/>
          <p:nvPr/>
        </p:nvSpPr>
        <p:spPr>
          <a:xfrm>
            <a:off x="8968358" y="4416435"/>
            <a:ext cx="2629422" cy="523220"/>
          </a:xfrm>
          <a:prstGeom prst="roundRect">
            <a:avLst/>
          </a:prstGeom>
          <a:solidFill>
            <a:schemeClr val="accent2">
              <a:lumMod val="40000"/>
              <a:lumOff val="6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la sc</a:t>
            </a:r>
            <a:r>
              <a:rPr kumimoji="0" lang="fr-FR" sz="2800" i="0" u="none" strike="noStrike" kern="1200" cap="none" spc="0" normalizeH="0" baseline="0" dirty="0">
                <a:ln>
                  <a:noFill/>
                </a:ln>
                <a:solidFill>
                  <a:srgbClr val="E87D1E"/>
                </a:solidFill>
                <a:effectLst/>
                <a:uLnTx/>
                <a:uFillTx/>
                <a:latin typeface="Century Gothic" panose="020F0302020204030204"/>
                <a:ea typeface="+mn-ea"/>
                <a:cs typeface="+mn-cs"/>
              </a:rPr>
              <a:t>è</a:t>
            </a:r>
            <a:r>
              <a:rPr kumimoji="0" lang="fr-FR" sz="28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ne</a:t>
            </a:r>
            <a:endParaRPr kumimoji="0" lang="fr-FR" sz="2800" i="0" u="none" strike="noStrike" kern="1200" cap="none" spc="0" normalizeH="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1BFCA955-0CC3-43AD-8EAD-70DC4E2190F3}"/>
              </a:ext>
            </a:extLst>
          </p:cNvPr>
          <p:cNvSpPr txBox="1"/>
          <p:nvPr/>
        </p:nvSpPr>
        <p:spPr>
          <a:xfrm>
            <a:off x="177180" y="1308742"/>
            <a:ext cx="7931635" cy="830997"/>
          </a:xfrm>
          <a:prstGeom prst="rect">
            <a:avLst/>
          </a:prstGeom>
          <a:noFill/>
        </p:spPr>
        <p:txBody>
          <a:bodyPr wrap="square" rtlCol="0">
            <a:spAutoFit/>
          </a:bodyPr>
          <a:lstStyle/>
          <a:p>
            <a:pPr lvl="0" defTabSz="457200">
              <a:defRPr/>
            </a:pPr>
            <a:r>
              <a:rPr kumimoji="0" lang="en-US" sz="2400" i="0" u="none" strike="noStrike" kern="0" cap="none" spc="0" normalizeH="0" baseline="0" dirty="0">
                <a:ln>
                  <a:noFill/>
                </a:ln>
                <a:solidFill>
                  <a:srgbClr val="2E83C3">
                    <a:lumMod val="50000"/>
                  </a:srgbClr>
                </a:solidFill>
                <a:effectLst/>
                <a:uLnTx/>
                <a:uFillTx/>
                <a:latin typeface="Century Gothic" panose="020F0302020204030204"/>
              </a:rPr>
              <a:t>All these words are </a:t>
            </a:r>
            <a:r>
              <a:rPr lang="en-US" sz="2400" b="1" kern="0" dirty="0">
                <a:solidFill>
                  <a:srgbClr val="2E83C3">
                    <a:lumMod val="50000"/>
                  </a:srgbClr>
                </a:solidFill>
                <a:latin typeface="Century Gothic" panose="020F0302020204030204"/>
              </a:rPr>
              <a:t>cognates</a:t>
            </a:r>
            <a:r>
              <a:rPr lang="en-US" sz="2400" kern="0" dirty="0">
                <a:solidFill>
                  <a:srgbClr val="2E83C3">
                    <a:lumMod val="50000"/>
                  </a:srgbClr>
                </a:solidFill>
                <a:latin typeface="Century Gothic" panose="020F0302020204030204"/>
              </a:rPr>
              <a:t> in English and French. Read the English words and say the French versions.</a:t>
            </a:r>
            <a:endPar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7" name="Rounded Rectangular Callout 2">
            <a:extLst>
              <a:ext uri="{FF2B5EF4-FFF2-40B4-BE49-F238E27FC236}">
                <a16:creationId xmlns:a16="http://schemas.microsoft.com/office/drawing/2014/main" id="{6BB82CAE-394E-43BF-BB17-83A68E21AEA3}"/>
              </a:ext>
            </a:extLst>
          </p:cNvPr>
          <p:cNvSpPr/>
          <p:nvPr/>
        </p:nvSpPr>
        <p:spPr>
          <a:xfrm>
            <a:off x="6109246" y="2284489"/>
            <a:ext cx="5587253" cy="2057796"/>
          </a:xfrm>
          <a:prstGeom prst="wedgeRoundRectCallout">
            <a:avLst>
              <a:gd name="adj1" fmla="val 15362"/>
              <a:gd name="adj2" fmla="val -67803"/>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rPr>
              <a:t>Cognates </a:t>
            </a:r>
            <a:r>
              <a:rPr lang="en-GB" sz="2800" dirty="0">
                <a:solidFill>
                  <a:prstClr val="white"/>
                </a:solidFill>
                <a:latin typeface="Century Gothic" panose="020F0302020204030204"/>
              </a:rPr>
              <a:t>are like peas in a pod. They look almost identical… but they can sound very different!</a:t>
            </a:r>
            <a:endParaRPr kumimoji="0" lang="fr-FR" sz="2800" b="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964"/>
            <a:ext cx="7006856" cy="867128"/>
          </a:xfrm>
          <a:prstGeom prst="rect">
            <a:avLst/>
          </a:prstGeom>
        </p:spPr>
      </p:pic>
      <p:sp>
        <p:nvSpPr>
          <p:cNvPr id="4" name="Title 3"/>
          <p:cNvSpPr>
            <a:spLocks noGrp="1"/>
          </p:cNvSpPr>
          <p:nvPr>
            <p:ph type="title"/>
          </p:nvPr>
        </p:nvSpPr>
        <p:spPr>
          <a:xfrm>
            <a:off x="0" y="204423"/>
            <a:ext cx="6906125" cy="707849"/>
          </a:xfrm>
        </p:spPr>
        <p:txBody>
          <a:bodyPr>
            <a:normAutofit/>
          </a:bodyPr>
          <a:lstStyle/>
          <a:p>
            <a:r>
              <a:rPr lang="en-GB" sz="3600" b="1" dirty="0">
                <a:solidFill>
                  <a:schemeClr val="bg1"/>
                </a:solidFill>
              </a:rPr>
              <a:t>Word patterns: -al ➜ -el </a:t>
            </a:r>
          </a:p>
        </p:txBody>
      </p:sp>
      <p:sp>
        <p:nvSpPr>
          <p:cNvPr id="5" name="Rounded Rectangle 46">
            <a:extLst>
              <a:ext uri="{FF2B5EF4-FFF2-40B4-BE49-F238E27FC236}">
                <a16:creationId xmlns:a16="http://schemas.microsoft.com/office/drawing/2014/main" id="{02BA164D-7926-4BD3-91E4-E9DBC9E7CD4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12" name="TextBox 11">
            <a:extLst>
              <a:ext uri="{FF2B5EF4-FFF2-40B4-BE49-F238E27FC236}">
                <a16:creationId xmlns:a16="http://schemas.microsoft.com/office/drawing/2014/main" id="{2604A247-B297-4DB9-B520-0AB7F027B514}"/>
              </a:ext>
            </a:extLst>
          </p:cNvPr>
          <p:cNvSpPr txBox="1"/>
          <p:nvPr/>
        </p:nvSpPr>
        <p:spPr>
          <a:xfrm>
            <a:off x="98884" y="1241662"/>
            <a:ext cx="10607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04F75"/>
                </a:solidFill>
                <a:latin typeface="Century Gothic" panose="020F0302020204030204"/>
              </a:rPr>
              <a:t>Many English adjectives ending in </a:t>
            </a:r>
            <a:r>
              <a:rPr kumimoji="0" lang="en-US" sz="2400" b="1" i="0" u="none" strike="noStrike" kern="1200" cap="none" spc="0" normalizeH="0" baseline="0" noProof="0" dirty="0">
                <a:ln>
                  <a:noFill/>
                </a:ln>
                <a:solidFill>
                  <a:srgbClr val="E87D1E"/>
                </a:solidFill>
                <a:effectLst/>
                <a:uLnTx/>
                <a:uFillTx/>
                <a:latin typeface="Century Gothic" panose="020F0302020204030204"/>
              </a:rPr>
              <a:t>-al </a:t>
            </a:r>
            <a:r>
              <a:rPr kumimoji="0" lang="en-US" sz="2400" i="0" u="none" strike="noStrike" kern="1200" cap="none" spc="0" normalizeH="0" baseline="0" noProof="0" dirty="0">
                <a:ln>
                  <a:noFill/>
                </a:ln>
                <a:solidFill>
                  <a:srgbClr val="104F75"/>
                </a:solidFill>
                <a:effectLst/>
                <a:uLnTx/>
                <a:uFillTx/>
                <a:latin typeface="Century Gothic" panose="020F0302020204030204"/>
              </a:rPr>
              <a:t>end</a:t>
            </a:r>
            <a:r>
              <a:rPr kumimoji="0" lang="en-US" sz="2400" i="0" u="none" strike="noStrike" kern="1200" cap="none" spc="0" normalizeH="0" noProof="0" dirty="0">
                <a:ln>
                  <a:noFill/>
                </a:ln>
                <a:solidFill>
                  <a:srgbClr val="104F75"/>
                </a:solidFill>
                <a:effectLst/>
                <a:uLnTx/>
                <a:uFillTx/>
                <a:latin typeface="Century Gothic" panose="020F0302020204030204"/>
              </a:rPr>
              <a:t> in </a:t>
            </a:r>
            <a:r>
              <a:rPr kumimoji="0" lang="en-US" sz="2400" b="1" i="0" u="none" strike="noStrike" kern="1200" cap="none" spc="0" normalizeH="0" baseline="0" noProof="0" dirty="0">
                <a:ln>
                  <a:noFill/>
                </a:ln>
                <a:solidFill>
                  <a:srgbClr val="E87D1E"/>
                </a:solidFill>
                <a:effectLst/>
                <a:uLnTx/>
                <a:uFillTx/>
                <a:latin typeface="Century Gothic" panose="020F0302020204030204"/>
              </a:rPr>
              <a:t>-el</a:t>
            </a:r>
            <a:r>
              <a:rPr kumimoji="0" lang="en-US" sz="2400" b="1" i="0" u="none" strike="noStrike" kern="1200" cap="none" spc="0" normalizeH="0" baseline="0" noProof="0" dirty="0">
                <a:ln>
                  <a:noFill/>
                </a:ln>
                <a:solidFill>
                  <a:srgbClr val="104F75"/>
                </a:solidFill>
                <a:effectLst/>
                <a:uLnTx/>
                <a:uFillTx/>
                <a:latin typeface="Century Gothic" panose="020F0302020204030204"/>
              </a:rPr>
              <a:t>.</a:t>
            </a:r>
          </a:p>
        </p:txBody>
      </p:sp>
      <p:pic>
        <p:nvPicPr>
          <p:cNvPr id="14" name="Picture 13" descr="A picture containing text, vector graphics&#10;&#10;Description automatically generated">
            <a:extLst>
              <a:ext uri="{FF2B5EF4-FFF2-40B4-BE49-F238E27FC236}">
                <a16:creationId xmlns:a16="http://schemas.microsoft.com/office/drawing/2014/main" id="{24E11C54-5690-4FF0-AD42-9AAFD5CDCB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2171" y="1122222"/>
            <a:ext cx="1878811" cy="2431625"/>
          </a:xfrm>
          <a:prstGeom prst="rect">
            <a:avLst/>
          </a:prstGeom>
        </p:spPr>
      </p:pic>
      <p:sp>
        <p:nvSpPr>
          <p:cNvPr id="15" name="Rounded Rectangular Callout 2">
            <a:extLst>
              <a:ext uri="{FF2B5EF4-FFF2-40B4-BE49-F238E27FC236}">
                <a16:creationId xmlns:a16="http://schemas.microsoft.com/office/drawing/2014/main" id="{64F315DC-7E20-49FE-8605-B618995F17E4}"/>
              </a:ext>
            </a:extLst>
          </p:cNvPr>
          <p:cNvSpPr/>
          <p:nvPr/>
        </p:nvSpPr>
        <p:spPr>
          <a:xfrm>
            <a:off x="6956490" y="215489"/>
            <a:ext cx="2808630" cy="1026173"/>
          </a:xfrm>
          <a:prstGeom prst="wedgeRoundRectCallout">
            <a:avLst>
              <a:gd name="adj1" fmla="val 84556"/>
              <a:gd name="adj2" fmla="val 50464"/>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My style</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is very individualis!</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61F7AC13-5D55-4F59-B6D6-BF430BF5659F}"/>
              </a:ext>
            </a:extLst>
          </p:cNvPr>
          <p:cNvSpPr txBox="1"/>
          <p:nvPr/>
        </p:nvSpPr>
        <p:spPr>
          <a:xfrm>
            <a:off x="98884" y="1843477"/>
            <a:ext cx="8008053" cy="830997"/>
          </a:xfrm>
          <a:prstGeom prst="rect">
            <a:avLst/>
          </a:prstGeom>
          <a:noFill/>
        </p:spPr>
        <p:txBody>
          <a:bodyPr wrap="square">
            <a:spAutoFit/>
          </a:bodyPr>
          <a:lstStyle/>
          <a:p>
            <a:pPr lvl="0">
              <a:defRPr/>
            </a:pPr>
            <a:r>
              <a:rPr lang="en-US" sz="2400" dirty="0">
                <a:solidFill>
                  <a:srgbClr val="104F75"/>
                </a:solidFill>
              </a:rPr>
              <a:t>The </a:t>
            </a:r>
            <a:r>
              <a:rPr lang="en-US" sz="2400" b="1" dirty="0">
                <a:solidFill>
                  <a:srgbClr val="E87D1E"/>
                </a:solidFill>
              </a:rPr>
              <a:t>-al </a:t>
            </a:r>
            <a:r>
              <a:rPr lang="en-US" sz="2400" dirty="0">
                <a:solidFill>
                  <a:srgbClr val="104F75"/>
                </a:solidFill>
              </a:rPr>
              <a:t>and</a:t>
            </a:r>
            <a:r>
              <a:rPr lang="en-US" sz="2400" b="1" dirty="0">
                <a:solidFill>
                  <a:srgbClr val="104F75"/>
                </a:solidFill>
              </a:rPr>
              <a:t> </a:t>
            </a:r>
            <a:r>
              <a:rPr lang="en-US" sz="2400" b="1" dirty="0">
                <a:solidFill>
                  <a:srgbClr val="E87D1E"/>
                </a:solidFill>
              </a:rPr>
              <a:t>-el </a:t>
            </a:r>
            <a:r>
              <a:rPr lang="en-US" sz="2400" dirty="0">
                <a:solidFill>
                  <a:srgbClr val="104F75"/>
                </a:solidFill>
              </a:rPr>
              <a:t>endings come from the Latin </a:t>
            </a:r>
            <a:br>
              <a:rPr lang="en-US" sz="2400" dirty="0">
                <a:solidFill>
                  <a:srgbClr val="104F75"/>
                </a:solidFill>
              </a:rPr>
            </a:br>
            <a:r>
              <a:rPr lang="en-US" sz="2400" dirty="0">
                <a:solidFill>
                  <a:srgbClr val="104F75"/>
                </a:solidFill>
              </a:rPr>
              <a:t>endings </a:t>
            </a:r>
            <a:r>
              <a:rPr lang="en-US" sz="2400" b="1" dirty="0">
                <a:solidFill>
                  <a:srgbClr val="E87D1E"/>
                </a:solidFill>
              </a:rPr>
              <a:t>-alis </a:t>
            </a:r>
            <a:r>
              <a:rPr lang="en-US" sz="2400" dirty="0">
                <a:solidFill>
                  <a:srgbClr val="104F75"/>
                </a:solidFill>
              </a:rPr>
              <a:t>and </a:t>
            </a:r>
            <a:r>
              <a:rPr lang="en-US" sz="2400" b="1" dirty="0">
                <a:solidFill>
                  <a:srgbClr val="E87D1E"/>
                </a:solidFill>
              </a:rPr>
              <a:t>-ellus</a:t>
            </a:r>
            <a:r>
              <a:rPr lang="en-US" sz="2400" b="1" dirty="0">
                <a:solidFill>
                  <a:srgbClr val="104F75"/>
                </a:solidFill>
              </a:rPr>
              <a:t>, </a:t>
            </a:r>
            <a:r>
              <a:rPr lang="en-US" sz="2400" dirty="0">
                <a:solidFill>
                  <a:srgbClr val="104F75"/>
                </a:solidFill>
              </a:rPr>
              <a:t>e.g., flor</a:t>
            </a:r>
            <a:r>
              <a:rPr lang="en-US" sz="2400" b="1" dirty="0">
                <a:solidFill>
                  <a:srgbClr val="E87D1E"/>
                </a:solidFill>
              </a:rPr>
              <a:t>alis</a:t>
            </a:r>
            <a:r>
              <a:rPr lang="en-US" sz="2400" dirty="0">
                <a:solidFill>
                  <a:srgbClr val="104F75"/>
                </a:solidFill>
              </a:rPr>
              <a:t> </a:t>
            </a:r>
            <a:r>
              <a:rPr lang="en-GB" sz="2400" dirty="0">
                <a:solidFill>
                  <a:srgbClr val="104F75"/>
                </a:solidFill>
              </a:rPr>
              <a:t>➜</a:t>
            </a:r>
            <a:r>
              <a:rPr lang="en-US" sz="2400" dirty="0">
                <a:solidFill>
                  <a:srgbClr val="104F75"/>
                </a:solidFill>
              </a:rPr>
              <a:t> flor</a:t>
            </a:r>
            <a:r>
              <a:rPr lang="en-US" sz="2400" b="1" dirty="0">
                <a:solidFill>
                  <a:srgbClr val="E87D1E"/>
                </a:solidFill>
              </a:rPr>
              <a:t>al</a:t>
            </a:r>
            <a:r>
              <a:rPr lang="en-US" sz="2400" b="1" dirty="0">
                <a:solidFill>
                  <a:srgbClr val="104F75"/>
                </a:solidFill>
              </a:rPr>
              <a:t>.</a:t>
            </a:r>
            <a:endParaRPr lang="en-GB" sz="2400" b="1" dirty="0"/>
          </a:p>
        </p:txBody>
      </p:sp>
      <p:sp>
        <p:nvSpPr>
          <p:cNvPr id="18" name="TextBox 17">
            <a:extLst>
              <a:ext uri="{FF2B5EF4-FFF2-40B4-BE49-F238E27FC236}">
                <a16:creationId xmlns:a16="http://schemas.microsoft.com/office/drawing/2014/main" id="{F7065D37-2C86-4654-B038-48B8F8A4DE21}"/>
              </a:ext>
            </a:extLst>
          </p:cNvPr>
          <p:cNvSpPr txBox="1"/>
          <p:nvPr/>
        </p:nvSpPr>
        <p:spPr>
          <a:xfrm>
            <a:off x="98884" y="3785771"/>
            <a:ext cx="11508618" cy="830997"/>
          </a:xfrm>
          <a:prstGeom prst="rect">
            <a:avLst/>
          </a:prstGeom>
          <a:noFill/>
        </p:spPr>
        <p:txBody>
          <a:bodyPr wrap="square">
            <a:spAutoFit/>
          </a:bodyPr>
          <a:lstStyle/>
          <a:p>
            <a:pPr lvl="0">
              <a:defRPr/>
            </a:pPr>
            <a:r>
              <a:rPr lang="en-US" sz="2400" dirty="0">
                <a:solidFill>
                  <a:srgbClr val="104F75"/>
                </a:solidFill>
              </a:rPr>
              <a:t>However, </a:t>
            </a:r>
            <a:r>
              <a:rPr lang="en-US" sz="2400" b="1" dirty="0">
                <a:solidFill>
                  <a:srgbClr val="104F75"/>
                </a:solidFill>
              </a:rPr>
              <a:t>many English adjectives </a:t>
            </a:r>
            <a:r>
              <a:rPr lang="en-US" sz="2400" dirty="0">
                <a:solidFill>
                  <a:srgbClr val="104F75"/>
                </a:solidFill>
              </a:rPr>
              <a:t>ending in </a:t>
            </a:r>
            <a:r>
              <a:rPr lang="en-US" sz="2400" b="1" dirty="0">
                <a:solidFill>
                  <a:srgbClr val="E87D1E"/>
                </a:solidFill>
              </a:rPr>
              <a:t>-al </a:t>
            </a:r>
            <a:r>
              <a:rPr lang="en-US" sz="2400" dirty="0">
                <a:solidFill>
                  <a:srgbClr val="104F75"/>
                </a:solidFill>
              </a:rPr>
              <a:t>change to </a:t>
            </a:r>
            <a:r>
              <a:rPr lang="en-US" sz="2400" b="1" dirty="0">
                <a:solidFill>
                  <a:srgbClr val="E87D1E"/>
                </a:solidFill>
              </a:rPr>
              <a:t>-el </a:t>
            </a:r>
            <a:r>
              <a:rPr lang="en-US" sz="2400" dirty="0">
                <a:solidFill>
                  <a:srgbClr val="104F75"/>
                </a:solidFill>
              </a:rPr>
              <a:t>in French. For feminine adjectives, the ending becomes </a:t>
            </a:r>
            <a:r>
              <a:rPr lang="en-US" sz="2400" b="1" dirty="0">
                <a:solidFill>
                  <a:srgbClr val="E87D1E"/>
                </a:solidFill>
              </a:rPr>
              <a:t>-elle</a:t>
            </a:r>
            <a:r>
              <a:rPr lang="en-US" sz="2400" dirty="0">
                <a:solidFill>
                  <a:srgbClr val="104F75"/>
                </a:solidFill>
              </a:rPr>
              <a:t>, e.g.:</a:t>
            </a:r>
            <a:endParaRPr kumimoji="0" lang="en-US" sz="2400" b="1" i="0" u="none" strike="noStrike" kern="1200" cap="none" spc="0" normalizeH="0" noProof="0" dirty="0">
              <a:ln>
                <a:noFill/>
              </a:ln>
              <a:solidFill>
                <a:srgbClr val="104F75"/>
              </a:solidFill>
              <a:effectLst/>
              <a:uLnTx/>
              <a:uFillTx/>
            </a:endParaRPr>
          </a:p>
        </p:txBody>
      </p:sp>
      <p:sp>
        <p:nvSpPr>
          <p:cNvPr id="20" name="TextBox 19">
            <a:extLst>
              <a:ext uri="{FF2B5EF4-FFF2-40B4-BE49-F238E27FC236}">
                <a16:creationId xmlns:a16="http://schemas.microsoft.com/office/drawing/2014/main" id="{15308988-FAB8-4D2E-A008-7B7B3D57C8DF}"/>
              </a:ext>
            </a:extLst>
          </p:cNvPr>
          <p:cNvSpPr txBox="1"/>
          <p:nvPr/>
        </p:nvSpPr>
        <p:spPr>
          <a:xfrm>
            <a:off x="98885" y="2814624"/>
            <a:ext cx="6807240" cy="830997"/>
          </a:xfrm>
          <a:prstGeom prst="rect">
            <a:avLst/>
          </a:prstGeom>
          <a:noFill/>
        </p:spPr>
        <p:txBody>
          <a:bodyPr wrap="square">
            <a:spAutoFit/>
          </a:bodyPr>
          <a:lstStyle/>
          <a:p>
            <a:pPr lvl="0">
              <a:defRPr/>
            </a:pPr>
            <a:r>
              <a:rPr lang="en-US" sz="2400" dirty="0">
                <a:solidFill>
                  <a:srgbClr val="104F75"/>
                </a:solidFill>
                <a:latin typeface="Century Gothic" panose="020F0302020204030204"/>
              </a:rPr>
              <a:t>Most </a:t>
            </a:r>
            <a:r>
              <a:rPr lang="en-US" sz="2400" b="1" dirty="0">
                <a:solidFill>
                  <a:srgbClr val="104F75"/>
                </a:solidFill>
                <a:latin typeface="Century Gothic" panose="020F0302020204030204"/>
              </a:rPr>
              <a:t>French adjectives </a:t>
            </a:r>
            <a:r>
              <a:rPr lang="en-US" sz="2400" dirty="0">
                <a:solidFill>
                  <a:srgbClr val="104F75"/>
                </a:solidFill>
                <a:latin typeface="Century Gothic" panose="020F0302020204030204"/>
              </a:rPr>
              <a:t>ending in </a:t>
            </a:r>
            <a:r>
              <a:rPr lang="en-US" sz="2400" b="1" dirty="0">
                <a:solidFill>
                  <a:srgbClr val="E87D1E"/>
                </a:solidFill>
                <a:latin typeface="Century Gothic" panose="020F0302020204030204"/>
              </a:rPr>
              <a:t>-al </a:t>
            </a:r>
            <a:r>
              <a:rPr lang="en-US" sz="2400" dirty="0">
                <a:solidFill>
                  <a:srgbClr val="104F75"/>
                </a:solidFill>
                <a:latin typeface="Century Gothic" panose="020F0302020204030204"/>
              </a:rPr>
              <a:t>also end with </a:t>
            </a:r>
            <a:r>
              <a:rPr lang="en-US" sz="2400" b="1" dirty="0">
                <a:solidFill>
                  <a:srgbClr val="E87D1E"/>
                </a:solidFill>
                <a:latin typeface="Century Gothic" panose="020F0302020204030204"/>
              </a:rPr>
              <a:t>-al </a:t>
            </a:r>
            <a:r>
              <a:rPr lang="en-US" sz="2400" dirty="0">
                <a:solidFill>
                  <a:srgbClr val="104F75"/>
                </a:solidFill>
                <a:latin typeface="Century Gothic" panose="020F0302020204030204"/>
              </a:rPr>
              <a:t>in English, e.g., roy</a:t>
            </a:r>
            <a:r>
              <a:rPr lang="en-US" sz="2400" b="1" dirty="0">
                <a:solidFill>
                  <a:srgbClr val="E87D1E"/>
                </a:solidFill>
                <a:latin typeface="Century Gothic" panose="020F0302020204030204"/>
              </a:rPr>
              <a:t>al(e)</a:t>
            </a:r>
            <a:r>
              <a:rPr lang="en-US" sz="2400" b="1" dirty="0">
                <a:solidFill>
                  <a:srgbClr val="104F75"/>
                </a:solidFill>
                <a:latin typeface="Century Gothic" panose="020F0302020204030204"/>
              </a:rPr>
              <a:t> </a:t>
            </a:r>
            <a:r>
              <a:rPr lang="en-GB" sz="2400" dirty="0">
                <a:solidFill>
                  <a:srgbClr val="104F75"/>
                </a:solidFill>
              </a:rPr>
              <a:t>➜</a:t>
            </a:r>
            <a:r>
              <a:rPr lang="en-US" sz="2400" dirty="0">
                <a:solidFill>
                  <a:srgbClr val="104F75"/>
                </a:solidFill>
              </a:rPr>
              <a:t> roy</a:t>
            </a:r>
            <a:r>
              <a:rPr lang="en-US" sz="2400" b="1" dirty="0">
                <a:solidFill>
                  <a:srgbClr val="E87D1E"/>
                </a:solidFill>
              </a:rPr>
              <a:t>al</a:t>
            </a:r>
            <a:r>
              <a:rPr lang="en-US" sz="2400" b="1" dirty="0">
                <a:solidFill>
                  <a:srgbClr val="104F75"/>
                </a:solidFill>
                <a:latin typeface="Century Gothic" panose="020F0302020204030204"/>
              </a:rPr>
              <a:t>.</a:t>
            </a:r>
          </a:p>
        </p:txBody>
      </p:sp>
      <p:sp>
        <p:nvSpPr>
          <p:cNvPr id="23" name="TextBox 22">
            <a:extLst>
              <a:ext uri="{FF2B5EF4-FFF2-40B4-BE49-F238E27FC236}">
                <a16:creationId xmlns:a16="http://schemas.microsoft.com/office/drawing/2014/main" id="{B5A476F3-84B9-410C-A997-2B020EA1970E}"/>
              </a:ext>
            </a:extLst>
          </p:cNvPr>
          <p:cNvSpPr txBox="1"/>
          <p:nvPr/>
        </p:nvSpPr>
        <p:spPr>
          <a:xfrm>
            <a:off x="410717" y="4922551"/>
            <a:ext cx="3795607" cy="830997"/>
          </a:xfrm>
          <a:prstGeom prst="rect">
            <a:avLst/>
          </a:prstGeom>
          <a:noFill/>
        </p:spPr>
        <p:txBody>
          <a:bodyPr wrap="square">
            <a:spAutoFit/>
          </a:bodyPr>
          <a:lstStyle/>
          <a:p>
            <a:pPr lvl="0">
              <a:defRPr/>
            </a:pPr>
            <a:r>
              <a:rPr lang="en-US" sz="2400" dirty="0">
                <a:solidFill>
                  <a:srgbClr val="104F75"/>
                </a:solidFill>
              </a:rPr>
              <a:t>an industri</a:t>
            </a:r>
            <a:r>
              <a:rPr lang="en-US" sz="2400" b="1" dirty="0">
                <a:solidFill>
                  <a:srgbClr val="E87D1E"/>
                </a:solidFill>
              </a:rPr>
              <a:t>al </a:t>
            </a:r>
            <a:r>
              <a:rPr lang="en-US" sz="2400" dirty="0">
                <a:solidFill>
                  <a:srgbClr val="104F75"/>
                </a:solidFill>
              </a:rPr>
              <a:t>building </a:t>
            </a:r>
            <a:r>
              <a:rPr lang="en-GB" sz="2400" dirty="0">
                <a:solidFill>
                  <a:srgbClr val="104F75"/>
                </a:solidFill>
              </a:rPr>
              <a:t>➜</a:t>
            </a:r>
            <a:r>
              <a:rPr lang="en-US" sz="2400" dirty="0">
                <a:solidFill>
                  <a:srgbClr val="104F75"/>
                </a:solidFill>
              </a:rPr>
              <a:t> </a:t>
            </a:r>
          </a:p>
          <a:p>
            <a:pPr lvl="0">
              <a:defRPr/>
            </a:pPr>
            <a:r>
              <a:rPr lang="fr-FR" sz="2400" dirty="0">
                <a:solidFill>
                  <a:srgbClr val="104F75"/>
                </a:solidFill>
              </a:rPr>
              <a:t>un bâtiment industri</a:t>
            </a:r>
            <a:r>
              <a:rPr lang="fr-FR" sz="2400" b="1" dirty="0">
                <a:solidFill>
                  <a:srgbClr val="E87D1E"/>
                </a:solidFill>
              </a:rPr>
              <a:t>el</a:t>
            </a:r>
            <a:endParaRPr kumimoji="0" lang="fr-FR" sz="2400" b="1" i="0" u="none" strike="noStrike" kern="1200" cap="none" spc="0" normalizeH="0" dirty="0">
              <a:ln>
                <a:noFill/>
              </a:ln>
              <a:solidFill>
                <a:srgbClr val="E87D1E"/>
              </a:solidFill>
              <a:effectLst/>
              <a:uLnTx/>
              <a:uFillTx/>
            </a:endParaRPr>
          </a:p>
        </p:txBody>
      </p:sp>
      <p:sp>
        <p:nvSpPr>
          <p:cNvPr id="24" name="TextBox 23">
            <a:extLst>
              <a:ext uri="{FF2B5EF4-FFF2-40B4-BE49-F238E27FC236}">
                <a16:creationId xmlns:a16="http://schemas.microsoft.com/office/drawing/2014/main" id="{3412941E-833A-4546-9DDD-B59DA53186F7}"/>
              </a:ext>
            </a:extLst>
          </p:cNvPr>
          <p:cNvSpPr txBox="1"/>
          <p:nvPr/>
        </p:nvSpPr>
        <p:spPr>
          <a:xfrm>
            <a:off x="6422504" y="4922551"/>
            <a:ext cx="3974625" cy="830997"/>
          </a:xfrm>
          <a:prstGeom prst="rect">
            <a:avLst/>
          </a:prstGeom>
          <a:noFill/>
        </p:spPr>
        <p:txBody>
          <a:bodyPr wrap="square">
            <a:spAutoFit/>
          </a:bodyPr>
          <a:lstStyle/>
          <a:p>
            <a:pPr lvl="0">
              <a:defRPr/>
            </a:pPr>
            <a:r>
              <a:rPr lang="en-US" sz="2400" dirty="0">
                <a:solidFill>
                  <a:srgbClr val="104F75"/>
                </a:solidFill>
              </a:rPr>
              <a:t>a crimin</a:t>
            </a:r>
            <a:r>
              <a:rPr lang="en-US" sz="2400" b="1" dirty="0">
                <a:solidFill>
                  <a:srgbClr val="E87D1E"/>
                </a:solidFill>
              </a:rPr>
              <a:t>al</a:t>
            </a:r>
            <a:r>
              <a:rPr lang="en-US" sz="2400" dirty="0">
                <a:solidFill>
                  <a:srgbClr val="104F75"/>
                </a:solidFill>
              </a:rPr>
              <a:t> person </a:t>
            </a:r>
            <a:r>
              <a:rPr lang="en-GB" sz="2400" dirty="0">
                <a:solidFill>
                  <a:srgbClr val="104F75"/>
                </a:solidFill>
              </a:rPr>
              <a:t>➜</a:t>
            </a:r>
            <a:r>
              <a:rPr lang="en-US" sz="2400" dirty="0">
                <a:solidFill>
                  <a:srgbClr val="104F75"/>
                </a:solidFill>
              </a:rPr>
              <a:t> </a:t>
            </a:r>
          </a:p>
          <a:p>
            <a:pPr lvl="0">
              <a:defRPr/>
            </a:pPr>
            <a:r>
              <a:rPr lang="fr-FR" sz="2400" dirty="0">
                <a:solidFill>
                  <a:srgbClr val="104F75"/>
                </a:solidFill>
              </a:rPr>
              <a:t>une personne crimin</a:t>
            </a:r>
            <a:r>
              <a:rPr lang="fr-FR" sz="2400" b="1" dirty="0">
                <a:solidFill>
                  <a:srgbClr val="E87D1E"/>
                </a:solidFill>
              </a:rPr>
              <a:t>elle</a:t>
            </a:r>
            <a:endParaRPr kumimoji="0" lang="fr-FR" sz="2400" b="1" i="0" u="none" strike="noStrike" kern="1200" cap="none" spc="0" normalizeH="0" dirty="0">
              <a:ln>
                <a:noFill/>
              </a:ln>
              <a:solidFill>
                <a:srgbClr val="E87D1E"/>
              </a:solidFill>
              <a:effectLst/>
              <a:uLnTx/>
              <a:uFillTx/>
            </a:endParaRPr>
          </a:p>
        </p:txBody>
      </p:sp>
      <p:pic>
        <p:nvPicPr>
          <p:cNvPr id="26" name="Picture 25" descr="A picture containing text, toy&#10;&#10;Description automatically generated">
            <a:extLst>
              <a:ext uri="{FF2B5EF4-FFF2-40B4-BE49-F238E27FC236}">
                <a16:creationId xmlns:a16="http://schemas.microsoft.com/office/drawing/2014/main" id="{B6A65636-2DAE-4153-8680-3CC640428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5668" y="4673778"/>
            <a:ext cx="1210197" cy="1391781"/>
          </a:xfrm>
          <a:prstGeom prst="rect">
            <a:avLst/>
          </a:prstGeom>
        </p:spPr>
      </p:pic>
      <p:pic>
        <p:nvPicPr>
          <p:cNvPr id="28" name="Picture 27" descr="A picture containing text, vector graphics&#10;&#10;Description automatically generated">
            <a:extLst>
              <a:ext uri="{FF2B5EF4-FFF2-40B4-BE49-F238E27FC236}">
                <a16:creationId xmlns:a16="http://schemas.microsoft.com/office/drawing/2014/main" id="{8ABC8D69-4482-4801-AC8D-E351F0CE89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7783" y="4342097"/>
            <a:ext cx="1052138" cy="1520019"/>
          </a:xfrm>
          <a:prstGeom prst="rect">
            <a:avLst/>
          </a:prstGeom>
        </p:spPr>
      </p:pic>
      <p:pic>
        <p:nvPicPr>
          <p:cNvPr id="3" name="Picture 2" descr="Icon&#10;&#10;Description automatically generated">
            <a:extLst>
              <a:ext uri="{FF2B5EF4-FFF2-40B4-BE49-F238E27FC236}">
                <a16:creationId xmlns:a16="http://schemas.microsoft.com/office/drawing/2014/main" id="{1EBAB9C9-77E2-4607-A8F2-64078126C3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3712" y="2785688"/>
            <a:ext cx="849359" cy="930008"/>
          </a:xfrm>
          <a:prstGeom prst="rect">
            <a:avLst/>
          </a:prstGeom>
        </p:spPr>
      </p:pic>
      <p:pic>
        <p:nvPicPr>
          <p:cNvPr id="10" name="Picture 9" descr="A close-up of some flowers&#10;&#10;Description automatically generated with medium confidence">
            <a:extLst>
              <a:ext uri="{FF2B5EF4-FFF2-40B4-BE49-F238E27FC236}">
                <a16:creationId xmlns:a16="http://schemas.microsoft.com/office/drawing/2014/main" id="{D09A0F31-EFA5-4D2E-A281-A48E7DD990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6042" y="1467373"/>
            <a:ext cx="1327296" cy="1717256"/>
          </a:xfrm>
          <a:prstGeom prst="rect">
            <a:avLst/>
          </a:prstGeom>
        </p:spPr>
      </p:pic>
      <p:sp>
        <p:nvSpPr>
          <p:cNvPr id="29" name="Rounded Rectangular Callout 2">
            <a:extLst>
              <a:ext uri="{FF2B5EF4-FFF2-40B4-BE49-F238E27FC236}">
                <a16:creationId xmlns:a16="http://schemas.microsoft.com/office/drawing/2014/main" id="{E01C15EE-0997-40DF-BF50-3D70C038EB9E}"/>
              </a:ext>
            </a:extLst>
          </p:cNvPr>
          <p:cNvSpPr/>
          <p:nvPr/>
        </p:nvSpPr>
        <p:spPr>
          <a:xfrm>
            <a:off x="7928517" y="1740804"/>
            <a:ext cx="3546088" cy="2431625"/>
          </a:xfrm>
          <a:prstGeom prst="wedgeRoundRectCallout">
            <a:avLst>
              <a:gd name="adj1" fmla="val 36976"/>
              <a:gd name="adj2" fmla="val 60176"/>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Remember to change the word order! Most adjectives in French come </a:t>
            </a:r>
            <a:r>
              <a:rPr lang="en-GB" sz="2000" b="1" dirty="0">
                <a:solidFill>
                  <a:prstClr val="white"/>
                </a:solidFill>
                <a:latin typeface="Century Gothic" panose="020F0302020204030204"/>
              </a:rPr>
              <a:t>after </a:t>
            </a:r>
            <a:r>
              <a:rPr lang="en-GB" sz="2000" dirty="0">
                <a:solidFill>
                  <a:prstClr val="white"/>
                </a:solidFill>
                <a:latin typeface="Century Gothic" panose="020F0302020204030204"/>
              </a:rPr>
              <a:t>the noun (</a:t>
            </a:r>
            <a:r>
              <a:rPr lang="en-GB" sz="2000" b="1" dirty="0">
                <a:solidFill>
                  <a:prstClr val="white"/>
                </a:solidFill>
                <a:latin typeface="Century Gothic" panose="020F0302020204030204"/>
              </a:rPr>
              <a:t>except</a:t>
            </a:r>
            <a:r>
              <a:rPr lang="en-GB" sz="2000" dirty="0">
                <a:solidFill>
                  <a:prstClr val="white"/>
                </a:solidFill>
                <a:latin typeface="Century Gothic" panose="020F0302020204030204"/>
              </a:rPr>
              <a:t> B.A.G.S. adjectives)</a:t>
            </a:r>
            <a:endParaRPr kumimoji="0" lang="fr-FR" sz="2000" b="1"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06683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7" grpId="0"/>
      <p:bldP spid="18" grpId="0"/>
      <p:bldP spid="20" grpId="0"/>
      <p:bldP spid="23" grpId="0"/>
      <p:bldP spid="24" grpId="0"/>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a:t>
            </a: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369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aircraft, transport, accessory&#10;&#10;Description automatically generated">
            <a:extLst>
              <a:ext uri="{FF2B5EF4-FFF2-40B4-BE49-F238E27FC236}">
                <a16:creationId xmlns:a16="http://schemas.microsoft.com/office/drawing/2014/main" id="{E293C339-8F3B-4669-9C97-5B2BA3D86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87901" flipH="1">
            <a:off x="2278438" y="1754393"/>
            <a:ext cx="2680503" cy="3762111"/>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8964"/>
            <a:ext cx="6434681" cy="867128"/>
          </a:xfrm>
          <a:prstGeom prst="rect">
            <a:avLst/>
          </a:prstGeom>
        </p:spPr>
      </p:pic>
      <p:sp>
        <p:nvSpPr>
          <p:cNvPr id="4" name="Title 3"/>
          <p:cNvSpPr>
            <a:spLocks noGrp="1"/>
          </p:cNvSpPr>
          <p:nvPr>
            <p:ph type="title"/>
          </p:nvPr>
        </p:nvSpPr>
        <p:spPr>
          <a:xfrm>
            <a:off x="50365" y="151315"/>
            <a:ext cx="6906125" cy="707849"/>
          </a:xfrm>
        </p:spPr>
        <p:txBody>
          <a:bodyPr>
            <a:normAutofit/>
          </a:bodyPr>
          <a:lstStyle/>
          <a:p>
            <a:r>
              <a:rPr lang="en-GB" sz="3600" b="1" dirty="0">
                <a:solidFill>
                  <a:schemeClr val="bg1"/>
                </a:solidFill>
              </a:rPr>
              <a:t>Word patterns: -al ➜ -el </a:t>
            </a:r>
          </a:p>
        </p:txBody>
      </p:sp>
      <p:sp>
        <p:nvSpPr>
          <p:cNvPr id="5" name="Rounded Rectangle 46">
            <a:extLst>
              <a:ext uri="{FF2B5EF4-FFF2-40B4-BE49-F238E27FC236}">
                <a16:creationId xmlns:a16="http://schemas.microsoft.com/office/drawing/2014/main" id="{02BA164D-7926-4BD3-91E4-E9DBC9E7CD4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vocabulaire</a:t>
            </a:r>
          </a:p>
        </p:txBody>
      </p:sp>
      <p:sp>
        <p:nvSpPr>
          <p:cNvPr id="33" name="TextBox 32">
            <a:extLst>
              <a:ext uri="{FF2B5EF4-FFF2-40B4-BE49-F238E27FC236}">
                <a16:creationId xmlns:a16="http://schemas.microsoft.com/office/drawing/2014/main" id="{0C255E0F-2E51-41A7-A9F9-669A01F2AF6C}"/>
              </a:ext>
            </a:extLst>
          </p:cNvPr>
          <p:cNvSpPr txBox="1"/>
          <p:nvPr/>
        </p:nvSpPr>
        <p:spPr>
          <a:xfrm>
            <a:off x="407172" y="2241112"/>
            <a:ext cx="3257590" cy="510778"/>
          </a:xfrm>
          <a:prstGeom prst="wedgeRoundRectCallout">
            <a:avLst>
              <a:gd name="adj1" fmla="val -24556"/>
              <a:gd name="adj2" fmla="val -41901"/>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en-US" sz="2400" dirty="0">
                <a:solidFill>
                  <a:srgbClr val="104F75"/>
                </a:solidFill>
              </a:rPr>
              <a:t>person</a:t>
            </a:r>
            <a:r>
              <a:rPr lang="en-US" sz="2400" b="1" dirty="0">
                <a:solidFill>
                  <a:srgbClr val="104F75"/>
                </a:solidFill>
              </a:rPr>
              <a:t>al </a:t>
            </a:r>
            <a:r>
              <a:rPr lang="en-US" sz="2400" dirty="0">
                <a:solidFill>
                  <a:srgbClr val="104F75"/>
                </a:solidFill>
              </a:rPr>
              <a:t>safety </a:t>
            </a:r>
          </a:p>
        </p:txBody>
      </p:sp>
      <p:sp>
        <p:nvSpPr>
          <p:cNvPr id="34" name="TextBox 33">
            <a:extLst>
              <a:ext uri="{FF2B5EF4-FFF2-40B4-BE49-F238E27FC236}">
                <a16:creationId xmlns:a16="http://schemas.microsoft.com/office/drawing/2014/main" id="{BF2D4965-25AF-48CA-9436-C96EA4466B04}"/>
              </a:ext>
            </a:extLst>
          </p:cNvPr>
          <p:cNvSpPr txBox="1"/>
          <p:nvPr/>
        </p:nvSpPr>
        <p:spPr>
          <a:xfrm>
            <a:off x="407171" y="5074609"/>
            <a:ext cx="3257591" cy="510778"/>
          </a:xfrm>
          <a:prstGeom prst="wedgeRoundRectCallout">
            <a:avLst>
              <a:gd name="adj1" fmla="val -24556"/>
              <a:gd name="adj2" fmla="val -41901"/>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en-US" sz="2400" dirty="0">
                <a:solidFill>
                  <a:srgbClr val="104F75"/>
                </a:solidFill>
              </a:rPr>
              <a:t>sexu</a:t>
            </a:r>
            <a:r>
              <a:rPr lang="en-US" sz="2400" b="1" dirty="0">
                <a:solidFill>
                  <a:srgbClr val="104F75"/>
                </a:solidFill>
              </a:rPr>
              <a:t>al</a:t>
            </a:r>
            <a:r>
              <a:rPr lang="en-US" sz="2400" dirty="0">
                <a:solidFill>
                  <a:srgbClr val="104F75"/>
                </a:solidFill>
              </a:rPr>
              <a:t> identity</a:t>
            </a:r>
            <a:endParaRPr lang="en-US" sz="2400" b="1" dirty="0">
              <a:solidFill>
                <a:srgbClr val="104F75"/>
              </a:solidFill>
            </a:endParaRPr>
          </a:p>
        </p:txBody>
      </p:sp>
      <p:sp>
        <p:nvSpPr>
          <p:cNvPr id="35" name="TextBox 34">
            <a:extLst>
              <a:ext uri="{FF2B5EF4-FFF2-40B4-BE49-F238E27FC236}">
                <a16:creationId xmlns:a16="http://schemas.microsoft.com/office/drawing/2014/main" id="{0DE35FD6-EB8A-48E0-9669-A163D3E9BA75}"/>
              </a:ext>
            </a:extLst>
          </p:cNvPr>
          <p:cNvSpPr txBox="1"/>
          <p:nvPr/>
        </p:nvSpPr>
        <p:spPr>
          <a:xfrm>
            <a:off x="407172" y="1673242"/>
            <a:ext cx="3257590" cy="510778"/>
          </a:xfrm>
          <a:prstGeom prst="wedgeRoundRectCallout">
            <a:avLst>
              <a:gd name="adj1" fmla="val -24556"/>
              <a:gd name="adj2" fmla="val -41901"/>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en-US" sz="2400" dirty="0">
                <a:solidFill>
                  <a:srgbClr val="104F75"/>
                </a:solidFill>
              </a:rPr>
              <a:t>annu</a:t>
            </a:r>
            <a:r>
              <a:rPr lang="en-US" sz="2400" b="1" dirty="0">
                <a:solidFill>
                  <a:srgbClr val="104F75"/>
                </a:solidFill>
              </a:rPr>
              <a:t>al</a:t>
            </a:r>
            <a:r>
              <a:rPr lang="en-US" sz="2400" dirty="0">
                <a:solidFill>
                  <a:srgbClr val="104F75"/>
                </a:solidFill>
              </a:rPr>
              <a:t> event</a:t>
            </a:r>
            <a:endParaRPr lang="en-US" sz="2400" b="1" dirty="0">
              <a:solidFill>
                <a:srgbClr val="104F75"/>
              </a:solidFill>
            </a:endParaRPr>
          </a:p>
        </p:txBody>
      </p:sp>
      <p:sp>
        <p:nvSpPr>
          <p:cNvPr id="36" name="TextBox 35">
            <a:extLst>
              <a:ext uri="{FF2B5EF4-FFF2-40B4-BE49-F238E27FC236}">
                <a16:creationId xmlns:a16="http://schemas.microsoft.com/office/drawing/2014/main" id="{8371E090-DB51-4FDE-9BA1-E0FEB25DF264}"/>
              </a:ext>
            </a:extLst>
          </p:cNvPr>
          <p:cNvSpPr txBox="1"/>
          <p:nvPr/>
        </p:nvSpPr>
        <p:spPr>
          <a:xfrm>
            <a:off x="407174" y="3944722"/>
            <a:ext cx="3257588" cy="510778"/>
          </a:xfrm>
          <a:prstGeom prst="wedgeRoundRectCallout">
            <a:avLst>
              <a:gd name="adj1" fmla="val -24556"/>
              <a:gd name="adj2" fmla="val -41901"/>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en-US" sz="2400" dirty="0">
                <a:solidFill>
                  <a:srgbClr val="104F75"/>
                </a:solidFill>
              </a:rPr>
              <a:t>exception</a:t>
            </a:r>
            <a:r>
              <a:rPr lang="en-US" sz="2400" b="1" dirty="0">
                <a:solidFill>
                  <a:srgbClr val="104F75"/>
                </a:solidFill>
              </a:rPr>
              <a:t>al</a:t>
            </a:r>
            <a:r>
              <a:rPr lang="en-US" sz="2400" dirty="0">
                <a:solidFill>
                  <a:srgbClr val="104F75"/>
                </a:solidFill>
              </a:rPr>
              <a:t> service</a:t>
            </a:r>
            <a:endParaRPr lang="en-US" sz="2400" b="1" dirty="0">
              <a:solidFill>
                <a:srgbClr val="104F75"/>
              </a:solidFill>
            </a:endParaRPr>
          </a:p>
        </p:txBody>
      </p:sp>
      <p:sp>
        <p:nvSpPr>
          <p:cNvPr id="37" name="TextBox 36">
            <a:extLst>
              <a:ext uri="{FF2B5EF4-FFF2-40B4-BE49-F238E27FC236}">
                <a16:creationId xmlns:a16="http://schemas.microsoft.com/office/drawing/2014/main" id="{22BCF4C1-9D1C-4E46-9D6D-5A58D928CAE4}"/>
              </a:ext>
            </a:extLst>
          </p:cNvPr>
          <p:cNvSpPr txBox="1"/>
          <p:nvPr/>
        </p:nvSpPr>
        <p:spPr>
          <a:xfrm>
            <a:off x="407171" y="3376852"/>
            <a:ext cx="3257588" cy="510778"/>
          </a:xfrm>
          <a:prstGeom prst="wedgeRoundRectCallout">
            <a:avLst>
              <a:gd name="adj1" fmla="val -24556"/>
              <a:gd name="adj2" fmla="val -41901"/>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en-US" sz="2400" dirty="0">
                <a:solidFill>
                  <a:srgbClr val="104F75"/>
                </a:solidFill>
              </a:rPr>
              <a:t>profession</a:t>
            </a:r>
            <a:r>
              <a:rPr lang="en-US" sz="2400" b="1" dirty="0">
                <a:solidFill>
                  <a:srgbClr val="104F75"/>
                </a:solidFill>
              </a:rPr>
              <a:t>al</a:t>
            </a:r>
            <a:r>
              <a:rPr lang="en-US" sz="2400" dirty="0">
                <a:solidFill>
                  <a:srgbClr val="104F75"/>
                </a:solidFill>
              </a:rPr>
              <a:t> artist</a:t>
            </a:r>
            <a:endParaRPr lang="en-US" sz="2400" b="1" dirty="0">
              <a:solidFill>
                <a:srgbClr val="104F75"/>
              </a:solidFill>
            </a:endParaRPr>
          </a:p>
        </p:txBody>
      </p:sp>
      <p:sp>
        <p:nvSpPr>
          <p:cNvPr id="38" name="TextBox 37">
            <a:extLst>
              <a:ext uri="{FF2B5EF4-FFF2-40B4-BE49-F238E27FC236}">
                <a16:creationId xmlns:a16="http://schemas.microsoft.com/office/drawing/2014/main" id="{46B0FA9D-8ECA-4860-8A87-654ABA82FA7E}"/>
              </a:ext>
            </a:extLst>
          </p:cNvPr>
          <p:cNvSpPr txBox="1"/>
          <p:nvPr/>
        </p:nvSpPr>
        <p:spPr>
          <a:xfrm>
            <a:off x="407171" y="4512592"/>
            <a:ext cx="3257591" cy="510778"/>
          </a:xfrm>
          <a:prstGeom prst="wedgeRoundRectCallout">
            <a:avLst>
              <a:gd name="adj1" fmla="val -24556"/>
              <a:gd name="adj2" fmla="val -41901"/>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en-US" sz="2400" dirty="0">
                <a:solidFill>
                  <a:srgbClr val="104F75"/>
                </a:solidFill>
              </a:rPr>
              <a:t>individu</a:t>
            </a:r>
            <a:r>
              <a:rPr lang="en-US" sz="2400" b="1" dirty="0">
                <a:solidFill>
                  <a:srgbClr val="104F75"/>
                </a:solidFill>
              </a:rPr>
              <a:t>al</a:t>
            </a:r>
            <a:r>
              <a:rPr lang="en-US" sz="2400" dirty="0">
                <a:solidFill>
                  <a:srgbClr val="104F75"/>
                </a:solidFill>
              </a:rPr>
              <a:t> character</a:t>
            </a:r>
            <a:endParaRPr lang="en-US" sz="2400" b="1" dirty="0">
              <a:solidFill>
                <a:srgbClr val="104F75"/>
              </a:solidFill>
            </a:endParaRPr>
          </a:p>
        </p:txBody>
      </p:sp>
      <p:sp>
        <p:nvSpPr>
          <p:cNvPr id="39" name="TextBox 38">
            <a:extLst>
              <a:ext uri="{FF2B5EF4-FFF2-40B4-BE49-F238E27FC236}">
                <a16:creationId xmlns:a16="http://schemas.microsoft.com/office/drawing/2014/main" id="{8097A46C-3048-4992-AE42-1E6D91D5911E}"/>
              </a:ext>
            </a:extLst>
          </p:cNvPr>
          <p:cNvSpPr txBox="1"/>
          <p:nvPr/>
        </p:nvSpPr>
        <p:spPr>
          <a:xfrm>
            <a:off x="407172" y="2808982"/>
            <a:ext cx="3257587" cy="510778"/>
          </a:xfrm>
          <a:prstGeom prst="wedgeRoundRectCallout">
            <a:avLst>
              <a:gd name="adj1" fmla="val -24556"/>
              <a:gd name="adj2" fmla="val -41901"/>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en-US" sz="2400" dirty="0">
                <a:solidFill>
                  <a:srgbClr val="104F75"/>
                </a:solidFill>
              </a:rPr>
              <a:t>offici</a:t>
            </a:r>
            <a:r>
              <a:rPr lang="en-US" sz="2400" b="1" dirty="0">
                <a:solidFill>
                  <a:srgbClr val="104F75"/>
                </a:solidFill>
              </a:rPr>
              <a:t>al</a:t>
            </a:r>
            <a:r>
              <a:rPr lang="en-US" sz="2400" dirty="0">
                <a:solidFill>
                  <a:srgbClr val="104F75"/>
                </a:solidFill>
              </a:rPr>
              <a:t> responsibility</a:t>
            </a:r>
            <a:endParaRPr lang="en-US" sz="2400" b="1" dirty="0">
              <a:solidFill>
                <a:srgbClr val="104F75"/>
              </a:solidFill>
            </a:endParaRPr>
          </a:p>
        </p:txBody>
      </p:sp>
      <p:sp>
        <p:nvSpPr>
          <p:cNvPr id="40" name="TextBox 39">
            <a:extLst>
              <a:ext uri="{FF2B5EF4-FFF2-40B4-BE49-F238E27FC236}">
                <a16:creationId xmlns:a16="http://schemas.microsoft.com/office/drawing/2014/main" id="{922FB919-56BA-41B9-A7C8-619BDDB17459}"/>
              </a:ext>
            </a:extLst>
          </p:cNvPr>
          <p:cNvSpPr txBox="1"/>
          <p:nvPr/>
        </p:nvSpPr>
        <p:spPr>
          <a:xfrm>
            <a:off x="407172" y="5648332"/>
            <a:ext cx="3257591" cy="510778"/>
          </a:xfrm>
          <a:prstGeom prst="wedgeRoundRectCallout">
            <a:avLst>
              <a:gd name="adj1" fmla="val -24556"/>
              <a:gd name="adj2" fmla="val -41901"/>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en-US" sz="2400" dirty="0">
                <a:solidFill>
                  <a:srgbClr val="104F75"/>
                </a:solidFill>
              </a:rPr>
              <a:t>tradition</a:t>
            </a:r>
            <a:r>
              <a:rPr lang="en-US" sz="2400" b="1" dirty="0">
                <a:solidFill>
                  <a:srgbClr val="104F75"/>
                </a:solidFill>
              </a:rPr>
              <a:t>al</a:t>
            </a:r>
            <a:r>
              <a:rPr lang="en-US" sz="2400" dirty="0">
                <a:solidFill>
                  <a:srgbClr val="104F75"/>
                </a:solidFill>
              </a:rPr>
              <a:t> custom</a:t>
            </a:r>
            <a:endParaRPr lang="en-US" sz="2400" b="1" dirty="0">
              <a:solidFill>
                <a:srgbClr val="104F75"/>
              </a:solidFill>
            </a:endParaRPr>
          </a:p>
        </p:txBody>
      </p:sp>
      <p:sp>
        <p:nvSpPr>
          <p:cNvPr id="41" name="TextBox 40">
            <a:extLst>
              <a:ext uri="{FF2B5EF4-FFF2-40B4-BE49-F238E27FC236}">
                <a16:creationId xmlns:a16="http://schemas.microsoft.com/office/drawing/2014/main" id="{10988A39-007A-4C59-97EC-ACCE8E52F6F6}"/>
              </a:ext>
            </a:extLst>
          </p:cNvPr>
          <p:cNvSpPr txBox="1"/>
          <p:nvPr/>
        </p:nvSpPr>
        <p:spPr>
          <a:xfrm>
            <a:off x="7759002" y="1673242"/>
            <a:ext cx="3910278"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prstClr val="white"/>
                </a:solidFill>
                <a:latin typeface="Century Gothic" panose="020F0302020204030204"/>
              </a:rPr>
              <a:t>événement</a:t>
            </a: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 annu</a:t>
            </a: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el</a:t>
            </a:r>
          </a:p>
        </p:txBody>
      </p:sp>
      <p:sp>
        <p:nvSpPr>
          <p:cNvPr id="42" name="TextBox 41">
            <a:extLst>
              <a:ext uri="{FF2B5EF4-FFF2-40B4-BE49-F238E27FC236}">
                <a16:creationId xmlns:a16="http://schemas.microsoft.com/office/drawing/2014/main" id="{1FB3BA9E-B387-4BC8-B1CF-D3C8CEF63067}"/>
              </a:ext>
            </a:extLst>
          </p:cNvPr>
          <p:cNvSpPr txBox="1"/>
          <p:nvPr/>
        </p:nvSpPr>
        <p:spPr>
          <a:xfrm>
            <a:off x="7766170" y="2232658"/>
            <a:ext cx="3910277"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sécurité </a:t>
            </a:r>
            <a:r>
              <a:rPr kumimoji="0" lang="fr-FR" sz="2400" i="0" u="none" strike="noStrike" kern="1200" cap="none" spc="0" normalizeH="0" baseline="0" dirty="0">
                <a:ln>
                  <a:noFill/>
                </a:ln>
                <a:solidFill>
                  <a:prstClr val="white"/>
                </a:solidFill>
                <a:effectLst/>
                <a:uLnTx/>
                <a:uFillTx/>
                <a:latin typeface="Century Gothic" panose="020F0302020204030204"/>
                <a:ea typeface="+mn-ea"/>
                <a:cs typeface="+mn-cs"/>
              </a:rPr>
              <a:t>perso</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nn</a:t>
            </a:r>
            <a:r>
              <a:rPr kumimoji="0" lang="fr-FR" sz="2400" b="1" i="0" u="none" strike="noStrike" kern="1200" cap="none" spc="0" normalizeH="0" baseline="0" dirty="0">
                <a:ln>
                  <a:noFill/>
                </a:ln>
                <a:solidFill>
                  <a:prstClr val="white"/>
                </a:solidFill>
                <a:effectLst/>
                <a:uLnTx/>
                <a:uFillTx/>
                <a:latin typeface="Century Gothic" panose="020F0302020204030204"/>
                <a:ea typeface="+mn-ea"/>
                <a:cs typeface="+mn-cs"/>
              </a:rPr>
              <a:t>elle</a:t>
            </a:r>
          </a:p>
        </p:txBody>
      </p:sp>
      <p:sp>
        <p:nvSpPr>
          <p:cNvPr id="43" name="TextBox 42">
            <a:extLst>
              <a:ext uri="{FF2B5EF4-FFF2-40B4-BE49-F238E27FC236}">
                <a16:creationId xmlns:a16="http://schemas.microsoft.com/office/drawing/2014/main" id="{7B308C42-FE00-4EA3-8994-527912B203FF}"/>
              </a:ext>
            </a:extLst>
          </p:cNvPr>
          <p:cNvSpPr txBox="1"/>
          <p:nvPr/>
        </p:nvSpPr>
        <p:spPr>
          <a:xfrm>
            <a:off x="7758997" y="2806515"/>
            <a:ext cx="3917450"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lvl="0">
              <a:defRPr/>
            </a:pPr>
            <a:r>
              <a:rPr lang="fr-FR" sz="2400" dirty="0">
                <a:solidFill>
                  <a:prstClr val="white"/>
                </a:solidFill>
              </a:rPr>
              <a:t>responsabilité offici</a:t>
            </a:r>
            <a:r>
              <a:rPr lang="fr-FR" sz="2400" b="1" dirty="0">
                <a:solidFill>
                  <a:prstClr val="white"/>
                </a:solidFill>
              </a:rPr>
              <a:t>elle</a:t>
            </a:r>
            <a:endParaRPr kumimoji="0" lang="fr-FR" sz="2400" b="1" i="0" u="none" strike="noStrike" kern="1200" cap="none" spc="0" normalizeH="0" baseline="0" noProof="0" dirty="0">
              <a:ln>
                <a:noFill/>
              </a:ln>
              <a:solidFill>
                <a:prstClr val="white"/>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8761CFB0-D090-45D5-B98E-E0387596D153}"/>
              </a:ext>
            </a:extLst>
          </p:cNvPr>
          <p:cNvSpPr txBox="1"/>
          <p:nvPr/>
        </p:nvSpPr>
        <p:spPr>
          <a:xfrm>
            <a:off x="7766170" y="3365146"/>
            <a:ext cx="3917450"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artiste professio</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nn</a:t>
            </a: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el</a:t>
            </a:r>
          </a:p>
        </p:txBody>
      </p:sp>
      <p:sp>
        <p:nvSpPr>
          <p:cNvPr id="45" name="TextBox 44">
            <a:extLst>
              <a:ext uri="{FF2B5EF4-FFF2-40B4-BE49-F238E27FC236}">
                <a16:creationId xmlns:a16="http://schemas.microsoft.com/office/drawing/2014/main" id="{367CECF1-DD28-4DBA-917F-12E278906DE5}"/>
              </a:ext>
            </a:extLst>
          </p:cNvPr>
          <p:cNvSpPr txBox="1"/>
          <p:nvPr/>
        </p:nvSpPr>
        <p:spPr>
          <a:xfrm>
            <a:off x="7758997" y="3938869"/>
            <a:ext cx="3924623"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service </a:t>
            </a:r>
            <a:r>
              <a:rPr kumimoji="0" lang="fr-FR" sz="2400" i="0" u="none" strike="noStrike" kern="1200" cap="none" spc="0" normalizeH="0" noProof="0" dirty="0">
                <a:ln>
                  <a:noFill/>
                </a:ln>
                <a:solidFill>
                  <a:prstClr val="white"/>
                </a:solidFill>
                <a:effectLst/>
                <a:uLnTx/>
                <a:uFillTx/>
                <a:latin typeface="Century Gothic" panose="020F0302020204030204"/>
                <a:ea typeface="+mn-ea"/>
                <a:cs typeface="+mn-cs"/>
              </a:rPr>
              <a:t>exceptio</a:t>
            </a:r>
            <a:r>
              <a:rPr kumimoji="0" lang="fr-FR" sz="2400" b="1" i="0" u="none" strike="noStrike" kern="1200" cap="none" spc="0" normalizeH="0" noProof="0" dirty="0">
                <a:ln>
                  <a:noFill/>
                </a:ln>
                <a:solidFill>
                  <a:schemeClr val="accent2"/>
                </a:solidFill>
                <a:effectLst/>
                <a:uLnTx/>
                <a:uFillTx/>
                <a:latin typeface="Century Gothic" panose="020F0302020204030204"/>
                <a:ea typeface="+mn-ea"/>
                <a:cs typeface="+mn-cs"/>
              </a:rPr>
              <a:t>nn</a:t>
            </a:r>
            <a:r>
              <a:rPr kumimoji="0" lang="fr-FR" sz="2400" b="1" i="0" u="none" strike="noStrike" kern="1200" cap="none" spc="0" normalizeH="0" noProof="0" dirty="0">
                <a:ln>
                  <a:noFill/>
                </a:ln>
                <a:solidFill>
                  <a:prstClr val="white"/>
                </a:solidFill>
                <a:effectLst/>
                <a:uLnTx/>
                <a:uFillTx/>
                <a:latin typeface="Century Gothic" panose="020F0302020204030204"/>
                <a:ea typeface="+mn-ea"/>
                <a:cs typeface="+mn-cs"/>
              </a:rPr>
              <a:t>el</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C2BF013A-7649-46DD-B902-2AD553A27DA1}"/>
              </a:ext>
            </a:extLst>
          </p:cNvPr>
          <p:cNvSpPr txBox="1"/>
          <p:nvPr/>
        </p:nvSpPr>
        <p:spPr>
          <a:xfrm>
            <a:off x="7758999" y="4512592"/>
            <a:ext cx="3910281"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personnage individu</a:t>
            </a: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el</a:t>
            </a:r>
          </a:p>
        </p:txBody>
      </p:sp>
      <p:sp>
        <p:nvSpPr>
          <p:cNvPr id="47" name="TextBox 46">
            <a:extLst>
              <a:ext uri="{FF2B5EF4-FFF2-40B4-BE49-F238E27FC236}">
                <a16:creationId xmlns:a16="http://schemas.microsoft.com/office/drawing/2014/main" id="{597F3403-6CFD-4EA1-921A-7848AF7A1EFC}"/>
              </a:ext>
            </a:extLst>
          </p:cNvPr>
          <p:cNvSpPr txBox="1"/>
          <p:nvPr/>
        </p:nvSpPr>
        <p:spPr>
          <a:xfrm>
            <a:off x="7759001" y="5074609"/>
            <a:ext cx="3910280"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prstClr val="white"/>
                </a:solidFill>
                <a:latin typeface="Century Gothic" panose="020F0302020204030204"/>
              </a:rPr>
              <a:t>identité</a:t>
            </a: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 sexu</a:t>
            </a: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elle</a:t>
            </a:r>
          </a:p>
        </p:txBody>
      </p:sp>
      <p:sp>
        <p:nvSpPr>
          <p:cNvPr id="48" name="TextBox 47">
            <a:extLst>
              <a:ext uri="{FF2B5EF4-FFF2-40B4-BE49-F238E27FC236}">
                <a16:creationId xmlns:a16="http://schemas.microsoft.com/office/drawing/2014/main" id="{22567503-99D6-45BB-9EB4-6A29673896DD}"/>
              </a:ext>
            </a:extLst>
          </p:cNvPr>
          <p:cNvSpPr txBox="1"/>
          <p:nvPr/>
        </p:nvSpPr>
        <p:spPr>
          <a:xfrm>
            <a:off x="7759001" y="5648332"/>
            <a:ext cx="3924619" cy="510778"/>
          </a:xfrm>
          <a:prstGeom prst="wedgeRoundRectCallout">
            <a:avLst>
              <a:gd name="adj1" fmla="val -24556"/>
              <a:gd name="adj2" fmla="val -41901"/>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prstClr val="white"/>
                </a:solidFill>
                <a:latin typeface="Century Gothic" panose="020F0302020204030204"/>
              </a:rPr>
              <a:t>co</a:t>
            </a:r>
            <a:r>
              <a:rPr kumimoji="0" lang="fr-FR" sz="2400" i="0" u="none" strike="noStrike" kern="1200" cap="none" spc="0" normalizeH="0" baseline="0" noProof="0" dirty="0">
                <a:ln>
                  <a:noFill/>
                </a:ln>
                <a:solidFill>
                  <a:prstClr val="white"/>
                </a:solidFill>
                <a:effectLst/>
                <a:uLnTx/>
                <a:uFillTx/>
                <a:latin typeface="Century Gothic" panose="020F0302020204030204"/>
                <a:ea typeface="+mn-ea"/>
                <a:cs typeface="+mn-cs"/>
              </a:rPr>
              <a:t>utume traditio</a:t>
            </a:r>
            <a:r>
              <a:rPr kumimoji="0" lang="fr-FR" sz="2400" b="1" i="0" u="none" strike="noStrike" kern="1200" cap="none" spc="0" normalizeH="0" baseline="0" noProof="0" dirty="0">
                <a:ln>
                  <a:noFill/>
                </a:ln>
                <a:solidFill>
                  <a:schemeClr val="accent2"/>
                </a:solidFill>
                <a:effectLst/>
                <a:uLnTx/>
                <a:uFillTx/>
                <a:latin typeface="Century Gothic" panose="020F0302020204030204"/>
                <a:ea typeface="+mn-ea"/>
                <a:cs typeface="+mn-cs"/>
              </a:rPr>
              <a:t>nn</a:t>
            </a: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elle</a:t>
            </a:r>
          </a:p>
        </p:txBody>
      </p:sp>
      <p:sp>
        <p:nvSpPr>
          <p:cNvPr id="49" name="TextBox 48">
            <a:extLst>
              <a:ext uri="{FF2B5EF4-FFF2-40B4-BE49-F238E27FC236}">
                <a16:creationId xmlns:a16="http://schemas.microsoft.com/office/drawing/2014/main" id="{B8034C6A-0ACA-4B11-8D5D-119A6238BA65}"/>
              </a:ext>
            </a:extLst>
          </p:cNvPr>
          <p:cNvSpPr txBox="1"/>
          <p:nvPr/>
        </p:nvSpPr>
        <p:spPr>
          <a:xfrm>
            <a:off x="4374821" y="1673242"/>
            <a:ext cx="2681284" cy="510778"/>
          </a:xfrm>
          <a:prstGeom prst="wedgeRoundRectCallout">
            <a:avLst>
              <a:gd name="adj1" fmla="val -24556"/>
              <a:gd name="adj2" fmla="val -41901"/>
              <a:gd name="adj3" fmla="val 16667"/>
            </a:avLst>
          </a:prstGeom>
          <a:solidFill>
            <a:srgbClr val="CCECFF"/>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événement</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 (m)</a:t>
            </a:r>
            <a:endPar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E7A1B3B6-6FAC-441A-8829-B6B04BAC3238}"/>
              </a:ext>
            </a:extLst>
          </p:cNvPr>
          <p:cNvSpPr txBox="1"/>
          <p:nvPr/>
        </p:nvSpPr>
        <p:spPr>
          <a:xfrm>
            <a:off x="4374821" y="2241112"/>
            <a:ext cx="2681284" cy="510778"/>
          </a:xfrm>
          <a:prstGeom prst="wedgeRoundRectCallout">
            <a:avLst>
              <a:gd name="adj1" fmla="val -24556"/>
              <a:gd name="adj2" fmla="val -41901"/>
              <a:gd name="adj3" fmla="val 16667"/>
            </a:avLst>
          </a:prstGeom>
          <a:solidFill>
            <a:srgbClr val="CCECFF"/>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sécurité</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 (f)</a:t>
            </a:r>
            <a:endPar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F8610F13-C999-4D16-9222-0754E7C64781}"/>
              </a:ext>
            </a:extLst>
          </p:cNvPr>
          <p:cNvSpPr txBox="1"/>
          <p:nvPr/>
        </p:nvSpPr>
        <p:spPr>
          <a:xfrm>
            <a:off x="4374821" y="2815685"/>
            <a:ext cx="2681284" cy="510778"/>
          </a:xfrm>
          <a:prstGeom prst="wedgeRoundRectCallout">
            <a:avLst>
              <a:gd name="adj1" fmla="val -24556"/>
              <a:gd name="adj2" fmla="val -41901"/>
              <a:gd name="adj3" fmla="val 16667"/>
            </a:avLst>
          </a:prstGeom>
          <a:solidFill>
            <a:srgbClr val="CCECFF"/>
          </a:solidFill>
          <a:ln>
            <a:solidFill>
              <a:schemeClr val="bg1"/>
            </a:solidFill>
          </a:ln>
          <a:effectLst>
            <a:outerShdw blurRad="50800" dist="38100" dir="5400000" algn="t" rotWithShape="0">
              <a:prstClr val="black">
                <a:alpha val="40000"/>
              </a:prstClr>
            </a:outerShdw>
          </a:effectLst>
        </p:spPr>
        <p:txBody>
          <a:bodyPr wrap="square" rIns="0" anchor="ctr">
            <a:spAutoFit/>
          </a:bodyPr>
          <a:lstStyle/>
          <a:p>
            <a:pPr lvl="0">
              <a:defRPr/>
            </a:pPr>
            <a:r>
              <a:rPr lang="fr-FR" sz="2400" dirty="0">
                <a:solidFill>
                  <a:srgbClr val="104F75"/>
                </a:solidFill>
              </a:rPr>
              <a:t>responsabilité</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 (f)</a:t>
            </a:r>
            <a:endPar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C650764C-D6F8-4E60-90B9-F518D2CB5B07}"/>
              </a:ext>
            </a:extLst>
          </p:cNvPr>
          <p:cNvSpPr txBox="1"/>
          <p:nvPr/>
        </p:nvSpPr>
        <p:spPr>
          <a:xfrm>
            <a:off x="4374821" y="3376852"/>
            <a:ext cx="2681284" cy="510778"/>
          </a:xfrm>
          <a:prstGeom prst="wedgeRoundRectCallout">
            <a:avLst>
              <a:gd name="adj1" fmla="val -24556"/>
              <a:gd name="adj2" fmla="val -41901"/>
              <a:gd name="adj3" fmla="val 16667"/>
            </a:avLst>
          </a:prstGeom>
          <a:solidFill>
            <a:srgbClr val="CCECFF"/>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artiste</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 (m)</a:t>
            </a:r>
            <a:endPar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D148C17A-9B78-4184-9EAE-493B2F020A18}"/>
              </a:ext>
            </a:extLst>
          </p:cNvPr>
          <p:cNvSpPr txBox="1"/>
          <p:nvPr/>
        </p:nvSpPr>
        <p:spPr>
          <a:xfrm>
            <a:off x="4374821" y="3938019"/>
            <a:ext cx="2681284" cy="510778"/>
          </a:xfrm>
          <a:prstGeom prst="wedgeRoundRectCallout">
            <a:avLst>
              <a:gd name="adj1" fmla="val -24556"/>
              <a:gd name="adj2" fmla="val -41901"/>
              <a:gd name="adj3" fmla="val 16667"/>
            </a:avLst>
          </a:prstGeom>
          <a:solidFill>
            <a:srgbClr val="CCECFF"/>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service</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 (m)</a:t>
            </a:r>
            <a:endPar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E6D32FA8-A347-4460-92BD-2F93494CBA98}"/>
              </a:ext>
            </a:extLst>
          </p:cNvPr>
          <p:cNvSpPr txBox="1"/>
          <p:nvPr/>
        </p:nvSpPr>
        <p:spPr>
          <a:xfrm>
            <a:off x="4374821" y="4512592"/>
            <a:ext cx="2681284" cy="510778"/>
          </a:xfrm>
          <a:prstGeom prst="wedgeRoundRectCallout">
            <a:avLst>
              <a:gd name="adj1" fmla="val -24556"/>
              <a:gd name="adj2" fmla="val -41901"/>
              <a:gd name="adj3" fmla="val 16667"/>
            </a:avLst>
          </a:prstGeom>
          <a:solidFill>
            <a:srgbClr val="CCECFF"/>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personnage </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(m)</a:t>
            </a:r>
            <a:endPar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985DADB3-8B47-4524-AFE8-A51927EED287}"/>
              </a:ext>
            </a:extLst>
          </p:cNvPr>
          <p:cNvSpPr txBox="1"/>
          <p:nvPr/>
        </p:nvSpPr>
        <p:spPr>
          <a:xfrm>
            <a:off x="4374821" y="5074609"/>
            <a:ext cx="2681284" cy="510778"/>
          </a:xfrm>
          <a:prstGeom prst="wedgeRoundRectCallout">
            <a:avLst>
              <a:gd name="adj1" fmla="val -24556"/>
              <a:gd name="adj2" fmla="val -41901"/>
              <a:gd name="adj3" fmla="val 16667"/>
            </a:avLst>
          </a:prstGeom>
          <a:solidFill>
            <a:srgbClr val="CCECFF"/>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identité</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 (f)</a:t>
            </a:r>
            <a:endPar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8E5AE6F7-52D4-48EE-9B15-A7957A718084}"/>
              </a:ext>
            </a:extLst>
          </p:cNvPr>
          <p:cNvSpPr txBox="1"/>
          <p:nvPr/>
        </p:nvSpPr>
        <p:spPr>
          <a:xfrm>
            <a:off x="4374821" y="5648332"/>
            <a:ext cx="2681284" cy="510778"/>
          </a:xfrm>
          <a:prstGeom prst="wedgeRoundRectCallout">
            <a:avLst>
              <a:gd name="adj1" fmla="val -24556"/>
              <a:gd name="adj2" fmla="val -41901"/>
              <a:gd name="adj3" fmla="val 16667"/>
            </a:avLst>
          </a:prstGeom>
          <a:solidFill>
            <a:srgbClr val="CCECFF"/>
          </a:solidFill>
          <a:ln>
            <a:solidFill>
              <a:schemeClr val="bg1"/>
            </a:solidFill>
          </a:ln>
          <a:effectLst>
            <a:outerShdw blurRad="50800" dist="38100" dir="5400000" algn="t" rotWithShape="0">
              <a:prstClr val="black">
                <a:alpha val="40000"/>
              </a:prstClr>
            </a:outerShdw>
          </a:effectLst>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noProof="0" dirty="0">
                <a:solidFill>
                  <a:srgbClr val="104F75"/>
                </a:solidFill>
                <a:latin typeface="Century Gothic" panose="020F0302020204030204"/>
              </a:rPr>
              <a:t>coutume</a:t>
            </a:r>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 (f)</a:t>
            </a:r>
            <a:endPar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F3E0A95A-A6CA-469B-8D68-1AF0E3B16CCF}"/>
              </a:ext>
            </a:extLst>
          </p:cNvPr>
          <p:cNvSpPr txBox="1"/>
          <p:nvPr/>
        </p:nvSpPr>
        <p:spPr>
          <a:xfrm>
            <a:off x="6095999" y="92888"/>
            <a:ext cx="39376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104F75"/>
                </a:solidFill>
                <a:latin typeface="Century Gothic" panose="020F0302020204030204"/>
              </a:rPr>
              <a:t>Now practise the word patterns by translating the English word pairs into French.</a:t>
            </a:r>
            <a:endParaRPr kumimoji="0" lang="en-US" sz="2000" b="1" i="0" u="none" strike="noStrike" kern="1200" cap="none" spc="0" normalizeH="0" baseline="0" noProof="0" dirty="0">
              <a:ln>
                <a:noFill/>
              </a:ln>
              <a:solidFill>
                <a:srgbClr val="104F75"/>
              </a:solidFill>
              <a:effectLst/>
              <a:uLnTx/>
              <a:uFillTx/>
              <a:latin typeface="Century Gothic" panose="020F0302020204030204"/>
            </a:endParaRPr>
          </a:p>
        </p:txBody>
      </p:sp>
      <p:sp>
        <p:nvSpPr>
          <p:cNvPr id="3" name="Arrow: Right 2">
            <a:extLst>
              <a:ext uri="{FF2B5EF4-FFF2-40B4-BE49-F238E27FC236}">
                <a16:creationId xmlns:a16="http://schemas.microsoft.com/office/drawing/2014/main" id="{35A690E5-5690-49D7-85D1-8A0497B42A82}"/>
              </a:ext>
            </a:extLst>
          </p:cNvPr>
          <p:cNvSpPr/>
          <p:nvPr/>
        </p:nvSpPr>
        <p:spPr>
          <a:xfrm>
            <a:off x="7144859" y="1800937"/>
            <a:ext cx="494851" cy="252992"/>
          </a:xfrm>
          <a:prstGeom prst="rightArrow">
            <a:avLst/>
          </a:prstGeom>
          <a:solidFill>
            <a:srgbClr val="CCECFF"/>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ctr" defTabSz="914400" rtl="0" eaLnBrk="1" fontAlgn="auto" latinLnBrk="0" hangingPunct="1">
              <a:lnSpc>
                <a:spcPct val="100000"/>
              </a:lnSpc>
              <a:spcBef>
                <a:spcPts val="0"/>
              </a:spcBef>
              <a:spcAft>
                <a:spcPts val="0"/>
              </a:spcAft>
              <a:buClrTx/>
              <a:buSzTx/>
              <a:buFontTx/>
              <a:buAutoNum type="arabicPeriod"/>
              <a:tabLst/>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Arrow: Right 57">
            <a:extLst>
              <a:ext uri="{FF2B5EF4-FFF2-40B4-BE49-F238E27FC236}">
                <a16:creationId xmlns:a16="http://schemas.microsoft.com/office/drawing/2014/main" id="{4E944968-7298-489F-8358-50BC7D9DD3F8}"/>
              </a:ext>
            </a:extLst>
          </p:cNvPr>
          <p:cNvSpPr/>
          <p:nvPr/>
        </p:nvSpPr>
        <p:spPr>
          <a:xfrm>
            <a:off x="7144859" y="2368978"/>
            <a:ext cx="494851" cy="252992"/>
          </a:xfrm>
          <a:prstGeom prst="rightArrow">
            <a:avLst/>
          </a:prstGeom>
          <a:solidFill>
            <a:srgbClr val="CCECFF"/>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ctr" defTabSz="914400" rtl="0" eaLnBrk="1" fontAlgn="auto" latinLnBrk="0" hangingPunct="1">
              <a:lnSpc>
                <a:spcPct val="100000"/>
              </a:lnSpc>
              <a:spcBef>
                <a:spcPts val="0"/>
              </a:spcBef>
              <a:spcAft>
                <a:spcPts val="0"/>
              </a:spcAft>
              <a:buClrTx/>
              <a:buSzTx/>
              <a:buFontTx/>
              <a:buAutoNum type="arabicPeriod"/>
              <a:tabLst/>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Arrow: Right 58">
            <a:extLst>
              <a:ext uri="{FF2B5EF4-FFF2-40B4-BE49-F238E27FC236}">
                <a16:creationId xmlns:a16="http://schemas.microsoft.com/office/drawing/2014/main" id="{27A0FD0D-DF0C-4F5E-9223-6406FB99EF81}"/>
              </a:ext>
            </a:extLst>
          </p:cNvPr>
          <p:cNvSpPr/>
          <p:nvPr/>
        </p:nvSpPr>
        <p:spPr>
          <a:xfrm>
            <a:off x="7144859" y="2937019"/>
            <a:ext cx="494851" cy="252992"/>
          </a:xfrm>
          <a:prstGeom prst="rightArrow">
            <a:avLst/>
          </a:prstGeom>
          <a:solidFill>
            <a:srgbClr val="CCECFF"/>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ctr" defTabSz="914400" rtl="0" eaLnBrk="1" fontAlgn="auto" latinLnBrk="0" hangingPunct="1">
              <a:lnSpc>
                <a:spcPct val="100000"/>
              </a:lnSpc>
              <a:spcBef>
                <a:spcPts val="0"/>
              </a:spcBef>
              <a:spcAft>
                <a:spcPts val="0"/>
              </a:spcAft>
              <a:buClrTx/>
              <a:buSzTx/>
              <a:buFontTx/>
              <a:buAutoNum type="arabicPeriod"/>
              <a:tabLst/>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Arrow: Right 59">
            <a:extLst>
              <a:ext uri="{FF2B5EF4-FFF2-40B4-BE49-F238E27FC236}">
                <a16:creationId xmlns:a16="http://schemas.microsoft.com/office/drawing/2014/main" id="{CB9D1764-8CE1-4F45-89AF-96AB4BC955AD}"/>
              </a:ext>
            </a:extLst>
          </p:cNvPr>
          <p:cNvSpPr/>
          <p:nvPr/>
        </p:nvSpPr>
        <p:spPr>
          <a:xfrm>
            <a:off x="7144859" y="3505060"/>
            <a:ext cx="494851" cy="252992"/>
          </a:xfrm>
          <a:prstGeom prst="rightArrow">
            <a:avLst/>
          </a:prstGeom>
          <a:solidFill>
            <a:srgbClr val="CCECFF"/>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ctr" defTabSz="914400" rtl="0" eaLnBrk="1" fontAlgn="auto" latinLnBrk="0" hangingPunct="1">
              <a:lnSpc>
                <a:spcPct val="100000"/>
              </a:lnSpc>
              <a:spcBef>
                <a:spcPts val="0"/>
              </a:spcBef>
              <a:spcAft>
                <a:spcPts val="0"/>
              </a:spcAft>
              <a:buClrTx/>
              <a:buSzTx/>
              <a:buFontTx/>
              <a:buAutoNum type="arabicPeriod"/>
              <a:tabLst/>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Arrow: Right 60">
            <a:extLst>
              <a:ext uri="{FF2B5EF4-FFF2-40B4-BE49-F238E27FC236}">
                <a16:creationId xmlns:a16="http://schemas.microsoft.com/office/drawing/2014/main" id="{E39D4EB1-C4F6-4936-BCEE-31A035B44F06}"/>
              </a:ext>
            </a:extLst>
          </p:cNvPr>
          <p:cNvSpPr/>
          <p:nvPr/>
        </p:nvSpPr>
        <p:spPr>
          <a:xfrm>
            <a:off x="7144859" y="4073101"/>
            <a:ext cx="494851" cy="252992"/>
          </a:xfrm>
          <a:prstGeom prst="rightArrow">
            <a:avLst/>
          </a:prstGeom>
          <a:solidFill>
            <a:srgbClr val="CCECFF"/>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ctr" defTabSz="914400" rtl="0" eaLnBrk="1" fontAlgn="auto" latinLnBrk="0" hangingPunct="1">
              <a:lnSpc>
                <a:spcPct val="100000"/>
              </a:lnSpc>
              <a:spcBef>
                <a:spcPts val="0"/>
              </a:spcBef>
              <a:spcAft>
                <a:spcPts val="0"/>
              </a:spcAft>
              <a:buClrTx/>
              <a:buSzTx/>
              <a:buFontTx/>
              <a:buAutoNum type="arabicPeriod"/>
              <a:tabLst/>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Arrow: Right 61">
            <a:extLst>
              <a:ext uri="{FF2B5EF4-FFF2-40B4-BE49-F238E27FC236}">
                <a16:creationId xmlns:a16="http://schemas.microsoft.com/office/drawing/2014/main" id="{F0B802FB-13AC-420B-847C-A511593B1E96}"/>
              </a:ext>
            </a:extLst>
          </p:cNvPr>
          <p:cNvSpPr/>
          <p:nvPr/>
        </p:nvSpPr>
        <p:spPr>
          <a:xfrm>
            <a:off x="7144859" y="4641142"/>
            <a:ext cx="494851" cy="252992"/>
          </a:xfrm>
          <a:prstGeom prst="rightArrow">
            <a:avLst/>
          </a:prstGeom>
          <a:solidFill>
            <a:srgbClr val="CCECFF"/>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ctr" defTabSz="914400" rtl="0" eaLnBrk="1" fontAlgn="auto" latinLnBrk="0" hangingPunct="1">
              <a:lnSpc>
                <a:spcPct val="100000"/>
              </a:lnSpc>
              <a:spcBef>
                <a:spcPts val="0"/>
              </a:spcBef>
              <a:spcAft>
                <a:spcPts val="0"/>
              </a:spcAft>
              <a:buClrTx/>
              <a:buSzTx/>
              <a:buFontTx/>
              <a:buAutoNum type="arabicPeriod"/>
              <a:tabLst/>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Arrow: Right 62">
            <a:extLst>
              <a:ext uri="{FF2B5EF4-FFF2-40B4-BE49-F238E27FC236}">
                <a16:creationId xmlns:a16="http://schemas.microsoft.com/office/drawing/2014/main" id="{DB8EFD4A-1F40-4341-9B94-35419C3AFA2C}"/>
              </a:ext>
            </a:extLst>
          </p:cNvPr>
          <p:cNvSpPr/>
          <p:nvPr/>
        </p:nvSpPr>
        <p:spPr>
          <a:xfrm>
            <a:off x="7144859" y="5209183"/>
            <a:ext cx="494851" cy="252992"/>
          </a:xfrm>
          <a:prstGeom prst="rightArrow">
            <a:avLst/>
          </a:prstGeom>
          <a:solidFill>
            <a:srgbClr val="CCECFF"/>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ctr" defTabSz="914400" rtl="0" eaLnBrk="1" fontAlgn="auto" latinLnBrk="0" hangingPunct="1">
              <a:lnSpc>
                <a:spcPct val="100000"/>
              </a:lnSpc>
              <a:spcBef>
                <a:spcPts val="0"/>
              </a:spcBef>
              <a:spcAft>
                <a:spcPts val="0"/>
              </a:spcAft>
              <a:buClrTx/>
              <a:buSzTx/>
              <a:buFontTx/>
              <a:buAutoNum type="arabicPeriod"/>
              <a:tabLst/>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Arrow: Right 63">
            <a:extLst>
              <a:ext uri="{FF2B5EF4-FFF2-40B4-BE49-F238E27FC236}">
                <a16:creationId xmlns:a16="http://schemas.microsoft.com/office/drawing/2014/main" id="{427303F9-61FC-4795-9DCD-38B3D66D0CD9}"/>
              </a:ext>
            </a:extLst>
          </p:cNvPr>
          <p:cNvSpPr/>
          <p:nvPr/>
        </p:nvSpPr>
        <p:spPr>
          <a:xfrm>
            <a:off x="7144859" y="5777225"/>
            <a:ext cx="494851" cy="252992"/>
          </a:xfrm>
          <a:prstGeom prst="rightArrow">
            <a:avLst/>
          </a:prstGeom>
          <a:solidFill>
            <a:srgbClr val="CCECFF"/>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ctr" defTabSz="914400" rtl="0" eaLnBrk="1" fontAlgn="auto" latinLnBrk="0" hangingPunct="1">
              <a:lnSpc>
                <a:spcPct val="100000"/>
              </a:lnSpc>
              <a:spcBef>
                <a:spcPts val="0"/>
              </a:spcBef>
              <a:spcAft>
                <a:spcPts val="0"/>
              </a:spcAft>
              <a:buClrTx/>
              <a:buSzTx/>
              <a:buFontTx/>
              <a:buAutoNum type="arabicPeriod"/>
              <a:tabLst/>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038AA9BC-3CB1-4932-8320-D05A8B6A401A}"/>
              </a:ext>
            </a:extLst>
          </p:cNvPr>
          <p:cNvSpPr txBox="1"/>
          <p:nvPr/>
        </p:nvSpPr>
        <p:spPr>
          <a:xfrm>
            <a:off x="375712" y="1166978"/>
            <a:ext cx="3127715" cy="461665"/>
          </a:xfrm>
          <a:prstGeom prst="rect">
            <a:avLst/>
          </a:prstGeom>
          <a:noFill/>
        </p:spPr>
        <p:txBody>
          <a:bodyPr wrap="square" rtlCol="0">
            <a:spAutoFit/>
          </a:bodyPr>
          <a:lstStyle/>
          <a:p>
            <a:r>
              <a:rPr lang="en-GB" sz="2400" dirty="0">
                <a:solidFill>
                  <a:schemeClr val="accent5">
                    <a:lumMod val="50000"/>
                  </a:schemeClr>
                </a:solidFill>
              </a:rPr>
              <a:t>English word pair</a:t>
            </a:r>
          </a:p>
        </p:txBody>
      </p:sp>
      <p:sp>
        <p:nvSpPr>
          <p:cNvPr id="65" name="TextBox 64">
            <a:extLst>
              <a:ext uri="{FF2B5EF4-FFF2-40B4-BE49-F238E27FC236}">
                <a16:creationId xmlns:a16="http://schemas.microsoft.com/office/drawing/2014/main" id="{B6D1FA6A-43B8-42A6-9AC2-46AF6909E97A}"/>
              </a:ext>
            </a:extLst>
          </p:cNvPr>
          <p:cNvSpPr txBox="1"/>
          <p:nvPr/>
        </p:nvSpPr>
        <p:spPr>
          <a:xfrm>
            <a:off x="4312845" y="1166978"/>
            <a:ext cx="3127715" cy="461665"/>
          </a:xfrm>
          <a:prstGeom prst="rect">
            <a:avLst/>
          </a:prstGeom>
          <a:noFill/>
        </p:spPr>
        <p:txBody>
          <a:bodyPr wrap="square" rtlCol="0">
            <a:spAutoFit/>
          </a:bodyPr>
          <a:lstStyle/>
          <a:p>
            <a:r>
              <a:rPr lang="en-GB" sz="2400" dirty="0">
                <a:solidFill>
                  <a:schemeClr val="accent5">
                    <a:lumMod val="50000"/>
                  </a:schemeClr>
                </a:solidFill>
              </a:rPr>
              <a:t>French noun</a:t>
            </a:r>
          </a:p>
        </p:txBody>
      </p:sp>
      <p:sp>
        <p:nvSpPr>
          <p:cNvPr id="68" name="TextBox 67">
            <a:extLst>
              <a:ext uri="{FF2B5EF4-FFF2-40B4-BE49-F238E27FC236}">
                <a16:creationId xmlns:a16="http://schemas.microsoft.com/office/drawing/2014/main" id="{5595341F-8FDE-4752-A21E-7ACB714901AA}"/>
              </a:ext>
            </a:extLst>
          </p:cNvPr>
          <p:cNvSpPr txBox="1"/>
          <p:nvPr/>
        </p:nvSpPr>
        <p:spPr>
          <a:xfrm>
            <a:off x="7758997" y="1166978"/>
            <a:ext cx="3127715" cy="461665"/>
          </a:xfrm>
          <a:prstGeom prst="rect">
            <a:avLst/>
          </a:prstGeom>
          <a:noFill/>
        </p:spPr>
        <p:txBody>
          <a:bodyPr wrap="square" rtlCol="0">
            <a:spAutoFit/>
          </a:bodyPr>
          <a:lstStyle/>
          <a:p>
            <a:r>
              <a:rPr lang="en-GB" sz="2400" dirty="0">
                <a:solidFill>
                  <a:schemeClr val="accent5">
                    <a:lumMod val="50000"/>
                  </a:schemeClr>
                </a:solidFill>
              </a:rPr>
              <a:t>French word pair</a:t>
            </a:r>
          </a:p>
        </p:txBody>
      </p:sp>
      <p:sp>
        <p:nvSpPr>
          <p:cNvPr id="67" name="Rounded Rectangular Callout 2">
            <a:extLst>
              <a:ext uri="{FF2B5EF4-FFF2-40B4-BE49-F238E27FC236}">
                <a16:creationId xmlns:a16="http://schemas.microsoft.com/office/drawing/2014/main" id="{E01C15EE-0997-40DF-BF50-3D70C038EB9E}"/>
              </a:ext>
            </a:extLst>
          </p:cNvPr>
          <p:cNvSpPr/>
          <p:nvPr/>
        </p:nvSpPr>
        <p:spPr>
          <a:xfrm>
            <a:off x="8402108" y="1190039"/>
            <a:ext cx="3061321" cy="1983028"/>
          </a:xfrm>
          <a:prstGeom prst="wedgeRoundRectCallout">
            <a:avLst>
              <a:gd name="adj1" fmla="val 16920"/>
              <a:gd name="adj2" fmla="val 61221"/>
              <a:gd name="adj3" fmla="val 16667"/>
            </a:avLst>
          </a:prstGeom>
          <a:solidFill>
            <a:srgbClr val="105076"/>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latin typeface="Century Gothic" panose="020F0302020204030204"/>
              </a:rPr>
              <a:t>Notice the </a:t>
            </a:r>
            <a:r>
              <a:rPr lang="en-GB" sz="2000" dirty="0">
                <a:solidFill>
                  <a:prstClr val="white"/>
                </a:solidFill>
              </a:rPr>
              <a:t>spelling difference with words containing -n-. </a:t>
            </a:r>
            <a:br>
              <a:rPr lang="en-GB" sz="2000" dirty="0">
                <a:solidFill>
                  <a:prstClr val="white"/>
                </a:solidFill>
              </a:rPr>
            </a:br>
            <a:r>
              <a:rPr lang="en-GB" sz="2000">
                <a:solidFill>
                  <a:prstClr val="white"/>
                </a:solidFill>
              </a:rPr>
              <a:t>One -n- </a:t>
            </a:r>
            <a:r>
              <a:rPr lang="en-GB" sz="2000" dirty="0">
                <a:solidFill>
                  <a:prstClr val="white"/>
                </a:solidFill>
              </a:rPr>
              <a:t>in English, two in French!</a:t>
            </a:r>
            <a:endParaRPr kumimoji="0" lang="fr-FR" sz="2000" b="1"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901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48"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sp>
        <p:nvSpPr>
          <p:cNvPr id="357" name="Google Shape;357;p8"/>
          <p:cNvSpPr/>
          <p:nvPr/>
        </p:nvSpPr>
        <p:spPr>
          <a:xfrm>
            <a:off x="10033687" y="249870"/>
            <a:ext cx="1876234"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US"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grammaire</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58" name="Google Shape;358;p8"/>
          <p:cNvSpPr txBox="1"/>
          <p:nvPr/>
        </p:nvSpPr>
        <p:spPr>
          <a:xfrm>
            <a:off x="105002" y="1136605"/>
            <a:ext cx="12012001" cy="400069"/>
          </a:xfrm>
          <a:prstGeom prst="rect">
            <a:avLst/>
          </a:prstGeom>
          <a:noFill/>
          <a:ln>
            <a:noFill/>
          </a:ln>
        </p:spPr>
        <p:txBody>
          <a:bodyPr spcFirstLastPara="1" wrap="square" lIns="91425" tIns="45700" rIns="91425" bIns="45700" anchor="t" anchorCtr="0">
            <a:spAutoFit/>
          </a:bodyPr>
          <a:lstStyle/>
          <a:p>
            <a:pPr lvl="0">
              <a:buClr>
                <a:srgbClr val="1F3864"/>
              </a:buClr>
              <a:buSzPts val="2400"/>
              <a:defRPr/>
            </a:pPr>
            <a:r>
              <a:rPr kumimoji="0" lang="en-US" sz="20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rPr>
              <a:t>As you know, </a:t>
            </a:r>
            <a:r>
              <a:rPr lang="en-US" sz="2000" kern="0" dirty="0">
                <a:solidFill>
                  <a:srgbClr val="104F75"/>
                </a:solidFill>
                <a:latin typeface="Century Gothic" panose="020B0502020202020204" pitchFamily="34" charset="0"/>
                <a:ea typeface="Century Gothic"/>
                <a:cs typeface="Century Gothic"/>
                <a:sym typeface="Century Gothic"/>
              </a:rPr>
              <a:t>you need </a:t>
            </a:r>
            <a:r>
              <a:rPr lang="en-US" sz="2000" b="1" kern="0" dirty="0">
                <a:solidFill>
                  <a:srgbClr val="104F75"/>
                </a:solidFill>
                <a:latin typeface="Century Gothic" panose="020B0502020202020204" pitchFamily="34" charset="0"/>
                <a:ea typeface="Century Gothic"/>
                <a:cs typeface="Century Gothic"/>
                <a:sym typeface="Century Gothic"/>
              </a:rPr>
              <a:t>present tense of </a:t>
            </a:r>
            <a:r>
              <a:rPr lang="fr-FR" sz="2000" b="1" kern="0" dirty="0">
                <a:solidFill>
                  <a:srgbClr val="104F75"/>
                </a:solidFill>
                <a:latin typeface="Century Gothic" panose="020B0502020202020204" pitchFamily="34" charset="0"/>
                <a:ea typeface="Century Gothic"/>
                <a:cs typeface="Century Gothic"/>
                <a:sym typeface="Century Gothic"/>
              </a:rPr>
              <a:t>avoir</a:t>
            </a:r>
            <a:r>
              <a:rPr lang="en-US" sz="2000" b="1" kern="0" dirty="0">
                <a:solidFill>
                  <a:srgbClr val="104F75"/>
                </a:solidFill>
                <a:latin typeface="Century Gothic" panose="020B0502020202020204" pitchFamily="34" charset="0"/>
                <a:ea typeface="Century Gothic"/>
                <a:cs typeface="Century Gothic"/>
                <a:sym typeface="Century Gothic"/>
              </a:rPr>
              <a:t> + past participle </a:t>
            </a:r>
            <a:r>
              <a:rPr lang="en-US" sz="2000" kern="0" dirty="0">
                <a:solidFill>
                  <a:srgbClr val="104F75"/>
                </a:solidFill>
                <a:latin typeface="Century Gothic" panose="020B0502020202020204" pitchFamily="34" charset="0"/>
                <a:ea typeface="Century Gothic"/>
                <a:cs typeface="Century Gothic"/>
                <a:sym typeface="Century Gothic"/>
              </a:rPr>
              <a:t>to form the perfect tense</a:t>
            </a:r>
            <a:r>
              <a:rPr lang="en-US" sz="2000" b="1" kern="0" dirty="0">
                <a:solidFill>
                  <a:srgbClr val="104F75"/>
                </a:solidFill>
                <a:latin typeface="Century Gothic" panose="020B0502020202020204" pitchFamily="34" charset="0"/>
                <a:ea typeface="Century Gothic"/>
                <a:cs typeface="Century Gothic"/>
                <a:sym typeface="Century Gothic"/>
              </a:rPr>
              <a:t>:</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endParaRPr>
          </a:p>
        </p:txBody>
      </p:sp>
      <p:sp>
        <p:nvSpPr>
          <p:cNvPr id="359" name="Google Shape;359;p8"/>
          <p:cNvSpPr txBox="1"/>
          <p:nvPr/>
        </p:nvSpPr>
        <p:spPr>
          <a:xfrm>
            <a:off x="134271" y="2231680"/>
            <a:ext cx="627724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0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past participles:</a:t>
            </a:r>
            <a:endParaRPr kumimoji="0" sz="2000" b="0" i="0" u="none" strike="noStrike" kern="0" cap="none" spc="0" normalizeH="0" baseline="0" noProof="0" dirty="0">
              <a:ln>
                <a:noFill/>
              </a:ln>
              <a:solidFill>
                <a:srgbClr val="104F75"/>
              </a:solidFill>
              <a:effectLst/>
              <a:uLnTx/>
              <a:uFillTx/>
              <a:latin typeface="Arial"/>
              <a:cs typeface="Arial"/>
              <a:sym typeface="Arial"/>
            </a:endParaRPr>
          </a:p>
        </p:txBody>
      </p:sp>
      <p:sp>
        <p:nvSpPr>
          <p:cNvPr id="360" name="Google Shape;360;p8"/>
          <p:cNvSpPr txBox="1"/>
          <p:nvPr/>
        </p:nvSpPr>
        <p:spPr>
          <a:xfrm>
            <a:off x="2849261" y="2238581"/>
            <a:ext cx="254557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0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-ER </a:t>
            </a:r>
            <a:r>
              <a:rPr kumimoji="0" lang="en-US" sz="20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verbs: </a:t>
            </a:r>
            <a:r>
              <a:rPr kumimoji="0" lang="en-US" sz="20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stem + </a:t>
            </a:r>
            <a:r>
              <a:rPr kumimoji="0" lang="en-US" sz="20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endParaRPr kumimoji="0" sz="2000" b="0" i="0" u="none" strike="noStrike" kern="0" cap="none" spc="0" normalizeH="0" baseline="0" noProof="0" dirty="0">
              <a:ln>
                <a:noFill/>
              </a:ln>
              <a:solidFill>
                <a:srgbClr val="E87D1E"/>
              </a:solidFill>
              <a:effectLst/>
              <a:uLnTx/>
              <a:uFillTx/>
              <a:latin typeface="Arial"/>
              <a:cs typeface="Arial"/>
              <a:sym typeface="Arial"/>
            </a:endParaRPr>
          </a:p>
        </p:txBody>
      </p:sp>
      <p:sp>
        <p:nvSpPr>
          <p:cNvPr id="361" name="Google Shape;361;p8"/>
          <p:cNvSpPr txBox="1"/>
          <p:nvPr/>
        </p:nvSpPr>
        <p:spPr>
          <a:xfrm>
            <a:off x="5552146" y="2213819"/>
            <a:ext cx="1782893"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e.g. visiter</a:t>
            </a:r>
          </a:p>
        </p:txBody>
      </p:sp>
      <p:sp>
        <p:nvSpPr>
          <p:cNvPr id="362" name="Google Shape;362;p8"/>
          <p:cNvSpPr txBox="1"/>
          <p:nvPr/>
        </p:nvSpPr>
        <p:spPr>
          <a:xfrm>
            <a:off x="7220513" y="2195958"/>
            <a:ext cx="218602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t>
            </a:r>
            <a:r>
              <a:rPr lang="fr-FR" sz="2000" kern="0" dirty="0">
                <a:solidFill>
                  <a:srgbClr val="104F75"/>
                </a:solidFill>
                <a:latin typeface="Century Gothic"/>
                <a:ea typeface="Century Gothic"/>
                <a:cs typeface="Century Gothic"/>
                <a:sym typeface="Century Gothic"/>
              </a:rPr>
              <a:t>j’ai </a:t>
            </a:r>
            <a:r>
              <a:rPr kumimoji="0" lang="fr-FR" sz="20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visit</a:t>
            </a:r>
            <a:r>
              <a:rPr kumimoji="0" lang="fr-FR" sz="20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p>
        </p:txBody>
      </p:sp>
      <p:sp>
        <p:nvSpPr>
          <p:cNvPr id="375" name="Google Shape;375;p8"/>
          <p:cNvSpPr txBox="1"/>
          <p:nvPr/>
        </p:nvSpPr>
        <p:spPr>
          <a:xfrm>
            <a:off x="115059" y="1471434"/>
            <a:ext cx="968108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1"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rPr>
              <a:t>avoir:			</a:t>
            </a:r>
            <a:r>
              <a:rPr kumimoji="0" lang="fr-FR" sz="20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rPr>
              <a:t>j’ai		tu as		il/elle/on a</a:t>
            </a:r>
            <a:endParaRPr kumimoji="0" lang="fr-FR" sz="2000" b="0" i="0" u="none" strike="noStrike" kern="0" cap="none" spc="0" normalizeH="0" baseline="0" noProof="0" dirty="0">
              <a:ln>
                <a:noFill/>
              </a:ln>
              <a:solidFill>
                <a:srgbClr val="104F75"/>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fr-FR" sz="2000" b="0" i="0" u="none" strike="noStrike" kern="0" cap="none" spc="0" normalizeH="0" baseline="0" noProof="0" dirty="0">
                <a:ln>
                  <a:noFill/>
                </a:ln>
                <a:solidFill>
                  <a:srgbClr val="104F75"/>
                </a:solidFill>
                <a:effectLst/>
                <a:uLnTx/>
                <a:uFillTx/>
                <a:latin typeface="Century Gothic" panose="020B0502020202020204" pitchFamily="34" charset="0"/>
                <a:ea typeface="Century Gothic"/>
                <a:cs typeface="Century Gothic"/>
                <a:sym typeface="Century Gothic"/>
              </a:rPr>
              <a:t>			nous avons	vous avez	ils/elles ont</a:t>
            </a:r>
          </a:p>
        </p:txBody>
      </p:sp>
      <p:grpSp>
        <p:nvGrpSpPr>
          <p:cNvPr id="376" name="Google Shape;376;p8"/>
          <p:cNvGrpSpPr/>
          <p:nvPr/>
        </p:nvGrpSpPr>
        <p:grpSpPr>
          <a:xfrm>
            <a:off x="10288056" y="2752337"/>
            <a:ext cx="1332477" cy="1465868"/>
            <a:chOff x="9223749" y="1845108"/>
            <a:chExt cx="2166312" cy="2411445"/>
          </a:xfrm>
        </p:grpSpPr>
        <p:pic>
          <p:nvPicPr>
            <p:cNvPr id="377" name="Google Shape;377;p8" descr="Alarm Clock, Clock, Time, Alarm, Hours, Minutes"/>
            <p:cNvPicPr preferRelativeResize="0"/>
            <p:nvPr/>
          </p:nvPicPr>
          <p:blipFill rotWithShape="1">
            <a:blip r:embed="rId3">
              <a:alphaModFix/>
            </a:blip>
            <a:srcRect l="19069" t="18897" r="19491" b="12710"/>
            <a:stretch/>
          </p:blipFill>
          <p:spPr>
            <a:xfrm>
              <a:off x="9223749" y="1845108"/>
              <a:ext cx="2166312" cy="2411445"/>
            </a:xfrm>
            <a:prstGeom prst="rect">
              <a:avLst/>
            </a:prstGeom>
            <a:noFill/>
            <a:ln>
              <a:noFill/>
            </a:ln>
          </p:spPr>
        </p:pic>
        <p:pic>
          <p:nvPicPr>
            <p:cNvPr id="378" name="Google Shape;378;p8" descr="Ecology, Green, Recycle, Sign, Symbol, Arrow, Circle"/>
            <p:cNvPicPr preferRelativeResize="0"/>
            <p:nvPr/>
          </p:nvPicPr>
          <p:blipFill rotWithShape="1">
            <a:blip r:embed="rId4">
              <a:alphaModFix/>
            </a:blip>
            <a:srcRect l="7156" t="11067" r="5447" b="8398"/>
            <a:stretch/>
          </p:blipFill>
          <p:spPr>
            <a:xfrm rot="-2958891">
              <a:off x="9605815" y="2522696"/>
              <a:ext cx="1402179" cy="1292081"/>
            </a:xfrm>
            <a:prstGeom prst="rect">
              <a:avLst/>
            </a:prstGeom>
            <a:noFill/>
            <a:ln>
              <a:noFill/>
            </a:ln>
          </p:spPr>
        </p:pic>
      </p:grpSp>
      <p:sp>
        <p:nvSpPr>
          <p:cNvPr id="29" name="Google Shape;362;p8">
            <a:extLst>
              <a:ext uri="{FF2B5EF4-FFF2-40B4-BE49-F238E27FC236}">
                <a16:creationId xmlns:a16="http://schemas.microsoft.com/office/drawing/2014/main" id="{511D705A-8537-4A90-BE97-122D4337488D}"/>
              </a:ext>
            </a:extLst>
          </p:cNvPr>
          <p:cNvSpPr txBox="1"/>
          <p:nvPr/>
        </p:nvSpPr>
        <p:spPr>
          <a:xfrm>
            <a:off x="9017592" y="2204888"/>
            <a:ext cx="1128789"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dirty="0">
                <a:ln>
                  <a:noFill/>
                </a:ln>
                <a:solidFill>
                  <a:srgbClr val="E87D1E"/>
                </a:solidFill>
                <a:effectLst/>
                <a:uLnTx/>
                <a:uFillTx/>
                <a:latin typeface="Century Gothic"/>
                <a:ea typeface="Century Gothic"/>
                <a:cs typeface="Century Gothic"/>
                <a:sym typeface="Century Gothic"/>
              </a:rPr>
              <a:t>I visited</a:t>
            </a:r>
            <a:endParaRPr kumimoji="0" lang="fr-FR" sz="20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endParaRPr>
          </a:p>
        </p:txBody>
      </p:sp>
      <p:sp>
        <p:nvSpPr>
          <p:cNvPr id="32" name="TextBox 31">
            <a:extLst>
              <a:ext uri="{FF2B5EF4-FFF2-40B4-BE49-F238E27FC236}">
                <a16:creationId xmlns:a16="http://schemas.microsoft.com/office/drawing/2014/main" id="{8CE29F1D-5D57-4244-AED8-8608181776E5}"/>
              </a:ext>
            </a:extLst>
          </p:cNvPr>
          <p:cNvSpPr txBox="1"/>
          <p:nvPr/>
        </p:nvSpPr>
        <p:spPr>
          <a:xfrm>
            <a:off x="231816" y="3818131"/>
            <a:ext cx="7338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also know</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how to form the imperfect tense: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250F15BE-AB36-4C38-9778-E3305BC7E1A5}"/>
              </a:ext>
            </a:extLst>
          </p:cNvPr>
          <p:cNvSpPr txBox="1"/>
          <p:nvPr/>
        </p:nvSpPr>
        <p:spPr>
          <a:xfrm>
            <a:off x="251028" y="4266052"/>
            <a:ext cx="9796539" cy="400110"/>
          </a:xfrm>
          <a:prstGeom prst="rect">
            <a:avLst/>
          </a:prstGeom>
          <a:noFill/>
        </p:spPr>
        <p:txBody>
          <a:bodyPr wrap="square" rtlCol="0">
            <a:spAutoFit/>
          </a:bodyPr>
          <a:lstStyle/>
          <a:p>
            <a:pPr lvl="0">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Stem of present tense ‘nous’ form </a:t>
            </a:r>
            <a:r>
              <a:rPr kumimoji="0" lang="en-GB" sz="2000" b="1"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E87D1E"/>
                </a:solidFill>
                <a:effectLst/>
                <a:uLnTx/>
                <a:uFillTx/>
                <a:latin typeface="Century Gothic" panose="020F0302020204030204"/>
                <a:ea typeface="+mn-ea"/>
                <a:cs typeface="+mn-cs"/>
              </a:rPr>
              <a:t>ais </a:t>
            </a:r>
            <a:r>
              <a:rPr kumimoji="0" lang="en-GB" sz="2000" b="1" u="none" strike="noStrike" kern="1200" cap="none" spc="0" normalizeH="0" baseline="0" noProof="0" dirty="0">
                <a:ln>
                  <a:noFill/>
                </a:ln>
                <a:solidFill>
                  <a:srgbClr val="115076"/>
                </a:solidFill>
                <a:effectLst/>
                <a:uLnTx/>
                <a:uFillTx/>
                <a:latin typeface="Century Gothic" panose="020F0302020204030204"/>
                <a:ea typeface="+mn-ea"/>
                <a:cs typeface="+mn-cs"/>
              </a:rPr>
              <a:t>(je/tu</a:t>
            </a:r>
            <a:r>
              <a:rPr kumimoji="0" lang="en-GB" sz="2000" b="1" u="none" strike="noStrike" kern="1200" cap="none" spc="0" normalizeH="0" noProof="0" dirty="0">
                <a:ln>
                  <a:noFill/>
                </a:ln>
                <a:solidFill>
                  <a:srgbClr val="115076"/>
                </a:solidFill>
                <a:effectLst/>
                <a:uLnTx/>
                <a:uFillTx/>
                <a:latin typeface="Century Gothic" panose="020F0302020204030204"/>
                <a:ea typeface="+mn-ea"/>
                <a:cs typeface="+mn-cs"/>
              </a:rPr>
              <a:t> form) </a:t>
            </a:r>
            <a:r>
              <a:rPr kumimoji="0" lang="en-GB" sz="2000" u="none" strike="noStrike" kern="1200" cap="none" spc="0" normalizeH="0" noProof="0" dirty="0">
                <a:ln>
                  <a:noFill/>
                </a:ln>
                <a:solidFill>
                  <a:srgbClr val="104F75"/>
                </a:solidFill>
                <a:effectLst/>
                <a:uLnTx/>
                <a:uFillTx/>
                <a:latin typeface="Century Gothic" panose="020F0302020204030204"/>
                <a:ea typeface="+mn-ea"/>
                <a:cs typeface="+mn-cs"/>
              </a:rPr>
              <a:t>or </a:t>
            </a:r>
            <a:r>
              <a:rPr lang="en-GB" sz="2000" b="1" i="1" dirty="0">
                <a:solidFill>
                  <a:srgbClr val="115076"/>
                </a:solidFill>
                <a:latin typeface="Century Gothic" panose="020F0302020204030204"/>
              </a:rPr>
              <a:t>+ -</a:t>
            </a:r>
            <a:r>
              <a:rPr lang="en-GB" sz="2000" b="1" i="1" dirty="0">
                <a:solidFill>
                  <a:srgbClr val="E87D1E"/>
                </a:solidFill>
                <a:latin typeface="Century Gothic" panose="020F0302020204030204"/>
              </a:rPr>
              <a:t>ait</a:t>
            </a:r>
            <a:r>
              <a:rPr kumimoji="0" lang="en-GB" sz="2000" b="1" i="1" u="none" strike="noStrike" kern="1200" cap="none" spc="0" normalizeH="0" noProof="0" dirty="0">
                <a:ln>
                  <a:noFill/>
                </a:ln>
                <a:solidFill>
                  <a:srgbClr val="E87D1E"/>
                </a:solidFill>
                <a:effectLst/>
                <a:uLnTx/>
                <a:uFillTx/>
                <a:latin typeface="Century Gothic" panose="020F0302020204030204"/>
                <a:ea typeface="+mn-ea"/>
                <a:cs typeface="+mn-cs"/>
              </a:rPr>
              <a:t> </a:t>
            </a:r>
            <a:r>
              <a:rPr kumimoji="0" lang="en-GB" sz="2000" b="1" u="none" strike="noStrike" kern="1200" cap="none" spc="0" normalizeH="0" noProof="0" dirty="0">
                <a:ln>
                  <a:noFill/>
                </a:ln>
                <a:solidFill>
                  <a:srgbClr val="115076"/>
                </a:solidFill>
                <a:effectLst/>
                <a:uLnTx/>
                <a:uFillTx/>
                <a:latin typeface="Century Gothic" panose="020F0302020204030204"/>
                <a:ea typeface="+mn-ea"/>
                <a:cs typeface="+mn-cs"/>
              </a:rPr>
              <a:t>(il/elle/on form)</a:t>
            </a:r>
            <a:endParaRPr kumimoji="0" lang="en-US" sz="2000" b="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8F46893-1691-40BC-AA4C-52B7E2407B54}"/>
              </a:ext>
            </a:extLst>
          </p:cNvPr>
          <p:cNvSpPr txBox="1"/>
          <p:nvPr/>
        </p:nvSpPr>
        <p:spPr>
          <a:xfrm>
            <a:off x="274765" y="4651069"/>
            <a:ext cx="31085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e.g. regarder   → </a:t>
            </a:r>
            <a:r>
              <a:rPr kumimoji="0" lang="fr-FR" sz="2000" b="1" i="0" u="none" strike="noStrike" kern="1200" cap="none" spc="0" normalizeH="0" baseline="0" noProof="0" dirty="0">
                <a:ln>
                  <a:noFill/>
                </a:ln>
                <a:solidFill>
                  <a:srgbClr val="115076"/>
                </a:solidFill>
                <a:effectLst/>
                <a:uLnTx/>
                <a:uFillTx/>
                <a:latin typeface="Century Gothic" panose="020F0302020204030204"/>
                <a:ea typeface="+mn-ea"/>
                <a:cs typeface="+mn-cs"/>
              </a:rPr>
              <a:t>nous</a:t>
            </a:r>
            <a:endPar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7EF619B6-D720-4575-9737-4C3FDE82D6C1}"/>
              </a:ext>
            </a:extLst>
          </p:cNvPr>
          <p:cNvSpPr txBox="1"/>
          <p:nvPr/>
        </p:nvSpPr>
        <p:spPr>
          <a:xfrm>
            <a:off x="3323030" y="4651069"/>
            <a:ext cx="1596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regard</a:t>
            </a:r>
            <a:r>
              <a:rPr kumimoji="0" lang="fr-FR" sz="2000" b="1" i="0" u="none" strike="sngStrike" kern="1200" cap="none" spc="0" normalizeH="0" baseline="0" noProof="0" dirty="0">
                <a:ln>
                  <a:noFill/>
                </a:ln>
                <a:solidFill>
                  <a:srgbClr val="115076"/>
                </a:solidFill>
                <a:effectLst/>
                <a:uLnTx/>
                <a:uFillTx/>
                <a:latin typeface="Century Gothic" panose="020F0302020204030204"/>
                <a:ea typeface="+mn-ea"/>
                <a:cs typeface="+mn-cs"/>
              </a:rPr>
              <a:t>ons</a:t>
            </a:r>
          </a:p>
        </p:txBody>
      </p:sp>
      <p:sp>
        <p:nvSpPr>
          <p:cNvPr id="36" name="TextBox 35">
            <a:extLst>
              <a:ext uri="{FF2B5EF4-FFF2-40B4-BE49-F238E27FC236}">
                <a16:creationId xmlns:a16="http://schemas.microsoft.com/office/drawing/2014/main" id="{0F5ED229-51A5-48D5-94F3-501771DC4389}"/>
              </a:ext>
            </a:extLst>
          </p:cNvPr>
          <p:cNvSpPr txBox="1"/>
          <p:nvPr/>
        </p:nvSpPr>
        <p:spPr>
          <a:xfrm>
            <a:off x="5066939" y="4651069"/>
            <a:ext cx="14934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regard</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ais</a:t>
            </a:r>
          </a:p>
        </p:txBody>
      </p:sp>
      <p:sp>
        <p:nvSpPr>
          <p:cNvPr id="44" name="TextBox 43">
            <a:extLst>
              <a:ext uri="{FF2B5EF4-FFF2-40B4-BE49-F238E27FC236}">
                <a16:creationId xmlns:a16="http://schemas.microsoft.com/office/drawing/2014/main" id="{4B92C522-D9A2-4BB6-8ADF-8843800E77A0}"/>
              </a:ext>
            </a:extLst>
          </p:cNvPr>
          <p:cNvSpPr txBox="1"/>
          <p:nvPr/>
        </p:nvSpPr>
        <p:spPr>
          <a:xfrm>
            <a:off x="6617896" y="4641118"/>
            <a:ext cx="2222038" cy="400110"/>
          </a:xfrm>
          <a:prstGeom prst="rect">
            <a:avLst/>
          </a:prstGeom>
          <a:noFill/>
        </p:spPr>
        <p:txBody>
          <a:bodyPr wrap="square">
            <a:spAutoFit/>
          </a:bodyPr>
          <a:lstStyle/>
          <a:p>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elle regard</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ait</a:t>
            </a:r>
            <a:endParaRPr lang="en-GB" sz="2000" b="1" dirty="0">
              <a:solidFill>
                <a:srgbClr val="E87D1E"/>
              </a:solidFill>
            </a:endParaRPr>
          </a:p>
        </p:txBody>
      </p:sp>
      <p:sp>
        <p:nvSpPr>
          <p:cNvPr id="51" name="TextBox 50">
            <a:extLst>
              <a:ext uri="{FF2B5EF4-FFF2-40B4-BE49-F238E27FC236}">
                <a16:creationId xmlns:a16="http://schemas.microsoft.com/office/drawing/2014/main" id="{AA107E92-F0AF-4719-9375-3D0DE640C50D}"/>
              </a:ext>
            </a:extLst>
          </p:cNvPr>
          <p:cNvSpPr txBox="1"/>
          <p:nvPr/>
        </p:nvSpPr>
        <p:spPr>
          <a:xfrm>
            <a:off x="9017592" y="4641118"/>
            <a:ext cx="3285773" cy="400110"/>
          </a:xfrm>
          <a:prstGeom prst="rect">
            <a:avLst/>
          </a:prstGeom>
          <a:noFill/>
        </p:spPr>
        <p:txBody>
          <a:bodyPr wrap="square">
            <a:spAutoFit/>
          </a:bodyPr>
          <a:lstStyle/>
          <a:p>
            <a:r>
              <a:rPr kumimoji="0" lang="en-GB" sz="2000" b="1" i="0" u="none" strike="noStrike" kern="1200" cap="none" spc="0" normalizeH="0" baseline="0" dirty="0">
                <a:ln>
                  <a:noFill/>
                </a:ln>
                <a:solidFill>
                  <a:srgbClr val="E87D1E"/>
                </a:solidFill>
                <a:effectLst/>
                <a:uLnTx/>
                <a:uFillTx/>
                <a:latin typeface="Century Gothic" panose="020F0302020204030204"/>
                <a:ea typeface="+mn-ea"/>
                <a:cs typeface="+mn-cs"/>
              </a:rPr>
              <a:t>She used to watch</a:t>
            </a:r>
            <a:endParaRPr lang="en-GB" sz="2000" b="1" dirty="0">
              <a:solidFill>
                <a:srgbClr val="E87D1E"/>
              </a:solidFill>
            </a:endParaRPr>
          </a:p>
        </p:txBody>
      </p:sp>
      <p:sp>
        <p:nvSpPr>
          <p:cNvPr id="53" name="Speech Bubble: Rectangle with Corners Rounded 52">
            <a:extLst>
              <a:ext uri="{FF2B5EF4-FFF2-40B4-BE49-F238E27FC236}">
                <a16:creationId xmlns:a16="http://schemas.microsoft.com/office/drawing/2014/main" id="{D2FC6B56-5224-4CD9-A418-C2F7648FC914}"/>
              </a:ext>
            </a:extLst>
          </p:cNvPr>
          <p:cNvSpPr/>
          <p:nvPr/>
        </p:nvSpPr>
        <p:spPr>
          <a:xfrm>
            <a:off x="231816" y="2809690"/>
            <a:ext cx="7689440" cy="918010"/>
          </a:xfrm>
          <a:prstGeom prst="wedgeRoundRectCallout">
            <a:avLst>
              <a:gd name="adj1" fmla="val -20651"/>
              <a:gd name="adj2" fmla="val -70038"/>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F0302020204030204"/>
              </a:rPr>
              <a:t>We use the </a:t>
            </a:r>
            <a:r>
              <a:rPr lang="en-GB" sz="2000" b="1" dirty="0">
                <a:solidFill>
                  <a:schemeClr val="bg1"/>
                </a:solidFill>
                <a:latin typeface="Century Gothic" panose="020F0302020204030204"/>
              </a:rPr>
              <a:t>perfect tense </a:t>
            </a:r>
            <a:r>
              <a:rPr lang="en-GB" sz="2000" dirty="0">
                <a:solidFill>
                  <a:schemeClr val="bg1"/>
                </a:solidFill>
                <a:latin typeface="Century Gothic" panose="020F0302020204030204"/>
              </a:rPr>
              <a:t>to talk about </a:t>
            </a:r>
            <a:r>
              <a:rPr lang="en-GB" sz="2000" b="1" dirty="0">
                <a:solidFill>
                  <a:schemeClr val="bg1"/>
                </a:solidFill>
                <a:latin typeface="Century Gothic" panose="020F0302020204030204"/>
              </a:rPr>
              <a:t>specific </a:t>
            </a:r>
            <a:r>
              <a:rPr lang="en-GB" sz="2000" dirty="0">
                <a:solidFill>
                  <a:schemeClr val="bg1"/>
                </a:solidFill>
                <a:latin typeface="Century Gothic" panose="020F0302020204030204"/>
              </a:rPr>
              <a:t>or </a:t>
            </a:r>
            <a:r>
              <a:rPr lang="en-GB" sz="2000" b="1" dirty="0">
                <a:solidFill>
                  <a:schemeClr val="bg1"/>
                </a:solidFill>
                <a:latin typeface="Century Gothic" panose="020F0302020204030204"/>
              </a:rPr>
              <a:t>one-off </a:t>
            </a:r>
            <a:r>
              <a:rPr lang="en-GB" sz="2000" dirty="0">
                <a:solidFill>
                  <a:schemeClr val="bg1"/>
                </a:solidFill>
                <a:latin typeface="Century Gothic" panose="020F0302020204030204"/>
              </a:rPr>
              <a:t>events and actions that </a:t>
            </a:r>
            <a:r>
              <a:rPr lang="en-GB" sz="2000" b="1" dirty="0">
                <a:solidFill>
                  <a:schemeClr val="bg1"/>
                </a:solidFill>
                <a:latin typeface="Century Gothic" panose="020F0302020204030204"/>
              </a:rPr>
              <a:t>happened</a:t>
            </a:r>
            <a:r>
              <a:rPr lang="en-GB" sz="2000" dirty="0">
                <a:solidFill>
                  <a:schemeClr val="bg1"/>
                </a:solidFill>
                <a:latin typeface="Century Gothic" panose="020F0302020204030204"/>
              </a:rPr>
              <a:t> in the past.</a:t>
            </a:r>
            <a:r>
              <a:rPr lang="en-GB" sz="2000" i="1" dirty="0">
                <a:solidFill>
                  <a:schemeClr val="bg1"/>
                </a:solidFill>
                <a:latin typeface="Century Gothic" panose="020F0302020204030204"/>
              </a:rPr>
              <a:t> </a:t>
            </a:r>
            <a:endParaRPr lang="en-US" sz="2000" i="1" dirty="0">
              <a:solidFill>
                <a:schemeClr val="bg1"/>
              </a:solidFill>
              <a:latin typeface="Century Gothic" panose="020F0302020204030204"/>
            </a:endParaRPr>
          </a:p>
        </p:txBody>
      </p:sp>
      <p:sp>
        <p:nvSpPr>
          <p:cNvPr id="54" name="Speech Bubble: Rectangle with Corners Rounded 53">
            <a:extLst>
              <a:ext uri="{FF2B5EF4-FFF2-40B4-BE49-F238E27FC236}">
                <a16:creationId xmlns:a16="http://schemas.microsoft.com/office/drawing/2014/main" id="{06D376D1-5A5B-44E9-BA23-6E5BE46AB27B}"/>
              </a:ext>
            </a:extLst>
          </p:cNvPr>
          <p:cNvSpPr/>
          <p:nvPr/>
        </p:nvSpPr>
        <p:spPr>
          <a:xfrm>
            <a:off x="313977" y="5204514"/>
            <a:ext cx="7689440" cy="918010"/>
          </a:xfrm>
          <a:prstGeom prst="wedgeRoundRectCallout">
            <a:avLst>
              <a:gd name="adj1" fmla="val -22725"/>
              <a:gd name="adj2" fmla="val -65405"/>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bg1"/>
                </a:solidFill>
                <a:latin typeface="Century Gothic" panose="020F0302020204030204"/>
              </a:rPr>
              <a:t>We use the </a:t>
            </a:r>
            <a:r>
              <a:rPr lang="en-GB" sz="2000" b="1" dirty="0">
                <a:solidFill>
                  <a:schemeClr val="bg1"/>
                </a:solidFill>
                <a:latin typeface="Century Gothic" panose="020F0302020204030204"/>
              </a:rPr>
              <a:t>imperfect tense </a:t>
            </a:r>
            <a:r>
              <a:rPr lang="en-GB" sz="2000" dirty="0">
                <a:solidFill>
                  <a:schemeClr val="bg1"/>
                </a:solidFill>
                <a:latin typeface="Century Gothic" panose="020F0302020204030204"/>
              </a:rPr>
              <a:t>to talk about events and actions that </a:t>
            </a:r>
            <a:r>
              <a:rPr lang="en-GB" sz="2000" b="1" dirty="0">
                <a:solidFill>
                  <a:schemeClr val="bg1"/>
                </a:solidFill>
                <a:latin typeface="Century Gothic" panose="020F0302020204030204"/>
              </a:rPr>
              <a:t>used to happen regularly</a:t>
            </a:r>
            <a:r>
              <a:rPr lang="en-GB" sz="2000" dirty="0">
                <a:solidFill>
                  <a:schemeClr val="bg1"/>
                </a:solidFill>
                <a:latin typeface="Century Gothic" panose="020F0302020204030204"/>
              </a:rPr>
              <a:t> in the past.</a:t>
            </a:r>
            <a:r>
              <a:rPr lang="en-GB" sz="2000" i="1" dirty="0">
                <a:solidFill>
                  <a:schemeClr val="bg1"/>
                </a:solidFill>
                <a:latin typeface="Century Gothic" panose="020F0302020204030204"/>
              </a:rPr>
              <a:t> </a:t>
            </a:r>
            <a:endParaRPr lang="en-US" sz="2000" i="1" dirty="0">
              <a:solidFill>
                <a:schemeClr val="bg1"/>
              </a:solidFill>
              <a:latin typeface="Century Gothic" panose="020F0302020204030204"/>
            </a:endParaRPr>
          </a:p>
        </p:txBody>
      </p:sp>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8964"/>
            <a:ext cx="6457246" cy="867128"/>
          </a:xfrm>
          <a:prstGeom prst="rect">
            <a:avLst/>
          </a:prstGeom>
        </p:spPr>
      </p:pic>
      <p:sp>
        <p:nvSpPr>
          <p:cNvPr id="26" name="Title 3"/>
          <p:cNvSpPr>
            <a:spLocks noGrp="1"/>
          </p:cNvSpPr>
          <p:nvPr>
            <p:ph type="title"/>
          </p:nvPr>
        </p:nvSpPr>
        <p:spPr>
          <a:xfrm>
            <a:off x="0" y="188964"/>
            <a:ext cx="6906125" cy="707849"/>
          </a:xfrm>
        </p:spPr>
        <p:txBody>
          <a:bodyPr>
            <a:normAutofit/>
          </a:bodyPr>
          <a:lstStyle/>
          <a:p>
            <a:r>
              <a:rPr lang="en-GB" sz="3000" b="1" dirty="0">
                <a:solidFill>
                  <a:schemeClr val="bg1"/>
                </a:solidFill>
              </a:rPr>
              <a:t>Just once or all the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p:bldP spid="359" grpId="0"/>
      <p:bldP spid="360" grpId="0"/>
      <p:bldP spid="361" grpId="0"/>
      <p:bldP spid="362" grpId="0"/>
      <p:bldP spid="375" grpId="0"/>
      <p:bldP spid="29" grpId="0"/>
      <p:bldP spid="32" grpId="0"/>
      <p:bldP spid="33" grpId="0"/>
      <p:bldP spid="34" grpId="0"/>
      <p:bldP spid="35" grpId="0"/>
      <p:bldP spid="36" grpId="0"/>
      <p:bldP spid="44" grpId="0"/>
      <p:bldP spid="51" grpId="0"/>
      <p:bldP spid="53" grpId="0" animBg="1"/>
      <p:bldP spid="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CAB2428A-6096-4DE3-A53F-61738C5FA4D6}"/>
              </a:ext>
            </a:extLst>
          </p:cNvPr>
          <p:cNvGraphicFramePr>
            <a:graphicFrameLocks noGrp="1"/>
          </p:cNvGraphicFramePr>
          <p:nvPr>
            <p:extLst>
              <p:ext uri="{D42A27DB-BD31-4B8C-83A1-F6EECF244321}">
                <p14:modId xmlns:p14="http://schemas.microsoft.com/office/powerpoint/2010/main" val="181681556"/>
              </p:ext>
            </p:extLst>
          </p:nvPr>
        </p:nvGraphicFramePr>
        <p:xfrm>
          <a:off x="4045904" y="4582841"/>
          <a:ext cx="8005055" cy="1584960"/>
        </p:xfrm>
        <a:graphic>
          <a:graphicData uri="http://schemas.openxmlformats.org/drawingml/2006/table">
            <a:tbl>
              <a:tblPr firstRow="1" bandRow="1">
                <a:tableStyleId>{21E4AEA4-8DFA-4A89-87EB-49C32662AFE0}</a:tableStyleId>
              </a:tblPr>
              <a:tblGrid>
                <a:gridCol w="3066320">
                  <a:extLst>
                    <a:ext uri="{9D8B030D-6E8A-4147-A177-3AD203B41FA5}">
                      <a16:colId xmlns:a16="http://schemas.microsoft.com/office/drawing/2014/main" val="1452715949"/>
                    </a:ext>
                  </a:extLst>
                </a:gridCol>
                <a:gridCol w="1646245">
                  <a:extLst>
                    <a:ext uri="{9D8B030D-6E8A-4147-A177-3AD203B41FA5}">
                      <a16:colId xmlns:a16="http://schemas.microsoft.com/office/drawing/2014/main" val="3306240223"/>
                    </a:ext>
                  </a:extLst>
                </a:gridCol>
                <a:gridCol w="1646245">
                  <a:extLst>
                    <a:ext uri="{9D8B030D-6E8A-4147-A177-3AD203B41FA5}">
                      <a16:colId xmlns:a16="http://schemas.microsoft.com/office/drawing/2014/main" val="4281836795"/>
                    </a:ext>
                  </a:extLst>
                </a:gridCol>
                <a:gridCol w="1646245">
                  <a:extLst>
                    <a:ext uri="{9D8B030D-6E8A-4147-A177-3AD203B41FA5}">
                      <a16:colId xmlns:a16="http://schemas.microsoft.com/office/drawing/2014/main" val="1227343282"/>
                    </a:ext>
                  </a:extLst>
                </a:gridCol>
              </a:tblGrid>
              <a:tr h="145195">
                <a:tc>
                  <a:txBody>
                    <a:bodyPr/>
                    <a:lstStyle/>
                    <a:p>
                      <a:endParaRPr lang="fr-FR" sz="2000" dirty="0"/>
                    </a:p>
                  </a:txBody>
                  <a:tcPr>
                    <a:solidFill>
                      <a:schemeClr val="bg1"/>
                    </a:solidFill>
                  </a:tcPr>
                </a:tc>
                <a:tc>
                  <a:txBody>
                    <a:bodyPr/>
                    <a:lstStyle/>
                    <a:p>
                      <a:pPr algn="ctr"/>
                      <a:r>
                        <a:rPr lang="en-GB" sz="2000" dirty="0">
                          <a:solidFill>
                            <a:schemeClr val="bg1"/>
                          </a:solidFill>
                        </a:rPr>
                        <a:t>just once</a:t>
                      </a:r>
                      <a:endParaRPr lang="fr-FR" sz="2000" dirty="0">
                        <a:solidFill>
                          <a:schemeClr val="bg1"/>
                        </a:solidFill>
                      </a:endParaRPr>
                    </a:p>
                  </a:txBody>
                  <a:tcPr/>
                </a:tc>
                <a:tc>
                  <a:txBody>
                    <a:bodyPr/>
                    <a:lstStyle/>
                    <a:p>
                      <a:pPr algn="ctr"/>
                      <a:r>
                        <a:rPr lang="en-GB" sz="2000" dirty="0">
                          <a:solidFill>
                            <a:schemeClr val="bg1"/>
                          </a:solidFill>
                        </a:rPr>
                        <a:t>all the time</a:t>
                      </a:r>
                      <a:endParaRPr lang="fr-FR" sz="2000" dirty="0">
                        <a:solidFill>
                          <a:schemeClr val="bg1"/>
                        </a:solidFill>
                      </a:endParaRPr>
                    </a:p>
                  </a:txBody>
                  <a:tcPr/>
                </a:tc>
                <a:tc>
                  <a:txBody>
                    <a:bodyPr/>
                    <a:lstStyle/>
                    <a:p>
                      <a:pPr algn="ctr"/>
                      <a:r>
                        <a:rPr lang="en-GB" sz="2000" dirty="0">
                          <a:solidFill>
                            <a:schemeClr val="bg1"/>
                          </a:solidFill>
                        </a:rPr>
                        <a:t>can’t tell</a:t>
                      </a:r>
                      <a:endParaRPr lang="fr-FR" sz="2000" dirty="0">
                        <a:solidFill>
                          <a:schemeClr val="bg1"/>
                        </a:solidFill>
                      </a:endParaRPr>
                    </a:p>
                  </a:txBody>
                  <a:tcPr/>
                </a:tc>
                <a:extLst>
                  <a:ext uri="{0D108BD9-81ED-4DB2-BD59-A6C34878D82A}">
                    <a16:rowId xmlns:a16="http://schemas.microsoft.com/office/drawing/2014/main" val="640708199"/>
                  </a:ext>
                </a:extLst>
              </a:tr>
              <a:tr h="263754">
                <a:tc>
                  <a:txBody>
                    <a:bodyPr/>
                    <a:lstStyle/>
                    <a:p>
                      <a:r>
                        <a:rPr lang="fr-FR" sz="2000" noProof="0" dirty="0">
                          <a:solidFill>
                            <a:schemeClr val="accent5">
                              <a:lumMod val="50000"/>
                            </a:schemeClr>
                          </a:solidFill>
                        </a:rPr>
                        <a:t>elle chantait</a:t>
                      </a:r>
                    </a:p>
                  </a:txBody>
                  <a:tcPr/>
                </a:tc>
                <a:tc>
                  <a:txBody>
                    <a:bodyPr/>
                    <a:lstStyle/>
                    <a:p>
                      <a:endParaRPr lang="fr-FR" sz="2000" dirty="0">
                        <a:solidFill>
                          <a:schemeClr val="accent5">
                            <a:lumMod val="50000"/>
                          </a:schemeClr>
                        </a:solidFill>
                      </a:endParaRPr>
                    </a:p>
                  </a:txBody>
                  <a:tcPr/>
                </a:tc>
                <a:tc>
                  <a:txBody>
                    <a:bodyPr/>
                    <a:lstStyle/>
                    <a:p>
                      <a:endParaRPr lang="fr-FR" sz="2000" dirty="0">
                        <a:solidFill>
                          <a:schemeClr val="accent5">
                            <a:lumMod val="50000"/>
                          </a:schemeClr>
                        </a:solidFill>
                      </a:endParaRPr>
                    </a:p>
                  </a:txBody>
                  <a:tcPr/>
                </a:tc>
                <a:tc>
                  <a:txBody>
                    <a:bodyPr/>
                    <a:lstStyle/>
                    <a:p>
                      <a:endParaRPr lang="fr-FR" sz="2000" dirty="0">
                        <a:solidFill>
                          <a:schemeClr val="accent5">
                            <a:lumMod val="50000"/>
                          </a:schemeClr>
                        </a:solidFill>
                      </a:endParaRPr>
                    </a:p>
                  </a:txBody>
                  <a:tcPr/>
                </a:tc>
                <a:extLst>
                  <a:ext uri="{0D108BD9-81ED-4DB2-BD59-A6C34878D82A}">
                    <a16:rowId xmlns:a16="http://schemas.microsoft.com/office/drawing/2014/main" val="153854573"/>
                  </a:ext>
                </a:extLst>
              </a:tr>
              <a:tr h="263754">
                <a:tc>
                  <a:txBody>
                    <a:bodyPr/>
                    <a:lstStyle/>
                    <a:p>
                      <a:r>
                        <a:rPr lang="fr-FR" sz="2000" noProof="0" dirty="0">
                          <a:solidFill>
                            <a:schemeClr val="accent5">
                              <a:lumMod val="50000"/>
                            </a:schemeClr>
                          </a:solidFill>
                        </a:rPr>
                        <a:t>il a mangé du sushi</a:t>
                      </a:r>
                    </a:p>
                  </a:txBody>
                  <a:tcPr/>
                </a:tc>
                <a:tc>
                  <a:txBody>
                    <a:bodyPr/>
                    <a:lstStyle/>
                    <a:p>
                      <a:endParaRPr lang="fr-FR" sz="2000" dirty="0">
                        <a:solidFill>
                          <a:schemeClr val="accent5">
                            <a:lumMod val="50000"/>
                          </a:schemeClr>
                        </a:solidFill>
                      </a:endParaRPr>
                    </a:p>
                  </a:txBody>
                  <a:tcPr/>
                </a:tc>
                <a:tc>
                  <a:txBody>
                    <a:bodyPr/>
                    <a:lstStyle/>
                    <a:p>
                      <a:endParaRPr lang="fr-FR" sz="2000" dirty="0">
                        <a:solidFill>
                          <a:schemeClr val="accent5">
                            <a:lumMod val="50000"/>
                          </a:schemeClr>
                        </a:solidFill>
                      </a:endParaRPr>
                    </a:p>
                  </a:txBody>
                  <a:tcPr/>
                </a:tc>
                <a:tc>
                  <a:txBody>
                    <a:bodyPr/>
                    <a:lstStyle/>
                    <a:p>
                      <a:endParaRPr lang="fr-FR" sz="2000" dirty="0">
                        <a:solidFill>
                          <a:schemeClr val="accent5">
                            <a:lumMod val="50000"/>
                          </a:schemeClr>
                        </a:solidFill>
                      </a:endParaRPr>
                    </a:p>
                  </a:txBody>
                  <a:tcPr/>
                </a:tc>
                <a:extLst>
                  <a:ext uri="{0D108BD9-81ED-4DB2-BD59-A6C34878D82A}">
                    <a16:rowId xmlns:a16="http://schemas.microsoft.com/office/drawing/2014/main" val="2116668254"/>
                  </a:ext>
                </a:extLst>
              </a:tr>
              <a:tr h="263754">
                <a:tc>
                  <a:txBody>
                    <a:bodyPr/>
                    <a:lstStyle/>
                    <a:p>
                      <a:r>
                        <a:rPr lang="en-GB" sz="2000" dirty="0">
                          <a:solidFill>
                            <a:schemeClr val="accent5">
                              <a:lumMod val="50000"/>
                            </a:schemeClr>
                          </a:solidFill>
                        </a:rPr>
                        <a:t>I did gymnastics</a:t>
                      </a:r>
                      <a:endParaRPr lang="fr-FR" sz="2000" dirty="0">
                        <a:solidFill>
                          <a:schemeClr val="accent5">
                            <a:lumMod val="50000"/>
                          </a:schemeClr>
                        </a:solidFill>
                      </a:endParaRPr>
                    </a:p>
                  </a:txBody>
                  <a:tcPr/>
                </a:tc>
                <a:tc>
                  <a:txBody>
                    <a:bodyPr/>
                    <a:lstStyle/>
                    <a:p>
                      <a:endParaRPr lang="fr-FR" sz="2000" dirty="0">
                        <a:solidFill>
                          <a:schemeClr val="accent5">
                            <a:lumMod val="50000"/>
                          </a:schemeClr>
                        </a:solidFill>
                      </a:endParaRPr>
                    </a:p>
                  </a:txBody>
                  <a:tcPr/>
                </a:tc>
                <a:tc>
                  <a:txBody>
                    <a:bodyPr/>
                    <a:lstStyle/>
                    <a:p>
                      <a:endParaRPr lang="fr-FR" sz="2000" dirty="0">
                        <a:solidFill>
                          <a:schemeClr val="accent5">
                            <a:lumMod val="50000"/>
                          </a:schemeClr>
                        </a:solidFill>
                      </a:endParaRPr>
                    </a:p>
                  </a:txBody>
                  <a:tcPr/>
                </a:tc>
                <a:tc>
                  <a:txBody>
                    <a:bodyPr/>
                    <a:lstStyle/>
                    <a:p>
                      <a:endParaRPr lang="fr-FR" sz="2000" dirty="0">
                        <a:solidFill>
                          <a:schemeClr val="accent5">
                            <a:lumMod val="50000"/>
                          </a:schemeClr>
                        </a:solidFill>
                      </a:endParaRPr>
                    </a:p>
                  </a:txBody>
                  <a:tcPr/>
                </a:tc>
                <a:extLst>
                  <a:ext uri="{0D108BD9-81ED-4DB2-BD59-A6C34878D82A}">
                    <a16:rowId xmlns:a16="http://schemas.microsoft.com/office/drawing/2014/main" val="74525644"/>
                  </a:ext>
                </a:extLst>
              </a:tr>
            </a:tbl>
          </a:graphicData>
        </a:graphic>
      </p:graphicFrame>
      <p:sp>
        <p:nvSpPr>
          <p:cNvPr id="2" name="TextBox 1">
            <a:extLst>
              <a:ext uri="{FF2B5EF4-FFF2-40B4-BE49-F238E27FC236}">
                <a16:creationId xmlns:a16="http://schemas.microsoft.com/office/drawing/2014/main" id="{219A78B8-7315-4BEB-BD11-9184E271E904}"/>
              </a:ext>
            </a:extLst>
          </p:cNvPr>
          <p:cNvSpPr txBox="1"/>
          <p:nvPr/>
        </p:nvSpPr>
        <p:spPr>
          <a:xfrm>
            <a:off x="141038" y="1234417"/>
            <a:ext cx="11909921"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We know that the </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imperfect tense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tells us </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what used to happen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over a period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 lundi,</a:t>
            </a: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je jou</a:t>
            </a: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ais</a:t>
            </a: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dans l'orchestre.	I </a:t>
            </a: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used to play </a:t>
            </a:r>
            <a: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in the orchestra on Mondays.</a:t>
            </a:r>
            <a:endPar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We use the </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past perfect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to talk about things that </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happened once.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Une fois, </a:t>
            </a: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j’</a:t>
            </a: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ai </a:t>
            </a: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jou</a:t>
            </a:r>
            <a:r>
              <a:rPr kumimoji="0" lang="fr-FR"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é </a:t>
            </a:r>
            <a:r>
              <a:rPr kumimoji="0" lang="fr-FR"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dans un orchestre.	</a:t>
            </a:r>
            <a: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a:t>
            </a:r>
            <a:r>
              <a:rPr kumimoji="0" lang="fr-FR" sz="2000" b="1" i="0" u="none" strike="noStrike" kern="1200" cap="none" spc="0" normalizeH="0" dirty="0">
                <a:ln>
                  <a:noFill/>
                </a:ln>
                <a:solidFill>
                  <a:srgbClr val="4472C4">
                    <a:lumMod val="50000"/>
                  </a:srgbClr>
                </a:solidFill>
                <a:effectLst/>
                <a:uLnTx/>
                <a:uFillTx/>
                <a:latin typeface="Century Gothic" panose="020F0302020204030204"/>
                <a:ea typeface="+mn-ea"/>
                <a:cs typeface="+mn-cs"/>
              </a:rPr>
              <a:t> played </a:t>
            </a:r>
            <a:r>
              <a:rPr kumimoji="0" lang="fr-FR" sz="2000" i="0" u="none" strike="noStrike" kern="1200" cap="none" spc="0" normalizeH="0" dirty="0">
                <a:ln>
                  <a:noFill/>
                </a:ln>
                <a:solidFill>
                  <a:srgbClr val="4472C4">
                    <a:lumMod val="50000"/>
                  </a:srgbClr>
                </a:solidFill>
                <a:effectLst/>
                <a:uLnTx/>
                <a:uFillTx/>
                <a:latin typeface="Century Gothic" panose="020F0302020204030204"/>
                <a:ea typeface="+mn-ea"/>
                <a:cs typeface="+mn-cs"/>
              </a:rPr>
              <a:t>in an orchestra </a:t>
            </a:r>
            <a:r>
              <a:rPr kumimoji="0" lang="fr-FR" sz="2000" b="1" i="0" u="none" strike="noStrike" kern="1200" cap="none" spc="0" normalizeH="0" dirty="0">
                <a:ln>
                  <a:noFill/>
                </a:ln>
                <a:solidFill>
                  <a:srgbClr val="4472C4">
                    <a:lumMod val="50000"/>
                  </a:srgbClr>
                </a:solidFill>
                <a:effectLst/>
                <a:uLnTx/>
                <a:uFillTx/>
                <a:latin typeface="Century Gothic" panose="020F0302020204030204"/>
                <a:ea typeface="+mn-ea"/>
                <a:cs typeface="+mn-cs"/>
              </a:rPr>
              <a:t>once</a:t>
            </a:r>
            <a:r>
              <a:rPr kumimoji="0" lang="fr-FR" sz="2000" i="0" u="none" strike="noStrike" kern="1200" cap="none" spc="0" normalizeH="0" dirty="0">
                <a:ln>
                  <a:noFill/>
                </a:ln>
                <a:solidFill>
                  <a:srgbClr val="4472C4">
                    <a:lumMod val="50000"/>
                  </a:srgbClr>
                </a:solidFill>
                <a:effectLst/>
                <a:uLnTx/>
                <a:uFillTx/>
                <a:latin typeface="Century Gothic" panose="020F0302020204030204"/>
                <a:ea typeface="+mn-ea"/>
                <a:cs typeface="+mn-cs"/>
              </a:rPr>
              <a:t>.</a:t>
            </a:r>
            <a:endParaRPr kumimoji="0" lang="fr-FR"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This can</a:t>
            </a:r>
            <a:r>
              <a:rPr kumimoji="0" lang="en-GB" sz="20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be challenging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because we always use </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time expressions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or </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context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to show the difference in </a:t>
            </a:r>
            <a:r>
              <a:rPr kumimoji="0" lang="en-GB"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English.</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In French, we can express the same idea using the </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verb only.</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964"/>
            <a:ext cx="6457246" cy="867128"/>
          </a:xfrm>
          <a:prstGeom prst="rect">
            <a:avLst/>
          </a:prstGeom>
        </p:spPr>
      </p:pic>
      <p:sp>
        <p:nvSpPr>
          <p:cNvPr id="4" name="Title 3"/>
          <p:cNvSpPr>
            <a:spLocks noGrp="1"/>
          </p:cNvSpPr>
          <p:nvPr>
            <p:ph type="title"/>
          </p:nvPr>
        </p:nvSpPr>
        <p:spPr>
          <a:xfrm>
            <a:off x="0" y="188964"/>
            <a:ext cx="6906125" cy="707849"/>
          </a:xfrm>
        </p:spPr>
        <p:txBody>
          <a:bodyPr>
            <a:normAutofit/>
          </a:bodyPr>
          <a:lstStyle/>
          <a:p>
            <a:r>
              <a:rPr lang="en-GB" sz="3000" b="1" dirty="0">
                <a:solidFill>
                  <a:schemeClr val="bg1"/>
                </a:solidFill>
              </a:rPr>
              <a:t>Just once or all the time?</a:t>
            </a:r>
          </a:p>
        </p:txBody>
      </p:sp>
      <p:sp>
        <p:nvSpPr>
          <p:cNvPr id="5" name="Rounded Rectangle 46">
            <a:extLst>
              <a:ext uri="{FF2B5EF4-FFF2-40B4-BE49-F238E27FC236}">
                <a16:creationId xmlns:a16="http://schemas.microsoft.com/office/drawing/2014/main" id="{02BA164D-7926-4BD3-91E4-E9DBC9E7CD4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12" name="Speech Bubble: Rectangle with Corners Rounded 11">
            <a:extLst>
              <a:ext uri="{FF2B5EF4-FFF2-40B4-BE49-F238E27FC236}">
                <a16:creationId xmlns:a16="http://schemas.microsoft.com/office/drawing/2014/main" id="{ADF447B7-25FB-4119-912F-AFCC34DAEF77}"/>
              </a:ext>
            </a:extLst>
          </p:cNvPr>
          <p:cNvSpPr/>
          <p:nvPr/>
        </p:nvSpPr>
        <p:spPr>
          <a:xfrm>
            <a:off x="7139836" y="101282"/>
            <a:ext cx="4911123" cy="1339211"/>
          </a:xfrm>
          <a:prstGeom prst="wedgeRoundRectCallout">
            <a:avLst>
              <a:gd name="adj1" fmla="val -22627"/>
              <a:gd name="adj2" fmla="val 67339"/>
              <a:gd name="adj3" fmla="val 16667"/>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imperfect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sometimes found with time expressions which describe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how</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often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something</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happened, like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toujours</a:t>
            </a:r>
            <a:r>
              <a:rPr kumimoji="0" lang="fr-FR" sz="2000" b="0" i="0" u="none" strike="noStrike" kern="1200" cap="none" spc="0" normalizeH="0" baseline="0" dirty="0">
                <a:ln>
                  <a:noFill/>
                </a:ln>
                <a:solidFill>
                  <a:prstClr val="white"/>
                </a:solidFill>
                <a:effectLst/>
                <a:uLnTx/>
                <a:uFillTx/>
                <a:latin typeface="Century Gothic" panose="020F0302020204030204"/>
                <a:ea typeface="+mn-ea"/>
                <a:cs typeface="+mn-cs"/>
              </a:rPr>
              <a:t>,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parfois</a:t>
            </a:r>
            <a:r>
              <a:rPr kumimoji="0" lang="fr-FR" sz="2000" b="0" i="0" u="none" strike="noStrike" kern="1200" cap="none" spc="0" normalizeH="0" baseline="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chaque année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Speech Bubble: Rectangle with Corners Rounded 13">
            <a:extLst>
              <a:ext uri="{FF2B5EF4-FFF2-40B4-BE49-F238E27FC236}">
                <a16:creationId xmlns:a16="http://schemas.microsoft.com/office/drawing/2014/main" id="{A0A02D25-87D0-47F9-8E13-73F0911956B9}"/>
              </a:ext>
            </a:extLst>
          </p:cNvPr>
          <p:cNvSpPr/>
          <p:nvPr/>
        </p:nvSpPr>
        <p:spPr>
          <a:xfrm>
            <a:off x="8417490" y="2111655"/>
            <a:ext cx="3633469" cy="1661691"/>
          </a:xfrm>
          <a:prstGeom prst="wedgeRoundRectCallout">
            <a:avLst>
              <a:gd name="adj1" fmla="val 23773"/>
              <a:gd name="adj2" fmla="val 61281"/>
              <a:gd name="adj3" fmla="val 16667"/>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perfect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sometimes found with time expressions which describe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when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something happened, like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hier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fr-FR" sz="2000" b="1" i="0" u="none" strike="noStrike" kern="1200" cap="none" spc="0" normalizeH="0" baseline="0" dirty="0">
                <a:ln>
                  <a:noFill/>
                </a:ln>
                <a:solidFill>
                  <a:prstClr val="white"/>
                </a:solidFill>
                <a:effectLst/>
                <a:uLnTx/>
                <a:uFillTx/>
                <a:latin typeface="Century Gothic" panose="020F0302020204030204"/>
                <a:ea typeface="+mn-ea"/>
                <a:cs typeface="+mn-cs"/>
              </a:rPr>
              <a:t>l’année dernière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BFFAD42-2739-45DB-BB67-13AF58ACDCF6}"/>
              </a:ext>
            </a:extLst>
          </p:cNvPr>
          <p:cNvSpPr txBox="1"/>
          <p:nvPr/>
        </p:nvSpPr>
        <p:spPr>
          <a:xfrm>
            <a:off x="513564" y="5179846"/>
            <a:ext cx="3181611" cy="707886"/>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often do these things happen?</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green checkmark">
            <a:extLst>
              <a:ext uri="{FF2B5EF4-FFF2-40B4-BE49-F238E27FC236}">
                <a16:creationId xmlns:a16="http://schemas.microsoft.com/office/drawing/2014/main" id="{726E257C-882C-4B27-A7B2-19809969F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6424" y="5020567"/>
            <a:ext cx="319934" cy="333265"/>
          </a:xfrm>
          <a:prstGeom prst="rect">
            <a:avLst/>
          </a:prstGeom>
        </p:spPr>
      </p:pic>
      <p:pic>
        <p:nvPicPr>
          <p:cNvPr id="18" name="Picture 17" descr="green checkmark">
            <a:extLst>
              <a:ext uri="{FF2B5EF4-FFF2-40B4-BE49-F238E27FC236}">
                <a16:creationId xmlns:a16="http://schemas.microsoft.com/office/drawing/2014/main" id="{4F1BFA51-1C0F-49BA-A779-C9D28CE80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8464" y="5431084"/>
            <a:ext cx="319934" cy="333265"/>
          </a:xfrm>
          <a:prstGeom prst="rect">
            <a:avLst/>
          </a:prstGeom>
        </p:spPr>
      </p:pic>
      <p:pic>
        <p:nvPicPr>
          <p:cNvPr id="19" name="Picture 18" descr="green checkmark">
            <a:extLst>
              <a:ext uri="{FF2B5EF4-FFF2-40B4-BE49-F238E27FC236}">
                <a16:creationId xmlns:a16="http://schemas.microsoft.com/office/drawing/2014/main" id="{CE4B4524-421C-4E9B-B9E0-501E065871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4793" y="5797288"/>
            <a:ext cx="319934" cy="333265"/>
          </a:xfrm>
          <a:prstGeom prst="rect">
            <a:avLst/>
          </a:prstGeom>
        </p:spPr>
      </p:pic>
    </p:spTree>
    <p:extLst>
      <p:ext uri="{BB962C8B-B14F-4D97-AF65-F5344CB8AC3E}">
        <p14:creationId xmlns:p14="http://schemas.microsoft.com/office/powerpoint/2010/main" val="218726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4144668" y="1218804"/>
            <a:ext cx="7581014" cy="5054405"/>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3E11188-B433-5A4A-A669-78C0EE9B8445}"/>
              </a:ext>
            </a:extLst>
          </p:cNvPr>
          <p:cNvSpPr txBox="1"/>
          <p:nvPr/>
        </p:nvSpPr>
        <p:spPr>
          <a:xfrm>
            <a:off x="4500035" y="1456932"/>
            <a:ext cx="6609099" cy="4616648"/>
          </a:xfrm>
          <a:prstGeom prst="rect">
            <a:avLst/>
          </a:prstGeom>
          <a:solidFill>
            <a:schemeClr val="accent1">
              <a:lumMod val="20000"/>
              <a:lumOff val="80000"/>
            </a:schemeClr>
          </a:solidFill>
        </p:spPr>
        <p:txBody>
          <a:bodyPr wrap="square" lIns="0" tIns="0" rIns="0" bIns="0" rtlCol="0">
            <a:spAutoFit/>
          </a:bodyPr>
          <a:lstStyle/>
          <a:p>
            <a:pPr>
              <a:defRPr/>
            </a:pPr>
            <a:r>
              <a:rPr lang="fr-FR" sz="2000" dirty="0">
                <a:solidFill>
                  <a:srgbClr val="4472C4">
                    <a:lumMod val="50000"/>
                  </a:srgbClr>
                </a:solidFill>
                <a:latin typeface="+mj-lt"/>
              </a:rPr>
              <a:t>Le Cabaret Mado présente des spectacles 6 soirs par semaine, 52 semaines par an. </a:t>
            </a:r>
            <a:r>
              <a:rPr lang="fr-FR" sz="2000" dirty="0">
                <a:solidFill>
                  <a:srgbClr val="4472C4">
                    <a:lumMod val="50000"/>
                  </a:srgbClr>
                </a:solidFill>
              </a:rPr>
              <a:t>L'hôtesse , Mado Lamotte, est une icône de la scène LGBTQ+ montréalaise. </a:t>
            </a:r>
            <a:r>
              <a:rPr lang="en-US" sz="2000" dirty="0">
                <a:solidFill>
                  <a:srgbClr val="4472C4">
                    <a:lumMod val="50000"/>
                  </a:srgbClr>
                </a:solidFill>
                <a:latin typeface="+mj-lt"/>
              </a:rPr>
              <a:t>Luc Provost </a:t>
            </a:r>
            <a:r>
              <a:rPr lang="fr-FR" sz="2000" dirty="0">
                <a:solidFill>
                  <a:srgbClr val="4472C4">
                    <a:lumMod val="50000"/>
                  </a:srgbClr>
                </a:solidFill>
              </a:rPr>
              <a:t>a créé ce personnage </a:t>
            </a:r>
            <a:br>
              <a:rPr lang="fr-FR" sz="2000" dirty="0">
                <a:solidFill>
                  <a:srgbClr val="4472C4">
                    <a:lumMod val="50000"/>
                  </a:srgbClr>
                </a:solidFill>
              </a:rPr>
            </a:br>
            <a:r>
              <a:rPr lang="fr-FR" sz="2000" dirty="0">
                <a:solidFill>
                  <a:srgbClr val="4472C4">
                    <a:lumMod val="50000"/>
                  </a:srgbClr>
                </a:solidFill>
              </a:rPr>
              <a:t>drag queen il y a 26 ans. </a:t>
            </a:r>
            <a:r>
              <a:rPr lang="en-US" sz="2000" dirty="0">
                <a:solidFill>
                  <a:srgbClr val="4472C4">
                    <a:lumMod val="50000"/>
                  </a:srgbClr>
                </a:solidFill>
                <a:latin typeface="+mj-lt"/>
              </a:rPr>
              <a:t>Luc chantait à l’école</a:t>
            </a:r>
            <a:r>
              <a:rPr lang="fr-FR" sz="2000" dirty="0">
                <a:solidFill>
                  <a:srgbClr val="4472C4">
                    <a:lumMod val="50000"/>
                  </a:srgbClr>
                </a:solidFill>
              </a:rPr>
              <a:t> </a:t>
            </a:r>
            <a:r>
              <a:rPr lang="en-US" sz="2000" dirty="0">
                <a:solidFill>
                  <a:srgbClr val="4472C4">
                    <a:lumMod val="50000"/>
                  </a:srgbClr>
                </a:solidFill>
                <a:latin typeface="+mj-lt"/>
              </a:rPr>
              <a:t>et il a étudié le théâtre à l’</a:t>
            </a:r>
            <a:r>
              <a:rPr lang="fr-FR" sz="2000" dirty="0">
                <a:solidFill>
                  <a:srgbClr val="4472C4">
                    <a:lumMod val="50000"/>
                  </a:srgbClr>
                </a:solidFill>
                <a:latin typeface="+mj-lt"/>
              </a:rPr>
              <a:t>Université du Québec.</a:t>
            </a:r>
          </a:p>
          <a:p>
            <a:pPr>
              <a:defRPr/>
            </a:pPr>
            <a:endParaRPr lang="en-US" sz="2000" dirty="0">
              <a:solidFill>
                <a:srgbClr val="4472C4">
                  <a:lumMod val="50000"/>
                </a:srgbClr>
              </a:solidFill>
              <a:latin typeface="+mj-lt"/>
            </a:endParaRPr>
          </a:p>
          <a:p>
            <a:pPr>
              <a:defRPr/>
            </a:pPr>
            <a:r>
              <a:rPr lang="fr-FR" sz="2000" dirty="0">
                <a:solidFill>
                  <a:srgbClr val="4472C4">
                    <a:lumMod val="50000"/>
                  </a:srgbClr>
                </a:solidFill>
                <a:latin typeface="+mj-lt"/>
              </a:rPr>
              <a:t>Mado est entrée en </a:t>
            </a:r>
            <a:r>
              <a:rPr lang="fr-FR" sz="2000" dirty="0">
                <a:solidFill>
                  <a:srgbClr val="4472C4">
                    <a:lumMod val="50000"/>
                  </a:srgbClr>
                </a:solidFill>
              </a:rPr>
              <a:t>scène en juillet 1987.</a:t>
            </a:r>
            <a:r>
              <a:rPr lang="fr-FR" sz="2000" dirty="0">
                <a:solidFill>
                  <a:srgbClr val="4472C4">
                    <a:lumMod val="50000"/>
                  </a:srgbClr>
                </a:solidFill>
                <a:latin typeface="+mj-lt"/>
              </a:rPr>
              <a:t> Au début*, elle dansait et présentait des bingos dans les bars Montréalais. Elle a démarré* le cabaret Mado en 2002. Pendant près de 15 ans, elle organisait « Mascara », un des plus importants spectacles du </a:t>
            </a:r>
            <a:br>
              <a:rPr lang="fr-FR" sz="2000" dirty="0">
                <a:solidFill>
                  <a:srgbClr val="4472C4">
                    <a:lumMod val="50000"/>
                  </a:srgbClr>
                </a:solidFill>
                <a:latin typeface="+mj-lt"/>
              </a:rPr>
            </a:br>
            <a:r>
              <a:rPr lang="fr-FR" sz="2000" dirty="0">
                <a:solidFill>
                  <a:srgbClr val="4472C4">
                    <a:lumMod val="50000"/>
                  </a:srgbClr>
                </a:solidFill>
                <a:latin typeface="+mj-lt"/>
              </a:rPr>
              <a:t>drag dans le monde avec plus de 100 artistes. Elle écrivait des articles pour les magazines et journaux LGBTQ+, comme « Fugues » et « ici Montréal ».</a:t>
            </a:r>
            <a:endParaRPr kumimoji="0" lang="en-US" sz="2000" b="0" i="0" u="none" strike="noStrike" kern="1200" cap="none" spc="0" normalizeH="0" baseline="0" noProof="0" dirty="0">
              <a:ln>
                <a:noFill/>
              </a:ln>
              <a:solidFill>
                <a:srgbClr val="4472C4">
                  <a:lumMod val="50000"/>
                </a:srgbClr>
              </a:solidFill>
              <a:effectLst/>
              <a:uLnTx/>
              <a:uFillTx/>
              <a:latin typeface="+mj-lt"/>
            </a:endParaRPr>
          </a:p>
        </p:txBody>
      </p:sp>
      <p:sp>
        <p:nvSpPr>
          <p:cNvPr id="12" name="TextBox 11">
            <a:extLst>
              <a:ext uri="{FF2B5EF4-FFF2-40B4-BE49-F238E27FC236}">
                <a16:creationId xmlns:a16="http://schemas.microsoft.com/office/drawing/2014/main" id="{F3E11188-B433-5A4A-A669-78C0EE9B8445}"/>
              </a:ext>
            </a:extLst>
          </p:cNvPr>
          <p:cNvSpPr txBox="1"/>
          <p:nvPr/>
        </p:nvSpPr>
        <p:spPr>
          <a:xfrm>
            <a:off x="4500035" y="1482556"/>
            <a:ext cx="6927935" cy="4616648"/>
          </a:xfrm>
          <a:prstGeom prst="rect">
            <a:avLst/>
          </a:prstGeom>
          <a:solidFill>
            <a:schemeClr val="accent1">
              <a:lumMod val="20000"/>
              <a:lumOff val="80000"/>
            </a:schemeClr>
          </a:solidFill>
        </p:spPr>
        <p:txBody>
          <a:bodyPr wrap="square" lIns="0" tIns="0" rIns="0" bIns="0" rtlCol="0">
            <a:spAutoFit/>
          </a:bodyPr>
          <a:lstStyle/>
          <a:p>
            <a:pPr>
              <a:defRPr/>
            </a:pPr>
            <a:r>
              <a:rPr lang="fr-FR" sz="2000" dirty="0">
                <a:solidFill>
                  <a:srgbClr val="4472C4">
                    <a:lumMod val="50000"/>
                  </a:srgbClr>
                </a:solidFill>
                <a:latin typeface="+mj-lt"/>
              </a:rPr>
              <a:t>Le Cabaret Mado </a:t>
            </a:r>
            <a:r>
              <a:rPr lang="fr-FR" sz="2000" b="1" dirty="0">
                <a:solidFill>
                  <a:srgbClr val="4472C4">
                    <a:lumMod val="50000"/>
                  </a:srgbClr>
                </a:solidFill>
                <a:latin typeface="+mj-lt"/>
              </a:rPr>
              <a:t>présente</a:t>
            </a:r>
            <a:r>
              <a:rPr lang="fr-FR" sz="2000" dirty="0">
                <a:solidFill>
                  <a:srgbClr val="4472C4">
                    <a:lumMod val="50000"/>
                  </a:srgbClr>
                </a:solidFill>
                <a:latin typeface="+mj-lt"/>
              </a:rPr>
              <a:t> des spectacles 6 soirs par semaine, 52 semaines par an. </a:t>
            </a:r>
            <a:r>
              <a:rPr lang="fr-FR" sz="2000" dirty="0">
                <a:solidFill>
                  <a:srgbClr val="4472C4">
                    <a:lumMod val="50000"/>
                  </a:srgbClr>
                </a:solidFill>
              </a:rPr>
              <a:t>L'hôtesse , Mado Lamotte, </a:t>
            </a:r>
            <a:r>
              <a:rPr lang="fr-FR" sz="2000" b="1" dirty="0">
                <a:solidFill>
                  <a:srgbClr val="4472C4">
                    <a:lumMod val="50000"/>
                  </a:srgbClr>
                </a:solidFill>
              </a:rPr>
              <a:t>est</a:t>
            </a:r>
            <a:r>
              <a:rPr lang="fr-FR" sz="2000" dirty="0">
                <a:solidFill>
                  <a:srgbClr val="4472C4">
                    <a:lumMod val="50000"/>
                  </a:srgbClr>
                </a:solidFill>
              </a:rPr>
              <a:t> une icône de la scène LGBTQ+ montréalaise. </a:t>
            </a:r>
            <a:r>
              <a:rPr lang="en-US" sz="2000" dirty="0">
                <a:solidFill>
                  <a:srgbClr val="4472C4">
                    <a:lumMod val="50000"/>
                  </a:srgbClr>
                </a:solidFill>
                <a:latin typeface="+mj-lt"/>
              </a:rPr>
              <a:t>Luc Provost </a:t>
            </a:r>
            <a:r>
              <a:rPr lang="fr-FR" sz="2000" b="1" dirty="0">
                <a:solidFill>
                  <a:srgbClr val="4472C4">
                    <a:lumMod val="50000"/>
                  </a:srgbClr>
                </a:solidFill>
              </a:rPr>
              <a:t>a créé </a:t>
            </a:r>
            <a:r>
              <a:rPr lang="fr-FR" sz="2000" dirty="0">
                <a:solidFill>
                  <a:srgbClr val="4472C4">
                    <a:lumMod val="50000"/>
                  </a:srgbClr>
                </a:solidFill>
              </a:rPr>
              <a:t>ce personnage drag queen il y a 26 ans. </a:t>
            </a:r>
            <a:r>
              <a:rPr lang="en-US" sz="2000" dirty="0">
                <a:solidFill>
                  <a:srgbClr val="4472C4">
                    <a:lumMod val="50000"/>
                  </a:srgbClr>
                </a:solidFill>
                <a:latin typeface="+mj-lt"/>
              </a:rPr>
              <a:t>Luc </a:t>
            </a:r>
            <a:r>
              <a:rPr lang="en-US" sz="2000" b="1" dirty="0">
                <a:solidFill>
                  <a:srgbClr val="4472C4">
                    <a:lumMod val="50000"/>
                  </a:srgbClr>
                </a:solidFill>
                <a:latin typeface="+mj-lt"/>
              </a:rPr>
              <a:t>chantait</a:t>
            </a:r>
            <a:r>
              <a:rPr lang="en-US" sz="2000" dirty="0">
                <a:solidFill>
                  <a:srgbClr val="4472C4">
                    <a:lumMod val="50000"/>
                  </a:srgbClr>
                </a:solidFill>
                <a:latin typeface="+mj-lt"/>
              </a:rPr>
              <a:t> à l’école</a:t>
            </a:r>
            <a:r>
              <a:rPr lang="fr-FR" sz="2000" dirty="0">
                <a:solidFill>
                  <a:srgbClr val="4472C4">
                    <a:lumMod val="50000"/>
                  </a:srgbClr>
                </a:solidFill>
              </a:rPr>
              <a:t>, </a:t>
            </a:r>
            <a:r>
              <a:rPr lang="en-US" sz="2000" dirty="0">
                <a:solidFill>
                  <a:srgbClr val="4472C4">
                    <a:lumMod val="50000"/>
                  </a:srgbClr>
                </a:solidFill>
                <a:latin typeface="+mj-lt"/>
              </a:rPr>
              <a:t>et il </a:t>
            </a:r>
            <a:r>
              <a:rPr lang="en-US" sz="2000" b="1" dirty="0">
                <a:solidFill>
                  <a:srgbClr val="4472C4">
                    <a:lumMod val="50000"/>
                  </a:srgbClr>
                </a:solidFill>
                <a:latin typeface="+mj-lt"/>
              </a:rPr>
              <a:t>a étudié </a:t>
            </a:r>
            <a:r>
              <a:rPr lang="en-US" sz="2000" dirty="0">
                <a:solidFill>
                  <a:srgbClr val="4472C4">
                    <a:lumMod val="50000"/>
                  </a:srgbClr>
                </a:solidFill>
                <a:latin typeface="+mj-lt"/>
              </a:rPr>
              <a:t>le théâtre à l’</a:t>
            </a:r>
            <a:r>
              <a:rPr lang="fr-FR" sz="2000" dirty="0">
                <a:solidFill>
                  <a:srgbClr val="4472C4">
                    <a:lumMod val="50000"/>
                  </a:srgbClr>
                </a:solidFill>
                <a:latin typeface="+mj-lt"/>
              </a:rPr>
              <a:t>Université du Québec </a:t>
            </a:r>
            <a:r>
              <a:rPr lang="en-US" sz="2000" dirty="0">
                <a:solidFill>
                  <a:srgbClr val="4472C4">
                    <a:lumMod val="50000"/>
                  </a:srgbClr>
                </a:solidFill>
              </a:rPr>
              <a:t>à</a:t>
            </a:r>
            <a:r>
              <a:rPr lang="fr-FR" sz="2000" dirty="0">
                <a:solidFill>
                  <a:srgbClr val="4472C4">
                    <a:lumMod val="50000"/>
                  </a:srgbClr>
                </a:solidFill>
              </a:rPr>
              <a:t> Montréal.</a:t>
            </a:r>
            <a:endParaRPr lang="fr-FR" sz="2000" dirty="0">
              <a:solidFill>
                <a:srgbClr val="4472C4">
                  <a:lumMod val="50000"/>
                </a:srgbClr>
              </a:solidFill>
              <a:latin typeface="+mj-lt"/>
            </a:endParaRPr>
          </a:p>
          <a:p>
            <a:pPr>
              <a:defRPr/>
            </a:pPr>
            <a:endParaRPr lang="en-US" sz="2000" dirty="0">
              <a:solidFill>
                <a:srgbClr val="4472C4">
                  <a:lumMod val="50000"/>
                </a:srgbClr>
              </a:solidFill>
              <a:latin typeface="+mj-lt"/>
            </a:endParaRPr>
          </a:p>
          <a:p>
            <a:pPr>
              <a:defRPr/>
            </a:pPr>
            <a:r>
              <a:rPr lang="fr-FR" sz="2000" dirty="0">
                <a:solidFill>
                  <a:srgbClr val="4472C4">
                    <a:lumMod val="50000"/>
                  </a:srgbClr>
                </a:solidFill>
                <a:latin typeface="+mj-lt"/>
              </a:rPr>
              <a:t>Mado </a:t>
            </a:r>
            <a:r>
              <a:rPr lang="fr-FR" sz="2000" b="1" dirty="0">
                <a:solidFill>
                  <a:srgbClr val="4472C4">
                    <a:lumMod val="50000"/>
                  </a:srgbClr>
                </a:solidFill>
                <a:latin typeface="+mj-lt"/>
              </a:rPr>
              <a:t>est entrée </a:t>
            </a:r>
            <a:r>
              <a:rPr lang="fr-FR" sz="2000" dirty="0">
                <a:solidFill>
                  <a:srgbClr val="4472C4">
                    <a:lumMod val="50000"/>
                  </a:srgbClr>
                </a:solidFill>
                <a:latin typeface="+mj-lt"/>
              </a:rPr>
              <a:t>en </a:t>
            </a:r>
            <a:r>
              <a:rPr lang="fr-FR" sz="2000" dirty="0">
                <a:solidFill>
                  <a:srgbClr val="4472C4">
                    <a:lumMod val="50000"/>
                  </a:srgbClr>
                </a:solidFill>
              </a:rPr>
              <a:t>scène en juillet 1987.</a:t>
            </a:r>
            <a:r>
              <a:rPr lang="fr-FR" sz="2000" dirty="0">
                <a:solidFill>
                  <a:srgbClr val="4472C4">
                    <a:lumMod val="50000"/>
                  </a:srgbClr>
                </a:solidFill>
                <a:latin typeface="+mj-lt"/>
              </a:rPr>
              <a:t> Au début*, </a:t>
            </a:r>
            <a:br>
              <a:rPr lang="fr-FR" sz="2000" dirty="0">
                <a:solidFill>
                  <a:srgbClr val="4472C4">
                    <a:lumMod val="50000"/>
                  </a:srgbClr>
                </a:solidFill>
                <a:latin typeface="+mj-lt"/>
              </a:rPr>
            </a:br>
            <a:r>
              <a:rPr lang="fr-FR" sz="2000" dirty="0">
                <a:solidFill>
                  <a:srgbClr val="4472C4">
                    <a:lumMod val="50000"/>
                  </a:srgbClr>
                </a:solidFill>
                <a:latin typeface="+mj-lt"/>
              </a:rPr>
              <a:t>elle </a:t>
            </a:r>
            <a:r>
              <a:rPr lang="fr-FR" sz="2000" b="1" dirty="0">
                <a:solidFill>
                  <a:srgbClr val="4472C4">
                    <a:lumMod val="50000"/>
                  </a:srgbClr>
                </a:solidFill>
                <a:latin typeface="+mj-lt"/>
              </a:rPr>
              <a:t>dansait</a:t>
            </a:r>
            <a:r>
              <a:rPr lang="fr-FR" sz="2000" dirty="0">
                <a:solidFill>
                  <a:srgbClr val="4472C4">
                    <a:lumMod val="50000"/>
                  </a:srgbClr>
                </a:solidFill>
                <a:latin typeface="+mj-lt"/>
              </a:rPr>
              <a:t> et </a:t>
            </a:r>
            <a:r>
              <a:rPr lang="fr-FR" sz="2000" b="1" dirty="0">
                <a:solidFill>
                  <a:srgbClr val="4472C4">
                    <a:lumMod val="50000"/>
                  </a:srgbClr>
                </a:solidFill>
                <a:latin typeface="+mj-lt"/>
              </a:rPr>
              <a:t>présentait</a:t>
            </a:r>
            <a:r>
              <a:rPr lang="fr-FR" sz="2000" dirty="0">
                <a:solidFill>
                  <a:srgbClr val="4472C4">
                    <a:lumMod val="50000"/>
                  </a:srgbClr>
                </a:solidFill>
                <a:latin typeface="+mj-lt"/>
              </a:rPr>
              <a:t> des bingos dans les bars Montréalais. Elle </a:t>
            </a:r>
            <a:r>
              <a:rPr lang="fr-FR" sz="2000" b="1" dirty="0">
                <a:solidFill>
                  <a:srgbClr val="4472C4">
                    <a:lumMod val="50000"/>
                  </a:srgbClr>
                </a:solidFill>
                <a:latin typeface="+mj-lt"/>
              </a:rPr>
              <a:t>a démarré</a:t>
            </a:r>
            <a:r>
              <a:rPr lang="fr-FR" sz="2000" dirty="0">
                <a:solidFill>
                  <a:srgbClr val="4472C4">
                    <a:lumMod val="50000"/>
                  </a:srgbClr>
                </a:solidFill>
                <a:latin typeface="+mj-lt"/>
              </a:rPr>
              <a:t>* le cabaret Mado </a:t>
            </a:r>
            <a:br>
              <a:rPr lang="fr-FR" sz="2000" dirty="0">
                <a:solidFill>
                  <a:srgbClr val="4472C4">
                    <a:lumMod val="50000"/>
                  </a:srgbClr>
                </a:solidFill>
                <a:latin typeface="+mj-lt"/>
              </a:rPr>
            </a:br>
            <a:r>
              <a:rPr lang="fr-FR" sz="2000" dirty="0">
                <a:solidFill>
                  <a:srgbClr val="4472C4">
                    <a:lumMod val="50000"/>
                  </a:srgbClr>
                </a:solidFill>
                <a:latin typeface="+mj-lt"/>
              </a:rPr>
              <a:t>en 2002. Pendant près de 15 ans, elle </a:t>
            </a:r>
            <a:r>
              <a:rPr lang="fr-FR" sz="2000" b="1" dirty="0">
                <a:solidFill>
                  <a:srgbClr val="4472C4">
                    <a:lumMod val="50000"/>
                  </a:srgbClr>
                </a:solidFill>
                <a:latin typeface="+mj-lt"/>
              </a:rPr>
              <a:t>organisait</a:t>
            </a:r>
            <a:r>
              <a:rPr lang="fr-FR" sz="2000" dirty="0">
                <a:solidFill>
                  <a:srgbClr val="4472C4">
                    <a:lumMod val="50000"/>
                  </a:srgbClr>
                </a:solidFill>
                <a:latin typeface="+mj-lt"/>
              </a:rPr>
              <a:t> « Mascara », un des plus importants spectacles du </a:t>
            </a:r>
            <a:br>
              <a:rPr lang="fr-FR" sz="2000" dirty="0">
                <a:solidFill>
                  <a:srgbClr val="4472C4">
                    <a:lumMod val="50000"/>
                  </a:srgbClr>
                </a:solidFill>
                <a:latin typeface="+mj-lt"/>
              </a:rPr>
            </a:br>
            <a:r>
              <a:rPr lang="fr-FR" sz="2000" dirty="0">
                <a:solidFill>
                  <a:srgbClr val="4472C4">
                    <a:lumMod val="50000"/>
                  </a:srgbClr>
                </a:solidFill>
                <a:latin typeface="+mj-lt"/>
              </a:rPr>
              <a:t>drag dans le monde avec plus de 100 artistes. Elle </a:t>
            </a:r>
            <a:r>
              <a:rPr lang="fr-FR" sz="2000" b="1" dirty="0">
                <a:solidFill>
                  <a:srgbClr val="4472C4">
                    <a:lumMod val="50000"/>
                  </a:srgbClr>
                </a:solidFill>
                <a:latin typeface="+mj-lt"/>
              </a:rPr>
              <a:t>écrivait</a:t>
            </a:r>
            <a:r>
              <a:rPr lang="fr-FR" sz="2000" dirty="0">
                <a:solidFill>
                  <a:srgbClr val="4472C4">
                    <a:lumMod val="50000"/>
                  </a:srgbClr>
                </a:solidFill>
                <a:latin typeface="+mj-lt"/>
              </a:rPr>
              <a:t> des articles pour les magazines et journaux LGBTQ+, comme « Fugues » et « ici Montréal ».</a:t>
            </a:r>
            <a:endParaRPr kumimoji="0" lang="en-US" sz="2000" b="0" i="0" u="none" strike="noStrike" kern="1200" cap="none" spc="0" normalizeH="0" baseline="0" noProof="0" dirty="0">
              <a:ln>
                <a:noFill/>
              </a:ln>
              <a:solidFill>
                <a:srgbClr val="4472C4">
                  <a:lumMod val="50000"/>
                </a:srgbClr>
              </a:solidFill>
              <a:effectLst/>
              <a:uLnTx/>
              <a:uFillTx/>
              <a:latin typeface="+mj-lt"/>
            </a:endParaRPr>
          </a:p>
        </p:txBody>
      </p:sp>
      <p:sp>
        <p:nvSpPr>
          <p:cNvPr id="3" name="Rounded Rectangular Callout 2"/>
          <p:cNvSpPr/>
          <p:nvPr/>
        </p:nvSpPr>
        <p:spPr>
          <a:xfrm>
            <a:off x="329609" y="1307805"/>
            <a:ext cx="3593805" cy="1786269"/>
          </a:xfrm>
          <a:prstGeom prst="wedgeRoundRectCallou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Tâche 1: Trouve tous les verbes dans le texte. Tu vas trouver </a:t>
            </a:r>
            <a:r>
              <a:rPr lang="en-GB" sz="2000" b="1" dirty="0">
                <a:solidFill>
                  <a:schemeClr val="accent5">
                    <a:lumMod val="50000"/>
                  </a:schemeClr>
                </a:solidFill>
              </a:rPr>
              <a:t>onze verbes </a:t>
            </a:r>
            <a:r>
              <a:rPr lang="en-GB" sz="2000" dirty="0">
                <a:solidFill>
                  <a:schemeClr val="accent5">
                    <a:lumMod val="50000"/>
                  </a:schemeClr>
                </a:solidFill>
              </a:rPr>
              <a:t>au total.</a:t>
            </a:r>
          </a:p>
        </p:txBody>
      </p:sp>
      <p:sp>
        <p:nvSpPr>
          <p:cNvPr id="13" name="Rounded Rectangular Callout 12"/>
          <p:cNvSpPr/>
          <p:nvPr/>
        </p:nvSpPr>
        <p:spPr>
          <a:xfrm>
            <a:off x="329609" y="1307804"/>
            <a:ext cx="3593805" cy="1786269"/>
          </a:xfrm>
          <a:prstGeom prst="wedgeRoundRectCallou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What is </a:t>
            </a:r>
            <a:r>
              <a:rPr lang="en-GB" sz="2000" b="1" dirty="0">
                <a:solidFill>
                  <a:schemeClr val="accent5">
                    <a:lumMod val="50000"/>
                  </a:schemeClr>
                </a:solidFill>
              </a:rPr>
              <a:t>happening now </a:t>
            </a:r>
            <a:r>
              <a:rPr lang="en-GB" sz="2000" dirty="0">
                <a:solidFill>
                  <a:schemeClr val="accent5">
                    <a:lumMod val="50000"/>
                  </a:schemeClr>
                </a:solidFill>
              </a:rPr>
              <a:t>(present)? What </a:t>
            </a:r>
            <a:r>
              <a:rPr lang="en-GB" sz="2000" b="1" dirty="0">
                <a:solidFill>
                  <a:schemeClr val="accent5">
                    <a:lumMod val="50000"/>
                  </a:schemeClr>
                </a:solidFill>
              </a:rPr>
              <a:t>happened once </a:t>
            </a:r>
            <a:r>
              <a:rPr lang="en-GB" sz="2000" dirty="0">
                <a:solidFill>
                  <a:schemeClr val="accent5">
                    <a:lumMod val="50000"/>
                  </a:schemeClr>
                </a:solidFill>
              </a:rPr>
              <a:t>in</a:t>
            </a:r>
            <a:r>
              <a:rPr lang="en-GB" sz="2000" b="1" dirty="0">
                <a:solidFill>
                  <a:schemeClr val="accent5">
                    <a:lumMod val="50000"/>
                  </a:schemeClr>
                </a:solidFill>
              </a:rPr>
              <a:t> </a:t>
            </a:r>
            <a:r>
              <a:rPr lang="en-GB" sz="2000" dirty="0">
                <a:solidFill>
                  <a:schemeClr val="accent5">
                    <a:lumMod val="50000"/>
                  </a:schemeClr>
                </a:solidFill>
              </a:rPr>
              <a:t>the past (perfect) ? What </a:t>
            </a:r>
            <a:r>
              <a:rPr lang="en-GB" sz="2000" b="1" dirty="0">
                <a:solidFill>
                  <a:schemeClr val="accent5">
                    <a:lumMod val="50000"/>
                  </a:schemeClr>
                </a:solidFill>
              </a:rPr>
              <a:t>used to happen regularly</a:t>
            </a:r>
            <a:r>
              <a:rPr lang="en-GB" sz="2000" dirty="0">
                <a:solidFill>
                  <a:schemeClr val="accent5">
                    <a:lumMod val="50000"/>
                  </a:schemeClr>
                </a:solidFill>
              </a:rPr>
              <a:t> (imperfect)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46618" cy="707849"/>
          </a:xfrm>
        </p:spPr>
        <p:txBody>
          <a:bodyPr>
            <a:normAutofit/>
          </a:bodyPr>
          <a:lstStyle/>
          <a:p>
            <a:r>
              <a:rPr lang="en-GB" sz="3300" b="1" dirty="0">
                <a:solidFill>
                  <a:schemeClr val="bg1"/>
                </a:solidFill>
              </a:rPr>
              <a:t>Cabaret Mado à Montréal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4" descr="File:Cabaret Mado - 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51" y="3444949"/>
            <a:ext cx="3771013" cy="282826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46">
            <a:extLst>
              <a:ext uri="{FF2B5EF4-FFF2-40B4-BE49-F238E27FC236}">
                <a16:creationId xmlns:a16="http://schemas.microsoft.com/office/drawing/2014/main" id="{D5C79119-0C1A-4E53-81BC-F2EC839026F0}"/>
              </a:ext>
            </a:extLst>
          </p:cNvPr>
          <p:cNvSpPr/>
          <p:nvPr/>
        </p:nvSpPr>
        <p:spPr>
          <a:xfrm>
            <a:off x="6765588" y="249870"/>
            <a:ext cx="3526728" cy="61136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1600" b="1" dirty="0">
                <a:solidFill>
                  <a:prstClr val="white"/>
                </a:solidFill>
                <a:latin typeface="Century Gothic" panose="020B0502020202020204" pitchFamily="34" charset="0"/>
              </a:rPr>
              <a:t>au début </a:t>
            </a:r>
            <a:r>
              <a:rPr lang="fr-FR" sz="1600" dirty="0">
                <a:solidFill>
                  <a:prstClr val="white"/>
                </a:solidFill>
                <a:latin typeface="Century Gothic" panose="020B0502020202020204" pitchFamily="34" charset="0"/>
              </a:rPr>
              <a:t>= at the beginning</a:t>
            </a:r>
          </a:p>
          <a:p>
            <a:pPr lvl="0" algn="ctr">
              <a:defRPr/>
            </a:pPr>
            <a:r>
              <a:rPr lang="fr-FR" sz="1600" b="1" dirty="0">
                <a:solidFill>
                  <a:prstClr val="white"/>
                </a:solidFill>
                <a:latin typeface="Century Gothic" panose="020B0502020202020204" pitchFamily="34" charset="0"/>
              </a:rPr>
              <a:t>démarrer </a:t>
            </a:r>
            <a:r>
              <a:rPr lang="fr-FR" sz="1600" dirty="0">
                <a:solidFill>
                  <a:prstClr val="white"/>
                </a:solidFill>
                <a:latin typeface="Century Gothic" panose="020B0502020202020204" pitchFamily="34" charset="0"/>
              </a:rPr>
              <a:t>= to start, set up </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4" name="Group 13"/>
          <p:cNvGrpSpPr/>
          <p:nvPr/>
        </p:nvGrpSpPr>
        <p:grpSpPr>
          <a:xfrm>
            <a:off x="5397529" y="2013866"/>
            <a:ext cx="4327486" cy="1871059"/>
            <a:chOff x="5518263" y="1456932"/>
            <a:chExt cx="4231793" cy="1871059"/>
          </a:xfrm>
        </p:grpSpPr>
        <p:sp>
          <p:nvSpPr>
            <p:cNvPr id="5" name="Rounded Rectangular Callout 4"/>
            <p:cNvSpPr/>
            <p:nvPr/>
          </p:nvSpPr>
          <p:spPr>
            <a:xfrm>
              <a:off x="5518298" y="1456932"/>
              <a:ext cx="4231758" cy="1871059"/>
            </a:xfrm>
            <a:prstGeom prst="wedgeRoundRectCallout">
              <a:avLst>
                <a:gd name="adj1" fmla="val -30971"/>
                <a:gd name="adj2" fmla="val 68291"/>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ular Callout 14"/>
            <p:cNvSpPr/>
            <p:nvPr/>
          </p:nvSpPr>
          <p:spPr>
            <a:xfrm>
              <a:off x="5518263" y="1456932"/>
              <a:ext cx="4231758" cy="1871059"/>
            </a:xfrm>
            <a:prstGeom prst="wedgeRoundRectCallout">
              <a:avLst>
                <a:gd name="adj1" fmla="val 55129"/>
                <a:gd name="adj2" fmla="val -9498"/>
                <a:gd name="adj3" fmla="val 16667"/>
              </a:avLst>
            </a:prstGeom>
            <a:solidFill>
              <a:srgbClr val="104F7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Notice the </a:t>
              </a:r>
              <a:r>
                <a:rPr lang="en-GB" b="1" dirty="0"/>
                <a:t>pronoun changes </a:t>
              </a:r>
              <a:r>
                <a:rPr lang="en-GB" dirty="0"/>
                <a:t>from </a:t>
              </a:r>
              <a:r>
                <a:rPr lang="en-GB" b="1" i="1" dirty="0"/>
                <a:t>il </a:t>
              </a:r>
              <a:r>
                <a:rPr lang="en-GB" dirty="0"/>
                <a:t>(when talking about Luc) to </a:t>
              </a:r>
              <a:r>
                <a:rPr lang="en-GB" b="1" i="1" dirty="0"/>
                <a:t>elle </a:t>
              </a:r>
              <a:r>
                <a:rPr lang="en-GB" dirty="0"/>
                <a:t>(when talking about Mado). </a:t>
              </a:r>
              <a:r>
                <a:rPr lang="en-GB" b="1" dirty="0"/>
                <a:t>Feminine agreement </a:t>
              </a:r>
              <a:r>
                <a:rPr lang="en-GB" dirty="0"/>
                <a:t>is needed when talking about Luc’s drag persona.</a:t>
              </a:r>
            </a:p>
          </p:txBody>
        </p:sp>
      </p:grpSp>
      <p:pic>
        <p:nvPicPr>
          <p:cNvPr id="18" name="Picture 2" descr="Image dans Info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9134" y="3386470"/>
            <a:ext cx="1030827" cy="294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0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ular Callout 12"/>
          <p:cNvSpPr/>
          <p:nvPr/>
        </p:nvSpPr>
        <p:spPr>
          <a:xfrm>
            <a:off x="331200" y="1306800"/>
            <a:ext cx="3593805" cy="1786269"/>
          </a:xfrm>
          <a:prstGeom prst="wedgeRoundRectCallou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happening now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What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happened once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past (perfect) ? What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used to happen regularly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(imperfect) ?</a:t>
            </a:r>
          </a:p>
        </p:txBody>
      </p:sp>
      <p:sp>
        <p:nvSpPr>
          <p:cNvPr id="2" name="Rounded Rectangle 1"/>
          <p:cNvSpPr/>
          <p:nvPr/>
        </p:nvSpPr>
        <p:spPr>
          <a:xfrm>
            <a:off x="4144668" y="1218804"/>
            <a:ext cx="7581014" cy="5054405"/>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46618" cy="707849"/>
          </a:xfrm>
        </p:spPr>
        <p:txBody>
          <a:bodyPr>
            <a:normAutofit/>
          </a:bodyPr>
          <a:lstStyle/>
          <a:p>
            <a:r>
              <a:rPr lang="en-GB" sz="3300" b="1" dirty="0">
                <a:solidFill>
                  <a:schemeClr val="bg1"/>
                </a:solidFill>
              </a:rPr>
              <a:t>Cabaret Mado à Montréal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TextBox 10">
            <a:extLst>
              <a:ext uri="{FF2B5EF4-FFF2-40B4-BE49-F238E27FC236}">
                <a16:creationId xmlns:a16="http://schemas.microsoft.com/office/drawing/2014/main" id="{F3E11188-B433-5A4A-A669-78C0EE9B8445}"/>
              </a:ext>
            </a:extLst>
          </p:cNvPr>
          <p:cNvSpPr txBox="1"/>
          <p:nvPr/>
        </p:nvSpPr>
        <p:spPr>
          <a:xfrm>
            <a:off x="4471207" y="1437682"/>
            <a:ext cx="6927935" cy="4616648"/>
          </a:xfrm>
          <a:prstGeom prst="rect">
            <a:avLst/>
          </a:prstGeom>
          <a:solidFill>
            <a:schemeClr val="accent1">
              <a:lumMod val="20000"/>
              <a:lumOff val="80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Happening now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Cabaret Mado presents shows 6 nights a week, 52 weeks a year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The hostess/Mado is an LGBT+ icon in Montreal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Happened once in the past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L</a:t>
            </a:r>
            <a:r>
              <a:rPr lang="en-GB" sz="2000" noProof="0" dirty="0">
                <a:solidFill>
                  <a:srgbClr val="4472C4">
                    <a:lumMod val="50000"/>
                  </a:srgbClr>
                </a:solidFill>
                <a:latin typeface="Century Gothic" panose="020F0302020204030204"/>
              </a:rPr>
              <a:t>uc Provost created this drag character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Luc</a:t>
            </a:r>
            <a:r>
              <a:rPr kumimoji="0" lang="en-GB" sz="2000" i="0" u="none" strike="noStrike" kern="1200" cap="none" spc="0" normalizeH="0" dirty="0">
                <a:ln>
                  <a:noFill/>
                </a:ln>
                <a:solidFill>
                  <a:srgbClr val="4472C4">
                    <a:lumMod val="50000"/>
                  </a:srgbClr>
                </a:solidFill>
                <a:effectLst/>
                <a:uLnTx/>
                <a:uFillTx/>
                <a:latin typeface="Century Gothic" panose="020F0302020204030204"/>
                <a:ea typeface="+mn-ea"/>
                <a:cs typeface="+mn-cs"/>
              </a:rPr>
              <a:t> Provost studied theatre at university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aseline="0" noProof="0" dirty="0">
                <a:solidFill>
                  <a:srgbClr val="4472C4">
                    <a:lumMod val="50000"/>
                  </a:srgbClr>
                </a:solidFill>
                <a:latin typeface="Century Gothic" panose="020F0302020204030204"/>
              </a:rPr>
              <a:t>Mado entered the (drag) scene</a:t>
            </a:r>
            <a:endParaRPr lang="en-GB" sz="20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Happened regularly in the past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 Provost used to sing at school</a:t>
            </a:r>
            <a:endPar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aseline="0" dirty="0">
                <a:solidFill>
                  <a:srgbClr val="4472C4">
                    <a:lumMod val="50000"/>
                  </a:srgbClr>
                </a:solidFill>
                <a:latin typeface="Century Gothic" panose="020F0302020204030204"/>
              </a:rPr>
              <a:t>Mado used</a:t>
            </a:r>
            <a:r>
              <a:rPr lang="en-GB" sz="2000" dirty="0">
                <a:solidFill>
                  <a:srgbClr val="4472C4">
                    <a:lumMod val="50000"/>
                  </a:srgbClr>
                </a:solidFill>
                <a:latin typeface="Century Gothic" panose="020F0302020204030204"/>
              </a:rPr>
              <a:t> to dance and present bingo nights</a:t>
            </a:r>
            <a:br>
              <a:rPr lang="en-US" sz="2000" dirty="0">
                <a:solidFill>
                  <a:srgbClr val="4472C4">
                    <a:lumMod val="50000"/>
                  </a:srgbClr>
                </a:solidFill>
                <a:latin typeface="Century Gothic" panose="020F0302020204030204"/>
              </a:rPr>
            </a:br>
            <a:r>
              <a:rPr lang="en-US" sz="2000" dirty="0">
                <a:solidFill>
                  <a:srgbClr val="4472C4">
                    <a:lumMod val="50000"/>
                  </a:srgbClr>
                </a:solidFill>
                <a:latin typeface="Century Gothic" panose="020F0302020204030204"/>
              </a:rPr>
              <a:t>in bars in Montreal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4472C4">
                    <a:lumMod val="50000"/>
                  </a:srgbClr>
                </a:solidFill>
                <a:latin typeface="Century Gothic" panose="020F0302020204030204"/>
              </a:rPr>
              <a:t>Mado used to organise ‘Mascara,’ one of the</a:t>
            </a:r>
            <a:br>
              <a:rPr lang="en-US" sz="2000" dirty="0">
                <a:solidFill>
                  <a:srgbClr val="4472C4">
                    <a:lumMod val="50000"/>
                  </a:srgbClr>
                </a:solidFill>
                <a:latin typeface="Century Gothic" panose="020F0302020204030204"/>
              </a:rPr>
            </a:br>
            <a:r>
              <a:rPr lang="en-US" sz="2000" dirty="0">
                <a:solidFill>
                  <a:srgbClr val="4472C4">
                    <a:lumMod val="50000"/>
                  </a:srgbClr>
                </a:solidFill>
                <a:latin typeface="Century Gothic" panose="020F0302020204030204"/>
              </a:rPr>
              <a:t>biggest drag shows in the world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4472C4">
                    <a:lumMod val="50000"/>
                  </a:srgbClr>
                </a:solidFill>
                <a:latin typeface="Century Gothic" panose="020F0302020204030204"/>
              </a:rPr>
              <a:t>Mado used to write news/magazine articles</a:t>
            </a:r>
          </a:p>
        </p:txBody>
      </p:sp>
      <p:pic>
        <p:nvPicPr>
          <p:cNvPr id="6" name="Picture 4" descr="File:Cabaret Mado - 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51" y="3444949"/>
            <a:ext cx="3771013" cy="282826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46">
            <a:extLst>
              <a:ext uri="{FF2B5EF4-FFF2-40B4-BE49-F238E27FC236}">
                <a16:creationId xmlns:a16="http://schemas.microsoft.com/office/drawing/2014/main" id="{D5C79119-0C1A-4E53-81BC-F2EC839026F0}"/>
              </a:ext>
            </a:extLst>
          </p:cNvPr>
          <p:cNvSpPr/>
          <p:nvPr/>
        </p:nvSpPr>
        <p:spPr>
          <a:xfrm>
            <a:off x="6765588" y="249870"/>
            <a:ext cx="3526728" cy="61136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 début </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the beginning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démarrer </a:t>
            </a:r>
            <a:r>
              <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start, set up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2" descr="Image dans Info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7875" y="3327991"/>
            <a:ext cx="1030827" cy="294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61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329609" y="1307805"/>
            <a:ext cx="3593805" cy="1786269"/>
          </a:xfrm>
          <a:prstGeom prst="wedgeRoundRectCallou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What kind of </a:t>
            </a:r>
            <a:r>
              <a:rPr lang="en-GB" sz="2000" b="1" dirty="0">
                <a:solidFill>
                  <a:schemeClr val="accent5">
                    <a:lumMod val="50000"/>
                  </a:schemeClr>
                </a:solidFill>
              </a:rPr>
              <a:t>time phrases </a:t>
            </a:r>
            <a:r>
              <a:rPr lang="en-GB" sz="2000" dirty="0">
                <a:solidFill>
                  <a:schemeClr val="accent5">
                    <a:lumMod val="50000"/>
                  </a:schemeClr>
                </a:solidFill>
              </a:rPr>
              <a:t>appear beside the two types of past tense?</a:t>
            </a:r>
          </a:p>
        </p:txBody>
      </p:sp>
      <p:sp>
        <p:nvSpPr>
          <p:cNvPr id="17" name="Rounded Rectangular Callout 16"/>
          <p:cNvSpPr/>
          <p:nvPr/>
        </p:nvSpPr>
        <p:spPr>
          <a:xfrm>
            <a:off x="329608" y="1307805"/>
            <a:ext cx="3593805" cy="1786269"/>
          </a:xfrm>
          <a:prstGeom prst="wedgeRoundRectCallou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87D1E"/>
                </a:solidFill>
              </a:rPr>
              <a:t>Specific</a:t>
            </a:r>
            <a:r>
              <a:rPr lang="en-GB" sz="2000" b="1" dirty="0">
                <a:solidFill>
                  <a:schemeClr val="accent5">
                    <a:lumMod val="50000"/>
                  </a:schemeClr>
                </a:solidFill>
              </a:rPr>
              <a:t> time phrases </a:t>
            </a:r>
            <a:r>
              <a:rPr lang="en-GB" sz="2000" dirty="0">
                <a:solidFill>
                  <a:schemeClr val="accent5">
                    <a:lumMod val="50000"/>
                  </a:schemeClr>
                </a:solidFill>
              </a:rPr>
              <a:t>(number of years, dates) are normally used with the </a:t>
            </a:r>
            <a:r>
              <a:rPr lang="en-GB" sz="2000" b="1" dirty="0">
                <a:solidFill>
                  <a:srgbClr val="E87D1E"/>
                </a:solidFill>
              </a:rPr>
              <a:t>perfect tense.</a:t>
            </a:r>
            <a:endParaRPr lang="en-GB" sz="2000" dirty="0">
              <a:solidFill>
                <a:srgbClr val="E87D1E"/>
              </a:solidFill>
            </a:endParaRPr>
          </a:p>
        </p:txBody>
      </p:sp>
      <p:sp>
        <p:nvSpPr>
          <p:cNvPr id="18" name="TextBox 17">
            <a:extLst>
              <a:ext uri="{FF2B5EF4-FFF2-40B4-BE49-F238E27FC236}">
                <a16:creationId xmlns:a16="http://schemas.microsoft.com/office/drawing/2014/main" id="{F3E11188-B433-5A4A-A669-78C0EE9B8445}"/>
              </a:ext>
            </a:extLst>
          </p:cNvPr>
          <p:cNvSpPr txBox="1"/>
          <p:nvPr/>
        </p:nvSpPr>
        <p:spPr>
          <a:xfrm>
            <a:off x="4500000" y="1458000"/>
            <a:ext cx="6927935" cy="4616648"/>
          </a:xfrm>
          <a:prstGeom prst="rect">
            <a:avLst/>
          </a:prstGeom>
          <a:solidFill>
            <a:schemeClr val="accent1">
              <a:lumMod val="20000"/>
              <a:lumOff val="80000"/>
            </a:schemeClr>
          </a:solidFill>
        </p:spPr>
        <p:txBody>
          <a:bodyPr wrap="square" lIns="0" tIns="0" rIns="0" bIns="0" rtlCol="0">
            <a:spAutoFit/>
          </a:bodyPr>
          <a:lstStyle/>
          <a:p>
            <a:pPr>
              <a:defRPr/>
            </a:pPr>
            <a:r>
              <a:rPr lang="fr-FR" sz="2000" dirty="0">
                <a:solidFill>
                  <a:srgbClr val="4472C4">
                    <a:lumMod val="50000"/>
                  </a:srgbClr>
                </a:solidFill>
                <a:latin typeface="+mj-lt"/>
              </a:rPr>
              <a:t>Le Cabaret Mado </a:t>
            </a:r>
            <a:r>
              <a:rPr lang="fr-FR" sz="2000" b="1" dirty="0">
                <a:solidFill>
                  <a:srgbClr val="4472C4">
                    <a:lumMod val="50000"/>
                  </a:srgbClr>
                </a:solidFill>
                <a:latin typeface="+mj-lt"/>
              </a:rPr>
              <a:t>présente</a:t>
            </a:r>
            <a:r>
              <a:rPr lang="fr-FR" sz="2000" dirty="0">
                <a:solidFill>
                  <a:srgbClr val="4472C4">
                    <a:lumMod val="50000"/>
                  </a:srgbClr>
                </a:solidFill>
                <a:latin typeface="+mj-lt"/>
              </a:rPr>
              <a:t> des spectacles 6 soirs par semaine, 52 semaines par an. </a:t>
            </a:r>
            <a:r>
              <a:rPr lang="fr-FR" sz="2000" dirty="0">
                <a:solidFill>
                  <a:srgbClr val="4472C4">
                    <a:lumMod val="50000"/>
                  </a:srgbClr>
                </a:solidFill>
              </a:rPr>
              <a:t>L'hôtesse , Mado Lamotte, </a:t>
            </a:r>
            <a:r>
              <a:rPr lang="fr-FR" sz="2000" b="1" dirty="0">
                <a:solidFill>
                  <a:srgbClr val="4472C4">
                    <a:lumMod val="50000"/>
                  </a:srgbClr>
                </a:solidFill>
              </a:rPr>
              <a:t>est</a:t>
            </a:r>
            <a:r>
              <a:rPr lang="fr-FR" sz="2000" dirty="0">
                <a:solidFill>
                  <a:srgbClr val="4472C4">
                    <a:lumMod val="50000"/>
                  </a:srgbClr>
                </a:solidFill>
              </a:rPr>
              <a:t> une icône de la scène LGBTQ+ montréalaise. </a:t>
            </a:r>
            <a:r>
              <a:rPr lang="en-US" sz="2000" dirty="0">
                <a:solidFill>
                  <a:srgbClr val="4472C4">
                    <a:lumMod val="50000"/>
                  </a:srgbClr>
                </a:solidFill>
                <a:latin typeface="+mj-lt"/>
              </a:rPr>
              <a:t>Luc Provost </a:t>
            </a:r>
            <a:r>
              <a:rPr lang="fr-FR" sz="2000" b="1" dirty="0">
                <a:solidFill>
                  <a:srgbClr val="4472C4">
                    <a:lumMod val="50000"/>
                  </a:srgbClr>
                </a:solidFill>
              </a:rPr>
              <a:t>a créé </a:t>
            </a:r>
            <a:r>
              <a:rPr lang="fr-FR" sz="2000" dirty="0">
                <a:solidFill>
                  <a:srgbClr val="4472C4">
                    <a:lumMod val="50000"/>
                  </a:srgbClr>
                </a:solidFill>
              </a:rPr>
              <a:t>ce personnage drag queen il y a 26 ans. </a:t>
            </a:r>
            <a:r>
              <a:rPr lang="en-US" sz="2000" dirty="0">
                <a:solidFill>
                  <a:srgbClr val="4472C4">
                    <a:lumMod val="50000"/>
                  </a:srgbClr>
                </a:solidFill>
                <a:latin typeface="+mj-lt"/>
              </a:rPr>
              <a:t>Luc </a:t>
            </a:r>
            <a:r>
              <a:rPr lang="en-US" sz="2000" b="1" dirty="0">
                <a:solidFill>
                  <a:srgbClr val="4472C4">
                    <a:lumMod val="50000"/>
                  </a:srgbClr>
                </a:solidFill>
                <a:latin typeface="+mj-lt"/>
              </a:rPr>
              <a:t>chantait</a:t>
            </a:r>
            <a:r>
              <a:rPr lang="en-US" sz="2000" dirty="0">
                <a:solidFill>
                  <a:srgbClr val="4472C4">
                    <a:lumMod val="50000"/>
                  </a:srgbClr>
                </a:solidFill>
                <a:latin typeface="+mj-lt"/>
              </a:rPr>
              <a:t> </a:t>
            </a:r>
            <a:r>
              <a:rPr lang="fr-FR" sz="2000" dirty="0">
                <a:solidFill>
                  <a:srgbClr val="4472C4">
                    <a:lumMod val="50000"/>
                  </a:srgbClr>
                </a:solidFill>
              </a:rPr>
              <a:t>à l’école </a:t>
            </a:r>
            <a:r>
              <a:rPr lang="en-US" sz="2000" dirty="0">
                <a:solidFill>
                  <a:srgbClr val="4472C4">
                    <a:lumMod val="50000"/>
                  </a:srgbClr>
                </a:solidFill>
                <a:latin typeface="+mj-lt"/>
              </a:rPr>
              <a:t>et il </a:t>
            </a:r>
            <a:r>
              <a:rPr lang="en-US" sz="2000" b="1" dirty="0">
                <a:solidFill>
                  <a:srgbClr val="4472C4">
                    <a:lumMod val="50000"/>
                  </a:srgbClr>
                </a:solidFill>
                <a:latin typeface="+mj-lt"/>
              </a:rPr>
              <a:t>a étudié </a:t>
            </a:r>
            <a:r>
              <a:rPr lang="en-US" sz="2000" dirty="0">
                <a:solidFill>
                  <a:srgbClr val="4472C4">
                    <a:lumMod val="50000"/>
                  </a:srgbClr>
                </a:solidFill>
                <a:latin typeface="+mj-lt"/>
              </a:rPr>
              <a:t>le théâtre à l’</a:t>
            </a:r>
            <a:r>
              <a:rPr lang="fr-FR" sz="2000" dirty="0">
                <a:solidFill>
                  <a:srgbClr val="4472C4">
                    <a:lumMod val="50000"/>
                  </a:srgbClr>
                </a:solidFill>
                <a:latin typeface="+mj-lt"/>
              </a:rPr>
              <a:t>Université du Québec </a:t>
            </a:r>
            <a:r>
              <a:rPr lang="en-US" sz="2000" dirty="0">
                <a:solidFill>
                  <a:srgbClr val="4472C4">
                    <a:lumMod val="50000"/>
                  </a:srgbClr>
                </a:solidFill>
              </a:rPr>
              <a:t>à</a:t>
            </a:r>
            <a:r>
              <a:rPr lang="fr-FR" sz="2000" dirty="0">
                <a:solidFill>
                  <a:srgbClr val="4472C4">
                    <a:lumMod val="50000"/>
                  </a:srgbClr>
                </a:solidFill>
              </a:rPr>
              <a:t> Montréal.</a:t>
            </a:r>
            <a:endParaRPr lang="fr-FR" sz="2000" dirty="0">
              <a:solidFill>
                <a:srgbClr val="4472C4">
                  <a:lumMod val="50000"/>
                </a:srgbClr>
              </a:solidFill>
              <a:latin typeface="+mj-lt"/>
            </a:endParaRPr>
          </a:p>
          <a:p>
            <a:pPr>
              <a:defRPr/>
            </a:pPr>
            <a:endParaRPr lang="en-US" sz="2000" dirty="0">
              <a:solidFill>
                <a:srgbClr val="4472C4">
                  <a:lumMod val="50000"/>
                </a:srgbClr>
              </a:solidFill>
              <a:latin typeface="+mj-lt"/>
            </a:endParaRPr>
          </a:p>
          <a:p>
            <a:pPr>
              <a:defRPr/>
            </a:pPr>
            <a:r>
              <a:rPr lang="fr-FR" sz="2000" dirty="0">
                <a:solidFill>
                  <a:srgbClr val="4472C4">
                    <a:lumMod val="50000"/>
                  </a:srgbClr>
                </a:solidFill>
                <a:latin typeface="+mj-lt"/>
              </a:rPr>
              <a:t>Mado </a:t>
            </a:r>
            <a:r>
              <a:rPr lang="fr-FR" sz="2000" b="1" dirty="0">
                <a:solidFill>
                  <a:srgbClr val="4472C4">
                    <a:lumMod val="50000"/>
                  </a:srgbClr>
                </a:solidFill>
                <a:latin typeface="+mj-lt"/>
              </a:rPr>
              <a:t>est entrée </a:t>
            </a:r>
            <a:r>
              <a:rPr lang="fr-FR" sz="2000" dirty="0">
                <a:solidFill>
                  <a:srgbClr val="4472C4">
                    <a:lumMod val="50000"/>
                  </a:srgbClr>
                </a:solidFill>
                <a:latin typeface="+mj-lt"/>
              </a:rPr>
              <a:t>en </a:t>
            </a:r>
            <a:r>
              <a:rPr lang="fr-FR" sz="2000" dirty="0">
                <a:solidFill>
                  <a:srgbClr val="4472C4">
                    <a:lumMod val="50000"/>
                  </a:srgbClr>
                </a:solidFill>
              </a:rPr>
              <a:t>scène en 1987.</a:t>
            </a:r>
            <a:r>
              <a:rPr lang="fr-FR" sz="2000" dirty="0">
                <a:solidFill>
                  <a:srgbClr val="4472C4">
                    <a:lumMod val="50000"/>
                  </a:srgbClr>
                </a:solidFill>
                <a:latin typeface="+mj-lt"/>
              </a:rPr>
              <a:t> Au début*, </a:t>
            </a:r>
            <a:br>
              <a:rPr lang="fr-FR" sz="2000" dirty="0">
                <a:solidFill>
                  <a:srgbClr val="4472C4">
                    <a:lumMod val="50000"/>
                  </a:srgbClr>
                </a:solidFill>
                <a:latin typeface="+mj-lt"/>
              </a:rPr>
            </a:br>
            <a:r>
              <a:rPr lang="fr-FR" sz="2000" dirty="0">
                <a:solidFill>
                  <a:srgbClr val="4472C4">
                    <a:lumMod val="50000"/>
                  </a:srgbClr>
                </a:solidFill>
                <a:latin typeface="+mj-lt"/>
              </a:rPr>
              <a:t>elle </a:t>
            </a:r>
            <a:r>
              <a:rPr lang="fr-FR" sz="2000" b="1" dirty="0">
                <a:solidFill>
                  <a:srgbClr val="4472C4">
                    <a:lumMod val="50000"/>
                  </a:srgbClr>
                </a:solidFill>
                <a:latin typeface="+mj-lt"/>
              </a:rPr>
              <a:t>dansait</a:t>
            </a:r>
            <a:r>
              <a:rPr lang="fr-FR" sz="2000" dirty="0">
                <a:solidFill>
                  <a:srgbClr val="4472C4">
                    <a:lumMod val="50000"/>
                  </a:srgbClr>
                </a:solidFill>
                <a:latin typeface="+mj-lt"/>
              </a:rPr>
              <a:t> et </a:t>
            </a:r>
            <a:r>
              <a:rPr lang="fr-FR" sz="2000" b="1" dirty="0">
                <a:solidFill>
                  <a:srgbClr val="4472C4">
                    <a:lumMod val="50000"/>
                  </a:srgbClr>
                </a:solidFill>
                <a:latin typeface="+mj-lt"/>
              </a:rPr>
              <a:t>présentait</a:t>
            </a:r>
            <a:r>
              <a:rPr lang="fr-FR" sz="2000" dirty="0">
                <a:solidFill>
                  <a:srgbClr val="4472C4">
                    <a:lumMod val="50000"/>
                  </a:srgbClr>
                </a:solidFill>
                <a:latin typeface="+mj-lt"/>
              </a:rPr>
              <a:t> des bingos dans les bars Montréalais. Elle </a:t>
            </a:r>
            <a:r>
              <a:rPr lang="fr-FR" sz="2000" b="1" dirty="0">
                <a:solidFill>
                  <a:srgbClr val="4472C4">
                    <a:lumMod val="50000"/>
                  </a:srgbClr>
                </a:solidFill>
                <a:latin typeface="+mj-lt"/>
              </a:rPr>
              <a:t>a démarré</a:t>
            </a:r>
            <a:r>
              <a:rPr lang="fr-FR" sz="2000" dirty="0">
                <a:solidFill>
                  <a:srgbClr val="4472C4">
                    <a:lumMod val="50000"/>
                  </a:srgbClr>
                </a:solidFill>
                <a:latin typeface="+mj-lt"/>
              </a:rPr>
              <a:t>* le cabaret Mado </a:t>
            </a:r>
            <a:br>
              <a:rPr lang="fr-FR" sz="2000" dirty="0">
                <a:solidFill>
                  <a:srgbClr val="4472C4">
                    <a:lumMod val="50000"/>
                  </a:srgbClr>
                </a:solidFill>
                <a:latin typeface="+mj-lt"/>
              </a:rPr>
            </a:br>
            <a:r>
              <a:rPr lang="fr-FR" sz="2000" dirty="0">
                <a:solidFill>
                  <a:srgbClr val="4472C4">
                    <a:lumMod val="50000"/>
                  </a:srgbClr>
                </a:solidFill>
                <a:latin typeface="+mj-lt"/>
              </a:rPr>
              <a:t>en 2002. Pendant près de 15 ans, elle </a:t>
            </a:r>
            <a:r>
              <a:rPr lang="fr-FR" sz="2000" b="1" dirty="0">
                <a:solidFill>
                  <a:srgbClr val="4472C4">
                    <a:lumMod val="50000"/>
                  </a:srgbClr>
                </a:solidFill>
                <a:latin typeface="+mj-lt"/>
              </a:rPr>
              <a:t>organisait</a:t>
            </a:r>
            <a:r>
              <a:rPr lang="fr-FR" sz="2000" dirty="0">
                <a:solidFill>
                  <a:srgbClr val="4472C4">
                    <a:lumMod val="50000"/>
                  </a:srgbClr>
                </a:solidFill>
                <a:latin typeface="+mj-lt"/>
              </a:rPr>
              <a:t> « Mascara », un des plus importants spectacles du </a:t>
            </a:r>
            <a:br>
              <a:rPr lang="fr-FR" sz="2000" dirty="0">
                <a:solidFill>
                  <a:srgbClr val="4472C4">
                    <a:lumMod val="50000"/>
                  </a:srgbClr>
                </a:solidFill>
                <a:latin typeface="+mj-lt"/>
              </a:rPr>
            </a:br>
            <a:r>
              <a:rPr lang="fr-FR" sz="2000" dirty="0">
                <a:solidFill>
                  <a:srgbClr val="4472C4">
                    <a:lumMod val="50000"/>
                  </a:srgbClr>
                </a:solidFill>
                <a:latin typeface="+mj-lt"/>
              </a:rPr>
              <a:t>drag dans le monde avec plus de 100 artistes. Elle </a:t>
            </a:r>
            <a:r>
              <a:rPr lang="fr-FR" sz="2000" b="1" dirty="0">
                <a:solidFill>
                  <a:srgbClr val="4472C4">
                    <a:lumMod val="50000"/>
                  </a:srgbClr>
                </a:solidFill>
                <a:latin typeface="+mj-lt"/>
              </a:rPr>
              <a:t>écrivait</a:t>
            </a:r>
            <a:r>
              <a:rPr lang="fr-FR" sz="2000" dirty="0">
                <a:solidFill>
                  <a:srgbClr val="4472C4">
                    <a:lumMod val="50000"/>
                  </a:srgbClr>
                </a:solidFill>
                <a:latin typeface="+mj-lt"/>
              </a:rPr>
              <a:t> des articles pour les magazines et journaux LGBTQ+, comme « Fugues » et « ici Montréal ».</a:t>
            </a:r>
            <a:endParaRPr kumimoji="0" lang="en-US" sz="2000" b="0" i="0" u="none" strike="noStrike" kern="1200" cap="none" spc="0" normalizeH="0" baseline="0" noProof="0" dirty="0">
              <a:ln>
                <a:noFill/>
              </a:ln>
              <a:solidFill>
                <a:srgbClr val="4472C4">
                  <a:lumMod val="50000"/>
                </a:srgbClr>
              </a:solidFill>
              <a:effectLst/>
              <a:uLnTx/>
              <a:uFillTx/>
              <a:latin typeface="+mj-lt"/>
            </a:endParaRPr>
          </a:p>
        </p:txBody>
      </p:sp>
      <p:sp>
        <p:nvSpPr>
          <p:cNvPr id="2" name="Rounded Rectangle 1"/>
          <p:cNvSpPr/>
          <p:nvPr/>
        </p:nvSpPr>
        <p:spPr>
          <a:xfrm>
            <a:off x="4144668" y="1218804"/>
            <a:ext cx="7581014" cy="5054405"/>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F3E11188-B433-5A4A-A669-78C0EE9B8445}"/>
              </a:ext>
            </a:extLst>
          </p:cNvPr>
          <p:cNvSpPr txBox="1"/>
          <p:nvPr/>
        </p:nvSpPr>
        <p:spPr>
          <a:xfrm>
            <a:off x="4500000" y="1458000"/>
            <a:ext cx="6927935" cy="4616648"/>
          </a:xfrm>
          <a:prstGeom prst="rect">
            <a:avLst/>
          </a:prstGeom>
          <a:solidFill>
            <a:schemeClr val="accent1">
              <a:lumMod val="20000"/>
              <a:lumOff val="80000"/>
            </a:schemeClr>
          </a:solidFill>
        </p:spPr>
        <p:txBody>
          <a:bodyPr wrap="square" lIns="0" tIns="0" rIns="0" bIns="0" rtlCol="0">
            <a:spAutoFit/>
          </a:bodyPr>
          <a:lstStyle/>
          <a:p>
            <a:pPr>
              <a:defRPr/>
            </a:pPr>
            <a:r>
              <a:rPr lang="fr-FR" sz="2000" dirty="0">
                <a:solidFill>
                  <a:srgbClr val="4472C4">
                    <a:lumMod val="50000"/>
                  </a:srgbClr>
                </a:solidFill>
                <a:latin typeface="+mj-lt"/>
              </a:rPr>
              <a:t>Le Cabaret Mado </a:t>
            </a:r>
            <a:r>
              <a:rPr lang="fr-FR" sz="2000" b="1" dirty="0">
                <a:solidFill>
                  <a:srgbClr val="4472C4">
                    <a:lumMod val="50000"/>
                  </a:srgbClr>
                </a:solidFill>
                <a:latin typeface="+mj-lt"/>
              </a:rPr>
              <a:t>présente</a:t>
            </a:r>
            <a:r>
              <a:rPr lang="fr-FR" sz="2000" dirty="0">
                <a:solidFill>
                  <a:srgbClr val="4472C4">
                    <a:lumMod val="50000"/>
                  </a:srgbClr>
                </a:solidFill>
                <a:latin typeface="+mj-lt"/>
              </a:rPr>
              <a:t> des spectacles 6 soirs par semaine, 52 semaines par an. </a:t>
            </a:r>
            <a:r>
              <a:rPr lang="fr-FR" sz="2000" dirty="0">
                <a:solidFill>
                  <a:srgbClr val="4472C4">
                    <a:lumMod val="50000"/>
                  </a:srgbClr>
                </a:solidFill>
              </a:rPr>
              <a:t>L'hôtesse , Mado Lamotte, </a:t>
            </a:r>
            <a:r>
              <a:rPr lang="fr-FR" sz="2000" b="1" dirty="0">
                <a:solidFill>
                  <a:srgbClr val="4472C4">
                    <a:lumMod val="50000"/>
                  </a:srgbClr>
                </a:solidFill>
              </a:rPr>
              <a:t>est</a:t>
            </a:r>
            <a:r>
              <a:rPr lang="fr-FR" sz="2000" dirty="0">
                <a:solidFill>
                  <a:srgbClr val="4472C4">
                    <a:lumMod val="50000"/>
                  </a:srgbClr>
                </a:solidFill>
              </a:rPr>
              <a:t> une icône de la scène LGBTQ+ montréalaise. </a:t>
            </a:r>
            <a:r>
              <a:rPr lang="en-US" sz="2000" dirty="0">
                <a:solidFill>
                  <a:srgbClr val="4472C4">
                    <a:lumMod val="50000"/>
                  </a:srgbClr>
                </a:solidFill>
                <a:latin typeface="+mj-lt"/>
              </a:rPr>
              <a:t>Luc Provost </a:t>
            </a:r>
            <a:r>
              <a:rPr lang="fr-FR" sz="2000" b="1" dirty="0">
                <a:solidFill>
                  <a:srgbClr val="4472C4">
                    <a:lumMod val="50000"/>
                  </a:srgbClr>
                </a:solidFill>
              </a:rPr>
              <a:t>a créé </a:t>
            </a:r>
            <a:r>
              <a:rPr lang="fr-FR" sz="2000" dirty="0">
                <a:solidFill>
                  <a:srgbClr val="4472C4">
                    <a:lumMod val="50000"/>
                  </a:srgbClr>
                </a:solidFill>
              </a:rPr>
              <a:t>ce personnage drag queen il y a 26 ans. </a:t>
            </a:r>
            <a:r>
              <a:rPr lang="en-US" sz="2000" dirty="0">
                <a:solidFill>
                  <a:srgbClr val="4472C4">
                    <a:lumMod val="50000"/>
                  </a:srgbClr>
                </a:solidFill>
                <a:latin typeface="+mj-lt"/>
              </a:rPr>
              <a:t>Luc </a:t>
            </a:r>
            <a:r>
              <a:rPr lang="en-US" sz="2000" b="1" dirty="0">
                <a:solidFill>
                  <a:srgbClr val="4472C4">
                    <a:lumMod val="50000"/>
                  </a:srgbClr>
                </a:solidFill>
                <a:latin typeface="+mj-lt"/>
              </a:rPr>
              <a:t>chantait</a:t>
            </a:r>
            <a:r>
              <a:rPr lang="en-US" sz="2000" dirty="0">
                <a:solidFill>
                  <a:srgbClr val="4472C4">
                    <a:lumMod val="50000"/>
                  </a:srgbClr>
                </a:solidFill>
                <a:latin typeface="+mj-lt"/>
              </a:rPr>
              <a:t> </a:t>
            </a:r>
            <a:r>
              <a:rPr lang="fr-FR" sz="2000" dirty="0">
                <a:solidFill>
                  <a:srgbClr val="4472C4">
                    <a:lumMod val="50000"/>
                  </a:srgbClr>
                </a:solidFill>
              </a:rPr>
              <a:t>à l’école </a:t>
            </a:r>
            <a:r>
              <a:rPr lang="en-US" sz="2000" dirty="0">
                <a:solidFill>
                  <a:srgbClr val="4472C4">
                    <a:lumMod val="50000"/>
                  </a:srgbClr>
                </a:solidFill>
                <a:latin typeface="+mj-lt"/>
              </a:rPr>
              <a:t>et il </a:t>
            </a:r>
            <a:r>
              <a:rPr lang="en-US" sz="2000" b="1" dirty="0">
                <a:solidFill>
                  <a:srgbClr val="4472C4">
                    <a:lumMod val="50000"/>
                  </a:srgbClr>
                </a:solidFill>
                <a:latin typeface="+mj-lt"/>
              </a:rPr>
              <a:t>a étudié </a:t>
            </a:r>
            <a:r>
              <a:rPr lang="en-US" sz="2000" dirty="0">
                <a:solidFill>
                  <a:srgbClr val="4472C4">
                    <a:lumMod val="50000"/>
                  </a:srgbClr>
                </a:solidFill>
                <a:latin typeface="+mj-lt"/>
              </a:rPr>
              <a:t>le théâtre à l’</a:t>
            </a:r>
            <a:r>
              <a:rPr lang="fr-FR" sz="2000" dirty="0">
                <a:solidFill>
                  <a:srgbClr val="4472C4">
                    <a:lumMod val="50000"/>
                  </a:srgbClr>
                </a:solidFill>
                <a:latin typeface="+mj-lt"/>
              </a:rPr>
              <a:t>Université du Québec </a:t>
            </a:r>
            <a:r>
              <a:rPr lang="en-US" sz="2000" dirty="0">
                <a:solidFill>
                  <a:srgbClr val="4472C4">
                    <a:lumMod val="50000"/>
                  </a:srgbClr>
                </a:solidFill>
              </a:rPr>
              <a:t>à</a:t>
            </a:r>
            <a:r>
              <a:rPr lang="fr-FR" sz="2000" dirty="0">
                <a:solidFill>
                  <a:srgbClr val="4472C4">
                    <a:lumMod val="50000"/>
                  </a:srgbClr>
                </a:solidFill>
              </a:rPr>
              <a:t> Montréal.</a:t>
            </a:r>
            <a:endParaRPr lang="fr-FR" sz="2000" dirty="0">
              <a:solidFill>
                <a:srgbClr val="4472C4">
                  <a:lumMod val="50000"/>
                </a:srgbClr>
              </a:solidFill>
              <a:latin typeface="+mj-lt"/>
            </a:endParaRPr>
          </a:p>
          <a:p>
            <a:pPr>
              <a:defRPr/>
            </a:pPr>
            <a:endParaRPr lang="en-US" sz="2000" dirty="0">
              <a:solidFill>
                <a:srgbClr val="4472C4">
                  <a:lumMod val="50000"/>
                </a:srgbClr>
              </a:solidFill>
              <a:latin typeface="+mj-lt"/>
            </a:endParaRPr>
          </a:p>
          <a:p>
            <a:pPr>
              <a:defRPr/>
            </a:pPr>
            <a:r>
              <a:rPr lang="fr-FR" sz="2000" dirty="0">
                <a:solidFill>
                  <a:srgbClr val="4472C4">
                    <a:lumMod val="50000"/>
                  </a:srgbClr>
                </a:solidFill>
                <a:latin typeface="+mj-lt"/>
              </a:rPr>
              <a:t>Mado </a:t>
            </a:r>
            <a:r>
              <a:rPr lang="fr-FR" sz="2000" b="1" dirty="0">
                <a:solidFill>
                  <a:srgbClr val="4472C4">
                    <a:lumMod val="50000"/>
                  </a:srgbClr>
                </a:solidFill>
                <a:latin typeface="+mj-lt"/>
              </a:rPr>
              <a:t>est entrée </a:t>
            </a:r>
            <a:r>
              <a:rPr lang="fr-FR" sz="2000" dirty="0">
                <a:solidFill>
                  <a:srgbClr val="4472C4">
                    <a:lumMod val="50000"/>
                  </a:srgbClr>
                </a:solidFill>
                <a:latin typeface="+mj-lt"/>
              </a:rPr>
              <a:t>en </a:t>
            </a:r>
            <a:r>
              <a:rPr lang="fr-FR" sz="2000" dirty="0">
                <a:solidFill>
                  <a:srgbClr val="4472C4">
                    <a:lumMod val="50000"/>
                  </a:srgbClr>
                </a:solidFill>
              </a:rPr>
              <a:t>scène en 1987.</a:t>
            </a:r>
            <a:r>
              <a:rPr lang="fr-FR" sz="2000" dirty="0">
                <a:solidFill>
                  <a:srgbClr val="4472C4">
                    <a:lumMod val="50000"/>
                  </a:srgbClr>
                </a:solidFill>
                <a:latin typeface="+mj-lt"/>
              </a:rPr>
              <a:t> Au début*, </a:t>
            </a:r>
            <a:br>
              <a:rPr lang="fr-FR" sz="2000" dirty="0">
                <a:solidFill>
                  <a:srgbClr val="4472C4">
                    <a:lumMod val="50000"/>
                  </a:srgbClr>
                </a:solidFill>
                <a:latin typeface="+mj-lt"/>
              </a:rPr>
            </a:br>
            <a:r>
              <a:rPr lang="fr-FR" sz="2000" dirty="0">
                <a:solidFill>
                  <a:srgbClr val="4472C4">
                    <a:lumMod val="50000"/>
                  </a:srgbClr>
                </a:solidFill>
                <a:latin typeface="+mj-lt"/>
              </a:rPr>
              <a:t>elle </a:t>
            </a:r>
            <a:r>
              <a:rPr lang="fr-FR" sz="2000" b="1" dirty="0">
                <a:solidFill>
                  <a:srgbClr val="4472C4">
                    <a:lumMod val="50000"/>
                  </a:srgbClr>
                </a:solidFill>
                <a:latin typeface="+mj-lt"/>
              </a:rPr>
              <a:t>dansait</a:t>
            </a:r>
            <a:r>
              <a:rPr lang="fr-FR" sz="2000" dirty="0">
                <a:solidFill>
                  <a:srgbClr val="4472C4">
                    <a:lumMod val="50000"/>
                  </a:srgbClr>
                </a:solidFill>
                <a:latin typeface="+mj-lt"/>
              </a:rPr>
              <a:t> et </a:t>
            </a:r>
            <a:r>
              <a:rPr lang="fr-FR" sz="2000" b="1" dirty="0">
                <a:solidFill>
                  <a:srgbClr val="4472C4">
                    <a:lumMod val="50000"/>
                  </a:srgbClr>
                </a:solidFill>
                <a:latin typeface="+mj-lt"/>
              </a:rPr>
              <a:t>présentait</a:t>
            </a:r>
            <a:r>
              <a:rPr lang="fr-FR" sz="2000" dirty="0">
                <a:solidFill>
                  <a:srgbClr val="4472C4">
                    <a:lumMod val="50000"/>
                  </a:srgbClr>
                </a:solidFill>
                <a:latin typeface="+mj-lt"/>
              </a:rPr>
              <a:t> des bingos dans les bars Montréalais. Elle </a:t>
            </a:r>
            <a:r>
              <a:rPr lang="fr-FR" sz="2000" b="1" dirty="0">
                <a:solidFill>
                  <a:srgbClr val="4472C4">
                    <a:lumMod val="50000"/>
                  </a:srgbClr>
                </a:solidFill>
                <a:latin typeface="+mj-lt"/>
              </a:rPr>
              <a:t>a démarré</a:t>
            </a:r>
            <a:r>
              <a:rPr lang="fr-FR" sz="2000" dirty="0">
                <a:solidFill>
                  <a:srgbClr val="4472C4">
                    <a:lumMod val="50000"/>
                  </a:srgbClr>
                </a:solidFill>
                <a:latin typeface="+mj-lt"/>
              </a:rPr>
              <a:t>* le cabaret Mado </a:t>
            </a:r>
            <a:br>
              <a:rPr lang="fr-FR" sz="2000" dirty="0">
                <a:solidFill>
                  <a:srgbClr val="4472C4">
                    <a:lumMod val="50000"/>
                  </a:srgbClr>
                </a:solidFill>
                <a:latin typeface="+mj-lt"/>
              </a:rPr>
            </a:br>
            <a:r>
              <a:rPr lang="fr-FR" sz="2000" dirty="0">
                <a:solidFill>
                  <a:srgbClr val="4472C4">
                    <a:lumMod val="50000"/>
                  </a:srgbClr>
                </a:solidFill>
                <a:latin typeface="+mj-lt"/>
              </a:rPr>
              <a:t>en 2002. Pendant près de 15 ans, elle </a:t>
            </a:r>
            <a:r>
              <a:rPr lang="fr-FR" sz="2000" b="1" dirty="0">
                <a:solidFill>
                  <a:srgbClr val="4472C4">
                    <a:lumMod val="50000"/>
                  </a:srgbClr>
                </a:solidFill>
                <a:latin typeface="+mj-lt"/>
              </a:rPr>
              <a:t>organisait</a:t>
            </a:r>
            <a:r>
              <a:rPr lang="fr-FR" sz="2000" dirty="0">
                <a:solidFill>
                  <a:srgbClr val="4472C4">
                    <a:lumMod val="50000"/>
                  </a:srgbClr>
                </a:solidFill>
                <a:latin typeface="+mj-lt"/>
              </a:rPr>
              <a:t> « Mascara », un des plus importants spectacles du </a:t>
            </a:r>
            <a:br>
              <a:rPr lang="fr-FR" sz="2000" dirty="0">
                <a:solidFill>
                  <a:srgbClr val="4472C4">
                    <a:lumMod val="50000"/>
                  </a:srgbClr>
                </a:solidFill>
                <a:latin typeface="+mj-lt"/>
              </a:rPr>
            </a:br>
            <a:r>
              <a:rPr lang="fr-FR" sz="2000" dirty="0">
                <a:solidFill>
                  <a:srgbClr val="4472C4">
                    <a:lumMod val="50000"/>
                  </a:srgbClr>
                </a:solidFill>
                <a:latin typeface="+mj-lt"/>
              </a:rPr>
              <a:t>drag dans le monde avec plus de 100 artistes. Elle </a:t>
            </a:r>
            <a:r>
              <a:rPr lang="fr-FR" sz="2000" b="1" dirty="0">
                <a:solidFill>
                  <a:srgbClr val="4472C4">
                    <a:lumMod val="50000"/>
                  </a:srgbClr>
                </a:solidFill>
                <a:latin typeface="+mj-lt"/>
              </a:rPr>
              <a:t>écrivait</a:t>
            </a:r>
            <a:r>
              <a:rPr lang="fr-FR" sz="2000" dirty="0">
                <a:solidFill>
                  <a:srgbClr val="4472C4">
                    <a:lumMod val="50000"/>
                  </a:srgbClr>
                </a:solidFill>
                <a:latin typeface="+mj-lt"/>
              </a:rPr>
              <a:t> des articles pour les magazines et journaux LGBTQ+, comme « Fugues » et « ici Montréal ».</a:t>
            </a:r>
            <a:endParaRPr kumimoji="0" lang="en-US" sz="2000" b="0" i="0" u="none" strike="noStrike" kern="1200" cap="none" spc="0" normalizeH="0" baseline="0" noProof="0" dirty="0">
              <a:ln>
                <a:noFill/>
              </a:ln>
              <a:solidFill>
                <a:srgbClr val="4472C4">
                  <a:lumMod val="50000"/>
                </a:srgbClr>
              </a:solidFill>
              <a:effectLst/>
              <a:uLnTx/>
              <a:uFillTx/>
              <a:latin typeface="+mj-lt"/>
            </a:endParaRPr>
          </a:p>
        </p:txBody>
      </p:sp>
      <p:sp>
        <p:nvSpPr>
          <p:cNvPr id="16" name="TextBox 15">
            <a:extLst>
              <a:ext uri="{FF2B5EF4-FFF2-40B4-BE49-F238E27FC236}">
                <a16:creationId xmlns:a16="http://schemas.microsoft.com/office/drawing/2014/main" id="{F3E11188-B433-5A4A-A669-78C0EE9B8445}"/>
              </a:ext>
            </a:extLst>
          </p:cNvPr>
          <p:cNvSpPr txBox="1"/>
          <p:nvPr/>
        </p:nvSpPr>
        <p:spPr>
          <a:xfrm>
            <a:off x="4500000" y="1458000"/>
            <a:ext cx="6927935" cy="4616648"/>
          </a:xfrm>
          <a:prstGeom prst="rect">
            <a:avLst/>
          </a:prstGeom>
          <a:solidFill>
            <a:schemeClr val="accent1">
              <a:lumMod val="20000"/>
              <a:lumOff val="80000"/>
            </a:schemeClr>
          </a:solidFill>
        </p:spPr>
        <p:txBody>
          <a:bodyPr wrap="square" lIns="0" tIns="0" rIns="0" bIns="0" rtlCol="0">
            <a:spAutoFit/>
          </a:bodyPr>
          <a:lstStyle/>
          <a:p>
            <a:pPr>
              <a:defRPr/>
            </a:pPr>
            <a:r>
              <a:rPr lang="fr-FR" sz="2000" dirty="0">
                <a:solidFill>
                  <a:srgbClr val="4472C4">
                    <a:lumMod val="50000"/>
                  </a:srgbClr>
                </a:solidFill>
                <a:latin typeface="+mj-lt"/>
              </a:rPr>
              <a:t>Le Cabaret Mado </a:t>
            </a:r>
            <a:r>
              <a:rPr lang="fr-FR" sz="2000" b="1" dirty="0">
                <a:solidFill>
                  <a:srgbClr val="4472C4">
                    <a:lumMod val="50000"/>
                  </a:srgbClr>
                </a:solidFill>
                <a:latin typeface="+mj-lt"/>
              </a:rPr>
              <a:t>présente</a:t>
            </a:r>
            <a:r>
              <a:rPr lang="fr-FR" sz="2000" dirty="0">
                <a:solidFill>
                  <a:srgbClr val="4472C4">
                    <a:lumMod val="50000"/>
                  </a:srgbClr>
                </a:solidFill>
                <a:latin typeface="+mj-lt"/>
              </a:rPr>
              <a:t> des spectacles 6 soirs par semaine, 52 semaines par an. </a:t>
            </a:r>
            <a:r>
              <a:rPr lang="fr-FR" sz="2000" dirty="0">
                <a:solidFill>
                  <a:srgbClr val="4472C4">
                    <a:lumMod val="50000"/>
                  </a:srgbClr>
                </a:solidFill>
              </a:rPr>
              <a:t>L'hôtesse , Mado Lamotte, </a:t>
            </a:r>
            <a:r>
              <a:rPr lang="fr-FR" sz="2000" b="1" dirty="0">
                <a:solidFill>
                  <a:srgbClr val="4472C4">
                    <a:lumMod val="50000"/>
                  </a:srgbClr>
                </a:solidFill>
              </a:rPr>
              <a:t>est</a:t>
            </a:r>
            <a:r>
              <a:rPr lang="fr-FR" sz="2000" dirty="0">
                <a:solidFill>
                  <a:srgbClr val="4472C4">
                    <a:lumMod val="50000"/>
                  </a:srgbClr>
                </a:solidFill>
              </a:rPr>
              <a:t> une icône de la scène LGBTQ+ montréalaise. </a:t>
            </a:r>
            <a:r>
              <a:rPr lang="en-US" sz="2000" dirty="0">
                <a:solidFill>
                  <a:srgbClr val="4472C4">
                    <a:lumMod val="50000"/>
                  </a:srgbClr>
                </a:solidFill>
                <a:latin typeface="+mj-lt"/>
              </a:rPr>
              <a:t>Luc Provost </a:t>
            </a:r>
            <a:r>
              <a:rPr lang="fr-FR" sz="2000" b="1" dirty="0">
                <a:solidFill>
                  <a:srgbClr val="4472C4">
                    <a:lumMod val="50000"/>
                  </a:srgbClr>
                </a:solidFill>
              </a:rPr>
              <a:t>a créé </a:t>
            </a:r>
            <a:r>
              <a:rPr lang="fr-FR" sz="2000" dirty="0">
                <a:solidFill>
                  <a:srgbClr val="4472C4">
                    <a:lumMod val="50000"/>
                  </a:srgbClr>
                </a:solidFill>
              </a:rPr>
              <a:t>ce personnage drag queen </a:t>
            </a:r>
            <a:r>
              <a:rPr lang="fr-FR" sz="2000" b="1" dirty="0">
                <a:solidFill>
                  <a:srgbClr val="E87D1E"/>
                </a:solidFill>
              </a:rPr>
              <a:t>il y a 26 ans</a:t>
            </a:r>
            <a:r>
              <a:rPr lang="fr-FR" sz="2000" dirty="0">
                <a:solidFill>
                  <a:srgbClr val="4472C4">
                    <a:lumMod val="50000"/>
                  </a:srgbClr>
                </a:solidFill>
              </a:rPr>
              <a:t>. </a:t>
            </a:r>
            <a:r>
              <a:rPr lang="en-US" sz="2000" dirty="0">
                <a:solidFill>
                  <a:srgbClr val="4472C4">
                    <a:lumMod val="50000"/>
                  </a:srgbClr>
                </a:solidFill>
                <a:latin typeface="+mj-lt"/>
              </a:rPr>
              <a:t>Luc </a:t>
            </a:r>
            <a:r>
              <a:rPr lang="en-US" sz="2000" b="1" dirty="0">
                <a:solidFill>
                  <a:srgbClr val="4472C4">
                    <a:lumMod val="50000"/>
                  </a:srgbClr>
                </a:solidFill>
                <a:latin typeface="+mj-lt"/>
              </a:rPr>
              <a:t>chantait </a:t>
            </a:r>
            <a:r>
              <a:rPr lang="en-US" sz="2000" dirty="0">
                <a:solidFill>
                  <a:srgbClr val="4472C4">
                    <a:lumMod val="50000"/>
                  </a:srgbClr>
                </a:solidFill>
                <a:latin typeface="+mj-lt"/>
              </a:rPr>
              <a:t>à l’école</a:t>
            </a:r>
            <a:r>
              <a:rPr lang="fr-FR" sz="2000" dirty="0">
                <a:solidFill>
                  <a:schemeClr val="accent1">
                    <a:lumMod val="50000"/>
                  </a:schemeClr>
                </a:solidFill>
              </a:rPr>
              <a:t> </a:t>
            </a:r>
            <a:r>
              <a:rPr lang="en-US" sz="2000" dirty="0">
                <a:solidFill>
                  <a:srgbClr val="4472C4">
                    <a:lumMod val="50000"/>
                  </a:srgbClr>
                </a:solidFill>
                <a:latin typeface="+mj-lt"/>
              </a:rPr>
              <a:t>et il </a:t>
            </a:r>
            <a:r>
              <a:rPr lang="en-US" sz="2000" b="1" dirty="0">
                <a:solidFill>
                  <a:srgbClr val="4472C4">
                    <a:lumMod val="50000"/>
                  </a:srgbClr>
                </a:solidFill>
                <a:latin typeface="+mj-lt"/>
              </a:rPr>
              <a:t>a étudié </a:t>
            </a:r>
            <a:r>
              <a:rPr lang="en-US" sz="2000" dirty="0">
                <a:solidFill>
                  <a:srgbClr val="4472C4">
                    <a:lumMod val="50000"/>
                  </a:srgbClr>
                </a:solidFill>
                <a:latin typeface="+mj-lt"/>
              </a:rPr>
              <a:t>le théâtre à l’</a:t>
            </a:r>
            <a:r>
              <a:rPr lang="fr-FR" sz="2000" dirty="0">
                <a:solidFill>
                  <a:srgbClr val="4472C4">
                    <a:lumMod val="50000"/>
                  </a:srgbClr>
                </a:solidFill>
                <a:latin typeface="+mj-lt"/>
              </a:rPr>
              <a:t>Université du Québec </a:t>
            </a:r>
            <a:r>
              <a:rPr lang="en-US" sz="2000" dirty="0">
                <a:solidFill>
                  <a:srgbClr val="4472C4">
                    <a:lumMod val="50000"/>
                  </a:srgbClr>
                </a:solidFill>
              </a:rPr>
              <a:t>à</a:t>
            </a:r>
            <a:r>
              <a:rPr lang="fr-FR" sz="2000" dirty="0">
                <a:solidFill>
                  <a:srgbClr val="4472C4">
                    <a:lumMod val="50000"/>
                  </a:srgbClr>
                </a:solidFill>
              </a:rPr>
              <a:t> Montréal.</a:t>
            </a:r>
            <a:endParaRPr lang="fr-FR" sz="2000" dirty="0">
              <a:solidFill>
                <a:srgbClr val="4472C4">
                  <a:lumMod val="50000"/>
                </a:srgbClr>
              </a:solidFill>
              <a:latin typeface="+mj-lt"/>
            </a:endParaRPr>
          </a:p>
          <a:p>
            <a:pPr>
              <a:defRPr/>
            </a:pPr>
            <a:endParaRPr lang="en-US" sz="2000" dirty="0">
              <a:solidFill>
                <a:srgbClr val="4472C4">
                  <a:lumMod val="50000"/>
                </a:srgbClr>
              </a:solidFill>
              <a:latin typeface="+mj-lt"/>
            </a:endParaRPr>
          </a:p>
          <a:p>
            <a:pPr>
              <a:defRPr/>
            </a:pPr>
            <a:r>
              <a:rPr lang="fr-FR" sz="2000" dirty="0">
                <a:solidFill>
                  <a:srgbClr val="4472C4">
                    <a:lumMod val="50000"/>
                  </a:srgbClr>
                </a:solidFill>
                <a:latin typeface="+mj-lt"/>
              </a:rPr>
              <a:t>Mado </a:t>
            </a:r>
            <a:r>
              <a:rPr lang="fr-FR" sz="2000" b="1" dirty="0">
                <a:solidFill>
                  <a:srgbClr val="4472C4">
                    <a:lumMod val="50000"/>
                  </a:srgbClr>
                </a:solidFill>
                <a:latin typeface="+mj-lt"/>
              </a:rPr>
              <a:t>est entrée </a:t>
            </a:r>
            <a:r>
              <a:rPr lang="fr-FR" sz="2000" dirty="0">
                <a:solidFill>
                  <a:srgbClr val="4472C4">
                    <a:lumMod val="50000"/>
                  </a:srgbClr>
                </a:solidFill>
                <a:latin typeface="+mj-lt"/>
              </a:rPr>
              <a:t>en </a:t>
            </a:r>
            <a:r>
              <a:rPr lang="fr-FR" sz="2000" dirty="0">
                <a:solidFill>
                  <a:srgbClr val="4472C4">
                    <a:lumMod val="50000"/>
                  </a:srgbClr>
                </a:solidFill>
              </a:rPr>
              <a:t>scène </a:t>
            </a:r>
            <a:r>
              <a:rPr lang="fr-FR" sz="2000" b="1" dirty="0">
                <a:solidFill>
                  <a:srgbClr val="E87D1E"/>
                </a:solidFill>
              </a:rPr>
              <a:t>en juillet 1987</a:t>
            </a:r>
            <a:r>
              <a:rPr lang="fr-FR" sz="2000" dirty="0">
                <a:solidFill>
                  <a:srgbClr val="4472C4">
                    <a:lumMod val="50000"/>
                  </a:srgbClr>
                </a:solidFill>
              </a:rPr>
              <a:t>.</a:t>
            </a:r>
            <a:r>
              <a:rPr lang="fr-FR" sz="2000" dirty="0">
                <a:solidFill>
                  <a:srgbClr val="4472C4">
                    <a:lumMod val="50000"/>
                  </a:srgbClr>
                </a:solidFill>
                <a:latin typeface="+mj-lt"/>
              </a:rPr>
              <a:t> </a:t>
            </a:r>
            <a:r>
              <a:rPr lang="fr-FR" sz="2000" dirty="0">
                <a:solidFill>
                  <a:schemeClr val="accent1">
                    <a:lumMod val="50000"/>
                  </a:schemeClr>
                </a:solidFill>
                <a:latin typeface="+mj-lt"/>
              </a:rPr>
              <a:t>Au début</a:t>
            </a:r>
            <a:r>
              <a:rPr lang="fr-FR" sz="2000" dirty="0">
                <a:solidFill>
                  <a:srgbClr val="4472C4">
                    <a:lumMod val="50000"/>
                  </a:srgbClr>
                </a:solidFill>
                <a:latin typeface="+mj-lt"/>
              </a:rPr>
              <a:t>*, </a:t>
            </a:r>
            <a:br>
              <a:rPr lang="fr-FR" sz="2000" dirty="0">
                <a:solidFill>
                  <a:srgbClr val="4472C4">
                    <a:lumMod val="50000"/>
                  </a:srgbClr>
                </a:solidFill>
                <a:latin typeface="+mj-lt"/>
              </a:rPr>
            </a:br>
            <a:r>
              <a:rPr lang="fr-FR" sz="2000" dirty="0">
                <a:solidFill>
                  <a:srgbClr val="4472C4">
                    <a:lumMod val="50000"/>
                  </a:srgbClr>
                </a:solidFill>
                <a:latin typeface="+mj-lt"/>
              </a:rPr>
              <a:t>elle </a:t>
            </a:r>
            <a:r>
              <a:rPr lang="fr-FR" sz="2000" b="1" dirty="0">
                <a:solidFill>
                  <a:srgbClr val="4472C4">
                    <a:lumMod val="50000"/>
                  </a:srgbClr>
                </a:solidFill>
                <a:latin typeface="+mj-lt"/>
              </a:rPr>
              <a:t>dansait</a:t>
            </a:r>
            <a:r>
              <a:rPr lang="fr-FR" sz="2000" dirty="0">
                <a:solidFill>
                  <a:srgbClr val="4472C4">
                    <a:lumMod val="50000"/>
                  </a:srgbClr>
                </a:solidFill>
                <a:latin typeface="+mj-lt"/>
              </a:rPr>
              <a:t> et </a:t>
            </a:r>
            <a:r>
              <a:rPr lang="fr-FR" sz="2000" b="1" dirty="0">
                <a:solidFill>
                  <a:srgbClr val="4472C4">
                    <a:lumMod val="50000"/>
                  </a:srgbClr>
                </a:solidFill>
                <a:latin typeface="+mj-lt"/>
              </a:rPr>
              <a:t>présentait</a:t>
            </a:r>
            <a:r>
              <a:rPr lang="fr-FR" sz="2000" dirty="0">
                <a:solidFill>
                  <a:srgbClr val="4472C4">
                    <a:lumMod val="50000"/>
                  </a:srgbClr>
                </a:solidFill>
                <a:latin typeface="+mj-lt"/>
              </a:rPr>
              <a:t> des bingos dans les bars Montréalais. Elle </a:t>
            </a:r>
            <a:r>
              <a:rPr lang="fr-FR" sz="2000" b="1" dirty="0">
                <a:solidFill>
                  <a:srgbClr val="4472C4">
                    <a:lumMod val="50000"/>
                  </a:srgbClr>
                </a:solidFill>
                <a:latin typeface="+mj-lt"/>
              </a:rPr>
              <a:t>a démarré</a:t>
            </a:r>
            <a:r>
              <a:rPr lang="fr-FR" sz="2000" dirty="0">
                <a:solidFill>
                  <a:srgbClr val="4472C4">
                    <a:lumMod val="50000"/>
                  </a:srgbClr>
                </a:solidFill>
                <a:latin typeface="+mj-lt"/>
              </a:rPr>
              <a:t>* le cabaret Mado </a:t>
            </a:r>
            <a:br>
              <a:rPr lang="fr-FR" sz="2000" dirty="0">
                <a:solidFill>
                  <a:srgbClr val="4472C4">
                    <a:lumMod val="50000"/>
                  </a:srgbClr>
                </a:solidFill>
                <a:latin typeface="+mj-lt"/>
              </a:rPr>
            </a:br>
            <a:r>
              <a:rPr lang="fr-FR" sz="2000" b="1" dirty="0">
                <a:solidFill>
                  <a:srgbClr val="E87D1E"/>
                </a:solidFill>
                <a:latin typeface="+mj-lt"/>
              </a:rPr>
              <a:t>en 2002</a:t>
            </a:r>
            <a:r>
              <a:rPr lang="fr-FR" sz="2000" dirty="0">
                <a:solidFill>
                  <a:srgbClr val="4472C4">
                    <a:lumMod val="50000"/>
                  </a:srgbClr>
                </a:solidFill>
                <a:latin typeface="+mj-lt"/>
              </a:rPr>
              <a:t>. </a:t>
            </a:r>
            <a:r>
              <a:rPr lang="fr-FR" sz="2000" dirty="0">
                <a:solidFill>
                  <a:schemeClr val="accent5">
                    <a:lumMod val="50000"/>
                  </a:schemeClr>
                </a:solidFill>
                <a:latin typeface="+mj-lt"/>
              </a:rPr>
              <a:t>Pendant près de 15 ans, elle </a:t>
            </a:r>
            <a:r>
              <a:rPr lang="fr-FR" sz="2000" b="1" dirty="0">
                <a:solidFill>
                  <a:schemeClr val="accent5">
                    <a:lumMod val="50000"/>
                  </a:schemeClr>
                </a:solidFill>
                <a:latin typeface="+mj-lt"/>
              </a:rPr>
              <a:t>organisait</a:t>
            </a:r>
            <a:r>
              <a:rPr lang="fr-FR" sz="2000" dirty="0">
                <a:solidFill>
                  <a:schemeClr val="accent5">
                    <a:lumMod val="50000"/>
                  </a:schemeClr>
                </a:solidFill>
                <a:latin typeface="+mj-lt"/>
              </a:rPr>
              <a:t> </a:t>
            </a:r>
            <a:r>
              <a:rPr lang="fr-FR" sz="2000" dirty="0">
                <a:solidFill>
                  <a:srgbClr val="4472C4">
                    <a:lumMod val="50000"/>
                  </a:srgbClr>
                </a:solidFill>
                <a:latin typeface="+mj-lt"/>
              </a:rPr>
              <a:t>« Mascara », un des plus importants spectacles du </a:t>
            </a:r>
            <a:br>
              <a:rPr lang="fr-FR" sz="2000" dirty="0">
                <a:solidFill>
                  <a:srgbClr val="4472C4">
                    <a:lumMod val="50000"/>
                  </a:srgbClr>
                </a:solidFill>
                <a:latin typeface="+mj-lt"/>
              </a:rPr>
            </a:br>
            <a:r>
              <a:rPr lang="fr-FR" sz="2000" dirty="0">
                <a:solidFill>
                  <a:srgbClr val="4472C4">
                    <a:lumMod val="50000"/>
                  </a:srgbClr>
                </a:solidFill>
                <a:latin typeface="+mj-lt"/>
              </a:rPr>
              <a:t>drag dans le monde avec plus de 100 artistes. Elle </a:t>
            </a:r>
            <a:r>
              <a:rPr lang="fr-FR" sz="2000" b="1" dirty="0">
                <a:solidFill>
                  <a:srgbClr val="4472C4">
                    <a:lumMod val="50000"/>
                  </a:srgbClr>
                </a:solidFill>
                <a:latin typeface="+mj-lt"/>
              </a:rPr>
              <a:t>écrivait</a:t>
            </a:r>
            <a:r>
              <a:rPr lang="fr-FR" sz="2000" dirty="0">
                <a:solidFill>
                  <a:srgbClr val="4472C4">
                    <a:lumMod val="50000"/>
                  </a:srgbClr>
                </a:solidFill>
                <a:latin typeface="+mj-lt"/>
              </a:rPr>
              <a:t> des articles pour les magazines et journaux LGBTQ+, comme « Fugues » et « ici Montréal ».</a:t>
            </a:r>
            <a:endParaRPr kumimoji="0" lang="en-US" sz="2000" b="0" i="0" u="none" strike="noStrike" kern="1200" cap="none" spc="0" normalizeH="0" baseline="0" noProof="0" dirty="0">
              <a:ln>
                <a:noFill/>
              </a:ln>
              <a:solidFill>
                <a:srgbClr val="4472C4">
                  <a:lumMod val="50000"/>
                </a:srgbClr>
              </a:solidFill>
              <a:effectLst/>
              <a:uLnTx/>
              <a:uFillTx/>
              <a:latin typeface="+mj-lt"/>
            </a:endParaRPr>
          </a:p>
        </p:txBody>
      </p:sp>
      <p:sp>
        <p:nvSpPr>
          <p:cNvPr id="20" name="TextBox 19">
            <a:extLst>
              <a:ext uri="{FF2B5EF4-FFF2-40B4-BE49-F238E27FC236}">
                <a16:creationId xmlns:a16="http://schemas.microsoft.com/office/drawing/2014/main" id="{F3E11188-B433-5A4A-A669-78C0EE9B8445}"/>
              </a:ext>
            </a:extLst>
          </p:cNvPr>
          <p:cNvSpPr txBox="1"/>
          <p:nvPr/>
        </p:nvSpPr>
        <p:spPr>
          <a:xfrm>
            <a:off x="4500000" y="1458000"/>
            <a:ext cx="6927935" cy="4616648"/>
          </a:xfrm>
          <a:prstGeom prst="rect">
            <a:avLst/>
          </a:prstGeom>
          <a:solidFill>
            <a:schemeClr val="accent1">
              <a:lumMod val="20000"/>
              <a:lumOff val="80000"/>
            </a:schemeClr>
          </a:solidFill>
        </p:spPr>
        <p:txBody>
          <a:bodyPr wrap="square" lIns="0" tIns="0" rIns="0" bIns="0" rtlCol="0">
            <a:spAutoFit/>
          </a:bodyPr>
          <a:lstStyle/>
          <a:p>
            <a:pPr>
              <a:defRPr/>
            </a:pPr>
            <a:r>
              <a:rPr lang="fr-FR" sz="2000" dirty="0">
                <a:solidFill>
                  <a:srgbClr val="4472C4">
                    <a:lumMod val="50000"/>
                  </a:srgbClr>
                </a:solidFill>
                <a:latin typeface="+mj-lt"/>
              </a:rPr>
              <a:t>Le Cabaret Mado </a:t>
            </a:r>
            <a:r>
              <a:rPr lang="fr-FR" sz="2000" b="1" dirty="0">
                <a:solidFill>
                  <a:srgbClr val="4472C4">
                    <a:lumMod val="50000"/>
                  </a:srgbClr>
                </a:solidFill>
                <a:latin typeface="+mj-lt"/>
              </a:rPr>
              <a:t>présente</a:t>
            </a:r>
            <a:r>
              <a:rPr lang="fr-FR" sz="2000" dirty="0">
                <a:solidFill>
                  <a:srgbClr val="4472C4">
                    <a:lumMod val="50000"/>
                  </a:srgbClr>
                </a:solidFill>
                <a:latin typeface="+mj-lt"/>
              </a:rPr>
              <a:t> des spectacles 6 soirs par semaine, 52 semaines par an. </a:t>
            </a:r>
            <a:r>
              <a:rPr lang="fr-FR" sz="2000" dirty="0">
                <a:solidFill>
                  <a:srgbClr val="4472C4">
                    <a:lumMod val="50000"/>
                  </a:srgbClr>
                </a:solidFill>
              </a:rPr>
              <a:t>L'hôtesse , Mado Lamotte, </a:t>
            </a:r>
            <a:r>
              <a:rPr lang="fr-FR" sz="2000" b="1" dirty="0">
                <a:solidFill>
                  <a:srgbClr val="4472C4">
                    <a:lumMod val="50000"/>
                  </a:srgbClr>
                </a:solidFill>
              </a:rPr>
              <a:t>est</a:t>
            </a:r>
            <a:r>
              <a:rPr lang="fr-FR" sz="2000" dirty="0">
                <a:solidFill>
                  <a:srgbClr val="4472C4">
                    <a:lumMod val="50000"/>
                  </a:srgbClr>
                </a:solidFill>
              </a:rPr>
              <a:t> une icône de la scène LGBTQ+ montréalaise. </a:t>
            </a:r>
            <a:r>
              <a:rPr lang="en-US" sz="2000" dirty="0">
                <a:solidFill>
                  <a:srgbClr val="4472C4">
                    <a:lumMod val="50000"/>
                  </a:srgbClr>
                </a:solidFill>
                <a:latin typeface="+mj-lt"/>
              </a:rPr>
              <a:t>Luc Provost </a:t>
            </a:r>
            <a:r>
              <a:rPr lang="fr-FR" sz="2000" b="1" dirty="0">
                <a:solidFill>
                  <a:srgbClr val="4472C4">
                    <a:lumMod val="50000"/>
                  </a:srgbClr>
                </a:solidFill>
              </a:rPr>
              <a:t>a créé </a:t>
            </a:r>
            <a:r>
              <a:rPr lang="fr-FR" sz="2000" dirty="0">
                <a:solidFill>
                  <a:srgbClr val="4472C4">
                    <a:lumMod val="50000"/>
                  </a:srgbClr>
                </a:solidFill>
              </a:rPr>
              <a:t>ce personnage drag queen </a:t>
            </a:r>
            <a:r>
              <a:rPr lang="fr-FR" sz="2000" b="1" dirty="0">
                <a:solidFill>
                  <a:srgbClr val="E87D1E"/>
                </a:solidFill>
              </a:rPr>
              <a:t>il y a 26 ans</a:t>
            </a:r>
            <a:r>
              <a:rPr lang="fr-FR" sz="2000" dirty="0">
                <a:solidFill>
                  <a:srgbClr val="4472C4">
                    <a:lumMod val="50000"/>
                  </a:srgbClr>
                </a:solidFill>
              </a:rPr>
              <a:t>. </a:t>
            </a:r>
            <a:r>
              <a:rPr lang="en-US" sz="2000" dirty="0">
                <a:solidFill>
                  <a:srgbClr val="4472C4">
                    <a:lumMod val="50000"/>
                  </a:srgbClr>
                </a:solidFill>
                <a:latin typeface="+mj-lt"/>
              </a:rPr>
              <a:t>Luc chantait à l’école</a:t>
            </a:r>
            <a:r>
              <a:rPr lang="fr-FR" sz="2000" b="1" dirty="0">
                <a:solidFill>
                  <a:srgbClr val="00B050"/>
                </a:solidFill>
              </a:rPr>
              <a:t> </a:t>
            </a:r>
            <a:r>
              <a:rPr lang="en-US" sz="2000" dirty="0">
                <a:solidFill>
                  <a:srgbClr val="4472C4">
                    <a:lumMod val="50000"/>
                  </a:srgbClr>
                </a:solidFill>
                <a:latin typeface="+mj-lt"/>
              </a:rPr>
              <a:t>et il </a:t>
            </a:r>
            <a:r>
              <a:rPr lang="en-US" sz="2000" b="1" dirty="0">
                <a:solidFill>
                  <a:srgbClr val="4472C4">
                    <a:lumMod val="50000"/>
                  </a:srgbClr>
                </a:solidFill>
                <a:latin typeface="+mj-lt"/>
              </a:rPr>
              <a:t>a étudié le théâtre</a:t>
            </a:r>
            <a:r>
              <a:rPr lang="en-US" sz="2000" dirty="0">
                <a:solidFill>
                  <a:srgbClr val="4472C4">
                    <a:lumMod val="50000"/>
                  </a:srgbClr>
                </a:solidFill>
                <a:latin typeface="+mj-lt"/>
              </a:rPr>
              <a:t> à l’</a:t>
            </a:r>
            <a:r>
              <a:rPr lang="fr-FR" sz="2000" dirty="0">
                <a:solidFill>
                  <a:srgbClr val="4472C4">
                    <a:lumMod val="50000"/>
                  </a:srgbClr>
                </a:solidFill>
                <a:latin typeface="+mj-lt"/>
              </a:rPr>
              <a:t>Université du Québec </a:t>
            </a:r>
            <a:r>
              <a:rPr lang="en-US" sz="2000" dirty="0">
                <a:solidFill>
                  <a:srgbClr val="4472C4">
                    <a:lumMod val="50000"/>
                  </a:srgbClr>
                </a:solidFill>
              </a:rPr>
              <a:t>à</a:t>
            </a:r>
            <a:r>
              <a:rPr lang="fr-FR" sz="2000" dirty="0">
                <a:solidFill>
                  <a:srgbClr val="4472C4">
                    <a:lumMod val="50000"/>
                  </a:srgbClr>
                </a:solidFill>
              </a:rPr>
              <a:t> Montréal.</a:t>
            </a:r>
            <a:endParaRPr lang="fr-FR" sz="2000" dirty="0">
              <a:solidFill>
                <a:srgbClr val="4472C4">
                  <a:lumMod val="50000"/>
                </a:srgbClr>
              </a:solidFill>
              <a:latin typeface="+mj-lt"/>
            </a:endParaRPr>
          </a:p>
          <a:p>
            <a:pPr>
              <a:defRPr/>
            </a:pPr>
            <a:endParaRPr lang="en-US" sz="2000" dirty="0">
              <a:solidFill>
                <a:srgbClr val="4472C4">
                  <a:lumMod val="50000"/>
                </a:srgbClr>
              </a:solidFill>
              <a:latin typeface="+mj-lt"/>
            </a:endParaRPr>
          </a:p>
          <a:p>
            <a:pPr>
              <a:defRPr/>
            </a:pPr>
            <a:r>
              <a:rPr lang="fr-FR" sz="2000" dirty="0">
                <a:solidFill>
                  <a:srgbClr val="4472C4">
                    <a:lumMod val="50000"/>
                  </a:srgbClr>
                </a:solidFill>
                <a:latin typeface="+mj-lt"/>
              </a:rPr>
              <a:t>Mado </a:t>
            </a:r>
            <a:r>
              <a:rPr lang="fr-FR" sz="2000" b="1" dirty="0">
                <a:solidFill>
                  <a:srgbClr val="4472C4">
                    <a:lumMod val="50000"/>
                  </a:srgbClr>
                </a:solidFill>
                <a:latin typeface="+mj-lt"/>
              </a:rPr>
              <a:t>est entrée </a:t>
            </a:r>
            <a:r>
              <a:rPr lang="fr-FR" sz="2000" dirty="0">
                <a:solidFill>
                  <a:srgbClr val="4472C4">
                    <a:lumMod val="50000"/>
                  </a:srgbClr>
                </a:solidFill>
                <a:latin typeface="+mj-lt"/>
              </a:rPr>
              <a:t>en </a:t>
            </a:r>
            <a:r>
              <a:rPr lang="fr-FR" sz="2000" dirty="0">
                <a:solidFill>
                  <a:srgbClr val="4472C4">
                    <a:lumMod val="50000"/>
                  </a:srgbClr>
                </a:solidFill>
              </a:rPr>
              <a:t>scène </a:t>
            </a:r>
            <a:r>
              <a:rPr lang="fr-FR" sz="2000" b="1" dirty="0">
                <a:solidFill>
                  <a:srgbClr val="E87D1E"/>
                </a:solidFill>
              </a:rPr>
              <a:t>en juillet 1987</a:t>
            </a:r>
            <a:r>
              <a:rPr lang="fr-FR" sz="2000" dirty="0">
                <a:solidFill>
                  <a:srgbClr val="4472C4">
                    <a:lumMod val="50000"/>
                  </a:srgbClr>
                </a:solidFill>
              </a:rPr>
              <a:t>.</a:t>
            </a:r>
            <a:r>
              <a:rPr lang="fr-FR" sz="2000" dirty="0">
                <a:solidFill>
                  <a:srgbClr val="4472C4">
                    <a:lumMod val="50000"/>
                  </a:srgbClr>
                </a:solidFill>
                <a:latin typeface="+mj-lt"/>
              </a:rPr>
              <a:t> </a:t>
            </a:r>
            <a:r>
              <a:rPr lang="fr-FR" sz="2000" b="1" dirty="0">
                <a:solidFill>
                  <a:srgbClr val="00B050"/>
                </a:solidFill>
                <a:latin typeface="+mj-lt"/>
              </a:rPr>
              <a:t>Au début</a:t>
            </a:r>
            <a:r>
              <a:rPr lang="fr-FR" sz="2000" dirty="0">
                <a:solidFill>
                  <a:srgbClr val="4472C4">
                    <a:lumMod val="50000"/>
                  </a:srgbClr>
                </a:solidFill>
                <a:latin typeface="+mj-lt"/>
              </a:rPr>
              <a:t>*, </a:t>
            </a:r>
            <a:br>
              <a:rPr lang="fr-FR" sz="2000" dirty="0">
                <a:solidFill>
                  <a:srgbClr val="4472C4">
                    <a:lumMod val="50000"/>
                  </a:srgbClr>
                </a:solidFill>
                <a:latin typeface="+mj-lt"/>
              </a:rPr>
            </a:br>
            <a:r>
              <a:rPr lang="fr-FR" sz="2000" dirty="0">
                <a:solidFill>
                  <a:srgbClr val="4472C4">
                    <a:lumMod val="50000"/>
                  </a:srgbClr>
                </a:solidFill>
                <a:latin typeface="+mj-lt"/>
              </a:rPr>
              <a:t>elle </a:t>
            </a:r>
            <a:r>
              <a:rPr lang="fr-FR" sz="2000" b="1" dirty="0">
                <a:solidFill>
                  <a:srgbClr val="4472C4">
                    <a:lumMod val="50000"/>
                  </a:srgbClr>
                </a:solidFill>
                <a:latin typeface="+mj-lt"/>
              </a:rPr>
              <a:t>dansait</a:t>
            </a:r>
            <a:r>
              <a:rPr lang="fr-FR" sz="2000" dirty="0">
                <a:solidFill>
                  <a:srgbClr val="4472C4">
                    <a:lumMod val="50000"/>
                  </a:srgbClr>
                </a:solidFill>
                <a:latin typeface="+mj-lt"/>
              </a:rPr>
              <a:t> et </a:t>
            </a:r>
            <a:r>
              <a:rPr lang="fr-FR" sz="2000" b="1" dirty="0">
                <a:solidFill>
                  <a:srgbClr val="4472C4">
                    <a:lumMod val="50000"/>
                  </a:srgbClr>
                </a:solidFill>
                <a:latin typeface="+mj-lt"/>
              </a:rPr>
              <a:t>présentait</a:t>
            </a:r>
            <a:r>
              <a:rPr lang="fr-FR" sz="2000" dirty="0">
                <a:solidFill>
                  <a:srgbClr val="4472C4">
                    <a:lumMod val="50000"/>
                  </a:srgbClr>
                </a:solidFill>
                <a:latin typeface="+mj-lt"/>
              </a:rPr>
              <a:t> des bingos dans les bars Montréalais. Elle </a:t>
            </a:r>
            <a:r>
              <a:rPr lang="fr-FR" sz="2000" b="1" dirty="0">
                <a:solidFill>
                  <a:srgbClr val="4472C4">
                    <a:lumMod val="50000"/>
                  </a:srgbClr>
                </a:solidFill>
                <a:latin typeface="+mj-lt"/>
              </a:rPr>
              <a:t>a démarré</a:t>
            </a:r>
            <a:r>
              <a:rPr lang="fr-FR" sz="2000" dirty="0">
                <a:solidFill>
                  <a:srgbClr val="4472C4">
                    <a:lumMod val="50000"/>
                  </a:srgbClr>
                </a:solidFill>
                <a:latin typeface="+mj-lt"/>
              </a:rPr>
              <a:t>* le cabaret Mado </a:t>
            </a:r>
            <a:br>
              <a:rPr lang="fr-FR" sz="2000" dirty="0">
                <a:solidFill>
                  <a:srgbClr val="4472C4">
                    <a:lumMod val="50000"/>
                  </a:srgbClr>
                </a:solidFill>
                <a:latin typeface="+mj-lt"/>
              </a:rPr>
            </a:br>
            <a:r>
              <a:rPr lang="fr-FR" sz="2000" b="1" dirty="0">
                <a:solidFill>
                  <a:srgbClr val="E87D1E"/>
                </a:solidFill>
                <a:latin typeface="+mj-lt"/>
              </a:rPr>
              <a:t>en 2002</a:t>
            </a:r>
            <a:r>
              <a:rPr lang="fr-FR" sz="2000" dirty="0">
                <a:solidFill>
                  <a:srgbClr val="4472C4">
                    <a:lumMod val="50000"/>
                  </a:srgbClr>
                </a:solidFill>
                <a:latin typeface="+mj-lt"/>
              </a:rPr>
              <a:t>. </a:t>
            </a:r>
            <a:r>
              <a:rPr lang="fr-FR" sz="2000" b="1" dirty="0">
                <a:solidFill>
                  <a:srgbClr val="00B050"/>
                </a:solidFill>
                <a:latin typeface="+mj-lt"/>
              </a:rPr>
              <a:t>Pendant près de 15 ans, </a:t>
            </a:r>
            <a:r>
              <a:rPr lang="fr-FR" sz="2000" b="1" dirty="0">
                <a:solidFill>
                  <a:schemeClr val="accent5">
                    <a:lumMod val="50000"/>
                  </a:schemeClr>
                </a:solidFill>
                <a:latin typeface="+mj-lt"/>
              </a:rPr>
              <a:t>elle organisait </a:t>
            </a:r>
            <a:r>
              <a:rPr lang="fr-FR" sz="2000" dirty="0">
                <a:solidFill>
                  <a:srgbClr val="4472C4">
                    <a:lumMod val="50000"/>
                  </a:srgbClr>
                </a:solidFill>
                <a:latin typeface="+mj-lt"/>
              </a:rPr>
              <a:t>« Mascara », un des plus importants spectacles du </a:t>
            </a:r>
            <a:br>
              <a:rPr lang="fr-FR" sz="2000" dirty="0">
                <a:solidFill>
                  <a:srgbClr val="4472C4">
                    <a:lumMod val="50000"/>
                  </a:srgbClr>
                </a:solidFill>
                <a:latin typeface="+mj-lt"/>
              </a:rPr>
            </a:br>
            <a:r>
              <a:rPr lang="fr-FR" sz="2000" dirty="0">
                <a:solidFill>
                  <a:srgbClr val="4472C4">
                    <a:lumMod val="50000"/>
                  </a:srgbClr>
                </a:solidFill>
                <a:latin typeface="+mj-lt"/>
              </a:rPr>
              <a:t>drag dans le monde avec plus de 100 artistes. Elle </a:t>
            </a:r>
            <a:r>
              <a:rPr lang="fr-FR" sz="2000" b="1" dirty="0">
                <a:solidFill>
                  <a:srgbClr val="4472C4">
                    <a:lumMod val="50000"/>
                  </a:srgbClr>
                </a:solidFill>
                <a:latin typeface="+mj-lt"/>
              </a:rPr>
              <a:t>écrivait</a:t>
            </a:r>
            <a:r>
              <a:rPr lang="fr-FR" sz="2000" dirty="0">
                <a:solidFill>
                  <a:srgbClr val="4472C4">
                    <a:lumMod val="50000"/>
                  </a:srgbClr>
                </a:solidFill>
                <a:latin typeface="+mj-lt"/>
              </a:rPr>
              <a:t> des articles pour les magazines et journaux LGBTQ+, comme « Fugues » et « ici Montréal ».</a:t>
            </a:r>
            <a:endParaRPr kumimoji="0" lang="en-US" sz="2000" b="0" i="0" u="none" strike="noStrike" kern="1200" cap="none" spc="0" normalizeH="0" baseline="0" noProof="0" dirty="0">
              <a:ln>
                <a:noFill/>
              </a:ln>
              <a:solidFill>
                <a:srgbClr val="4472C4">
                  <a:lumMod val="50000"/>
                </a:srgbClr>
              </a:solidFill>
              <a:effectLst/>
              <a:uLnTx/>
              <a:uFillTx/>
              <a:latin typeface="+mj-lt"/>
            </a:endParaRPr>
          </a:p>
        </p:txBody>
      </p:sp>
      <p:sp>
        <p:nvSpPr>
          <p:cNvPr id="23" name="TextBox 22">
            <a:extLst>
              <a:ext uri="{FF2B5EF4-FFF2-40B4-BE49-F238E27FC236}">
                <a16:creationId xmlns:a16="http://schemas.microsoft.com/office/drawing/2014/main" id="{F3E11188-B433-5A4A-A669-78C0EE9B8445}"/>
              </a:ext>
            </a:extLst>
          </p:cNvPr>
          <p:cNvSpPr txBox="1"/>
          <p:nvPr/>
        </p:nvSpPr>
        <p:spPr>
          <a:xfrm>
            <a:off x="4500000" y="1458000"/>
            <a:ext cx="6927935" cy="4616648"/>
          </a:xfrm>
          <a:prstGeom prst="rect">
            <a:avLst/>
          </a:prstGeom>
          <a:solidFill>
            <a:schemeClr val="accent1">
              <a:lumMod val="20000"/>
              <a:lumOff val="80000"/>
            </a:schemeClr>
          </a:solidFill>
        </p:spPr>
        <p:txBody>
          <a:bodyPr wrap="square" lIns="0" tIns="0" rIns="0" bIns="0" rtlCol="0">
            <a:spAutoFit/>
          </a:bodyPr>
          <a:lstStyle/>
          <a:p>
            <a:pPr>
              <a:defRPr/>
            </a:pPr>
            <a:r>
              <a:rPr lang="fr-FR" sz="2000" dirty="0">
                <a:solidFill>
                  <a:srgbClr val="4472C4">
                    <a:lumMod val="50000"/>
                  </a:srgbClr>
                </a:solidFill>
                <a:latin typeface="+mj-lt"/>
              </a:rPr>
              <a:t>Le Cabaret Mado </a:t>
            </a:r>
            <a:r>
              <a:rPr lang="fr-FR" sz="2000" b="1" dirty="0">
                <a:solidFill>
                  <a:srgbClr val="4472C4">
                    <a:lumMod val="50000"/>
                  </a:srgbClr>
                </a:solidFill>
                <a:latin typeface="+mj-lt"/>
              </a:rPr>
              <a:t>présente</a:t>
            </a:r>
            <a:r>
              <a:rPr lang="fr-FR" sz="2000" dirty="0">
                <a:solidFill>
                  <a:srgbClr val="4472C4">
                    <a:lumMod val="50000"/>
                  </a:srgbClr>
                </a:solidFill>
                <a:latin typeface="+mj-lt"/>
              </a:rPr>
              <a:t> des spectacles 6 soirs par semaine, 52 semaines par an. </a:t>
            </a:r>
            <a:r>
              <a:rPr lang="fr-FR" sz="2000" dirty="0">
                <a:solidFill>
                  <a:srgbClr val="4472C4">
                    <a:lumMod val="50000"/>
                  </a:srgbClr>
                </a:solidFill>
              </a:rPr>
              <a:t>L'hôtesse , Mado Lamotte, </a:t>
            </a:r>
            <a:r>
              <a:rPr lang="fr-FR" sz="2000" b="1" dirty="0">
                <a:solidFill>
                  <a:srgbClr val="4472C4">
                    <a:lumMod val="50000"/>
                  </a:srgbClr>
                </a:solidFill>
              </a:rPr>
              <a:t>est</a:t>
            </a:r>
            <a:r>
              <a:rPr lang="fr-FR" sz="2000" dirty="0">
                <a:solidFill>
                  <a:srgbClr val="4472C4">
                    <a:lumMod val="50000"/>
                  </a:srgbClr>
                </a:solidFill>
              </a:rPr>
              <a:t> une icône de la scène LGBTQ+ montréalaise. </a:t>
            </a:r>
            <a:r>
              <a:rPr lang="en-US" sz="2000" dirty="0">
                <a:solidFill>
                  <a:srgbClr val="4472C4">
                    <a:lumMod val="50000"/>
                  </a:srgbClr>
                </a:solidFill>
                <a:latin typeface="+mj-lt"/>
              </a:rPr>
              <a:t>Luc Provost </a:t>
            </a:r>
            <a:r>
              <a:rPr lang="fr-FR" sz="2000" b="1" dirty="0">
                <a:solidFill>
                  <a:srgbClr val="4472C4">
                    <a:lumMod val="50000"/>
                  </a:srgbClr>
                </a:solidFill>
              </a:rPr>
              <a:t>a créé </a:t>
            </a:r>
            <a:r>
              <a:rPr lang="fr-FR" sz="2000" dirty="0">
                <a:solidFill>
                  <a:srgbClr val="4472C4">
                    <a:lumMod val="50000"/>
                  </a:srgbClr>
                </a:solidFill>
              </a:rPr>
              <a:t>ce personnage drag queen </a:t>
            </a:r>
            <a:r>
              <a:rPr lang="fr-FR" sz="2000" b="1" dirty="0">
                <a:solidFill>
                  <a:srgbClr val="E87D1E"/>
                </a:solidFill>
              </a:rPr>
              <a:t>il y a 26 ans</a:t>
            </a:r>
            <a:r>
              <a:rPr lang="fr-FR" sz="2000" dirty="0">
                <a:solidFill>
                  <a:srgbClr val="4472C4">
                    <a:lumMod val="50000"/>
                  </a:srgbClr>
                </a:solidFill>
              </a:rPr>
              <a:t>. </a:t>
            </a:r>
            <a:r>
              <a:rPr lang="en-US" sz="2000" dirty="0">
                <a:solidFill>
                  <a:srgbClr val="4472C4">
                    <a:lumMod val="50000"/>
                  </a:srgbClr>
                </a:solidFill>
                <a:latin typeface="+mj-lt"/>
              </a:rPr>
              <a:t>Luc </a:t>
            </a:r>
            <a:r>
              <a:rPr lang="en-US" sz="2000" b="1" dirty="0">
                <a:solidFill>
                  <a:srgbClr val="4472C4">
                    <a:lumMod val="50000"/>
                  </a:srgbClr>
                </a:solidFill>
                <a:latin typeface="+mj-lt"/>
              </a:rPr>
              <a:t>chantait</a:t>
            </a:r>
            <a:r>
              <a:rPr lang="en-US" sz="2000" dirty="0">
                <a:solidFill>
                  <a:srgbClr val="4472C4">
                    <a:lumMod val="50000"/>
                  </a:srgbClr>
                </a:solidFill>
                <a:latin typeface="+mj-lt"/>
              </a:rPr>
              <a:t> </a:t>
            </a:r>
            <a:r>
              <a:rPr lang="en-US" sz="2000" b="1" dirty="0">
                <a:solidFill>
                  <a:schemeClr val="accent2"/>
                </a:solidFill>
                <a:latin typeface="+mj-lt"/>
              </a:rPr>
              <a:t>à l’école</a:t>
            </a:r>
            <a:r>
              <a:rPr lang="fr-FR" sz="2000" b="1" dirty="0">
                <a:solidFill>
                  <a:schemeClr val="accent2"/>
                </a:solidFill>
              </a:rPr>
              <a:t> </a:t>
            </a:r>
            <a:r>
              <a:rPr lang="en-US" sz="2000" dirty="0">
                <a:solidFill>
                  <a:srgbClr val="4472C4">
                    <a:lumMod val="50000"/>
                  </a:srgbClr>
                </a:solidFill>
                <a:latin typeface="+mj-lt"/>
              </a:rPr>
              <a:t>et il </a:t>
            </a:r>
            <a:r>
              <a:rPr lang="en-US" sz="2000" b="1" dirty="0">
                <a:solidFill>
                  <a:srgbClr val="FF66CC"/>
                </a:solidFill>
                <a:latin typeface="+mj-lt"/>
              </a:rPr>
              <a:t>a étudié </a:t>
            </a:r>
            <a:r>
              <a:rPr lang="en-US" sz="2000" dirty="0">
                <a:solidFill>
                  <a:schemeClr val="accent5">
                    <a:lumMod val="50000"/>
                  </a:schemeClr>
                </a:solidFill>
                <a:latin typeface="+mj-lt"/>
              </a:rPr>
              <a:t>le théâtre </a:t>
            </a:r>
            <a:r>
              <a:rPr lang="en-US" sz="2000" dirty="0">
                <a:solidFill>
                  <a:srgbClr val="4472C4">
                    <a:lumMod val="50000"/>
                  </a:srgbClr>
                </a:solidFill>
                <a:latin typeface="+mj-lt"/>
              </a:rPr>
              <a:t>à l’</a:t>
            </a:r>
            <a:r>
              <a:rPr lang="fr-FR" sz="2000" dirty="0">
                <a:solidFill>
                  <a:srgbClr val="4472C4">
                    <a:lumMod val="50000"/>
                  </a:srgbClr>
                </a:solidFill>
                <a:latin typeface="+mj-lt"/>
              </a:rPr>
              <a:t>Université du Québec </a:t>
            </a:r>
            <a:r>
              <a:rPr lang="en-US" sz="2000" dirty="0">
                <a:solidFill>
                  <a:srgbClr val="4472C4">
                    <a:lumMod val="50000"/>
                  </a:srgbClr>
                </a:solidFill>
              </a:rPr>
              <a:t>à</a:t>
            </a:r>
            <a:r>
              <a:rPr lang="fr-FR" sz="2000" dirty="0">
                <a:solidFill>
                  <a:srgbClr val="4472C4">
                    <a:lumMod val="50000"/>
                  </a:srgbClr>
                </a:solidFill>
              </a:rPr>
              <a:t> Montréal.</a:t>
            </a:r>
            <a:endParaRPr lang="fr-FR" sz="2000" dirty="0">
              <a:solidFill>
                <a:srgbClr val="4472C4">
                  <a:lumMod val="50000"/>
                </a:srgbClr>
              </a:solidFill>
              <a:latin typeface="+mj-lt"/>
            </a:endParaRPr>
          </a:p>
          <a:p>
            <a:pPr>
              <a:defRPr/>
            </a:pPr>
            <a:endParaRPr lang="en-US" sz="2000" dirty="0">
              <a:solidFill>
                <a:srgbClr val="4472C4">
                  <a:lumMod val="50000"/>
                </a:srgbClr>
              </a:solidFill>
              <a:latin typeface="+mj-lt"/>
            </a:endParaRPr>
          </a:p>
          <a:p>
            <a:pPr>
              <a:defRPr/>
            </a:pPr>
            <a:r>
              <a:rPr lang="fr-FR" sz="2000" dirty="0">
                <a:solidFill>
                  <a:srgbClr val="4472C4">
                    <a:lumMod val="50000"/>
                  </a:srgbClr>
                </a:solidFill>
                <a:latin typeface="+mj-lt"/>
              </a:rPr>
              <a:t>Mado </a:t>
            </a:r>
            <a:r>
              <a:rPr lang="fr-FR" sz="2000" b="1" dirty="0">
                <a:solidFill>
                  <a:srgbClr val="4472C4">
                    <a:lumMod val="50000"/>
                  </a:srgbClr>
                </a:solidFill>
                <a:latin typeface="+mj-lt"/>
              </a:rPr>
              <a:t>est entrée </a:t>
            </a:r>
            <a:r>
              <a:rPr lang="fr-FR" sz="2000" dirty="0">
                <a:solidFill>
                  <a:srgbClr val="4472C4">
                    <a:lumMod val="50000"/>
                  </a:srgbClr>
                </a:solidFill>
                <a:latin typeface="+mj-lt"/>
              </a:rPr>
              <a:t>en </a:t>
            </a:r>
            <a:r>
              <a:rPr lang="fr-FR" sz="2000" dirty="0">
                <a:solidFill>
                  <a:srgbClr val="4472C4">
                    <a:lumMod val="50000"/>
                  </a:srgbClr>
                </a:solidFill>
              </a:rPr>
              <a:t>scène </a:t>
            </a:r>
            <a:r>
              <a:rPr lang="fr-FR" sz="2000" b="1" dirty="0">
                <a:solidFill>
                  <a:srgbClr val="E87D1E"/>
                </a:solidFill>
              </a:rPr>
              <a:t>en juillet 1987</a:t>
            </a:r>
            <a:r>
              <a:rPr lang="fr-FR" sz="2000" dirty="0">
                <a:solidFill>
                  <a:srgbClr val="4472C4">
                    <a:lumMod val="50000"/>
                  </a:srgbClr>
                </a:solidFill>
              </a:rPr>
              <a:t>.</a:t>
            </a:r>
            <a:r>
              <a:rPr lang="fr-FR" sz="2000" dirty="0">
                <a:solidFill>
                  <a:srgbClr val="4472C4">
                    <a:lumMod val="50000"/>
                  </a:srgbClr>
                </a:solidFill>
                <a:latin typeface="+mj-lt"/>
              </a:rPr>
              <a:t> </a:t>
            </a:r>
            <a:r>
              <a:rPr lang="fr-FR" sz="2000" b="1" dirty="0">
                <a:solidFill>
                  <a:srgbClr val="00B050"/>
                </a:solidFill>
                <a:latin typeface="+mj-lt"/>
              </a:rPr>
              <a:t>Au début</a:t>
            </a:r>
            <a:r>
              <a:rPr lang="fr-FR" sz="2000" dirty="0">
                <a:solidFill>
                  <a:srgbClr val="4472C4">
                    <a:lumMod val="50000"/>
                  </a:srgbClr>
                </a:solidFill>
                <a:latin typeface="+mj-lt"/>
              </a:rPr>
              <a:t>*, </a:t>
            </a:r>
            <a:br>
              <a:rPr lang="fr-FR" sz="2000" dirty="0">
                <a:solidFill>
                  <a:srgbClr val="4472C4">
                    <a:lumMod val="50000"/>
                  </a:srgbClr>
                </a:solidFill>
                <a:latin typeface="+mj-lt"/>
              </a:rPr>
            </a:br>
            <a:r>
              <a:rPr lang="fr-FR" sz="2000" dirty="0">
                <a:solidFill>
                  <a:srgbClr val="4472C4">
                    <a:lumMod val="50000"/>
                  </a:srgbClr>
                </a:solidFill>
                <a:latin typeface="+mj-lt"/>
              </a:rPr>
              <a:t>elle </a:t>
            </a:r>
            <a:r>
              <a:rPr lang="fr-FR" sz="2000" b="1" dirty="0">
                <a:solidFill>
                  <a:srgbClr val="4472C4">
                    <a:lumMod val="50000"/>
                  </a:srgbClr>
                </a:solidFill>
                <a:latin typeface="+mj-lt"/>
              </a:rPr>
              <a:t>dansait</a:t>
            </a:r>
            <a:r>
              <a:rPr lang="fr-FR" sz="2000" dirty="0">
                <a:solidFill>
                  <a:srgbClr val="4472C4">
                    <a:lumMod val="50000"/>
                  </a:srgbClr>
                </a:solidFill>
                <a:latin typeface="+mj-lt"/>
              </a:rPr>
              <a:t> et </a:t>
            </a:r>
            <a:r>
              <a:rPr lang="fr-FR" sz="2000" b="1" dirty="0">
                <a:solidFill>
                  <a:srgbClr val="4472C4">
                    <a:lumMod val="50000"/>
                  </a:srgbClr>
                </a:solidFill>
                <a:latin typeface="+mj-lt"/>
              </a:rPr>
              <a:t>présentait</a:t>
            </a:r>
            <a:r>
              <a:rPr lang="fr-FR" sz="2000" dirty="0">
                <a:solidFill>
                  <a:srgbClr val="4472C4">
                    <a:lumMod val="50000"/>
                  </a:srgbClr>
                </a:solidFill>
                <a:latin typeface="+mj-lt"/>
              </a:rPr>
              <a:t> des bingos dans les bars Montréalais. Elle </a:t>
            </a:r>
            <a:r>
              <a:rPr lang="fr-FR" sz="2000" b="1" dirty="0">
                <a:solidFill>
                  <a:srgbClr val="4472C4">
                    <a:lumMod val="50000"/>
                  </a:srgbClr>
                </a:solidFill>
                <a:latin typeface="+mj-lt"/>
              </a:rPr>
              <a:t>a démarré</a:t>
            </a:r>
            <a:r>
              <a:rPr lang="fr-FR" sz="2000" dirty="0">
                <a:solidFill>
                  <a:srgbClr val="4472C4">
                    <a:lumMod val="50000"/>
                  </a:srgbClr>
                </a:solidFill>
                <a:latin typeface="+mj-lt"/>
              </a:rPr>
              <a:t>* le cabaret Mado </a:t>
            </a:r>
            <a:br>
              <a:rPr lang="fr-FR" sz="2000" dirty="0">
                <a:solidFill>
                  <a:srgbClr val="4472C4">
                    <a:lumMod val="50000"/>
                  </a:srgbClr>
                </a:solidFill>
                <a:latin typeface="+mj-lt"/>
              </a:rPr>
            </a:br>
            <a:r>
              <a:rPr lang="fr-FR" sz="2000" b="1" dirty="0">
                <a:solidFill>
                  <a:srgbClr val="E87D1E"/>
                </a:solidFill>
                <a:latin typeface="+mj-lt"/>
              </a:rPr>
              <a:t>en 2002</a:t>
            </a:r>
            <a:r>
              <a:rPr lang="fr-FR" sz="2000" dirty="0">
                <a:solidFill>
                  <a:srgbClr val="4472C4">
                    <a:lumMod val="50000"/>
                  </a:srgbClr>
                </a:solidFill>
                <a:latin typeface="+mj-lt"/>
              </a:rPr>
              <a:t>. </a:t>
            </a:r>
            <a:r>
              <a:rPr lang="fr-FR" sz="2000" b="1" dirty="0">
                <a:solidFill>
                  <a:srgbClr val="00B050"/>
                </a:solidFill>
                <a:latin typeface="+mj-lt"/>
              </a:rPr>
              <a:t>Pendant près de 15 ans, </a:t>
            </a:r>
            <a:r>
              <a:rPr lang="fr-FR" sz="2000" b="1" dirty="0">
                <a:solidFill>
                  <a:schemeClr val="accent5">
                    <a:lumMod val="50000"/>
                  </a:schemeClr>
                </a:solidFill>
                <a:latin typeface="+mj-lt"/>
              </a:rPr>
              <a:t>elle organisait </a:t>
            </a:r>
            <a:r>
              <a:rPr lang="fr-FR" sz="2000" dirty="0">
                <a:solidFill>
                  <a:srgbClr val="4472C4">
                    <a:lumMod val="50000"/>
                  </a:srgbClr>
                </a:solidFill>
                <a:latin typeface="+mj-lt"/>
              </a:rPr>
              <a:t>« Mascara », un des plus importants spectacles du </a:t>
            </a:r>
            <a:br>
              <a:rPr lang="fr-FR" sz="2000" dirty="0">
                <a:solidFill>
                  <a:srgbClr val="4472C4">
                    <a:lumMod val="50000"/>
                  </a:srgbClr>
                </a:solidFill>
                <a:latin typeface="+mj-lt"/>
              </a:rPr>
            </a:br>
            <a:r>
              <a:rPr lang="fr-FR" sz="2000" dirty="0">
                <a:solidFill>
                  <a:srgbClr val="4472C4">
                    <a:lumMod val="50000"/>
                  </a:srgbClr>
                </a:solidFill>
                <a:latin typeface="+mj-lt"/>
              </a:rPr>
              <a:t>drag dans le monde avec plus de 100 artistes. Elle </a:t>
            </a:r>
            <a:r>
              <a:rPr lang="fr-FR" sz="2000" b="1" dirty="0">
                <a:solidFill>
                  <a:srgbClr val="FF66CC"/>
                </a:solidFill>
                <a:latin typeface="+mj-lt"/>
              </a:rPr>
              <a:t>écrivait</a:t>
            </a:r>
            <a:r>
              <a:rPr lang="fr-FR" sz="2000" dirty="0">
                <a:solidFill>
                  <a:srgbClr val="FF66CC"/>
                </a:solidFill>
                <a:latin typeface="+mj-lt"/>
              </a:rPr>
              <a:t> </a:t>
            </a:r>
            <a:r>
              <a:rPr lang="fr-FR" sz="2000" dirty="0">
                <a:solidFill>
                  <a:srgbClr val="4472C4">
                    <a:lumMod val="50000"/>
                  </a:srgbClr>
                </a:solidFill>
                <a:latin typeface="+mj-lt"/>
              </a:rPr>
              <a:t>des articles pour les magazines et journaux LGBTQ+, comme « Fugues » et « ici Montréal ».</a:t>
            </a:r>
            <a:endParaRPr kumimoji="0" lang="en-US" sz="2000" b="0" i="0" u="none" strike="noStrike" kern="1200" cap="none" spc="0" normalizeH="0" baseline="0" noProof="0" dirty="0">
              <a:ln>
                <a:noFill/>
              </a:ln>
              <a:solidFill>
                <a:srgbClr val="4472C4">
                  <a:lumMod val="50000"/>
                </a:srgbClr>
              </a:solidFill>
              <a:effectLst/>
              <a:uLnTx/>
              <a:uFillTx/>
              <a:latin typeface="+mj-lt"/>
            </a:endParaRPr>
          </a:p>
        </p:txBody>
      </p:sp>
      <p:sp>
        <p:nvSpPr>
          <p:cNvPr id="21" name="Rounded Rectangular Callout 20"/>
          <p:cNvSpPr/>
          <p:nvPr/>
        </p:nvSpPr>
        <p:spPr>
          <a:xfrm>
            <a:off x="329605" y="1306800"/>
            <a:ext cx="3593805" cy="1786269"/>
          </a:xfrm>
          <a:prstGeom prst="wedgeRoundRectCallou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B050"/>
                </a:solidFill>
              </a:rPr>
              <a:t>General </a:t>
            </a:r>
            <a:r>
              <a:rPr lang="en-GB" sz="2000" b="1" dirty="0">
                <a:solidFill>
                  <a:schemeClr val="accent5">
                    <a:lumMod val="50000"/>
                  </a:schemeClr>
                </a:solidFill>
              </a:rPr>
              <a:t>time phrases </a:t>
            </a:r>
            <a:r>
              <a:rPr lang="en-GB" sz="2000" dirty="0">
                <a:solidFill>
                  <a:schemeClr val="accent5">
                    <a:lumMod val="50000"/>
                  </a:schemeClr>
                </a:solidFill>
              </a:rPr>
              <a:t>(unspecified periods, longer periods) are often used with the </a:t>
            </a:r>
            <a:r>
              <a:rPr lang="en-GB" sz="2000" b="1" dirty="0">
                <a:solidFill>
                  <a:srgbClr val="00B050"/>
                </a:solidFill>
              </a:rPr>
              <a:t>imperfect tense.</a:t>
            </a:r>
            <a:endParaRPr lang="en-GB" sz="2000" dirty="0">
              <a:solidFill>
                <a:srgbClr val="00B050"/>
              </a:solidFill>
            </a:endParaRPr>
          </a:p>
        </p:txBody>
      </p:sp>
      <p:sp>
        <p:nvSpPr>
          <p:cNvPr id="24" name="Rounded Rectangular Callout 23"/>
          <p:cNvSpPr/>
          <p:nvPr/>
        </p:nvSpPr>
        <p:spPr>
          <a:xfrm>
            <a:off x="329605" y="1306800"/>
            <a:ext cx="3593805" cy="1786269"/>
          </a:xfrm>
          <a:prstGeom prst="wedgeRoundRectCallou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5">
                    <a:lumMod val="50000"/>
                  </a:schemeClr>
                </a:solidFill>
              </a:rPr>
              <a:t>If there is </a:t>
            </a:r>
            <a:r>
              <a:rPr lang="en-GB" sz="2000" b="1" dirty="0">
                <a:solidFill>
                  <a:srgbClr val="FF66CC"/>
                </a:solidFill>
              </a:rPr>
              <a:t>no</a:t>
            </a:r>
            <a:r>
              <a:rPr lang="en-GB" sz="2000" b="1" dirty="0">
                <a:solidFill>
                  <a:srgbClr val="00B050"/>
                </a:solidFill>
              </a:rPr>
              <a:t> </a:t>
            </a:r>
            <a:r>
              <a:rPr lang="en-GB" sz="2000" b="1" dirty="0">
                <a:solidFill>
                  <a:schemeClr val="accent5">
                    <a:lumMod val="50000"/>
                  </a:schemeClr>
                </a:solidFill>
              </a:rPr>
              <a:t>time </a:t>
            </a:r>
            <a:r>
              <a:rPr lang="en-GB" sz="2000" dirty="0">
                <a:solidFill>
                  <a:schemeClr val="accent5">
                    <a:lumMod val="50000"/>
                  </a:schemeClr>
                </a:solidFill>
              </a:rPr>
              <a:t>phrase, the </a:t>
            </a:r>
            <a:r>
              <a:rPr lang="en-GB" sz="2000" b="1" dirty="0">
                <a:solidFill>
                  <a:srgbClr val="FF66CC"/>
                </a:solidFill>
              </a:rPr>
              <a:t>verb form alone </a:t>
            </a:r>
            <a:r>
              <a:rPr lang="en-GB" sz="2000" dirty="0">
                <a:solidFill>
                  <a:srgbClr val="104F75"/>
                </a:solidFill>
              </a:rPr>
              <a:t>t</a:t>
            </a:r>
            <a:r>
              <a:rPr lang="en-GB" sz="2000" dirty="0">
                <a:solidFill>
                  <a:schemeClr val="accent5">
                    <a:lumMod val="50000"/>
                  </a:schemeClr>
                </a:solidFill>
              </a:rPr>
              <a:t>ells you whether something happened regularly or not.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46618" cy="707849"/>
          </a:xfrm>
        </p:spPr>
        <p:txBody>
          <a:bodyPr>
            <a:normAutofit/>
          </a:bodyPr>
          <a:lstStyle/>
          <a:p>
            <a:r>
              <a:rPr lang="en-GB" sz="3300" b="1" dirty="0">
                <a:solidFill>
                  <a:schemeClr val="bg1"/>
                </a:solidFill>
              </a:rPr>
              <a:t>Cabaret Mado à Montréal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4" descr="File:Cabaret Mado - 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51" y="3444949"/>
            <a:ext cx="3771013" cy="282826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46">
            <a:extLst>
              <a:ext uri="{FF2B5EF4-FFF2-40B4-BE49-F238E27FC236}">
                <a16:creationId xmlns:a16="http://schemas.microsoft.com/office/drawing/2014/main" id="{D5C79119-0C1A-4E53-81BC-F2EC839026F0}"/>
              </a:ext>
            </a:extLst>
          </p:cNvPr>
          <p:cNvSpPr/>
          <p:nvPr/>
        </p:nvSpPr>
        <p:spPr>
          <a:xfrm>
            <a:off x="6765588" y="249870"/>
            <a:ext cx="3526728" cy="61136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1600" b="1" dirty="0">
                <a:solidFill>
                  <a:prstClr val="white"/>
                </a:solidFill>
                <a:latin typeface="Century Gothic" panose="020B0502020202020204" pitchFamily="34" charset="0"/>
              </a:rPr>
              <a:t>au début </a:t>
            </a:r>
            <a:r>
              <a:rPr lang="fr-FR" sz="1600" dirty="0">
                <a:solidFill>
                  <a:prstClr val="white"/>
                </a:solidFill>
                <a:latin typeface="Century Gothic" panose="020B0502020202020204" pitchFamily="34" charset="0"/>
              </a:rPr>
              <a:t>= at the beginning</a:t>
            </a:r>
          </a:p>
          <a:p>
            <a:pPr lvl="0" algn="ctr">
              <a:defRPr/>
            </a:pPr>
            <a:r>
              <a:rPr lang="fr-FR" sz="1600" b="1" dirty="0">
                <a:solidFill>
                  <a:prstClr val="white"/>
                </a:solidFill>
                <a:latin typeface="Century Gothic" panose="020B0502020202020204" pitchFamily="34" charset="0"/>
              </a:rPr>
              <a:t>démarrer </a:t>
            </a:r>
            <a:r>
              <a:rPr lang="fr-FR" sz="1600" dirty="0">
                <a:solidFill>
                  <a:prstClr val="white"/>
                </a:solidFill>
                <a:latin typeface="Century Gothic" panose="020B0502020202020204" pitchFamily="34" charset="0"/>
              </a:rPr>
              <a:t>= to start, set up </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Image dans Info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7875" y="3327991"/>
            <a:ext cx="1030827" cy="294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0" grpId="0" animBg="1"/>
      <p:bldP spid="23" grpId="0" animBg="1"/>
      <p:bldP spid="21"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846618" cy="707849"/>
          </a:xfrm>
        </p:spPr>
        <p:txBody>
          <a:bodyPr>
            <a:normAutofit/>
          </a:bodyPr>
          <a:lstStyle/>
          <a:p>
            <a:r>
              <a:rPr lang="en-GB" sz="3500" b="1" dirty="0">
                <a:solidFill>
                  <a:schemeClr val="bg1"/>
                </a:solidFill>
              </a:rPr>
              <a:t> Les indications de temps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TextBox 10">
            <a:extLst>
              <a:ext uri="{FF2B5EF4-FFF2-40B4-BE49-F238E27FC236}">
                <a16:creationId xmlns:a16="http://schemas.microsoft.com/office/drawing/2014/main" id="{F3E11188-B433-5A4A-A669-78C0EE9B8445}"/>
              </a:ext>
            </a:extLst>
          </p:cNvPr>
          <p:cNvSpPr txBox="1"/>
          <p:nvPr/>
        </p:nvSpPr>
        <p:spPr>
          <a:xfrm>
            <a:off x="247574" y="1296000"/>
            <a:ext cx="116623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Voici des indications de temps que tu</a:t>
            </a:r>
            <a:r>
              <a:rPr kumimoji="0" lang="fr-FR"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connais. </a:t>
            </a:r>
            <a:br>
              <a:rPr kumimoji="0" lang="fr-FR"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On utilise ces expressions avec l’imparfait, le passé composé ou les deux?</a:t>
            </a:r>
            <a:endParaRPr lang="fr-FR" sz="2400" dirty="0">
              <a:solidFill>
                <a:srgbClr val="4472C4">
                  <a:lumMod val="50000"/>
                </a:srgbClr>
              </a:solidFill>
              <a:latin typeface="Century Gothic" panose="020F0302020204030204"/>
            </a:endParaRPr>
          </a:p>
        </p:txBody>
      </p:sp>
      <p:grpSp>
        <p:nvGrpSpPr>
          <p:cNvPr id="5" name="Group 4"/>
          <p:cNvGrpSpPr/>
          <p:nvPr/>
        </p:nvGrpSpPr>
        <p:grpSpPr>
          <a:xfrm>
            <a:off x="3530008" y="2259005"/>
            <a:ext cx="8379912" cy="4012892"/>
            <a:chOff x="3530008" y="2259005"/>
            <a:chExt cx="8379912" cy="4012892"/>
          </a:xfrm>
        </p:grpSpPr>
        <p:sp>
          <p:nvSpPr>
            <p:cNvPr id="2" name="Oval 1"/>
            <p:cNvSpPr/>
            <p:nvPr/>
          </p:nvSpPr>
          <p:spPr>
            <a:xfrm>
              <a:off x="3530008" y="2259005"/>
              <a:ext cx="5271660" cy="3880884"/>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extBox 11"/>
            <p:cNvSpPr txBox="1"/>
            <p:nvPr/>
          </p:nvSpPr>
          <p:spPr>
            <a:xfrm>
              <a:off x="5242161" y="5440900"/>
              <a:ext cx="1847353" cy="830997"/>
            </a:xfrm>
            <a:prstGeom prst="rect">
              <a:avLst/>
            </a:prstGeom>
            <a:solidFill>
              <a:schemeClr val="accent1">
                <a:lumMod val="50000"/>
              </a:schemeClr>
            </a:solidFill>
          </p:spPr>
          <p:txBody>
            <a:bodyPr wrap="square" rtlCol="0">
              <a:spAutoFit/>
            </a:bodyPr>
            <a:lstStyle/>
            <a:p>
              <a:pPr algn="ctr"/>
              <a:r>
                <a:rPr lang="fr-FR" sz="2400" b="1" dirty="0">
                  <a:solidFill>
                    <a:schemeClr val="bg1"/>
                  </a:solidFill>
                </a:rPr>
                <a:t>passé composé</a:t>
              </a:r>
            </a:p>
          </p:txBody>
        </p:sp>
        <p:sp>
          <p:nvSpPr>
            <p:cNvPr id="13" name="Oval 12"/>
            <p:cNvSpPr/>
            <p:nvPr/>
          </p:nvSpPr>
          <p:spPr>
            <a:xfrm>
              <a:off x="6638260" y="2259005"/>
              <a:ext cx="5271660" cy="3880884"/>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extBox 2"/>
            <p:cNvSpPr txBox="1"/>
            <p:nvPr/>
          </p:nvSpPr>
          <p:spPr>
            <a:xfrm>
              <a:off x="8524495" y="5793432"/>
              <a:ext cx="1499190" cy="478465"/>
            </a:xfrm>
            <a:prstGeom prst="rect">
              <a:avLst/>
            </a:prstGeom>
            <a:solidFill>
              <a:schemeClr val="accent1">
                <a:lumMod val="50000"/>
              </a:schemeClr>
            </a:solidFill>
          </p:spPr>
          <p:txBody>
            <a:bodyPr wrap="square" rtlCol="0">
              <a:spAutoFit/>
            </a:bodyPr>
            <a:lstStyle/>
            <a:p>
              <a:pPr algn="l"/>
              <a:r>
                <a:rPr lang="fr-FR" sz="2400" b="1" dirty="0">
                  <a:solidFill>
                    <a:schemeClr val="bg1"/>
                  </a:solidFill>
                </a:rPr>
                <a:t>imparfait</a:t>
              </a:r>
            </a:p>
          </p:txBody>
        </p:sp>
      </p:grpSp>
      <p:sp>
        <p:nvSpPr>
          <p:cNvPr id="6" name="TextBox 5"/>
          <p:cNvSpPr txBox="1"/>
          <p:nvPr/>
        </p:nvSpPr>
        <p:spPr>
          <a:xfrm>
            <a:off x="281451" y="2258278"/>
            <a:ext cx="2905907" cy="461665"/>
          </a:xfrm>
          <a:prstGeom prst="rect">
            <a:avLst/>
          </a:prstGeom>
          <a:noFill/>
        </p:spPr>
        <p:txBody>
          <a:bodyPr wrap="square" rtlCol="0">
            <a:spAutoFit/>
          </a:bodyPr>
          <a:lstStyle/>
          <a:p>
            <a:pPr algn="l"/>
            <a:r>
              <a:rPr lang="fr-FR" sz="2400" b="1" dirty="0">
                <a:solidFill>
                  <a:srgbClr val="E87D1E"/>
                </a:solidFill>
              </a:rPr>
              <a:t>il y a cinq minutes</a:t>
            </a:r>
          </a:p>
        </p:txBody>
      </p:sp>
      <p:sp>
        <p:nvSpPr>
          <p:cNvPr id="15" name="TextBox 14"/>
          <p:cNvSpPr txBox="1"/>
          <p:nvPr/>
        </p:nvSpPr>
        <p:spPr>
          <a:xfrm>
            <a:off x="281452" y="2765145"/>
            <a:ext cx="3327992" cy="461665"/>
          </a:xfrm>
          <a:prstGeom prst="rect">
            <a:avLst/>
          </a:prstGeom>
          <a:noFill/>
        </p:spPr>
        <p:txBody>
          <a:bodyPr wrap="square" rtlCol="0">
            <a:spAutoFit/>
          </a:bodyPr>
          <a:lstStyle/>
          <a:p>
            <a:pPr algn="l"/>
            <a:r>
              <a:rPr lang="fr-FR" sz="2400" b="1" dirty="0">
                <a:solidFill>
                  <a:srgbClr val="E87D1E"/>
                </a:solidFill>
              </a:rPr>
              <a:t>normalement</a:t>
            </a:r>
          </a:p>
        </p:txBody>
      </p:sp>
      <p:sp>
        <p:nvSpPr>
          <p:cNvPr id="16" name="TextBox 15"/>
          <p:cNvSpPr txBox="1"/>
          <p:nvPr/>
        </p:nvSpPr>
        <p:spPr>
          <a:xfrm>
            <a:off x="281452" y="3272012"/>
            <a:ext cx="3327992" cy="461665"/>
          </a:xfrm>
          <a:prstGeom prst="rect">
            <a:avLst/>
          </a:prstGeom>
          <a:noFill/>
        </p:spPr>
        <p:txBody>
          <a:bodyPr wrap="square" rtlCol="0">
            <a:spAutoFit/>
          </a:bodyPr>
          <a:lstStyle/>
          <a:p>
            <a:pPr algn="l"/>
            <a:r>
              <a:rPr lang="fr-FR" sz="2400" b="1" dirty="0">
                <a:solidFill>
                  <a:srgbClr val="E87D1E"/>
                </a:solidFill>
              </a:rPr>
              <a:t>chaque semaine</a:t>
            </a:r>
          </a:p>
        </p:txBody>
      </p:sp>
      <p:sp>
        <p:nvSpPr>
          <p:cNvPr id="17" name="TextBox 16"/>
          <p:cNvSpPr txBox="1"/>
          <p:nvPr/>
        </p:nvSpPr>
        <p:spPr>
          <a:xfrm>
            <a:off x="259542" y="4285746"/>
            <a:ext cx="3327992" cy="461665"/>
          </a:xfrm>
          <a:prstGeom prst="rect">
            <a:avLst/>
          </a:prstGeom>
          <a:noFill/>
        </p:spPr>
        <p:txBody>
          <a:bodyPr wrap="square" rtlCol="0">
            <a:spAutoFit/>
          </a:bodyPr>
          <a:lstStyle/>
          <a:p>
            <a:pPr algn="l"/>
            <a:r>
              <a:rPr lang="fr-FR" sz="2400" b="1" dirty="0">
                <a:solidFill>
                  <a:srgbClr val="E87D1E"/>
                </a:solidFill>
              </a:rPr>
              <a:t>le 31 juillet</a:t>
            </a:r>
          </a:p>
        </p:txBody>
      </p:sp>
      <p:sp>
        <p:nvSpPr>
          <p:cNvPr id="18" name="TextBox 17"/>
          <p:cNvSpPr txBox="1"/>
          <p:nvPr/>
        </p:nvSpPr>
        <p:spPr>
          <a:xfrm>
            <a:off x="281452" y="4792613"/>
            <a:ext cx="3327992" cy="461665"/>
          </a:xfrm>
          <a:prstGeom prst="rect">
            <a:avLst/>
          </a:prstGeom>
          <a:noFill/>
        </p:spPr>
        <p:txBody>
          <a:bodyPr wrap="square" rtlCol="0">
            <a:spAutoFit/>
          </a:bodyPr>
          <a:lstStyle/>
          <a:p>
            <a:pPr algn="l"/>
            <a:r>
              <a:rPr lang="fr-FR" sz="2400" b="1" dirty="0">
                <a:solidFill>
                  <a:srgbClr val="E87D1E"/>
                </a:solidFill>
              </a:rPr>
              <a:t>le mercredi</a:t>
            </a:r>
          </a:p>
        </p:txBody>
      </p:sp>
      <p:sp>
        <p:nvSpPr>
          <p:cNvPr id="19" name="TextBox 18"/>
          <p:cNvSpPr txBox="1"/>
          <p:nvPr/>
        </p:nvSpPr>
        <p:spPr>
          <a:xfrm>
            <a:off x="281452" y="5299480"/>
            <a:ext cx="3327992" cy="461665"/>
          </a:xfrm>
          <a:prstGeom prst="rect">
            <a:avLst/>
          </a:prstGeom>
          <a:noFill/>
        </p:spPr>
        <p:txBody>
          <a:bodyPr wrap="square" rtlCol="0">
            <a:spAutoFit/>
          </a:bodyPr>
          <a:lstStyle/>
          <a:p>
            <a:pPr algn="l"/>
            <a:r>
              <a:rPr lang="fr-FR" sz="2400" b="1" dirty="0">
                <a:solidFill>
                  <a:srgbClr val="E87D1E"/>
                </a:solidFill>
              </a:rPr>
              <a:t>mercredi dernier</a:t>
            </a:r>
          </a:p>
        </p:txBody>
      </p:sp>
      <p:sp>
        <p:nvSpPr>
          <p:cNvPr id="20" name="TextBox 19"/>
          <p:cNvSpPr txBox="1"/>
          <p:nvPr/>
        </p:nvSpPr>
        <p:spPr>
          <a:xfrm>
            <a:off x="287078" y="5806347"/>
            <a:ext cx="3571412" cy="461665"/>
          </a:xfrm>
          <a:prstGeom prst="rect">
            <a:avLst/>
          </a:prstGeom>
          <a:noFill/>
        </p:spPr>
        <p:txBody>
          <a:bodyPr wrap="square" rtlCol="0">
            <a:spAutoFit/>
          </a:bodyPr>
          <a:lstStyle/>
          <a:p>
            <a:pPr algn="l"/>
            <a:r>
              <a:rPr lang="fr-FR" sz="2400" b="1" dirty="0">
                <a:solidFill>
                  <a:srgbClr val="E87D1E"/>
                </a:solidFill>
              </a:rPr>
              <a:t>pendant les vacances</a:t>
            </a:r>
          </a:p>
        </p:txBody>
      </p:sp>
      <p:sp>
        <p:nvSpPr>
          <p:cNvPr id="21" name="TextBox 20"/>
          <p:cNvSpPr txBox="1"/>
          <p:nvPr/>
        </p:nvSpPr>
        <p:spPr>
          <a:xfrm>
            <a:off x="281452" y="3778879"/>
            <a:ext cx="3327992" cy="461665"/>
          </a:xfrm>
          <a:prstGeom prst="rect">
            <a:avLst/>
          </a:prstGeom>
          <a:noFill/>
        </p:spPr>
        <p:txBody>
          <a:bodyPr wrap="square" rtlCol="0">
            <a:spAutoFit/>
          </a:bodyPr>
          <a:lstStyle/>
          <a:p>
            <a:pPr algn="l"/>
            <a:r>
              <a:rPr lang="fr-FR" sz="2400" b="1" dirty="0">
                <a:solidFill>
                  <a:srgbClr val="E87D1E"/>
                </a:solidFill>
              </a:rPr>
              <a:t>en hiver</a:t>
            </a:r>
          </a:p>
        </p:txBody>
      </p:sp>
      <p:sp>
        <p:nvSpPr>
          <p:cNvPr id="22" name="TextBox 21"/>
          <p:cNvSpPr txBox="1"/>
          <p:nvPr/>
        </p:nvSpPr>
        <p:spPr>
          <a:xfrm>
            <a:off x="4758714" y="2534312"/>
            <a:ext cx="2413592" cy="830997"/>
          </a:xfrm>
          <a:prstGeom prst="rect">
            <a:avLst/>
          </a:prstGeom>
          <a:noFill/>
        </p:spPr>
        <p:txBody>
          <a:bodyPr wrap="square" rtlCol="0">
            <a:spAutoFit/>
          </a:bodyPr>
          <a:lstStyle/>
          <a:p>
            <a:pPr algn="ctr"/>
            <a:r>
              <a:rPr lang="fr-FR" sz="2400" b="1" dirty="0">
                <a:solidFill>
                  <a:srgbClr val="E87D1E"/>
                </a:solidFill>
              </a:rPr>
              <a:t>il y a cinq minutes</a:t>
            </a:r>
          </a:p>
        </p:txBody>
      </p:sp>
      <p:sp>
        <p:nvSpPr>
          <p:cNvPr id="23" name="TextBox 22"/>
          <p:cNvSpPr txBox="1"/>
          <p:nvPr/>
        </p:nvSpPr>
        <p:spPr>
          <a:xfrm>
            <a:off x="8502492" y="2534311"/>
            <a:ext cx="3327992" cy="461665"/>
          </a:xfrm>
          <a:prstGeom prst="rect">
            <a:avLst/>
          </a:prstGeom>
          <a:noFill/>
        </p:spPr>
        <p:txBody>
          <a:bodyPr wrap="square" rtlCol="0">
            <a:spAutoFit/>
          </a:bodyPr>
          <a:lstStyle/>
          <a:p>
            <a:pPr algn="l"/>
            <a:r>
              <a:rPr lang="fr-FR" sz="2400" b="1" dirty="0">
                <a:solidFill>
                  <a:srgbClr val="E87D1E"/>
                </a:solidFill>
              </a:rPr>
              <a:t>normalement</a:t>
            </a:r>
          </a:p>
        </p:txBody>
      </p:sp>
      <p:sp>
        <p:nvSpPr>
          <p:cNvPr id="24" name="TextBox 23"/>
          <p:cNvSpPr txBox="1"/>
          <p:nvPr/>
        </p:nvSpPr>
        <p:spPr>
          <a:xfrm>
            <a:off x="8957352" y="3575958"/>
            <a:ext cx="3327992" cy="461665"/>
          </a:xfrm>
          <a:prstGeom prst="rect">
            <a:avLst/>
          </a:prstGeom>
          <a:noFill/>
        </p:spPr>
        <p:txBody>
          <a:bodyPr wrap="square" rtlCol="0">
            <a:spAutoFit/>
          </a:bodyPr>
          <a:lstStyle/>
          <a:p>
            <a:pPr algn="l"/>
            <a:r>
              <a:rPr lang="fr-FR" sz="2400" b="1" dirty="0">
                <a:solidFill>
                  <a:srgbClr val="E87D1E"/>
                </a:solidFill>
              </a:rPr>
              <a:t>chaque semaine</a:t>
            </a:r>
          </a:p>
        </p:txBody>
      </p:sp>
      <p:sp>
        <p:nvSpPr>
          <p:cNvPr id="25" name="TextBox 24"/>
          <p:cNvSpPr txBox="1"/>
          <p:nvPr/>
        </p:nvSpPr>
        <p:spPr>
          <a:xfrm>
            <a:off x="7013684" y="3327074"/>
            <a:ext cx="3327992" cy="461665"/>
          </a:xfrm>
          <a:prstGeom prst="rect">
            <a:avLst/>
          </a:prstGeom>
          <a:noFill/>
        </p:spPr>
        <p:txBody>
          <a:bodyPr wrap="square" rtlCol="0">
            <a:spAutoFit/>
          </a:bodyPr>
          <a:lstStyle/>
          <a:p>
            <a:pPr algn="l"/>
            <a:r>
              <a:rPr lang="fr-FR" sz="2400" b="1" dirty="0">
                <a:solidFill>
                  <a:srgbClr val="E87D1E"/>
                </a:solidFill>
              </a:rPr>
              <a:t>en hiver</a:t>
            </a:r>
          </a:p>
        </p:txBody>
      </p:sp>
      <p:sp>
        <p:nvSpPr>
          <p:cNvPr id="26" name="TextBox 25"/>
          <p:cNvSpPr txBox="1"/>
          <p:nvPr/>
        </p:nvSpPr>
        <p:spPr>
          <a:xfrm>
            <a:off x="3714468" y="3575958"/>
            <a:ext cx="3327992" cy="461665"/>
          </a:xfrm>
          <a:prstGeom prst="rect">
            <a:avLst/>
          </a:prstGeom>
          <a:noFill/>
        </p:spPr>
        <p:txBody>
          <a:bodyPr wrap="square" rtlCol="0">
            <a:spAutoFit/>
          </a:bodyPr>
          <a:lstStyle/>
          <a:p>
            <a:pPr algn="l"/>
            <a:r>
              <a:rPr lang="fr-FR" sz="2400" b="1" dirty="0">
                <a:solidFill>
                  <a:srgbClr val="E87D1E"/>
                </a:solidFill>
              </a:rPr>
              <a:t>le 31 juillet</a:t>
            </a:r>
          </a:p>
        </p:txBody>
      </p:sp>
      <p:sp>
        <p:nvSpPr>
          <p:cNvPr id="27" name="TextBox 26"/>
          <p:cNvSpPr txBox="1"/>
          <p:nvPr/>
        </p:nvSpPr>
        <p:spPr>
          <a:xfrm>
            <a:off x="9144317" y="4617605"/>
            <a:ext cx="3327992" cy="461665"/>
          </a:xfrm>
          <a:prstGeom prst="rect">
            <a:avLst/>
          </a:prstGeom>
          <a:noFill/>
        </p:spPr>
        <p:txBody>
          <a:bodyPr wrap="square" rtlCol="0">
            <a:spAutoFit/>
          </a:bodyPr>
          <a:lstStyle/>
          <a:p>
            <a:pPr algn="l"/>
            <a:r>
              <a:rPr lang="fr-FR" sz="2400" b="1" dirty="0">
                <a:solidFill>
                  <a:srgbClr val="E87D1E"/>
                </a:solidFill>
              </a:rPr>
              <a:t>le mercredi</a:t>
            </a:r>
          </a:p>
        </p:txBody>
      </p:sp>
      <p:sp>
        <p:nvSpPr>
          <p:cNvPr id="28" name="TextBox 27"/>
          <p:cNvSpPr txBox="1"/>
          <p:nvPr/>
        </p:nvSpPr>
        <p:spPr>
          <a:xfrm>
            <a:off x="3858490" y="4617605"/>
            <a:ext cx="3327992" cy="461665"/>
          </a:xfrm>
          <a:prstGeom prst="rect">
            <a:avLst/>
          </a:prstGeom>
          <a:noFill/>
        </p:spPr>
        <p:txBody>
          <a:bodyPr wrap="square" rtlCol="0">
            <a:spAutoFit/>
          </a:bodyPr>
          <a:lstStyle/>
          <a:p>
            <a:pPr algn="l"/>
            <a:r>
              <a:rPr lang="fr-FR" sz="2400" b="1" dirty="0">
                <a:solidFill>
                  <a:srgbClr val="E87D1E"/>
                </a:solidFill>
              </a:rPr>
              <a:t>mercredi dernier</a:t>
            </a:r>
          </a:p>
        </p:txBody>
      </p:sp>
      <p:sp>
        <p:nvSpPr>
          <p:cNvPr id="29" name="TextBox 28"/>
          <p:cNvSpPr txBox="1"/>
          <p:nvPr/>
        </p:nvSpPr>
        <p:spPr>
          <a:xfrm>
            <a:off x="6742976" y="4101079"/>
            <a:ext cx="2022912" cy="830997"/>
          </a:xfrm>
          <a:prstGeom prst="rect">
            <a:avLst/>
          </a:prstGeom>
          <a:noFill/>
        </p:spPr>
        <p:txBody>
          <a:bodyPr wrap="square" rtlCol="0">
            <a:spAutoFit/>
          </a:bodyPr>
          <a:lstStyle/>
          <a:p>
            <a:pPr algn="ctr"/>
            <a:r>
              <a:rPr lang="fr-FR" sz="2400" b="1" dirty="0">
                <a:solidFill>
                  <a:srgbClr val="E87D1E"/>
                </a:solidFill>
              </a:rPr>
              <a:t>pendant les vacances</a:t>
            </a:r>
          </a:p>
        </p:txBody>
      </p:sp>
      <p:pic>
        <p:nvPicPr>
          <p:cNvPr id="1030" name="Picture 6" descr="Watch, Pocket, Pocket Watch, O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875" y="248558"/>
            <a:ext cx="1315585" cy="131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2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955EB6-22B8-4FFA-8947-49DE40E6BD2D}"/>
              </a:ext>
            </a:extLst>
          </p:cNvPr>
          <p:cNvGraphicFramePr>
            <a:graphicFrameLocks noGrp="1"/>
          </p:cNvGraphicFramePr>
          <p:nvPr>
            <p:extLst>
              <p:ext uri="{D42A27DB-BD31-4B8C-83A1-F6EECF244321}">
                <p14:modId xmlns:p14="http://schemas.microsoft.com/office/powerpoint/2010/main" val="1124612246"/>
              </p:ext>
            </p:extLst>
          </p:nvPr>
        </p:nvGraphicFramePr>
        <p:xfrm>
          <a:off x="4132180" y="1934247"/>
          <a:ext cx="7797862" cy="4358640"/>
        </p:xfrm>
        <a:graphic>
          <a:graphicData uri="http://schemas.openxmlformats.org/drawingml/2006/table">
            <a:tbl>
              <a:tblPr firstRow="1" bandRow="1">
                <a:tableStyleId>{21E4AEA4-8DFA-4A89-87EB-49C32662AFE0}</a:tableStyleId>
              </a:tblPr>
              <a:tblGrid>
                <a:gridCol w="580486">
                  <a:extLst>
                    <a:ext uri="{9D8B030D-6E8A-4147-A177-3AD203B41FA5}">
                      <a16:colId xmlns:a16="http://schemas.microsoft.com/office/drawing/2014/main" val="2360846620"/>
                    </a:ext>
                  </a:extLst>
                </a:gridCol>
                <a:gridCol w="2936891">
                  <a:extLst>
                    <a:ext uri="{9D8B030D-6E8A-4147-A177-3AD203B41FA5}">
                      <a16:colId xmlns:a16="http://schemas.microsoft.com/office/drawing/2014/main" val="3727659303"/>
                    </a:ext>
                  </a:extLst>
                </a:gridCol>
                <a:gridCol w="4280485">
                  <a:extLst>
                    <a:ext uri="{9D8B030D-6E8A-4147-A177-3AD203B41FA5}">
                      <a16:colId xmlns:a16="http://schemas.microsoft.com/office/drawing/2014/main" val="2548037587"/>
                    </a:ext>
                  </a:extLst>
                </a:gridCol>
              </a:tblGrid>
              <a:tr h="342949">
                <a:tc>
                  <a:txBody>
                    <a:bodyPr/>
                    <a:lstStyle/>
                    <a:p>
                      <a:endParaRPr lang="fr-FR" sz="2000" dirty="0">
                        <a:solidFill>
                          <a:schemeClr val="bg1"/>
                        </a:solidFill>
                      </a:endParaRPr>
                    </a:p>
                  </a:txBody>
                  <a:tcPr marL="72000" marR="36000"/>
                </a:tc>
                <a:tc>
                  <a:txBody>
                    <a:bodyPr/>
                    <a:lstStyle/>
                    <a:p>
                      <a:pPr algn="ctr"/>
                      <a:r>
                        <a:rPr lang="en-GB" sz="2000" dirty="0">
                          <a:solidFill>
                            <a:schemeClr val="bg1"/>
                          </a:solidFill>
                        </a:rPr>
                        <a:t>quand ?</a:t>
                      </a:r>
                      <a:endParaRPr lang="fr-FR" sz="2000" dirty="0">
                        <a:solidFill>
                          <a:schemeClr val="bg1"/>
                        </a:solidFill>
                      </a:endParaRPr>
                    </a:p>
                  </a:txBody>
                  <a:tcPr marL="72000" marR="36000"/>
                </a:tc>
                <a:tc>
                  <a:txBody>
                    <a:bodyPr/>
                    <a:lstStyle/>
                    <a:p>
                      <a:pPr algn="ctr"/>
                      <a:r>
                        <a:rPr lang="en-GB" sz="2000" b="1" dirty="0">
                          <a:solidFill>
                            <a:schemeClr val="bg1"/>
                          </a:solidFill>
                        </a:rPr>
                        <a:t>Passé</a:t>
                      </a:r>
                      <a:r>
                        <a:rPr lang="en-GB" sz="2000" b="1" baseline="0" dirty="0">
                          <a:solidFill>
                            <a:schemeClr val="bg1"/>
                          </a:solidFill>
                        </a:rPr>
                        <a:t> composé ou imparfait ?</a:t>
                      </a:r>
                      <a:endParaRPr lang="fr-FR" sz="2000" b="1" dirty="0">
                        <a:solidFill>
                          <a:schemeClr val="bg1"/>
                        </a:solidFill>
                      </a:endParaRPr>
                    </a:p>
                  </a:txBody>
                  <a:tcPr marL="72000" marR="36000"/>
                </a:tc>
                <a:extLst>
                  <a:ext uri="{0D108BD9-81ED-4DB2-BD59-A6C34878D82A}">
                    <a16:rowId xmlns:a16="http://schemas.microsoft.com/office/drawing/2014/main" val="2012490180"/>
                  </a:ext>
                </a:extLst>
              </a:tr>
              <a:tr h="342949">
                <a:tc rowSpan="2">
                  <a:txBody>
                    <a:bodyPr/>
                    <a:lstStyle/>
                    <a:p>
                      <a:endParaRPr lang="fr-FR" sz="2000" dirty="0"/>
                    </a:p>
                  </a:txBody>
                  <a:tcPr marL="72000" marR="36000" anchor="ctr"/>
                </a:tc>
                <a:tc>
                  <a:txBody>
                    <a:bodyPr/>
                    <a:lstStyle/>
                    <a:p>
                      <a:r>
                        <a:rPr lang="fr-FR" sz="2000" noProof="0" dirty="0">
                          <a:solidFill>
                            <a:schemeClr val="accent1">
                              <a:lumMod val="50000"/>
                            </a:schemeClr>
                          </a:solidFill>
                        </a:rPr>
                        <a:t>avant la gloire*</a:t>
                      </a:r>
                    </a:p>
                  </a:txBody>
                  <a:tcPr marL="72000" marR="36000"/>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chemeClr val="accent1">
                              <a:lumMod val="50000"/>
                            </a:schemeClr>
                          </a:solidFill>
                        </a:rPr>
                        <a:t>travaillait </a:t>
                      </a:r>
                      <a:r>
                        <a:rPr lang="fr-FR" sz="2000" b="0" noProof="0" dirty="0">
                          <a:solidFill>
                            <a:schemeClr val="accent1">
                              <a:lumMod val="50000"/>
                            </a:schemeClr>
                          </a:solidFill>
                        </a:rPr>
                        <a:t>comme directeur pour le festival </a:t>
                      </a:r>
                      <a:r>
                        <a:rPr lang="fr-FR" sz="2000" noProof="0" dirty="0">
                          <a:solidFill>
                            <a:schemeClr val="accent1">
                              <a:lumMod val="50000"/>
                            </a:schemeClr>
                          </a:solidFill>
                        </a:rPr>
                        <a:t>Fierté Montréal</a:t>
                      </a:r>
                    </a:p>
                  </a:txBody>
                  <a:tcPr marL="72000" marR="36000" anchor="ctr"/>
                </a:tc>
                <a:extLst>
                  <a:ext uri="{0D108BD9-81ED-4DB2-BD59-A6C34878D82A}">
                    <a16:rowId xmlns:a16="http://schemas.microsoft.com/office/drawing/2014/main" val="596906519"/>
                  </a:ext>
                </a:extLst>
              </a:tr>
              <a:tr h="342949">
                <a:tc vMerge="1">
                  <a:txBody>
                    <a:bodyPr/>
                    <a:lstStyle/>
                    <a:p>
                      <a:endParaRPr lang="fr-FR" sz="2000" dirty="0"/>
                    </a:p>
                  </a:txBody>
                  <a:tcPr/>
                </a:tc>
                <a:tc>
                  <a:txBody>
                    <a:bodyPr/>
                    <a:lstStyle/>
                    <a:p>
                      <a:r>
                        <a:rPr lang="fr-FR" sz="2000" noProof="0" dirty="0">
                          <a:solidFill>
                            <a:schemeClr val="accent1">
                              <a:lumMod val="50000"/>
                            </a:schemeClr>
                          </a:solidFill>
                        </a:rPr>
                        <a:t>de 2015 à 2018</a:t>
                      </a:r>
                    </a:p>
                  </a:txBody>
                  <a:tcPr marL="72000" marR="36000"/>
                </a:tc>
                <a:tc vMerge="1">
                  <a:txBody>
                    <a:bodyPr/>
                    <a:lstStyle/>
                    <a:p>
                      <a:endParaRPr lang="fr-FR"/>
                    </a:p>
                  </a:txBody>
                  <a:tcPr/>
                </a:tc>
                <a:extLst>
                  <a:ext uri="{0D108BD9-81ED-4DB2-BD59-A6C34878D82A}">
                    <a16:rowId xmlns:a16="http://schemas.microsoft.com/office/drawing/2014/main" val="1601177611"/>
                  </a:ext>
                </a:extLst>
              </a:tr>
              <a:tr h="342949">
                <a:tc rowSpan="2">
                  <a:txBody>
                    <a:bodyPr/>
                    <a:lstStyle/>
                    <a:p>
                      <a:endParaRPr lang="fr-FR" sz="2000" dirty="0"/>
                    </a:p>
                  </a:txBody>
                  <a:tcPr marL="72000" marR="36000" anchor="ctr"/>
                </a:tc>
                <a:tc>
                  <a:txBody>
                    <a:bodyPr/>
                    <a:lstStyle/>
                    <a:p>
                      <a:r>
                        <a:rPr lang="fr-FR" sz="2000" noProof="0" dirty="0">
                          <a:solidFill>
                            <a:schemeClr val="accent1">
                              <a:lumMod val="50000"/>
                            </a:schemeClr>
                          </a:solidFill>
                        </a:rPr>
                        <a:t>un jour</a:t>
                      </a:r>
                    </a:p>
                  </a:txBody>
                  <a:tcPr marL="72000" marR="36000"/>
                </a:tc>
                <a:tc rowSpan="2">
                  <a:txBody>
                    <a:bodyPr/>
                    <a:lstStyle/>
                    <a:p>
                      <a:pPr algn="ctr"/>
                      <a:r>
                        <a:rPr lang="fr-FR" sz="2000" b="1" noProof="0" dirty="0">
                          <a:solidFill>
                            <a:schemeClr val="accent1">
                              <a:lumMod val="50000"/>
                            </a:schemeClr>
                          </a:solidFill>
                        </a:rPr>
                        <a:t>a </a:t>
                      </a:r>
                      <a:r>
                        <a:rPr lang="fr-FR" sz="2000" b="1" i="0" kern="1200" noProof="0" dirty="0">
                          <a:solidFill>
                            <a:schemeClr val="accent1">
                              <a:lumMod val="50000"/>
                            </a:schemeClr>
                          </a:solidFill>
                          <a:effectLst/>
                          <a:latin typeface="+mn-lt"/>
                          <a:ea typeface="+mn-ea"/>
                          <a:cs typeface="+mn-cs"/>
                        </a:rPr>
                        <a:t>téléphoné </a:t>
                      </a:r>
                      <a:r>
                        <a:rPr lang="fr-FR" sz="2000" b="0" i="0" kern="1200" noProof="0" dirty="0">
                          <a:solidFill>
                            <a:schemeClr val="accent1">
                              <a:lumMod val="50000"/>
                            </a:schemeClr>
                          </a:solidFill>
                          <a:effectLst/>
                          <a:latin typeface="+mn-lt"/>
                          <a:ea typeface="+mn-ea"/>
                          <a:cs typeface="+mn-cs"/>
                        </a:rPr>
                        <a:t>pour dire : « tu dois faire de la drag » !</a:t>
                      </a:r>
                      <a:endParaRPr lang="fr-FR" sz="2000" b="1" noProof="0" dirty="0">
                        <a:solidFill>
                          <a:schemeClr val="accent1">
                            <a:lumMod val="50000"/>
                          </a:schemeClr>
                        </a:solidFill>
                      </a:endParaRPr>
                    </a:p>
                  </a:txBody>
                  <a:tcPr marL="72000" marR="36000" anchor="ctr"/>
                </a:tc>
                <a:extLst>
                  <a:ext uri="{0D108BD9-81ED-4DB2-BD59-A6C34878D82A}">
                    <a16:rowId xmlns:a16="http://schemas.microsoft.com/office/drawing/2014/main" val="3060646348"/>
                  </a:ext>
                </a:extLst>
              </a:tr>
              <a:tr h="342949">
                <a:tc vMerge="1">
                  <a:txBody>
                    <a:bodyPr/>
                    <a:lstStyle/>
                    <a:p>
                      <a:endParaRPr lang="fr-FR" sz="2000" dirty="0"/>
                    </a:p>
                  </a:txBody>
                  <a:tcPr/>
                </a:tc>
                <a:tc>
                  <a:txBody>
                    <a:bodyPr/>
                    <a:lstStyle/>
                    <a:p>
                      <a:r>
                        <a:rPr lang="fr-FR" sz="2000" noProof="0" dirty="0">
                          <a:solidFill>
                            <a:schemeClr val="accent1">
                              <a:lumMod val="50000"/>
                            </a:schemeClr>
                          </a:solidFill>
                        </a:rPr>
                        <a:t>tous les jours </a:t>
                      </a:r>
                    </a:p>
                  </a:txBody>
                  <a:tcPr marL="72000" marR="36000"/>
                </a:tc>
                <a:tc vMerge="1">
                  <a:txBody>
                    <a:bodyPr/>
                    <a:lstStyle/>
                    <a:p>
                      <a:endParaRPr lang="fr-FR"/>
                    </a:p>
                  </a:txBody>
                  <a:tcPr/>
                </a:tc>
                <a:extLst>
                  <a:ext uri="{0D108BD9-81ED-4DB2-BD59-A6C34878D82A}">
                    <a16:rowId xmlns:a16="http://schemas.microsoft.com/office/drawing/2014/main" val="1513512409"/>
                  </a:ext>
                </a:extLst>
              </a:tr>
              <a:tr h="342949">
                <a:tc rowSpan="2">
                  <a:txBody>
                    <a:bodyPr/>
                    <a:lstStyle/>
                    <a:p>
                      <a:endParaRPr lang="fr-FR" sz="2000" dirty="0"/>
                    </a:p>
                  </a:txBody>
                  <a:tcPr marL="72000" marR="36000" anchor="ctr"/>
                </a:tc>
                <a:tc>
                  <a:txBody>
                    <a:bodyPr/>
                    <a:lstStyle/>
                    <a:p>
                      <a:r>
                        <a:rPr lang="fr-FR" sz="2000" noProof="0" dirty="0">
                          <a:solidFill>
                            <a:schemeClr val="accent1">
                              <a:lumMod val="50000"/>
                            </a:schemeClr>
                          </a:solidFill>
                        </a:rPr>
                        <a:t>au cours de* l'été 2020</a:t>
                      </a:r>
                    </a:p>
                  </a:txBody>
                  <a:tcPr marL="72000" marR="36000"/>
                </a:tc>
                <a:tc rowSpan="2">
                  <a:txBody>
                    <a:bodyPr/>
                    <a:lstStyle/>
                    <a:p>
                      <a:pPr algn="ctr"/>
                      <a:r>
                        <a:rPr lang="fr-FR" sz="2000" b="1" noProof="0" dirty="0">
                          <a:solidFill>
                            <a:schemeClr val="accent1">
                              <a:lumMod val="50000"/>
                            </a:schemeClr>
                          </a:solidFill>
                        </a:rPr>
                        <a:t>a participé à</a:t>
                      </a:r>
                      <a:r>
                        <a:rPr lang="fr-FR" sz="2000" noProof="0" dirty="0">
                          <a:solidFill>
                            <a:schemeClr val="accent1">
                              <a:lumMod val="50000"/>
                            </a:schemeClr>
                          </a:solidFill>
                        </a:rPr>
                        <a:t> l’émission de télévision “Canada’s Drag Race”</a:t>
                      </a:r>
                    </a:p>
                  </a:txBody>
                  <a:tcPr marL="72000" marR="36000" anchor="ctr"/>
                </a:tc>
                <a:extLst>
                  <a:ext uri="{0D108BD9-81ED-4DB2-BD59-A6C34878D82A}">
                    <a16:rowId xmlns:a16="http://schemas.microsoft.com/office/drawing/2014/main" val="1120371323"/>
                  </a:ext>
                </a:extLst>
              </a:tr>
              <a:tr h="342949">
                <a:tc vMerge="1">
                  <a:txBody>
                    <a:bodyPr/>
                    <a:lstStyle/>
                    <a:p>
                      <a:endParaRPr lang="fr-FR" sz="2000" dirty="0"/>
                    </a:p>
                  </a:txBody>
                  <a:tcPr/>
                </a:tc>
                <a:tc>
                  <a:txBody>
                    <a:bodyPr/>
                    <a:lstStyle/>
                    <a:p>
                      <a:r>
                        <a:rPr lang="fr-FR" sz="2000" noProof="0" dirty="0">
                          <a:solidFill>
                            <a:schemeClr val="accent1">
                              <a:lumMod val="50000"/>
                            </a:schemeClr>
                          </a:solidFill>
                        </a:rPr>
                        <a:t>chaque été</a:t>
                      </a:r>
                    </a:p>
                  </a:txBody>
                  <a:tcPr marL="72000" marR="36000"/>
                </a:tc>
                <a:tc vMerge="1">
                  <a:txBody>
                    <a:bodyPr/>
                    <a:lstStyle/>
                    <a:p>
                      <a:endParaRPr lang="fr-FR"/>
                    </a:p>
                  </a:txBody>
                  <a:tcPr/>
                </a:tc>
                <a:extLst>
                  <a:ext uri="{0D108BD9-81ED-4DB2-BD59-A6C34878D82A}">
                    <a16:rowId xmlns:a16="http://schemas.microsoft.com/office/drawing/2014/main" val="1761179885"/>
                  </a:ext>
                </a:extLst>
              </a:tr>
              <a:tr h="342949">
                <a:tc rowSpan="2">
                  <a:txBody>
                    <a:bodyPr/>
                    <a:lstStyle/>
                    <a:p>
                      <a:endParaRPr lang="fr-FR" sz="2000" dirty="0"/>
                    </a:p>
                  </a:txBody>
                  <a:tcPr marL="72000" marR="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Dans la 1</a:t>
                      </a:r>
                      <a:r>
                        <a:rPr lang="fr-FR" sz="2000" baseline="0" noProof="0" dirty="0">
                          <a:solidFill>
                            <a:schemeClr val="accent1">
                              <a:lumMod val="50000"/>
                            </a:schemeClr>
                          </a:solidFill>
                        </a:rPr>
                        <a:t>ère</a:t>
                      </a:r>
                      <a:r>
                        <a:rPr lang="fr-FR" sz="2000" noProof="0" dirty="0">
                          <a:solidFill>
                            <a:schemeClr val="accent1">
                              <a:lumMod val="50000"/>
                            </a:schemeClr>
                          </a:solidFill>
                        </a:rPr>
                        <a:t> émission </a:t>
                      </a:r>
                    </a:p>
                  </a:txBody>
                  <a:tcPr marL="72000" marR="36000"/>
                </a:tc>
                <a:tc rowSpan="2">
                  <a:txBody>
                    <a:bodyPr/>
                    <a:lstStyle/>
                    <a:p>
                      <a:pPr algn="ctr"/>
                      <a:r>
                        <a:rPr lang="fr-FR" sz="2000" b="1" noProof="0" dirty="0">
                          <a:solidFill>
                            <a:schemeClr val="accent1">
                              <a:lumMod val="50000"/>
                            </a:schemeClr>
                          </a:solidFill>
                        </a:rPr>
                        <a:t>créait </a:t>
                      </a:r>
                      <a:r>
                        <a:rPr lang="fr-FR" sz="2000" b="0" noProof="0" dirty="0">
                          <a:solidFill>
                            <a:schemeClr val="accent1">
                              <a:lumMod val="50000"/>
                            </a:schemeClr>
                          </a:solidFill>
                        </a:rPr>
                        <a:t>des “looks” et </a:t>
                      </a:r>
                      <a:r>
                        <a:rPr lang="fr-FR" sz="2000" b="1" noProof="0" dirty="0">
                          <a:solidFill>
                            <a:schemeClr val="accent1">
                              <a:lumMod val="50000"/>
                            </a:schemeClr>
                          </a:solidFill>
                        </a:rPr>
                        <a:t>complétait </a:t>
                      </a:r>
                      <a:r>
                        <a:rPr lang="fr-FR" sz="2000" b="0" noProof="0" dirty="0">
                          <a:solidFill>
                            <a:schemeClr val="accent1">
                              <a:lumMod val="50000"/>
                            </a:schemeClr>
                          </a:solidFill>
                        </a:rPr>
                        <a:t>des défis</a:t>
                      </a:r>
                      <a:endParaRPr lang="fr-FR" sz="2000" b="1" noProof="0" dirty="0">
                        <a:solidFill>
                          <a:schemeClr val="accent1">
                            <a:lumMod val="50000"/>
                          </a:schemeClr>
                        </a:solidFill>
                      </a:endParaRPr>
                    </a:p>
                  </a:txBody>
                  <a:tcPr marL="72000" marR="36000" anchor="ctr"/>
                </a:tc>
                <a:extLst>
                  <a:ext uri="{0D108BD9-81ED-4DB2-BD59-A6C34878D82A}">
                    <a16:rowId xmlns:a16="http://schemas.microsoft.com/office/drawing/2014/main" val="778677334"/>
                  </a:ext>
                </a:extLst>
              </a:tr>
              <a:tr h="342949">
                <a:tc vMerge="1">
                  <a:txBody>
                    <a:bodyPr/>
                    <a:lstStyle/>
                    <a:p>
                      <a:endParaRPr lang="fr-FR"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chaque semaine</a:t>
                      </a:r>
                    </a:p>
                  </a:txBody>
                  <a:tcPr marL="72000" marR="36000"/>
                </a:tc>
                <a:tc vMerge="1">
                  <a:txBody>
                    <a:bodyPr/>
                    <a:lstStyle/>
                    <a:p>
                      <a:endParaRPr lang="fr-FR"/>
                    </a:p>
                  </a:txBody>
                  <a:tcPr/>
                </a:tc>
                <a:extLst>
                  <a:ext uri="{0D108BD9-81ED-4DB2-BD59-A6C34878D82A}">
                    <a16:rowId xmlns:a16="http://schemas.microsoft.com/office/drawing/2014/main" val="2069458205"/>
                  </a:ext>
                </a:extLst>
              </a:tr>
              <a:tr h="342949">
                <a:tc rowSpan="2">
                  <a:txBody>
                    <a:bodyPr/>
                    <a:lstStyle/>
                    <a:p>
                      <a:endParaRPr lang="fr-FR" sz="2000" dirty="0"/>
                    </a:p>
                  </a:txBody>
                  <a:tcPr marL="72000" marR="36000" anchor="ctr"/>
                </a:tc>
                <a:tc>
                  <a:txBody>
                    <a:bodyPr/>
                    <a:lstStyle/>
                    <a:p>
                      <a:r>
                        <a:rPr lang="fr-FR" sz="2000" noProof="0" dirty="0">
                          <a:solidFill>
                            <a:schemeClr val="accent1">
                              <a:lumMod val="50000"/>
                            </a:schemeClr>
                          </a:solidFill>
                        </a:rPr>
                        <a:t>chaque fois</a:t>
                      </a:r>
                    </a:p>
                  </a:txBody>
                  <a:tcPr marL="72000" marR="36000"/>
                </a:tc>
                <a:tc rowSpan="2">
                  <a:txBody>
                    <a:bodyPr/>
                    <a:lstStyle/>
                    <a:p>
                      <a:pPr algn="ctr"/>
                      <a:r>
                        <a:rPr lang="fr-FR" sz="2000" b="1" noProof="0" dirty="0">
                          <a:solidFill>
                            <a:schemeClr val="accent1">
                              <a:lumMod val="50000"/>
                            </a:schemeClr>
                          </a:solidFill>
                        </a:rPr>
                        <a:t>a gagné </a:t>
                      </a:r>
                      <a:r>
                        <a:rPr lang="fr-FR" sz="2000" b="0" noProof="0" dirty="0">
                          <a:solidFill>
                            <a:schemeClr val="accent1">
                              <a:lumMod val="50000"/>
                            </a:schemeClr>
                          </a:solidFill>
                        </a:rPr>
                        <a:t>la deuxième place</a:t>
                      </a:r>
                    </a:p>
                  </a:txBody>
                  <a:tcPr marL="72000" marR="36000" anchor="ctr"/>
                </a:tc>
                <a:extLst>
                  <a:ext uri="{0D108BD9-81ED-4DB2-BD59-A6C34878D82A}">
                    <a16:rowId xmlns:a16="http://schemas.microsoft.com/office/drawing/2014/main" val="2427109653"/>
                  </a:ext>
                </a:extLst>
              </a:tr>
              <a:tr h="0">
                <a:tc vMerge="1">
                  <a:txBody>
                    <a:bodyPr/>
                    <a:lstStyle/>
                    <a:p>
                      <a:endParaRPr lang="fr-FR" sz="2000" dirty="0"/>
                    </a:p>
                  </a:txBody>
                  <a:tcPr/>
                </a:tc>
                <a:tc>
                  <a:txBody>
                    <a:bodyPr/>
                    <a:lstStyle/>
                    <a:p>
                      <a:r>
                        <a:rPr lang="fr-FR" sz="2000" noProof="0" dirty="0">
                          <a:solidFill>
                            <a:schemeClr val="accent1">
                              <a:lumMod val="50000"/>
                            </a:schemeClr>
                          </a:solidFill>
                        </a:rPr>
                        <a:t>le 3 septembre 2020</a:t>
                      </a:r>
                    </a:p>
                  </a:txBody>
                  <a:tcPr marL="72000" marR="36000"/>
                </a:tc>
                <a:tc vMerge="1">
                  <a:txBody>
                    <a:bodyPr/>
                    <a:lstStyle/>
                    <a:p>
                      <a:endParaRPr lang="fr-FR"/>
                    </a:p>
                  </a:txBody>
                  <a:tcPr/>
                </a:tc>
                <a:extLst>
                  <a:ext uri="{0D108BD9-81ED-4DB2-BD59-A6C34878D82A}">
                    <a16:rowId xmlns:a16="http://schemas.microsoft.com/office/drawing/2014/main" val="858542014"/>
                  </a:ext>
                </a:extLst>
              </a:tr>
            </a:tbl>
          </a:graphicData>
        </a:graphic>
      </p:graphicFrame>
      <p:sp>
        <p:nvSpPr>
          <p:cNvPr id="36" name="TextBox 35">
            <a:extLst>
              <a:ext uri="{FF2B5EF4-FFF2-40B4-BE49-F238E27FC236}">
                <a16:creationId xmlns:a16="http://schemas.microsoft.com/office/drawing/2014/main" id="{B7980C51-F4B3-4942-B103-29797CA1A161}"/>
              </a:ext>
            </a:extLst>
          </p:cNvPr>
          <p:cNvSpPr txBox="1"/>
          <p:nvPr/>
        </p:nvSpPr>
        <p:spPr>
          <a:xfrm>
            <a:off x="10379555" y="4796568"/>
            <a:ext cx="1441796"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compléter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964"/>
            <a:ext cx="6457246" cy="867128"/>
          </a:xfrm>
          <a:prstGeom prst="rect">
            <a:avLst/>
          </a:prstGeom>
        </p:spPr>
      </p:pic>
      <p:sp>
        <p:nvSpPr>
          <p:cNvPr id="4" name="Title 3"/>
          <p:cNvSpPr>
            <a:spLocks noGrp="1"/>
          </p:cNvSpPr>
          <p:nvPr>
            <p:ph type="title"/>
          </p:nvPr>
        </p:nvSpPr>
        <p:spPr>
          <a:xfrm>
            <a:off x="1" y="188964"/>
            <a:ext cx="6096000" cy="707849"/>
          </a:xfrm>
        </p:spPr>
        <p:txBody>
          <a:bodyPr>
            <a:normAutofit/>
          </a:bodyPr>
          <a:lstStyle/>
          <a:p>
            <a:r>
              <a:rPr lang="en-GB" sz="3000" b="1" dirty="0">
                <a:solidFill>
                  <a:schemeClr val="bg1"/>
                </a:solidFill>
              </a:rPr>
              <a:t>Rita Baga : drag montréalaise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79555" y="164194"/>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6" name="TextBox 25">
            <a:extLst>
              <a:ext uri="{FF2B5EF4-FFF2-40B4-BE49-F238E27FC236}">
                <a16:creationId xmlns:a16="http://schemas.microsoft.com/office/drawing/2014/main" id="{36087217-EE1E-4A4C-800B-3B99A8C3B710}"/>
              </a:ext>
            </a:extLst>
          </p:cNvPr>
          <p:cNvSpPr txBox="1"/>
          <p:nvPr/>
        </p:nvSpPr>
        <p:spPr>
          <a:xfrm>
            <a:off x="7739591" y="2425443"/>
            <a:ext cx="125037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travaill</a:t>
            </a:r>
            <a:r>
              <a:rPr lang="en-GB" sz="2000" b="1" dirty="0">
                <a:solidFill>
                  <a:srgbClr val="5B9BD5">
                    <a:lumMod val="50000"/>
                  </a:srgbClr>
                </a:solidFill>
                <a:latin typeface="Century Gothic" panose="020F0302020204030204"/>
              </a:rPr>
              <a:t>er</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35E99F1-F6A1-4CBE-9B0F-926117E4DFE5}"/>
              </a:ext>
            </a:extLst>
          </p:cNvPr>
          <p:cNvSpPr txBox="1"/>
          <p:nvPr/>
        </p:nvSpPr>
        <p:spPr>
          <a:xfrm>
            <a:off x="7836610" y="4796569"/>
            <a:ext cx="80287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créer</a:t>
            </a:r>
          </a:p>
        </p:txBody>
      </p:sp>
      <p:sp>
        <p:nvSpPr>
          <p:cNvPr id="38" name="Rectangle 37">
            <a:extLst>
              <a:ext uri="{FF2B5EF4-FFF2-40B4-BE49-F238E27FC236}">
                <a16:creationId xmlns:a16="http://schemas.microsoft.com/office/drawing/2014/main" id="{6DCAB0D5-962C-472D-81F2-3A1306CC8307}"/>
              </a:ext>
            </a:extLst>
          </p:cNvPr>
          <p:cNvSpPr/>
          <p:nvPr/>
        </p:nvSpPr>
        <p:spPr>
          <a:xfrm>
            <a:off x="4769802" y="2765892"/>
            <a:ext cx="2095256" cy="30777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F20869B4-9D73-4492-9E2D-6E8E59A5C21F}"/>
              </a:ext>
            </a:extLst>
          </p:cNvPr>
          <p:cNvSpPr/>
          <p:nvPr/>
        </p:nvSpPr>
        <p:spPr>
          <a:xfrm>
            <a:off x="4757231" y="3594398"/>
            <a:ext cx="2095256" cy="30777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DE0761B1-6BC5-44C4-A66B-489801EA9602}"/>
              </a:ext>
            </a:extLst>
          </p:cNvPr>
          <p:cNvSpPr/>
          <p:nvPr/>
        </p:nvSpPr>
        <p:spPr>
          <a:xfrm>
            <a:off x="4783214" y="4337722"/>
            <a:ext cx="2792428" cy="31643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74AB7C5C-FE22-4995-A6FE-C1A0F38E5514}"/>
              </a:ext>
            </a:extLst>
          </p:cNvPr>
          <p:cNvSpPr/>
          <p:nvPr/>
        </p:nvSpPr>
        <p:spPr>
          <a:xfrm>
            <a:off x="4725058" y="4781080"/>
            <a:ext cx="2792428" cy="3164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9569769E-A61B-4F22-9544-25DB055CDF98}"/>
              </a:ext>
            </a:extLst>
          </p:cNvPr>
          <p:cNvSpPr/>
          <p:nvPr/>
        </p:nvSpPr>
        <p:spPr>
          <a:xfrm>
            <a:off x="7804360" y="3216746"/>
            <a:ext cx="274460" cy="30777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BD07FB25-8265-459A-B5D9-10C103C10790}"/>
              </a:ext>
            </a:extLst>
          </p:cNvPr>
          <p:cNvSpPr/>
          <p:nvPr/>
        </p:nvSpPr>
        <p:spPr>
          <a:xfrm>
            <a:off x="7970279" y="5736533"/>
            <a:ext cx="274460" cy="30777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0458A522-2054-4A20-B24A-B3BF1F890C28}"/>
              </a:ext>
            </a:extLst>
          </p:cNvPr>
          <p:cNvSpPr/>
          <p:nvPr/>
        </p:nvSpPr>
        <p:spPr>
          <a:xfrm>
            <a:off x="8090318" y="4051581"/>
            <a:ext cx="274460" cy="30777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3D9CDF4-EE54-49C1-AC61-6AE82626FAD1}"/>
              </a:ext>
            </a:extLst>
          </p:cNvPr>
          <p:cNvSpPr txBox="1"/>
          <p:nvPr/>
        </p:nvSpPr>
        <p:spPr>
          <a:xfrm>
            <a:off x="7825242" y="3211519"/>
            <a:ext cx="15494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téléphon</a:t>
            </a:r>
            <a:r>
              <a:rPr lang="fr-FR" sz="2000" b="1" dirty="0">
                <a:solidFill>
                  <a:srgbClr val="5B9BD5">
                    <a:lumMod val="50000"/>
                  </a:srgbClr>
                </a:solidFill>
                <a:latin typeface="Century Gothic" panose="020F0302020204030204"/>
              </a:rPr>
              <a:t>er</a:t>
            </a:r>
            <a:endPar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987DAF0-7024-434D-97B2-7FBA035F7D7E}"/>
              </a:ext>
            </a:extLst>
          </p:cNvPr>
          <p:cNvSpPr txBox="1"/>
          <p:nvPr/>
        </p:nvSpPr>
        <p:spPr>
          <a:xfrm>
            <a:off x="8187220" y="4007610"/>
            <a:ext cx="1427570" cy="31643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particip</a:t>
            </a:r>
            <a:r>
              <a:rPr lang="fr-FR" sz="2000" b="1" dirty="0">
                <a:solidFill>
                  <a:srgbClr val="5B9BD5">
                    <a:lumMod val="50000"/>
                  </a:srgbClr>
                </a:solidFill>
                <a:latin typeface="Century Gothic" panose="020F0302020204030204"/>
              </a:rPr>
              <a:t>er</a:t>
            </a:r>
            <a:endPar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a:hlinkClick r:id="" action="ppaction://noaction">
              <a:snd r:embed="rId4" name="Q1.wav"/>
            </a:hlinkClick>
            <a:extLst>
              <a:ext uri="{FF2B5EF4-FFF2-40B4-BE49-F238E27FC236}">
                <a16:creationId xmlns:a16="http://schemas.microsoft.com/office/drawing/2014/main" id="{7310D5FF-6180-450D-8306-BD35C2166499}"/>
              </a:ext>
            </a:extLst>
          </p:cNvPr>
          <p:cNvSpPr txBox="1"/>
          <p:nvPr/>
        </p:nvSpPr>
        <p:spPr>
          <a:xfrm>
            <a:off x="4211451" y="2494069"/>
            <a:ext cx="430924" cy="432000"/>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TextBox 43">
            <a:hlinkClick r:id="" action="ppaction://noaction">
              <a:snd r:embed="rId5" name="Q2.wav"/>
            </a:hlinkClick>
            <a:extLst>
              <a:ext uri="{FF2B5EF4-FFF2-40B4-BE49-F238E27FC236}">
                <a16:creationId xmlns:a16="http://schemas.microsoft.com/office/drawing/2014/main" id="{F8E1BD9A-B713-487F-BE27-7B4443978EAB}"/>
              </a:ext>
            </a:extLst>
          </p:cNvPr>
          <p:cNvSpPr txBox="1"/>
          <p:nvPr/>
        </p:nvSpPr>
        <p:spPr>
          <a:xfrm>
            <a:off x="4213157" y="3260378"/>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TextBox 45">
            <a:hlinkClick r:id="" action="ppaction://noaction">
              <a:snd r:embed="rId6" name="Q3.wav"/>
            </a:hlinkClick>
            <a:extLst>
              <a:ext uri="{FF2B5EF4-FFF2-40B4-BE49-F238E27FC236}">
                <a16:creationId xmlns:a16="http://schemas.microsoft.com/office/drawing/2014/main" id="{E5AE17CB-2ABE-43CD-B4DC-C56803CA1811}"/>
              </a:ext>
            </a:extLst>
          </p:cNvPr>
          <p:cNvSpPr txBox="1"/>
          <p:nvPr/>
        </p:nvSpPr>
        <p:spPr>
          <a:xfrm>
            <a:off x="4213157" y="4056352"/>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TextBox 47">
            <a:hlinkClick r:id="" action="ppaction://noaction">
              <a:snd r:embed="rId7" name="Q4.1.wav"/>
            </a:hlinkClick>
            <a:extLst>
              <a:ext uri="{FF2B5EF4-FFF2-40B4-BE49-F238E27FC236}">
                <a16:creationId xmlns:a16="http://schemas.microsoft.com/office/drawing/2014/main" id="{343B2C50-D2CA-46D7-BB74-567351365C71}"/>
              </a:ext>
            </a:extLst>
          </p:cNvPr>
          <p:cNvSpPr txBox="1"/>
          <p:nvPr/>
        </p:nvSpPr>
        <p:spPr>
          <a:xfrm>
            <a:off x="4213157" y="4852326"/>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a:hlinkClick r:id="" action="ppaction://noaction">
              <a:snd r:embed="rId8" name="A6.wav"/>
            </a:hlinkClick>
            <a:extLst>
              <a:ext uri="{FF2B5EF4-FFF2-40B4-BE49-F238E27FC236}">
                <a16:creationId xmlns:a16="http://schemas.microsoft.com/office/drawing/2014/main" id="{2CB453A4-3204-4BE5-B5EA-AF92118A042F}"/>
              </a:ext>
            </a:extLst>
          </p:cNvPr>
          <p:cNvSpPr txBox="1"/>
          <p:nvPr/>
        </p:nvSpPr>
        <p:spPr>
          <a:xfrm>
            <a:off x="4211451" y="5648299"/>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41C03037-D0B0-4097-9CCA-7830379B93C6}"/>
              </a:ext>
            </a:extLst>
          </p:cNvPr>
          <p:cNvSpPr txBox="1"/>
          <p:nvPr/>
        </p:nvSpPr>
        <p:spPr>
          <a:xfrm>
            <a:off x="8107509" y="5736532"/>
            <a:ext cx="10986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gagner</a:t>
            </a:r>
          </a:p>
        </p:txBody>
      </p:sp>
      <p:sp>
        <p:nvSpPr>
          <p:cNvPr id="3" name="TextBox 2"/>
          <p:cNvSpPr txBox="1"/>
          <p:nvPr/>
        </p:nvSpPr>
        <p:spPr>
          <a:xfrm>
            <a:off x="4054378" y="1147564"/>
            <a:ext cx="8367341" cy="461665"/>
          </a:xfrm>
          <a:prstGeom prst="rect">
            <a:avLst/>
          </a:prstGeom>
          <a:noFill/>
        </p:spPr>
        <p:txBody>
          <a:bodyPr wrap="square" rtlCol="0">
            <a:spAutoFit/>
          </a:bodyPr>
          <a:lstStyle/>
          <a:p>
            <a:pPr algn="l"/>
            <a:r>
              <a:rPr lang="en-GB" sz="2400" dirty="0">
                <a:solidFill>
                  <a:srgbClr val="104F75"/>
                </a:solidFill>
              </a:rPr>
              <a:t>Tu vas entendre un accent québécois !</a:t>
            </a:r>
          </a:p>
        </p:txBody>
      </p:sp>
      <p:pic>
        <p:nvPicPr>
          <p:cNvPr id="5122" name="Picture 2" descr="Canada, Flag, Canadian, Symbol, Country, Nation,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96922" y="1178968"/>
            <a:ext cx="797710" cy="398855"/>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46">
            <a:extLst>
              <a:ext uri="{FF2B5EF4-FFF2-40B4-BE49-F238E27FC236}">
                <a16:creationId xmlns:a16="http://schemas.microsoft.com/office/drawing/2014/main" id="{D5C79119-0C1A-4E53-81BC-F2EC839026F0}"/>
              </a:ext>
            </a:extLst>
          </p:cNvPr>
          <p:cNvSpPr/>
          <p:nvPr/>
        </p:nvSpPr>
        <p:spPr>
          <a:xfrm>
            <a:off x="6655036" y="164194"/>
            <a:ext cx="3526728" cy="61136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1600" b="1" dirty="0">
                <a:solidFill>
                  <a:prstClr val="white"/>
                </a:solidFill>
                <a:latin typeface="Century Gothic" panose="020B0502020202020204" pitchFamily="34" charset="0"/>
              </a:rPr>
              <a:t>la gloire </a:t>
            </a:r>
            <a:r>
              <a:rPr lang="fr-FR" sz="1600" dirty="0">
                <a:solidFill>
                  <a:prstClr val="white"/>
                </a:solidFill>
                <a:latin typeface="Century Gothic" panose="020B0502020202020204" pitchFamily="34" charset="0"/>
              </a:rPr>
              <a:t>= fame, glory</a:t>
            </a:r>
          </a:p>
          <a:p>
            <a:pPr lvl="0" algn="ctr">
              <a:defRPr/>
            </a:pPr>
            <a:r>
              <a:rPr lang="fr-FR" sz="1600" b="1" dirty="0">
                <a:solidFill>
                  <a:prstClr val="white"/>
                </a:solidFill>
                <a:latin typeface="Century Gothic" panose="020B0502020202020204" pitchFamily="34" charset="0"/>
              </a:rPr>
              <a:t>au cours de </a:t>
            </a:r>
            <a:r>
              <a:rPr lang="fr-FR" sz="1600" dirty="0">
                <a:solidFill>
                  <a:prstClr val="white"/>
                </a:solidFill>
                <a:latin typeface="Century Gothic" panose="020B0502020202020204" pitchFamily="34" charset="0"/>
              </a:rPr>
              <a:t>= over, during</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F3E11188-B433-5A4A-A669-78C0EE9B8445}"/>
              </a:ext>
            </a:extLst>
          </p:cNvPr>
          <p:cNvSpPr txBox="1"/>
          <p:nvPr/>
        </p:nvSpPr>
        <p:spPr>
          <a:xfrm>
            <a:off x="133036" y="1141767"/>
            <a:ext cx="3013827" cy="3170099"/>
          </a:xfrm>
          <a:prstGeom prst="rect">
            <a:avLst/>
          </a:prstGeom>
          <a:noFill/>
          <a:ln w="19050">
            <a:solidFill>
              <a:schemeClr val="accent5">
                <a:lumMod val="50000"/>
              </a:schemeClr>
            </a:solidFill>
          </a:ln>
        </p:spPr>
        <p:txBody>
          <a:bodyPr wrap="square" rtlCol="0">
            <a:spAutoFit/>
          </a:bodyPr>
          <a:lstStyle/>
          <a:p>
            <a:pPr lvl="0">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Rita Baga, c’est l’alter égo de Jean-François Guèvremont.</a:t>
            </a:r>
            <a:r>
              <a:rPr lang="fr-FR" sz="2000" dirty="0">
                <a:solidFill>
                  <a:srgbClr val="104F75"/>
                </a:solidFill>
              </a:rPr>
              <a:t> C’est aussi une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artiste et personnage très important de la scène culturelle LGBTQ+ du Québec. Écoute son histoire et remplis les blancs </a:t>
            </a:r>
            <a:r>
              <a:rPr kumimoji="0" 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52" name="Picture 4" descr="Image illustrative de l’article Fierté Montréal">
            <a:extLst>
              <a:ext uri="{FF2B5EF4-FFF2-40B4-BE49-F238E27FC236}">
                <a16:creationId xmlns:a16="http://schemas.microsoft.com/office/drawing/2014/main" id="{513A13F1-CE11-495A-AA74-3819515A22B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727" y="5197680"/>
            <a:ext cx="828764" cy="10732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anada's Drag Race contender Rita Baga | Tourisme Montréal">
            <a:extLst>
              <a:ext uri="{FF2B5EF4-FFF2-40B4-BE49-F238E27FC236}">
                <a16:creationId xmlns:a16="http://schemas.microsoft.com/office/drawing/2014/main" id="{9AF4B937-19A2-45DE-B666-9E52E953F58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429" b="99143" l="10000" r="90000">
                        <a14:foregroundMark x1="47089" y1="8000" x2="47089" y2="8000"/>
                        <a14:foregroundMark x1="49620" y1="92571" x2="49620" y2="92571"/>
                        <a14:foregroundMark x1="48861" y1="96000" x2="48861" y2="96000"/>
                        <a14:foregroundMark x1="47848" y1="4429" x2="47848" y2="4429"/>
                        <a14:foregroundMark x1="49367" y1="4429" x2="49367" y2="4429"/>
                        <a14:foregroundMark x1="38861" y1="99143" x2="38861" y2="99143"/>
                      </a14:backgroundRemoval>
                    </a14:imgEffect>
                  </a14:imgLayer>
                </a14:imgProps>
              </a:ext>
              <a:ext uri="{28A0092B-C50C-407E-A947-70E740481C1C}">
                <a14:useLocalDpi xmlns:a14="http://schemas.microsoft.com/office/drawing/2010/main" val="0"/>
              </a:ext>
            </a:extLst>
          </a:blip>
          <a:srcRect/>
          <a:stretch>
            <a:fillRect/>
          </a:stretch>
        </p:blipFill>
        <p:spPr bwMode="auto">
          <a:xfrm>
            <a:off x="864582" y="3902149"/>
            <a:ext cx="2698119" cy="239073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7219EAFB-C878-49AC-A04A-664575198624}"/>
              </a:ext>
            </a:extLst>
          </p:cNvPr>
          <p:cNvSpPr/>
          <p:nvPr/>
        </p:nvSpPr>
        <p:spPr>
          <a:xfrm>
            <a:off x="4757199" y="5562325"/>
            <a:ext cx="2792428" cy="3164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5982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6" grpId="0" animBg="1"/>
      <p:bldP spid="32" grpId="0" animBg="1"/>
      <p:bldP spid="38" grpId="0" animBg="1"/>
      <p:bldP spid="40" grpId="0" animBg="1"/>
      <p:bldP spid="43" grpId="0" animBg="1"/>
      <p:bldP spid="47" grpId="0" animBg="1"/>
      <p:bldP spid="9" grpId="0" animBg="1"/>
      <p:bldP spid="37" grpId="0" animBg="1"/>
      <p:bldP spid="39" grpId="0" animBg="1"/>
      <p:bldP spid="28" grpId="0" animBg="1"/>
      <p:bldP spid="30" grpId="0" animBg="1"/>
      <p:bldP spid="34"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955EB6-22B8-4FFA-8947-49DE40E6BD2D}"/>
              </a:ext>
            </a:extLst>
          </p:cNvPr>
          <p:cNvGraphicFramePr>
            <a:graphicFrameLocks noGrp="1"/>
          </p:cNvGraphicFramePr>
          <p:nvPr>
            <p:extLst>
              <p:ext uri="{D42A27DB-BD31-4B8C-83A1-F6EECF244321}">
                <p14:modId xmlns:p14="http://schemas.microsoft.com/office/powerpoint/2010/main" val="3217210613"/>
              </p:ext>
            </p:extLst>
          </p:nvPr>
        </p:nvGraphicFramePr>
        <p:xfrm>
          <a:off x="3270737" y="1912289"/>
          <a:ext cx="8785677" cy="4358640"/>
        </p:xfrm>
        <a:graphic>
          <a:graphicData uri="http://schemas.openxmlformats.org/drawingml/2006/table">
            <a:tbl>
              <a:tblPr firstRow="1" bandRow="1">
                <a:tableStyleId>{21E4AEA4-8DFA-4A89-87EB-49C32662AFE0}</a:tableStyleId>
              </a:tblPr>
              <a:tblGrid>
                <a:gridCol w="580486">
                  <a:extLst>
                    <a:ext uri="{9D8B030D-6E8A-4147-A177-3AD203B41FA5}">
                      <a16:colId xmlns:a16="http://schemas.microsoft.com/office/drawing/2014/main" val="2360846620"/>
                    </a:ext>
                  </a:extLst>
                </a:gridCol>
                <a:gridCol w="2936891">
                  <a:extLst>
                    <a:ext uri="{9D8B030D-6E8A-4147-A177-3AD203B41FA5}">
                      <a16:colId xmlns:a16="http://schemas.microsoft.com/office/drawing/2014/main" val="3727659303"/>
                    </a:ext>
                  </a:extLst>
                </a:gridCol>
                <a:gridCol w="4280485">
                  <a:extLst>
                    <a:ext uri="{9D8B030D-6E8A-4147-A177-3AD203B41FA5}">
                      <a16:colId xmlns:a16="http://schemas.microsoft.com/office/drawing/2014/main" val="2548037587"/>
                    </a:ext>
                  </a:extLst>
                </a:gridCol>
                <a:gridCol w="987815">
                  <a:extLst>
                    <a:ext uri="{9D8B030D-6E8A-4147-A177-3AD203B41FA5}">
                      <a16:colId xmlns:a16="http://schemas.microsoft.com/office/drawing/2014/main" val="1956116231"/>
                    </a:ext>
                  </a:extLst>
                </a:gridCol>
              </a:tblGrid>
              <a:tr h="342949">
                <a:tc>
                  <a:txBody>
                    <a:bodyPr/>
                    <a:lstStyle/>
                    <a:p>
                      <a:endParaRPr lang="fr-FR" sz="2000" dirty="0">
                        <a:solidFill>
                          <a:schemeClr val="bg1"/>
                        </a:solidFill>
                      </a:endParaRPr>
                    </a:p>
                  </a:txBody>
                  <a:tcPr marL="72000" marR="36000"/>
                </a:tc>
                <a:tc>
                  <a:txBody>
                    <a:bodyPr/>
                    <a:lstStyle/>
                    <a:p>
                      <a:pPr algn="ctr"/>
                      <a:r>
                        <a:rPr lang="en-GB" sz="2000" dirty="0">
                          <a:solidFill>
                            <a:schemeClr val="bg1"/>
                          </a:solidFill>
                        </a:rPr>
                        <a:t>quand ?</a:t>
                      </a:r>
                      <a:endParaRPr lang="fr-FR" sz="2000" dirty="0">
                        <a:solidFill>
                          <a:schemeClr val="bg1"/>
                        </a:solidFill>
                      </a:endParaRPr>
                    </a:p>
                  </a:txBody>
                  <a:tcPr marL="72000" marR="36000"/>
                </a:tc>
                <a:tc>
                  <a:txBody>
                    <a:bodyPr/>
                    <a:lstStyle/>
                    <a:p>
                      <a:pPr algn="ctr"/>
                      <a:r>
                        <a:rPr lang="en-GB" sz="2000" b="1" dirty="0">
                          <a:solidFill>
                            <a:schemeClr val="bg1"/>
                          </a:solidFill>
                        </a:rPr>
                        <a:t>[</a:t>
                      </a:r>
                      <a:r>
                        <a:rPr kumimoji="0" lang="en-GB" sz="2000" b="1" i="0" u="none" strike="noStrike" kern="1200" cap="none" spc="0" normalizeH="0" baseline="0" noProof="0" dirty="0">
                          <a:ln>
                            <a:noFill/>
                          </a:ln>
                          <a:solidFill>
                            <a:prstClr val="white"/>
                          </a:solidFill>
                          <a:effectLst/>
                          <a:uLnTx/>
                          <a:uFillTx/>
                          <a:latin typeface="+mn-lt"/>
                          <a:ea typeface="+mn-ea"/>
                          <a:cs typeface="+mn-cs"/>
                        </a:rPr>
                        <a:t>é] ou [ai] ?</a:t>
                      </a:r>
                      <a:endParaRPr lang="fr-FR" sz="2000" b="1" dirty="0">
                        <a:solidFill>
                          <a:schemeClr val="bg1"/>
                        </a:solidFill>
                      </a:endParaRPr>
                    </a:p>
                  </a:txBody>
                  <a:tcPr marL="72000" marR="36000"/>
                </a:tc>
                <a:tc>
                  <a:txBody>
                    <a:bodyPr/>
                    <a:lstStyle/>
                    <a:p>
                      <a:pPr algn="ctr"/>
                      <a:r>
                        <a:rPr lang="en-GB" sz="2000" dirty="0">
                          <a:solidFill>
                            <a:schemeClr val="bg1"/>
                          </a:solidFill>
                        </a:rPr>
                        <a:t>avoir ?</a:t>
                      </a:r>
                      <a:endParaRPr lang="fr-FR" sz="2000" dirty="0">
                        <a:solidFill>
                          <a:schemeClr val="bg1"/>
                        </a:solidFill>
                      </a:endParaRPr>
                    </a:p>
                  </a:txBody>
                  <a:tcPr marL="72000" marR="36000"/>
                </a:tc>
                <a:extLst>
                  <a:ext uri="{0D108BD9-81ED-4DB2-BD59-A6C34878D82A}">
                    <a16:rowId xmlns:a16="http://schemas.microsoft.com/office/drawing/2014/main" val="2012490180"/>
                  </a:ext>
                </a:extLst>
              </a:tr>
              <a:tr h="342949">
                <a:tc rowSpan="2">
                  <a:txBody>
                    <a:bodyPr/>
                    <a:lstStyle/>
                    <a:p>
                      <a:endParaRPr lang="fr-FR" sz="2000" dirty="0"/>
                    </a:p>
                  </a:txBody>
                  <a:tcPr marL="72000" marR="36000" anchor="ctr"/>
                </a:tc>
                <a:tc>
                  <a:txBody>
                    <a:bodyPr/>
                    <a:lstStyle/>
                    <a:p>
                      <a:r>
                        <a:rPr lang="fr-FR" sz="2000" noProof="0" dirty="0">
                          <a:solidFill>
                            <a:schemeClr val="accent1">
                              <a:lumMod val="50000"/>
                            </a:schemeClr>
                          </a:solidFill>
                        </a:rPr>
                        <a:t>avant la gloire</a:t>
                      </a:r>
                    </a:p>
                  </a:txBody>
                  <a:tcPr marL="72000" marR="36000"/>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noProof="0" dirty="0">
                          <a:solidFill>
                            <a:schemeClr val="accent1">
                              <a:lumMod val="50000"/>
                            </a:schemeClr>
                          </a:solidFill>
                        </a:rPr>
                        <a:t>travaillait </a:t>
                      </a:r>
                      <a:r>
                        <a:rPr lang="fr-FR" sz="2000" b="0" noProof="0" dirty="0">
                          <a:solidFill>
                            <a:schemeClr val="accent1">
                              <a:lumMod val="50000"/>
                            </a:schemeClr>
                          </a:solidFill>
                        </a:rPr>
                        <a:t>comme directeur pour le festival </a:t>
                      </a:r>
                      <a:r>
                        <a:rPr lang="fr-FR" sz="2000" noProof="0" dirty="0">
                          <a:solidFill>
                            <a:schemeClr val="accent1">
                              <a:lumMod val="50000"/>
                            </a:schemeClr>
                          </a:solidFill>
                        </a:rPr>
                        <a:t>Fierté Montréal</a:t>
                      </a:r>
                    </a:p>
                  </a:txBody>
                  <a:tcPr marL="72000" marR="36000" anchor="ctr"/>
                </a:tc>
                <a:tc rowSpan="2">
                  <a:txBody>
                    <a:bodyPr/>
                    <a:lstStyle/>
                    <a:p>
                      <a:endParaRPr lang="fr-FR" sz="2000" dirty="0"/>
                    </a:p>
                  </a:txBody>
                  <a:tcPr marL="72000" marR="36000"/>
                </a:tc>
                <a:extLst>
                  <a:ext uri="{0D108BD9-81ED-4DB2-BD59-A6C34878D82A}">
                    <a16:rowId xmlns:a16="http://schemas.microsoft.com/office/drawing/2014/main" val="596906519"/>
                  </a:ext>
                </a:extLst>
              </a:tr>
              <a:tr h="342949">
                <a:tc vMerge="1">
                  <a:txBody>
                    <a:bodyPr/>
                    <a:lstStyle/>
                    <a:p>
                      <a:endParaRPr lang="fr-FR" sz="2000" dirty="0"/>
                    </a:p>
                  </a:txBody>
                  <a:tcPr/>
                </a:tc>
                <a:tc>
                  <a:txBody>
                    <a:bodyPr/>
                    <a:lstStyle/>
                    <a:p>
                      <a:r>
                        <a:rPr lang="fr-FR" sz="2000" noProof="0" dirty="0">
                          <a:solidFill>
                            <a:schemeClr val="accent1">
                              <a:lumMod val="50000"/>
                            </a:schemeClr>
                          </a:solidFill>
                        </a:rPr>
                        <a:t>de 2015 à 2018</a:t>
                      </a:r>
                    </a:p>
                  </a:txBody>
                  <a:tcPr marL="72000" marR="36000"/>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601177611"/>
                  </a:ext>
                </a:extLst>
              </a:tr>
              <a:tr h="342949">
                <a:tc rowSpan="2">
                  <a:txBody>
                    <a:bodyPr/>
                    <a:lstStyle/>
                    <a:p>
                      <a:endParaRPr lang="fr-FR" sz="2000" dirty="0"/>
                    </a:p>
                  </a:txBody>
                  <a:tcPr marL="72000" marR="36000" anchor="ctr"/>
                </a:tc>
                <a:tc>
                  <a:txBody>
                    <a:bodyPr/>
                    <a:lstStyle/>
                    <a:p>
                      <a:r>
                        <a:rPr lang="fr-FR" sz="2000" noProof="0" dirty="0">
                          <a:solidFill>
                            <a:schemeClr val="accent1">
                              <a:lumMod val="50000"/>
                            </a:schemeClr>
                          </a:solidFill>
                        </a:rPr>
                        <a:t>un jour</a:t>
                      </a:r>
                    </a:p>
                  </a:txBody>
                  <a:tcPr marL="72000" marR="36000"/>
                </a:tc>
                <a:tc rowSpan="2">
                  <a:txBody>
                    <a:bodyPr/>
                    <a:lstStyle/>
                    <a:p>
                      <a:pPr algn="ctr"/>
                      <a:r>
                        <a:rPr lang="fr-FR" sz="2000" b="1" noProof="0" dirty="0">
                          <a:solidFill>
                            <a:schemeClr val="accent1">
                              <a:lumMod val="50000"/>
                            </a:schemeClr>
                          </a:solidFill>
                        </a:rPr>
                        <a:t>a </a:t>
                      </a:r>
                      <a:r>
                        <a:rPr lang="fr-FR" sz="2000" b="1" i="0" kern="1200" noProof="0" dirty="0">
                          <a:solidFill>
                            <a:schemeClr val="accent1">
                              <a:lumMod val="50000"/>
                            </a:schemeClr>
                          </a:solidFill>
                          <a:effectLst/>
                          <a:latin typeface="+mn-lt"/>
                          <a:ea typeface="+mn-ea"/>
                          <a:cs typeface="+mn-cs"/>
                        </a:rPr>
                        <a:t>téléphoné </a:t>
                      </a:r>
                      <a:r>
                        <a:rPr lang="fr-FR" sz="2000" b="0" i="0" kern="1200" noProof="0" dirty="0">
                          <a:solidFill>
                            <a:schemeClr val="accent1">
                              <a:lumMod val="50000"/>
                            </a:schemeClr>
                          </a:solidFill>
                          <a:effectLst/>
                          <a:latin typeface="+mn-lt"/>
                          <a:ea typeface="+mn-ea"/>
                          <a:cs typeface="+mn-cs"/>
                        </a:rPr>
                        <a:t>pour dire : « tu dois faire de la drag » !</a:t>
                      </a:r>
                      <a:endParaRPr lang="fr-FR" sz="2000" b="1" noProof="0" dirty="0">
                        <a:solidFill>
                          <a:schemeClr val="accent1">
                            <a:lumMod val="50000"/>
                          </a:schemeClr>
                        </a:solidFill>
                      </a:endParaRPr>
                    </a:p>
                  </a:txBody>
                  <a:tcPr marL="72000" marR="36000" anchor="ctr"/>
                </a:tc>
                <a:tc rowSpan="2">
                  <a:txBody>
                    <a:bodyPr/>
                    <a:lstStyle/>
                    <a:p>
                      <a:endParaRPr lang="fr-FR" sz="2000" dirty="0"/>
                    </a:p>
                  </a:txBody>
                  <a:tcPr marL="72000" marR="36000"/>
                </a:tc>
                <a:extLst>
                  <a:ext uri="{0D108BD9-81ED-4DB2-BD59-A6C34878D82A}">
                    <a16:rowId xmlns:a16="http://schemas.microsoft.com/office/drawing/2014/main" val="3060646348"/>
                  </a:ext>
                </a:extLst>
              </a:tr>
              <a:tr h="342949">
                <a:tc vMerge="1">
                  <a:txBody>
                    <a:bodyPr/>
                    <a:lstStyle/>
                    <a:p>
                      <a:endParaRPr lang="fr-FR" sz="2000" dirty="0"/>
                    </a:p>
                  </a:txBody>
                  <a:tcPr/>
                </a:tc>
                <a:tc>
                  <a:txBody>
                    <a:bodyPr/>
                    <a:lstStyle/>
                    <a:p>
                      <a:r>
                        <a:rPr lang="fr-FR" sz="2000" noProof="0" dirty="0">
                          <a:solidFill>
                            <a:schemeClr val="accent1">
                              <a:lumMod val="50000"/>
                            </a:schemeClr>
                          </a:solidFill>
                        </a:rPr>
                        <a:t>tous les jours </a:t>
                      </a:r>
                    </a:p>
                  </a:txBody>
                  <a:tcPr marL="72000" marR="36000"/>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513512409"/>
                  </a:ext>
                </a:extLst>
              </a:tr>
              <a:tr h="342949">
                <a:tc rowSpan="2">
                  <a:txBody>
                    <a:bodyPr/>
                    <a:lstStyle/>
                    <a:p>
                      <a:endParaRPr lang="fr-FR" sz="2000" dirty="0"/>
                    </a:p>
                  </a:txBody>
                  <a:tcPr marL="72000" marR="36000" anchor="ctr"/>
                </a:tc>
                <a:tc>
                  <a:txBody>
                    <a:bodyPr/>
                    <a:lstStyle/>
                    <a:p>
                      <a:r>
                        <a:rPr lang="fr-FR" sz="2000" noProof="0" dirty="0">
                          <a:solidFill>
                            <a:schemeClr val="accent1">
                              <a:lumMod val="50000"/>
                            </a:schemeClr>
                          </a:solidFill>
                        </a:rPr>
                        <a:t>au cours de l'été 2020</a:t>
                      </a:r>
                    </a:p>
                  </a:txBody>
                  <a:tcPr marL="72000" marR="36000"/>
                </a:tc>
                <a:tc rowSpan="2">
                  <a:txBody>
                    <a:bodyPr/>
                    <a:lstStyle/>
                    <a:p>
                      <a:pPr algn="ctr"/>
                      <a:r>
                        <a:rPr lang="fr-FR" sz="2000" b="1" noProof="0" dirty="0">
                          <a:solidFill>
                            <a:schemeClr val="accent1">
                              <a:lumMod val="50000"/>
                            </a:schemeClr>
                          </a:solidFill>
                        </a:rPr>
                        <a:t>a participé </a:t>
                      </a:r>
                      <a:r>
                        <a:rPr lang="fr-FR" sz="2000" noProof="0" dirty="0">
                          <a:solidFill>
                            <a:schemeClr val="accent1">
                              <a:lumMod val="50000"/>
                            </a:schemeClr>
                          </a:solidFill>
                        </a:rPr>
                        <a:t>à l’émission de télévision “Canada’s Drag Race”</a:t>
                      </a:r>
                    </a:p>
                  </a:txBody>
                  <a:tcPr marL="72000" marR="36000" anchor="ctr"/>
                </a:tc>
                <a:tc rowSpan="2">
                  <a:txBody>
                    <a:bodyPr/>
                    <a:lstStyle/>
                    <a:p>
                      <a:endParaRPr lang="fr-FR" sz="2000" dirty="0"/>
                    </a:p>
                  </a:txBody>
                  <a:tcPr marL="72000" marR="36000"/>
                </a:tc>
                <a:extLst>
                  <a:ext uri="{0D108BD9-81ED-4DB2-BD59-A6C34878D82A}">
                    <a16:rowId xmlns:a16="http://schemas.microsoft.com/office/drawing/2014/main" val="1120371323"/>
                  </a:ext>
                </a:extLst>
              </a:tr>
              <a:tr h="342949">
                <a:tc vMerge="1">
                  <a:txBody>
                    <a:bodyPr/>
                    <a:lstStyle/>
                    <a:p>
                      <a:endParaRPr lang="fr-FR" sz="2000" dirty="0"/>
                    </a:p>
                  </a:txBody>
                  <a:tcPr/>
                </a:tc>
                <a:tc>
                  <a:txBody>
                    <a:bodyPr/>
                    <a:lstStyle/>
                    <a:p>
                      <a:r>
                        <a:rPr lang="fr-FR" sz="2000" noProof="0" dirty="0">
                          <a:solidFill>
                            <a:schemeClr val="accent1">
                              <a:lumMod val="50000"/>
                            </a:schemeClr>
                          </a:solidFill>
                        </a:rPr>
                        <a:t>chaque été</a:t>
                      </a:r>
                    </a:p>
                  </a:txBody>
                  <a:tcPr marL="72000" marR="36000"/>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761179885"/>
                  </a:ext>
                </a:extLst>
              </a:tr>
              <a:tr h="342949">
                <a:tc rowSpan="2">
                  <a:txBody>
                    <a:bodyPr/>
                    <a:lstStyle/>
                    <a:p>
                      <a:endParaRPr lang="fr-FR" sz="2000" dirty="0"/>
                    </a:p>
                  </a:txBody>
                  <a:tcPr marL="72000" marR="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Dans la 1</a:t>
                      </a:r>
                      <a:r>
                        <a:rPr lang="fr-FR" sz="2000" baseline="0" noProof="0" dirty="0">
                          <a:solidFill>
                            <a:schemeClr val="accent1">
                              <a:lumMod val="50000"/>
                            </a:schemeClr>
                          </a:solidFill>
                        </a:rPr>
                        <a:t>ère</a:t>
                      </a:r>
                      <a:r>
                        <a:rPr lang="fr-FR" sz="2000" noProof="0" dirty="0">
                          <a:solidFill>
                            <a:schemeClr val="accent1">
                              <a:lumMod val="50000"/>
                            </a:schemeClr>
                          </a:solidFill>
                        </a:rPr>
                        <a:t> émission </a:t>
                      </a:r>
                    </a:p>
                  </a:txBody>
                  <a:tcPr marL="72000" marR="36000"/>
                </a:tc>
                <a:tc rowSpan="2">
                  <a:txBody>
                    <a:bodyPr/>
                    <a:lstStyle/>
                    <a:p>
                      <a:pPr algn="ctr"/>
                      <a:r>
                        <a:rPr lang="fr-FR" sz="2000" b="1" noProof="0" dirty="0">
                          <a:solidFill>
                            <a:schemeClr val="accent1">
                              <a:lumMod val="50000"/>
                            </a:schemeClr>
                          </a:solidFill>
                        </a:rPr>
                        <a:t>créait </a:t>
                      </a:r>
                      <a:r>
                        <a:rPr lang="fr-FR" sz="2000" b="0" noProof="0" dirty="0">
                          <a:solidFill>
                            <a:schemeClr val="accent1">
                              <a:lumMod val="50000"/>
                            </a:schemeClr>
                          </a:solidFill>
                        </a:rPr>
                        <a:t>des “looks” et </a:t>
                      </a:r>
                      <a:r>
                        <a:rPr lang="fr-FR" sz="2000" b="1" noProof="0" dirty="0">
                          <a:solidFill>
                            <a:schemeClr val="accent1">
                              <a:lumMod val="50000"/>
                            </a:schemeClr>
                          </a:solidFill>
                        </a:rPr>
                        <a:t>complétait </a:t>
                      </a:r>
                      <a:r>
                        <a:rPr lang="fr-FR" sz="2000" b="0" noProof="0" dirty="0">
                          <a:solidFill>
                            <a:schemeClr val="accent1">
                              <a:lumMod val="50000"/>
                            </a:schemeClr>
                          </a:solidFill>
                        </a:rPr>
                        <a:t>des défis</a:t>
                      </a:r>
                      <a:endParaRPr lang="fr-FR" sz="2000" b="1" noProof="0" dirty="0">
                        <a:solidFill>
                          <a:schemeClr val="accent1">
                            <a:lumMod val="50000"/>
                          </a:schemeClr>
                        </a:solidFill>
                      </a:endParaRPr>
                    </a:p>
                  </a:txBody>
                  <a:tcPr marL="72000" marR="36000" anchor="ctr"/>
                </a:tc>
                <a:tc rowSpan="2">
                  <a:txBody>
                    <a:bodyPr/>
                    <a:lstStyle/>
                    <a:p>
                      <a:endParaRPr lang="fr-FR" sz="2000" dirty="0"/>
                    </a:p>
                  </a:txBody>
                  <a:tcPr marL="72000" marR="36000"/>
                </a:tc>
                <a:extLst>
                  <a:ext uri="{0D108BD9-81ED-4DB2-BD59-A6C34878D82A}">
                    <a16:rowId xmlns:a16="http://schemas.microsoft.com/office/drawing/2014/main" val="778677334"/>
                  </a:ext>
                </a:extLst>
              </a:tr>
              <a:tr h="342949">
                <a:tc vMerge="1">
                  <a:txBody>
                    <a:bodyPr/>
                    <a:lstStyle/>
                    <a:p>
                      <a:endParaRPr lang="fr-FR"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chaque semaine</a:t>
                      </a:r>
                    </a:p>
                  </a:txBody>
                  <a:tcPr marL="72000" marR="36000"/>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069458205"/>
                  </a:ext>
                </a:extLst>
              </a:tr>
              <a:tr h="342949">
                <a:tc rowSpan="2">
                  <a:txBody>
                    <a:bodyPr/>
                    <a:lstStyle/>
                    <a:p>
                      <a:endParaRPr lang="fr-FR" sz="2000" dirty="0"/>
                    </a:p>
                  </a:txBody>
                  <a:tcPr marL="72000" marR="36000" anchor="ctr"/>
                </a:tc>
                <a:tc>
                  <a:txBody>
                    <a:bodyPr/>
                    <a:lstStyle/>
                    <a:p>
                      <a:r>
                        <a:rPr lang="fr-FR" sz="2000" noProof="0" dirty="0">
                          <a:solidFill>
                            <a:schemeClr val="accent1">
                              <a:lumMod val="50000"/>
                            </a:schemeClr>
                          </a:solidFill>
                        </a:rPr>
                        <a:t>chaque fois</a:t>
                      </a:r>
                    </a:p>
                  </a:txBody>
                  <a:tcPr marL="72000" marR="36000"/>
                </a:tc>
                <a:tc rowSpan="2">
                  <a:txBody>
                    <a:bodyPr/>
                    <a:lstStyle/>
                    <a:p>
                      <a:pPr algn="ctr"/>
                      <a:r>
                        <a:rPr lang="fr-FR" sz="2000" b="1" noProof="0" dirty="0">
                          <a:solidFill>
                            <a:schemeClr val="accent1">
                              <a:lumMod val="50000"/>
                            </a:schemeClr>
                          </a:solidFill>
                        </a:rPr>
                        <a:t>a gagné </a:t>
                      </a:r>
                      <a:r>
                        <a:rPr lang="fr-FR" sz="2000" b="0" noProof="0" dirty="0">
                          <a:solidFill>
                            <a:schemeClr val="accent1">
                              <a:lumMod val="50000"/>
                            </a:schemeClr>
                          </a:solidFill>
                        </a:rPr>
                        <a:t>la deuxième place</a:t>
                      </a:r>
                    </a:p>
                  </a:txBody>
                  <a:tcPr marL="72000" marR="36000" anchor="ctr"/>
                </a:tc>
                <a:tc rowSpan="2">
                  <a:txBody>
                    <a:bodyPr/>
                    <a:lstStyle/>
                    <a:p>
                      <a:endParaRPr lang="fr-FR" sz="2000" dirty="0"/>
                    </a:p>
                  </a:txBody>
                  <a:tcPr marL="72000" marR="36000"/>
                </a:tc>
                <a:extLst>
                  <a:ext uri="{0D108BD9-81ED-4DB2-BD59-A6C34878D82A}">
                    <a16:rowId xmlns:a16="http://schemas.microsoft.com/office/drawing/2014/main" val="2427109653"/>
                  </a:ext>
                </a:extLst>
              </a:tr>
              <a:tr h="0">
                <a:tc vMerge="1">
                  <a:txBody>
                    <a:bodyPr/>
                    <a:lstStyle/>
                    <a:p>
                      <a:endParaRPr lang="fr-FR" sz="2000" dirty="0"/>
                    </a:p>
                  </a:txBody>
                  <a:tcPr/>
                </a:tc>
                <a:tc>
                  <a:txBody>
                    <a:bodyPr/>
                    <a:lstStyle/>
                    <a:p>
                      <a:r>
                        <a:rPr lang="fr-FR" sz="2000" noProof="0" dirty="0">
                          <a:solidFill>
                            <a:schemeClr val="accent1">
                              <a:lumMod val="50000"/>
                            </a:schemeClr>
                          </a:solidFill>
                        </a:rPr>
                        <a:t>le 3 septembre 2020</a:t>
                      </a:r>
                    </a:p>
                  </a:txBody>
                  <a:tcPr marL="72000" marR="36000"/>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858542014"/>
                  </a:ext>
                </a:extLst>
              </a:tr>
            </a:tbl>
          </a:graphicData>
        </a:graphic>
      </p:graphicFrame>
      <p:sp>
        <p:nvSpPr>
          <p:cNvPr id="36" name="TextBox 35">
            <a:extLst>
              <a:ext uri="{FF2B5EF4-FFF2-40B4-BE49-F238E27FC236}">
                <a16:creationId xmlns:a16="http://schemas.microsoft.com/office/drawing/2014/main" id="{B7980C51-F4B3-4942-B103-29797CA1A161}"/>
              </a:ext>
            </a:extLst>
          </p:cNvPr>
          <p:cNvSpPr txBox="1"/>
          <p:nvPr/>
        </p:nvSpPr>
        <p:spPr>
          <a:xfrm>
            <a:off x="9507759" y="4781304"/>
            <a:ext cx="1441796"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complét__</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964"/>
            <a:ext cx="6457246" cy="867128"/>
          </a:xfrm>
          <a:prstGeom prst="rect">
            <a:avLst/>
          </a:prstGeom>
        </p:spPr>
      </p:pic>
      <p:sp>
        <p:nvSpPr>
          <p:cNvPr id="4" name="Title 3"/>
          <p:cNvSpPr>
            <a:spLocks noGrp="1"/>
          </p:cNvSpPr>
          <p:nvPr>
            <p:ph type="title"/>
          </p:nvPr>
        </p:nvSpPr>
        <p:spPr>
          <a:xfrm>
            <a:off x="1" y="188964"/>
            <a:ext cx="6096000" cy="707849"/>
          </a:xfrm>
        </p:spPr>
        <p:txBody>
          <a:bodyPr>
            <a:normAutofit/>
          </a:bodyPr>
          <a:lstStyle/>
          <a:p>
            <a:r>
              <a:rPr lang="en-GB" sz="3000" b="1" dirty="0">
                <a:solidFill>
                  <a:schemeClr val="bg1"/>
                </a:solidFill>
              </a:rPr>
              <a:t>Rita Baga : drag montréalaise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79555" y="164194"/>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133036" y="1141767"/>
            <a:ext cx="3013827" cy="3170099"/>
          </a:xfrm>
          <a:prstGeom prst="rect">
            <a:avLst/>
          </a:prstGeom>
          <a:noFill/>
          <a:ln w="19050">
            <a:solidFill>
              <a:schemeClr val="accent5">
                <a:lumMod val="50000"/>
              </a:schemeClr>
            </a:solidFill>
          </a:ln>
        </p:spPr>
        <p:txBody>
          <a:bodyPr wrap="square" rtlCol="0">
            <a:spAutoFit/>
          </a:bodyPr>
          <a:lstStyle/>
          <a:p>
            <a:pPr lvl="0">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Rita Baga, c’est l’alter égo de Jean-François Guèvremont.</a:t>
            </a:r>
            <a:r>
              <a:rPr lang="fr-FR" sz="2000" dirty="0">
                <a:solidFill>
                  <a:srgbClr val="104F75"/>
                </a:solidFill>
              </a:rPr>
              <a:t> C’est aussi une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artiste et personnage très important de la scène culturelle LGBTQ+ du Québec. Écoute son histoire et remplis les blancs </a:t>
            </a:r>
            <a:r>
              <a:rPr kumimoji="0" lang="en-US" sz="20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 name="TextBox 2">
            <a:hlinkClick r:id="" action="ppaction://noaction">
              <a:snd r:embed="rId4" name="Q1.wav"/>
            </a:hlinkClick>
            <a:extLst>
              <a:ext uri="{FF2B5EF4-FFF2-40B4-BE49-F238E27FC236}">
                <a16:creationId xmlns:a16="http://schemas.microsoft.com/office/drawing/2014/main" id="{7310D5FF-6180-450D-8306-BD35C2166499}"/>
              </a:ext>
            </a:extLst>
          </p:cNvPr>
          <p:cNvSpPr txBox="1"/>
          <p:nvPr/>
        </p:nvSpPr>
        <p:spPr>
          <a:xfrm>
            <a:off x="3351012" y="2480384"/>
            <a:ext cx="430924" cy="432000"/>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hlinkClick r:id="" action="ppaction://noaction">
              <a:snd r:embed="rId5" name="Q2.wav"/>
            </a:hlinkClick>
            <a:extLst>
              <a:ext uri="{FF2B5EF4-FFF2-40B4-BE49-F238E27FC236}">
                <a16:creationId xmlns:a16="http://schemas.microsoft.com/office/drawing/2014/main" id="{F8E1BD9A-B713-487F-BE27-7B4443978EAB}"/>
              </a:ext>
            </a:extLst>
          </p:cNvPr>
          <p:cNvSpPr txBox="1"/>
          <p:nvPr/>
        </p:nvSpPr>
        <p:spPr>
          <a:xfrm>
            <a:off x="3351012" y="3252033"/>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hlinkClick r:id="" action="ppaction://noaction">
              <a:snd r:embed="rId6" name="Q4.wav"/>
            </a:hlinkClick>
            <a:extLst>
              <a:ext uri="{FF2B5EF4-FFF2-40B4-BE49-F238E27FC236}">
                <a16:creationId xmlns:a16="http://schemas.microsoft.com/office/drawing/2014/main" id="{E5AE17CB-2ABE-43CD-B4DC-C56803CA1811}"/>
              </a:ext>
            </a:extLst>
          </p:cNvPr>
          <p:cNvSpPr txBox="1"/>
          <p:nvPr/>
        </p:nvSpPr>
        <p:spPr>
          <a:xfrm>
            <a:off x="3352027" y="4062236"/>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extBox 13">
            <a:hlinkClick r:id="" action="ppaction://noaction">
              <a:snd r:embed="rId7" name="Q5.wav"/>
            </a:hlinkClick>
            <a:extLst>
              <a:ext uri="{FF2B5EF4-FFF2-40B4-BE49-F238E27FC236}">
                <a16:creationId xmlns:a16="http://schemas.microsoft.com/office/drawing/2014/main" id="{343B2C50-D2CA-46D7-BB74-567351365C71}"/>
              </a:ext>
            </a:extLst>
          </p:cNvPr>
          <p:cNvSpPr txBox="1"/>
          <p:nvPr/>
        </p:nvSpPr>
        <p:spPr>
          <a:xfrm>
            <a:off x="3352027" y="4863550"/>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hlinkClick r:id="" action="ppaction://noaction">
              <a:snd r:embed="rId8" name="Q6.wav"/>
            </a:hlinkClick>
            <a:extLst>
              <a:ext uri="{FF2B5EF4-FFF2-40B4-BE49-F238E27FC236}">
                <a16:creationId xmlns:a16="http://schemas.microsoft.com/office/drawing/2014/main" id="{2CB453A4-3204-4BE5-B5EA-AF92118A042F}"/>
              </a:ext>
            </a:extLst>
          </p:cNvPr>
          <p:cNvSpPr txBox="1"/>
          <p:nvPr/>
        </p:nvSpPr>
        <p:spPr>
          <a:xfrm>
            <a:off x="3352027" y="5664863"/>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8" name="Picture 4" descr="Image illustrative de l’article Fierté Montréal">
            <a:extLst>
              <a:ext uri="{FF2B5EF4-FFF2-40B4-BE49-F238E27FC236}">
                <a16:creationId xmlns:a16="http://schemas.microsoft.com/office/drawing/2014/main" id="{513A13F1-CE11-495A-AA74-3819515A22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727" y="5197680"/>
            <a:ext cx="828764" cy="10732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reen checkmark">
            <a:extLst>
              <a:ext uri="{FF2B5EF4-FFF2-40B4-BE49-F238E27FC236}">
                <a16:creationId xmlns:a16="http://schemas.microsoft.com/office/drawing/2014/main" id="{CABAB0BD-BF67-45A6-8418-ABD130E5D4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55691" y="3274123"/>
            <a:ext cx="443198" cy="461665"/>
          </a:xfrm>
          <a:prstGeom prst="rect">
            <a:avLst/>
          </a:prstGeom>
        </p:spPr>
      </p:pic>
      <p:pic>
        <p:nvPicPr>
          <p:cNvPr id="22" name="Picture 21" descr="green checkmark">
            <a:extLst>
              <a:ext uri="{FF2B5EF4-FFF2-40B4-BE49-F238E27FC236}">
                <a16:creationId xmlns:a16="http://schemas.microsoft.com/office/drawing/2014/main" id="{0F6DE5C8-21CB-4E96-B1CC-1F04657276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56706" y="4074364"/>
            <a:ext cx="443198" cy="461665"/>
          </a:xfrm>
          <a:prstGeom prst="rect">
            <a:avLst/>
          </a:prstGeom>
        </p:spPr>
      </p:pic>
      <p:pic>
        <p:nvPicPr>
          <p:cNvPr id="23" name="Picture 22" descr="green checkmark">
            <a:extLst>
              <a:ext uri="{FF2B5EF4-FFF2-40B4-BE49-F238E27FC236}">
                <a16:creationId xmlns:a16="http://schemas.microsoft.com/office/drawing/2014/main" id="{00340600-9718-48EA-A317-F9F9BE2CA0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56706" y="5664862"/>
            <a:ext cx="443198" cy="461665"/>
          </a:xfrm>
          <a:prstGeom prst="rect">
            <a:avLst/>
          </a:prstGeom>
        </p:spPr>
      </p:pic>
      <p:pic>
        <p:nvPicPr>
          <p:cNvPr id="1030" name="Picture 6" descr="Red X Cross Wrong Not Clip Art">
            <a:extLst>
              <a:ext uri="{FF2B5EF4-FFF2-40B4-BE49-F238E27FC236}">
                <a16:creationId xmlns:a16="http://schemas.microsoft.com/office/drawing/2014/main" id="{0D377512-1C36-4C0C-B335-ECDA6CA089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09604" y="2435762"/>
            <a:ext cx="535371" cy="5353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d X Cross Wrong Not Clip Art">
            <a:extLst>
              <a:ext uri="{FF2B5EF4-FFF2-40B4-BE49-F238E27FC236}">
                <a16:creationId xmlns:a16="http://schemas.microsoft.com/office/drawing/2014/main" id="{3E907D0F-D882-4F99-86B5-0F9A52C02F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10618" y="4853375"/>
            <a:ext cx="535371" cy="5353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6087217-EE1E-4A4C-800B-3B99A8C3B710}"/>
              </a:ext>
            </a:extLst>
          </p:cNvPr>
          <p:cNvSpPr txBox="1"/>
          <p:nvPr/>
        </p:nvSpPr>
        <p:spPr>
          <a:xfrm>
            <a:off x="6882069" y="2364226"/>
            <a:ext cx="125037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travaill__ </a:t>
            </a:r>
            <a:endPar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35E99F1-F6A1-4CBE-9B0F-926117E4DFE5}"/>
              </a:ext>
            </a:extLst>
          </p:cNvPr>
          <p:cNvSpPr txBox="1"/>
          <p:nvPr/>
        </p:nvSpPr>
        <p:spPr>
          <a:xfrm>
            <a:off x="6964814" y="4781305"/>
            <a:ext cx="80287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cré__</a:t>
            </a:r>
          </a:p>
        </p:txBody>
      </p:sp>
      <p:sp>
        <p:nvSpPr>
          <p:cNvPr id="34" name="TextBox 33">
            <a:extLst>
              <a:ext uri="{FF2B5EF4-FFF2-40B4-BE49-F238E27FC236}">
                <a16:creationId xmlns:a16="http://schemas.microsoft.com/office/drawing/2014/main" id="{41C03037-D0B0-4097-9CCA-7830379B93C6}"/>
              </a:ext>
            </a:extLst>
          </p:cNvPr>
          <p:cNvSpPr txBox="1"/>
          <p:nvPr/>
        </p:nvSpPr>
        <p:spPr>
          <a:xfrm>
            <a:off x="7235713" y="5721268"/>
            <a:ext cx="10986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gag__</a:t>
            </a:r>
          </a:p>
        </p:txBody>
      </p:sp>
      <p:sp>
        <p:nvSpPr>
          <p:cNvPr id="38" name="Rectangle 37">
            <a:extLst>
              <a:ext uri="{FF2B5EF4-FFF2-40B4-BE49-F238E27FC236}">
                <a16:creationId xmlns:a16="http://schemas.microsoft.com/office/drawing/2014/main" id="{6DCAB0D5-962C-472D-81F2-3A1306CC8307}"/>
              </a:ext>
            </a:extLst>
          </p:cNvPr>
          <p:cNvSpPr/>
          <p:nvPr/>
        </p:nvSpPr>
        <p:spPr>
          <a:xfrm>
            <a:off x="3908359" y="2743934"/>
            <a:ext cx="2095256" cy="30777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F20869B4-9D73-4492-9E2D-6E8E59A5C21F}"/>
              </a:ext>
            </a:extLst>
          </p:cNvPr>
          <p:cNvSpPr/>
          <p:nvPr/>
        </p:nvSpPr>
        <p:spPr>
          <a:xfrm>
            <a:off x="3895788" y="3572440"/>
            <a:ext cx="2095256" cy="307776"/>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DE0761B1-6BC5-44C4-A66B-489801EA9602}"/>
              </a:ext>
            </a:extLst>
          </p:cNvPr>
          <p:cNvSpPr/>
          <p:nvPr/>
        </p:nvSpPr>
        <p:spPr>
          <a:xfrm>
            <a:off x="3923866" y="4324443"/>
            <a:ext cx="2792428" cy="316438"/>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74AB7C5C-FE22-4995-A6FE-C1A0F38E5514}"/>
              </a:ext>
            </a:extLst>
          </p:cNvPr>
          <p:cNvSpPr/>
          <p:nvPr/>
        </p:nvSpPr>
        <p:spPr>
          <a:xfrm>
            <a:off x="3895788" y="4747479"/>
            <a:ext cx="2792428" cy="3164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FF14E5F-7EAE-4D0C-9B08-4E4A7ADC0A64}"/>
              </a:ext>
            </a:extLst>
          </p:cNvPr>
          <p:cNvSpPr/>
          <p:nvPr/>
        </p:nvSpPr>
        <p:spPr>
          <a:xfrm>
            <a:off x="3896803" y="5531835"/>
            <a:ext cx="2792428" cy="31643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9569769E-A61B-4F22-9544-25DB055CDF98}"/>
              </a:ext>
            </a:extLst>
          </p:cNvPr>
          <p:cNvSpPr/>
          <p:nvPr/>
        </p:nvSpPr>
        <p:spPr>
          <a:xfrm>
            <a:off x="6942917" y="3194788"/>
            <a:ext cx="274460" cy="30777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BD07FB25-8265-459A-B5D9-10C103C10790}"/>
              </a:ext>
            </a:extLst>
          </p:cNvPr>
          <p:cNvSpPr/>
          <p:nvPr/>
        </p:nvSpPr>
        <p:spPr>
          <a:xfrm>
            <a:off x="7098483" y="5721269"/>
            <a:ext cx="274460" cy="30777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0458A522-2054-4A20-B24A-B3BF1F890C28}"/>
              </a:ext>
            </a:extLst>
          </p:cNvPr>
          <p:cNvSpPr/>
          <p:nvPr/>
        </p:nvSpPr>
        <p:spPr>
          <a:xfrm>
            <a:off x="7218522" y="4036317"/>
            <a:ext cx="274460" cy="307777"/>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3D9CDF4-EE54-49C1-AC61-6AE82626FAD1}"/>
              </a:ext>
            </a:extLst>
          </p:cNvPr>
          <p:cNvSpPr txBox="1"/>
          <p:nvPr/>
        </p:nvSpPr>
        <p:spPr>
          <a:xfrm>
            <a:off x="6963799" y="3189561"/>
            <a:ext cx="15494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téléphon__</a:t>
            </a:r>
          </a:p>
        </p:txBody>
      </p:sp>
      <p:sp>
        <p:nvSpPr>
          <p:cNvPr id="30" name="TextBox 29">
            <a:extLst>
              <a:ext uri="{FF2B5EF4-FFF2-40B4-BE49-F238E27FC236}">
                <a16:creationId xmlns:a16="http://schemas.microsoft.com/office/drawing/2014/main" id="{0987DAF0-7024-434D-97B2-7FBA035F7D7E}"/>
              </a:ext>
            </a:extLst>
          </p:cNvPr>
          <p:cNvSpPr txBox="1"/>
          <p:nvPr/>
        </p:nvSpPr>
        <p:spPr>
          <a:xfrm>
            <a:off x="7315424" y="3992346"/>
            <a:ext cx="1427570" cy="31643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particip__</a:t>
            </a:r>
          </a:p>
        </p:txBody>
      </p:sp>
      <p:pic>
        <p:nvPicPr>
          <p:cNvPr id="41" name="Picture 2" descr="Canada's Drag Race contender Rita Baga | Tourisme Montréal">
            <a:extLst>
              <a:ext uri="{FF2B5EF4-FFF2-40B4-BE49-F238E27FC236}">
                <a16:creationId xmlns:a16="http://schemas.microsoft.com/office/drawing/2014/main" id="{9AF4B937-19A2-45DE-B666-9E52E953F58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429" b="99143" l="10000" r="90000">
                        <a14:foregroundMark x1="47089" y1="8000" x2="47089" y2="8000"/>
                        <a14:foregroundMark x1="49620" y1="92571" x2="49620" y2="92571"/>
                        <a14:foregroundMark x1="48861" y1="96000" x2="48861" y2="96000"/>
                        <a14:foregroundMark x1="47848" y1="4429" x2="47848" y2="4429"/>
                        <a14:foregroundMark x1="49367" y1="4429" x2="49367" y2="4429"/>
                        <a14:foregroundMark x1="38861" y1="99143" x2="38861" y2="99143"/>
                      </a14:backgroundRemoval>
                    </a14:imgEffect>
                  </a14:imgLayer>
                </a14:imgProps>
              </a:ext>
              <a:ext uri="{28A0092B-C50C-407E-A947-70E740481C1C}">
                <a14:useLocalDpi xmlns:a14="http://schemas.microsoft.com/office/drawing/2010/main" val="0"/>
              </a:ext>
            </a:extLst>
          </a:blip>
          <a:srcRect/>
          <a:stretch>
            <a:fillRect/>
          </a:stretch>
        </p:blipFill>
        <p:spPr bwMode="auto">
          <a:xfrm>
            <a:off x="864582" y="3902149"/>
            <a:ext cx="2698119" cy="239073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DDF2CF6-58BC-413B-9994-CB05705A5917}"/>
              </a:ext>
            </a:extLst>
          </p:cNvPr>
          <p:cNvSpPr txBox="1"/>
          <p:nvPr/>
        </p:nvSpPr>
        <p:spPr>
          <a:xfrm>
            <a:off x="3270737" y="1315412"/>
            <a:ext cx="8367341" cy="461665"/>
          </a:xfrm>
          <a:prstGeom prst="rect">
            <a:avLst/>
          </a:prstGeom>
          <a:noFill/>
        </p:spPr>
        <p:txBody>
          <a:bodyPr wrap="square" rtlCol="0">
            <a:spAutoFit/>
          </a:bodyPr>
          <a:lstStyle/>
          <a:p>
            <a:pPr algn="l"/>
            <a:r>
              <a:rPr lang="en-GB" sz="2400" dirty="0">
                <a:solidFill>
                  <a:srgbClr val="104F75"/>
                </a:solidFill>
              </a:rPr>
              <a:t>Tu vas entendre un accent québécois !</a:t>
            </a:r>
          </a:p>
        </p:txBody>
      </p:sp>
      <p:pic>
        <p:nvPicPr>
          <p:cNvPr id="45" name="Picture 2" descr="Canada, Flag, Canadian, Symbol, Country, Nation, Icon">
            <a:extLst>
              <a:ext uri="{FF2B5EF4-FFF2-40B4-BE49-F238E27FC236}">
                <a16:creationId xmlns:a16="http://schemas.microsoft.com/office/drawing/2014/main" id="{9B18BA41-0B8F-4404-B4D4-A259565DA9C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013281" y="1346816"/>
            <a:ext cx="797710" cy="398855"/>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46">
            <a:extLst>
              <a:ext uri="{FF2B5EF4-FFF2-40B4-BE49-F238E27FC236}">
                <a16:creationId xmlns:a16="http://schemas.microsoft.com/office/drawing/2014/main" id="{D5C79119-0C1A-4E53-81BC-F2EC839026F0}"/>
              </a:ext>
            </a:extLst>
          </p:cNvPr>
          <p:cNvSpPr/>
          <p:nvPr/>
        </p:nvSpPr>
        <p:spPr>
          <a:xfrm>
            <a:off x="6655036" y="164194"/>
            <a:ext cx="3526728" cy="61136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1600" b="1" dirty="0">
                <a:solidFill>
                  <a:prstClr val="white"/>
                </a:solidFill>
                <a:latin typeface="Century Gothic" panose="020B0502020202020204" pitchFamily="34" charset="0"/>
              </a:rPr>
              <a:t>la gloire </a:t>
            </a:r>
            <a:r>
              <a:rPr lang="fr-FR" sz="1600" dirty="0">
                <a:solidFill>
                  <a:prstClr val="white"/>
                </a:solidFill>
                <a:latin typeface="Century Gothic" panose="020B0502020202020204" pitchFamily="34" charset="0"/>
              </a:rPr>
              <a:t>= fame, glory</a:t>
            </a:r>
          </a:p>
          <a:p>
            <a:pPr lvl="0" algn="ctr">
              <a:defRPr/>
            </a:pPr>
            <a:r>
              <a:rPr lang="fr-FR" sz="1600" b="1" dirty="0">
                <a:solidFill>
                  <a:prstClr val="white"/>
                </a:solidFill>
                <a:latin typeface="Century Gothic" panose="020B0502020202020204" pitchFamily="34" charset="0"/>
              </a:rPr>
              <a:t>au cours de </a:t>
            </a:r>
            <a:r>
              <a:rPr lang="fr-FR" sz="1600" dirty="0">
                <a:solidFill>
                  <a:prstClr val="white"/>
                </a:solidFill>
                <a:latin typeface="Century Gothic" panose="020B0502020202020204" pitchFamily="34" charset="0"/>
              </a:rPr>
              <a:t>= over, during</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Speech Bubble: Rectangle with Corners Rounded 17">
            <a:extLst>
              <a:ext uri="{FF2B5EF4-FFF2-40B4-BE49-F238E27FC236}">
                <a16:creationId xmlns:a16="http://schemas.microsoft.com/office/drawing/2014/main" id="{30D0796D-DEE1-44C5-8421-824DBC88629B}"/>
              </a:ext>
            </a:extLst>
          </p:cNvPr>
          <p:cNvSpPr/>
          <p:nvPr/>
        </p:nvSpPr>
        <p:spPr>
          <a:xfrm>
            <a:off x="8144041" y="109324"/>
            <a:ext cx="3914922" cy="867128"/>
          </a:xfrm>
          <a:prstGeom prst="wedgeRoundRectCallout">
            <a:avLst>
              <a:gd name="adj1" fmla="val 31196"/>
              <a:gd name="adj2" fmla="val 63450"/>
              <a:gd name="adj3" fmla="val 16667"/>
            </a:avLst>
          </a:prstGeom>
          <a:solidFill>
            <a:schemeClr val="accent1">
              <a:lumMod val="50000"/>
            </a:schemeClr>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Only verbs ending in SSC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é</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need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avoir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1858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xit"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6" grpId="0" animBg="1"/>
      <p:bldP spid="32" grpId="0" animBg="1"/>
      <p:bldP spid="34" grpId="0" animBg="1"/>
      <p:bldP spid="38" grpId="0" animBg="1"/>
      <p:bldP spid="40" grpId="0" animBg="1"/>
      <p:bldP spid="43" grpId="0" animBg="1"/>
      <p:bldP spid="47" grpId="0" animBg="1"/>
      <p:bldP spid="49" grpId="0" animBg="1"/>
      <p:bldP spid="9" grpId="0" animBg="1"/>
      <p:bldP spid="37" grpId="0" animBg="1"/>
      <p:bldP spid="39" grpId="0" animBg="1"/>
      <p:bldP spid="28" grpId="0" animBg="1"/>
      <p:bldP spid="30"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964"/>
            <a:ext cx="6457246" cy="867128"/>
          </a:xfrm>
          <a:prstGeom prst="rect">
            <a:avLst/>
          </a:prstGeom>
        </p:spPr>
      </p:pic>
      <p:sp>
        <p:nvSpPr>
          <p:cNvPr id="4" name="Title 3"/>
          <p:cNvSpPr>
            <a:spLocks noGrp="1"/>
          </p:cNvSpPr>
          <p:nvPr>
            <p:ph type="title"/>
          </p:nvPr>
        </p:nvSpPr>
        <p:spPr>
          <a:xfrm>
            <a:off x="1" y="188964"/>
            <a:ext cx="6096000" cy="707849"/>
          </a:xfrm>
        </p:spPr>
        <p:txBody>
          <a:bodyPr>
            <a:normAutofit/>
          </a:bodyPr>
          <a:lstStyle/>
          <a:p>
            <a:r>
              <a:rPr lang="en-GB" sz="3000" b="1" dirty="0">
                <a:solidFill>
                  <a:schemeClr val="bg1"/>
                </a:solidFill>
              </a:rPr>
              <a:t>Rita Baga : drag montréalaise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379555" y="164194"/>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133036" y="1141767"/>
            <a:ext cx="3013827" cy="2862322"/>
          </a:xfrm>
          <a:prstGeom prst="rect">
            <a:avLst/>
          </a:prstGeom>
          <a:noFill/>
          <a:ln w="19050">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Rita Baga, c’est l’alter égo de Jean-François Guèvremont, artiste et personnage très important de la scène culturelle LGBTQ+ du Québec. Écoute son histoire et remplis les blancs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8" name="Picture 4" descr="Image illustrative de l’article Fierté Montréal">
            <a:extLst>
              <a:ext uri="{FF2B5EF4-FFF2-40B4-BE49-F238E27FC236}">
                <a16:creationId xmlns:a16="http://schemas.microsoft.com/office/drawing/2014/main" id="{513A13F1-CE11-495A-AA74-3819515A22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7" y="5197680"/>
            <a:ext cx="828764" cy="10732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96512" y="1431358"/>
            <a:ext cx="7915488" cy="707886"/>
          </a:xfrm>
          <a:prstGeom prst="rect">
            <a:avLst/>
          </a:prstGeom>
          <a:solidFill>
            <a:srgbClr val="FCECE8"/>
          </a:solidFill>
        </p:spPr>
        <p:txBody>
          <a:bodyPr wrap="square" lIns="54000" rtlCol="0">
            <a:spAutoFit/>
          </a:bodyPr>
          <a:lstStyle/>
          <a:p>
            <a:r>
              <a:rPr lang="en-US" sz="2000" dirty="0">
                <a:solidFill>
                  <a:schemeClr val="accent5">
                    <a:lumMod val="50000"/>
                  </a:schemeClr>
                </a:solidFill>
                <a:latin typeface="+mj-lt"/>
              </a:rPr>
              <a:t>Jean-François </a:t>
            </a:r>
            <a:r>
              <a:rPr lang="fr-FR" sz="2000" dirty="0">
                <a:solidFill>
                  <a:schemeClr val="accent5">
                    <a:lumMod val="50000"/>
                  </a:schemeClr>
                </a:solidFill>
              </a:rPr>
              <a:t>Guèvremont</a:t>
            </a:r>
            <a:r>
              <a:rPr lang="en-US" sz="2000" dirty="0">
                <a:solidFill>
                  <a:schemeClr val="accent5">
                    <a:lumMod val="50000"/>
                  </a:schemeClr>
                </a:solidFill>
                <a:latin typeface="+mj-lt"/>
              </a:rPr>
              <a:t> worked as the manager of </a:t>
            </a:r>
            <a:r>
              <a:rPr lang="fr-FR" sz="2000" dirty="0">
                <a:solidFill>
                  <a:schemeClr val="accent5">
                    <a:lumMod val="50000"/>
                  </a:schemeClr>
                </a:solidFill>
                <a:latin typeface="+mj-lt"/>
              </a:rPr>
              <a:t>Fierté Montréal, an </a:t>
            </a:r>
            <a:r>
              <a:rPr lang="en-GB" sz="2000" dirty="0">
                <a:solidFill>
                  <a:schemeClr val="accent5">
                    <a:lumMod val="50000"/>
                  </a:schemeClr>
                </a:solidFill>
                <a:latin typeface="+mj-lt"/>
              </a:rPr>
              <a:t>annual event celebrating sexual/gender diversity</a:t>
            </a:r>
            <a:r>
              <a:rPr lang="fr-FR" sz="2000" dirty="0">
                <a:solidFill>
                  <a:schemeClr val="accent5">
                    <a:lumMod val="50000"/>
                  </a:schemeClr>
                </a:solidFill>
                <a:latin typeface="+mj-lt"/>
              </a:rPr>
              <a:t>.</a:t>
            </a:r>
            <a:endParaRPr lang="en-US" sz="2000" dirty="0">
              <a:solidFill>
                <a:schemeClr val="accent5">
                  <a:lumMod val="50000"/>
                </a:schemeClr>
              </a:solidFill>
              <a:latin typeface="+mj-lt"/>
            </a:endParaRPr>
          </a:p>
        </p:txBody>
      </p:sp>
      <p:sp>
        <p:nvSpPr>
          <p:cNvPr id="45" name="TextBox 44"/>
          <p:cNvSpPr txBox="1"/>
          <p:nvPr/>
        </p:nvSpPr>
        <p:spPr>
          <a:xfrm>
            <a:off x="4096512" y="2352230"/>
            <a:ext cx="7915488" cy="707886"/>
          </a:xfrm>
          <a:prstGeom prst="rect">
            <a:avLst/>
          </a:prstGeom>
          <a:solidFill>
            <a:srgbClr val="FCECE8"/>
          </a:solidFill>
        </p:spPr>
        <p:txBody>
          <a:bodyPr wrap="square" rtlCol="0">
            <a:spAutoFit/>
          </a:bodyPr>
          <a:lstStyle/>
          <a:p>
            <a:r>
              <a:rPr lang="en-GB" sz="2000" dirty="0">
                <a:solidFill>
                  <a:schemeClr val="accent5">
                    <a:lumMod val="50000"/>
                  </a:schemeClr>
                </a:solidFill>
              </a:rPr>
              <a:t>His friend called one day and said he was very expressive and should do drag. Rita Baga was born.</a:t>
            </a:r>
            <a:endParaRPr lang="en-US" sz="2000" dirty="0">
              <a:solidFill>
                <a:schemeClr val="accent5">
                  <a:lumMod val="50000"/>
                </a:schemeClr>
              </a:solidFill>
            </a:endParaRPr>
          </a:p>
        </p:txBody>
      </p:sp>
      <p:sp>
        <p:nvSpPr>
          <p:cNvPr id="48" name="TextBox 47"/>
          <p:cNvSpPr txBox="1"/>
          <p:nvPr/>
        </p:nvSpPr>
        <p:spPr>
          <a:xfrm>
            <a:off x="4096512" y="3273102"/>
            <a:ext cx="7915488" cy="707886"/>
          </a:xfrm>
          <a:prstGeom prst="rect">
            <a:avLst/>
          </a:prstGeom>
          <a:solidFill>
            <a:srgbClr val="FCECE8"/>
          </a:solidFill>
        </p:spPr>
        <p:txBody>
          <a:bodyPr wrap="square" rtlCol="0">
            <a:spAutoFit/>
          </a:bodyPr>
          <a:lstStyle/>
          <a:p>
            <a:r>
              <a:rPr lang="en-GB" sz="2000" dirty="0">
                <a:solidFill>
                  <a:schemeClr val="accent5">
                    <a:lumMod val="50000"/>
                  </a:schemeClr>
                </a:solidFill>
              </a:rPr>
              <a:t>Over the summer of 2020, Rita Baga participated in the TV series Canada’s Drag Race.</a:t>
            </a:r>
            <a:endParaRPr lang="en-US" sz="2000" dirty="0">
              <a:solidFill>
                <a:schemeClr val="accent5">
                  <a:lumMod val="50000"/>
                </a:schemeClr>
              </a:solidFill>
            </a:endParaRPr>
          </a:p>
        </p:txBody>
      </p:sp>
      <p:sp>
        <p:nvSpPr>
          <p:cNvPr id="50" name="TextBox 49"/>
          <p:cNvSpPr txBox="1"/>
          <p:nvPr/>
        </p:nvSpPr>
        <p:spPr>
          <a:xfrm>
            <a:off x="4096512" y="4193974"/>
            <a:ext cx="7915488" cy="707886"/>
          </a:xfrm>
          <a:prstGeom prst="rect">
            <a:avLst/>
          </a:prstGeom>
          <a:solidFill>
            <a:srgbClr val="FCECE8"/>
          </a:solidFill>
        </p:spPr>
        <p:txBody>
          <a:bodyPr wrap="square" rtlCol="0">
            <a:spAutoFit/>
          </a:bodyPr>
          <a:lstStyle/>
          <a:p>
            <a:r>
              <a:rPr lang="en-GB" sz="2000" dirty="0">
                <a:solidFill>
                  <a:schemeClr val="accent5">
                    <a:lumMod val="50000"/>
                  </a:schemeClr>
                </a:solidFill>
              </a:rPr>
              <a:t>Every week, she created looks and completed challenges.</a:t>
            </a:r>
          </a:p>
          <a:p>
            <a:endParaRPr lang="en-US" sz="2000" dirty="0">
              <a:solidFill>
                <a:schemeClr val="accent5">
                  <a:lumMod val="50000"/>
                </a:schemeClr>
              </a:solidFill>
            </a:endParaRPr>
          </a:p>
        </p:txBody>
      </p:sp>
      <p:sp>
        <p:nvSpPr>
          <p:cNvPr id="51" name="TextBox 50"/>
          <p:cNvSpPr txBox="1"/>
          <p:nvPr/>
        </p:nvSpPr>
        <p:spPr>
          <a:xfrm>
            <a:off x="4130136" y="5114846"/>
            <a:ext cx="7915488" cy="707886"/>
          </a:xfrm>
          <a:prstGeom prst="rect">
            <a:avLst/>
          </a:prstGeom>
          <a:solidFill>
            <a:srgbClr val="FCECE8"/>
          </a:solidFill>
        </p:spPr>
        <p:txBody>
          <a:bodyPr wrap="square" lIns="90000" rIns="0" rtlCol="0">
            <a:spAutoFit/>
          </a:bodyPr>
          <a:lstStyle/>
          <a:p>
            <a:r>
              <a:rPr lang="en-GB" sz="2000" dirty="0">
                <a:solidFill>
                  <a:schemeClr val="accent5">
                    <a:lumMod val="50000"/>
                  </a:schemeClr>
                </a:solidFill>
              </a:rPr>
              <a:t>In December 2020, she won second place. Rita Baga is the first French-speaking drag queen to be a finalist in the competition. </a:t>
            </a:r>
          </a:p>
        </p:txBody>
      </p:sp>
      <p:pic>
        <p:nvPicPr>
          <p:cNvPr id="20" name="Picture 2" descr="Canada's Drag Race contender Rita Baga | Tourisme Montréal">
            <a:extLst>
              <a:ext uri="{FF2B5EF4-FFF2-40B4-BE49-F238E27FC236}">
                <a16:creationId xmlns:a16="http://schemas.microsoft.com/office/drawing/2014/main" id="{9AF4B937-19A2-45DE-B666-9E52E953F58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429" b="99143" l="10000" r="90000">
                        <a14:foregroundMark x1="47089" y1="8000" x2="47089" y2="8000"/>
                        <a14:foregroundMark x1="49620" y1="92571" x2="49620" y2="92571"/>
                        <a14:foregroundMark x1="48861" y1="96000" x2="48861" y2="96000"/>
                        <a14:foregroundMark x1="47848" y1="4429" x2="47848" y2="4429"/>
                        <a14:foregroundMark x1="49367" y1="4429" x2="49367" y2="4429"/>
                        <a14:foregroundMark x1="38861" y1="99143" x2="38861" y2="99143"/>
                      </a14:backgroundRemoval>
                    </a14:imgEffect>
                  </a14:imgLayer>
                </a14:imgProps>
              </a:ext>
              <a:ext uri="{28A0092B-C50C-407E-A947-70E740481C1C}">
                <a14:useLocalDpi xmlns:a14="http://schemas.microsoft.com/office/drawing/2010/main" val="0"/>
              </a:ext>
            </a:extLst>
          </a:blip>
          <a:srcRect/>
          <a:stretch>
            <a:fillRect/>
          </a:stretch>
        </p:blipFill>
        <p:spPr bwMode="auto">
          <a:xfrm>
            <a:off x="864582" y="3902149"/>
            <a:ext cx="2698119" cy="2390738"/>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with Corners Rounded 17">
            <a:extLst>
              <a:ext uri="{FF2B5EF4-FFF2-40B4-BE49-F238E27FC236}">
                <a16:creationId xmlns:a16="http://schemas.microsoft.com/office/drawing/2014/main" id="{7C12C780-EEC3-4DBA-821C-C881D96B2DD8}"/>
              </a:ext>
            </a:extLst>
          </p:cNvPr>
          <p:cNvSpPr/>
          <p:nvPr/>
        </p:nvSpPr>
        <p:spPr>
          <a:xfrm>
            <a:off x="4840788" y="1876464"/>
            <a:ext cx="2876200" cy="1290145"/>
          </a:xfrm>
          <a:prstGeom prst="wedgeRoundRectCallout">
            <a:avLst>
              <a:gd name="adj1" fmla="val 23773"/>
              <a:gd name="adj2" fmla="val 61281"/>
              <a:gd name="adj3" fmla="val 16667"/>
            </a:avLst>
          </a:prstGeom>
          <a:solidFill>
            <a:schemeClr val="accent1">
              <a:lumMod val="50000"/>
            </a:scheme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Notice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the pronunciation of </a:t>
            </a:r>
            <a:r>
              <a:rPr kumimoji="0" lang="en-GB" sz="2000" b="0" i="1" u="none" strike="noStrike" kern="1200" cap="none" spc="0" normalizeH="0" noProof="0" dirty="0">
                <a:ln>
                  <a:noFill/>
                </a:ln>
                <a:solidFill>
                  <a:prstClr val="white"/>
                </a:solidFill>
                <a:effectLst/>
                <a:uLnTx/>
                <a:uFillTx/>
                <a:latin typeface="Century Gothic" panose="020F0302020204030204"/>
                <a:ea typeface="+mn-ea"/>
                <a:cs typeface="+mn-cs"/>
              </a:rPr>
              <a:t>vingt </a:t>
            </a:r>
            <a:r>
              <a:rPr kumimoji="0" lang="en-GB" sz="2000" b="0" u="none" strike="noStrike" kern="1200" cap="none" spc="0" normalizeH="0" noProof="0" dirty="0">
                <a:ln>
                  <a:noFill/>
                </a:ln>
                <a:solidFill>
                  <a:prstClr val="white"/>
                </a:solidFill>
                <a:effectLst/>
                <a:uLnTx/>
                <a:uFillTx/>
                <a:latin typeface="Century Gothic" panose="020F0302020204030204"/>
                <a:ea typeface="+mn-ea"/>
                <a:cs typeface="+mn-cs"/>
              </a:rPr>
              <a:t>in Québécois!</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hlinkClick r:id="" action="ppaction://noaction">
              <a:snd r:embed="rId7" name="A2.wav"/>
            </a:hlinkClick>
            <a:extLst>
              <a:ext uri="{FF2B5EF4-FFF2-40B4-BE49-F238E27FC236}">
                <a16:creationId xmlns:a16="http://schemas.microsoft.com/office/drawing/2014/main" id="{1CDF0E08-9F6E-4B0B-B634-EB16D7E310F2}"/>
              </a:ext>
            </a:extLst>
          </p:cNvPr>
          <p:cNvSpPr txBox="1"/>
          <p:nvPr/>
        </p:nvSpPr>
        <p:spPr>
          <a:xfrm>
            <a:off x="3460215" y="2483243"/>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hlinkClick r:id="" action="ppaction://noaction">
              <a:snd r:embed="rId8" name="A4.wav"/>
            </a:hlinkClick>
            <a:extLst>
              <a:ext uri="{FF2B5EF4-FFF2-40B4-BE49-F238E27FC236}">
                <a16:creationId xmlns:a16="http://schemas.microsoft.com/office/drawing/2014/main" id="{7402F779-C88B-4144-9AFD-ED4C5347C9DD}"/>
              </a:ext>
            </a:extLst>
          </p:cNvPr>
          <p:cNvSpPr txBox="1"/>
          <p:nvPr/>
        </p:nvSpPr>
        <p:spPr>
          <a:xfrm>
            <a:off x="3470794" y="3398454"/>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a:hlinkClick r:id="" action="ppaction://noaction">
              <a:snd r:embed="rId9" name="A5.wav"/>
            </a:hlinkClick>
            <a:extLst>
              <a:ext uri="{FF2B5EF4-FFF2-40B4-BE49-F238E27FC236}">
                <a16:creationId xmlns:a16="http://schemas.microsoft.com/office/drawing/2014/main" id="{770D9C31-0121-49AF-BCFF-72F66CC4A25E}"/>
              </a:ext>
            </a:extLst>
          </p:cNvPr>
          <p:cNvSpPr txBox="1"/>
          <p:nvPr/>
        </p:nvSpPr>
        <p:spPr>
          <a:xfrm>
            <a:off x="3470794" y="4313665"/>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TextBox 22">
            <a:hlinkClick r:id="" action="ppaction://noaction">
              <a:snd r:embed="rId10" name="A6.wav"/>
            </a:hlinkClick>
            <a:extLst>
              <a:ext uri="{FF2B5EF4-FFF2-40B4-BE49-F238E27FC236}">
                <a16:creationId xmlns:a16="http://schemas.microsoft.com/office/drawing/2014/main" id="{554DB78D-5958-45D4-99C7-066B5230296F}"/>
              </a:ext>
            </a:extLst>
          </p:cNvPr>
          <p:cNvSpPr txBox="1"/>
          <p:nvPr/>
        </p:nvSpPr>
        <p:spPr>
          <a:xfrm>
            <a:off x="3461419" y="5237956"/>
            <a:ext cx="430924" cy="461665"/>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TextBox 24">
            <a:hlinkClick r:id="" action="ppaction://noaction">
              <a:snd r:embed="rId11" name="A1.wav"/>
            </a:hlinkClick>
            <a:extLst>
              <a:ext uri="{FF2B5EF4-FFF2-40B4-BE49-F238E27FC236}">
                <a16:creationId xmlns:a16="http://schemas.microsoft.com/office/drawing/2014/main" id="{4972BF8C-C23C-4D92-BCA2-D0F5B62BF9AA}"/>
              </a:ext>
            </a:extLst>
          </p:cNvPr>
          <p:cNvSpPr txBox="1"/>
          <p:nvPr/>
        </p:nvSpPr>
        <p:spPr>
          <a:xfrm>
            <a:off x="3470794" y="1569301"/>
            <a:ext cx="430924" cy="432000"/>
          </a:xfrm>
          <a:prstGeom prst="rect">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ounded Rectangle 46">
            <a:extLst>
              <a:ext uri="{FF2B5EF4-FFF2-40B4-BE49-F238E27FC236}">
                <a16:creationId xmlns:a16="http://schemas.microsoft.com/office/drawing/2014/main" id="{94173BE2-9231-45CB-8E41-2F1C87E6B7B1}"/>
              </a:ext>
            </a:extLst>
          </p:cNvPr>
          <p:cNvSpPr/>
          <p:nvPr/>
        </p:nvSpPr>
        <p:spPr>
          <a:xfrm>
            <a:off x="7023042" y="176578"/>
            <a:ext cx="2790716" cy="7326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defRPr/>
            </a:pPr>
            <a:r>
              <a:rPr lang="fr-FR" sz="1600" b="1" dirty="0">
                <a:solidFill>
                  <a:prstClr val="white"/>
                </a:solidFill>
                <a:latin typeface="Century Gothic" panose="020B0502020202020204" pitchFamily="34" charset="0"/>
              </a:rPr>
              <a:t>la gloire </a:t>
            </a:r>
            <a:r>
              <a:rPr lang="fr-FR" sz="1600" dirty="0">
                <a:solidFill>
                  <a:prstClr val="white"/>
                </a:solidFill>
                <a:latin typeface="Century Gothic" panose="020B0502020202020204" pitchFamily="34" charset="0"/>
              </a:rPr>
              <a:t>= fame, glory</a:t>
            </a:r>
            <a:br>
              <a:rPr lang="fr-FR" sz="1600" dirty="0">
                <a:solidFill>
                  <a:prstClr val="white"/>
                </a:solidFill>
                <a:latin typeface="Century Gothic" panose="020B0502020202020204" pitchFamily="34" charset="0"/>
              </a:rPr>
            </a:br>
            <a:r>
              <a:rPr lang="fr-FR" sz="1600" b="1" dirty="0">
                <a:solidFill>
                  <a:prstClr val="white"/>
                </a:solidFill>
                <a:latin typeface="Century Gothic" panose="020B0502020202020204" pitchFamily="34" charset="0"/>
              </a:rPr>
              <a:t>est née </a:t>
            </a:r>
            <a:r>
              <a:rPr lang="fr-FR" sz="1600" dirty="0">
                <a:solidFill>
                  <a:prstClr val="white"/>
                </a:solidFill>
                <a:latin typeface="Century Gothic" panose="020B0502020202020204" pitchFamily="34" charset="0"/>
              </a:rPr>
              <a:t>= was born</a:t>
            </a:r>
          </a:p>
          <a:p>
            <a:pPr lvl="0" algn="ctr">
              <a:defRPr/>
            </a:pPr>
            <a:r>
              <a:rPr lang="fr-FR" sz="1600" b="1" dirty="0">
                <a:solidFill>
                  <a:prstClr val="white"/>
                </a:solidFill>
                <a:latin typeface="Century Gothic" panose="020B0502020202020204" pitchFamily="34" charset="0"/>
              </a:rPr>
              <a:t>au cours de </a:t>
            </a:r>
            <a:r>
              <a:rPr lang="fr-FR" sz="1600" dirty="0">
                <a:solidFill>
                  <a:prstClr val="white"/>
                </a:solidFill>
                <a:latin typeface="Century Gothic" panose="020B0502020202020204" pitchFamily="34" charset="0"/>
              </a:rPr>
              <a:t>= over, during</a:t>
            </a:r>
            <a:endParaRPr kumimoji="0" lang="en-GB" sz="16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85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5" grpId="0" animBg="1"/>
      <p:bldP spid="48" grpId="0" animBg="1"/>
      <p:bldP spid="50" grpId="0" animBg="1"/>
      <p:bldP spid="51"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874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03C9CB3-61B5-4D32-9E18-14160BA00074}"/>
              </a:ext>
            </a:extLst>
          </p:cNvPr>
          <p:cNvSpPr/>
          <p:nvPr/>
        </p:nvSpPr>
        <p:spPr>
          <a:xfrm>
            <a:off x="8643255" y="2161308"/>
            <a:ext cx="3266663"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5">
                    <a:lumMod val="50000"/>
                  </a:schemeClr>
                </a:solidFill>
              </a:rPr>
              <a:t>J’</a:t>
            </a:r>
            <a:r>
              <a:rPr lang="fr-FR" sz="2000" b="1" dirty="0">
                <a:solidFill>
                  <a:srgbClr val="4472C4">
                    <a:lumMod val="50000"/>
                  </a:srgbClr>
                </a:solidFill>
              </a:rPr>
              <a:t> ________</a:t>
            </a:r>
            <a:r>
              <a:rPr lang="fr-FR" sz="2000" b="1" dirty="0">
                <a:solidFill>
                  <a:schemeClr val="accent5">
                    <a:lumMod val="50000"/>
                  </a:schemeClr>
                </a:solidFill>
              </a:rPr>
              <a:t> souvent des histoires de crime.</a:t>
            </a:r>
          </a:p>
          <a:p>
            <a:pPr algn="ctr"/>
            <a:r>
              <a:rPr lang="en-GB" sz="1400" dirty="0">
                <a:solidFill>
                  <a:schemeClr val="accent5">
                    <a:lumMod val="50000"/>
                  </a:schemeClr>
                </a:solidFill>
              </a:rPr>
              <a:t>[lire]</a:t>
            </a:r>
          </a:p>
          <a:p>
            <a:pPr algn="ctr"/>
            <a:endParaRPr lang="en-GB" sz="1600" b="1" dirty="0">
              <a:solidFill>
                <a:schemeClr val="accent5">
                  <a:lumMod val="50000"/>
                </a:schemeClr>
              </a:solidFill>
            </a:endParaRPr>
          </a:p>
          <a:p>
            <a:pPr algn="ctr"/>
            <a:r>
              <a:rPr lang="en-GB" sz="1600" b="1" dirty="0">
                <a:solidFill>
                  <a:schemeClr val="accent5">
                    <a:lumMod val="50000"/>
                  </a:schemeClr>
                </a:solidFill>
              </a:rPr>
              <a:t>[all the time]</a:t>
            </a:r>
          </a:p>
        </p:txBody>
      </p:sp>
      <p:sp>
        <p:nvSpPr>
          <p:cNvPr id="24" name="Rectangle 23">
            <a:extLst>
              <a:ext uri="{FF2B5EF4-FFF2-40B4-BE49-F238E27FC236}">
                <a16:creationId xmlns:a16="http://schemas.microsoft.com/office/drawing/2014/main" id="{BD402CEE-8B31-4E97-8487-6E3C919304B8}"/>
              </a:ext>
            </a:extLst>
          </p:cNvPr>
          <p:cNvSpPr/>
          <p:nvPr/>
        </p:nvSpPr>
        <p:spPr>
          <a:xfrm>
            <a:off x="8643257" y="4102257"/>
            <a:ext cx="3266663"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accent5">
                    <a:lumMod val="50000"/>
                  </a:schemeClr>
                </a:solidFill>
              </a:rPr>
              <a:t>Tu </a:t>
            </a:r>
            <a:r>
              <a:rPr lang="fr-FR" sz="2000" b="1" dirty="0">
                <a:solidFill>
                  <a:srgbClr val="4472C4">
                    <a:lumMod val="50000"/>
                  </a:srgbClr>
                </a:solidFill>
              </a:rPr>
              <a:t>________ </a:t>
            </a:r>
            <a:r>
              <a:rPr lang="fr-FR" sz="2000" b="1" dirty="0">
                <a:solidFill>
                  <a:schemeClr val="accent5">
                    <a:lumMod val="50000"/>
                  </a:schemeClr>
                </a:solidFill>
              </a:rPr>
              <a:t>des nuits à Paris.</a:t>
            </a:r>
          </a:p>
          <a:p>
            <a:pPr algn="ctr"/>
            <a:r>
              <a:rPr lang="en-GB" sz="1400" dirty="0">
                <a:solidFill>
                  <a:schemeClr val="accent5">
                    <a:lumMod val="50000"/>
                  </a:schemeClr>
                </a:solidFill>
              </a:rPr>
              <a:t>[passer]</a:t>
            </a:r>
          </a:p>
          <a:p>
            <a:pPr algn="ctr"/>
            <a:endParaRPr lang="en-GB" b="1" dirty="0">
              <a:solidFill>
                <a:schemeClr val="accent5">
                  <a:lumMod val="50000"/>
                </a:schemeClr>
              </a:solidFill>
            </a:endParaRPr>
          </a:p>
          <a:p>
            <a:pPr algn="ctr"/>
            <a:r>
              <a:rPr lang="en-GB" sz="1600" b="1" dirty="0">
                <a:solidFill>
                  <a:schemeClr val="accent5">
                    <a:lumMod val="50000"/>
                  </a:schemeClr>
                </a:solidFill>
              </a:rPr>
              <a:t>[just once]</a:t>
            </a:r>
          </a:p>
        </p:txBody>
      </p:sp>
      <p:pic>
        <p:nvPicPr>
          <p:cNvPr id="10242" name="Picture 2" descr="Eiffel Tower, Paris, Silhouette, F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6351" y="4695930"/>
            <a:ext cx="485290" cy="9705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iffel Tower, Paris, Silhouette, F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79008" y="4695929"/>
            <a:ext cx="485290" cy="970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879772" cy="867128"/>
          </a:xfrm>
          <a:prstGeom prst="rect">
            <a:avLst/>
          </a:prstGeom>
        </p:spPr>
      </p:pic>
      <p:sp>
        <p:nvSpPr>
          <p:cNvPr id="4" name="Title 3"/>
          <p:cNvSpPr>
            <a:spLocks noGrp="1"/>
          </p:cNvSpPr>
          <p:nvPr>
            <p:ph type="title"/>
          </p:nvPr>
        </p:nvSpPr>
        <p:spPr>
          <a:xfrm>
            <a:off x="0" y="296864"/>
            <a:ext cx="6096000" cy="707849"/>
          </a:xfrm>
        </p:spPr>
        <p:txBody>
          <a:bodyPr>
            <a:normAutofit fontScale="90000"/>
          </a:bodyPr>
          <a:lstStyle/>
          <a:p>
            <a:r>
              <a:rPr lang="fr-FR" sz="3600" b="1" dirty="0">
                <a:solidFill>
                  <a:schemeClr val="bg1"/>
                </a:solidFill>
              </a:rPr>
              <a:t>Une fois ou tous les temps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9" name="TextBox 8">
            <a:extLst>
              <a:ext uri="{FF2B5EF4-FFF2-40B4-BE49-F238E27FC236}">
                <a16:creationId xmlns:a16="http://schemas.microsoft.com/office/drawing/2014/main" id="{A2AECFFE-55D9-ED46-9E49-F19805C09A6A}"/>
              </a:ext>
            </a:extLst>
          </p:cNvPr>
          <p:cNvSpPr txBox="1"/>
          <p:nvPr/>
        </p:nvSpPr>
        <p:spPr>
          <a:xfrm>
            <a:off x="180000" y="1296000"/>
            <a:ext cx="62772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Travaille avec un(e) partenaire</a:t>
            </a:r>
            <a:r>
              <a:rPr lang="fr-FR" sz="2400" dirty="0">
                <a:solidFill>
                  <a:srgbClr val="4472C4">
                    <a:lumMod val="50000"/>
                  </a:srgbClr>
                </a:solidFill>
                <a:latin typeface="Century Gothic" panose="020F0302020204030204"/>
              </a:rPr>
              <a:t>.</a:t>
            </a:r>
            <a:endParaRPr kumimoji="0" lang="en-GB" sz="24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17" name="Picture 16" descr="A group of people in clothing&#10;&#10;Description automatically generated with low confidence">
            <a:extLst>
              <a:ext uri="{FF2B5EF4-FFF2-40B4-BE49-F238E27FC236}">
                <a16:creationId xmlns:a16="http://schemas.microsoft.com/office/drawing/2014/main" id="{9DC3030C-1695-4C76-AE8C-36CA651BEF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15" t="14160" r="61525" b="15529"/>
          <a:stretch/>
        </p:blipFill>
        <p:spPr>
          <a:xfrm>
            <a:off x="8773915" y="886930"/>
            <a:ext cx="690859" cy="1041752"/>
          </a:xfrm>
          <a:prstGeom prst="rect">
            <a:avLst/>
          </a:prstGeom>
        </p:spPr>
      </p:pic>
      <p:pic>
        <p:nvPicPr>
          <p:cNvPr id="18" name="Picture 17" descr="A picture containing text, toy, vector graphics&#10;&#10;Description automatically generated">
            <a:extLst>
              <a:ext uri="{FF2B5EF4-FFF2-40B4-BE49-F238E27FC236}">
                <a16:creationId xmlns:a16="http://schemas.microsoft.com/office/drawing/2014/main" id="{883E8747-FE82-4707-90F5-8B5233F4F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8480" y="960527"/>
            <a:ext cx="806192" cy="953721"/>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4D95E30C-5714-49CB-9771-4F98BDB3E8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9889" y="1012184"/>
            <a:ext cx="885547" cy="924552"/>
          </a:xfrm>
          <a:prstGeom prst="rect">
            <a:avLst/>
          </a:prstGeom>
        </p:spPr>
      </p:pic>
      <p:pic>
        <p:nvPicPr>
          <p:cNvPr id="20" name="Picture 19" descr="A green sign with white text&#10;&#10;Description automatically generated with low confidence">
            <a:extLst>
              <a:ext uri="{FF2B5EF4-FFF2-40B4-BE49-F238E27FC236}">
                <a16:creationId xmlns:a16="http://schemas.microsoft.com/office/drawing/2014/main" id="{A03A27E5-792A-434E-8EE0-8CBFBBE02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5456" y="1178427"/>
            <a:ext cx="863781" cy="647836"/>
          </a:xfrm>
          <a:prstGeom prst="rect">
            <a:avLst/>
          </a:prstGeom>
        </p:spPr>
      </p:pic>
      <p:pic>
        <p:nvPicPr>
          <p:cNvPr id="21" name="Picture 20" descr="A group of women posing for a picture&#10;&#10;Description automatically generated with medium confidence">
            <a:extLst>
              <a:ext uri="{FF2B5EF4-FFF2-40B4-BE49-F238E27FC236}">
                <a16:creationId xmlns:a16="http://schemas.microsoft.com/office/drawing/2014/main" id="{CD5E67D9-7D0D-4F4F-8774-019F0A9332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984" t="10951" r="2540" b="15696"/>
          <a:stretch/>
        </p:blipFill>
        <p:spPr>
          <a:xfrm>
            <a:off x="9829884" y="1012184"/>
            <a:ext cx="817061" cy="850409"/>
          </a:xfrm>
          <a:prstGeom prst="rect">
            <a:avLst/>
          </a:prstGeom>
        </p:spPr>
      </p:pic>
      <p:pic>
        <p:nvPicPr>
          <p:cNvPr id="32" name="Picture 2" descr="Eiffel Tower, Paris, Silhouette, F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8841" y="4677480"/>
            <a:ext cx="485290" cy="97057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Eiffel Tower, Paris, Silhouette, F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1498" y="4677479"/>
            <a:ext cx="485290" cy="97057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icture containing text&#10;&#10;Description automatically generated">
            <a:extLst>
              <a:ext uri="{FF2B5EF4-FFF2-40B4-BE49-F238E27FC236}">
                <a16:creationId xmlns:a16="http://schemas.microsoft.com/office/drawing/2014/main" id="{D5BC3EE8-05AC-4F06-884E-CDCFD7E7EB1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910" t="19532" r="19216"/>
          <a:stretch/>
        </p:blipFill>
        <p:spPr>
          <a:xfrm>
            <a:off x="344677" y="1928682"/>
            <a:ext cx="1508146" cy="1736816"/>
          </a:xfrm>
          <a:prstGeom prst="rect">
            <a:avLst/>
          </a:prstGeom>
        </p:spPr>
      </p:pic>
      <p:pic>
        <p:nvPicPr>
          <p:cNvPr id="36" name="Picture 35" descr="A person wearing a costume&#10;&#10;Description automatically generated">
            <a:extLst>
              <a:ext uri="{FF2B5EF4-FFF2-40B4-BE49-F238E27FC236}">
                <a16:creationId xmlns:a16="http://schemas.microsoft.com/office/drawing/2014/main" id="{BAFD3546-5702-46D3-A863-A1BEFDD753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2858" y="3716658"/>
            <a:ext cx="2138199" cy="2138199"/>
          </a:xfrm>
          <a:prstGeom prst="rect">
            <a:avLst/>
          </a:prstGeom>
        </p:spPr>
      </p:pic>
      <p:sp>
        <p:nvSpPr>
          <p:cNvPr id="37" name="Speech Bubble: Rectangle with Corners Rounded 2">
            <a:extLst>
              <a:ext uri="{FF2B5EF4-FFF2-40B4-BE49-F238E27FC236}">
                <a16:creationId xmlns:a16="http://schemas.microsoft.com/office/drawing/2014/main" id="{2A73CCB5-27A7-4545-A03E-2834547724FD}"/>
              </a:ext>
            </a:extLst>
          </p:cNvPr>
          <p:cNvSpPr/>
          <p:nvPr/>
        </p:nvSpPr>
        <p:spPr>
          <a:xfrm>
            <a:off x="1962313" y="2983209"/>
            <a:ext cx="2479693" cy="1119048"/>
          </a:xfrm>
          <a:prstGeom prst="wedgeRoundRectCallout">
            <a:avLst>
              <a:gd name="adj1" fmla="val -42994"/>
              <a:gd name="adj2" fmla="val -77606"/>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I used to read lots of crime stories… all the time!</a:t>
            </a:r>
            <a:endParaRPr kumimoji="0" lang="en-GB" sz="2000" b="0" i="0" u="none" strike="noStrike" kern="1200" cap="none" spc="0" normalizeH="0" baseline="0" dirty="0">
              <a:ln>
                <a:noFill/>
              </a:ln>
              <a:solidFill>
                <a:prstClr val="white"/>
              </a:solidFill>
              <a:effectLst/>
              <a:uLnTx/>
              <a:uFillTx/>
              <a:latin typeface="Century Gothic" panose="020F0302020204030204"/>
            </a:endParaRPr>
          </a:p>
        </p:txBody>
      </p:sp>
      <p:sp>
        <p:nvSpPr>
          <p:cNvPr id="38" name="Speech Bubble: Rectangle with Corners Rounded 12">
            <a:extLst>
              <a:ext uri="{FF2B5EF4-FFF2-40B4-BE49-F238E27FC236}">
                <a16:creationId xmlns:a16="http://schemas.microsoft.com/office/drawing/2014/main" id="{DA79CAB1-8391-4527-9A4D-94897D1B2A76}"/>
              </a:ext>
            </a:extLst>
          </p:cNvPr>
          <p:cNvSpPr/>
          <p:nvPr/>
        </p:nvSpPr>
        <p:spPr>
          <a:xfrm>
            <a:off x="5161468" y="2482439"/>
            <a:ext cx="2479775" cy="1141241"/>
          </a:xfrm>
          <a:prstGeom prst="wedgeRoundRectCallout">
            <a:avLst>
              <a:gd name="adj1" fmla="val 34228"/>
              <a:gd name="adj2" fmla="val 80369"/>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fr-FR" sz="2000" dirty="0">
                <a:solidFill>
                  <a:prstClr val="white"/>
                </a:solidFill>
              </a:rPr>
              <a:t>Je lisais souvent d’histoires de crime.</a:t>
            </a:r>
          </a:p>
        </p:txBody>
      </p:sp>
      <p:sp>
        <p:nvSpPr>
          <p:cNvPr id="41" name="Speech Bubble: Rectangle with Corners Rounded 2">
            <a:extLst>
              <a:ext uri="{FF2B5EF4-FFF2-40B4-BE49-F238E27FC236}">
                <a16:creationId xmlns:a16="http://schemas.microsoft.com/office/drawing/2014/main" id="{2A73CCB5-27A7-4545-A03E-2834547724FD}"/>
              </a:ext>
            </a:extLst>
          </p:cNvPr>
          <p:cNvSpPr/>
          <p:nvPr/>
        </p:nvSpPr>
        <p:spPr>
          <a:xfrm>
            <a:off x="847305" y="4385917"/>
            <a:ext cx="2471317" cy="1119048"/>
          </a:xfrm>
          <a:prstGeom prst="wedgeRoundRectCallout">
            <a:avLst>
              <a:gd name="adj1" fmla="val -41085"/>
              <a:gd name="adj2" fmla="val -85207"/>
              <a:gd name="adj3" fmla="val 16667"/>
            </a:avLst>
          </a:prstGeom>
          <a:solidFill>
            <a:srgbClr val="115177"/>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000" dirty="0">
                <a:solidFill>
                  <a:prstClr val="white"/>
                </a:solidFill>
              </a:rPr>
              <a:t>Tu as passé des nuits à Paris.</a:t>
            </a:r>
          </a:p>
        </p:txBody>
      </p:sp>
      <p:sp>
        <p:nvSpPr>
          <p:cNvPr id="42" name="Speech Bubble: Rectangle with Corners Rounded 12">
            <a:extLst>
              <a:ext uri="{FF2B5EF4-FFF2-40B4-BE49-F238E27FC236}">
                <a16:creationId xmlns:a16="http://schemas.microsoft.com/office/drawing/2014/main" id="{DA79CAB1-8391-4527-9A4D-94897D1B2A76}"/>
              </a:ext>
            </a:extLst>
          </p:cNvPr>
          <p:cNvSpPr/>
          <p:nvPr/>
        </p:nvSpPr>
        <p:spPr>
          <a:xfrm>
            <a:off x="3799813" y="4677479"/>
            <a:ext cx="2383045" cy="1141241"/>
          </a:xfrm>
          <a:prstGeom prst="wedgeRoundRectCallout">
            <a:avLst>
              <a:gd name="adj1" fmla="val 64758"/>
              <a:gd name="adj2" fmla="val 3973"/>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000" dirty="0">
                <a:solidFill>
                  <a:prstClr val="white"/>
                </a:solidFill>
              </a:rPr>
              <a:t>You spent some nights in Paris … just once!</a:t>
            </a:r>
          </a:p>
        </p:txBody>
      </p:sp>
    </p:spTree>
    <p:extLst>
      <p:ext uri="{BB962C8B-B14F-4D97-AF65-F5344CB8AC3E}">
        <p14:creationId xmlns:p14="http://schemas.microsoft.com/office/powerpoint/2010/main" val="31395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animBg="1"/>
      <p:bldP spid="37" grpId="0" animBg="1"/>
      <p:bldP spid="38" grpId="0" animBg="1"/>
      <p:bldP spid="41"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Phonétique</a:t>
            </a:r>
          </a:p>
        </p:txBody>
      </p:sp>
      <p:pic>
        <p:nvPicPr>
          <p:cNvPr id="28" name="Picture 27">
            <a:extLst>
              <a:ext uri="{FF2B5EF4-FFF2-40B4-BE49-F238E27FC236}">
                <a16:creationId xmlns:a16="http://schemas.microsoft.com/office/drawing/2014/main" id="{D4C3DE7B-6677-455D-9AA8-4B7F52D04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43224" y="1017552"/>
            <a:ext cx="574742" cy="1047506"/>
          </a:xfrm>
          <a:prstGeom prst="rect">
            <a:avLst/>
          </a:prstGeom>
        </p:spPr>
      </p:pic>
      <p:sp>
        <p:nvSpPr>
          <p:cNvPr id="2" name="Rectangle 1">
            <a:extLst>
              <a:ext uri="{FF2B5EF4-FFF2-40B4-BE49-F238E27FC236}">
                <a16:creationId xmlns:a16="http://schemas.microsoft.com/office/drawing/2014/main" id="{B8BCB60C-55AD-421F-9C4E-7473C31B86EA}"/>
              </a:ext>
            </a:extLst>
          </p:cNvPr>
          <p:cNvSpPr/>
          <p:nvPr/>
        </p:nvSpPr>
        <p:spPr>
          <a:xfrm>
            <a:off x="265464"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a:solidFill>
                  <a:srgbClr val="4472C4">
                    <a:lumMod val="50000"/>
                  </a:srgbClr>
                </a:solidFill>
              </a:rPr>
              <a:t>J’ ________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belles chansons.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[apprendre]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sp>
        <p:nvSpPr>
          <p:cNvPr id="27" name="Rectangle 26">
            <a:extLst>
              <a:ext uri="{FF2B5EF4-FFF2-40B4-BE49-F238E27FC236}">
                <a16:creationId xmlns:a16="http://schemas.microsoft.com/office/drawing/2014/main" id="{90A25C19-D076-42FF-A42B-953C71DCB44D}"/>
              </a:ext>
            </a:extLst>
          </p:cNvPr>
          <p:cNvSpPr/>
          <p:nvPr/>
        </p:nvSpPr>
        <p:spPr>
          <a:xfrm>
            <a:off x="265463"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club, il ________ de la musique.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sp>
        <p:nvSpPr>
          <p:cNvPr id="33" name="Rectangle 32">
            <a:extLst>
              <a:ext uri="{FF2B5EF4-FFF2-40B4-BE49-F238E27FC236}">
                <a16:creationId xmlns:a16="http://schemas.microsoft.com/office/drawing/2014/main" id="{FDC15D1C-4B85-4278-B61F-7F71CB3C95C6}"/>
              </a:ext>
            </a:extLst>
          </p:cNvPr>
          <p:cNvSpPr/>
          <p:nvPr/>
        </p:nvSpPr>
        <p:spPr>
          <a:xfrm>
            <a:off x="265464"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club, </a:t>
            </a:r>
            <a:r>
              <a:rPr lang="fr-FR" sz="2400" b="1" dirty="0">
                <a:solidFill>
                  <a:srgbClr val="4472C4">
                    <a:lumMod val="50000"/>
                  </a:srgbClr>
                </a:solidFill>
              </a:rPr>
              <a:t>il ________ de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musique.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sp>
        <p:nvSpPr>
          <p:cNvPr id="35" name="Rectangle 34">
            <a:extLst>
              <a:ext uri="{FF2B5EF4-FFF2-40B4-BE49-F238E27FC236}">
                <a16:creationId xmlns:a16="http://schemas.microsoft.com/office/drawing/2014/main" id="{A87AB695-B7A9-4B9C-9C15-8B6CA6AD5DED}"/>
              </a:ext>
            </a:extLst>
          </p:cNvPr>
          <p:cNvSpPr/>
          <p:nvPr/>
        </p:nvSpPr>
        <p:spPr>
          <a:xfrm>
            <a:off x="4111498"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a:t>
            </a:r>
            <a:r>
              <a:rPr lang="fr-FR" sz="2400" b="1" dirty="0">
                <a:solidFill>
                  <a:srgbClr val="4472C4">
                    <a:lumMod val="50000"/>
                  </a:srgbClr>
                </a:solidFill>
              </a:rPr>
              <a:t>________ ensemble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l’année dernière.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[parler]</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sp>
        <p:nvSpPr>
          <p:cNvPr id="36" name="Rectangle 35">
            <a:extLst>
              <a:ext uri="{FF2B5EF4-FFF2-40B4-BE49-F238E27FC236}">
                <a16:creationId xmlns:a16="http://schemas.microsoft.com/office/drawing/2014/main" id="{6F0C0042-121A-4689-8B1B-C7D1C31CA8E3}"/>
              </a:ext>
            </a:extLst>
          </p:cNvPr>
          <p:cNvSpPr/>
          <p:nvPr/>
        </p:nvSpPr>
        <p:spPr>
          <a:xfrm>
            <a:off x="4111497"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lang="fr-FR" sz="2400" b="1" dirty="0">
                <a:solidFill>
                  <a:srgbClr val="4472C4">
                    <a:lumMod val="50000"/>
                  </a:srgbClr>
                </a:solidFill>
              </a:rPr>
              <a:t>’ ________ une </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belle chanson.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[apprendre]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sp>
        <p:nvSpPr>
          <p:cNvPr id="37" name="Rectangle 36">
            <a:extLst>
              <a:ext uri="{FF2B5EF4-FFF2-40B4-BE49-F238E27FC236}">
                <a16:creationId xmlns:a16="http://schemas.microsoft.com/office/drawing/2014/main" id="{0D646875-25C8-4D62-8773-4B0042269681}"/>
              </a:ext>
            </a:extLst>
          </p:cNvPr>
          <p:cNvSpPr/>
          <p:nvPr/>
        </p:nvSpPr>
        <p:spPr>
          <a:xfrm>
            <a:off x="4111496"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a:t>
            </a:r>
            <a:r>
              <a:rPr lang="fr-FR" sz="2400" b="1" dirty="0">
                <a:solidFill>
                  <a:srgbClr val="4472C4">
                    <a:lumMod val="50000"/>
                  </a:srgbClr>
                </a:solidFill>
              </a:rPr>
              <a:t>________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ensemble l’année dernière.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[parler]</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sp>
        <p:nvSpPr>
          <p:cNvPr id="38" name="Rectangle 37">
            <a:extLst>
              <a:ext uri="{FF2B5EF4-FFF2-40B4-BE49-F238E27FC236}">
                <a16:creationId xmlns:a16="http://schemas.microsoft.com/office/drawing/2014/main" id="{74CF8EA9-1152-42C8-8F78-9AB0665AA194}"/>
              </a:ext>
            </a:extLst>
          </p:cNvPr>
          <p:cNvSpPr/>
          <p:nvPr/>
        </p:nvSpPr>
        <p:spPr>
          <a:xfrm>
            <a:off x="7957533"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a:solidFill>
                  <a:srgbClr val="4472C4">
                    <a:lumMod val="50000"/>
                  </a:srgbClr>
                </a:solidFill>
              </a:rPr>
              <a:t>Il ________ de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l’argent.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sp>
        <p:nvSpPr>
          <p:cNvPr id="39" name="Rectangle 38">
            <a:extLst>
              <a:ext uri="{FF2B5EF4-FFF2-40B4-BE49-F238E27FC236}">
                <a16:creationId xmlns:a16="http://schemas.microsoft.com/office/drawing/2014/main" id="{960C1ECF-C81E-40B6-AF1C-146DFD469910}"/>
              </a:ext>
            </a:extLst>
          </p:cNvPr>
          <p:cNvSpPr/>
          <p:nvPr/>
        </p:nvSpPr>
        <p:spPr>
          <a:xfrm>
            <a:off x="7957532"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a:solidFill>
                  <a:srgbClr val="4472C4">
                    <a:lumMod val="50000"/>
                  </a:srgbClr>
                </a:solidFill>
              </a:rPr>
              <a:t>Tu ________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table au restaurant local. </a:t>
            </a:r>
            <a:b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[réserver]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sp>
        <p:nvSpPr>
          <p:cNvPr id="40" name="Rectangle 39">
            <a:extLst>
              <a:ext uri="{FF2B5EF4-FFF2-40B4-BE49-F238E27FC236}">
                <a16:creationId xmlns:a16="http://schemas.microsoft.com/office/drawing/2014/main" id="{5C95A20E-E493-4DD4-AEDF-8ED4D609ACCC}"/>
              </a:ext>
            </a:extLst>
          </p:cNvPr>
          <p:cNvSpPr/>
          <p:nvPr/>
        </p:nvSpPr>
        <p:spPr>
          <a:xfrm>
            <a:off x="7957533"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a:solidFill>
                  <a:srgbClr val="4472C4">
                    <a:lumMod val="50000"/>
                  </a:srgbClr>
                </a:solidFill>
              </a:rPr>
              <a:t>Tu ________ une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table au restaurant local.</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[réserver]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pic>
        <p:nvPicPr>
          <p:cNvPr id="42" name="Picture 41" descr="A group of people in clothing&#10;&#10;Description automatically generated with low confidence">
            <a:extLst>
              <a:ext uri="{FF2B5EF4-FFF2-40B4-BE49-F238E27FC236}">
                <a16:creationId xmlns:a16="http://schemas.microsoft.com/office/drawing/2014/main" id="{070DCC4A-6AB2-4299-B646-F6A9432830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5" t="14160" r="61525" b="15529"/>
          <a:stretch/>
        </p:blipFill>
        <p:spPr>
          <a:xfrm>
            <a:off x="3420637" y="5146913"/>
            <a:ext cx="690859" cy="1041752"/>
          </a:xfrm>
          <a:prstGeom prst="rect">
            <a:avLst/>
          </a:prstGeom>
        </p:spPr>
      </p:pic>
      <p:pic>
        <p:nvPicPr>
          <p:cNvPr id="43" name="Picture 42" descr="A group of people in clothing&#10;&#10;Description automatically generated with low confidence">
            <a:extLst>
              <a:ext uri="{FF2B5EF4-FFF2-40B4-BE49-F238E27FC236}">
                <a16:creationId xmlns:a16="http://schemas.microsoft.com/office/drawing/2014/main" id="{D10C7C92-2879-44A8-8600-FF1AB61B13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5" t="14160" r="61525" b="15529"/>
          <a:stretch/>
        </p:blipFill>
        <p:spPr>
          <a:xfrm>
            <a:off x="7266672" y="1060058"/>
            <a:ext cx="690859" cy="1041752"/>
          </a:xfrm>
          <a:prstGeom prst="rect">
            <a:avLst/>
          </a:prstGeom>
        </p:spPr>
      </p:pic>
      <p:pic>
        <p:nvPicPr>
          <p:cNvPr id="48" name="Picture 47" descr="A group of people dancing&#10;&#10;Description automatically generated with low confidence">
            <a:extLst>
              <a:ext uri="{FF2B5EF4-FFF2-40B4-BE49-F238E27FC236}">
                <a16:creationId xmlns:a16="http://schemas.microsoft.com/office/drawing/2014/main" id="{D0BCBB12-269A-4821-84FF-AFC40A02F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792" t="43832"/>
          <a:stretch/>
        </p:blipFill>
        <p:spPr>
          <a:xfrm>
            <a:off x="7200752" y="5115909"/>
            <a:ext cx="756778" cy="1032637"/>
          </a:xfrm>
          <a:prstGeom prst="rect">
            <a:avLst/>
          </a:prstGeom>
        </p:spPr>
      </p:pic>
      <p:pic>
        <p:nvPicPr>
          <p:cNvPr id="50" name="Picture 49" descr="A group of people dancing&#10;&#10;Description automatically generated with low confidence">
            <a:extLst>
              <a:ext uri="{FF2B5EF4-FFF2-40B4-BE49-F238E27FC236}">
                <a16:creationId xmlns:a16="http://schemas.microsoft.com/office/drawing/2014/main" id="{0F6FE7F7-C55B-44F5-B6A0-2C47A58D38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792" t="43832"/>
          <a:stretch/>
        </p:blipFill>
        <p:spPr>
          <a:xfrm>
            <a:off x="7200752" y="3100154"/>
            <a:ext cx="756778" cy="1032637"/>
          </a:xfrm>
          <a:prstGeom prst="rect">
            <a:avLst/>
          </a:prstGeom>
        </p:spPr>
      </p:pic>
      <p:pic>
        <p:nvPicPr>
          <p:cNvPr id="51" name="Picture 50">
            <a:extLst>
              <a:ext uri="{FF2B5EF4-FFF2-40B4-BE49-F238E27FC236}">
                <a16:creationId xmlns:a16="http://schemas.microsoft.com/office/drawing/2014/main" id="{6B21E684-C592-4B4E-9F1E-1709C58A3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79" y="1054304"/>
            <a:ext cx="574742" cy="1047506"/>
          </a:xfrm>
          <a:prstGeom prst="rect">
            <a:avLst/>
          </a:prstGeom>
        </p:spPr>
      </p:pic>
      <p:pic>
        <p:nvPicPr>
          <p:cNvPr id="52" name="Picture 51">
            <a:extLst>
              <a:ext uri="{FF2B5EF4-FFF2-40B4-BE49-F238E27FC236}">
                <a16:creationId xmlns:a16="http://schemas.microsoft.com/office/drawing/2014/main" id="{22715488-0AED-4BF3-B004-ECB1246FF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69" y="3066516"/>
            <a:ext cx="574742" cy="1047506"/>
          </a:xfrm>
          <a:prstGeom prst="rect">
            <a:avLst/>
          </a:prstGeom>
        </p:spPr>
      </p:pic>
      <p:pic>
        <p:nvPicPr>
          <p:cNvPr id="53" name="Picture 52" descr="A group of people in clothing&#10;&#10;Description automatically generated with low confidence">
            <a:extLst>
              <a:ext uri="{FF2B5EF4-FFF2-40B4-BE49-F238E27FC236}">
                <a16:creationId xmlns:a16="http://schemas.microsoft.com/office/drawing/2014/main" id="{EE441795-729F-4268-AE12-9B35AB8997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5" t="14160" r="61525" b="15529"/>
          <a:stretch/>
        </p:blipFill>
        <p:spPr>
          <a:xfrm>
            <a:off x="270817" y="5146913"/>
            <a:ext cx="690859" cy="1041752"/>
          </a:xfrm>
          <a:prstGeom prst="rect">
            <a:avLst/>
          </a:prstGeom>
        </p:spPr>
      </p:pic>
      <p:pic>
        <p:nvPicPr>
          <p:cNvPr id="54" name="Picture 53" descr="A group of people in clothing&#10;&#10;Description automatically generated with low confidence">
            <a:extLst>
              <a:ext uri="{FF2B5EF4-FFF2-40B4-BE49-F238E27FC236}">
                <a16:creationId xmlns:a16="http://schemas.microsoft.com/office/drawing/2014/main" id="{971B316C-8CC6-4621-A7E7-108287B56D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5" t="14160" r="61525" b="15529"/>
          <a:stretch/>
        </p:blipFill>
        <p:spPr>
          <a:xfrm>
            <a:off x="4087495" y="1075284"/>
            <a:ext cx="690859" cy="1041752"/>
          </a:xfrm>
          <a:prstGeom prst="rect">
            <a:avLst/>
          </a:prstGeom>
        </p:spPr>
      </p:pic>
      <p:pic>
        <p:nvPicPr>
          <p:cNvPr id="55" name="Picture 54" descr="A group of people dancing&#10;&#10;Description automatically generated with low confidence">
            <a:extLst>
              <a:ext uri="{FF2B5EF4-FFF2-40B4-BE49-F238E27FC236}">
                <a16:creationId xmlns:a16="http://schemas.microsoft.com/office/drawing/2014/main" id="{186799DE-9459-4134-8AC4-C9DD5DF0E8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792" t="43832"/>
          <a:stretch/>
        </p:blipFill>
        <p:spPr>
          <a:xfrm>
            <a:off x="4173404" y="3066516"/>
            <a:ext cx="756778" cy="1032637"/>
          </a:xfrm>
          <a:prstGeom prst="rect">
            <a:avLst/>
          </a:prstGeom>
        </p:spPr>
      </p:pic>
      <p:pic>
        <p:nvPicPr>
          <p:cNvPr id="56" name="Picture 55" descr="A group of people dancing&#10;&#10;Description automatically generated with low confidence">
            <a:extLst>
              <a:ext uri="{FF2B5EF4-FFF2-40B4-BE49-F238E27FC236}">
                <a16:creationId xmlns:a16="http://schemas.microsoft.com/office/drawing/2014/main" id="{1B66EC11-88E9-444D-9BE3-C9827FD9EE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792" t="43832"/>
          <a:stretch/>
        </p:blipFill>
        <p:spPr>
          <a:xfrm>
            <a:off x="4173404" y="5115908"/>
            <a:ext cx="756778" cy="1032637"/>
          </a:xfrm>
          <a:prstGeom prst="rect">
            <a:avLst/>
          </a:prstGeom>
        </p:spPr>
      </p:pic>
      <p:pic>
        <p:nvPicPr>
          <p:cNvPr id="60" name="Picture 59">
            <a:extLst>
              <a:ext uri="{FF2B5EF4-FFF2-40B4-BE49-F238E27FC236}">
                <a16:creationId xmlns:a16="http://schemas.microsoft.com/office/drawing/2014/main" id="{F4F67456-1557-46C4-B58B-2EFB78EB3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09396" y="3066516"/>
            <a:ext cx="574742" cy="1047506"/>
          </a:xfrm>
          <a:prstGeom prst="rect">
            <a:avLst/>
          </a:prstGeom>
        </p:spPr>
      </p:pic>
      <p:pic>
        <p:nvPicPr>
          <p:cNvPr id="3" name="Picture 2"/>
          <p:cNvPicPr>
            <a:picLocks noChangeAspect="1"/>
          </p:cNvPicPr>
          <p:nvPr/>
        </p:nvPicPr>
        <p:blipFill>
          <a:blip r:embed="rId6"/>
          <a:stretch>
            <a:fillRect/>
          </a:stretch>
        </p:blipFill>
        <p:spPr>
          <a:xfrm>
            <a:off x="10850867" y="1214156"/>
            <a:ext cx="784211" cy="884111"/>
          </a:xfrm>
          <a:prstGeom prst="rect">
            <a:avLst/>
          </a:prstGeom>
        </p:spPr>
      </p:pic>
      <p:pic>
        <p:nvPicPr>
          <p:cNvPr id="8196" name="Picture 4" descr="Burglar, Crime, Criminal, Theft, Thie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1853" y="5115908"/>
            <a:ext cx="646386" cy="9345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urglar, Crime, Criminal, Theft, Thie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850866" y="5115908"/>
            <a:ext cx="749417" cy="9345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6"/>
          <a:stretch>
            <a:fillRect/>
          </a:stretch>
        </p:blipFill>
        <p:spPr>
          <a:xfrm>
            <a:off x="8193948" y="1214156"/>
            <a:ext cx="784211" cy="884111"/>
          </a:xfrm>
          <a:prstGeom prst="rect">
            <a:avLst/>
          </a:prstGeom>
        </p:spPr>
      </p:pic>
      <p:pic>
        <p:nvPicPr>
          <p:cNvPr id="44" name="Picture 43"/>
          <p:cNvPicPr>
            <a:picLocks noChangeAspect="1"/>
          </p:cNvPicPr>
          <p:nvPr/>
        </p:nvPicPr>
        <p:blipFill>
          <a:blip r:embed="rId6"/>
          <a:stretch>
            <a:fillRect/>
          </a:stretch>
        </p:blipFill>
        <p:spPr>
          <a:xfrm>
            <a:off x="10850867" y="3229911"/>
            <a:ext cx="784211" cy="884111"/>
          </a:xfrm>
          <a:prstGeom prst="rect">
            <a:avLst/>
          </a:prstGeom>
        </p:spPr>
      </p:pic>
      <p:pic>
        <p:nvPicPr>
          <p:cNvPr id="45" name="Picture 44"/>
          <p:cNvPicPr>
            <a:picLocks noChangeAspect="1"/>
          </p:cNvPicPr>
          <p:nvPr/>
        </p:nvPicPr>
        <p:blipFill>
          <a:blip r:embed="rId6"/>
          <a:stretch>
            <a:fillRect/>
          </a:stretch>
        </p:blipFill>
        <p:spPr>
          <a:xfrm>
            <a:off x="8193948" y="3229911"/>
            <a:ext cx="784211" cy="884111"/>
          </a:xfrm>
          <a:prstGeom prst="rect">
            <a:avLst/>
          </a:prstGeom>
        </p:spPr>
      </p:pic>
    </p:spTree>
    <p:extLst>
      <p:ext uri="{BB962C8B-B14F-4D97-AF65-F5344CB8AC3E}">
        <p14:creationId xmlns:p14="http://schemas.microsoft.com/office/powerpoint/2010/main" val="1407378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Phonétique</a:t>
            </a:r>
          </a:p>
        </p:txBody>
      </p:sp>
      <p:sp>
        <p:nvSpPr>
          <p:cNvPr id="2" name="Rectangle 1">
            <a:extLst>
              <a:ext uri="{FF2B5EF4-FFF2-40B4-BE49-F238E27FC236}">
                <a16:creationId xmlns:a16="http://schemas.microsoft.com/office/drawing/2014/main" id="{B8BCB60C-55AD-421F-9C4E-7473C31B86EA}"/>
              </a:ext>
            </a:extLst>
          </p:cNvPr>
          <p:cNvSpPr/>
          <p:nvPr/>
        </p:nvSpPr>
        <p:spPr>
          <a:xfrm>
            <a:off x="265464"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a:t>
            </a:r>
            <a:r>
              <a:rPr lang="fr-FR" sz="2400" b="1" dirty="0">
                <a:solidFill>
                  <a:srgbClr val="4472C4">
                    <a:lumMod val="50000"/>
                  </a:srgbClr>
                </a:solidFill>
              </a:rPr>
              <a:t>________ l’addition</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[partager]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sp>
        <p:nvSpPr>
          <p:cNvPr id="27" name="Rectangle 26">
            <a:extLst>
              <a:ext uri="{FF2B5EF4-FFF2-40B4-BE49-F238E27FC236}">
                <a16:creationId xmlns:a16="http://schemas.microsoft.com/office/drawing/2014/main" id="{90A25C19-D076-42FF-A42B-953C71DCB44D}"/>
              </a:ext>
            </a:extLst>
          </p:cNvPr>
          <p:cNvSpPr/>
          <p:nvPr/>
        </p:nvSpPr>
        <p:spPr>
          <a:xfrm>
            <a:off x="265463"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lang="fr-FR" sz="2400" b="1" dirty="0">
                <a:solidFill>
                  <a:srgbClr val="4472C4">
                    <a:lumMod val="50000"/>
                  </a:srgbClr>
                </a:solidFill>
              </a:rPr>
              <a:t>________ de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l’argent.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sp>
        <p:nvSpPr>
          <p:cNvPr id="33" name="Rectangle 32">
            <a:extLst>
              <a:ext uri="{FF2B5EF4-FFF2-40B4-BE49-F238E27FC236}">
                <a16:creationId xmlns:a16="http://schemas.microsoft.com/office/drawing/2014/main" id="{FDC15D1C-4B85-4278-B61F-7F71CB3C95C6}"/>
              </a:ext>
            </a:extLst>
          </p:cNvPr>
          <p:cNvSpPr/>
          <p:nvPr/>
        </p:nvSpPr>
        <p:spPr>
          <a:xfrm>
            <a:off x="265464"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a:solidFill>
                  <a:srgbClr val="4472C4">
                    <a:lumMod val="50000"/>
                  </a:srgbClr>
                </a:solidFill>
              </a:rPr>
              <a:t>On ________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l’addition.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[partager]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sp>
        <p:nvSpPr>
          <p:cNvPr id="35" name="Rectangle 34">
            <a:extLst>
              <a:ext uri="{FF2B5EF4-FFF2-40B4-BE49-F238E27FC236}">
                <a16:creationId xmlns:a16="http://schemas.microsoft.com/office/drawing/2014/main" id="{A87AB695-B7A9-4B9C-9C15-8B6CA6AD5DED}"/>
              </a:ext>
            </a:extLst>
          </p:cNvPr>
          <p:cNvSpPr/>
          <p:nvPr/>
        </p:nvSpPr>
        <p:spPr>
          <a:xfrm>
            <a:off x="4111498"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fr-FR" sz="2400" b="1" dirty="0">
                <a:solidFill>
                  <a:srgbClr val="4472C4">
                    <a:lumMod val="50000"/>
                  </a:srgbClr>
                </a:solidFill>
              </a:rPr>
              <a:t>________ souvent </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spectacles.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[regarder]</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sp>
        <p:nvSpPr>
          <p:cNvPr id="36" name="Rectangle 35">
            <a:extLst>
              <a:ext uri="{FF2B5EF4-FFF2-40B4-BE49-F238E27FC236}">
                <a16:creationId xmlns:a16="http://schemas.microsoft.com/office/drawing/2014/main" id="{6F0C0042-121A-4689-8B1B-C7D1C31CA8E3}"/>
              </a:ext>
            </a:extLst>
          </p:cNvPr>
          <p:cNvSpPr/>
          <p:nvPr/>
        </p:nvSpPr>
        <p:spPr>
          <a:xfrm>
            <a:off x="4111497"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fr-FR" sz="2400" b="1" dirty="0">
                <a:solidFill>
                  <a:srgbClr val="4472C4">
                    <a:lumMod val="50000"/>
                  </a:srgbClr>
                </a:solidFill>
              </a:rPr>
              <a:t>________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concours.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[gagner]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sp>
        <p:nvSpPr>
          <p:cNvPr id="37" name="Rectangle 36">
            <a:extLst>
              <a:ext uri="{FF2B5EF4-FFF2-40B4-BE49-F238E27FC236}">
                <a16:creationId xmlns:a16="http://schemas.microsoft.com/office/drawing/2014/main" id="{0D646875-25C8-4D62-8773-4B0042269681}"/>
              </a:ext>
            </a:extLst>
          </p:cNvPr>
          <p:cNvSpPr/>
          <p:nvPr/>
        </p:nvSpPr>
        <p:spPr>
          <a:xfrm>
            <a:off x="4111496"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fr-FR" sz="2400" b="1" dirty="0">
                <a:solidFill>
                  <a:srgbClr val="4472C4">
                    <a:lumMod val="50000"/>
                  </a:srgbClr>
                </a:solidFill>
              </a:rPr>
              <a:t>________ </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concours!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[gagner]</a:t>
            </a:r>
            <a:endParaRPr kumimoji="0" lang="fr-FR"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sp>
        <p:nvSpPr>
          <p:cNvPr id="38" name="Rectangle 37">
            <a:extLst>
              <a:ext uri="{FF2B5EF4-FFF2-40B4-BE49-F238E27FC236}">
                <a16:creationId xmlns:a16="http://schemas.microsoft.com/office/drawing/2014/main" id="{74CF8EA9-1152-42C8-8F78-9AB0665AA194}"/>
              </a:ext>
            </a:extLst>
          </p:cNvPr>
          <p:cNvSpPr/>
          <p:nvPr/>
        </p:nvSpPr>
        <p:spPr>
          <a:xfrm>
            <a:off x="7957533"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a:solidFill>
                  <a:srgbClr val="4472C4">
                    <a:lumMod val="50000"/>
                  </a:srgbClr>
                </a:solidFill>
              </a:rPr>
              <a:t>Il ________ le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bus à Montréal.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[prendre]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sp>
        <p:nvSpPr>
          <p:cNvPr id="39" name="Rectangle 38">
            <a:extLst>
              <a:ext uri="{FF2B5EF4-FFF2-40B4-BE49-F238E27FC236}">
                <a16:creationId xmlns:a16="http://schemas.microsoft.com/office/drawing/2014/main" id="{960C1ECF-C81E-40B6-AF1C-146DFD469910}"/>
              </a:ext>
            </a:extLst>
          </p:cNvPr>
          <p:cNvSpPr/>
          <p:nvPr/>
        </p:nvSpPr>
        <p:spPr>
          <a:xfrm>
            <a:off x="7957532"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fr-FR" sz="2400" b="1" dirty="0">
                <a:solidFill>
                  <a:srgbClr val="4472C4">
                    <a:lumMod val="50000"/>
                  </a:srgbClr>
                </a:solidFill>
              </a:rPr>
              <a:t>________ un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spectacle.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[regarder]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 once]</a:t>
            </a:r>
          </a:p>
        </p:txBody>
      </p:sp>
      <p:sp>
        <p:nvSpPr>
          <p:cNvPr id="40" name="Rectangle 39">
            <a:extLst>
              <a:ext uri="{FF2B5EF4-FFF2-40B4-BE49-F238E27FC236}">
                <a16:creationId xmlns:a16="http://schemas.microsoft.com/office/drawing/2014/main" id="{5C95A20E-E493-4DD4-AEDF-8ED4D609ACCC}"/>
              </a:ext>
            </a:extLst>
          </p:cNvPr>
          <p:cNvSpPr/>
          <p:nvPr/>
        </p:nvSpPr>
        <p:spPr>
          <a:xfrm>
            <a:off x="7957533"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400" b="1" dirty="0">
                <a:solidFill>
                  <a:srgbClr val="4472C4">
                    <a:lumMod val="50000"/>
                  </a:srgbClr>
                </a:solidFill>
              </a:rPr>
              <a:t>Il ________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bus à Montréal.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[prendre]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the time]</a:t>
            </a:r>
          </a:p>
        </p:txBody>
      </p:sp>
      <p:pic>
        <p:nvPicPr>
          <p:cNvPr id="5" name="Picture 4" descr="A picture containing cup, tableware, dark, coffee cup&#10;&#10;Description automatically generated">
            <a:extLst>
              <a:ext uri="{FF2B5EF4-FFF2-40B4-BE49-F238E27FC236}">
                <a16:creationId xmlns:a16="http://schemas.microsoft.com/office/drawing/2014/main" id="{35D96DE5-E86F-4A56-965A-D32C9EF46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4" t="9760" r="13809" b="9760"/>
          <a:stretch/>
        </p:blipFill>
        <p:spPr>
          <a:xfrm>
            <a:off x="7141853" y="1061885"/>
            <a:ext cx="774803" cy="1017951"/>
          </a:xfrm>
          <a:prstGeom prst="rect">
            <a:avLst/>
          </a:prstGeom>
        </p:spPr>
      </p:pic>
      <p:pic>
        <p:nvPicPr>
          <p:cNvPr id="23" name="Picture 22" descr="A picture containing cup, tableware, dark, coffee cup&#10;&#10;Description automatically generated">
            <a:extLst>
              <a:ext uri="{FF2B5EF4-FFF2-40B4-BE49-F238E27FC236}">
                <a16:creationId xmlns:a16="http://schemas.microsoft.com/office/drawing/2014/main" id="{E7C649C6-9B79-4C9C-B1F6-28EA34F28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4" t="9760" r="13809" b="9760"/>
          <a:stretch/>
        </p:blipFill>
        <p:spPr>
          <a:xfrm>
            <a:off x="7141852" y="3087714"/>
            <a:ext cx="774803" cy="1017951"/>
          </a:xfrm>
          <a:prstGeom prst="rect">
            <a:avLst/>
          </a:prstGeom>
        </p:spPr>
      </p:pic>
      <p:pic>
        <p:nvPicPr>
          <p:cNvPr id="7" name="Picture 6" descr="A group of women posing for a picture&#10;&#10;Description automatically generated with medium confidence">
            <a:extLst>
              <a:ext uri="{FF2B5EF4-FFF2-40B4-BE49-F238E27FC236}">
                <a16:creationId xmlns:a16="http://schemas.microsoft.com/office/drawing/2014/main" id="{768BF2EB-A61D-44FB-939A-AA11F1F0B7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84" t="10951" r="2540" b="15696"/>
          <a:stretch/>
        </p:blipFill>
        <p:spPr>
          <a:xfrm>
            <a:off x="3225949" y="3278977"/>
            <a:ext cx="817061" cy="850409"/>
          </a:xfrm>
          <a:prstGeom prst="rect">
            <a:avLst/>
          </a:prstGeom>
        </p:spPr>
      </p:pic>
      <p:pic>
        <p:nvPicPr>
          <p:cNvPr id="32" name="Picture 31" descr="A group of women posing for a picture&#10;&#10;Description automatically generated with medium confidence">
            <a:extLst>
              <a:ext uri="{FF2B5EF4-FFF2-40B4-BE49-F238E27FC236}">
                <a16:creationId xmlns:a16="http://schemas.microsoft.com/office/drawing/2014/main" id="{9110ED35-A3CC-4E09-AD67-575B91311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84" t="10951" r="2540" b="15696"/>
          <a:stretch/>
        </p:blipFill>
        <p:spPr>
          <a:xfrm>
            <a:off x="388432" y="5302043"/>
            <a:ext cx="817061" cy="850409"/>
          </a:xfrm>
          <a:prstGeom prst="rect">
            <a:avLst/>
          </a:prstGeom>
        </p:spPr>
      </p:pic>
      <p:pic>
        <p:nvPicPr>
          <p:cNvPr id="34" name="Picture 33" descr="A picture containing cup, tableware, dark, coffee cup&#10;&#10;Description automatically generated">
            <a:extLst>
              <a:ext uri="{FF2B5EF4-FFF2-40B4-BE49-F238E27FC236}">
                <a16:creationId xmlns:a16="http://schemas.microsoft.com/office/drawing/2014/main" id="{D0D81F77-3469-4507-A473-5E140784A3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4" t="9760" r="13809" b="9760"/>
          <a:stretch/>
        </p:blipFill>
        <p:spPr>
          <a:xfrm flipH="1">
            <a:off x="4099523" y="1041773"/>
            <a:ext cx="774803" cy="1017951"/>
          </a:xfrm>
          <a:prstGeom prst="rect">
            <a:avLst/>
          </a:prstGeom>
        </p:spPr>
      </p:pic>
      <p:pic>
        <p:nvPicPr>
          <p:cNvPr id="45" name="Picture 44" descr="A picture containing cup, tableware, dark, coffee cup&#10;&#10;Description automatically generated">
            <a:extLst>
              <a:ext uri="{FF2B5EF4-FFF2-40B4-BE49-F238E27FC236}">
                <a16:creationId xmlns:a16="http://schemas.microsoft.com/office/drawing/2014/main" id="{AF209950-E785-4260-994B-0C51A1BDF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4" t="9760" r="13809" b="9760"/>
          <a:stretch/>
        </p:blipFill>
        <p:spPr>
          <a:xfrm flipH="1">
            <a:off x="4111494" y="3106243"/>
            <a:ext cx="774803" cy="1017951"/>
          </a:xfrm>
          <a:prstGeom prst="rect">
            <a:avLst/>
          </a:prstGeom>
        </p:spPr>
      </p:pic>
      <p:pic>
        <p:nvPicPr>
          <p:cNvPr id="11" name="Picture 10" descr="A picture containing aircraft, transport, accessory&#10;&#10;Description automatically generated">
            <a:extLst>
              <a:ext uri="{FF2B5EF4-FFF2-40B4-BE49-F238E27FC236}">
                <a16:creationId xmlns:a16="http://schemas.microsoft.com/office/drawing/2014/main" id="{D0377ECD-2F83-4E06-AD30-22A9F63959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4467" y="4956668"/>
            <a:ext cx="826626" cy="1160177"/>
          </a:xfrm>
          <a:prstGeom prst="rect">
            <a:avLst/>
          </a:prstGeom>
        </p:spPr>
      </p:pic>
      <p:pic>
        <p:nvPicPr>
          <p:cNvPr id="51" name="Picture 50" descr="A picture containing aircraft, transport, accessory&#10;&#10;Description automatically generated">
            <a:extLst>
              <a:ext uri="{FF2B5EF4-FFF2-40B4-BE49-F238E27FC236}">
                <a16:creationId xmlns:a16="http://schemas.microsoft.com/office/drawing/2014/main" id="{0514B17D-A5CC-4B22-A62E-6B71214F59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71979" y="4956667"/>
            <a:ext cx="826626" cy="1160177"/>
          </a:xfrm>
          <a:prstGeom prst="rect">
            <a:avLst/>
          </a:prstGeom>
        </p:spPr>
      </p:pic>
      <p:pic>
        <p:nvPicPr>
          <p:cNvPr id="52" name="Picture 51" descr="A picture containing aircraft, transport, accessory&#10;&#10;Description automatically generated">
            <a:extLst>
              <a:ext uri="{FF2B5EF4-FFF2-40B4-BE49-F238E27FC236}">
                <a16:creationId xmlns:a16="http://schemas.microsoft.com/office/drawing/2014/main" id="{CAAFAA34-3EE9-4974-BF1A-44C8DD198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480" y="919660"/>
            <a:ext cx="826626" cy="1160177"/>
          </a:xfrm>
          <a:prstGeom prst="rect">
            <a:avLst/>
          </a:prstGeom>
        </p:spPr>
      </p:pic>
      <p:pic>
        <p:nvPicPr>
          <p:cNvPr id="53" name="Picture 52" descr="A picture containing aircraft, transport, accessory&#10;&#10;Description automatically generated">
            <a:extLst>
              <a:ext uri="{FF2B5EF4-FFF2-40B4-BE49-F238E27FC236}">
                <a16:creationId xmlns:a16="http://schemas.microsoft.com/office/drawing/2014/main" id="{A931E15F-2224-4AC6-A708-302B60455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85992" y="919659"/>
            <a:ext cx="826626" cy="1160177"/>
          </a:xfrm>
          <a:prstGeom prst="rect">
            <a:avLst/>
          </a:prstGeom>
        </p:spPr>
      </p:pic>
      <p:pic>
        <p:nvPicPr>
          <p:cNvPr id="13" name="Picture 12" descr="A green sign with white text&#10;&#10;Description automatically generated with low confidence">
            <a:extLst>
              <a:ext uri="{FF2B5EF4-FFF2-40B4-BE49-F238E27FC236}">
                <a16:creationId xmlns:a16="http://schemas.microsoft.com/office/drawing/2014/main" id="{7D50B6FB-4EFD-4DE7-AD75-EC3E40A145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37" y="5497305"/>
            <a:ext cx="863781" cy="647836"/>
          </a:xfrm>
          <a:prstGeom prst="rect">
            <a:avLst/>
          </a:prstGeom>
        </p:spPr>
      </p:pic>
      <p:pic>
        <p:nvPicPr>
          <p:cNvPr id="54" name="Picture 53" descr="A green sign with white text&#10;&#10;Description automatically generated with low confidence">
            <a:extLst>
              <a:ext uri="{FF2B5EF4-FFF2-40B4-BE49-F238E27FC236}">
                <a16:creationId xmlns:a16="http://schemas.microsoft.com/office/drawing/2014/main" id="{66730B7E-6F5A-4673-898A-DC4D4740D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249" y="5497305"/>
            <a:ext cx="863781" cy="647836"/>
          </a:xfrm>
          <a:prstGeom prst="rect">
            <a:avLst/>
          </a:prstGeom>
        </p:spPr>
      </p:pic>
      <p:pic>
        <p:nvPicPr>
          <p:cNvPr id="55" name="Picture 54" descr="A green sign with white text&#10;&#10;Description automatically generated with low confidence">
            <a:extLst>
              <a:ext uri="{FF2B5EF4-FFF2-40B4-BE49-F238E27FC236}">
                <a16:creationId xmlns:a16="http://schemas.microsoft.com/office/drawing/2014/main" id="{2D028FEA-426F-4709-A79B-66EA5AC782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37" y="3453381"/>
            <a:ext cx="863781" cy="647836"/>
          </a:xfrm>
          <a:prstGeom prst="rect">
            <a:avLst/>
          </a:prstGeom>
        </p:spPr>
      </p:pic>
      <p:pic>
        <p:nvPicPr>
          <p:cNvPr id="56" name="Picture 55" descr="A green sign with white text&#10;&#10;Description automatically generated with low confidence">
            <a:extLst>
              <a:ext uri="{FF2B5EF4-FFF2-40B4-BE49-F238E27FC236}">
                <a16:creationId xmlns:a16="http://schemas.microsoft.com/office/drawing/2014/main" id="{D2540876-4984-4613-8404-B04837A0A7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249" y="3453381"/>
            <a:ext cx="863781" cy="647836"/>
          </a:xfrm>
          <a:prstGeom prst="rect">
            <a:avLst/>
          </a:prstGeom>
        </p:spPr>
      </p:pic>
      <p:pic>
        <p:nvPicPr>
          <p:cNvPr id="41" name="Picture 4" descr="Burglar, Crime, Criminal, Theft, Thie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513" y="1098357"/>
            <a:ext cx="646386" cy="93453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urglar, Crime, Criminal, Theft, Thie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184526" y="1098357"/>
            <a:ext cx="749417" cy="93453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oney, Cash, Dollars, Pennies, Coi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462" y="3453381"/>
            <a:ext cx="1212087" cy="6060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Money, Cash, Dollars, Pennies, Coi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8876" y="5497305"/>
            <a:ext cx="1212087" cy="60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66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Phonétique</a:t>
            </a:r>
          </a:p>
        </p:txBody>
      </p:sp>
      <p:pic>
        <p:nvPicPr>
          <p:cNvPr id="28" name="Picture 27">
            <a:extLst>
              <a:ext uri="{FF2B5EF4-FFF2-40B4-BE49-F238E27FC236}">
                <a16:creationId xmlns:a16="http://schemas.microsoft.com/office/drawing/2014/main" id="{D4C3DE7B-6677-455D-9AA8-4B7F52D04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43224" y="1017552"/>
            <a:ext cx="574742" cy="1047506"/>
          </a:xfrm>
          <a:prstGeom prst="rect">
            <a:avLst/>
          </a:prstGeom>
        </p:spPr>
      </p:pic>
      <p:sp>
        <p:nvSpPr>
          <p:cNvPr id="2" name="Rectangle 1">
            <a:extLst>
              <a:ext uri="{FF2B5EF4-FFF2-40B4-BE49-F238E27FC236}">
                <a16:creationId xmlns:a16="http://schemas.microsoft.com/office/drawing/2014/main" id="{B8BCB60C-55AD-421F-9C4E-7473C31B86EA}"/>
              </a:ext>
            </a:extLst>
          </p:cNvPr>
          <p:cNvSpPr/>
          <p:nvPr/>
        </p:nvSpPr>
        <p:spPr>
          <a:xfrm>
            <a:off x="265464"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J’apprenais des belles chansons.</a:t>
            </a:r>
          </a:p>
          <a:p>
            <a:pPr algn="ctr"/>
            <a:r>
              <a:rPr lang="en-GB" sz="1600" dirty="0">
                <a:solidFill>
                  <a:schemeClr val="accent5">
                    <a:lumMod val="50000"/>
                  </a:schemeClr>
                </a:solidFill>
              </a:rPr>
              <a:t>[apprendre]</a:t>
            </a:r>
          </a:p>
          <a:p>
            <a:pPr algn="ctr"/>
            <a:endParaRPr lang="en-GB" sz="1600" b="1" dirty="0">
              <a:solidFill>
                <a:schemeClr val="accent5">
                  <a:lumMod val="50000"/>
                </a:schemeClr>
              </a:solidFill>
            </a:endParaRPr>
          </a:p>
          <a:p>
            <a:pPr algn="ctr"/>
            <a:r>
              <a:rPr lang="en-GB" b="1" dirty="0">
                <a:solidFill>
                  <a:schemeClr val="accent5">
                    <a:lumMod val="50000"/>
                  </a:schemeClr>
                </a:solidFill>
              </a:rPr>
              <a:t>[all the time]</a:t>
            </a:r>
          </a:p>
        </p:txBody>
      </p:sp>
      <p:sp>
        <p:nvSpPr>
          <p:cNvPr id="27" name="Rectangle 26">
            <a:extLst>
              <a:ext uri="{FF2B5EF4-FFF2-40B4-BE49-F238E27FC236}">
                <a16:creationId xmlns:a16="http://schemas.microsoft.com/office/drawing/2014/main" id="{90A25C19-D076-42FF-A42B-953C71DCB44D}"/>
              </a:ext>
            </a:extLst>
          </p:cNvPr>
          <p:cNvSpPr/>
          <p:nvPr/>
        </p:nvSpPr>
        <p:spPr>
          <a:xfrm>
            <a:off x="265463"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Au club, il écoutait de la musique.</a:t>
            </a:r>
          </a:p>
          <a:p>
            <a:pPr algn="ctr"/>
            <a:r>
              <a:rPr lang="en-GB" sz="1600" dirty="0">
                <a:solidFill>
                  <a:schemeClr val="accent5">
                    <a:lumMod val="50000"/>
                  </a:schemeClr>
                </a:solidFill>
              </a:rPr>
              <a:t>[écouter]</a:t>
            </a:r>
          </a:p>
          <a:p>
            <a:pPr algn="ctr"/>
            <a:endParaRPr lang="en-GB" sz="1600" b="1" dirty="0">
              <a:solidFill>
                <a:schemeClr val="accent5">
                  <a:lumMod val="50000"/>
                </a:schemeClr>
              </a:solidFill>
            </a:endParaRPr>
          </a:p>
          <a:p>
            <a:pPr algn="ctr"/>
            <a:r>
              <a:rPr lang="en-GB" b="1" dirty="0">
                <a:solidFill>
                  <a:schemeClr val="accent5">
                    <a:lumMod val="50000"/>
                  </a:schemeClr>
                </a:solidFill>
              </a:rPr>
              <a:t>[all the time]</a:t>
            </a:r>
          </a:p>
        </p:txBody>
      </p:sp>
      <p:sp>
        <p:nvSpPr>
          <p:cNvPr id="33" name="Rectangle 32">
            <a:extLst>
              <a:ext uri="{FF2B5EF4-FFF2-40B4-BE49-F238E27FC236}">
                <a16:creationId xmlns:a16="http://schemas.microsoft.com/office/drawing/2014/main" id="{FDC15D1C-4B85-4278-B61F-7F71CB3C95C6}"/>
              </a:ext>
            </a:extLst>
          </p:cNvPr>
          <p:cNvSpPr/>
          <p:nvPr/>
        </p:nvSpPr>
        <p:spPr>
          <a:xfrm>
            <a:off x="265464"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Au club, il a écouté de la musique.</a:t>
            </a:r>
          </a:p>
          <a:p>
            <a:pPr algn="ctr"/>
            <a:r>
              <a:rPr lang="en-GB" sz="1600" dirty="0">
                <a:solidFill>
                  <a:schemeClr val="accent5">
                    <a:lumMod val="50000"/>
                  </a:schemeClr>
                </a:solidFill>
              </a:rPr>
              <a:t>[écouter]</a:t>
            </a:r>
          </a:p>
          <a:p>
            <a:pPr algn="ctr"/>
            <a:endParaRPr lang="en-GB" sz="1600" b="1" dirty="0">
              <a:solidFill>
                <a:schemeClr val="accent5">
                  <a:lumMod val="50000"/>
                </a:schemeClr>
              </a:solidFill>
            </a:endParaRPr>
          </a:p>
          <a:p>
            <a:pPr algn="ctr"/>
            <a:r>
              <a:rPr lang="en-GB" b="1" dirty="0">
                <a:solidFill>
                  <a:schemeClr val="accent5">
                    <a:lumMod val="50000"/>
                  </a:schemeClr>
                </a:solidFill>
              </a:rPr>
              <a:t>[just once]</a:t>
            </a:r>
          </a:p>
        </p:txBody>
      </p:sp>
      <p:sp>
        <p:nvSpPr>
          <p:cNvPr id="35" name="Rectangle 34">
            <a:extLst>
              <a:ext uri="{FF2B5EF4-FFF2-40B4-BE49-F238E27FC236}">
                <a16:creationId xmlns:a16="http://schemas.microsoft.com/office/drawing/2014/main" id="{A87AB695-B7A9-4B9C-9C15-8B6CA6AD5DED}"/>
              </a:ext>
            </a:extLst>
          </p:cNvPr>
          <p:cNvSpPr/>
          <p:nvPr/>
        </p:nvSpPr>
        <p:spPr>
          <a:xfrm>
            <a:off x="4111498"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On a parlé ensemble l’année dernière.</a:t>
            </a:r>
          </a:p>
          <a:p>
            <a:pPr algn="ctr"/>
            <a:r>
              <a:rPr lang="en-GB" sz="1600" dirty="0">
                <a:solidFill>
                  <a:schemeClr val="accent5">
                    <a:lumMod val="50000"/>
                  </a:schemeClr>
                </a:solidFill>
              </a:rPr>
              <a:t>[parler]</a:t>
            </a:r>
            <a:endParaRPr lang="fr-FR" sz="1600" dirty="0">
              <a:solidFill>
                <a:schemeClr val="accent5">
                  <a:lumMod val="50000"/>
                </a:schemeClr>
              </a:solidFill>
            </a:endParaRPr>
          </a:p>
          <a:p>
            <a:pPr algn="ctr"/>
            <a:endParaRPr lang="en-GB" sz="1600" b="1" dirty="0">
              <a:solidFill>
                <a:schemeClr val="accent5">
                  <a:lumMod val="50000"/>
                </a:schemeClr>
              </a:solidFill>
            </a:endParaRPr>
          </a:p>
          <a:p>
            <a:pPr algn="ctr"/>
            <a:r>
              <a:rPr lang="en-GB" b="1" dirty="0">
                <a:solidFill>
                  <a:schemeClr val="accent5">
                    <a:lumMod val="50000"/>
                  </a:schemeClr>
                </a:solidFill>
              </a:rPr>
              <a:t>[just once]</a:t>
            </a:r>
          </a:p>
        </p:txBody>
      </p:sp>
      <p:sp>
        <p:nvSpPr>
          <p:cNvPr id="36" name="Rectangle 35">
            <a:extLst>
              <a:ext uri="{FF2B5EF4-FFF2-40B4-BE49-F238E27FC236}">
                <a16:creationId xmlns:a16="http://schemas.microsoft.com/office/drawing/2014/main" id="{6F0C0042-121A-4689-8B1B-C7D1C31CA8E3}"/>
              </a:ext>
            </a:extLst>
          </p:cNvPr>
          <p:cNvSpPr/>
          <p:nvPr/>
        </p:nvSpPr>
        <p:spPr>
          <a:xfrm>
            <a:off x="4111497"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J’ai appris une </a:t>
            </a:r>
          </a:p>
          <a:p>
            <a:pPr algn="ctr"/>
            <a:r>
              <a:rPr lang="fr-FR" sz="2400" b="1" dirty="0">
                <a:solidFill>
                  <a:schemeClr val="accent5">
                    <a:lumMod val="50000"/>
                  </a:schemeClr>
                </a:solidFill>
              </a:rPr>
              <a:t>belle chanson.</a:t>
            </a:r>
          </a:p>
          <a:p>
            <a:pPr algn="ctr"/>
            <a:r>
              <a:rPr lang="en-GB" sz="1600" dirty="0">
                <a:solidFill>
                  <a:schemeClr val="accent5">
                    <a:lumMod val="50000"/>
                  </a:schemeClr>
                </a:solidFill>
              </a:rPr>
              <a:t>[apprendre]</a:t>
            </a:r>
          </a:p>
          <a:p>
            <a:pPr algn="ctr"/>
            <a:endParaRPr lang="en-GB" sz="1600" b="1" dirty="0">
              <a:solidFill>
                <a:schemeClr val="accent5">
                  <a:lumMod val="50000"/>
                </a:schemeClr>
              </a:solidFill>
            </a:endParaRPr>
          </a:p>
          <a:p>
            <a:pPr algn="ctr"/>
            <a:r>
              <a:rPr lang="en-GB" b="1" dirty="0">
                <a:solidFill>
                  <a:schemeClr val="accent5">
                    <a:lumMod val="50000"/>
                  </a:schemeClr>
                </a:solidFill>
              </a:rPr>
              <a:t>[just once]</a:t>
            </a:r>
          </a:p>
        </p:txBody>
      </p:sp>
      <p:sp>
        <p:nvSpPr>
          <p:cNvPr id="37" name="Rectangle 36">
            <a:extLst>
              <a:ext uri="{FF2B5EF4-FFF2-40B4-BE49-F238E27FC236}">
                <a16:creationId xmlns:a16="http://schemas.microsoft.com/office/drawing/2014/main" id="{0D646875-25C8-4D62-8773-4B0042269681}"/>
              </a:ext>
            </a:extLst>
          </p:cNvPr>
          <p:cNvSpPr/>
          <p:nvPr/>
        </p:nvSpPr>
        <p:spPr>
          <a:xfrm>
            <a:off x="4111496"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On parlait ensemble l’année dernière.</a:t>
            </a:r>
          </a:p>
          <a:p>
            <a:pPr algn="ctr"/>
            <a:r>
              <a:rPr lang="en-GB" sz="1600" dirty="0">
                <a:solidFill>
                  <a:schemeClr val="accent5">
                    <a:lumMod val="50000"/>
                  </a:schemeClr>
                </a:solidFill>
              </a:rPr>
              <a:t>[parler]</a:t>
            </a:r>
            <a:endParaRPr lang="fr-FR" sz="1600" dirty="0">
              <a:solidFill>
                <a:schemeClr val="accent5">
                  <a:lumMod val="50000"/>
                </a:schemeClr>
              </a:solidFill>
            </a:endParaRPr>
          </a:p>
          <a:p>
            <a:pPr algn="ctr"/>
            <a:endParaRPr lang="en-GB" sz="1600" b="1" dirty="0">
              <a:solidFill>
                <a:schemeClr val="accent5">
                  <a:lumMod val="50000"/>
                </a:schemeClr>
              </a:solidFill>
            </a:endParaRPr>
          </a:p>
          <a:p>
            <a:pPr algn="ctr"/>
            <a:r>
              <a:rPr lang="en-GB" b="1" dirty="0">
                <a:solidFill>
                  <a:schemeClr val="accent5">
                    <a:lumMod val="50000"/>
                  </a:schemeClr>
                </a:solidFill>
              </a:rPr>
              <a:t>[all the time]</a:t>
            </a:r>
          </a:p>
        </p:txBody>
      </p:sp>
      <p:sp>
        <p:nvSpPr>
          <p:cNvPr id="38" name="Rectangle 37">
            <a:extLst>
              <a:ext uri="{FF2B5EF4-FFF2-40B4-BE49-F238E27FC236}">
                <a16:creationId xmlns:a16="http://schemas.microsoft.com/office/drawing/2014/main" id="{74CF8EA9-1152-42C8-8F78-9AB0665AA194}"/>
              </a:ext>
            </a:extLst>
          </p:cNvPr>
          <p:cNvSpPr/>
          <p:nvPr/>
        </p:nvSpPr>
        <p:spPr>
          <a:xfrm>
            <a:off x="7957533"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Il volait de l’argent.</a:t>
            </a:r>
          </a:p>
          <a:p>
            <a:pPr algn="ctr"/>
            <a:r>
              <a:rPr lang="en-GB" sz="1600" dirty="0">
                <a:solidFill>
                  <a:schemeClr val="accent5">
                    <a:lumMod val="50000"/>
                  </a:schemeClr>
                </a:solidFill>
              </a:rPr>
              <a:t>[voler]</a:t>
            </a:r>
          </a:p>
          <a:p>
            <a:pPr algn="ctr"/>
            <a:endParaRPr lang="en-GB" b="1" dirty="0">
              <a:solidFill>
                <a:schemeClr val="accent5">
                  <a:lumMod val="50000"/>
                </a:schemeClr>
              </a:solidFill>
            </a:endParaRPr>
          </a:p>
          <a:p>
            <a:pPr algn="ctr"/>
            <a:r>
              <a:rPr lang="en-GB" b="1" dirty="0">
                <a:solidFill>
                  <a:schemeClr val="accent5">
                    <a:lumMod val="50000"/>
                  </a:schemeClr>
                </a:solidFill>
              </a:rPr>
              <a:t>[all the time]</a:t>
            </a:r>
          </a:p>
        </p:txBody>
      </p:sp>
      <p:sp>
        <p:nvSpPr>
          <p:cNvPr id="39" name="Rectangle 38">
            <a:extLst>
              <a:ext uri="{FF2B5EF4-FFF2-40B4-BE49-F238E27FC236}">
                <a16:creationId xmlns:a16="http://schemas.microsoft.com/office/drawing/2014/main" id="{960C1ECF-C81E-40B6-AF1C-146DFD469910}"/>
              </a:ext>
            </a:extLst>
          </p:cNvPr>
          <p:cNvSpPr/>
          <p:nvPr/>
        </p:nvSpPr>
        <p:spPr>
          <a:xfrm>
            <a:off x="7957532"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Tu réservais une table au restaurant local. </a:t>
            </a:r>
            <a:br>
              <a:rPr lang="fr-FR" sz="2400" b="1" dirty="0">
                <a:solidFill>
                  <a:schemeClr val="accent5">
                    <a:lumMod val="50000"/>
                  </a:schemeClr>
                </a:solidFill>
              </a:rPr>
            </a:br>
            <a:r>
              <a:rPr lang="en-GB" sz="1600" dirty="0">
                <a:solidFill>
                  <a:schemeClr val="accent5">
                    <a:lumMod val="50000"/>
                  </a:schemeClr>
                </a:solidFill>
              </a:rPr>
              <a:t>[réserver]</a:t>
            </a:r>
          </a:p>
          <a:p>
            <a:pPr algn="ctr"/>
            <a:endParaRPr lang="en-GB" b="1" dirty="0">
              <a:solidFill>
                <a:schemeClr val="accent5">
                  <a:lumMod val="50000"/>
                </a:schemeClr>
              </a:solidFill>
            </a:endParaRPr>
          </a:p>
          <a:p>
            <a:pPr algn="ctr"/>
            <a:r>
              <a:rPr lang="en-GB" b="1" dirty="0">
                <a:solidFill>
                  <a:schemeClr val="accent5">
                    <a:lumMod val="50000"/>
                  </a:schemeClr>
                </a:solidFill>
              </a:rPr>
              <a:t>[all the time]</a:t>
            </a:r>
          </a:p>
        </p:txBody>
      </p:sp>
      <p:sp>
        <p:nvSpPr>
          <p:cNvPr id="40" name="Rectangle 39">
            <a:extLst>
              <a:ext uri="{FF2B5EF4-FFF2-40B4-BE49-F238E27FC236}">
                <a16:creationId xmlns:a16="http://schemas.microsoft.com/office/drawing/2014/main" id="{5C95A20E-E493-4DD4-AEDF-8ED4D609ACCC}"/>
              </a:ext>
            </a:extLst>
          </p:cNvPr>
          <p:cNvSpPr/>
          <p:nvPr/>
        </p:nvSpPr>
        <p:spPr>
          <a:xfrm>
            <a:off x="7957533"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Tu as réservé une table au restaurant local.</a:t>
            </a:r>
            <a:endParaRPr lang="en-GB" b="1" dirty="0">
              <a:solidFill>
                <a:schemeClr val="accent5">
                  <a:lumMod val="50000"/>
                </a:schemeClr>
              </a:solidFill>
            </a:endParaRPr>
          </a:p>
          <a:p>
            <a:pPr algn="ctr"/>
            <a:r>
              <a:rPr lang="en-GB" dirty="0">
                <a:solidFill>
                  <a:schemeClr val="accent5">
                    <a:lumMod val="50000"/>
                  </a:schemeClr>
                </a:solidFill>
              </a:rPr>
              <a:t>[réserver]</a:t>
            </a:r>
          </a:p>
          <a:p>
            <a:pPr algn="ctr"/>
            <a:endParaRPr lang="en-GB" b="1" dirty="0">
              <a:solidFill>
                <a:schemeClr val="accent5">
                  <a:lumMod val="50000"/>
                </a:schemeClr>
              </a:solidFill>
            </a:endParaRPr>
          </a:p>
          <a:p>
            <a:pPr algn="ctr"/>
            <a:r>
              <a:rPr lang="en-GB" b="1" dirty="0">
                <a:solidFill>
                  <a:schemeClr val="accent5">
                    <a:lumMod val="50000"/>
                  </a:schemeClr>
                </a:solidFill>
              </a:rPr>
              <a:t>[just once]</a:t>
            </a:r>
          </a:p>
        </p:txBody>
      </p:sp>
      <p:pic>
        <p:nvPicPr>
          <p:cNvPr id="42" name="Picture 41" descr="A group of people in clothing&#10;&#10;Description automatically generated with low confidence">
            <a:extLst>
              <a:ext uri="{FF2B5EF4-FFF2-40B4-BE49-F238E27FC236}">
                <a16:creationId xmlns:a16="http://schemas.microsoft.com/office/drawing/2014/main" id="{070DCC4A-6AB2-4299-B646-F6A9432830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5" t="14160" r="61525" b="15529"/>
          <a:stretch/>
        </p:blipFill>
        <p:spPr>
          <a:xfrm>
            <a:off x="3420637" y="5146913"/>
            <a:ext cx="690859" cy="1041752"/>
          </a:xfrm>
          <a:prstGeom prst="rect">
            <a:avLst/>
          </a:prstGeom>
        </p:spPr>
      </p:pic>
      <p:pic>
        <p:nvPicPr>
          <p:cNvPr id="43" name="Picture 42" descr="A group of people in clothing&#10;&#10;Description automatically generated with low confidence">
            <a:extLst>
              <a:ext uri="{FF2B5EF4-FFF2-40B4-BE49-F238E27FC236}">
                <a16:creationId xmlns:a16="http://schemas.microsoft.com/office/drawing/2014/main" id="{D10C7C92-2879-44A8-8600-FF1AB61B13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5" t="14160" r="61525" b="15529"/>
          <a:stretch/>
        </p:blipFill>
        <p:spPr>
          <a:xfrm>
            <a:off x="7266672" y="1060058"/>
            <a:ext cx="690859" cy="1041752"/>
          </a:xfrm>
          <a:prstGeom prst="rect">
            <a:avLst/>
          </a:prstGeom>
        </p:spPr>
      </p:pic>
      <p:pic>
        <p:nvPicPr>
          <p:cNvPr id="48" name="Picture 47" descr="A group of people dancing&#10;&#10;Description automatically generated with low confidence">
            <a:extLst>
              <a:ext uri="{FF2B5EF4-FFF2-40B4-BE49-F238E27FC236}">
                <a16:creationId xmlns:a16="http://schemas.microsoft.com/office/drawing/2014/main" id="{D0BCBB12-269A-4821-84FF-AFC40A02F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792" t="43832"/>
          <a:stretch/>
        </p:blipFill>
        <p:spPr>
          <a:xfrm>
            <a:off x="7200752" y="5115909"/>
            <a:ext cx="756778" cy="1032637"/>
          </a:xfrm>
          <a:prstGeom prst="rect">
            <a:avLst/>
          </a:prstGeom>
        </p:spPr>
      </p:pic>
      <p:pic>
        <p:nvPicPr>
          <p:cNvPr id="50" name="Picture 49" descr="A group of people dancing&#10;&#10;Description automatically generated with low confidence">
            <a:extLst>
              <a:ext uri="{FF2B5EF4-FFF2-40B4-BE49-F238E27FC236}">
                <a16:creationId xmlns:a16="http://schemas.microsoft.com/office/drawing/2014/main" id="{0F6FE7F7-C55B-44F5-B6A0-2C47A58D38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792" t="43832"/>
          <a:stretch/>
        </p:blipFill>
        <p:spPr>
          <a:xfrm>
            <a:off x="7200752" y="3100154"/>
            <a:ext cx="756778" cy="1032637"/>
          </a:xfrm>
          <a:prstGeom prst="rect">
            <a:avLst/>
          </a:prstGeom>
        </p:spPr>
      </p:pic>
      <p:pic>
        <p:nvPicPr>
          <p:cNvPr id="51" name="Picture 50">
            <a:extLst>
              <a:ext uri="{FF2B5EF4-FFF2-40B4-BE49-F238E27FC236}">
                <a16:creationId xmlns:a16="http://schemas.microsoft.com/office/drawing/2014/main" id="{6B21E684-C592-4B4E-9F1E-1709C58A3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79" y="1054304"/>
            <a:ext cx="574742" cy="1047506"/>
          </a:xfrm>
          <a:prstGeom prst="rect">
            <a:avLst/>
          </a:prstGeom>
        </p:spPr>
      </p:pic>
      <p:pic>
        <p:nvPicPr>
          <p:cNvPr id="52" name="Picture 51">
            <a:extLst>
              <a:ext uri="{FF2B5EF4-FFF2-40B4-BE49-F238E27FC236}">
                <a16:creationId xmlns:a16="http://schemas.microsoft.com/office/drawing/2014/main" id="{22715488-0AED-4BF3-B004-ECB1246FF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69" y="3066516"/>
            <a:ext cx="574742" cy="1047506"/>
          </a:xfrm>
          <a:prstGeom prst="rect">
            <a:avLst/>
          </a:prstGeom>
        </p:spPr>
      </p:pic>
      <p:pic>
        <p:nvPicPr>
          <p:cNvPr id="53" name="Picture 52" descr="A group of people in clothing&#10;&#10;Description automatically generated with low confidence">
            <a:extLst>
              <a:ext uri="{FF2B5EF4-FFF2-40B4-BE49-F238E27FC236}">
                <a16:creationId xmlns:a16="http://schemas.microsoft.com/office/drawing/2014/main" id="{EE441795-729F-4268-AE12-9B35AB8997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5" t="14160" r="61525" b="15529"/>
          <a:stretch/>
        </p:blipFill>
        <p:spPr>
          <a:xfrm>
            <a:off x="270817" y="5146913"/>
            <a:ext cx="690859" cy="1041752"/>
          </a:xfrm>
          <a:prstGeom prst="rect">
            <a:avLst/>
          </a:prstGeom>
        </p:spPr>
      </p:pic>
      <p:pic>
        <p:nvPicPr>
          <p:cNvPr id="54" name="Picture 53" descr="A group of people in clothing&#10;&#10;Description automatically generated with low confidence">
            <a:extLst>
              <a:ext uri="{FF2B5EF4-FFF2-40B4-BE49-F238E27FC236}">
                <a16:creationId xmlns:a16="http://schemas.microsoft.com/office/drawing/2014/main" id="{971B316C-8CC6-4621-A7E7-108287B56D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715" t="14160" r="61525" b="15529"/>
          <a:stretch/>
        </p:blipFill>
        <p:spPr>
          <a:xfrm>
            <a:off x="4087495" y="1075284"/>
            <a:ext cx="690859" cy="1041752"/>
          </a:xfrm>
          <a:prstGeom prst="rect">
            <a:avLst/>
          </a:prstGeom>
        </p:spPr>
      </p:pic>
      <p:pic>
        <p:nvPicPr>
          <p:cNvPr id="55" name="Picture 54" descr="A group of people dancing&#10;&#10;Description automatically generated with low confidence">
            <a:extLst>
              <a:ext uri="{FF2B5EF4-FFF2-40B4-BE49-F238E27FC236}">
                <a16:creationId xmlns:a16="http://schemas.microsoft.com/office/drawing/2014/main" id="{186799DE-9459-4134-8AC4-C9DD5DF0E8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792" t="43832"/>
          <a:stretch/>
        </p:blipFill>
        <p:spPr>
          <a:xfrm>
            <a:off x="4173404" y="3066516"/>
            <a:ext cx="756778" cy="1032637"/>
          </a:xfrm>
          <a:prstGeom prst="rect">
            <a:avLst/>
          </a:prstGeom>
        </p:spPr>
      </p:pic>
      <p:pic>
        <p:nvPicPr>
          <p:cNvPr id="56" name="Picture 55" descr="A group of people dancing&#10;&#10;Description automatically generated with low confidence">
            <a:extLst>
              <a:ext uri="{FF2B5EF4-FFF2-40B4-BE49-F238E27FC236}">
                <a16:creationId xmlns:a16="http://schemas.microsoft.com/office/drawing/2014/main" id="{1B66EC11-88E9-444D-9BE3-C9827FD9EE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792" t="43832"/>
          <a:stretch/>
        </p:blipFill>
        <p:spPr>
          <a:xfrm>
            <a:off x="4173404" y="5115908"/>
            <a:ext cx="756778" cy="1032637"/>
          </a:xfrm>
          <a:prstGeom prst="rect">
            <a:avLst/>
          </a:prstGeom>
        </p:spPr>
      </p:pic>
      <p:pic>
        <p:nvPicPr>
          <p:cNvPr id="60" name="Picture 59">
            <a:extLst>
              <a:ext uri="{FF2B5EF4-FFF2-40B4-BE49-F238E27FC236}">
                <a16:creationId xmlns:a16="http://schemas.microsoft.com/office/drawing/2014/main" id="{F4F67456-1557-46C4-B58B-2EFB78EB3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09396" y="3066516"/>
            <a:ext cx="574742" cy="1047506"/>
          </a:xfrm>
          <a:prstGeom prst="rect">
            <a:avLst/>
          </a:prstGeom>
        </p:spPr>
      </p:pic>
      <p:pic>
        <p:nvPicPr>
          <p:cNvPr id="3" name="Picture 2"/>
          <p:cNvPicPr>
            <a:picLocks noChangeAspect="1"/>
          </p:cNvPicPr>
          <p:nvPr/>
        </p:nvPicPr>
        <p:blipFill>
          <a:blip r:embed="rId6"/>
          <a:stretch>
            <a:fillRect/>
          </a:stretch>
        </p:blipFill>
        <p:spPr>
          <a:xfrm>
            <a:off x="10850867" y="1214156"/>
            <a:ext cx="784211" cy="884111"/>
          </a:xfrm>
          <a:prstGeom prst="rect">
            <a:avLst/>
          </a:prstGeom>
        </p:spPr>
      </p:pic>
      <p:pic>
        <p:nvPicPr>
          <p:cNvPr id="8196" name="Picture 4" descr="Burglar, Crime, Criminal, Theft, Thie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1853" y="5115908"/>
            <a:ext cx="646386" cy="9345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urglar, Crime, Criminal, Theft, Thie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850866" y="5115908"/>
            <a:ext cx="749417" cy="9345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6"/>
          <a:stretch>
            <a:fillRect/>
          </a:stretch>
        </p:blipFill>
        <p:spPr>
          <a:xfrm>
            <a:off x="8193948" y="1214156"/>
            <a:ext cx="784211" cy="884111"/>
          </a:xfrm>
          <a:prstGeom prst="rect">
            <a:avLst/>
          </a:prstGeom>
        </p:spPr>
      </p:pic>
      <p:pic>
        <p:nvPicPr>
          <p:cNvPr id="44" name="Picture 43"/>
          <p:cNvPicPr>
            <a:picLocks noChangeAspect="1"/>
          </p:cNvPicPr>
          <p:nvPr/>
        </p:nvPicPr>
        <p:blipFill>
          <a:blip r:embed="rId6"/>
          <a:stretch>
            <a:fillRect/>
          </a:stretch>
        </p:blipFill>
        <p:spPr>
          <a:xfrm>
            <a:off x="10850867" y="3229911"/>
            <a:ext cx="784211" cy="884111"/>
          </a:xfrm>
          <a:prstGeom prst="rect">
            <a:avLst/>
          </a:prstGeom>
        </p:spPr>
      </p:pic>
      <p:pic>
        <p:nvPicPr>
          <p:cNvPr id="45" name="Picture 44"/>
          <p:cNvPicPr>
            <a:picLocks noChangeAspect="1"/>
          </p:cNvPicPr>
          <p:nvPr/>
        </p:nvPicPr>
        <p:blipFill>
          <a:blip r:embed="rId6"/>
          <a:stretch>
            <a:fillRect/>
          </a:stretch>
        </p:blipFill>
        <p:spPr>
          <a:xfrm>
            <a:off x="8193948" y="3229911"/>
            <a:ext cx="784211" cy="884111"/>
          </a:xfrm>
          <a:prstGeom prst="rect">
            <a:avLst/>
          </a:prstGeom>
        </p:spPr>
      </p:pic>
    </p:spTree>
    <p:extLst>
      <p:ext uri="{BB962C8B-B14F-4D97-AF65-F5344CB8AC3E}">
        <p14:creationId xmlns:p14="http://schemas.microsoft.com/office/powerpoint/2010/main" val="795762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Phonétique</a:t>
            </a:r>
          </a:p>
        </p:txBody>
      </p:sp>
      <p:sp>
        <p:nvSpPr>
          <p:cNvPr id="2" name="Rectangle 1">
            <a:extLst>
              <a:ext uri="{FF2B5EF4-FFF2-40B4-BE49-F238E27FC236}">
                <a16:creationId xmlns:a16="http://schemas.microsoft.com/office/drawing/2014/main" id="{B8BCB60C-55AD-421F-9C4E-7473C31B86EA}"/>
              </a:ext>
            </a:extLst>
          </p:cNvPr>
          <p:cNvSpPr/>
          <p:nvPr/>
        </p:nvSpPr>
        <p:spPr>
          <a:xfrm>
            <a:off x="265464"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On a partagé l’addition.</a:t>
            </a:r>
          </a:p>
          <a:p>
            <a:pPr algn="ctr"/>
            <a:r>
              <a:rPr lang="en-GB" sz="1600" dirty="0">
                <a:solidFill>
                  <a:schemeClr val="accent5">
                    <a:lumMod val="50000"/>
                  </a:schemeClr>
                </a:solidFill>
              </a:rPr>
              <a:t>[partager]</a:t>
            </a:r>
          </a:p>
          <a:p>
            <a:pPr algn="ctr"/>
            <a:endParaRPr lang="en-GB" sz="1600" b="1" dirty="0">
              <a:solidFill>
                <a:schemeClr val="accent5">
                  <a:lumMod val="50000"/>
                </a:schemeClr>
              </a:solidFill>
            </a:endParaRPr>
          </a:p>
          <a:p>
            <a:pPr algn="ctr"/>
            <a:r>
              <a:rPr lang="en-GB" b="1" dirty="0">
                <a:solidFill>
                  <a:schemeClr val="accent5">
                    <a:lumMod val="50000"/>
                  </a:schemeClr>
                </a:solidFill>
              </a:rPr>
              <a:t>[just once]</a:t>
            </a:r>
          </a:p>
        </p:txBody>
      </p:sp>
      <p:sp>
        <p:nvSpPr>
          <p:cNvPr id="27" name="Rectangle 26">
            <a:extLst>
              <a:ext uri="{FF2B5EF4-FFF2-40B4-BE49-F238E27FC236}">
                <a16:creationId xmlns:a16="http://schemas.microsoft.com/office/drawing/2014/main" id="{90A25C19-D076-42FF-A42B-953C71DCB44D}"/>
              </a:ext>
            </a:extLst>
          </p:cNvPr>
          <p:cNvSpPr/>
          <p:nvPr/>
        </p:nvSpPr>
        <p:spPr>
          <a:xfrm>
            <a:off x="265463"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Il a volé de l’argent.</a:t>
            </a:r>
          </a:p>
          <a:p>
            <a:pPr algn="ctr"/>
            <a:r>
              <a:rPr lang="en-GB" sz="1600" dirty="0">
                <a:solidFill>
                  <a:schemeClr val="accent5">
                    <a:lumMod val="50000"/>
                  </a:schemeClr>
                </a:solidFill>
              </a:rPr>
              <a:t>[voler]</a:t>
            </a:r>
          </a:p>
          <a:p>
            <a:pPr algn="ctr"/>
            <a:endParaRPr lang="en-GB" sz="2400" b="1" dirty="0">
              <a:solidFill>
                <a:schemeClr val="accent5">
                  <a:lumMod val="50000"/>
                </a:schemeClr>
              </a:solidFill>
            </a:endParaRPr>
          </a:p>
          <a:p>
            <a:pPr algn="ctr"/>
            <a:r>
              <a:rPr lang="en-GB" b="1" dirty="0">
                <a:solidFill>
                  <a:schemeClr val="accent5">
                    <a:lumMod val="50000"/>
                  </a:schemeClr>
                </a:solidFill>
              </a:rPr>
              <a:t>[just once]</a:t>
            </a:r>
          </a:p>
        </p:txBody>
      </p:sp>
      <p:sp>
        <p:nvSpPr>
          <p:cNvPr id="33" name="Rectangle 32">
            <a:extLst>
              <a:ext uri="{FF2B5EF4-FFF2-40B4-BE49-F238E27FC236}">
                <a16:creationId xmlns:a16="http://schemas.microsoft.com/office/drawing/2014/main" id="{FDC15D1C-4B85-4278-B61F-7F71CB3C95C6}"/>
              </a:ext>
            </a:extLst>
          </p:cNvPr>
          <p:cNvSpPr/>
          <p:nvPr/>
        </p:nvSpPr>
        <p:spPr>
          <a:xfrm>
            <a:off x="265464"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On partageait l’addition.</a:t>
            </a:r>
          </a:p>
          <a:p>
            <a:pPr algn="ctr"/>
            <a:r>
              <a:rPr lang="en-GB" sz="1600" dirty="0">
                <a:solidFill>
                  <a:schemeClr val="accent5">
                    <a:lumMod val="50000"/>
                  </a:schemeClr>
                </a:solidFill>
              </a:rPr>
              <a:t>[partager]</a:t>
            </a:r>
          </a:p>
          <a:p>
            <a:pPr algn="ctr"/>
            <a:endParaRPr lang="en-GB" sz="1600" b="1" dirty="0">
              <a:solidFill>
                <a:schemeClr val="accent5">
                  <a:lumMod val="50000"/>
                </a:schemeClr>
              </a:solidFill>
            </a:endParaRPr>
          </a:p>
          <a:p>
            <a:pPr algn="ctr"/>
            <a:r>
              <a:rPr lang="en-GB" b="1" dirty="0">
                <a:solidFill>
                  <a:schemeClr val="accent5">
                    <a:lumMod val="50000"/>
                  </a:schemeClr>
                </a:solidFill>
              </a:rPr>
              <a:t>[all the time]</a:t>
            </a:r>
          </a:p>
        </p:txBody>
      </p:sp>
      <p:sp>
        <p:nvSpPr>
          <p:cNvPr id="35" name="Rectangle 34">
            <a:extLst>
              <a:ext uri="{FF2B5EF4-FFF2-40B4-BE49-F238E27FC236}">
                <a16:creationId xmlns:a16="http://schemas.microsoft.com/office/drawing/2014/main" id="{A87AB695-B7A9-4B9C-9C15-8B6CA6AD5DED}"/>
              </a:ext>
            </a:extLst>
          </p:cNvPr>
          <p:cNvSpPr/>
          <p:nvPr/>
        </p:nvSpPr>
        <p:spPr>
          <a:xfrm>
            <a:off x="4111498"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Tu regardais souvent </a:t>
            </a:r>
          </a:p>
          <a:p>
            <a:pPr algn="ctr"/>
            <a:r>
              <a:rPr lang="fr-FR" sz="2400" b="1" dirty="0">
                <a:solidFill>
                  <a:schemeClr val="accent5">
                    <a:lumMod val="50000"/>
                  </a:schemeClr>
                </a:solidFill>
              </a:rPr>
              <a:t>des spectacles.</a:t>
            </a:r>
          </a:p>
          <a:p>
            <a:pPr algn="ctr"/>
            <a:r>
              <a:rPr lang="en-GB" sz="1600" dirty="0">
                <a:solidFill>
                  <a:schemeClr val="accent5">
                    <a:lumMod val="50000"/>
                  </a:schemeClr>
                </a:solidFill>
              </a:rPr>
              <a:t>[regarder]</a:t>
            </a:r>
            <a:endParaRPr lang="fr-FR" sz="1600" dirty="0">
              <a:solidFill>
                <a:schemeClr val="accent5">
                  <a:lumMod val="50000"/>
                </a:schemeClr>
              </a:solidFill>
            </a:endParaRPr>
          </a:p>
          <a:p>
            <a:pPr algn="ctr"/>
            <a:endParaRPr lang="en-GB" sz="1600" b="1" dirty="0">
              <a:solidFill>
                <a:schemeClr val="accent5">
                  <a:lumMod val="50000"/>
                </a:schemeClr>
              </a:solidFill>
            </a:endParaRPr>
          </a:p>
          <a:p>
            <a:pPr algn="ctr"/>
            <a:r>
              <a:rPr lang="en-GB" b="1" dirty="0">
                <a:solidFill>
                  <a:schemeClr val="accent5">
                    <a:lumMod val="50000"/>
                  </a:schemeClr>
                </a:solidFill>
              </a:rPr>
              <a:t>[all the time]</a:t>
            </a:r>
          </a:p>
        </p:txBody>
      </p:sp>
      <p:sp>
        <p:nvSpPr>
          <p:cNvPr id="36" name="Rectangle 35">
            <a:extLst>
              <a:ext uri="{FF2B5EF4-FFF2-40B4-BE49-F238E27FC236}">
                <a16:creationId xmlns:a16="http://schemas.microsoft.com/office/drawing/2014/main" id="{6F0C0042-121A-4689-8B1B-C7D1C31CA8E3}"/>
              </a:ext>
            </a:extLst>
          </p:cNvPr>
          <p:cNvSpPr/>
          <p:nvPr/>
        </p:nvSpPr>
        <p:spPr>
          <a:xfrm>
            <a:off x="4111497"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Tu gagnais des concours.</a:t>
            </a:r>
          </a:p>
          <a:p>
            <a:pPr algn="ctr"/>
            <a:r>
              <a:rPr lang="en-GB" sz="1600" dirty="0">
                <a:solidFill>
                  <a:schemeClr val="accent5">
                    <a:lumMod val="50000"/>
                  </a:schemeClr>
                </a:solidFill>
              </a:rPr>
              <a:t>[gagner]</a:t>
            </a:r>
          </a:p>
          <a:p>
            <a:pPr algn="ctr"/>
            <a:endParaRPr lang="en-GB" sz="1600" b="1" dirty="0">
              <a:solidFill>
                <a:schemeClr val="accent5">
                  <a:lumMod val="50000"/>
                </a:schemeClr>
              </a:solidFill>
            </a:endParaRPr>
          </a:p>
          <a:p>
            <a:pPr algn="ctr"/>
            <a:r>
              <a:rPr lang="en-GB" b="1" dirty="0">
                <a:solidFill>
                  <a:schemeClr val="accent5">
                    <a:lumMod val="50000"/>
                  </a:schemeClr>
                </a:solidFill>
              </a:rPr>
              <a:t>[all the time]</a:t>
            </a:r>
          </a:p>
        </p:txBody>
      </p:sp>
      <p:sp>
        <p:nvSpPr>
          <p:cNvPr id="37" name="Rectangle 36">
            <a:extLst>
              <a:ext uri="{FF2B5EF4-FFF2-40B4-BE49-F238E27FC236}">
                <a16:creationId xmlns:a16="http://schemas.microsoft.com/office/drawing/2014/main" id="{0D646875-25C8-4D62-8773-4B0042269681}"/>
              </a:ext>
            </a:extLst>
          </p:cNvPr>
          <p:cNvSpPr/>
          <p:nvPr/>
        </p:nvSpPr>
        <p:spPr>
          <a:xfrm>
            <a:off x="4111496"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Tu as gagné </a:t>
            </a:r>
          </a:p>
          <a:p>
            <a:pPr algn="ctr"/>
            <a:r>
              <a:rPr lang="fr-FR" sz="2400" b="1" dirty="0">
                <a:solidFill>
                  <a:schemeClr val="accent5">
                    <a:lumMod val="50000"/>
                  </a:schemeClr>
                </a:solidFill>
              </a:rPr>
              <a:t>le concours!</a:t>
            </a:r>
          </a:p>
          <a:p>
            <a:pPr algn="ctr"/>
            <a:r>
              <a:rPr lang="en-GB" sz="1600" dirty="0">
                <a:solidFill>
                  <a:schemeClr val="accent5">
                    <a:lumMod val="50000"/>
                  </a:schemeClr>
                </a:solidFill>
              </a:rPr>
              <a:t>[gagner]</a:t>
            </a:r>
            <a:endParaRPr lang="fr-FR" sz="1600" dirty="0">
              <a:solidFill>
                <a:schemeClr val="accent5">
                  <a:lumMod val="50000"/>
                </a:schemeClr>
              </a:solidFill>
            </a:endParaRPr>
          </a:p>
          <a:p>
            <a:pPr algn="ctr"/>
            <a:endParaRPr lang="en-GB" sz="1600" b="1" dirty="0">
              <a:solidFill>
                <a:schemeClr val="accent5">
                  <a:lumMod val="50000"/>
                </a:schemeClr>
              </a:solidFill>
            </a:endParaRPr>
          </a:p>
          <a:p>
            <a:pPr algn="ctr"/>
            <a:r>
              <a:rPr lang="en-GB" b="1" dirty="0">
                <a:solidFill>
                  <a:schemeClr val="accent5">
                    <a:lumMod val="50000"/>
                  </a:schemeClr>
                </a:solidFill>
              </a:rPr>
              <a:t>[just once]</a:t>
            </a:r>
          </a:p>
        </p:txBody>
      </p:sp>
      <p:sp>
        <p:nvSpPr>
          <p:cNvPr id="38" name="Rectangle 37">
            <a:extLst>
              <a:ext uri="{FF2B5EF4-FFF2-40B4-BE49-F238E27FC236}">
                <a16:creationId xmlns:a16="http://schemas.microsoft.com/office/drawing/2014/main" id="{74CF8EA9-1152-42C8-8F78-9AB0665AA194}"/>
              </a:ext>
            </a:extLst>
          </p:cNvPr>
          <p:cNvSpPr/>
          <p:nvPr/>
        </p:nvSpPr>
        <p:spPr>
          <a:xfrm>
            <a:off x="7957533" y="417291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Il a pris le bus à Montréal.</a:t>
            </a:r>
          </a:p>
          <a:p>
            <a:pPr algn="ctr"/>
            <a:r>
              <a:rPr lang="en-GB" sz="1600" dirty="0">
                <a:solidFill>
                  <a:schemeClr val="accent5">
                    <a:lumMod val="50000"/>
                  </a:schemeClr>
                </a:solidFill>
              </a:rPr>
              <a:t>[prendre]</a:t>
            </a:r>
          </a:p>
          <a:p>
            <a:pPr algn="ctr"/>
            <a:endParaRPr lang="en-GB" b="1" dirty="0">
              <a:solidFill>
                <a:schemeClr val="accent5">
                  <a:lumMod val="50000"/>
                </a:schemeClr>
              </a:solidFill>
            </a:endParaRPr>
          </a:p>
          <a:p>
            <a:pPr algn="ctr"/>
            <a:r>
              <a:rPr lang="en-GB" b="1" dirty="0">
                <a:solidFill>
                  <a:schemeClr val="accent5">
                    <a:lumMod val="50000"/>
                  </a:schemeClr>
                </a:solidFill>
              </a:rPr>
              <a:t>[just once]</a:t>
            </a:r>
          </a:p>
        </p:txBody>
      </p:sp>
      <p:sp>
        <p:nvSpPr>
          <p:cNvPr id="39" name="Rectangle 38">
            <a:extLst>
              <a:ext uri="{FF2B5EF4-FFF2-40B4-BE49-F238E27FC236}">
                <a16:creationId xmlns:a16="http://schemas.microsoft.com/office/drawing/2014/main" id="{960C1ECF-C81E-40B6-AF1C-146DFD469910}"/>
              </a:ext>
            </a:extLst>
          </p:cNvPr>
          <p:cNvSpPr/>
          <p:nvPr/>
        </p:nvSpPr>
        <p:spPr>
          <a:xfrm>
            <a:off x="7957532" y="141400"/>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Tu as regardé un spectacle. </a:t>
            </a:r>
          </a:p>
          <a:p>
            <a:pPr algn="ctr"/>
            <a:r>
              <a:rPr lang="en-GB" sz="1600" dirty="0">
                <a:solidFill>
                  <a:schemeClr val="accent5">
                    <a:lumMod val="50000"/>
                  </a:schemeClr>
                </a:solidFill>
              </a:rPr>
              <a:t>[regarder]</a:t>
            </a:r>
          </a:p>
          <a:p>
            <a:pPr algn="ctr"/>
            <a:endParaRPr lang="en-GB" b="1" dirty="0">
              <a:solidFill>
                <a:schemeClr val="accent5">
                  <a:lumMod val="50000"/>
                </a:schemeClr>
              </a:solidFill>
            </a:endParaRPr>
          </a:p>
          <a:p>
            <a:pPr algn="ctr"/>
            <a:r>
              <a:rPr lang="en-GB" b="1" dirty="0">
                <a:solidFill>
                  <a:schemeClr val="accent5">
                    <a:lumMod val="50000"/>
                  </a:schemeClr>
                </a:solidFill>
              </a:rPr>
              <a:t>[just once]</a:t>
            </a:r>
          </a:p>
        </p:txBody>
      </p:sp>
      <p:sp>
        <p:nvSpPr>
          <p:cNvPr id="40" name="Rectangle 39">
            <a:extLst>
              <a:ext uri="{FF2B5EF4-FFF2-40B4-BE49-F238E27FC236}">
                <a16:creationId xmlns:a16="http://schemas.microsoft.com/office/drawing/2014/main" id="{5C95A20E-E493-4DD4-AEDF-8ED4D609ACCC}"/>
              </a:ext>
            </a:extLst>
          </p:cNvPr>
          <p:cNvSpPr/>
          <p:nvPr/>
        </p:nvSpPr>
        <p:spPr>
          <a:xfrm>
            <a:off x="7957533" y="2157155"/>
            <a:ext cx="3846035" cy="20157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5">
                    <a:lumMod val="50000"/>
                  </a:schemeClr>
                </a:solidFill>
              </a:rPr>
              <a:t>Il prenait le bus à Montréal.</a:t>
            </a:r>
          </a:p>
          <a:p>
            <a:pPr algn="ctr"/>
            <a:r>
              <a:rPr lang="en-GB" sz="1600" dirty="0">
                <a:solidFill>
                  <a:schemeClr val="accent5">
                    <a:lumMod val="50000"/>
                  </a:schemeClr>
                </a:solidFill>
              </a:rPr>
              <a:t>[prendre]</a:t>
            </a:r>
          </a:p>
          <a:p>
            <a:pPr algn="ctr"/>
            <a:endParaRPr lang="en-GB" b="1" dirty="0">
              <a:solidFill>
                <a:schemeClr val="accent5">
                  <a:lumMod val="50000"/>
                </a:schemeClr>
              </a:solidFill>
            </a:endParaRPr>
          </a:p>
          <a:p>
            <a:pPr algn="ctr"/>
            <a:r>
              <a:rPr lang="en-GB" b="1" dirty="0">
                <a:solidFill>
                  <a:schemeClr val="accent5">
                    <a:lumMod val="50000"/>
                  </a:schemeClr>
                </a:solidFill>
              </a:rPr>
              <a:t>[all the time]</a:t>
            </a:r>
          </a:p>
        </p:txBody>
      </p:sp>
      <p:pic>
        <p:nvPicPr>
          <p:cNvPr id="5" name="Picture 4" descr="A picture containing cup, tableware, dark, coffee cup&#10;&#10;Description automatically generated">
            <a:extLst>
              <a:ext uri="{FF2B5EF4-FFF2-40B4-BE49-F238E27FC236}">
                <a16:creationId xmlns:a16="http://schemas.microsoft.com/office/drawing/2014/main" id="{35D96DE5-E86F-4A56-965A-D32C9EF46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4" t="9760" r="13809" b="9760"/>
          <a:stretch/>
        </p:blipFill>
        <p:spPr>
          <a:xfrm>
            <a:off x="7141853" y="1061885"/>
            <a:ext cx="774803" cy="1017951"/>
          </a:xfrm>
          <a:prstGeom prst="rect">
            <a:avLst/>
          </a:prstGeom>
        </p:spPr>
      </p:pic>
      <p:pic>
        <p:nvPicPr>
          <p:cNvPr id="23" name="Picture 22" descr="A picture containing cup, tableware, dark, coffee cup&#10;&#10;Description automatically generated">
            <a:extLst>
              <a:ext uri="{FF2B5EF4-FFF2-40B4-BE49-F238E27FC236}">
                <a16:creationId xmlns:a16="http://schemas.microsoft.com/office/drawing/2014/main" id="{E7C649C6-9B79-4C9C-B1F6-28EA34F28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4" t="9760" r="13809" b="9760"/>
          <a:stretch/>
        </p:blipFill>
        <p:spPr>
          <a:xfrm>
            <a:off x="7141852" y="3087714"/>
            <a:ext cx="774803" cy="1017951"/>
          </a:xfrm>
          <a:prstGeom prst="rect">
            <a:avLst/>
          </a:prstGeom>
        </p:spPr>
      </p:pic>
      <p:pic>
        <p:nvPicPr>
          <p:cNvPr id="7" name="Picture 6" descr="A group of women posing for a picture&#10;&#10;Description automatically generated with medium confidence">
            <a:extLst>
              <a:ext uri="{FF2B5EF4-FFF2-40B4-BE49-F238E27FC236}">
                <a16:creationId xmlns:a16="http://schemas.microsoft.com/office/drawing/2014/main" id="{768BF2EB-A61D-44FB-939A-AA11F1F0B7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84" t="10951" r="2540" b="15696"/>
          <a:stretch/>
        </p:blipFill>
        <p:spPr>
          <a:xfrm>
            <a:off x="3225949" y="3278977"/>
            <a:ext cx="817061" cy="850409"/>
          </a:xfrm>
          <a:prstGeom prst="rect">
            <a:avLst/>
          </a:prstGeom>
        </p:spPr>
      </p:pic>
      <p:pic>
        <p:nvPicPr>
          <p:cNvPr id="32" name="Picture 31" descr="A group of women posing for a picture&#10;&#10;Description automatically generated with medium confidence">
            <a:extLst>
              <a:ext uri="{FF2B5EF4-FFF2-40B4-BE49-F238E27FC236}">
                <a16:creationId xmlns:a16="http://schemas.microsoft.com/office/drawing/2014/main" id="{9110ED35-A3CC-4E09-AD67-575B91311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84" t="10951" r="2540" b="15696"/>
          <a:stretch/>
        </p:blipFill>
        <p:spPr>
          <a:xfrm>
            <a:off x="388432" y="5302043"/>
            <a:ext cx="817061" cy="850409"/>
          </a:xfrm>
          <a:prstGeom prst="rect">
            <a:avLst/>
          </a:prstGeom>
        </p:spPr>
      </p:pic>
      <p:pic>
        <p:nvPicPr>
          <p:cNvPr id="34" name="Picture 33" descr="A picture containing cup, tableware, dark, coffee cup&#10;&#10;Description automatically generated">
            <a:extLst>
              <a:ext uri="{FF2B5EF4-FFF2-40B4-BE49-F238E27FC236}">
                <a16:creationId xmlns:a16="http://schemas.microsoft.com/office/drawing/2014/main" id="{D0D81F77-3469-4507-A473-5E140784A3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4" t="9760" r="13809" b="9760"/>
          <a:stretch/>
        </p:blipFill>
        <p:spPr>
          <a:xfrm flipH="1">
            <a:off x="4099523" y="1041773"/>
            <a:ext cx="774803" cy="1017951"/>
          </a:xfrm>
          <a:prstGeom prst="rect">
            <a:avLst/>
          </a:prstGeom>
        </p:spPr>
      </p:pic>
      <p:pic>
        <p:nvPicPr>
          <p:cNvPr id="45" name="Picture 44" descr="A picture containing cup, tableware, dark, coffee cup&#10;&#10;Description automatically generated">
            <a:extLst>
              <a:ext uri="{FF2B5EF4-FFF2-40B4-BE49-F238E27FC236}">
                <a16:creationId xmlns:a16="http://schemas.microsoft.com/office/drawing/2014/main" id="{AF209950-E785-4260-994B-0C51A1BDF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4" t="9760" r="13809" b="9760"/>
          <a:stretch/>
        </p:blipFill>
        <p:spPr>
          <a:xfrm flipH="1">
            <a:off x="4111494" y="3106243"/>
            <a:ext cx="774803" cy="1017951"/>
          </a:xfrm>
          <a:prstGeom prst="rect">
            <a:avLst/>
          </a:prstGeom>
        </p:spPr>
      </p:pic>
      <p:pic>
        <p:nvPicPr>
          <p:cNvPr id="11" name="Picture 10" descr="A picture containing aircraft, transport, accessory&#10;&#10;Description automatically generated">
            <a:extLst>
              <a:ext uri="{FF2B5EF4-FFF2-40B4-BE49-F238E27FC236}">
                <a16:creationId xmlns:a16="http://schemas.microsoft.com/office/drawing/2014/main" id="{D0377ECD-2F83-4E06-AD30-22A9F63959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4467" y="4956668"/>
            <a:ext cx="826626" cy="1160177"/>
          </a:xfrm>
          <a:prstGeom prst="rect">
            <a:avLst/>
          </a:prstGeom>
        </p:spPr>
      </p:pic>
      <p:pic>
        <p:nvPicPr>
          <p:cNvPr id="51" name="Picture 50" descr="A picture containing aircraft, transport, accessory&#10;&#10;Description automatically generated">
            <a:extLst>
              <a:ext uri="{FF2B5EF4-FFF2-40B4-BE49-F238E27FC236}">
                <a16:creationId xmlns:a16="http://schemas.microsoft.com/office/drawing/2014/main" id="{0514B17D-A5CC-4B22-A62E-6B71214F59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71979" y="4956667"/>
            <a:ext cx="826626" cy="1160177"/>
          </a:xfrm>
          <a:prstGeom prst="rect">
            <a:avLst/>
          </a:prstGeom>
        </p:spPr>
      </p:pic>
      <p:pic>
        <p:nvPicPr>
          <p:cNvPr id="52" name="Picture 51" descr="A picture containing aircraft, transport, accessory&#10;&#10;Description automatically generated">
            <a:extLst>
              <a:ext uri="{FF2B5EF4-FFF2-40B4-BE49-F238E27FC236}">
                <a16:creationId xmlns:a16="http://schemas.microsoft.com/office/drawing/2014/main" id="{CAAFAA34-3EE9-4974-BF1A-44C8DD198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8480" y="919660"/>
            <a:ext cx="826626" cy="1160177"/>
          </a:xfrm>
          <a:prstGeom prst="rect">
            <a:avLst/>
          </a:prstGeom>
        </p:spPr>
      </p:pic>
      <p:pic>
        <p:nvPicPr>
          <p:cNvPr id="53" name="Picture 52" descr="A picture containing aircraft, transport, accessory&#10;&#10;Description automatically generated">
            <a:extLst>
              <a:ext uri="{FF2B5EF4-FFF2-40B4-BE49-F238E27FC236}">
                <a16:creationId xmlns:a16="http://schemas.microsoft.com/office/drawing/2014/main" id="{A931E15F-2224-4AC6-A708-302B60455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85992" y="919659"/>
            <a:ext cx="826626" cy="1160177"/>
          </a:xfrm>
          <a:prstGeom prst="rect">
            <a:avLst/>
          </a:prstGeom>
        </p:spPr>
      </p:pic>
      <p:pic>
        <p:nvPicPr>
          <p:cNvPr id="13" name="Picture 12" descr="A green sign with white text&#10;&#10;Description automatically generated with low confidence">
            <a:extLst>
              <a:ext uri="{FF2B5EF4-FFF2-40B4-BE49-F238E27FC236}">
                <a16:creationId xmlns:a16="http://schemas.microsoft.com/office/drawing/2014/main" id="{7D50B6FB-4EFD-4DE7-AD75-EC3E40A145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37" y="5497305"/>
            <a:ext cx="863781" cy="647836"/>
          </a:xfrm>
          <a:prstGeom prst="rect">
            <a:avLst/>
          </a:prstGeom>
        </p:spPr>
      </p:pic>
      <p:pic>
        <p:nvPicPr>
          <p:cNvPr id="54" name="Picture 53" descr="A green sign with white text&#10;&#10;Description automatically generated with low confidence">
            <a:extLst>
              <a:ext uri="{FF2B5EF4-FFF2-40B4-BE49-F238E27FC236}">
                <a16:creationId xmlns:a16="http://schemas.microsoft.com/office/drawing/2014/main" id="{66730B7E-6F5A-4673-898A-DC4D4740D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249" y="5497305"/>
            <a:ext cx="863781" cy="647836"/>
          </a:xfrm>
          <a:prstGeom prst="rect">
            <a:avLst/>
          </a:prstGeom>
        </p:spPr>
      </p:pic>
      <p:pic>
        <p:nvPicPr>
          <p:cNvPr id="55" name="Picture 54" descr="A green sign with white text&#10;&#10;Description automatically generated with low confidence">
            <a:extLst>
              <a:ext uri="{FF2B5EF4-FFF2-40B4-BE49-F238E27FC236}">
                <a16:creationId xmlns:a16="http://schemas.microsoft.com/office/drawing/2014/main" id="{2D028FEA-426F-4709-A79B-66EA5AC782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8837" y="3453381"/>
            <a:ext cx="863781" cy="647836"/>
          </a:xfrm>
          <a:prstGeom prst="rect">
            <a:avLst/>
          </a:prstGeom>
        </p:spPr>
      </p:pic>
      <p:pic>
        <p:nvPicPr>
          <p:cNvPr id="56" name="Picture 55" descr="A green sign with white text&#10;&#10;Description automatically generated with low confidence">
            <a:extLst>
              <a:ext uri="{FF2B5EF4-FFF2-40B4-BE49-F238E27FC236}">
                <a16:creationId xmlns:a16="http://schemas.microsoft.com/office/drawing/2014/main" id="{D2540876-4984-4613-8404-B04837A0A7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249" y="3453381"/>
            <a:ext cx="863781" cy="647836"/>
          </a:xfrm>
          <a:prstGeom prst="rect">
            <a:avLst/>
          </a:prstGeom>
        </p:spPr>
      </p:pic>
      <p:pic>
        <p:nvPicPr>
          <p:cNvPr id="41" name="Picture 4" descr="Burglar, Crime, Criminal, Theft, Thie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513" y="1098357"/>
            <a:ext cx="646386" cy="93453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urglar, Crime, Criminal, Theft, Thie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184526" y="1098357"/>
            <a:ext cx="749417" cy="93453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oney, Cash, Dollars, Pennies, Coi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462" y="3453381"/>
            <a:ext cx="1212087" cy="6060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Money, Cash, Dollars, Pennies, Coi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8876" y="5497305"/>
            <a:ext cx="1212087" cy="60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69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Dans le passé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9" name="TextBox 8">
            <a:extLst>
              <a:ext uri="{FF2B5EF4-FFF2-40B4-BE49-F238E27FC236}">
                <a16:creationId xmlns:a16="http://schemas.microsoft.com/office/drawing/2014/main" id="{A2AECFFE-55D9-ED46-9E49-F19805C09A6A}"/>
              </a:ext>
            </a:extLst>
          </p:cNvPr>
          <p:cNvSpPr txBox="1"/>
          <p:nvPr/>
        </p:nvSpPr>
        <p:spPr>
          <a:xfrm>
            <a:off x="180001" y="1296000"/>
            <a:ext cx="4442704" cy="3046988"/>
          </a:xfrm>
          <a:prstGeom prst="rect">
            <a:avLst/>
          </a:prstGeom>
          <a:noFill/>
        </p:spPr>
        <p:txBody>
          <a:bodyPr wrap="square" rtlCol="0">
            <a:spAutoFit/>
          </a:bodyPr>
          <a:lstStyle/>
          <a:p>
            <a:pPr lvl="0">
              <a:defRPr/>
            </a:pPr>
            <a:r>
              <a:rPr lang="fr-FR" sz="2400" dirty="0">
                <a:solidFill>
                  <a:srgbClr val="4472C4">
                    <a:lumMod val="50000"/>
                  </a:srgbClr>
                </a:solidFill>
              </a:rPr>
              <a:t>Complète les phrases en. Inscris des activités que tu as fait </a:t>
            </a:r>
            <a:r>
              <a:rPr lang="fr-FR" sz="2400" b="1" dirty="0">
                <a:solidFill>
                  <a:srgbClr val="4472C4">
                    <a:lumMod val="50000"/>
                  </a:srgbClr>
                </a:solidFill>
              </a:rPr>
              <a:t>une fois (perfect),</a:t>
            </a:r>
            <a:r>
              <a:rPr lang="fr-FR" sz="2400" dirty="0">
                <a:solidFill>
                  <a:srgbClr val="4472C4">
                    <a:lumMod val="50000"/>
                  </a:srgbClr>
                </a:solidFill>
              </a:rPr>
              <a:t> et des activités que tu faisais* </a:t>
            </a:r>
            <a:r>
              <a:rPr lang="fr-FR" sz="2400" b="1" dirty="0">
                <a:solidFill>
                  <a:srgbClr val="4472C4">
                    <a:lumMod val="50000"/>
                  </a:srgbClr>
                </a:solidFill>
              </a:rPr>
              <a:t>tous les temps (imperfect).</a:t>
            </a:r>
            <a:endParaRPr lang="fr-FR" sz="2400" dirty="0">
              <a:solidFill>
                <a:srgbClr val="4472C4">
                  <a:lumMod val="50000"/>
                </a:srgbClr>
              </a:solidFill>
            </a:endParaRPr>
          </a:p>
          <a:p>
            <a:pPr lvl="0">
              <a:defRPr/>
            </a:pPr>
            <a:endParaRPr kumimoji="0" lang="fr-FR" sz="2400" b="1" i="0" u="none" strike="noStrike" kern="1200" cap="none" spc="0" normalizeH="0" baseline="0" dirty="0">
              <a:ln>
                <a:noFill/>
              </a:ln>
              <a:solidFill>
                <a:srgbClr val="4472C4">
                  <a:lumMod val="50000"/>
                </a:srgbClr>
              </a:solidFill>
              <a:effectLst/>
              <a:uLnTx/>
              <a:uFillTx/>
              <a:latin typeface="Century Gothic" panose="020F0302020204030204"/>
            </a:endParaRPr>
          </a:p>
          <a:p>
            <a:pPr lvl="0">
              <a:defRPr/>
            </a:pPr>
            <a:r>
              <a:rPr lang="fr-FR" sz="2400" dirty="0">
                <a:solidFill>
                  <a:srgbClr val="4472C4">
                    <a:lumMod val="50000"/>
                  </a:srgbClr>
                </a:solidFill>
                <a:latin typeface="Century Gothic" panose="020F0302020204030204"/>
              </a:rPr>
              <a:t>Attention </a:t>
            </a:r>
            <a:r>
              <a:rPr lang="fr-FR" sz="2400" dirty="0">
                <a:solidFill>
                  <a:srgbClr val="4472C4">
                    <a:lumMod val="50000"/>
                  </a:srgbClr>
                </a:solidFill>
              </a:rPr>
              <a:t>aux indications de temps !</a:t>
            </a:r>
            <a:endParaRPr kumimoji="0" lang="en-GB" sz="2400" i="0" u="none" strike="noStrike" kern="1200" cap="none" spc="0" normalizeH="0" baseline="0" dirty="0">
              <a:ln>
                <a:noFill/>
              </a:ln>
              <a:solidFill>
                <a:srgbClr val="4472C4">
                  <a:lumMod val="50000"/>
                </a:srgbClr>
              </a:solidFill>
              <a:effectLst/>
              <a:uLnTx/>
              <a:uFillTx/>
              <a:latin typeface="Century Gothic" panose="020F0302020204030204"/>
            </a:endParaRPr>
          </a:p>
        </p:txBody>
      </p:sp>
      <p:pic>
        <p:nvPicPr>
          <p:cNvPr id="13314" name="Picture 2" descr="Note Book, Paper, Flower, Book, Di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295" y="1163992"/>
            <a:ext cx="7287216" cy="5151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84889" y="2042054"/>
            <a:ext cx="6018027" cy="4154984"/>
          </a:xfrm>
          <a:prstGeom prst="rect">
            <a:avLst/>
          </a:prstGeom>
          <a:noFill/>
        </p:spPr>
        <p:txBody>
          <a:bodyPr wrap="square" rtlCol="0">
            <a:spAutoFit/>
          </a:bodyPr>
          <a:lstStyle/>
          <a:p>
            <a:pPr marL="457200" indent="-457200" algn="l">
              <a:buAutoNum type="arabicPeriod"/>
            </a:pPr>
            <a:r>
              <a:rPr lang="en-GB" sz="2400" dirty="0">
                <a:solidFill>
                  <a:schemeClr val="accent5">
                    <a:lumMod val="50000"/>
                  </a:schemeClr>
                </a:solidFill>
              </a:rPr>
              <a:t>Chaque année …</a:t>
            </a:r>
          </a:p>
          <a:p>
            <a:pPr marL="457200" indent="-457200">
              <a:buFontTx/>
              <a:buAutoNum type="arabicPeriod"/>
            </a:pPr>
            <a:r>
              <a:rPr lang="en-GB" sz="2400" dirty="0">
                <a:solidFill>
                  <a:schemeClr val="accent5">
                    <a:lumMod val="50000"/>
                  </a:schemeClr>
                </a:solidFill>
              </a:rPr>
              <a:t>Hier …</a:t>
            </a:r>
            <a:br>
              <a:rPr lang="en-GB" sz="2400" dirty="0">
                <a:solidFill>
                  <a:schemeClr val="accent5">
                    <a:lumMod val="50000"/>
                  </a:schemeClr>
                </a:solidFill>
              </a:rPr>
            </a:br>
            <a:endParaRPr lang="en-GB" sz="2400" dirty="0">
              <a:solidFill>
                <a:schemeClr val="accent5">
                  <a:lumMod val="50000"/>
                </a:schemeClr>
              </a:solidFill>
            </a:endParaRPr>
          </a:p>
          <a:p>
            <a:pPr marL="457200" indent="-457200" algn="l">
              <a:buAutoNum type="arabicPeriod"/>
            </a:pPr>
            <a:r>
              <a:rPr lang="en-GB" sz="2400" dirty="0">
                <a:solidFill>
                  <a:schemeClr val="accent5">
                    <a:lumMod val="50000"/>
                  </a:schemeClr>
                </a:solidFill>
              </a:rPr>
              <a:t>Le printemps dernier …</a:t>
            </a:r>
          </a:p>
          <a:p>
            <a:pPr marL="457200" indent="-457200" algn="l">
              <a:buAutoNum type="arabicPeriod"/>
            </a:pPr>
            <a:r>
              <a:rPr lang="en-GB" sz="2400" dirty="0">
                <a:solidFill>
                  <a:schemeClr val="accent5">
                    <a:lumMod val="50000"/>
                  </a:schemeClr>
                </a:solidFill>
              </a:rPr>
              <a:t>Normalement …</a:t>
            </a:r>
          </a:p>
          <a:p>
            <a:pPr marL="457200" indent="-457200" algn="l">
              <a:buAutoNum type="arabicPeriod"/>
            </a:pPr>
            <a:r>
              <a:rPr lang="en-GB" sz="2400" dirty="0">
                <a:solidFill>
                  <a:schemeClr val="accent5">
                    <a:lumMod val="50000"/>
                  </a:schemeClr>
                </a:solidFill>
              </a:rPr>
              <a:t>Comme enfant …</a:t>
            </a:r>
          </a:p>
          <a:p>
            <a:pPr marL="457200" indent="-457200" algn="l">
              <a:buAutoNum type="arabicPeriod"/>
            </a:pPr>
            <a:r>
              <a:rPr lang="en-GB" sz="2400" dirty="0">
                <a:solidFill>
                  <a:schemeClr val="accent5">
                    <a:lumMod val="50000"/>
                  </a:schemeClr>
                </a:solidFill>
              </a:rPr>
              <a:t>Le week-end …</a:t>
            </a:r>
          </a:p>
          <a:p>
            <a:pPr marL="457200" indent="-457200" algn="l">
              <a:buAutoNum type="arabicPeriod"/>
            </a:pPr>
            <a:r>
              <a:rPr lang="en-GB" sz="2400" dirty="0">
                <a:solidFill>
                  <a:schemeClr val="accent5">
                    <a:lumMod val="50000"/>
                  </a:schemeClr>
                </a:solidFill>
              </a:rPr>
              <a:t>Ce matin …</a:t>
            </a:r>
          </a:p>
          <a:p>
            <a:pPr marL="457200" indent="-457200" algn="l">
              <a:buAutoNum type="arabicPeriod"/>
            </a:pPr>
            <a:r>
              <a:rPr lang="en-GB" sz="2400" dirty="0">
                <a:solidFill>
                  <a:schemeClr val="accent5">
                    <a:lumMod val="50000"/>
                  </a:schemeClr>
                </a:solidFill>
              </a:rPr>
              <a:t>Le lundi …</a:t>
            </a:r>
          </a:p>
          <a:p>
            <a:pPr marL="457200" indent="-457200" algn="l">
              <a:buAutoNum type="arabicPeriod"/>
            </a:pPr>
            <a:r>
              <a:rPr lang="en-GB" sz="2400" dirty="0">
                <a:solidFill>
                  <a:schemeClr val="accent5">
                    <a:lumMod val="50000"/>
                  </a:schemeClr>
                </a:solidFill>
              </a:rPr>
              <a:t>Il y a dix minutes …</a:t>
            </a:r>
          </a:p>
          <a:p>
            <a:pPr marL="457200" indent="-457200" algn="l">
              <a:buAutoNum type="arabicPeriod"/>
            </a:pPr>
            <a:endParaRPr lang="en-GB" sz="2400" dirty="0">
              <a:solidFill>
                <a:schemeClr val="accent5">
                  <a:lumMod val="50000"/>
                </a:schemeClr>
              </a:solidFill>
            </a:endParaRPr>
          </a:p>
        </p:txBody>
      </p:sp>
      <p:sp>
        <p:nvSpPr>
          <p:cNvPr id="10" name="Rounded Rectangle 46">
            <a:extLst>
              <a:ext uri="{FF2B5EF4-FFF2-40B4-BE49-F238E27FC236}">
                <a16:creationId xmlns:a16="http://schemas.microsoft.com/office/drawing/2014/main" id="{D5C79119-0C1A-4E53-81BC-F2EC839026F0}"/>
              </a:ext>
            </a:extLst>
          </p:cNvPr>
          <p:cNvSpPr/>
          <p:nvPr/>
        </p:nvSpPr>
        <p:spPr>
          <a:xfrm>
            <a:off x="6747628" y="255191"/>
            <a:ext cx="360115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*faisais =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used to make, do</a:t>
            </a:r>
          </a:p>
        </p:txBody>
      </p:sp>
      <p:sp>
        <p:nvSpPr>
          <p:cNvPr id="3" name="TextBox 2"/>
          <p:cNvSpPr txBox="1"/>
          <p:nvPr/>
        </p:nvSpPr>
        <p:spPr>
          <a:xfrm>
            <a:off x="8655985" y="2091673"/>
            <a:ext cx="3381526" cy="430887"/>
          </a:xfrm>
          <a:prstGeom prst="rect">
            <a:avLst/>
          </a:prstGeom>
          <a:noFill/>
        </p:spPr>
        <p:txBody>
          <a:bodyPr wrap="square" rtlCol="0">
            <a:spAutoFit/>
          </a:bodyPr>
          <a:lstStyle/>
          <a:p>
            <a:pPr algn="l"/>
            <a:r>
              <a:rPr lang="en-GB" sz="2200" dirty="0">
                <a:solidFill>
                  <a:schemeClr val="accent5">
                    <a:lumMod val="50000"/>
                  </a:schemeClr>
                </a:solidFill>
                <a:latin typeface="Segoe Script" panose="030B0504020000000003" pitchFamily="66" charset="0"/>
              </a:rPr>
              <a:t>je visitais Londres.</a:t>
            </a:r>
          </a:p>
        </p:txBody>
      </p:sp>
      <p:sp>
        <p:nvSpPr>
          <p:cNvPr id="11" name="TextBox 10"/>
          <p:cNvSpPr txBox="1"/>
          <p:nvPr/>
        </p:nvSpPr>
        <p:spPr>
          <a:xfrm>
            <a:off x="6901426" y="2466395"/>
            <a:ext cx="4501490" cy="769441"/>
          </a:xfrm>
          <a:prstGeom prst="rect">
            <a:avLst/>
          </a:prstGeom>
          <a:noFill/>
        </p:spPr>
        <p:txBody>
          <a:bodyPr wrap="square" rtlCol="0">
            <a:spAutoFit/>
          </a:bodyPr>
          <a:lstStyle/>
          <a:p>
            <a:r>
              <a:rPr lang="en-GB" sz="2200" dirty="0">
                <a:solidFill>
                  <a:schemeClr val="accent5">
                    <a:lumMod val="50000"/>
                  </a:schemeClr>
                </a:solidFill>
                <a:latin typeface="Segoe Script" panose="030B0504020000000003" pitchFamily="66" charset="0"/>
              </a:rPr>
              <a:t>j’ai regardé une émission intéressante à la télé.  </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30" descr="background rectangle"/>
          <p:cNvPicPr preferRelativeResize="0"/>
          <p:nvPr/>
        </p:nvPicPr>
        <p:blipFill rotWithShape="1">
          <a:blip r:embed="rId3">
            <a:alphaModFix/>
          </a:blip>
          <a:srcRect/>
          <a:stretch/>
        </p:blipFill>
        <p:spPr>
          <a:xfrm>
            <a:off x="0" y="215562"/>
            <a:ext cx="6457246" cy="867128"/>
          </a:xfrm>
          <a:prstGeom prst="rect">
            <a:avLst/>
          </a:prstGeom>
          <a:noFill/>
          <a:ln>
            <a:noFill/>
          </a:ln>
        </p:spPr>
      </p:pic>
      <p:sp>
        <p:nvSpPr>
          <p:cNvPr id="849" name="Google Shape;849;p30"/>
          <p:cNvSpPr txBox="1">
            <a:spLocks noGrp="1"/>
          </p:cNvSpPr>
          <p:nvPr>
            <p:ph type="title"/>
          </p:nvPr>
        </p:nvSpPr>
        <p:spPr>
          <a:xfrm>
            <a:off x="92597" y="239034"/>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3600" b="1" dirty="0">
                <a:solidFill>
                  <a:schemeClr val="lt1"/>
                </a:solidFill>
              </a:rPr>
              <a:t>Devoirs</a:t>
            </a:r>
            <a:endParaRPr dirty="0"/>
          </a:p>
        </p:txBody>
      </p:sp>
      <p:pic>
        <p:nvPicPr>
          <p:cNvPr id="850" name="Google Shape;850;p30"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851" name="Google Shape;851;p30"/>
          <p:cNvSpPr txBox="1"/>
          <p:nvPr/>
        </p:nvSpPr>
        <p:spPr>
          <a:xfrm>
            <a:off x="0" y="1217307"/>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800"/>
              <a:buFont typeface="Century Gothic"/>
              <a:buNone/>
              <a:tabLst/>
              <a:defRPr/>
            </a:pPr>
            <a:r>
              <a:rPr kumimoji="0" lang="en-US"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Vocabulary Learning Homework (Y9, Term 2.2, Week 4)</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852" name="Google Shape;852;p30"/>
          <p:cNvSpPr txBox="1"/>
          <p:nvPr/>
        </p:nvSpPr>
        <p:spPr>
          <a:xfrm>
            <a:off x="92597" y="2204674"/>
            <a:ext cx="108857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US"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Quizlet link:		    </a:t>
            </a:r>
            <a:r>
              <a:rPr lang="en-US" sz="2400" u="sng" kern="0" dirty="0">
                <a:solidFill>
                  <a:srgbClr val="115076"/>
                </a:solidFill>
                <a:latin typeface="Century Gothic"/>
                <a:ea typeface="Century Gothic"/>
                <a:cs typeface="Century Gothic"/>
                <a:sym typeface="Century Gothic"/>
                <a:hlinkClick r:id="rId5"/>
              </a:rPr>
              <a:t>Y9 Term 2.2 Week 4 </a:t>
            </a:r>
            <a:endParaRPr kumimoji="0"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853" name="Google Shape;853;p30"/>
          <p:cNvSpPr txBox="1"/>
          <p:nvPr/>
        </p:nvSpPr>
        <p:spPr>
          <a:xfrm>
            <a:off x="92597" y="3322519"/>
            <a:ext cx="30753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US"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Quizlet QR code: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96CE506E-8883-4C8B-BD77-DCE5CDECAB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57484" y="2920552"/>
            <a:ext cx="1727264" cy="1727264"/>
          </a:xfrm>
          <a:prstGeom prst="rect">
            <a:avLst/>
          </a:prstGeom>
          <a:solidFill>
            <a:schemeClr val="bg1"/>
          </a:solid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é</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fr-FR" sz="6000" b="1" i="0" u="none" strike="noStrike" kern="1200" cap="none" spc="0" normalizeH="0" baseline="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é</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é</a:t>
            </a: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er</a:t>
            </a: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ez</a:t>
            </a: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er</a:t>
            </a: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er</a:t>
            </a:r>
          </a:p>
        </p:txBody>
      </p:sp>
    </p:spTree>
    <p:extLst>
      <p:ext uri="{BB962C8B-B14F-4D97-AF65-F5344CB8AC3E}">
        <p14:creationId xmlns:p14="http://schemas.microsoft.com/office/powerpoint/2010/main" val="108848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8" descr="background rectangle"/>
          <p:cNvPicPr preferRelativeResize="0"/>
          <p:nvPr/>
        </p:nvPicPr>
        <p:blipFill rotWithShape="1">
          <a:blip r:embed="rId3">
            <a:alphaModFix/>
          </a:blip>
          <a:srcRect/>
          <a:stretch/>
        </p:blipFill>
        <p:spPr>
          <a:xfrm>
            <a:off x="-1" y="296864"/>
            <a:ext cx="8931350" cy="867128"/>
          </a:xfrm>
          <a:prstGeom prst="rect">
            <a:avLst/>
          </a:prstGeom>
          <a:noFill/>
          <a:ln>
            <a:noFill/>
          </a:ln>
        </p:spPr>
      </p:pic>
      <p:sp>
        <p:nvSpPr>
          <p:cNvPr id="356" name="Google Shape;356;p8"/>
          <p:cNvSpPr txBox="1">
            <a:spLocks noGrp="1"/>
          </p:cNvSpPr>
          <p:nvPr>
            <p:ph type="title"/>
          </p:nvPr>
        </p:nvSpPr>
        <p:spPr>
          <a:xfrm>
            <a:off x="0" y="322601"/>
            <a:ext cx="823355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2600" b="1" dirty="0">
                <a:solidFill>
                  <a:schemeClr val="lt1"/>
                </a:solidFill>
              </a:rPr>
              <a:t>Imperfect forms and past participles: [é] vs [</a:t>
            </a:r>
            <a:r>
              <a:rPr lang="fr-FR" sz="2600" b="1" dirty="0">
                <a:solidFill>
                  <a:schemeClr val="lt1"/>
                </a:solidFill>
              </a:rPr>
              <a:t>ai</a:t>
            </a:r>
            <a:r>
              <a:rPr lang="en-US" sz="2600" b="1" dirty="0">
                <a:solidFill>
                  <a:schemeClr val="lt1"/>
                </a:solidFill>
              </a:rPr>
              <a:t>]</a:t>
            </a:r>
            <a:endParaRPr sz="2600" dirty="0"/>
          </a:p>
        </p:txBody>
      </p:sp>
      <p:sp>
        <p:nvSpPr>
          <p:cNvPr id="357" name="Google Shape;357;p8"/>
          <p:cNvSpPr/>
          <p:nvPr/>
        </p:nvSpPr>
        <p:spPr>
          <a:xfrm>
            <a:off x="10033687" y="249870"/>
            <a:ext cx="1876234"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0" cap="none" spc="0" normalizeH="0" baseline="0" dirty="0">
                <a:ln>
                  <a:noFill/>
                </a:ln>
                <a:solidFill>
                  <a:srgbClr val="FFFFFF"/>
                </a:solidFill>
                <a:effectLst/>
                <a:uLnTx/>
                <a:uFillTx/>
                <a:latin typeface="Century Gothic"/>
                <a:ea typeface="Century Gothic"/>
                <a:cs typeface="Century Gothic"/>
                <a:sym typeface="Century Gothic"/>
              </a:rPr>
              <a:t>grammaire</a:t>
            </a:r>
          </a:p>
        </p:txBody>
      </p:sp>
      <p:sp>
        <p:nvSpPr>
          <p:cNvPr id="359" name="Google Shape;359;p8"/>
          <p:cNvSpPr txBox="1"/>
          <p:nvPr/>
        </p:nvSpPr>
        <p:spPr>
          <a:xfrm>
            <a:off x="108646" y="1264748"/>
            <a:ext cx="12083353"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Listen to these examples to hear the difference between the</a:t>
            </a:r>
            <a:r>
              <a:rPr lang="en-US" sz="2400" kern="0" dirty="0">
                <a:solidFill>
                  <a:srgbClr val="104F75"/>
                </a:solidFill>
                <a:latin typeface="Century Gothic"/>
                <a:ea typeface="Century Gothic"/>
                <a:cs typeface="Century Gothic"/>
                <a:sym typeface="Century Gothic"/>
              </a:rPr>
              <a:t> </a:t>
            </a:r>
            <a:r>
              <a:rPr lang="en-US" sz="2400" b="1" kern="0" dirty="0">
                <a:solidFill>
                  <a:srgbClr val="E87D1E"/>
                </a:solidFill>
                <a:latin typeface="Century Gothic"/>
                <a:ea typeface="Century Gothic"/>
                <a:cs typeface="Century Gothic"/>
                <a:sym typeface="Century Gothic"/>
              </a:rPr>
              <a:t>[é] </a:t>
            </a:r>
            <a:r>
              <a:rPr lang="en-US" sz="2400" kern="0" dirty="0">
                <a:solidFill>
                  <a:srgbClr val="104F75"/>
                </a:solidFill>
                <a:latin typeface="Century Gothic"/>
                <a:ea typeface="Century Gothic"/>
                <a:cs typeface="Century Gothic"/>
                <a:sym typeface="Century Gothic"/>
              </a:rPr>
              <a:t>of a past participle in the </a:t>
            </a:r>
            <a:r>
              <a:rPr lang="en-US" sz="2400" b="1" kern="0" dirty="0">
                <a:solidFill>
                  <a:srgbClr val="104F75"/>
                </a:solidFill>
                <a:latin typeface="Century Gothic"/>
                <a:ea typeface="Century Gothic"/>
                <a:cs typeface="Century Gothic"/>
                <a:sym typeface="Century Gothic"/>
              </a:rPr>
              <a:t>perfect tense</a:t>
            </a:r>
            <a:r>
              <a:rPr lang="en-US" sz="2400" kern="0" dirty="0">
                <a:solidFill>
                  <a:srgbClr val="104F75"/>
                </a:solidFill>
                <a:latin typeface="Century Gothic"/>
                <a:ea typeface="Century Gothic"/>
                <a:cs typeface="Century Gothic"/>
                <a:sym typeface="Century Gothic"/>
              </a:rPr>
              <a:t>, and the </a:t>
            </a:r>
            <a:r>
              <a:rPr lang="en-US" sz="2400" b="1" kern="0" dirty="0">
                <a:solidFill>
                  <a:srgbClr val="E87D1E"/>
                </a:solidFill>
                <a:latin typeface="Century Gothic"/>
                <a:ea typeface="Century Gothic"/>
                <a:cs typeface="Century Gothic"/>
                <a:sym typeface="Century Gothic"/>
              </a:rPr>
              <a:t>[ai]</a:t>
            </a:r>
            <a:r>
              <a:rPr lang="en-US" sz="2400" kern="0" dirty="0">
                <a:solidFill>
                  <a:srgbClr val="E87D1E"/>
                </a:solidFill>
                <a:latin typeface="Century Gothic"/>
                <a:ea typeface="Century Gothic"/>
                <a:cs typeface="Century Gothic"/>
                <a:sym typeface="Century Gothic"/>
              </a:rPr>
              <a:t> </a:t>
            </a:r>
            <a:r>
              <a:rPr lang="en-US" sz="2400" kern="0" dirty="0">
                <a:solidFill>
                  <a:srgbClr val="104F75"/>
                </a:solidFill>
                <a:latin typeface="Century Gothic"/>
                <a:ea typeface="Century Gothic"/>
                <a:cs typeface="Century Gothic"/>
                <a:sym typeface="Century Gothic"/>
              </a:rPr>
              <a:t>in the ending of the </a:t>
            </a:r>
            <a:r>
              <a:rPr lang="en-US" sz="2400" b="1" kern="0" dirty="0">
                <a:solidFill>
                  <a:srgbClr val="104F75"/>
                </a:solidFill>
                <a:latin typeface="Century Gothic"/>
                <a:ea typeface="Century Gothic"/>
                <a:cs typeface="Century Gothic"/>
                <a:sym typeface="Century Gothic"/>
              </a:rPr>
              <a:t>imperfect tense</a:t>
            </a:r>
            <a:r>
              <a:rPr lang="en-US" sz="2400" kern="0" dirty="0">
                <a:solidFill>
                  <a:srgbClr val="104F75"/>
                </a:solidFill>
                <a:latin typeface="Century Gothic"/>
                <a:ea typeface="Century Gothic"/>
                <a:cs typeface="Century Gothic"/>
                <a:sym typeface="Century Gothic"/>
              </a:rPr>
              <a:t>.</a:t>
            </a:r>
            <a:endParaRPr kumimoji="0" sz="2400" i="0" u="none" strike="noStrike" kern="0" cap="none" spc="0" normalizeH="0" baseline="0" noProof="0" dirty="0">
              <a:ln>
                <a:noFill/>
              </a:ln>
              <a:solidFill>
                <a:srgbClr val="104F75"/>
              </a:solidFill>
              <a:effectLst/>
              <a:uLnTx/>
              <a:uFillTx/>
              <a:latin typeface="Arial"/>
              <a:cs typeface="Arial"/>
              <a:sym typeface="Arial"/>
            </a:endParaRPr>
          </a:p>
        </p:txBody>
      </p:sp>
      <p:sp>
        <p:nvSpPr>
          <p:cNvPr id="362" name="Google Shape;362;p8">
            <a:hlinkClick r:id="" action="ppaction://noaction">
              <a:snd r:embed="rId4" name="on parlait.wav"/>
            </a:hlinkClick>
          </p:cNvPr>
          <p:cNvSpPr txBox="1"/>
          <p:nvPr/>
        </p:nvSpPr>
        <p:spPr>
          <a:xfrm>
            <a:off x="842487" y="3079350"/>
            <a:ext cx="264721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115076"/>
                </a:solidFill>
                <a:latin typeface="Century Gothic"/>
                <a:ea typeface="Century Gothic"/>
                <a:cs typeface="Century Gothic"/>
                <a:sym typeface="Century Gothic"/>
              </a:rPr>
              <a:t>On parl</a:t>
            </a:r>
            <a:r>
              <a:rPr lang="en-GB" sz="2800" b="1" kern="0" dirty="0">
                <a:solidFill>
                  <a:srgbClr val="E87D1E"/>
                </a:solidFill>
                <a:latin typeface="Century Gothic"/>
                <a:ea typeface="Century Gothic"/>
                <a:cs typeface="Century Gothic"/>
                <a:sym typeface="Century Gothic"/>
              </a:rPr>
              <a:t>ait</a:t>
            </a:r>
            <a:r>
              <a:rPr lang="en-GB" sz="2800" b="1" kern="0" dirty="0">
                <a:solidFill>
                  <a:srgbClr val="115076"/>
                </a:solidFill>
                <a:latin typeface="Century Gothic"/>
                <a:ea typeface="Century Gothic"/>
                <a:cs typeface="Century Gothic"/>
                <a:sym typeface="Century Gothic"/>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dirty="0">
                <a:ln>
                  <a:noFill/>
                </a:ln>
                <a:solidFill>
                  <a:srgbClr val="115076"/>
                </a:solidFill>
                <a:effectLst/>
                <a:uLnTx/>
                <a:uFillTx/>
                <a:latin typeface="Century Gothic"/>
                <a:ea typeface="Century Gothic"/>
                <a:cs typeface="Century Gothic"/>
                <a:sym typeface="Century Gothic"/>
              </a:rPr>
              <a:t>[we used to talk]</a:t>
            </a:r>
          </a:p>
        </p:txBody>
      </p:sp>
      <p:sp>
        <p:nvSpPr>
          <p:cNvPr id="44" name="TextBox 43">
            <a:hlinkClick r:id="" action="ppaction://noaction">
              <a:snd r:embed="rId5" name="je chantais.wav"/>
            </a:hlinkClick>
            <a:extLst>
              <a:ext uri="{FF2B5EF4-FFF2-40B4-BE49-F238E27FC236}">
                <a16:creationId xmlns:a16="http://schemas.microsoft.com/office/drawing/2014/main" id="{4B92C522-D9A2-4BB6-8ADF-8843800E77A0}"/>
              </a:ext>
            </a:extLst>
          </p:cNvPr>
          <p:cNvSpPr txBox="1"/>
          <p:nvPr/>
        </p:nvSpPr>
        <p:spPr>
          <a:xfrm>
            <a:off x="4671237" y="2976820"/>
            <a:ext cx="2849525" cy="830997"/>
          </a:xfrm>
          <a:prstGeom prst="rect">
            <a:avLst/>
          </a:prstGeom>
          <a:noFill/>
        </p:spPr>
        <p:txBody>
          <a:bodyPr wrap="square">
            <a:spAutoFit/>
          </a:bodyPr>
          <a:lstStyle/>
          <a:p>
            <a:pPr algn="ct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Je chant</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ais </a:t>
            </a:r>
          </a:p>
          <a:p>
            <a:pPr algn="ct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i="0" u="none" strike="noStrike" kern="1200" cap="none" spc="0" normalizeH="0" baseline="0" dirty="0">
                <a:ln>
                  <a:noFill/>
                </a:ln>
                <a:solidFill>
                  <a:srgbClr val="115076"/>
                </a:solidFill>
                <a:effectLst/>
                <a:uLnTx/>
                <a:uFillTx/>
                <a:latin typeface="Century Gothic" panose="020F0302020204030204"/>
                <a:ea typeface="+mn-ea"/>
                <a:cs typeface="+mn-cs"/>
              </a:rPr>
              <a:t>I used to sing</a:t>
            </a: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lang="en-GB" sz="2000" dirty="0">
              <a:solidFill>
                <a:srgbClr val="115076"/>
              </a:solidFill>
            </a:endParaRPr>
          </a:p>
        </p:txBody>
      </p:sp>
      <p:pic>
        <p:nvPicPr>
          <p:cNvPr id="5" name="Picture 4" descr="A group of people in clothing&#10;&#10;Description automatically generated with low confidence">
            <a:extLst>
              <a:ext uri="{FF2B5EF4-FFF2-40B4-BE49-F238E27FC236}">
                <a16:creationId xmlns:a16="http://schemas.microsoft.com/office/drawing/2014/main" id="{F0013026-D27D-4F0C-9DA0-DA51FDA210D5}"/>
              </a:ext>
            </a:extLst>
          </p:cNvPr>
          <p:cNvPicPr>
            <a:picLocks noChangeAspect="1"/>
          </p:cNvPicPr>
          <p:nvPr/>
        </p:nvPicPr>
        <p:blipFill rotWithShape="1">
          <a:blip r:embed="rId6">
            <a:extLst>
              <a:ext uri="{28A0092B-C50C-407E-A947-70E740481C1C}">
                <a14:useLocalDpi xmlns:a14="http://schemas.microsoft.com/office/drawing/2010/main" val="0"/>
              </a:ext>
            </a:extLst>
          </a:blip>
          <a:srcRect l="17715" t="14160" r="61525" b="15529"/>
          <a:stretch/>
        </p:blipFill>
        <p:spPr>
          <a:xfrm>
            <a:off x="5368846" y="4197201"/>
            <a:ext cx="1381665" cy="2083424"/>
          </a:xfrm>
          <a:prstGeom prst="rect">
            <a:avLst/>
          </a:prstGeom>
        </p:spPr>
      </p:pic>
      <p:pic>
        <p:nvPicPr>
          <p:cNvPr id="9" name="Picture 8" descr="A group of people dancing&#10;&#10;Description automatically generated with low confidence">
            <a:extLst>
              <a:ext uri="{FF2B5EF4-FFF2-40B4-BE49-F238E27FC236}">
                <a16:creationId xmlns:a16="http://schemas.microsoft.com/office/drawing/2014/main" id="{3C51E42B-8CDF-4849-8C32-8672041C06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792" t="43832"/>
          <a:stretch/>
        </p:blipFill>
        <p:spPr>
          <a:xfrm>
            <a:off x="1234185" y="4211863"/>
            <a:ext cx="1708288" cy="2170494"/>
          </a:xfrm>
          <a:prstGeom prst="rect">
            <a:avLst/>
          </a:prstGeom>
        </p:spPr>
      </p:pic>
      <p:pic>
        <p:nvPicPr>
          <p:cNvPr id="11" name="Picture 10">
            <a:extLst>
              <a:ext uri="{FF2B5EF4-FFF2-40B4-BE49-F238E27FC236}">
                <a16:creationId xmlns:a16="http://schemas.microsoft.com/office/drawing/2014/main" id="{5828EF74-8C56-4153-A2CF-0C6EABFF14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0372" y="4131653"/>
            <a:ext cx="1125459" cy="2051224"/>
          </a:xfrm>
          <a:prstGeom prst="rect">
            <a:avLst/>
          </a:prstGeom>
        </p:spPr>
      </p:pic>
      <p:sp>
        <p:nvSpPr>
          <p:cNvPr id="22" name="TextBox 21">
            <a:hlinkClick r:id="" action="ppaction://noaction">
              <a:snd r:embed="rId9" name="il dansait.wav"/>
            </a:hlinkClick>
            <a:extLst>
              <a:ext uri="{FF2B5EF4-FFF2-40B4-BE49-F238E27FC236}">
                <a16:creationId xmlns:a16="http://schemas.microsoft.com/office/drawing/2014/main" id="{60016E77-9C74-4564-886E-0A7A6F523657}"/>
              </a:ext>
            </a:extLst>
          </p:cNvPr>
          <p:cNvSpPr txBox="1"/>
          <p:nvPr/>
        </p:nvSpPr>
        <p:spPr>
          <a:xfrm>
            <a:off x="8615402" y="3081824"/>
            <a:ext cx="2647212" cy="830997"/>
          </a:xfrm>
          <a:prstGeom prst="rect">
            <a:avLst/>
          </a:prstGeom>
          <a:noFill/>
        </p:spPr>
        <p:txBody>
          <a:bodyPr wrap="square">
            <a:spAutoFit/>
          </a:bodyPr>
          <a:lstStyle/>
          <a:p>
            <a:pPr algn="ct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Il dans</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ait </a:t>
            </a:r>
          </a:p>
          <a:p>
            <a:pPr algn="ct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lang="en-GB" sz="2000" noProof="0" dirty="0">
                <a:solidFill>
                  <a:srgbClr val="115076"/>
                </a:solidFill>
                <a:latin typeface="Century Gothic" panose="020F0302020204030204"/>
              </a:rPr>
              <a:t>h</a:t>
            </a:r>
            <a:r>
              <a:rPr kumimoji="0" lang="en-GB" sz="2000" i="0" u="none" strike="noStrike" kern="1200" cap="none" spc="0" normalizeH="0" baseline="0" dirty="0">
                <a:ln>
                  <a:noFill/>
                </a:ln>
                <a:solidFill>
                  <a:srgbClr val="115076"/>
                </a:solidFill>
                <a:effectLst/>
                <a:uLnTx/>
                <a:uFillTx/>
                <a:latin typeface="Century Gothic" panose="020F0302020204030204"/>
                <a:ea typeface="+mn-ea"/>
                <a:cs typeface="+mn-cs"/>
              </a:rPr>
              <a:t>e used to dance</a:t>
            </a: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lang="en-GB" sz="2000" dirty="0">
              <a:solidFill>
                <a:srgbClr val="115076"/>
              </a:solidFill>
            </a:endParaRPr>
          </a:p>
        </p:txBody>
      </p:sp>
      <p:sp>
        <p:nvSpPr>
          <p:cNvPr id="17" name="TextBox 16">
            <a:hlinkClick r:id="" action="ppaction://noaction">
              <a:snd r:embed="rId10" name="on a parle.wav"/>
            </a:hlinkClick>
            <a:extLst>
              <a:ext uri="{FF2B5EF4-FFF2-40B4-BE49-F238E27FC236}">
                <a16:creationId xmlns:a16="http://schemas.microsoft.com/office/drawing/2014/main" id="{A9A65D61-47E1-4684-B82D-E0C620E9AE5E}"/>
              </a:ext>
            </a:extLst>
          </p:cNvPr>
          <p:cNvSpPr txBox="1"/>
          <p:nvPr/>
        </p:nvSpPr>
        <p:spPr>
          <a:xfrm>
            <a:off x="888413" y="2166745"/>
            <a:ext cx="255535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800" b="1" kern="0" dirty="0">
                <a:solidFill>
                  <a:srgbClr val="104F75"/>
                </a:solidFill>
                <a:latin typeface="Century Gothic"/>
                <a:ea typeface="Century Gothic"/>
                <a:cs typeface="Century Gothic"/>
                <a:sym typeface="Century Gothic"/>
              </a:rPr>
              <a:t>On a parl</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kern="0" dirty="0">
                <a:solidFill>
                  <a:srgbClr val="115076"/>
                </a:solidFill>
                <a:latin typeface="Century Gothic"/>
                <a:ea typeface="Century Gothic"/>
                <a:cs typeface="Century Gothic"/>
                <a:sym typeface="Century Gothic"/>
              </a:rPr>
              <a:t>[</a:t>
            </a:r>
            <a:r>
              <a:rPr lang="en-GB" sz="2000" kern="0" dirty="0">
                <a:solidFill>
                  <a:srgbClr val="115076"/>
                </a:solidFill>
                <a:latin typeface="Century Gothic"/>
                <a:ea typeface="Century Gothic"/>
                <a:cs typeface="Century Gothic"/>
                <a:sym typeface="Century Gothic"/>
              </a:rPr>
              <a:t>we talked]</a:t>
            </a:r>
          </a:p>
        </p:txBody>
      </p:sp>
      <p:sp>
        <p:nvSpPr>
          <p:cNvPr id="19" name="TextBox 18">
            <a:hlinkClick r:id="" action="ppaction://noaction">
              <a:snd r:embed="rId11" name="jai chante.wav"/>
            </a:hlinkClick>
            <a:extLst>
              <a:ext uri="{FF2B5EF4-FFF2-40B4-BE49-F238E27FC236}">
                <a16:creationId xmlns:a16="http://schemas.microsoft.com/office/drawing/2014/main" id="{D22B2E5E-9C1D-49EF-B85E-CFE0AD456186}"/>
              </a:ext>
            </a:extLst>
          </p:cNvPr>
          <p:cNvSpPr txBox="1"/>
          <p:nvPr/>
        </p:nvSpPr>
        <p:spPr>
          <a:xfrm>
            <a:off x="4811559" y="2064215"/>
            <a:ext cx="2568881" cy="830997"/>
          </a:xfrm>
          <a:prstGeom prst="rect">
            <a:avLst/>
          </a:prstGeom>
          <a:noFill/>
        </p:spPr>
        <p:txBody>
          <a:bodyPr wrap="square">
            <a:spAutoFit/>
          </a:bodyPr>
          <a:lstStyle/>
          <a:p>
            <a:pPr algn="ct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J’ai chant</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endPar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a:p>
            <a:pPr algn="ct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[I sang]</a:t>
            </a:r>
            <a:r>
              <a:rPr kumimoji="0" lang="fr-FR" sz="2000" i="0" u="none" strike="noStrike" kern="1200" cap="none" spc="0" normalizeH="0" baseline="0" noProof="0" dirty="0">
                <a:ln>
                  <a:noFill/>
                </a:ln>
                <a:solidFill>
                  <a:srgbClr val="E87D1E"/>
                </a:solidFill>
                <a:effectLst/>
                <a:uLnTx/>
                <a:uFillTx/>
                <a:latin typeface="Century Gothic" panose="020F0302020204030204"/>
                <a:ea typeface="+mn-ea"/>
                <a:cs typeface="+mn-cs"/>
              </a:rPr>
              <a:t> </a:t>
            </a:r>
          </a:p>
        </p:txBody>
      </p:sp>
      <p:sp>
        <p:nvSpPr>
          <p:cNvPr id="21" name="TextBox 20">
            <a:hlinkClick r:id="" action="ppaction://noaction">
              <a:snd r:embed="rId12" name="il a danse.wav"/>
            </a:hlinkClick>
            <a:extLst>
              <a:ext uri="{FF2B5EF4-FFF2-40B4-BE49-F238E27FC236}">
                <a16:creationId xmlns:a16="http://schemas.microsoft.com/office/drawing/2014/main" id="{DDB2E7F3-6AE0-446E-B771-0B1EF25B76EA}"/>
              </a:ext>
            </a:extLst>
          </p:cNvPr>
          <p:cNvSpPr txBox="1"/>
          <p:nvPr/>
        </p:nvSpPr>
        <p:spPr>
          <a:xfrm>
            <a:off x="8880320" y="2169219"/>
            <a:ext cx="2004237" cy="830997"/>
          </a:xfrm>
          <a:prstGeom prst="rect">
            <a:avLst/>
          </a:prstGeom>
          <a:noFill/>
        </p:spPr>
        <p:txBody>
          <a:bodyPr wrap="square">
            <a:spAutoFit/>
          </a:bodyPr>
          <a:lstStyle/>
          <a:p>
            <a:pPr algn="ct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Il a dans</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endPar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a:p>
            <a:pPr algn="ct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he</a:t>
            </a:r>
            <a:r>
              <a:rPr kumimoji="0" lang="en-GB" sz="2000" i="0" u="none" strike="noStrike" kern="1200" cap="none" spc="0" normalizeH="0" baseline="0" dirty="0">
                <a:ln>
                  <a:noFill/>
                </a:ln>
                <a:solidFill>
                  <a:srgbClr val="115076"/>
                </a:solidFill>
                <a:effectLst/>
                <a:uLnTx/>
                <a:uFillTx/>
                <a:latin typeface="Century Gothic" panose="020F0302020204030204"/>
                <a:ea typeface="+mn-ea"/>
                <a:cs typeface="+mn-cs"/>
              </a:rPr>
              <a:t> danced</a:t>
            </a:r>
            <a:r>
              <a:rPr kumimoji="0" lang="fr-FR" sz="200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i="0" u="none" strike="noStrike" kern="1200" cap="none" spc="0" normalizeH="0" baseline="0" noProof="0" dirty="0">
                <a:ln>
                  <a:noFill/>
                </a:ln>
                <a:solidFill>
                  <a:srgbClr val="E87D1E"/>
                </a:solidFill>
                <a:effectLst/>
                <a:uLnTx/>
                <a:uFillTx/>
                <a:latin typeface="Century Gothic" panose="020F0302020204030204"/>
                <a:ea typeface="+mn-ea"/>
                <a:cs typeface="+mn-cs"/>
              </a:rPr>
              <a:t> </a:t>
            </a:r>
          </a:p>
        </p:txBody>
      </p:sp>
      <p:sp>
        <p:nvSpPr>
          <p:cNvPr id="13" name="Rounded Rectangular Callout 2">
            <a:extLst>
              <a:ext uri="{FF2B5EF4-FFF2-40B4-BE49-F238E27FC236}">
                <a16:creationId xmlns:a16="http://schemas.microsoft.com/office/drawing/2014/main" id="{0A9A4215-EAFF-4CA3-899E-0B9119A1FBD6}"/>
              </a:ext>
            </a:extLst>
          </p:cNvPr>
          <p:cNvSpPr/>
          <p:nvPr/>
        </p:nvSpPr>
        <p:spPr>
          <a:xfrm>
            <a:off x="3884548" y="2064215"/>
            <a:ext cx="4217482" cy="885907"/>
          </a:xfrm>
          <a:prstGeom prst="wedgeRoundRectCallout">
            <a:avLst>
              <a:gd name="adj1" fmla="val -62578"/>
              <a:gd name="adj2" fmla="val -10455"/>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Perfect</a:t>
            </a:r>
            <a:r>
              <a:rPr kumimoji="0" lang="en-GB" sz="2400" b="1" i="0" u="none" strike="noStrike" kern="1200" cap="none" spc="0" normalizeH="0" noProof="0" dirty="0">
                <a:ln>
                  <a:noFill/>
                </a:ln>
                <a:solidFill>
                  <a:prstClr val="white"/>
                </a:solidFill>
                <a:effectLst/>
                <a:uLnTx/>
                <a:uFillTx/>
                <a:latin typeface="Century Gothic" panose="020F0302020204030204"/>
                <a:ea typeface="+mn-ea"/>
                <a:cs typeface="+mn-cs"/>
              </a:rPr>
              <a:t> tense: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a one-off event in the past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ular Callout 2">
            <a:extLst>
              <a:ext uri="{FF2B5EF4-FFF2-40B4-BE49-F238E27FC236}">
                <a16:creationId xmlns:a16="http://schemas.microsoft.com/office/drawing/2014/main" id="{E0859F56-857F-4099-8E07-239F8318CE16}"/>
              </a:ext>
            </a:extLst>
          </p:cNvPr>
          <p:cNvSpPr/>
          <p:nvPr/>
        </p:nvSpPr>
        <p:spPr>
          <a:xfrm>
            <a:off x="3884548" y="2997742"/>
            <a:ext cx="4217482" cy="1250864"/>
          </a:xfrm>
          <a:prstGeom prst="wedgeRoundRectCallout">
            <a:avLst>
              <a:gd name="adj1" fmla="val -63334"/>
              <a:gd name="adj2" fmla="val -18057"/>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Imperfect</a:t>
            </a:r>
            <a:r>
              <a:rPr kumimoji="0" lang="en-GB" sz="2400" b="1" i="0" u="none" strike="noStrike" kern="1200" cap="none" spc="0" normalizeH="0" noProof="0" dirty="0">
                <a:ln>
                  <a:noFill/>
                </a:ln>
                <a:solidFill>
                  <a:prstClr val="white"/>
                </a:solidFill>
                <a:effectLst/>
                <a:uLnTx/>
                <a:uFillTx/>
                <a:latin typeface="Century Gothic" panose="020F0302020204030204"/>
                <a:ea typeface="+mn-ea"/>
                <a:cs typeface="+mn-cs"/>
              </a:rPr>
              <a:t> tense: </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something which used to happen all the time</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ular Callout 2">
            <a:extLst>
              <a:ext uri="{FF2B5EF4-FFF2-40B4-BE49-F238E27FC236}">
                <a16:creationId xmlns:a16="http://schemas.microsoft.com/office/drawing/2014/main" id="{4820D7BD-4835-4744-87E0-F907436A1B4B}"/>
              </a:ext>
            </a:extLst>
          </p:cNvPr>
          <p:cNvSpPr/>
          <p:nvPr/>
        </p:nvSpPr>
        <p:spPr>
          <a:xfrm>
            <a:off x="8255389" y="2068997"/>
            <a:ext cx="3750103" cy="4113880"/>
          </a:xfrm>
          <a:prstGeom prst="wedgeRoundRectCallout">
            <a:avLst>
              <a:gd name="adj1" fmla="val -49160"/>
              <a:gd name="adj2" fmla="val 23256"/>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Here,</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we see a ‘perfect’ example of </a:t>
            </a:r>
            <a:r>
              <a:rPr lang="en-GB" sz="2400" dirty="0">
                <a:solidFill>
                  <a:prstClr val="white"/>
                </a:solidFill>
                <a:latin typeface="Century Gothic" panose="020F0302020204030204"/>
              </a:rPr>
              <a:t>the importance of </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phonics! The difference between the </a:t>
            </a:r>
            <a:r>
              <a:rPr kumimoji="0" lang="en-GB" sz="2400" b="1" i="0" u="none" strike="noStrike" kern="1200" cap="none" spc="0" normalizeH="0" noProof="0" dirty="0">
                <a:ln>
                  <a:noFill/>
                </a:ln>
                <a:solidFill>
                  <a:srgbClr val="E87D1E"/>
                </a:solidFill>
                <a:effectLst/>
                <a:uLnTx/>
                <a:uFillTx/>
                <a:latin typeface="Century Gothic" panose="020F0302020204030204"/>
                <a:ea typeface="+mn-ea"/>
                <a:cs typeface="+mn-cs"/>
              </a:rPr>
              <a:t>[é]</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noProof="0" dirty="0">
                <a:ln>
                  <a:noFill/>
                </a:ln>
                <a:solidFill>
                  <a:srgbClr val="E87D1E"/>
                </a:solidFill>
                <a:effectLst/>
                <a:uLnTx/>
                <a:uFillTx/>
                <a:latin typeface="Century Gothic" panose="020F0302020204030204"/>
                <a:ea typeface="+mn-ea"/>
                <a:cs typeface="+mn-cs"/>
              </a:rPr>
              <a:t>[ai] </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sounds may be subtle, but the change in meaning is significant.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33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P spid="362" grpId="0"/>
      <p:bldP spid="44" grpId="0"/>
      <p:bldP spid="22" grpId="0"/>
      <p:bldP spid="17" grpId="0"/>
      <p:bldP spid="19" grpId="0"/>
      <p:bldP spid="21"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964"/>
            <a:ext cx="6845024" cy="867128"/>
          </a:xfrm>
          <a:prstGeom prst="rect">
            <a:avLst/>
          </a:prstGeom>
        </p:spPr>
      </p:pic>
      <p:sp>
        <p:nvSpPr>
          <p:cNvPr id="4" name="Title 3"/>
          <p:cNvSpPr>
            <a:spLocks noGrp="1"/>
          </p:cNvSpPr>
          <p:nvPr>
            <p:ph type="title"/>
          </p:nvPr>
        </p:nvSpPr>
        <p:spPr>
          <a:xfrm>
            <a:off x="0" y="188964"/>
            <a:ext cx="6906125" cy="707849"/>
          </a:xfrm>
        </p:spPr>
        <p:txBody>
          <a:bodyPr>
            <a:normAutofit/>
          </a:bodyPr>
          <a:lstStyle/>
          <a:p>
            <a:r>
              <a:rPr lang="en-GB" sz="3200" b="1" dirty="0">
                <a:solidFill>
                  <a:schemeClr val="bg1"/>
                </a:solidFill>
              </a:rPr>
              <a:t>Past participle or imperfect?</a:t>
            </a:r>
          </a:p>
        </p:txBody>
      </p:sp>
      <p:sp>
        <p:nvSpPr>
          <p:cNvPr id="12" name="TextBox 11">
            <a:extLst>
              <a:ext uri="{FF2B5EF4-FFF2-40B4-BE49-F238E27FC236}">
                <a16:creationId xmlns:a16="http://schemas.microsoft.com/office/drawing/2014/main" id="{AAA02298-F1E8-4FA3-9047-49C87C9209DD}"/>
              </a:ext>
            </a:extLst>
          </p:cNvPr>
          <p:cNvSpPr txBox="1"/>
          <p:nvPr/>
        </p:nvSpPr>
        <p:spPr>
          <a:xfrm>
            <a:off x="127352" y="1136663"/>
            <a:ext cx="11848111" cy="830997"/>
          </a:xfrm>
          <a:prstGeom prst="rect">
            <a:avLst/>
          </a:prstGeom>
          <a:noFill/>
        </p:spPr>
        <p:txBody>
          <a:bodyPr wrap="square" rtlCol="0">
            <a:spAutoFit/>
          </a:bodyPr>
          <a:lstStyle/>
          <a:p>
            <a:pPr lvl="0" defTabSz="457200">
              <a:defRPr/>
            </a:pPr>
            <a:r>
              <a:rPr lang="fr-FR" sz="2400" kern="0" dirty="0">
                <a:solidFill>
                  <a:srgbClr val="2E83C3">
                    <a:lumMod val="50000"/>
                  </a:srgbClr>
                </a:solidFill>
              </a:rPr>
              <a:t>Écoute les deux phrases. On a fait quoi une seule fois? On faisait quoi tout le temps ? Écris le verbe auxiliaire si nécessaire.</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7B008744-83C1-48DC-826B-33F413C17742}"/>
              </a:ext>
            </a:extLst>
          </p:cNvPr>
          <p:cNvSpPr txBox="1"/>
          <p:nvPr/>
        </p:nvSpPr>
        <p:spPr>
          <a:xfrm>
            <a:off x="6918396" y="2182209"/>
            <a:ext cx="4275482"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Il dans</a:t>
            </a:r>
            <a:r>
              <a:rPr lang="fr-FR" sz="2400" b="1" dirty="0">
                <a:solidFill>
                  <a:srgbClr val="E87D1E"/>
                </a:solidFill>
                <a:latin typeface="Century Gothic" panose="020F0302020204030204"/>
              </a:rPr>
              <a:t>ai</a:t>
            </a:r>
            <a:r>
              <a:rPr lang="fr-FR" sz="2400" dirty="0">
                <a:solidFill>
                  <a:srgbClr val="4472C4">
                    <a:lumMod val="50000"/>
                  </a:srgbClr>
                </a:solidFill>
                <a:latin typeface="Century Gothic" panose="020F0302020204030204"/>
              </a:rPr>
              <a:t>t toute la nuit.</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9AB9D15C-829E-4EAF-BDC5-A95A42C66802}"/>
              </a:ext>
            </a:extLst>
          </p:cNvPr>
          <p:cNvSpPr txBox="1"/>
          <p:nvPr/>
        </p:nvSpPr>
        <p:spPr>
          <a:xfrm>
            <a:off x="562363" y="2182209"/>
            <a:ext cx="4172473"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Il </a:t>
            </a:r>
            <a:r>
              <a:rPr lang="fr-FR" sz="2400" b="1" dirty="0">
                <a:solidFill>
                  <a:srgbClr val="E87D1E"/>
                </a:solidFill>
                <a:latin typeface="Century Gothic" panose="020F0302020204030204"/>
              </a:rPr>
              <a:t>a</a:t>
            </a:r>
            <a:r>
              <a:rPr lang="fr-FR" sz="2400" dirty="0">
                <a:solidFill>
                  <a:srgbClr val="4472C4">
                    <a:lumMod val="50000"/>
                  </a:srgbClr>
                </a:solidFill>
                <a:latin typeface="Century Gothic" panose="020F0302020204030204"/>
              </a:rPr>
              <a:t> dans</a:t>
            </a:r>
            <a:r>
              <a:rPr lang="fr-FR" sz="2400" b="1" dirty="0">
                <a:solidFill>
                  <a:srgbClr val="E87D1E"/>
                </a:solidFill>
                <a:latin typeface="Century Gothic" panose="020F0302020204030204"/>
              </a:rPr>
              <a:t>é</a:t>
            </a:r>
            <a:r>
              <a:rPr lang="fr-FR" sz="2400" dirty="0">
                <a:solidFill>
                  <a:srgbClr val="4472C4">
                    <a:lumMod val="50000"/>
                  </a:srgbClr>
                </a:solidFill>
                <a:latin typeface="Century Gothic" panose="020F0302020204030204"/>
              </a:rPr>
              <a:t> toute la nuit.</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F051ACE0-90CC-4419-932B-3F77994B14B7}"/>
              </a:ext>
            </a:extLst>
          </p:cNvPr>
          <p:cNvSpPr txBox="1"/>
          <p:nvPr/>
        </p:nvSpPr>
        <p:spPr>
          <a:xfrm>
            <a:off x="590486" y="3060107"/>
            <a:ext cx="4805634"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Elle chant</a:t>
            </a:r>
            <a:r>
              <a:rPr lang="fr-FR" sz="2400" b="1" dirty="0">
                <a:solidFill>
                  <a:srgbClr val="E87D1E"/>
                </a:solidFill>
                <a:latin typeface="Century Gothic" panose="020F0302020204030204"/>
              </a:rPr>
              <a:t>ai</a:t>
            </a:r>
            <a:r>
              <a:rPr lang="fr-FR" sz="2400" dirty="0">
                <a:solidFill>
                  <a:srgbClr val="4472C4">
                    <a:lumMod val="50000"/>
                  </a:srgbClr>
                </a:solidFill>
                <a:latin typeface="Century Gothic" panose="020F0302020204030204"/>
              </a:rPr>
              <a:t>t des chansons.</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9DC99CE1-4C45-4628-9AF0-327E2FDAA345}"/>
              </a:ext>
            </a:extLst>
          </p:cNvPr>
          <p:cNvSpPr txBox="1"/>
          <p:nvPr/>
        </p:nvSpPr>
        <p:spPr>
          <a:xfrm>
            <a:off x="6901594" y="3060107"/>
            <a:ext cx="4698721"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Elle </a:t>
            </a:r>
            <a:r>
              <a:rPr lang="fr-FR" sz="2400" b="1" dirty="0">
                <a:solidFill>
                  <a:srgbClr val="E87D1E"/>
                </a:solidFill>
                <a:latin typeface="Century Gothic" panose="020F0302020204030204"/>
              </a:rPr>
              <a:t>a</a:t>
            </a:r>
            <a:r>
              <a:rPr lang="fr-FR" sz="2400" dirty="0">
                <a:solidFill>
                  <a:srgbClr val="4472C4">
                    <a:lumMod val="50000"/>
                  </a:srgbClr>
                </a:solidFill>
                <a:latin typeface="Century Gothic" panose="020F0302020204030204"/>
              </a:rPr>
              <a:t> chant</a:t>
            </a:r>
            <a:r>
              <a:rPr lang="fr-FR" sz="2400" b="1" dirty="0">
                <a:solidFill>
                  <a:srgbClr val="E87D1E"/>
                </a:solidFill>
                <a:latin typeface="Century Gothic" panose="020F0302020204030204"/>
              </a:rPr>
              <a:t>é</a:t>
            </a:r>
            <a:r>
              <a:rPr lang="fr-FR" sz="2400" dirty="0">
                <a:solidFill>
                  <a:srgbClr val="4472C4">
                    <a:lumMod val="50000"/>
                  </a:srgbClr>
                </a:solidFill>
                <a:latin typeface="Century Gothic" panose="020F0302020204030204"/>
              </a:rPr>
              <a:t> des chansons.</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077BB8DA-CF68-48D4-A657-31ADDD3F141C}"/>
              </a:ext>
            </a:extLst>
          </p:cNvPr>
          <p:cNvSpPr txBox="1"/>
          <p:nvPr/>
        </p:nvSpPr>
        <p:spPr>
          <a:xfrm>
            <a:off x="596524" y="3902671"/>
            <a:ext cx="4799595"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Il gagn</a:t>
            </a:r>
            <a:r>
              <a:rPr lang="fr-FR" sz="2400" b="1" dirty="0">
                <a:solidFill>
                  <a:srgbClr val="E87D1E"/>
                </a:solidFill>
                <a:latin typeface="Century Gothic" panose="020F0302020204030204"/>
              </a:rPr>
              <a:t>ai</a:t>
            </a:r>
            <a:r>
              <a:rPr lang="fr-FR" sz="2400" dirty="0">
                <a:solidFill>
                  <a:srgbClr val="4472C4">
                    <a:lumMod val="50000"/>
                  </a:srgbClr>
                </a:solidFill>
                <a:latin typeface="Century Gothic" panose="020F0302020204030204"/>
              </a:rPr>
              <a:t>t des compétitions.</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39" name="TextBox 38">
            <a:extLst>
              <a:ext uri="{FF2B5EF4-FFF2-40B4-BE49-F238E27FC236}">
                <a16:creationId xmlns:a16="http://schemas.microsoft.com/office/drawing/2014/main" id="{B1C4BBAD-E112-4294-A1B3-6CFED3B79269}"/>
              </a:ext>
            </a:extLst>
          </p:cNvPr>
          <p:cNvSpPr txBox="1"/>
          <p:nvPr/>
        </p:nvSpPr>
        <p:spPr>
          <a:xfrm>
            <a:off x="6926056" y="3902671"/>
            <a:ext cx="4847848"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Il </a:t>
            </a:r>
            <a:r>
              <a:rPr lang="fr-FR" sz="2400" b="1" dirty="0">
                <a:solidFill>
                  <a:srgbClr val="E87D1E"/>
                </a:solidFill>
                <a:latin typeface="Century Gothic" panose="020F0302020204030204"/>
              </a:rPr>
              <a:t>a</a:t>
            </a:r>
            <a:r>
              <a:rPr lang="fr-FR" sz="2400" dirty="0">
                <a:solidFill>
                  <a:srgbClr val="4472C4">
                    <a:lumMod val="50000"/>
                  </a:srgbClr>
                </a:solidFill>
                <a:latin typeface="Century Gothic" panose="020F0302020204030204"/>
              </a:rPr>
              <a:t> gagn</a:t>
            </a:r>
            <a:r>
              <a:rPr lang="fr-FR" sz="2400" b="1" dirty="0">
                <a:solidFill>
                  <a:srgbClr val="E87D1E"/>
                </a:solidFill>
                <a:latin typeface="Century Gothic" panose="020F0302020204030204"/>
              </a:rPr>
              <a:t>é</a:t>
            </a:r>
            <a:r>
              <a:rPr lang="fr-FR" sz="2400" dirty="0">
                <a:solidFill>
                  <a:srgbClr val="4472C4">
                    <a:lumMod val="50000"/>
                  </a:srgbClr>
                </a:solidFill>
                <a:latin typeface="Century Gothic" panose="020F0302020204030204"/>
              </a:rPr>
              <a:t> des compétitions. </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41" name="TextBox 40">
            <a:extLst>
              <a:ext uri="{FF2B5EF4-FFF2-40B4-BE49-F238E27FC236}">
                <a16:creationId xmlns:a16="http://schemas.microsoft.com/office/drawing/2014/main" id="{975BB7CE-6AAC-485A-9727-4233EAFC3D37}"/>
              </a:ext>
            </a:extLst>
          </p:cNvPr>
          <p:cNvSpPr txBox="1"/>
          <p:nvPr/>
        </p:nvSpPr>
        <p:spPr>
          <a:xfrm>
            <a:off x="562364" y="4830380"/>
            <a:ext cx="4833755"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Elle </a:t>
            </a:r>
            <a:r>
              <a:rPr lang="fr-FR" sz="2400" b="1" dirty="0">
                <a:solidFill>
                  <a:srgbClr val="E87D1E"/>
                </a:solidFill>
                <a:latin typeface="Century Gothic" panose="020F0302020204030204"/>
              </a:rPr>
              <a:t>a</a:t>
            </a:r>
            <a:r>
              <a:rPr lang="fr-FR" sz="2400" dirty="0">
                <a:solidFill>
                  <a:srgbClr val="4472C4">
                    <a:lumMod val="50000"/>
                  </a:srgbClr>
                </a:solidFill>
                <a:latin typeface="Century Gothic" panose="020F0302020204030204"/>
              </a:rPr>
              <a:t> particip</a:t>
            </a:r>
            <a:r>
              <a:rPr lang="fr-FR" sz="2400" b="1" dirty="0">
                <a:solidFill>
                  <a:srgbClr val="E87D1E"/>
                </a:solidFill>
                <a:latin typeface="Century Gothic" panose="020F0302020204030204"/>
              </a:rPr>
              <a:t>é</a:t>
            </a:r>
            <a:r>
              <a:rPr lang="fr-FR" sz="2400" dirty="0">
                <a:solidFill>
                  <a:srgbClr val="4472C4">
                    <a:lumMod val="50000"/>
                  </a:srgbClr>
                </a:solidFill>
                <a:latin typeface="Century Gothic" panose="020F0302020204030204"/>
              </a:rPr>
              <a:t> à Drag Race. </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46" name="TextBox 45">
            <a:extLst>
              <a:ext uri="{FF2B5EF4-FFF2-40B4-BE49-F238E27FC236}">
                <a16:creationId xmlns:a16="http://schemas.microsoft.com/office/drawing/2014/main" id="{304A61ED-E549-4876-A13F-1E683625E840}"/>
              </a:ext>
            </a:extLst>
          </p:cNvPr>
          <p:cNvSpPr txBox="1"/>
          <p:nvPr/>
        </p:nvSpPr>
        <p:spPr>
          <a:xfrm>
            <a:off x="6936144" y="5689960"/>
            <a:ext cx="4534985"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Il </a:t>
            </a:r>
            <a:r>
              <a:rPr lang="fr-FR" sz="2400" b="1" dirty="0">
                <a:solidFill>
                  <a:srgbClr val="E87D1E"/>
                </a:solidFill>
                <a:latin typeface="Century Gothic" panose="020F0302020204030204"/>
              </a:rPr>
              <a:t>a</a:t>
            </a:r>
            <a:r>
              <a:rPr lang="fr-FR" sz="2400" dirty="0">
                <a:solidFill>
                  <a:srgbClr val="4472C4">
                    <a:lumMod val="50000"/>
                  </a:srgbClr>
                </a:solidFill>
                <a:latin typeface="Century Gothic" panose="020F0302020204030204"/>
              </a:rPr>
              <a:t> trouv</a:t>
            </a:r>
            <a:r>
              <a:rPr lang="fr-FR" sz="2400" b="1" dirty="0">
                <a:solidFill>
                  <a:srgbClr val="E87D1E"/>
                </a:solidFill>
                <a:latin typeface="Century Gothic" panose="020F0302020204030204"/>
              </a:rPr>
              <a:t>é</a:t>
            </a:r>
            <a:r>
              <a:rPr lang="fr-FR" sz="2400" dirty="0">
                <a:solidFill>
                  <a:srgbClr val="4472C4">
                    <a:lumMod val="50000"/>
                  </a:srgbClr>
                </a:solidFill>
                <a:latin typeface="Century Gothic" panose="020F0302020204030204"/>
              </a:rPr>
              <a:t> des champions.</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48" name="TextBox 47">
            <a:extLst>
              <a:ext uri="{FF2B5EF4-FFF2-40B4-BE49-F238E27FC236}">
                <a16:creationId xmlns:a16="http://schemas.microsoft.com/office/drawing/2014/main" id="{229A0773-46D7-4341-A6AF-5A392C525CD1}"/>
              </a:ext>
            </a:extLst>
          </p:cNvPr>
          <p:cNvSpPr txBox="1"/>
          <p:nvPr/>
        </p:nvSpPr>
        <p:spPr>
          <a:xfrm>
            <a:off x="6918395" y="4830380"/>
            <a:ext cx="4698721"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Elle particip</a:t>
            </a:r>
            <a:r>
              <a:rPr lang="fr-FR" sz="2400" b="1" dirty="0">
                <a:solidFill>
                  <a:srgbClr val="E87D1E"/>
                </a:solidFill>
                <a:latin typeface="Century Gothic" panose="020F0302020204030204"/>
              </a:rPr>
              <a:t>ai</a:t>
            </a:r>
            <a:r>
              <a:rPr lang="fr-FR" sz="2400" dirty="0">
                <a:solidFill>
                  <a:srgbClr val="4472C4">
                    <a:lumMod val="50000"/>
                  </a:srgbClr>
                </a:solidFill>
                <a:latin typeface="Century Gothic" panose="020F0302020204030204"/>
              </a:rPr>
              <a:t>t à Drag Race.</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49" name="TextBox 48">
            <a:extLst>
              <a:ext uri="{FF2B5EF4-FFF2-40B4-BE49-F238E27FC236}">
                <a16:creationId xmlns:a16="http://schemas.microsoft.com/office/drawing/2014/main" id="{9147E978-EE04-40BB-920A-6C7D00A4AC55}"/>
              </a:ext>
            </a:extLst>
          </p:cNvPr>
          <p:cNvSpPr txBox="1"/>
          <p:nvPr/>
        </p:nvSpPr>
        <p:spPr>
          <a:xfrm>
            <a:off x="590486" y="5689960"/>
            <a:ext cx="4470517" cy="461665"/>
          </a:xfrm>
          <a:prstGeom prst="rect">
            <a:avLst/>
          </a:prstGeom>
          <a:noFill/>
        </p:spPr>
        <p:txBody>
          <a:bodyPr wrap="square" rtlCol="0">
            <a:spAutoFit/>
          </a:bodyPr>
          <a:lstStyle/>
          <a:p>
            <a:pPr lvl="0" defTabSz="457200">
              <a:defRPr/>
            </a:pPr>
            <a:r>
              <a:rPr lang="fr-FR" sz="2400" dirty="0">
                <a:solidFill>
                  <a:srgbClr val="4472C4">
                    <a:lumMod val="50000"/>
                  </a:srgbClr>
                </a:solidFill>
                <a:latin typeface="Century Gothic" panose="020F0302020204030204"/>
              </a:rPr>
              <a:t>Il trouv</a:t>
            </a:r>
            <a:r>
              <a:rPr lang="fr-FR" sz="2400" b="1" dirty="0">
                <a:solidFill>
                  <a:srgbClr val="E87D1E"/>
                </a:solidFill>
                <a:latin typeface="Century Gothic" panose="020F0302020204030204"/>
              </a:rPr>
              <a:t>ai</a:t>
            </a:r>
            <a:r>
              <a:rPr lang="fr-FR" sz="2400" dirty="0">
                <a:solidFill>
                  <a:srgbClr val="4472C4">
                    <a:lumMod val="50000"/>
                  </a:srgbClr>
                </a:solidFill>
                <a:latin typeface="Century Gothic" panose="020F0302020204030204"/>
              </a:rPr>
              <a:t>t des champions.</a:t>
            </a:r>
            <a:endParaRPr kumimoji="0" lang="fr-FR" sz="240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52" name="Action Button: Custom 16">
            <a:hlinkClick r:id="" action="ppaction://noaction" highlightClick="1">
              <a:snd r:embed="rId4" name="Slide_7_1A.wav"/>
            </a:hlinkClick>
            <a:extLst>
              <a:ext uri="{FF2B5EF4-FFF2-40B4-BE49-F238E27FC236}">
                <a16:creationId xmlns:a16="http://schemas.microsoft.com/office/drawing/2014/main" id="{7629DEC3-631C-4636-B830-2647A0C538ED}"/>
              </a:ext>
            </a:extLst>
          </p:cNvPr>
          <p:cNvSpPr/>
          <p:nvPr/>
        </p:nvSpPr>
        <p:spPr>
          <a:xfrm>
            <a:off x="187147" y="218220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a:t>
            </a:r>
          </a:p>
        </p:txBody>
      </p:sp>
      <p:sp>
        <p:nvSpPr>
          <p:cNvPr id="54" name="Action Button: Custom 16">
            <a:hlinkClick r:id="" action="ppaction://noaction" highlightClick="1">
              <a:snd r:embed="rId5" name="Slide_7_4A.wav"/>
            </a:hlinkClick>
            <a:extLst>
              <a:ext uri="{FF2B5EF4-FFF2-40B4-BE49-F238E27FC236}">
                <a16:creationId xmlns:a16="http://schemas.microsoft.com/office/drawing/2014/main" id="{EAC72A6B-4AF9-492B-A078-5D9DC9078D98}"/>
              </a:ext>
            </a:extLst>
          </p:cNvPr>
          <p:cNvSpPr/>
          <p:nvPr/>
        </p:nvSpPr>
        <p:spPr>
          <a:xfrm>
            <a:off x="187147" y="483038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a:t>
            </a:r>
          </a:p>
        </p:txBody>
      </p:sp>
      <p:sp>
        <p:nvSpPr>
          <p:cNvPr id="55" name="Action Button: Custom 16">
            <a:hlinkClick r:id="" action="ppaction://noaction" highlightClick="1">
              <a:snd r:embed="rId6" name="Slide_7_3A.wav"/>
            </a:hlinkClick>
            <a:extLst>
              <a:ext uri="{FF2B5EF4-FFF2-40B4-BE49-F238E27FC236}">
                <a16:creationId xmlns:a16="http://schemas.microsoft.com/office/drawing/2014/main" id="{367988DF-CC69-4A6B-BB09-155E036E7F51}"/>
              </a:ext>
            </a:extLst>
          </p:cNvPr>
          <p:cNvSpPr/>
          <p:nvPr/>
        </p:nvSpPr>
        <p:spPr>
          <a:xfrm>
            <a:off x="187147" y="390267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a:t>
            </a:r>
          </a:p>
        </p:txBody>
      </p:sp>
      <p:sp>
        <p:nvSpPr>
          <p:cNvPr id="56" name="Action Button: Custom 16">
            <a:hlinkClick r:id="" action="ppaction://noaction" highlightClick="1">
              <a:snd r:embed="rId7" name="Slide_7_5A.wav"/>
            </a:hlinkClick>
            <a:extLst>
              <a:ext uri="{FF2B5EF4-FFF2-40B4-BE49-F238E27FC236}">
                <a16:creationId xmlns:a16="http://schemas.microsoft.com/office/drawing/2014/main" id="{E0C522AF-6264-498D-91BE-DBBE6EB2F420}"/>
              </a:ext>
            </a:extLst>
          </p:cNvPr>
          <p:cNvSpPr/>
          <p:nvPr/>
        </p:nvSpPr>
        <p:spPr>
          <a:xfrm>
            <a:off x="187147" y="568996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a:t>
            </a:r>
          </a:p>
        </p:txBody>
      </p:sp>
      <p:sp>
        <p:nvSpPr>
          <p:cNvPr id="57" name="Action Button: Custom 16">
            <a:hlinkClick r:id="" action="ppaction://noaction" highlightClick="1">
              <a:snd r:embed="rId8" name="Slide_7_2A.wav"/>
            </a:hlinkClick>
            <a:extLst>
              <a:ext uri="{FF2B5EF4-FFF2-40B4-BE49-F238E27FC236}">
                <a16:creationId xmlns:a16="http://schemas.microsoft.com/office/drawing/2014/main" id="{CF083406-7471-4B2B-A7B2-33BFDB80AE7C}"/>
              </a:ext>
            </a:extLst>
          </p:cNvPr>
          <p:cNvSpPr/>
          <p:nvPr/>
        </p:nvSpPr>
        <p:spPr>
          <a:xfrm>
            <a:off x="187147" y="306010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a:t>
            </a:r>
          </a:p>
        </p:txBody>
      </p:sp>
      <p:pic>
        <p:nvPicPr>
          <p:cNvPr id="3" name="Picture 2" descr="Shape&#10;&#10;Description automatically generated with low confidence">
            <a:extLst>
              <a:ext uri="{FF2B5EF4-FFF2-40B4-BE49-F238E27FC236}">
                <a16:creationId xmlns:a16="http://schemas.microsoft.com/office/drawing/2014/main" id="{1E217AD6-7261-4E8C-86AC-27A355CE46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1334" y="2048231"/>
            <a:ext cx="809544" cy="1270652"/>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6EB7EFFF-3D08-44D7-B935-E33F6F6BF3F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630" r="23372"/>
          <a:stretch/>
        </p:blipFill>
        <p:spPr>
          <a:xfrm>
            <a:off x="5610070" y="4097531"/>
            <a:ext cx="1021505" cy="1445572"/>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E448C117-D3D4-4E7D-9FB8-E8FFD79702F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50917" y="4706280"/>
            <a:ext cx="765891" cy="1433465"/>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2501843B-EE3E-4666-B569-9DDA59E331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2581" y="2490247"/>
            <a:ext cx="770487" cy="1445572"/>
          </a:xfrm>
          <a:prstGeom prst="rect">
            <a:avLst/>
          </a:prstGeom>
        </p:spPr>
      </p:pic>
      <p:pic>
        <p:nvPicPr>
          <p:cNvPr id="18" name="Picture 17" descr="A picture containing dark, night sky&#10;&#10;Description automatically generated">
            <a:extLst>
              <a:ext uri="{FF2B5EF4-FFF2-40B4-BE49-F238E27FC236}">
                <a16:creationId xmlns:a16="http://schemas.microsoft.com/office/drawing/2014/main" id="{F791AD7D-E257-4611-8671-EEC413451A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02300" y="3236307"/>
            <a:ext cx="836721" cy="1382650"/>
          </a:xfrm>
          <a:prstGeom prst="rect">
            <a:avLst/>
          </a:prstGeom>
        </p:spPr>
      </p:pic>
      <p:sp>
        <p:nvSpPr>
          <p:cNvPr id="20" name="Rectangle 19">
            <a:extLst>
              <a:ext uri="{FF2B5EF4-FFF2-40B4-BE49-F238E27FC236}">
                <a16:creationId xmlns:a16="http://schemas.microsoft.com/office/drawing/2014/main" id="{30CDF169-2A11-4BF5-A43F-41CA6C584240}"/>
              </a:ext>
            </a:extLst>
          </p:cNvPr>
          <p:cNvSpPr/>
          <p:nvPr/>
        </p:nvSpPr>
        <p:spPr>
          <a:xfrm>
            <a:off x="866984" y="2182209"/>
            <a:ext cx="1255231"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lang="en-GB" sz="2400" dirty="0">
                <a:solidFill>
                  <a:srgbClr val="115076"/>
                </a:solidFill>
                <a:latin typeface="Century Gothic" panose="020F0302020204030204"/>
              </a:rPr>
              <a: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73FB6A9A-8663-4F14-968F-127CEAC3F71A}"/>
              </a:ext>
            </a:extLst>
          </p:cNvPr>
          <p:cNvSpPr/>
          <p:nvPr/>
        </p:nvSpPr>
        <p:spPr>
          <a:xfrm>
            <a:off x="7232384" y="2182209"/>
            <a:ext cx="1113628"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4" name="Rectangle 63">
            <a:extLst>
              <a:ext uri="{FF2B5EF4-FFF2-40B4-BE49-F238E27FC236}">
                <a16:creationId xmlns:a16="http://schemas.microsoft.com/office/drawing/2014/main" id="{711A2542-ED75-4009-A79A-0015930E71D8}"/>
              </a:ext>
            </a:extLst>
          </p:cNvPr>
          <p:cNvSpPr/>
          <p:nvPr/>
        </p:nvSpPr>
        <p:spPr>
          <a:xfrm>
            <a:off x="1224268" y="3060107"/>
            <a:ext cx="1301261"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5" name="Rectangle 64">
            <a:extLst>
              <a:ext uri="{FF2B5EF4-FFF2-40B4-BE49-F238E27FC236}">
                <a16:creationId xmlns:a16="http://schemas.microsoft.com/office/drawing/2014/main" id="{D932A0CC-C5D9-4640-8841-C235C2D4398C}"/>
              </a:ext>
            </a:extLst>
          </p:cNvPr>
          <p:cNvSpPr/>
          <p:nvPr/>
        </p:nvSpPr>
        <p:spPr>
          <a:xfrm>
            <a:off x="913013" y="3902671"/>
            <a:ext cx="1209202"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6" name="Rectangle 65">
            <a:extLst>
              <a:ext uri="{FF2B5EF4-FFF2-40B4-BE49-F238E27FC236}">
                <a16:creationId xmlns:a16="http://schemas.microsoft.com/office/drawing/2014/main" id="{6C11C4FA-2614-4DF0-A141-AECD2309A400}"/>
              </a:ext>
            </a:extLst>
          </p:cNvPr>
          <p:cNvSpPr/>
          <p:nvPr/>
        </p:nvSpPr>
        <p:spPr>
          <a:xfrm>
            <a:off x="1224268" y="4830380"/>
            <a:ext cx="1645502"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7" name="Rectangle 66">
            <a:extLst>
              <a:ext uri="{FF2B5EF4-FFF2-40B4-BE49-F238E27FC236}">
                <a16:creationId xmlns:a16="http://schemas.microsoft.com/office/drawing/2014/main" id="{5F9622FA-BA37-414C-B43B-2463959D7CE9}"/>
              </a:ext>
            </a:extLst>
          </p:cNvPr>
          <p:cNvSpPr/>
          <p:nvPr/>
        </p:nvSpPr>
        <p:spPr>
          <a:xfrm>
            <a:off x="879584" y="5689960"/>
            <a:ext cx="1167435"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8" name="Rectangle 67">
            <a:extLst>
              <a:ext uri="{FF2B5EF4-FFF2-40B4-BE49-F238E27FC236}">
                <a16:creationId xmlns:a16="http://schemas.microsoft.com/office/drawing/2014/main" id="{92E5E9F9-8965-43F4-9001-7E2E09188A44}"/>
              </a:ext>
            </a:extLst>
          </p:cNvPr>
          <p:cNvSpPr/>
          <p:nvPr/>
        </p:nvSpPr>
        <p:spPr>
          <a:xfrm>
            <a:off x="7569220" y="3060107"/>
            <a:ext cx="1341574"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9" name="Rectangle 68">
            <a:extLst>
              <a:ext uri="{FF2B5EF4-FFF2-40B4-BE49-F238E27FC236}">
                <a16:creationId xmlns:a16="http://schemas.microsoft.com/office/drawing/2014/main" id="{82E8950E-C08E-4757-A06C-475A95509112}"/>
              </a:ext>
            </a:extLst>
          </p:cNvPr>
          <p:cNvSpPr/>
          <p:nvPr/>
        </p:nvSpPr>
        <p:spPr>
          <a:xfrm>
            <a:off x="7244185" y="3902671"/>
            <a:ext cx="1301261"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70" name="Rectangle 69">
            <a:extLst>
              <a:ext uri="{FF2B5EF4-FFF2-40B4-BE49-F238E27FC236}">
                <a16:creationId xmlns:a16="http://schemas.microsoft.com/office/drawing/2014/main" id="{FF4CE055-8097-484D-B6E9-B0A2E1BE6C3C}"/>
              </a:ext>
            </a:extLst>
          </p:cNvPr>
          <p:cNvSpPr/>
          <p:nvPr/>
        </p:nvSpPr>
        <p:spPr>
          <a:xfrm>
            <a:off x="7538734" y="4830380"/>
            <a:ext cx="1563108"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71" name="Rectangle 70">
            <a:extLst>
              <a:ext uri="{FF2B5EF4-FFF2-40B4-BE49-F238E27FC236}">
                <a16:creationId xmlns:a16="http://schemas.microsoft.com/office/drawing/2014/main" id="{3522E125-E93A-4B8D-9CF7-D642FB2EAD98}"/>
              </a:ext>
            </a:extLst>
          </p:cNvPr>
          <p:cNvSpPr/>
          <p:nvPr/>
        </p:nvSpPr>
        <p:spPr>
          <a:xfrm>
            <a:off x="7232384" y="5689960"/>
            <a:ext cx="1296387" cy="461665"/>
          </a:xfrm>
          <a:prstGeom prst="rect">
            <a:avLst/>
          </a:prstGeom>
          <a:solidFill>
            <a:srgbClr val="E87D1E"/>
          </a:solid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lgn="ctr" defTabSz="914400" rtl="0" eaLnBrk="1" fontAlgn="auto" latinLnBrk="0" hangingPunct="1">
              <a:lnSpc>
                <a:spcPct val="100000"/>
              </a:lnSpc>
              <a:spcBef>
                <a:spcPts val="0"/>
              </a:spcBef>
              <a:spcAft>
                <a:spcPts val="0"/>
              </a:spcAft>
              <a:buClrTx/>
              <a:buSzTx/>
              <a:tabLst/>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6"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42" name="Rounded Rectangle 46">
            <a:extLst>
              <a:ext uri="{FF2B5EF4-FFF2-40B4-BE49-F238E27FC236}">
                <a16:creationId xmlns:a16="http://schemas.microsoft.com/office/drawing/2014/main" id="{D5C79119-0C1A-4E53-81BC-F2EC839026F0}"/>
              </a:ext>
            </a:extLst>
          </p:cNvPr>
          <p:cNvSpPr/>
          <p:nvPr/>
        </p:nvSpPr>
        <p:spPr>
          <a:xfrm>
            <a:off x="6686527" y="261819"/>
            <a:ext cx="3529847" cy="40492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*faisait</a:t>
            </a:r>
            <a:r>
              <a:rPr kumimoji="0" lang="fr-FR"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used to make, do</a:t>
            </a:r>
          </a:p>
        </p:txBody>
      </p:sp>
      <p:sp>
        <p:nvSpPr>
          <p:cNvPr id="38" name="Rounded Rectangular Callout 2">
            <a:extLst>
              <a:ext uri="{FF2B5EF4-FFF2-40B4-BE49-F238E27FC236}">
                <a16:creationId xmlns:a16="http://schemas.microsoft.com/office/drawing/2014/main" id="{6BB82CAE-394E-43BF-BB17-83A68E21AEA3}"/>
              </a:ext>
            </a:extLst>
          </p:cNvPr>
          <p:cNvSpPr/>
          <p:nvPr/>
        </p:nvSpPr>
        <p:spPr>
          <a:xfrm>
            <a:off x="6650820" y="130688"/>
            <a:ext cx="5413828" cy="1431110"/>
          </a:xfrm>
          <a:prstGeom prst="wedgeRoundRectCallout">
            <a:avLst>
              <a:gd name="adj1" fmla="val 21642"/>
              <a:gd name="adj2" fmla="val 62852"/>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b="1" dirty="0">
                <a:solidFill>
                  <a:prstClr val="white"/>
                </a:solidFill>
              </a:rPr>
              <a:t>Remember!</a:t>
            </a:r>
            <a:br>
              <a:rPr lang="en-GB" sz="2000" b="1" dirty="0">
                <a:solidFill>
                  <a:prstClr val="white"/>
                </a:solidFill>
              </a:rPr>
            </a:br>
            <a:r>
              <a:rPr lang="en-GB" sz="2000" b="1" dirty="0">
                <a:solidFill>
                  <a:prstClr val="white"/>
                </a:solidFill>
              </a:rPr>
              <a:t>-é </a:t>
            </a:r>
            <a:r>
              <a:rPr lang="en-GB" sz="2000" dirty="0">
                <a:solidFill>
                  <a:prstClr val="white"/>
                </a:solidFill>
              </a:rPr>
              <a:t>= past participle = one-off action</a:t>
            </a:r>
          </a:p>
          <a:p>
            <a:pPr lvl="0" algn="ctr">
              <a:defRPr/>
            </a:pPr>
            <a:r>
              <a:rPr kumimoji="0" lang="en-GB" sz="2000" b="1" i="0" u="none" strike="noStrike" kern="1200" cap="none" spc="0" normalizeH="0" baseline="0" noProof="0" dirty="0">
                <a:ln>
                  <a:noFill/>
                </a:ln>
                <a:solidFill>
                  <a:prstClr val="white"/>
                </a:solidFill>
                <a:effectLst/>
                <a:uLnTx/>
                <a:uFillTx/>
                <a:latin typeface="Century Gothic" panose="020F0302020204030204"/>
              </a:rPr>
              <a:t>-ait</a:t>
            </a:r>
            <a:r>
              <a:rPr kumimoji="0" lang="en-GB" sz="2000" b="1" i="0" u="none" strike="noStrike" kern="1200" cap="none" spc="0" normalizeH="0" noProof="0" dirty="0">
                <a:ln>
                  <a:noFill/>
                </a:ln>
                <a:solidFill>
                  <a:prstClr val="white"/>
                </a:solidFill>
                <a:effectLst/>
                <a:uLnTx/>
                <a:uFillTx/>
                <a:latin typeface="Century Gothic" panose="020F0302020204030204"/>
              </a:rPr>
              <a:t> </a:t>
            </a:r>
            <a:r>
              <a:rPr kumimoji="0" lang="en-GB" sz="2000" i="0" u="none" strike="noStrike" kern="1200" cap="none" spc="0" normalizeH="0" noProof="0" dirty="0">
                <a:ln>
                  <a:noFill/>
                </a:ln>
                <a:solidFill>
                  <a:prstClr val="white"/>
                </a:solidFill>
                <a:effectLst/>
                <a:uLnTx/>
                <a:uFillTx/>
                <a:latin typeface="Century Gothic" panose="020F0302020204030204"/>
              </a:rPr>
              <a:t>= imperfect form = repeated action</a:t>
            </a:r>
            <a:endParaRPr kumimoji="0" lang="fr-FR" sz="2000" b="1" i="0" u="none" strike="noStrike" kern="1200" cap="none" spc="0" normalizeH="0" baseline="0" noProof="0" dirty="0">
              <a:ln>
                <a:noFill/>
              </a:ln>
              <a:solidFill>
                <a:prstClr val="white"/>
              </a:solidFill>
              <a:effectLst/>
              <a:uLnTx/>
              <a:uFillTx/>
              <a:latin typeface="Century Gothic" panose="020F0302020204030204"/>
            </a:endParaRPr>
          </a:p>
        </p:txBody>
      </p:sp>
      <p:sp>
        <p:nvSpPr>
          <p:cNvPr id="40" name="Action Button: Custom 16">
            <a:hlinkClick r:id="" action="ppaction://noaction" highlightClick="1">
              <a:snd r:embed="rId14" name="Slide_7_number1_without_beep.wav"/>
            </a:hlinkClick>
            <a:extLst>
              <a:ext uri="{FF2B5EF4-FFF2-40B4-BE49-F238E27FC236}">
                <a16:creationId xmlns:a16="http://schemas.microsoft.com/office/drawing/2014/main" id="{737F8723-6148-419A-AC1B-9D00A859676B}"/>
              </a:ext>
            </a:extLst>
          </p:cNvPr>
          <p:cNvSpPr/>
          <p:nvPr/>
        </p:nvSpPr>
        <p:spPr>
          <a:xfrm>
            <a:off x="11236826" y="2182209"/>
            <a:ext cx="831758"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A/B</a:t>
            </a:r>
          </a:p>
        </p:txBody>
      </p:sp>
      <p:sp>
        <p:nvSpPr>
          <p:cNvPr id="43" name="Action Button: Custom 16">
            <a:hlinkClick r:id="" action="ppaction://noaction" highlightClick="1">
              <a:snd r:embed="rId15" name="Slide_7_number4_without_beep.wav"/>
            </a:hlinkClick>
            <a:extLst>
              <a:ext uri="{FF2B5EF4-FFF2-40B4-BE49-F238E27FC236}">
                <a16:creationId xmlns:a16="http://schemas.microsoft.com/office/drawing/2014/main" id="{03CE40E1-AB56-4023-B806-D07EFAC92065}"/>
              </a:ext>
            </a:extLst>
          </p:cNvPr>
          <p:cNvSpPr/>
          <p:nvPr/>
        </p:nvSpPr>
        <p:spPr>
          <a:xfrm>
            <a:off x="11236826" y="4830380"/>
            <a:ext cx="831758"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 A/B</a:t>
            </a:r>
          </a:p>
        </p:txBody>
      </p:sp>
      <p:sp>
        <p:nvSpPr>
          <p:cNvPr id="44" name="Action Button: Custom 16">
            <a:hlinkClick r:id="" action="ppaction://noaction" highlightClick="1">
              <a:snd r:embed="rId16" name="Slide_7_number3_without_beep.wav"/>
            </a:hlinkClick>
            <a:extLst>
              <a:ext uri="{FF2B5EF4-FFF2-40B4-BE49-F238E27FC236}">
                <a16:creationId xmlns:a16="http://schemas.microsoft.com/office/drawing/2014/main" id="{686AD348-CF79-4709-9902-44F681C5CD19}"/>
              </a:ext>
            </a:extLst>
          </p:cNvPr>
          <p:cNvSpPr/>
          <p:nvPr/>
        </p:nvSpPr>
        <p:spPr>
          <a:xfrm>
            <a:off x="11236826" y="3902671"/>
            <a:ext cx="831758"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A/B</a:t>
            </a:r>
          </a:p>
        </p:txBody>
      </p:sp>
      <p:sp>
        <p:nvSpPr>
          <p:cNvPr id="45" name="Action Button: Custom 16">
            <a:hlinkClick r:id="" action="ppaction://noaction" highlightClick="1">
              <a:snd r:embed="rId17" name="Slide_7_number5_without_beep.wav"/>
            </a:hlinkClick>
            <a:extLst>
              <a:ext uri="{FF2B5EF4-FFF2-40B4-BE49-F238E27FC236}">
                <a16:creationId xmlns:a16="http://schemas.microsoft.com/office/drawing/2014/main" id="{179C32AC-891D-4725-9DB7-966536056053}"/>
              </a:ext>
            </a:extLst>
          </p:cNvPr>
          <p:cNvSpPr/>
          <p:nvPr/>
        </p:nvSpPr>
        <p:spPr>
          <a:xfrm>
            <a:off x="11236826" y="5689960"/>
            <a:ext cx="831758"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 A/B</a:t>
            </a:r>
          </a:p>
        </p:txBody>
      </p:sp>
      <p:sp>
        <p:nvSpPr>
          <p:cNvPr id="47" name="Action Button: Custom 16">
            <a:hlinkClick r:id="" action="ppaction://noaction" highlightClick="1">
              <a:snd r:embed="rId18" name="Slide_7_number2_without_beep.wav"/>
            </a:hlinkClick>
            <a:extLst>
              <a:ext uri="{FF2B5EF4-FFF2-40B4-BE49-F238E27FC236}">
                <a16:creationId xmlns:a16="http://schemas.microsoft.com/office/drawing/2014/main" id="{126105A1-15CC-4BEF-A482-2F874AC1243E}"/>
              </a:ext>
            </a:extLst>
          </p:cNvPr>
          <p:cNvSpPr/>
          <p:nvPr/>
        </p:nvSpPr>
        <p:spPr>
          <a:xfrm>
            <a:off x="11236826" y="3060107"/>
            <a:ext cx="831758"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A/B</a:t>
            </a:r>
          </a:p>
        </p:txBody>
      </p:sp>
      <p:sp>
        <p:nvSpPr>
          <p:cNvPr id="50" name="Action Button: Custom 16">
            <a:hlinkClick r:id="" action="ppaction://noaction" highlightClick="1">
              <a:snd r:embed="rId19" name="Slide_7_1B.wav"/>
            </a:hlinkClick>
            <a:extLst>
              <a:ext uri="{FF2B5EF4-FFF2-40B4-BE49-F238E27FC236}">
                <a16:creationId xmlns:a16="http://schemas.microsoft.com/office/drawing/2014/main" id="{E5F63178-E40E-4DFD-A0B7-45497EADBFCB}"/>
              </a:ext>
            </a:extLst>
          </p:cNvPr>
          <p:cNvSpPr/>
          <p:nvPr/>
        </p:nvSpPr>
        <p:spPr>
          <a:xfrm>
            <a:off x="6494467" y="2182209"/>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1B</a:t>
            </a:r>
          </a:p>
        </p:txBody>
      </p:sp>
      <p:sp>
        <p:nvSpPr>
          <p:cNvPr id="51" name="Action Button: Custom 16">
            <a:hlinkClick r:id="" action="ppaction://noaction" highlightClick="1">
              <a:snd r:embed="rId20" name="Slide_7_4B.wav"/>
            </a:hlinkClick>
            <a:extLst>
              <a:ext uri="{FF2B5EF4-FFF2-40B4-BE49-F238E27FC236}">
                <a16:creationId xmlns:a16="http://schemas.microsoft.com/office/drawing/2014/main" id="{3307A9DA-23B3-4A99-ADAB-A1AD6845C56B}"/>
              </a:ext>
            </a:extLst>
          </p:cNvPr>
          <p:cNvSpPr/>
          <p:nvPr/>
        </p:nvSpPr>
        <p:spPr>
          <a:xfrm>
            <a:off x="6494467" y="483038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4B</a:t>
            </a:r>
          </a:p>
        </p:txBody>
      </p:sp>
      <p:sp>
        <p:nvSpPr>
          <p:cNvPr id="53" name="Action Button: Custom 16">
            <a:hlinkClick r:id="" action="ppaction://noaction" highlightClick="1">
              <a:snd r:embed="rId21" name="Slide_7_3B.wav"/>
            </a:hlinkClick>
            <a:extLst>
              <a:ext uri="{FF2B5EF4-FFF2-40B4-BE49-F238E27FC236}">
                <a16:creationId xmlns:a16="http://schemas.microsoft.com/office/drawing/2014/main" id="{9FABC64D-9F71-487A-9F83-870DD894BB5A}"/>
              </a:ext>
            </a:extLst>
          </p:cNvPr>
          <p:cNvSpPr/>
          <p:nvPr/>
        </p:nvSpPr>
        <p:spPr>
          <a:xfrm>
            <a:off x="6494467" y="3902671"/>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3B</a:t>
            </a:r>
          </a:p>
        </p:txBody>
      </p:sp>
      <p:sp>
        <p:nvSpPr>
          <p:cNvPr id="58" name="Action Button: Custom 16">
            <a:hlinkClick r:id="" action="ppaction://noaction" highlightClick="1">
              <a:snd r:embed="rId22" name="Slide_7_5B.wav"/>
            </a:hlinkClick>
            <a:extLst>
              <a:ext uri="{FF2B5EF4-FFF2-40B4-BE49-F238E27FC236}">
                <a16:creationId xmlns:a16="http://schemas.microsoft.com/office/drawing/2014/main" id="{DBC7FDD6-4D18-4DFD-93FF-7C0E3CDD3C0E}"/>
              </a:ext>
            </a:extLst>
          </p:cNvPr>
          <p:cNvSpPr/>
          <p:nvPr/>
        </p:nvSpPr>
        <p:spPr>
          <a:xfrm>
            <a:off x="6494467" y="5689960"/>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5B</a:t>
            </a:r>
          </a:p>
        </p:txBody>
      </p:sp>
      <p:sp>
        <p:nvSpPr>
          <p:cNvPr id="59" name="Action Button: Custom 16">
            <a:hlinkClick r:id="" action="ppaction://noaction" highlightClick="1">
              <a:snd r:embed="rId23" name="Slide_7_2B.wav"/>
            </a:hlinkClick>
            <a:extLst>
              <a:ext uri="{FF2B5EF4-FFF2-40B4-BE49-F238E27FC236}">
                <a16:creationId xmlns:a16="http://schemas.microsoft.com/office/drawing/2014/main" id="{18D1D083-0E90-4CC5-82F5-36F686C562BE}"/>
              </a:ext>
            </a:extLst>
          </p:cNvPr>
          <p:cNvSpPr/>
          <p:nvPr/>
        </p:nvSpPr>
        <p:spPr>
          <a:xfrm>
            <a:off x="6494467" y="3060107"/>
            <a:ext cx="396000" cy="396000"/>
          </a:xfrm>
          <a:prstGeom prst="actionButtonBlank">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2B</a:t>
            </a:r>
          </a:p>
        </p:txBody>
      </p:sp>
    </p:spTree>
    <p:extLst>
      <p:ext uri="{BB962C8B-B14F-4D97-AF65-F5344CB8AC3E}">
        <p14:creationId xmlns:p14="http://schemas.microsoft.com/office/powerpoint/2010/main" val="1869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3" grpId="0" animBg="1"/>
      <p:bldP spid="64" grpId="0" animBg="1"/>
      <p:bldP spid="65" grpId="0" animBg="1"/>
      <p:bldP spid="66" grpId="0" animBg="1"/>
      <p:bldP spid="67" grpId="0" animBg="1"/>
      <p:bldP spid="68" grpId="0" animBg="1"/>
      <p:bldP spid="69" grpId="0" animBg="1"/>
      <p:bldP spid="70" grpId="0" animBg="1"/>
      <p:bldP spid="71" grpId="0" animBg="1"/>
      <p:bldP spid="38" grpId="0" animBg="1"/>
      <p:bldP spid="40" grpId="0" animBg="1"/>
      <p:bldP spid="43" grpId="0" animBg="1"/>
      <p:bldP spid="44" grpId="0" animBg="1"/>
      <p:bldP spid="45"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ular Callout 2">
            <a:extLst>
              <a:ext uri="{FF2B5EF4-FFF2-40B4-BE49-F238E27FC236}">
                <a16:creationId xmlns:a16="http://schemas.microsoft.com/office/drawing/2014/main" id="{54BECC6B-31A1-462A-B27B-3CAAE6DFFD7D}"/>
              </a:ext>
            </a:extLst>
          </p:cNvPr>
          <p:cNvSpPr/>
          <p:nvPr/>
        </p:nvSpPr>
        <p:spPr>
          <a:xfrm>
            <a:off x="6782764" y="5198424"/>
            <a:ext cx="5237456" cy="1034150"/>
          </a:xfrm>
          <a:prstGeom prst="wedgeRoundRectCallout">
            <a:avLst>
              <a:gd name="adj1" fmla="val -63488"/>
              <a:gd name="adj2" fmla="val -260274"/>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00000"/>
            </a:pPr>
            <a:r>
              <a:rPr lang="fr-FR" dirty="0">
                <a:solidFill>
                  <a:schemeClr val="bg1"/>
                </a:solidFill>
              </a:rPr>
              <a:t>En 1999, le Canada devient le premier pays au monde à autoriser* les mariages de fait* pour les couples de même sexe.</a:t>
            </a:r>
            <a:endParaRPr lang="en-GB" dirty="0">
              <a:solidFill>
                <a:schemeClr val="bg1"/>
              </a:solidFill>
            </a:endParaRPr>
          </a:p>
        </p:txBody>
      </p:sp>
      <p:sp>
        <p:nvSpPr>
          <p:cNvPr id="42" name="Rounded Rectangular Callout 2">
            <a:extLst>
              <a:ext uri="{FF2B5EF4-FFF2-40B4-BE49-F238E27FC236}">
                <a16:creationId xmlns:a16="http://schemas.microsoft.com/office/drawing/2014/main" id="{0551E8FB-47F5-4B15-89F3-8F460692029C}"/>
              </a:ext>
            </a:extLst>
          </p:cNvPr>
          <p:cNvSpPr/>
          <p:nvPr/>
        </p:nvSpPr>
        <p:spPr>
          <a:xfrm>
            <a:off x="6782765" y="3303890"/>
            <a:ext cx="5237456" cy="1807101"/>
          </a:xfrm>
          <a:prstGeom prst="wedgeRoundRectCallout">
            <a:avLst>
              <a:gd name="adj1" fmla="val -63174"/>
              <a:gd name="adj2" fmla="val -107033"/>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00000"/>
            </a:pPr>
            <a:r>
              <a:rPr lang="fr-FR" dirty="0">
                <a:solidFill>
                  <a:schemeClr val="bg1"/>
                </a:solidFill>
              </a:rPr>
              <a:t>Le premier drag-show à Montréal a lieu* en 1928.  En 1958, les hommes homosexuels peuvent pour la première fois danser ensemble à Montréal. Mais les actes homosexuels restent illégaux au Canada </a:t>
            </a:r>
            <a:r>
              <a:rPr lang="en-GB" dirty="0"/>
              <a:t>jusqu'à* </a:t>
            </a:r>
            <a:r>
              <a:rPr lang="fr-FR" dirty="0">
                <a:solidFill>
                  <a:schemeClr val="bg1"/>
                </a:solidFill>
              </a:rPr>
              <a:t>1969.</a:t>
            </a:r>
            <a:endParaRPr lang="en-GB" dirty="0">
              <a:solidFill>
                <a:schemeClr val="bg1"/>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9757319" cy="867128"/>
          </a:xfrm>
          <a:prstGeom prst="rect">
            <a:avLst/>
          </a:prstGeom>
        </p:spPr>
      </p:pic>
      <p:sp>
        <p:nvSpPr>
          <p:cNvPr id="4" name="Title 3"/>
          <p:cNvSpPr>
            <a:spLocks noGrp="1"/>
          </p:cNvSpPr>
          <p:nvPr>
            <p:ph type="title"/>
          </p:nvPr>
        </p:nvSpPr>
        <p:spPr>
          <a:xfrm>
            <a:off x="-1" y="296864"/>
            <a:ext cx="8709104" cy="707849"/>
          </a:xfrm>
        </p:spPr>
        <p:txBody>
          <a:bodyPr>
            <a:normAutofit/>
          </a:bodyPr>
          <a:lstStyle/>
          <a:p>
            <a:r>
              <a:rPr lang="en-GB" sz="2800" b="1" dirty="0">
                <a:solidFill>
                  <a:schemeClr val="bg1"/>
                </a:solidFill>
              </a:rPr>
              <a:t>Montréal: a pioneering, diverse Canadian city</a:t>
            </a:r>
          </a:p>
        </p:txBody>
      </p:sp>
      <p:pic>
        <p:nvPicPr>
          <p:cNvPr id="19" name="Picture 18" descr="A picture containing sky, outdoor, building, herd&#10;&#10;Description automatically generated">
            <a:extLst>
              <a:ext uri="{FF2B5EF4-FFF2-40B4-BE49-F238E27FC236}">
                <a16:creationId xmlns:a16="http://schemas.microsoft.com/office/drawing/2014/main" id="{BD6DBF78-9DF7-4290-85FB-0DB52BB65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4299"/>
            <a:ext cx="6597570" cy="1566095"/>
          </a:xfrm>
          <a:prstGeom prst="rect">
            <a:avLst/>
          </a:prstGeom>
        </p:spPr>
      </p:pic>
      <p:pic>
        <p:nvPicPr>
          <p:cNvPr id="6" name="Picture 5">
            <a:extLst>
              <a:ext uri="{FF2B5EF4-FFF2-40B4-BE49-F238E27FC236}">
                <a16:creationId xmlns:a16="http://schemas.microsoft.com/office/drawing/2014/main" id="{C03BCC9B-975E-496E-8277-5FDC88664FD7}"/>
              </a:ext>
            </a:extLst>
          </p:cNvPr>
          <p:cNvPicPr>
            <a:picLocks noChangeAspect="1"/>
          </p:cNvPicPr>
          <p:nvPr/>
        </p:nvPicPr>
        <p:blipFill rotWithShape="1">
          <a:blip r:embed="rId5"/>
          <a:srcRect l="9928" r="1454"/>
          <a:stretch/>
        </p:blipFill>
        <p:spPr>
          <a:xfrm>
            <a:off x="396203" y="1240653"/>
            <a:ext cx="3679806" cy="2770618"/>
          </a:xfrm>
          <a:prstGeom prst="rect">
            <a:avLst/>
          </a:prstGeom>
        </p:spPr>
      </p:pic>
      <p:pic>
        <p:nvPicPr>
          <p:cNvPr id="3" name="Picture 2" descr="A green sign with white text&#10;&#10;Description automatically generated with low confidence">
            <a:extLst>
              <a:ext uri="{FF2B5EF4-FFF2-40B4-BE49-F238E27FC236}">
                <a16:creationId xmlns:a16="http://schemas.microsoft.com/office/drawing/2014/main" id="{31F2E04E-E0A1-4DC6-9EA1-C2A1DE1A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8649" y="3160893"/>
            <a:ext cx="1023271" cy="743166"/>
          </a:xfrm>
          <a:prstGeom prst="rect">
            <a:avLst/>
          </a:prstGeom>
        </p:spPr>
      </p:pic>
      <p:sp>
        <p:nvSpPr>
          <p:cNvPr id="26" name="Star: 5 Points 25">
            <a:extLst>
              <a:ext uri="{FF2B5EF4-FFF2-40B4-BE49-F238E27FC236}">
                <a16:creationId xmlns:a16="http://schemas.microsoft.com/office/drawing/2014/main" id="{041CE2C8-3795-4BD0-83D2-682FE360ECA0}"/>
              </a:ext>
            </a:extLst>
          </p:cNvPr>
          <p:cNvSpPr/>
          <p:nvPr/>
        </p:nvSpPr>
        <p:spPr>
          <a:xfrm>
            <a:off x="3139031" y="3358849"/>
            <a:ext cx="289933" cy="239181"/>
          </a:xfrm>
          <a:prstGeom prst="star5">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descr="Map&#10;&#10;Description automatically generated with medium confidence">
            <a:extLst>
              <a:ext uri="{FF2B5EF4-FFF2-40B4-BE49-F238E27FC236}">
                <a16:creationId xmlns:a16="http://schemas.microsoft.com/office/drawing/2014/main" id="{58F78751-24C9-479E-8B52-118C794570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941" t="16482" b="64740"/>
          <a:stretch/>
        </p:blipFill>
        <p:spPr>
          <a:xfrm>
            <a:off x="4716297" y="1459556"/>
            <a:ext cx="1544758" cy="1701337"/>
          </a:xfrm>
          <a:prstGeom prst="rect">
            <a:avLst/>
          </a:prstGeom>
        </p:spPr>
      </p:pic>
      <p:pic>
        <p:nvPicPr>
          <p:cNvPr id="10" name="Picture 2" descr="Flag, Quebec, Fleurdelise, Maurice Duplessis, Canada">
            <a:extLst>
              <a:ext uri="{FF2B5EF4-FFF2-40B4-BE49-F238E27FC236}">
                <a16:creationId xmlns:a16="http://schemas.microsoft.com/office/drawing/2014/main" id="{50602B30-7455-4985-AA24-16B6F9D364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2345" y="1534523"/>
            <a:ext cx="1188174" cy="792116"/>
          </a:xfrm>
          <a:prstGeom prst="rect">
            <a:avLst/>
          </a:prstGeom>
          <a:noFill/>
          <a:ln>
            <a:solidFill>
              <a:srgbClr val="104F75"/>
            </a:solidFill>
          </a:ln>
          <a:extLst>
            <a:ext uri="{909E8E84-426E-40DD-AFC4-6F175D3DCCD1}">
              <a14:hiddenFill xmlns:a14="http://schemas.microsoft.com/office/drawing/2010/main">
                <a:solidFill>
                  <a:srgbClr val="FFFFFF"/>
                </a:solidFill>
              </a14:hiddenFill>
            </a:ext>
          </a:extLst>
        </p:spPr>
      </p:pic>
      <p:pic>
        <p:nvPicPr>
          <p:cNvPr id="32" name="Picture 31" descr="A red and white flag&#10;&#10;Description automatically generated">
            <a:extLst>
              <a:ext uri="{FF2B5EF4-FFF2-40B4-BE49-F238E27FC236}">
                <a16:creationId xmlns:a16="http://schemas.microsoft.com/office/drawing/2014/main" id="{E3CCFBED-8EE3-40DF-BF59-2A65E1816A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202" y="1534523"/>
            <a:ext cx="1376842" cy="792116"/>
          </a:xfrm>
          <a:prstGeom prst="rect">
            <a:avLst/>
          </a:prstGeom>
        </p:spPr>
      </p:pic>
      <p:sp>
        <p:nvSpPr>
          <p:cNvPr id="40" name="Rounded Rectangular Callout 2">
            <a:extLst>
              <a:ext uri="{FF2B5EF4-FFF2-40B4-BE49-F238E27FC236}">
                <a16:creationId xmlns:a16="http://schemas.microsoft.com/office/drawing/2014/main" id="{14C08E5C-2D37-4E7B-B261-41C1F13B6E1D}"/>
              </a:ext>
            </a:extLst>
          </p:cNvPr>
          <p:cNvSpPr/>
          <p:nvPr/>
        </p:nvSpPr>
        <p:spPr>
          <a:xfrm>
            <a:off x="6782765" y="1257465"/>
            <a:ext cx="5237455" cy="919184"/>
          </a:xfrm>
          <a:prstGeom prst="wedgeRoundRectCallout">
            <a:avLst>
              <a:gd name="adj1" fmla="val -63582"/>
              <a:gd name="adj2" fmla="val 25722"/>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200000"/>
            </a:pPr>
            <a:r>
              <a:rPr lang="fr-FR" dirty="0">
                <a:solidFill>
                  <a:schemeClr val="bg1"/>
                </a:solidFill>
              </a:rPr>
              <a:t>Comme tu le sais, les habitants de la province de Québec au Canada parlent anglais et français.</a:t>
            </a:r>
            <a:endParaRPr lang="en-GB" dirty="0">
              <a:solidFill>
                <a:schemeClr val="bg1"/>
              </a:solidFill>
            </a:endParaRPr>
          </a:p>
        </p:txBody>
      </p:sp>
      <p:sp>
        <p:nvSpPr>
          <p:cNvPr id="41" name="Rounded Rectangular Callout 2">
            <a:extLst>
              <a:ext uri="{FF2B5EF4-FFF2-40B4-BE49-F238E27FC236}">
                <a16:creationId xmlns:a16="http://schemas.microsoft.com/office/drawing/2014/main" id="{ABE8C3EC-E78C-480A-89B9-BFCDDDC1F58C}"/>
              </a:ext>
            </a:extLst>
          </p:cNvPr>
          <p:cNvSpPr/>
          <p:nvPr/>
        </p:nvSpPr>
        <p:spPr>
          <a:xfrm>
            <a:off x="6782765" y="2264083"/>
            <a:ext cx="5237455" cy="952373"/>
          </a:xfrm>
          <a:prstGeom prst="wedgeRoundRectCallout">
            <a:avLst>
              <a:gd name="adj1" fmla="val -60613"/>
              <a:gd name="adj2" fmla="val -37406"/>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000" rIns="0" rtlCol="0" anchor="ctr"/>
          <a:lstStyle/>
          <a:p>
            <a:pPr>
              <a:buSzPct val="200000"/>
            </a:pPr>
            <a:r>
              <a:rPr lang="fr-FR" dirty="0">
                <a:solidFill>
                  <a:schemeClr val="bg1"/>
                </a:solidFill>
              </a:rPr>
              <a:t>Selon moi, Montréal est une ville vibrante, libérale et diversifiée. L</a:t>
            </a:r>
            <a:r>
              <a:rPr lang="fr-FR" dirty="0"/>
              <a:t>e choix des événements et des spectacles est riche ici ! </a:t>
            </a:r>
            <a:endParaRPr lang="en-GB" dirty="0">
              <a:solidFill>
                <a:schemeClr val="bg1"/>
              </a:solidFill>
            </a:endParaRPr>
          </a:p>
        </p:txBody>
      </p:sp>
      <p:sp>
        <p:nvSpPr>
          <p:cNvPr id="20" name="Rounded Rectangle 46">
            <a:extLst>
              <a:ext uri="{FF2B5EF4-FFF2-40B4-BE49-F238E27FC236}">
                <a16:creationId xmlns:a16="http://schemas.microsoft.com/office/drawing/2014/main" id="{A1A57569-6AD4-4AD2-B91D-3B68C3528D5C}"/>
              </a:ext>
            </a:extLst>
          </p:cNvPr>
          <p:cNvSpPr/>
          <p:nvPr/>
        </p:nvSpPr>
        <p:spPr>
          <a:xfrm>
            <a:off x="3606432" y="3941275"/>
            <a:ext cx="2581932" cy="12571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defRPr/>
            </a:pPr>
            <a:r>
              <a:rPr lang="fr-FR" sz="1600" b="1" dirty="0">
                <a:solidFill>
                  <a:prstClr val="white"/>
                </a:solidFill>
                <a:latin typeface="Century Gothic" panose="020B0502020202020204" pitchFamily="34" charset="0"/>
              </a:rPr>
              <a:t>*a lieu </a:t>
            </a:r>
            <a:r>
              <a:rPr lang="en-GB" sz="1600" dirty="0">
                <a:solidFill>
                  <a:prstClr val="white"/>
                </a:solidFill>
                <a:latin typeface="Century Gothic" panose="020B0502020202020204" pitchFamily="34" charset="0"/>
              </a:rPr>
              <a:t>= takes place</a:t>
            </a:r>
          </a:p>
          <a:p>
            <a:pPr lvl="0">
              <a:defRPr/>
            </a:pPr>
            <a:r>
              <a:rPr lang="fr-FR" sz="1600" b="1" dirty="0">
                <a:solidFill>
                  <a:prstClr val="white"/>
                </a:solidFill>
                <a:latin typeface="Century Gothic" panose="020B0502020202020204" pitchFamily="34" charset="0"/>
              </a:rPr>
              <a:t>*mariage de fait </a:t>
            </a:r>
            <a:r>
              <a:rPr lang="en-GB" sz="1600" dirty="0">
                <a:solidFill>
                  <a:prstClr val="white"/>
                </a:solidFill>
                <a:latin typeface="Century Gothic" panose="020B0502020202020204" pitchFamily="34" charset="0"/>
              </a:rPr>
              <a:t>= common-law marriage</a:t>
            </a:r>
          </a:p>
          <a:p>
            <a:pPr lvl="0">
              <a:defRPr/>
            </a:pPr>
            <a:r>
              <a:rPr lang="en-GB" sz="1600" b="1" dirty="0">
                <a:solidFill>
                  <a:prstClr val="white"/>
                </a:solidFill>
                <a:latin typeface="Century Gothic" panose="020B0502020202020204" pitchFamily="34" charset="0"/>
              </a:rPr>
              <a:t>*</a:t>
            </a:r>
            <a:r>
              <a:rPr lang="en-GB" sz="1600" dirty="0"/>
              <a:t> </a:t>
            </a:r>
            <a:r>
              <a:rPr lang="en-GB" sz="1600" b="1" dirty="0"/>
              <a:t>jusqu'à</a:t>
            </a:r>
            <a:r>
              <a:rPr lang="en-GB" sz="1600" dirty="0"/>
              <a:t> = until</a:t>
            </a:r>
            <a:endParaRPr lang="en-GB" sz="1600" b="1" dirty="0">
              <a:solidFill>
                <a:prstClr val="white"/>
              </a:solidFill>
              <a:latin typeface="Century Gothic" panose="020B0502020202020204" pitchFamily="34" charset="0"/>
            </a:endParaRPr>
          </a:p>
        </p:txBody>
      </p:sp>
      <p:grpSp>
        <p:nvGrpSpPr>
          <p:cNvPr id="18" name="Group 17"/>
          <p:cNvGrpSpPr/>
          <p:nvPr/>
        </p:nvGrpSpPr>
        <p:grpSpPr>
          <a:xfrm>
            <a:off x="396202" y="1195508"/>
            <a:ext cx="3956416" cy="1962281"/>
            <a:chOff x="-1113109" y="1753403"/>
            <a:chExt cx="3956416" cy="1962281"/>
          </a:xfrm>
        </p:grpSpPr>
        <p:sp>
          <p:nvSpPr>
            <p:cNvPr id="21" name="Rounded Rectangular Callout 2">
              <a:extLst>
                <a:ext uri="{FF2B5EF4-FFF2-40B4-BE49-F238E27FC236}">
                  <a16:creationId xmlns:a16="http://schemas.microsoft.com/office/drawing/2014/main" id="{89D15E0A-3022-408B-909C-2644C40974E5}"/>
                </a:ext>
              </a:extLst>
            </p:cNvPr>
            <p:cNvSpPr/>
            <p:nvPr/>
          </p:nvSpPr>
          <p:spPr>
            <a:xfrm>
              <a:off x="-1113109" y="1753403"/>
              <a:ext cx="3956416" cy="1885753"/>
            </a:xfrm>
            <a:prstGeom prst="wedgeRoundRectCallout">
              <a:avLst>
                <a:gd name="adj1" fmla="val -20214"/>
                <a:gd name="adj2" fmla="val 62487"/>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prstClr val="white">
                      <a:lumMod val="95000"/>
                    </a:prstClr>
                  </a:solidFill>
                  <a:latin typeface="Century Gothic" panose="020B0502020202020204" pitchFamily="34" charset="0"/>
                </a:rPr>
                <a:t>The French name of the city is </a:t>
              </a:r>
              <a:r>
                <a:rPr lang="en-GB" sz="2400" b="1" i="1" dirty="0">
                  <a:solidFill>
                    <a:prstClr val="white">
                      <a:lumMod val="95000"/>
                    </a:prstClr>
                  </a:solidFill>
                  <a:latin typeface="Century Gothic" panose="020B0502020202020204" pitchFamily="34" charset="0"/>
                </a:rPr>
                <a:t>Montréal</a:t>
              </a:r>
              <a:r>
                <a:rPr lang="en-GB" sz="2400" dirty="0">
                  <a:solidFill>
                    <a:prstClr val="white">
                      <a:lumMod val="95000"/>
                    </a:prstClr>
                  </a:solidFill>
                  <a:latin typeface="Century Gothic" panose="020B0502020202020204" pitchFamily="34" charset="0"/>
                </a:rPr>
                <a:t>.</a:t>
              </a:r>
            </a:p>
            <a:p>
              <a:pPr lvl="0" algn="ctr">
                <a:defRPr/>
              </a:pPr>
              <a:r>
                <a:rPr lang="en-GB" sz="2400" dirty="0">
                  <a:solidFill>
                    <a:prstClr val="white">
                      <a:lumMod val="95000"/>
                    </a:prstClr>
                  </a:solidFill>
                  <a:latin typeface="Century Gothic" panose="020B0502020202020204" pitchFamily="34" charset="0"/>
                </a:rPr>
                <a:t>How do you think it is pronounced?</a:t>
              </a:r>
            </a:p>
          </p:txBody>
        </p:sp>
        <p:pic>
          <p:nvPicPr>
            <p:cNvPr id="22" name="Picture 21" descr="Shape&#10;&#10;Description automatically generated">
              <a:hlinkClick r:id="" action="ppaction://noaction">
                <a:snd r:embed="rId10" name="montreal.wav"/>
              </a:hlinkClick>
              <a:extLst>
                <a:ext uri="{FF2B5EF4-FFF2-40B4-BE49-F238E27FC236}">
                  <a16:creationId xmlns:a16="http://schemas.microsoft.com/office/drawing/2014/main" id="{32A657B5-3D12-4B99-BD74-3BF181C045C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9537" y="3262646"/>
              <a:ext cx="712995" cy="453038"/>
            </a:xfrm>
            <a:prstGeom prst="rect">
              <a:avLst/>
            </a:prstGeom>
          </p:spPr>
        </p:pic>
      </p:grpSp>
      <p:sp>
        <p:nvSpPr>
          <p:cNvPr id="23" name="Rounded Rectangle 46">
            <a:extLst>
              <a:ext uri="{FF2B5EF4-FFF2-40B4-BE49-F238E27FC236}">
                <a16:creationId xmlns:a16="http://schemas.microsoft.com/office/drawing/2014/main" id="{FB09667E-50A2-4099-B9F5-10D9728BF65D}"/>
              </a:ext>
            </a:extLst>
          </p:cNvPr>
          <p:cNvSpPr/>
          <p:nvPr/>
        </p:nvSpPr>
        <p:spPr>
          <a:xfrm>
            <a:off x="10812162" y="216819"/>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Tree>
    <p:extLst>
      <p:ext uri="{BB962C8B-B14F-4D97-AF65-F5344CB8AC3E}">
        <p14:creationId xmlns:p14="http://schemas.microsoft.com/office/powerpoint/2010/main" val="19868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2" grpId="0" animBg="1"/>
      <p:bldP spid="26"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6478F-F741-47CD-8794-EDA9432E45DF}"/>
              </a:ext>
            </a:extLst>
          </p:cNvPr>
          <p:cNvPicPr>
            <a:picLocks noChangeAspect="1"/>
          </p:cNvPicPr>
          <p:nvPr/>
        </p:nvPicPr>
        <p:blipFill>
          <a:blip r:embed="rId3"/>
          <a:stretch>
            <a:fillRect/>
          </a:stretch>
        </p:blipFill>
        <p:spPr>
          <a:xfrm>
            <a:off x="2921430" y="1081851"/>
            <a:ext cx="6744284" cy="5265876"/>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6815472" cy="867128"/>
          </a:xfrm>
          <a:prstGeom prst="rect">
            <a:avLst/>
          </a:prstGeom>
        </p:spPr>
      </p:pic>
      <p:sp>
        <p:nvSpPr>
          <p:cNvPr id="4" name="Title 3"/>
          <p:cNvSpPr>
            <a:spLocks noGrp="1"/>
          </p:cNvSpPr>
          <p:nvPr>
            <p:ph type="title"/>
          </p:nvPr>
        </p:nvSpPr>
        <p:spPr>
          <a:xfrm>
            <a:off x="-1" y="296864"/>
            <a:ext cx="6549657" cy="707849"/>
          </a:xfrm>
        </p:spPr>
        <p:txBody>
          <a:bodyPr>
            <a:normAutofit/>
          </a:bodyPr>
          <a:lstStyle/>
          <a:p>
            <a:r>
              <a:rPr lang="fr-FR" sz="3600" b="1" dirty="0">
                <a:solidFill>
                  <a:schemeClr val="bg1"/>
                </a:solidFill>
              </a:rPr>
              <a:t>Mots-croisés: crossword</a:t>
            </a:r>
          </a:p>
        </p:txBody>
      </p:sp>
      <p:sp>
        <p:nvSpPr>
          <p:cNvPr id="31" name="TextBox 30">
            <a:extLst>
              <a:ext uri="{FF2B5EF4-FFF2-40B4-BE49-F238E27FC236}">
                <a16:creationId xmlns:a16="http://schemas.microsoft.com/office/drawing/2014/main" id="{006FBBE8-CECF-4A8B-9121-BC659D99D133}"/>
              </a:ext>
            </a:extLst>
          </p:cNvPr>
          <p:cNvSpPr txBox="1"/>
          <p:nvPr/>
        </p:nvSpPr>
        <p:spPr>
          <a:xfrm>
            <a:off x="61384" y="1160244"/>
            <a:ext cx="2139058" cy="2554545"/>
          </a:xfrm>
          <a:prstGeom prst="rect">
            <a:avLst/>
          </a:prstGeom>
          <a:noFill/>
        </p:spPr>
        <p:txBody>
          <a:bodyPr wrap="square" rtlCol="0">
            <a:spAutoFit/>
          </a:bodyPr>
          <a:lstStyle/>
          <a:p>
            <a:pPr algn="l"/>
            <a:r>
              <a:rPr lang="en-GB" sz="1600" u="sng" dirty="0">
                <a:solidFill>
                  <a:schemeClr val="accent5">
                    <a:lumMod val="50000"/>
                  </a:schemeClr>
                </a:solidFill>
              </a:rPr>
              <a:t>Across:</a:t>
            </a:r>
          </a:p>
          <a:p>
            <a:r>
              <a:rPr lang="fr-FR" sz="1600" dirty="0">
                <a:solidFill>
                  <a:schemeClr val="accent5">
                    <a:lumMod val="50000"/>
                  </a:schemeClr>
                </a:solidFill>
              </a:rPr>
              <a:t>3. scène</a:t>
            </a:r>
          </a:p>
          <a:p>
            <a:r>
              <a:rPr lang="fr-FR" sz="1600" dirty="0">
                <a:solidFill>
                  <a:schemeClr val="accent5">
                    <a:lumMod val="50000"/>
                  </a:schemeClr>
                </a:solidFill>
              </a:rPr>
              <a:t>6. concours</a:t>
            </a:r>
          </a:p>
          <a:p>
            <a:r>
              <a:rPr lang="fr-FR" sz="1600" dirty="0">
                <a:solidFill>
                  <a:schemeClr val="accent5">
                    <a:lumMod val="50000"/>
                  </a:schemeClr>
                </a:solidFill>
              </a:rPr>
              <a:t>8. participer à</a:t>
            </a:r>
          </a:p>
          <a:p>
            <a:r>
              <a:rPr lang="fr-FR" sz="1600" dirty="0">
                <a:solidFill>
                  <a:schemeClr val="accent5">
                    <a:lumMod val="50000"/>
                  </a:schemeClr>
                </a:solidFill>
              </a:rPr>
              <a:t>11. spectacle</a:t>
            </a:r>
          </a:p>
          <a:p>
            <a:r>
              <a:rPr lang="fr-FR" sz="1600" dirty="0">
                <a:solidFill>
                  <a:schemeClr val="accent5">
                    <a:lumMod val="50000"/>
                  </a:schemeClr>
                </a:solidFill>
              </a:rPr>
              <a:t>12. annuel</a:t>
            </a:r>
          </a:p>
          <a:p>
            <a:r>
              <a:rPr lang="fr-FR" sz="1600" dirty="0">
                <a:solidFill>
                  <a:schemeClr val="accent5">
                    <a:lumMod val="50000"/>
                  </a:schemeClr>
                </a:solidFill>
              </a:rPr>
              <a:t>13. sexe</a:t>
            </a:r>
          </a:p>
          <a:p>
            <a:r>
              <a:rPr lang="fr-FR" sz="1600" dirty="0">
                <a:solidFill>
                  <a:schemeClr val="accent5">
                    <a:lumMod val="50000"/>
                  </a:schemeClr>
                </a:solidFill>
              </a:rPr>
              <a:t>14. diversité</a:t>
            </a:r>
          </a:p>
          <a:p>
            <a:pPr marL="342900" indent="-342900">
              <a:buAutoNum type="arabicPeriod" startAt="15"/>
            </a:pPr>
            <a:r>
              <a:rPr lang="fr-FR" sz="1600" dirty="0">
                <a:solidFill>
                  <a:schemeClr val="accent5">
                    <a:lumMod val="50000"/>
                  </a:schemeClr>
                </a:solidFill>
              </a:rPr>
              <a:t>émission</a:t>
            </a:r>
          </a:p>
          <a:p>
            <a:pPr marL="342900" indent="-342900">
              <a:buAutoNum type="arabicPeriod" startAt="15"/>
            </a:pPr>
            <a:r>
              <a:rPr lang="fr-FR" sz="1600" dirty="0">
                <a:solidFill>
                  <a:schemeClr val="accent5">
                    <a:lumMod val="50000"/>
                  </a:schemeClr>
                </a:solidFill>
              </a:rPr>
              <a:t>avoir besoin de</a:t>
            </a:r>
          </a:p>
        </p:txBody>
      </p:sp>
      <p:sp>
        <p:nvSpPr>
          <p:cNvPr id="32" name="TextBox 31">
            <a:extLst>
              <a:ext uri="{FF2B5EF4-FFF2-40B4-BE49-F238E27FC236}">
                <a16:creationId xmlns:a16="http://schemas.microsoft.com/office/drawing/2014/main" id="{749E9D88-1F8D-431D-89E0-EB76BC390261}"/>
              </a:ext>
            </a:extLst>
          </p:cNvPr>
          <p:cNvSpPr txBox="1"/>
          <p:nvPr/>
        </p:nvSpPr>
        <p:spPr>
          <a:xfrm>
            <a:off x="60042" y="3884530"/>
            <a:ext cx="2427562" cy="2339102"/>
          </a:xfrm>
          <a:prstGeom prst="rect">
            <a:avLst/>
          </a:prstGeom>
          <a:noFill/>
        </p:spPr>
        <p:txBody>
          <a:bodyPr wrap="square" rtlCol="0">
            <a:spAutoFit/>
          </a:bodyPr>
          <a:lstStyle/>
          <a:p>
            <a:pPr algn="l"/>
            <a:r>
              <a:rPr lang="en-GB" sz="1600" u="sng" dirty="0">
                <a:solidFill>
                  <a:schemeClr val="accent5">
                    <a:lumMod val="50000"/>
                  </a:schemeClr>
                </a:solidFill>
              </a:rPr>
              <a:t>Down:</a:t>
            </a:r>
          </a:p>
          <a:p>
            <a:r>
              <a:rPr lang="fr-FR" sz="1600" dirty="0">
                <a:solidFill>
                  <a:schemeClr val="accent5">
                    <a:lumMod val="50000"/>
                  </a:schemeClr>
                </a:solidFill>
              </a:rPr>
              <a:t>1. artiste</a:t>
            </a:r>
          </a:p>
          <a:p>
            <a:r>
              <a:rPr lang="fr-FR" sz="1600" dirty="0">
                <a:solidFill>
                  <a:schemeClr val="accent5">
                    <a:lumMod val="50000"/>
                  </a:schemeClr>
                </a:solidFill>
              </a:rPr>
              <a:t>2. genre</a:t>
            </a:r>
          </a:p>
          <a:p>
            <a:r>
              <a:rPr lang="fr-FR" sz="1600" dirty="0">
                <a:solidFill>
                  <a:schemeClr val="accent5">
                    <a:lumMod val="50000"/>
                  </a:schemeClr>
                </a:solidFill>
              </a:rPr>
              <a:t>4. défi</a:t>
            </a:r>
          </a:p>
          <a:p>
            <a:r>
              <a:rPr lang="fr-FR" sz="1600" dirty="0">
                <a:solidFill>
                  <a:schemeClr val="accent5">
                    <a:lumMod val="50000"/>
                  </a:schemeClr>
                </a:solidFill>
              </a:rPr>
              <a:t>5. personnage</a:t>
            </a:r>
          </a:p>
          <a:p>
            <a:r>
              <a:rPr lang="fr-FR" sz="1600" dirty="0">
                <a:solidFill>
                  <a:schemeClr val="accent5">
                    <a:lumMod val="50000"/>
                  </a:schemeClr>
                </a:solidFill>
              </a:rPr>
              <a:t>7. non-binaire</a:t>
            </a:r>
          </a:p>
          <a:p>
            <a:r>
              <a:rPr lang="fr-FR" sz="1600" dirty="0">
                <a:solidFill>
                  <a:schemeClr val="accent5">
                    <a:lumMod val="50000"/>
                  </a:schemeClr>
                </a:solidFill>
              </a:rPr>
              <a:t>9. transgenre</a:t>
            </a:r>
          </a:p>
          <a:p>
            <a:pPr algn="l"/>
            <a:r>
              <a:rPr lang="fr-FR" sz="1600" dirty="0">
                <a:solidFill>
                  <a:schemeClr val="accent5">
                    <a:lumMod val="50000"/>
                  </a:schemeClr>
                </a:solidFill>
              </a:rPr>
              <a:t>10. culturel</a:t>
            </a:r>
          </a:p>
          <a:p>
            <a:pPr algn="l"/>
            <a:r>
              <a:rPr lang="fr-FR" sz="1600" dirty="0">
                <a:solidFill>
                  <a:schemeClr val="accent5">
                    <a:lumMod val="50000"/>
                  </a:schemeClr>
                </a:solidFill>
              </a:rPr>
              <a:t>17. vol</a:t>
            </a:r>
          </a:p>
        </p:txBody>
      </p:sp>
      <p:sp>
        <p:nvSpPr>
          <p:cNvPr id="36" name="TextBox 35">
            <a:extLst>
              <a:ext uri="{FF2B5EF4-FFF2-40B4-BE49-F238E27FC236}">
                <a16:creationId xmlns:a16="http://schemas.microsoft.com/office/drawing/2014/main" id="{79BD9309-213E-4EA0-B716-88880D12A2AF}"/>
              </a:ext>
            </a:extLst>
          </p:cNvPr>
          <p:cNvSpPr txBox="1"/>
          <p:nvPr/>
        </p:nvSpPr>
        <p:spPr>
          <a:xfrm>
            <a:off x="9319628" y="1328229"/>
            <a:ext cx="2851900" cy="1323439"/>
          </a:xfrm>
          <a:prstGeom prst="rect">
            <a:avLst/>
          </a:prstGeom>
          <a:noFill/>
        </p:spPr>
        <p:txBody>
          <a:bodyPr wrap="square" rtlCol="0">
            <a:spAutoFit/>
          </a:bodyPr>
          <a:lstStyle/>
          <a:p>
            <a:pPr algn="ctr"/>
            <a:r>
              <a:rPr lang="en-GB" sz="2000" b="1" dirty="0">
                <a:solidFill>
                  <a:schemeClr val="accent5">
                    <a:lumMod val="50000"/>
                  </a:schemeClr>
                </a:solidFill>
              </a:rPr>
              <a:t>Fill in the crossword with the English translations of the French vocabulary</a:t>
            </a:r>
            <a:endParaRPr lang="fr-FR" sz="2000" b="1" dirty="0">
              <a:solidFill>
                <a:schemeClr val="accent5">
                  <a:lumMod val="50000"/>
                </a:schemeClr>
              </a:solidFill>
            </a:endParaRPr>
          </a:p>
        </p:txBody>
      </p:sp>
      <p:pic>
        <p:nvPicPr>
          <p:cNvPr id="37" name="Picture 36">
            <a:extLst>
              <a:ext uri="{FF2B5EF4-FFF2-40B4-BE49-F238E27FC236}">
                <a16:creationId xmlns:a16="http://schemas.microsoft.com/office/drawing/2014/main" id="{54244153-CEBC-4CC1-AC03-3FA9208EFA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654152" y="2794259"/>
            <a:ext cx="2307947" cy="3323141"/>
          </a:xfrm>
          <a:prstGeom prst="rect">
            <a:avLst/>
          </a:prstGeom>
        </p:spPr>
      </p:pic>
      <p:sp>
        <p:nvSpPr>
          <p:cNvPr id="39" name="TextBox 38">
            <a:extLst>
              <a:ext uri="{FF2B5EF4-FFF2-40B4-BE49-F238E27FC236}">
                <a16:creationId xmlns:a16="http://schemas.microsoft.com/office/drawing/2014/main" id="{1A744527-8EE0-4260-8487-8D080340F24C}"/>
              </a:ext>
            </a:extLst>
          </p:cNvPr>
          <p:cNvSpPr txBox="1"/>
          <p:nvPr/>
        </p:nvSpPr>
        <p:spPr>
          <a:xfrm>
            <a:off x="4566941" y="3637756"/>
            <a:ext cx="244549" cy="461665"/>
          </a:xfrm>
          <a:prstGeom prst="rect">
            <a:avLst/>
          </a:prstGeom>
          <a:noFill/>
        </p:spPr>
        <p:txBody>
          <a:bodyPr wrap="square" rtlCol="0">
            <a:spAutoFit/>
          </a:bodyPr>
          <a:lstStyle/>
          <a:p>
            <a:pPr algn="ctr"/>
            <a:r>
              <a:rPr lang="en-GB" sz="2400" dirty="0">
                <a:solidFill>
                  <a:schemeClr val="accent5">
                    <a:lumMod val="50000"/>
                  </a:schemeClr>
                </a:solidFill>
              </a:rPr>
              <a:t>h</a:t>
            </a:r>
          </a:p>
        </p:txBody>
      </p:sp>
      <p:sp>
        <p:nvSpPr>
          <p:cNvPr id="41" name="TextBox 40">
            <a:extLst>
              <a:ext uri="{FF2B5EF4-FFF2-40B4-BE49-F238E27FC236}">
                <a16:creationId xmlns:a16="http://schemas.microsoft.com/office/drawing/2014/main" id="{B2EB98DA-7AB5-478C-B072-C09B67AF9E47}"/>
              </a:ext>
            </a:extLst>
          </p:cNvPr>
          <p:cNvSpPr txBox="1"/>
          <p:nvPr/>
        </p:nvSpPr>
        <p:spPr>
          <a:xfrm>
            <a:off x="5282965" y="3637756"/>
            <a:ext cx="264671" cy="461665"/>
          </a:xfrm>
          <a:prstGeom prst="rect">
            <a:avLst/>
          </a:prstGeom>
          <a:noFill/>
        </p:spPr>
        <p:txBody>
          <a:bodyPr wrap="square" rtlCol="0">
            <a:spAutoFit/>
          </a:bodyPr>
          <a:lstStyle/>
          <a:p>
            <a:pPr algn="ctr"/>
            <a:r>
              <a:rPr lang="en-GB" sz="2400" dirty="0">
                <a:solidFill>
                  <a:schemeClr val="accent5">
                    <a:lumMod val="50000"/>
                  </a:schemeClr>
                </a:solidFill>
              </a:rPr>
              <a:t>w</a:t>
            </a:r>
          </a:p>
        </p:txBody>
      </p:sp>
      <p:sp>
        <p:nvSpPr>
          <p:cNvPr id="62" name="TextBox 61">
            <a:extLst>
              <a:ext uri="{FF2B5EF4-FFF2-40B4-BE49-F238E27FC236}">
                <a16:creationId xmlns:a16="http://schemas.microsoft.com/office/drawing/2014/main" id="{87A584BC-2254-44A0-9B27-17EADC8E6D9F}"/>
              </a:ext>
            </a:extLst>
          </p:cNvPr>
          <p:cNvSpPr txBox="1"/>
          <p:nvPr/>
        </p:nvSpPr>
        <p:spPr>
          <a:xfrm>
            <a:off x="5293026" y="1472627"/>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63" name="TextBox 62">
            <a:extLst>
              <a:ext uri="{FF2B5EF4-FFF2-40B4-BE49-F238E27FC236}">
                <a16:creationId xmlns:a16="http://schemas.microsoft.com/office/drawing/2014/main" id="{6402D68E-A61A-4790-AE31-7BD79A1A6B75}"/>
              </a:ext>
            </a:extLst>
          </p:cNvPr>
          <p:cNvSpPr txBox="1"/>
          <p:nvPr/>
        </p:nvSpPr>
        <p:spPr>
          <a:xfrm>
            <a:off x="4210906" y="4718337"/>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64" name="TextBox 63">
            <a:extLst>
              <a:ext uri="{FF2B5EF4-FFF2-40B4-BE49-F238E27FC236}">
                <a16:creationId xmlns:a16="http://schemas.microsoft.com/office/drawing/2014/main" id="{B31CF231-53B0-4E91-B2CB-2A121BAA275F}"/>
              </a:ext>
            </a:extLst>
          </p:cNvPr>
          <p:cNvSpPr txBox="1"/>
          <p:nvPr/>
        </p:nvSpPr>
        <p:spPr>
          <a:xfrm>
            <a:off x="4210906" y="2910867"/>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65" name="TextBox 64">
            <a:extLst>
              <a:ext uri="{FF2B5EF4-FFF2-40B4-BE49-F238E27FC236}">
                <a16:creationId xmlns:a16="http://schemas.microsoft.com/office/drawing/2014/main" id="{3E37CE9C-5C45-4C4B-919C-3F14D02B675B}"/>
              </a:ext>
            </a:extLst>
          </p:cNvPr>
          <p:cNvSpPr txBox="1"/>
          <p:nvPr/>
        </p:nvSpPr>
        <p:spPr>
          <a:xfrm>
            <a:off x="4210906" y="5442032"/>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66" name="TextBox 65">
            <a:extLst>
              <a:ext uri="{FF2B5EF4-FFF2-40B4-BE49-F238E27FC236}">
                <a16:creationId xmlns:a16="http://schemas.microsoft.com/office/drawing/2014/main" id="{2ECA482A-22A5-4FDF-90EE-A02BE632ECF4}"/>
              </a:ext>
            </a:extLst>
          </p:cNvPr>
          <p:cNvSpPr txBox="1"/>
          <p:nvPr/>
        </p:nvSpPr>
        <p:spPr>
          <a:xfrm>
            <a:off x="3479191" y="2552152"/>
            <a:ext cx="244549" cy="461665"/>
          </a:xfrm>
          <a:prstGeom prst="rect">
            <a:avLst/>
          </a:prstGeom>
          <a:noFill/>
        </p:spPr>
        <p:txBody>
          <a:bodyPr wrap="square" rtlCol="0">
            <a:spAutoFit/>
          </a:bodyPr>
          <a:lstStyle/>
          <a:p>
            <a:pPr algn="ctr"/>
            <a:r>
              <a:rPr lang="en-GB" sz="2400" dirty="0">
                <a:solidFill>
                  <a:schemeClr val="accent5">
                    <a:lumMod val="50000"/>
                  </a:schemeClr>
                </a:solidFill>
              </a:rPr>
              <a:t>l</a:t>
            </a:r>
          </a:p>
        </p:txBody>
      </p:sp>
      <p:sp>
        <p:nvSpPr>
          <p:cNvPr id="67" name="TextBox 66">
            <a:extLst>
              <a:ext uri="{FF2B5EF4-FFF2-40B4-BE49-F238E27FC236}">
                <a16:creationId xmlns:a16="http://schemas.microsoft.com/office/drawing/2014/main" id="{0627DB63-4216-46F6-A2DD-9FE3E89598F8}"/>
              </a:ext>
            </a:extLst>
          </p:cNvPr>
          <p:cNvSpPr txBox="1"/>
          <p:nvPr/>
        </p:nvSpPr>
        <p:spPr>
          <a:xfrm>
            <a:off x="4210906" y="4349435"/>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68" name="TextBox 67">
            <a:extLst>
              <a:ext uri="{FF2B5EF4-FFF2-40B4-BE49-F238E27FC236}">
                <a16:creationId xmlns:a16="http://schemas.microsoft.com/office/drawing/2014/main" id="{DBE6C4DB-FC9D-4D00-832A-8382137CA495}"/>
              </a:ext>
            </a:extLst>
          </p:cNvPr>
          <p:cNvSpPr txBox="1"/>
          <p:nvPr/>
        </p:nvSpPr>
        <p:spPr>
          <a:xfrm>
            <a:off x="3479191" y="3637756"/>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69" name="TextBox 68">
            <a:extLst>
              <a:ext uri="{FF2B5EF4-FFF2-40B4-BE49-F238E27FC236}">
                <a16:creationId xmlns:a16="http://schemas.microsoft.com/office/drawing/2014/main" id="{8180A879-47E7-4428-B0AB-FB0766857ED7}"/>
              </a:ext>
            </a:extLst>
          </p:cNvPr>
          <p:cNvSpPr txBox="1"/>
          <p:nvPr/>
        </p:nvSpPr>
        <p:spPr>
          <a:xfrm>
            <a:off x="4210906" y="3994165"/>
            <a:ext cx="244549" cy="461665"/>
          </a:xfrm>
          <a:prstGeom prst="rect">
            <a:avLst/>
          </a:prstGeom>
          <a:noFill/>
        </p:spPr>
        <p:txBody>
          <a:bodyPr wrap="square" rtlCol="0">
            <a:spAutoFit/>
          </a:bodyPr>
          <a:lstStyle/>
          <a:p>
            <a:pPr algn="ctr"/>
            <a:r>
              <a:rPr lang="en-GB" sz="2400" dirty="0">
                <a:solidFill>
                  <a:schemeClr val="accent5">
                    <a:lumMod val="50000"/>
                  </a:schemeClr>
                </a:solidFill>
              </a:rPr>
              <a:t>g</a:t>
            </a:r>
          </a:p>
        </p:txBody>
      </p:sp>
      <p:sp>
        <p:nvSpPr>
          <p:cNvPr id="77" name="TextBox 76">
            <a:extLst>
              <a:ext uri="{FF2B5EF4-FFF2-40B4-BE49-F238E27FC236}">
                <a16:creationId xmlns:a16="http://schemas.microsoft.com/office/drawing/2014/main" id="{B4221797-F21B-4E5A-8095-80910051B437}"/>
              </a:ext>
            </a:extLst>
          </p:cNvPr>
          <p:cNvSpPr txBox="1"/>
          <p:nvPr/>
        </p:nvSpPr>
        <p:spPr>
          <a:xfrm>
            <a:off x="6740278" y="5084758"/>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79" name="TextBox 78">
            <a:extLst>
              <a:ext uri="{FF2B5EF4-FFF2-40B4-BE49-F238E27FC236}">
                <a16:creationId xmlns:a16="http://schemas.microsoft.com/office/drawing/2014/main" id="{F3FFFDE0-F0E0-42EA-91E0-616464C786BC}"/>
              </a:ext>
            </a:extLst>
          </p:cNvPr>
          <p:cNvSpPr txBox="1"/>
          <p:nvPr/>
        </p:nvSpPr>
        <p:spPr>
          <a:xfrm>
            <a:off x="4210906" y="3637756"/>
            <a:ext cx="244549" cy="461665"/>
          </a:xfrm>
          <a:prstGeom prst="rect">
            <a:avLst/>
          </a:prstGeom>
          <a:noFill/>
        </p:spPr>
        <p:txBody>
          <a:bodyPr wrap="square" rtlCol="0">
            <a:spAutoFit/>
          </a:bodyPr>
          <a:lstStyle/>
          <a:p>
            <a:pPr algn="ctr"/>
            <a:r>
              <a:rPr lang="en-GB" sz="2400" dirty="0">
                <a:solidFill>
                  <a:schemeClr val="accent5">
                    <a:lumMod val="50000"/>
                  </a:schemeClr>
                </a:solidFill>
              </a:rPr>
              <a:t>s</a:t>
            </a:r>
          </a:p>
        </p:txBody>
      </p:sp>
      <p:sp>
        <p:nvSpPr>
          <p:cNvPr id="80" name="TextBox 79">
            <a:extLst>
              <a:ext uri="{FF2B5EF4-FFF2-40B4-BE49-F238E27FC236}">
                <a16:creationId xmlns:a16="http://schemas.microsoft.com/office/drawing/2014/main" id="{3E485E47-3863-45F9-9051-F609F112FFEE}"/>
              </a:ext>
            </a:extLst>
          </p:cNvPr>
          <p:cNvSpPr txBox="1"/>
          <p:nvPr/>
        </p:nvSpPr>
        <p:spPr>
          <a:xfrm>
            <a:off x="3479191" y="4349435"/>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81" name="TextBox 80">
            <a:extLst>
              <a:ext uri="{FF2B5EF4-FFF2-40B4-BE49-F238E27FC236}">
                <a16:creationId xmlns:a16="http://schemas.microsoft.com/office/drawing/2014/main" id="{422155DF-86F9-494B-B74B-34F21898752D}"/>
              </a:ext>
            </a:extLst>
          </p:cNvPr>
          <p:cNvSpPr txBox="1"/>
          <p:nvPr/>
        </p:nvSpPr>
        <p:spPr>
          <a:xfrm>
            <a:off x="4210906" y="3277119"/>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82" name="TextBox 81">
            <a:extLst>
              <a:ext uri="{FF2B5EF4-FFF2-40B4-BE49-F238E27FC236}">
                <a16:creationId xmlns:a16="http://schemas.microsoft.com/office/drawing/2014/main" id="{0FC0E738-E9FE-49FA-885F-CBF0BB4CD25C}"/>
              </a:ext>
            </a:extLst>
          </p:cNvPr>
          <p:cNvSpPr txBox="1"/>
          <p:nvPr/>
        </p:nvSpPr>
        <p:spPr>
          <a:xfrm>
            <a:off x="5293026" y="2552152"/>
            <a:ext cx="244549" cy="461665"/>
          </a:xfrm>
          <a:prstGeom prst="rect">
            <a:avLst/>
          </a:prstGeom>
          <a:noFill/>
        </p:spPr>
        <p:txBody>
          <a:bodyPr wrap="square" rtlCol="0">
            <a:spAutoFit/>
          </a:bodyPr>
          <a:lstStyle/>
          <a:p>
            <a:pPr algn="ctr"/>
            <a:r>
              <a:rPr lang="en-GB" sz="2400" dirty="0">
                <a:solidFill>
                  <a:schemeClr val="accent5">
                    <a:lumMod val="50000"/>
                  </a:schemeClr>
                </a:solidFill>
              </a:rPr>
              <a:t>s</a:t>
            </a:r>
          </a:p>
        </p:txBody>
      </p:sp>
      <p:sp>
        <p:nvSpPr>
          <p:cNvPr id="84" name="TextBox 83">
            <a:extLst>
              <a:ext uri="{FF2B5EF4-FFF2-40B4-BE49-F238E27FC236}">
                <a16:creationId xmlns:a16="http://schemas.microsoft.com/office/drawing/2014/main" id="{1FE0E4A8-4899-446D-ADD6-834D5B143753}"/>
              </a:ext>
            </a:extLst>
          </p:cNvPr>
          <p:cNvSpPr txBox="1"/>
          <p:nvPr/>
        </p:nvSpPr>
        <p:spPr>
          <a:xfrm>
            <a:off x="6381162" y="3994165"/>
            <a:ext cx="244549" cy="461665"/>
          </a:xfrm>
          <a:prstGeom prst="rect">
            <a:avLst/>
          </a:prstGeom>
          <a:noFill/>
        </p:spPr>
        <p:txBody>
          <a:bodyPr wrap="square" rtlCol="0">
            <a:spAutoFit/>
          </a:bodyPr>
          <a:lstStyle/>
          <a:p>
            <a:pPr algn="ctr"/>
            <a:r>
              <a:rPr lang="en-GB" sz="2400" dirty="0">
                <a:solidFill>
                  <a:schemeClr val="accent5">
                    <a:lumMod val="50000"/>
                  </a:schemeClr>
                </a:solidFill>
              </a:rPr>
              <a:t>x</a:t>
            </a:r>
          </a:p>
        </p:txBody>
      </p:sp>
      <p:sp>
        <p:nvSpPr>
          <p:cNvPr id="86" name="TextBox 85">
            <a:extLst>
              <a:ext uri="{FF2B5EF4-FFF2-40B4-BE49-F238E27FC236}">
                <a16:creationId xmlns:a16="http://schemas.microsoft.com/office/drawing/2014/main" id="{352D1BFC-02A5-4C8F-BCE6-11AB73BF403E}"/>
              </a:ext>
            </a:extLst>
          </p:cNvPr>
          <p:cNvSpPr txBox="1"/>
          <p:nvPr/>
        </p:nvSpPr>
        <p:spPr>
          <a:xfrm>
            <a:off x="4931096" y="5084758"/>
            <a:ext cx="244549" cy="461665"/>
          </a:xfrm>
          <a:prstGeom prst="rect">
            <a:avLst/>
          </a:prstGeom>
          <a:noFill/>
        </p:spPr>
        <p:txBody>
          <a:bodyPr wrap="square" rtlCol="0">
            <a:spAutoFit/>
          </a:bodyPr>
          <a:lstStyle/>
          <a:p>
            <a:pPr algn="ctr"/>
            <a:r>
              <a:rPr lang="en-GB" sz="2400" dirty="0">
                <a:solidFill>
                  <a:schemeClr val="accent5">
                    <a:lumMod val="50000"/>
                  </a:schemeClr>
                </a:solidFill>
              </a:rPr>
              <a:t>v</a:t>
            </a:r>
          </a:p>
        </p:txBody>
      </p:sp>
      <p:sp>
        <p:nvSpPr>
          <p:cNvPr id="87" name="TextBox 86">
            <a:extLst>
              <a:ext uri="{FF2B5EF4-FFF2-40B4-BE49-F238E27FC236}">
                <a16:creationId xmlns:a16="http://schemas.microsoft.com/office/drawing/2014/main" id="{BF1ADD73-6B79-43DC-A203-0AD2DC5BF89F}"/>
              </a:ext>
            </a:extLst>
          </p:cNvPr>
          <p:cNvSpPr txBox="1"/>
          <p:nvPr/>
        </p:nvSpPr>
        <p:spPr>
          <a:xfrm>
            <a:off x="5660156" y="5084758"/>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88" name="TextBox 87">
            <a:extLst>
              <a:ext uri="{FF2B5EF4-FFF2-40B4-BE49-F238E27FC236}">
                <a16:creationId xmlns:a16="http://schemas.microsoft.com/office/drawing/2014/main" id="{8F7F35F7-302A-4D4D-BF6F-E84A93319B06}"/>
              </a:ext>
            </a:extLst>
          </p:cNvPr>
          <p:cNvSpPr txBox="1"/>
          <p:nvPr/>
        </p:nvSpPr>
        <p:spPr>
          <a:xfrm>
            <a:off x="6381162" y="5084758"/>
            <a:ext cx="244549" cy="461665"/>
          </a:xfrm>
          <a:prstGeom prst="rect">
            <a:avLst/>
          </a:prstGeom>
          <a:noFill/>
        </p:spPr>
        <p:txBody>
          <a:bodyPr wrap="square" rtlCol="0">
            <a:spAutoFit/>
          </a:bodyPr>
          <a:lstStyle/>
          <a:p>
            <a:pPr algn="ctr"/>
            <a:r>
              <a:rPr lang="en-GB" sz="2400" dirty="0">
                <a:solidFill>
                  <a:schemeClr val="accent5">
                    <a:lumMod val="50000"/>
                  </a:schemeClr>
                </a:solidFill>
              </a:rPr>
              <a:t>i</a:t>
            </a:r>
          </a:p>
        </p:txBody>
      </p:sp>
      <p:sp>
        <p:nvSpPr>
          <p:cNvPr id="89" name="TextBox 88">
            <a:extLst>
              <a:ext uri="{FF2B5EF4-FFF2-40B4-BE49-F238E27FC236}">
                <a16:creationId xmlns:a16="http://schemas.microsoft.com/office/drawing/2014/main" id="{9F8E8E7D-B6F1-4A76-97A5-D4D8533D0C0B}"/>
              </a:ext>
            </a:extLst>
          </p:cNvPr>
          <p:cNvSpPr txBox="1"/>
          <p:nvPr/>
        </p:nvSpPr>
        <p:spPr>
          <a:xfrm>
            <a:off x="7108574" y="5084758"/>
            <a:ext cx="244549" cy="461665"/>
          </a:xfrm>
          <a:prstGeom prst="rect">
            <a:avLst/>
          </a:prstGeom>
          <a:noFill/>
        </p:spPr>
        <p:txBody>
          <a:bodyPr wrap="square" rtlCol="0">
            <a:spAutoFit/>
          </a:bodyPr>
          <a:lstStyle/>
          <a:p>
            <a:pPr algn="ctr"/>
            <a:r>
              <a:rPr lang="en-GB" sz="2400" dirty="0">
                <a:solidFill>
                  <a:schemeClr val="accent5">
                    <a:lumMod val="50000"/>
                  </a:schemeClr>
                </a:solidFill>
              </a:rPr>
              <a:t>y</a:t>
            </a:r>
          </a:p>
        </p:txBody>
      </p:sp>
      <p:sp>
        <p:nvSpPr>
          <p:cNvPr id="90" name="TextBox 89">
            <a:extLst>
              <a:ext uri="{FF2B5EF4-FFF2-40B4-BE49-F238E27FC236}">
                <a16:creationId xmlns:a16="http://schemas.microsoft.com/office/drawing/2014/main" id="{2FEA486D-C93C-4EA5-ADE2-FA6B9FD4DA13}"/>
              </a:ext>
            </a:extLst>
          </p:cNvPr>
          <p:cNvSpPr txBox="1"/>
          <p:nvPr/>
        </p:nvSpPr>
        <p:spPr>
          <a:xfrm>
            <a:off x="8163720" y="2552152"/>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93" name="TextBox 92">
            <a:extLst>
              <a:ext uri="{FF2B5EF4-FFF2-40B4-BE49-F238E27FC236}">
                <a16:creationId xmlns:a16="http://schemas.microsoft.com/office/drawing/2014/main" id="{21538889-8D4E-45E3-8050-6A7997F02DB1}"/>
              </a:ext>
            </a:extLst>
          </p:cNvPr>
          <p:cNvSpPr txBox="1"/>
          <p:nvPr/>
        </p:nvSpPr>
        <p:spPr>
          <a:xfrm>
            <a:off x="5293026" y="5084758"/>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40" name="TextBox 39">
            <a:extLst>
              <a:ext uri="{FF2B5EF4-FFF2-40B4-BE49-F238E27FC236}">
                <a16:creationId xmlns:a16="http://schemas.microsoft.com/office/drawing/2014/main" id="{7F7BBD2A-2E47-4099-9FFA-174CEF4708CD}"/>
              </a:ext>
            </a:extLst>
          </p:cNvPr>
          <p:cNvSpPr txBox="1"/>
          <p:nvPr/>
        </p:nvSpPr>
        <p:spPr>
          <a:xfrm>
            <a:off x="4566941" y="5802386"/>
            <a:ext cx="244549" cy="461665"/>
          </a:xfrm>
          <a:prstGeom prst="rect">
            <a:avLst/>
          </a:prstGeom>
          <a:noFill/>
        </p:spPr>
        <p:txBody>
          <a:bodyPr wrap="square" rtlCol="0">
            <a:spAutoFit/>
          </a:bodyPr>
          <a:lstStyle/>
          <a:p>
            <a:pPr algn="ctr"/>
            <a:r>
              <a:rPr lang="en-GB" sz="2400" dirty="0">
                <a:solidFill>
                  <a:schemeClr val="accent5">
                    <a:lumMod val="50000"/>
                  </a:schemeClr>
                </a:solidFill>
              </a:rPr>
              <a:t>o</a:t>
            </a:r>
          </a:p>
        </p:txBody>
      </p:sp>
      <p:sp>
        <p:nvSpPr>
          <p:cNvPr id="44" name="TextBox 43">
            <a:extLst>
              <a:ext uri="{FF2B5EF4-FFF2-40B4-BE49-F238E27FC236}">
                <a16:creationId xmlns:a16="http://schemas.microsoft.com/office/drawing/2014/main" id="{29327C97-5950-4E20-93EA-C32BF8184C82}"/>
              </a:ext>
            </a:extLst>
          </p:cNvPr>
          <p:cNvSpPr txBox="1"/>
          <p:nvPr/>
        </p:nvSpPr>
        <p:spPr>
          <a:xfrm>
            <a:off x="5660156" y="5802386"/>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60" name="TextBox 59">
            <a:extLst>
              <a:ext uri="{FF2B5EF4-FFF2-40B4-BE49-F238E27FC236}">
                <a16:creationId xmlns:a16="http://schemas.microsoft.com/office/drawing/2014/main" id="{C3DF0A81-187D-4D95-A5E7-70262A4F4DB6}"/>
              </a:ext>
            </a:extLst>
          </p:cNvPr>
          <p:cNvSpPr txBox="1"/>
          <p:nvPr/>
        </p:nvSpPr>
        <p:spPr>
          <a:xfrm>
            <a:off x="6740278" y="5802386"/>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78" name="TextBox 77">
            <a:extLst>
              <a:ext uri="{FF2B5EF4-FFF2-40B4-BE49-F238E27FC236}">
                <a16:creationId xmlns:a16="http://schemas.microsoft.com/office/drawing/2014/main" id="{9796E824-9F30-4215-B688-4D914ED259B4}"/>
              </a:ext>
            </a:extLst>
          </p:cNvPr>
          <p:cNvSpPr txBox="1"/>
          <p:nvPr/>
        </p:nvSpPr>
        <p:spPr>
          <a:xfrm>
            <a:off x="3862611" y="5802386"/>
            <a:ext cx="244549" cy="461665"/>
          </a:xfrm>
          <a:prstGeom prst="rect">
            <a:avLst/>
          </a:prstGeom>
          <a:noFill/>
        </p:spPr>
        <p:txBody>
          <a:bodyPr wrap="square" rtlCol="0">
            <a:spAutoFit/>
          </a:bodyPr>
          <a:lstStyle/>
          <a:p>
            <a:pPr algn="ctr"/>
            <a:r>
              <a:rPr lang="en-GB" sz="2400" dirty="0">
                <a:solidFill>
                  <a:schemeClr val="accent5">
                    <a:lumMod val="50000"/>
                  </a:schemeClr>
                </a:solidFill>
              </a:rPr>
              <a:t>p</a:t>
            </a:r>
          </a:p>
        </p:txBody>
      </p:sp>
      <p:sp>
        <p:nvSpPr>
          <p:cNvPr id="96" name="TextBox 95">
            <a:extLst>
              <a:ext uri="{FF2B5EF4-FFF2-40B4-BE49-F238E27FC236}">
                <a16:creationId xmlns:a16="http://schemas.microsoft.com/office/drawing/2014/main" id="{40B158B0-0F92-46EC-9E05-C87ECE33215A}"/>
              </a:ext>
            </a:extLst>
          </p:cNvPr>
          <p:cNvSpPr txBox="1"/>
          <p:nvPr/>
        </p:nvSpPr>
        <p:spPr>
          <a:xfrm>
            <a:off x="4210906" y="5802386"/>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97" name="TextBox 96">
            <a:extLst>
              <a:ext uri="{FF2B5EF4-FFF2-40B4-BE49-F238E27FC236}">
                <a16:creationId xmlns:a16="http://schemas.microsoft.com/office/drawing/2014/main" id="{2B1996F4-2434-46C5-98F8-57963656E236}"/>
              </a:ext>
            </a:extLst>
          </p:cNvPr>
          <p:cNvSpPr txBox="1"/>
          <p:nvPr/>
        </p:nvSpPr>
        <p:spPr>
          <a:xfrm>
            <a:off x="4931096" y="5802386"/>
            <a:ext cx="244549" cy="461665"/>
          </a:xfrm>
          <a:prstGeom prst="rect">
            <a:avLst/>
          </a:prstGeom>
          <a:noFill/>
        </p:spPr>
        <p:txBody>
          <a:bodyPr wrap="square" rtlCol="0">
            <a:spAutoFit/>
          </a:bodyPr>
          <a:lstStyle/>
          <a:p>
            <a:pPr algn="ctr"/>
            <a:r>
              <a:rPr lang="en-GB" sz="2400" dirty="0">
                <a:solidFill>
                  <a:schemeClr val="accent5">
                    <a:lumMod val="50000"/>
                  </a:schemeClr>
                </a:solidFill>
              </a:rPr>
              <a:t>g</a:t>
            </a:r>
          </a:p>
        </p:txBody>
      </p:sp>
      <p:sp>
        <p:nvSpPr>
          <p:cNvPr id="98" name="TextBox 97">
            <a:extLst>
              <a:ext uri="{FF2B5EF4-FFF2-40B4-BE49-F238E27FC236}">
                <a16:creationId xmlns:a16="http://schemas.microsoft.com/office/drawing/2014/main" id="{2720CED3-4023-49D8-AF77-1800BB016E59}"/>
              </a:ext>
            </a:extLst>
          </p:cNvPr>
          <p:cNvSpPr txBox="1"/>
          <p:nvPr/>
        </p:nvSpPr>
        <p:spPr>
          <a:xfrm>
            <a:off x="5293026" y="5802386"/>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99" name="TextBox 98">
            <a:extLst>
              <a:ext uri="{FF2B5EF4-FFF2-40B4-BE49-F238E27FC236}">
                <a16:creationId xmlns:a16="http://schemas.microsoft.com/office/drawing/2014/main" id="{7F5D036A-E132-42D7-9C2A-E01F88EC4EC3}"/>
              </a:ext>
            </a:extLst>
          </p:cNvPr>
          <p:cNvSpPr txBox="1"/>
          <p:nvPr/>
        </p:nvSpPr>
        <p:spPr>
          <a:xfrm>
            <a:off x="6022315" y="5802386"/>
            <a:ext cx="244549" cy="461665"/>
          </a:xfrm>
          <a:prstGeom prst="rect">
            <a:avLst/>
          </a:prstGeom>
          <a:noFill/>
        </p:spPr>
        <p:txBody>
          <a:bodyPr wrap="square" rtlCol="0">
            <a:spAutoFit/>
          </a:bodyPr>
          <a:lstStyle/>
          <a:p>
            <a:pPr algn="ctr"/>
            <a:r>
              <a:rPr lang="en-GB" sz="2400" dirty="0">
                <a:solidFill>
                  <a:schemeClr val="accent5">
                    <a:lumMod val="50000"/>
                  </a:schemeClr>
                </a:solidFill>
              </a:rPr>
              <a:t>m</a:t>
            </a:r>
          </a:p>
        </p:txBody>
      </p:sp>
      <p:sp>
        <p:nvSpPr>
          <p:cNvPr id="100" name="TextBox 99">
            <a:extLst>
              <a:ext uri="{FF2B5EF4-FFF2-40B4-BE49-F238E27FC236}">
                <a16:creationId xmlns:a16="http://schemas.microsoft.com/office/drawing/2014/main" id="{08E025C2-6802-4B73-9350-B3319F5078EA}"/>
              </a:ext>
            </a:extLst>
          </p:cNvPr>
          <p:cNvSpPr txBox="1"/>
          <p:nvPr/>
        </p:nvSpPr>
        <p:spPr>
          <a:xfrm>
            <a:off x="6381162" y="5802386"/>
            <a:ext cx="244549" cy="461665"/>
          </a:xfrm>
          <a:prstGeom prst="rect">
            <a:avLst/>
          </a:prstGeom>
          <a:noFill/>
        </p:spPr>
        <p:txBody>
          <a:bodyPr wrap="square" rtlCol="0">
            <a:spAutoFit/>
          </a:bodyPr>
          <a:lstStyle/>
          <a:p>
            <a:pPr algn="ctr"/>
            <a:r>
              <a:rPr lang="en-GB" sz="2400" dirty="0">
                <a:solidFill>
                  <a:schemeClr val="accent5">
                    <a:lumMod val="50000"/>
                  </a:schemeClr>
                </a:solidFill>
              </a:rPr>
              <a:t>m</a:t>
            </a:r>
          </a:p>
        </p:txBody>
      </p:sp>
      <p:sp>
        <p:nvSpPr>
          <p:cNvPr id="102" name="TextBox 101">
            <a:extLst>
              <a:ext uri="{FF2B5EF4-FFF2-40B4-BE49-F238E27FC236}">
                <a16:creationId xmlns:a16="http://schemas.microsoft.com/office/drawing/2014/main" id="{166BEEC1-C013-4936-849B-404E7405861A}"/>
              </a:ext>
            </a:extLst>
          </p:cNvPr>
          <p:cNvSpPr txBox="1"/>
          <p:nvPr/>
        </p:nvSpPr>
        <p:spPr>
          <a:xfrm>
            <a:off x="8537539" y="3637756"/>
            <a:ext cx="244549" cy="461665"/>
          </a:xfrm>
          <a:prstGeom prst="rect">
            <a:avLst/>
          </a:prstGeom>
          <a:noFill/>
        </p:spPr>
        <p:txBody>
          <a:bodyPr wrap="square" rtlCol="0">
            <a:spAutoFit/>
          </a:bodyPr>
          <a:lstStyle/>
          <a:p>
            <a:pPr algn="ctr"/>
            <a:r>
              <a:rPr lang="en-GB" sz="2400" dirty="0">
                <a:solidFill>
                  <a:schemeClr val="accent5">
                    <a:lumMod val="50000"/>
                  </a:schemeClr>
                </a:solidFill>
              </a:rPr>
              <a:t>u</a:t>
            </a:r>
          </a:p>
        </p:txBody>
      </p:sp>
      <p:sp>
        <p:nvSpPr>
          <p:cNvPr id="103" name="TextBox 102">
            <a:extLst>
              <a:ext uri="{FF2B5EF4-FFF2-40B4-BE49-F238E27FC236}">
                <a16:creationId xmlns:a16="http://schemas.microsoft.com/office/drawing/2014/main" id="{5184D191-EEEE-4EFC-8416-485619B15084}"/>
              </a:ext>
            </a:extLst>
          </p:cNvPr>
          <p:cNvSpPr txBox="1"/>
          <p:nvPr/>
        </p:nvSpPr>
        <p:spPr>
          <a:xfrm>
            <a:off x="8537539" y="5802386"/>
            <a:ext cx="244549" cy="461665"/>
          </a:xfrm>
          <a:prstGeom prst="rect">
            <a:avLst/>
          </a:prstGeom>
          <a:noFill/>
        </p:spPr>
        <p:txBody>
          <a:bodyPr wrap="square" rtlCol="0">
            <a:spAutoFit/>
          </a:bodyPr>
          <a:lstStyle/>
          <a:p>
            <a:pPr algn="ctr"/>
            <a:r>
              <a:rPr lang="en-GB" sz="2400" dirty="0">
                <a:solidFill>
                  <a:schemeClr val="accent5">
                    <a:lumMod val="50000"/>
                  </a:schemeClr>
                </a:solidFill>
              </a:rPr>
              <a:t>l</a:t>
            </a:r>
          </a:p>
        </p:txBody>
      </p:sp>
      <p:sp>
        <p:nvSpPr>
          <p:cNvPr id="104" name="TextBox 103">
            <a:extLst>
              <a:ext uri="{FF2B5EF4-FFF2-40B4-BE49-F238E27FC236}">
                <a16:creationId xmlns:a16="http://schemas.microsoft.com/office/drawing/2014/main" id="{5AE95853-C8D5-46E6-901C-7FE8FF42FB0B}"/>
              </a:ext>
            </a:extLst>
          </p:cNvPr>
          <p:cNvSpPr txBox="1"/>
          <p:nvPr/>
        </p:nvSpPr>
        <p:spPr>
          <a:xfrm>
            <a:off x="8537539" y="3277119"/>
            <a:ext cx="244549" cy="461665"/>
          </a:xfrm>
          <a:prstGeom prst="rect">
            <a:avLst/>
          </a:prstGeom>
          <a:noFill/>
        </p:spPr>
        <p:txBody>
          <a:bodyPr wrap="square" rtlCol="0">
            <a:spAutoFit/>
          </a:bodyPr>
          <a:lstStyle/>
          <a:p>
            <a:pPr algn="ctr"/>
            <a:r>
              <a:rPr lang="en-GB" sz="2400" dirty="0">
                <a:solidFill>
                  <a:schemeClr val="accent5">
                    <a:lumMod val="50000"/>
                  </a:schemeClr>
                </a:solidFill>
              </a:rPr>
              <a:t>c</a:t>
            </a:r>
          </a:p>
        </p:txBody>
      </p:sp>
      <p:sp>
        <p:nvSpPr>
          <p:cNvPr id="105" name="TextBox 104">
            <a:extLst>
              <a:ext uri="{FF2B5EF4-FFF2-40B4-BE49-F238E27FC236}">
                <a16:creationId xmlns:a16="http://schemas.microsoft.com/office/drawing/2014/main" id="{B3B90996-48B4-4381-AD7D-3783F7BB8B20}"/>
              </a:ext>
            </a:extLst>
          </p:cNvPr>
          <p:cNvSpPr txBox="1"/>
          <p:nvPr/>
        </p:nvSpPr>
        <p:spPr>
          <a:xfrm>
            <a:off x="8163720" y="2910867"/>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106" name="TextBox 105">
            <a:extLst>
              <a:ext uri="{FF2B5EF4-FFF2-40B4-BE49-F238E27FC236}">
                <a16:creationId xmlns:a16="http://schemas.microsoft.com/office/drawing/2014/main" id="{F824FD30-3C16-434D-8F06-5670ED3EB36A}"/>
              </a:ext>
            </a:extLst>
          </p:cNvPr>
          <p:cNvSpPr txBox="1"/>
          <p:nvPr/>
        </p:nvSpPr>
        <p:spPr>
          <a:xfrm>
            <a:off x="8537539" y="3994165"/>
            <a:ext cx="244549" cy="461665"/>
          </a:xfrm>
          <a:prstGeom prst="rect">
            <a:avLst/>
          </a:prstGeom>
          <a:noFill/>
        </p:spPr>
        <p:txBody>
          <a:bodyPr wrap="square" rtlCol="0">
            <a:spAutoFit/>
          </a:bodyPr>
          <a:lstStyle/>
          <a:p>
            <a:pPr algn="ctr"/>
            <a:r>
              <a:rPr lang="en-GB" sz="2400" dirty="0">
                <a:solidFill>
                  <a:schemeClr val="accent5">
                    <a:lumMod val="50000"/>
                  </a:schemeClr>
                </a:solidFill>
              </a:rPr>
              <a:t>l</a:t>
            </a:r>
          </a:p>
        </p:txBody>
      </p:sp>
      <p:sp>
        <p:nvSpPr>
          <p:cNvPr id="107" name="TextBox 106">
            <a:extLst>
              <a:ext uri="{FF2B5EF4-FFF2-40B4-BE49-F238E27FC236}">
                <a16:creationId xmlns:a16="http://schemas.microsoft.com/office/drawing/2014/main" id="{953E7C7D-100C-4EB5-BAFF-EA130392972B}"/>
              </a:ext>
            </a:extLst>
          </p:cNvPr>
          <p:cNvSpPr txBox="1"/>
          <p:nvPr/>
        </p:nvSpPr>
        <p:spPr>
          <a:xfrm>
            <a:off x="3479191" y="2910867"/>
            <a:ext cx="244549" cy="461665"/>
          </a:xfrm>
          <a:prstGeom prst="rect">
            <a:avLst/>
          </a:prstGeom>
          <a:noFill/>
        </p:spPr>
        <p:txBody>
          <a:bodyPr wrap="square" rtlCol="0">
            <a:spAutoFit/>
          </a:bodyPr>
          <a:lstStyle/>
          <a:p>
            <a:pPr algn="ctr"/>
            <a:r>
              <a:rPr lang="en-GB" sz="2400" dirty="0">
                <a:solidFill>
                  <a:schemeClr val="accent5">
                    <a:lumMod val="50000"/>
                  </a:schemeClr>
                </a:solidFill>
              </a:rPr>
              <a:t>l</a:t>
            </a:r>
          </a:p>
        </p:txBody>
      </p:sp>
      <p:sp>
        <p:nvSpPr>
          <p:cNvPr id="108" name="TextBox 107">
            <a:extLst>
              <a:ext uri="{FF2B5EF4-FFF2-40B4-BE49-F238E27FC236}">
                <a16:creationId xmlns:a16="http://schemas.microsoft.com/office/drawing/2014/main" id="{3021FCCC-F608-4BCA-A17D-DD349F240874}"/>
              </a:ext>
            </a:extLst>
          </p:cNvPr>
          <p:cNvSpPr txBox="1"/>
          <p:nvPr/>
        </p:nvSpPr>
        <p:spPr>
          <a:xfrm>
            <a:off x="5293026" y="1844523"/>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110" name="TextBox 109">
            <a:extLst>
              <a:ext uri="{FF2B5EF4-FFF2-40B4-BE49-F238E27FC236}">
                <a16:creationId xmlns:a16="http://schemas.microsoft.com/office/drawing/2014/main" id="{136654B6-31DF-4B27-B8B1-5DF78597FABC}"/>
              </a:ext>
            </a:extLst>
          </p:cNvPr>
          <p:cNvSpPr txBox="1"/>
          <p:nvPr/>
        </p:nvSpPr>
        <p:spPr>
          <a:xfrm>
            <a:off x="5275692" y="2910867"/>
            <a:ext cx="279216"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111" name="TextBox 110">
            <a:extLst>
              <a:ext uri="{FF2B5EF4-FFF2-40B4-BE49-F238E27FC236}">
                <a16:creationId xmlns:a16="http://schemas.microsoft.com/office/drawing/2014/main" id="{2C52C6FC-1CED-4AD2-8695-38F1A4AC21C9}"/>
              </a:ext>
            </a:extLst>
          </p:cNvPr>
          <p:cNvSpPr txBox="1"/>
          <p:nvPr/>
        </p:nvSpPr>
        <p:spPr>
          <a:xfrm>
            <a:off x="4566941" y="5084758"/>
            <a:ext cx="244549" cy="461665"/>
          </a:xfrm>
          <a:prstGeom prst="rect">
            <a:avLst/>
          </a:prstGeom>
          <a:noFill/>
        </p:spPr>
        <p:txBody>
          <a:bodyPr wrap="square" rtlCol="0">
            <a:spAutoFit/>
          </a:bodyPr>
          <a:lstStyle/>
          <a:p>
            <a:pPr algn="ctr"/>
            <a:r>
              <a:rPr lang="en-GB" sz="2400" dirty="0">
                <a:solidFill>
                  <a:schemeClr val="accent5">
                    <a:lumMod val="50000"/>
                  </a:schemeClr>
                </a:solidFill>
              </a:rPr>
              <a:t>i</a:t>
            </a:r>
          </a:p>
        </p:txBody>
      </p:sp>
      <p:sp>
        <p:nvSpPr>
          <p:cNvPr id="112" name="TextBox 111">
            <a:extLst>
              <a:ext uri="{FF2B5EF4-FFF2-40B4-BE49-F238E27FC236}">
                <a16:creationId xmlns:a16="http://schemas.microsoft.com/office/drawing/2014/main" id="{D931D925-A18F-4D2C-8E20-7C0172128352}"/>
              </a:ext>
            </a:extLst>
          </p:cNvPr>
          <p:cNvSpPr txBox="1"/>
          <p:nvPr/>
        </p:nvSpPr>
        <p:spPr>
          <a:xfrm>
            <a:off x="5660156" y="3994165"/>
            <a:ext cx="244549" cy="461665"/>
          </a:xfrm>
          <a:prstGeom prst="rect">
            <a:avLst/>
          </a:prstGeom>
          <a:noFill/>
        </p:spPr>
        <p:txBody>
          <a:bodyPr wrap="square" rtlCol="0">
            <a:spAutoFit/>
          </a:bodyPr>
          <a:lstStyle/>
          <a:p>
            <a:pPr algn="ctr"/>
            <a:r>
              <a:rPr lang="en-GB" sz="2400" dirty="0">
                <a:solidFill>
                  <a:schemeClr val="accent5">
                    <a:lumMod val="50000"/>
                  </a:schemeClr>
                </a:solidFill>
              </a:rPr>
              <a:t>s</a:t>
            </a:r>
          </a:p>
        </p:txBody>
      </p:sp>
      <p:sp>
        <p:nvSpPr>
          <p:cNvPr id="114" name="TextBox 113">
            <a:extLst>
              <a:ext uri="{FF2B5EF4-FFF2-40B4-BE49-F238E27FC236}">
                <a16:creationId xmlns:a16="http://schemas.microsoft.com/office/drawing/2014/main" id="{8E70AF05-EDA3-4E50-9489-52B9126C135E}"/>
              </a:ext>
            </a:extLst>
          </p:cNvPr>
          <p:cNvSpPr txBox="1"/>
          <p:nvPr/>
        </p:nvSpPr>
        <p:spPr>
          <a:xfrm>
            <a:off x="5293026" y="1107680"/>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115" name="TextBox 114">
            <a:extLst>
              <a:ext uri="{FF2B5EF4-FFF2-40B4-BE49-F238E27FC236}">
                <a16:creationId xmlns:a16="http://schemas.microsoft.com/office/drawing/2014/main" id="{44CF76A6-FB01-4EB4-8901-471D99E49D61}"/>
              </a:ext>
            </a:extLst>
          </p:cNvPr>
          <p:cNvSpPr txBox="1"/>
          <p:nvPr/>
        </p:nvSpPr>
        <p:spPr>
          <a:xfrm>
            <a:off x="7810262" y="3637756"/>
            <a:ext cx="270336"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116" name="TextBox 115">
            <a:extLst>
              <a:ext uri="{FF2B5EF4-FFF2-40B4-BE49-F238E27FC236}">
                <a16:creationId xmlns:a16="http://schemas.microsoft.com/office/drawing/2014/main" id="{8F005709-D204-4FC7-BBA6-157495F6AB0C}"/>
              </a:ext>
            </a:extLst>
          </p:cNvPr>
          <p:cNvSpPr txBox="1"/>
          <p:nvPr/>
        </p:nvSpPr>
        <p:spPr>
          <a:xfrm>
            <a:off x="8537539" y="4718337"/>
            <a:ext cx="244549" cy="461665"/>
          </a:xfrm>
          <a:prstGeom prst="rect">
            <a:avLst/>
          </a:prstGeom>
          <a:noFill/>
        </p:spPr>
        <p:txBody>
          <a:bodyPr wrap="square" rtlCol="0">
            <a:spAutoFit/>
          </a:bodyPr>
          <a:lstStyle/>
          <a:p>
            <a:pPr algn="ctr"/>
            <a:r>
              <a:rPr lang="en-GB" sz="2400" dirty="0">
                <a:solidFill>
                  <a:schemeClr val="accent5">
                    <a:lumMod val="50000"/>
                  </a:schemeClr>
                </a:solidFill>
              </a:rPr>
              <a:t>u</a:t>
            </a:r>
          </a:p>
        </p:txBody>
      </p:sp>
      <p:sp>
        <p:nvSpPr>
          <p:cNvPr id="118" name="TextBox 117">
            <a:extLst>
              <a:ext uri="{FF2B5EF4-FFF2-40B4-BE49-F238E27FC236}">
                <a16:creationId xmlns:a16="http://schemas.microsoft.com/office/drawing/2014/main" id="{34066F36-FAC4-41A6-9083-10FD1319B76D}"/>
              </a:ext>
            </a:extLst>
          </p:cNvPr>
          <p:cNvSpPr txBox="1"/>
          <p:nvPr/>
        </p:nvSpPr>
        <p:spPr>
          <a:xfrm>
            <a:off x="8890942" y="3637756"/>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119" name="TextBox 118">
            <a:extLst>
              <a:ext uri="{FF2B5EF4-FFF2-40B4-BE49-F238E27FC236}">
                <a16:creationId xmlns:a16="http://schemas.microsoft.com/office/drawing/2014/main" id="{49F57FCC-69C7-45B4-9973-85FE56162469}"/>
              </a:ext>
            </a:extLst>
          </p:cNvPr>
          <p:cNvSpPr txBox="1"/>
          <p:nvPr/>
        </p:nvSpPr>
        <p:spPr>
          <a:xfrm>
            <a:off x="9243361" y="3637756"/>
            <a:ext cx="244549" cy="461665"/>
          </a:xfrm>
          <a:prstGeom prst="rect">
            <a:avLst/>
          </a:prstGeom>
          <a:noFill/>
        </p:spPr>
        <p:txBody>
          <a:bodyPr wrap="square" rtlCol="0">
            <a:spAutoFit/>
          </a:bodyPr>
          <a:lstStyle/>
          <a:p>
            <a:pPr algn="ctr"/>
            <a:r>
              <a:rPr lang="en-GB" sz="2400" dirty="0">
                <a:solidFill>
                  <a:schemeClr val="accent5">
                    <a:lumMod val="50000"/>
                  </a:schemeClr>
                </a:solidFill>
              </a:rPr>
              <a:t>l</a:t>
            </a:r>
          </a:p>
        </p:txBody>
      </p:sp>
      <p:sp>
        <p:nvSpPr>
          <p:cNvPr id="50" name="TextBox 49">
            <a:extLst>
              <a:ext uri="{FF2B5EF4-FFF2-40B4-BE49-F238E27FC236}">
                <a16:creationId xmlns:a16="http://schemas.microsoft.com/office/drawing/2014/main" id="{521D6B23-2DA1-4FED-AB43-E07F1F5560CC}"/>
              </a:ext>
            </a:extLst>
          </p:cNvPr>
          <p:cNvSpPr txBox="1"/>
          <p:nvPr/>
        </p:nvSpPr>
        <p:spPr>
          <a:xfrm>
            <a:off x="3135565" y="2198260"/>
            <a:ext cx="244549" cy="461665"/>
          </a:xfrm>
          <a:prstGeom prst="rect">
            <a:avLst/>
          </a:prstGeom>
          <a:noFill/>
        </p:spPr>
        <p:txBody>
          <a:bodyPr wrap="square" rtlCol="0">
            <a:spAutoFit/>
          </a:bodyPr>
          <a:lstStyle/>
          <a:p>
            <a:pPr algn="ctr"/>
            <a:r>
              <a:rPr lang="en-GB" sz="2400" dirty="0">
                <a:solidFill>
                  <a:schemeClr val="accent5">
                    <a:lumMod val="50000"/>
                  </a:schemeClr>
                </a:solidFill>
              </a:rPr>
              <a:t>p</a:t>
            </a:r>
          </a:p>
        </p:txBody>
      </p:sp>
      <p:sp>
        <p:nvSpPr>
          <p:cNvPr id="51" name="TextBox 50">
            <a:extLst>
              <a:ext uri="{FF2B5EF4-FFF2-40B4-BE49-F238E27FC236}">
                <a16:creationId xmlns:a16="http://schemas.microsoft.com/office/drawing/2014/main" id="{D4CE4FBE-8F8E-49DB-85F6-36E2D8316178}"/>
              </a:ext>
            </a:extLst>
          </p:cNvPr>
          <p:cNvSpPr txBox="1"/>
          <p:nvPr/>
        </p:nvSpPr>
        <p:spPr>
          <a:xfrm>
            <a:off x="3479191" y="2198260"/>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52" name="TextBox 51">
            <a:extLst>
              <a:ext uri="{FF2B5EF4-FFF2-40B4-BE49-F238E27FC236}">
                <a16:creationId xmlns:a16="http://schemas.microsoft.com/office/drawing/2014/main" id="{6E490313-7174-45D0-9E82-E3D3DF199E02}"/>
              </a:ext>
            </a:extLst>
          </p:cNvPr>
          <p:cNvSpPr txBox="1"/>
          <p:nvPr/>
        </p:nvSpPr>
        <p:spPr>
          <a:xfrm>
            <a:off x="3862611" y="2198260"/>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53" name="TextBox 52">
            <a:extLst>
              <a:ext uri="{FF2B5EF4-FFF2-40B4-BE49-F238E27FC236}">
                <a16:creationId xmlns:a16="http://schemas.microsoft.com/office/drawing/2014/main" id="{74AEFA60-3A60-4331-AFFB-00FA46FB1C58}"/>
              </a:ext>
            </a:extLst>
          </p:cNvPr>
          <p:cNvSpPr txBox="1"/>
          <p:nvPr/>
        </p:nvSpPr>
        <p:spPr>
          <a:xfrm>
            <a:off x="4210906" y="2198260"/>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54" name="TextBox 53">
            <a:extLst>
              <a:ext uri="{FF2B5EF4-FFF2-40B4-BE49-F238E27FC236}">
                <a16:creationId xmlns:a16="http://schemas.microsoft.com/office/drawing/2014/main" id="{876478DB-1DC4-475C-B163-13D052F5DFF5}"/>
              </a:ext>
            </a:extLst>
          </p:cNvPr>
          <p:cNvSpPr txBox="1"/>
          <p:nvPr/>
        </p:nvSpPr>
        <p:spPr>
          <a:xfrm>
            <a:off x="4566941" y="2198260"/>
            <a:ext cx="244549" cy="461665"/>
          </a:xfrm>
          <a:prstGeom prst="rect">
            <a:avLst/>
          </a:prstGeom>
          <a:noFill/>
        </p:spPr>
        <p:txBody>
          <a:bodyPr wrap="square" rtlCol="0">
            <a:spAutoFit/>
          </a:bodyPr>
          <a:lstStyle/>
          <a:p>
            <a:pPr algn="ctr"/>
            <a:r>
              <a:rPr lang="en-GB" sz="2400" dirty="0">
                <a:solidFill>
                  <a:schemeClr val="accent5">
                    <a:lumMod val="50000"/>
                  </a:schemeClr>
                </a:solidFill>
              </a:rPr>
              <a:t>i</a:t>
            </a:r>
          </a:p>
        </p:txBody>
      </p:sp>
      <p:sp>
        <p:nvSpPr>
          <p:cNvPr id="55" name="TextBox 54">
            <a:extLst>
              <a:ext uri="{FF2B5EF4-FFF2-40B4-BE49-F238E27FC236}">
                <a16:creationId xmlns:a16="http://schemas.microsoft.com/office/drawing/2014/main" id="{9087CB58-5EFD-4A30-9A36-168EB9370594}"/>
              </a:ext>
            </a:extLst>
          </p:cNvPr>
          <p:cNvSpPr txBox="1"/>
          <p:nvPr/>
        </p:nvSpPr>
        <p:spPr>
          <a:xfrm>
            <a:off x="4931096" y="2198260"/>
            <a:ext cx="244549" cy="461665"/>
          </a:xfrm>
          <a:prstGeom prst="rect">
            <a:avLst/>
          </a:prstGeom>
          <a:noFill/>
        </p:spPr>
        <p:txBody>
          <a:bodyPr wrap="square" rtlCol="0">
            <a:spAutoFit/>
          </a:bodyPr>
          <a:lstStyle/>
          <a:p>
            <a:pPr algn="ctr"/>
            <a:r>
              <a:rPr lang="en-GB" sz="2400" dirty="0">
                <a:solidFill>
                  <a:schemeClr val="accent5">
                    <a:lumMod val="50000"/>
                  </a:schemeClr>
                </a:solidFill>
              </a:rPr>
              <a:t>c</a:t>
            </a:r>
          </a:p>
        </p:txBody>
      </p:sp>
      <p:sp>
        <p:nvSpPr>
          <p:cNvPr id="56" name="TextBox 55">
            <a:extLst>
              <a:ext uri="{FF2B5EF4-FFF2-40B4-BE49-F238E27FC236}">
                <a16:creationId xmlns:a16="http://schemas.microsoft.com/office/drawing/2014/main" id="{1A0977DF-A61D-4D33-B0E6-BBFD5006A1D7}"/>
              </a:ext>
            </a:extLst>
          </p:cNvPr>
          <p:cNvSpPr txBox="1"/>
          <p:nvPr/>
        </p:nvSpPr>
        <p:spPr>
          <a:xfrm>
            <a:off x="5293026" y="2198260"/>
            <a:ext cx="244549" cy="461665"/>
          </a:xfrm>
          <a:prstGeom prst="rect">
            <a:avLst/>
          </a:prstGeom>
          <a:noFill/>
        </p:spPr>
        <p:txBody>
          <a:bodyPr wrap="square" rtlCol="0">
            <a:spAutoFit/>
          </a:bodyPr>
          <a:lstStyle/>
          <a:p>
            <a:pPr algn="ctr"/>
            <a:r>
              <a:rPr lang="en-GB" sz="2400" dirty="0">
                <a:solidFill>
                  <a:schemeClr val="accent5">
                    <a:lumMod val="50000"/>
                  </a:schemeClr>
                </a:solidFill>
              </a:rPr>
              <a:t>i</a:t>
            </a:r>
          </a:p>
        </p:txBody>
      </p:sp>
      <p:sp>
        <p:nvSpPr>
          <p:cNvPr id="57" name="TextBox 56">
            <a:extLst>
              <a:ext uri="{FF2B5EF4-FFF2-40B4-BE49-F238E27FC236}">
                <a16:creationId xmlns:a16="http://schemas.microsoft.com/office/drawing/2014/main" id="{32AACBF2-A34B-40E8-9C89-545D8CD8CDAA}"/>
              </a:ext>
            </a:extLst>
          </p:cNvPr>
          <p:cNvSpPr txBox="1"/>
          <p:nvPr/>
        </p:nvSpPr>
        <p:spPr>
          <a:xfrm>
            <a:off x="5660156" y="2198260"/>
            <a:ext cx="244549" cy="461665"/>
          </a:xfrm>
          <a:prstGeom prst="rect">
            <a:avLst/>
          </a:prstGeom>
          <a:noFill/>
        </p:spPr>
        <p:txBody>
          <a:bodyPr wrap="square" rtlCol="0">
            <a:spAutoFit/>
          </a:bodyPr>
          <a:lstStyle/>
          <a:p>
            <a:pPr algn="ctr"/>
            <a:r>
              <a:rPr lang="en-GB" sz="2400" dirty="0">
                <a:solidFill>
                  <a:schemeClr val="accent5">
                    <a:lumMod val="50000"/>
                  </a:schemeClr>
                </a:solidFill>
              </a:rPr>
              <a:t>p</a:t>
            </a:r>
          </a:p>
        </p:txBody>
      </p:sp>
      <p:sp>
        <p:nvSpPr>
          <p:cNvPr id="58" name="TextBox 57">
            <a:extLst>
              <a:ext uri="{FF2B5EF4-FFF2-40B4-BE49-F238E27FC236}">
                <a16:creationId xmlns:a16="http://schemas.microsoft.com/office/drawing/2014/main" id="{D45CFCE7-943C-4E94-A23A-DC9360460FDC}"/>
              </a:ext>
            </a:extLst>
          </p:cNvPr>
          <p:cNvSpPr txBox="1"/>
          <p:nvPr/>
        </p:nvSpPr>
        <p:spPr>
          <a:xfrm>
            <a:off x="6022315" y="2198260"/>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59" name="TextBox 58">
            <a:extLst>
              <a:ext uri="{FF2B5EF4-FFF2-40B4-BE49-F238E27FC236}">
                <a16:creationId xmlns:a16="http://schemas.microsoft.com/office/drawing/2014/main" id="{436E70C1-F6F1-42ED-A8A0-A8291FA57538}"/>
              </a:ext>
            </a:extLst>
          </p:cNvPr>
          <p:cNvSpPr txBox="1"/>
          <p:nvPr/>
        </p:nvSpPr>
        <p:spPr>
          <a:xfrm>
            <a:off x="6381162" y="2198260"/>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61" name="TextBox 60">
            <a:extLst>
              <a:ext uri="{FF2B5EF4-FFF2-40B4-BE49-F238E27FC236}">
                <a16:creationId xmlns:a16="http://schemas.microsoft.com/office/drawing/2014/main" id="{CC729067-8A1B-460E-A222-86F6B8C421FC}"/>
              </a:ext>
            </a:extLst>
          </p:cNvPr>
          <p:cNvSpPr txBox="1"/>
          <p:nvPr/>
        </p:nvSpPr>
        <p:spPr>
          <a:xfrm>
            <a:off x="7104675" y="2198260"/>
            <a:ext cx="252346" cy="461665"/>
          </a:xfrm>
          <a:prstGeom prst="rect">
            <a:avLst/>
          </a:prstGeom>
          <a:noFill/>
        </p:spPr>
        <p:txBody>
          <a:bodyPr wrap="square" rtlCol="0">
            <a:spAutoFit/>
          </a:bodyPr>
          <a:lstStyle/>
          <a:p>
            <a:pPr algn="ctr"/>
            <a:r>
              <a:rPr lang="en-GB" sz="2400" dirty="0">
                <a:solidFill>
                  <a:schemeClr val="accent5">
                    <a:lumMod val="50000"/>
                  </a:schemeClr>
                </a:solidFill>
              </a:rPr>
              <a:t>i</a:t>
            </a:r>
          </a:p>
        </p:txBody>
      </p:sp>
      <p:sp>
        <p:nvSpPr>
          <p:cNvPr id="117" name="TextBox 116">
            <a:extLst>
              <a:ext uri="{FF2B5EF4-FFF2-40B4-BE49-F238E27FC236}">
                <a16:creationId xmlns:a16="http://schemas.microsoft.com/office/drawing/2014/main" id="{59649673-3F85-4DBC-8339-369915533BF6}"/>
              </a:ext>
            </a:extLst>
          </p:cNvPr>
          <p:cNvSpPr txBox="1"/>
          <p:nvPr/>
        </p:nvSpPr>
        <p:spPr>
          <a:xfrm>
            <a:off x="7456950" y="2198260"/>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120" name="TextBox 119">
            <a:extLst>
              <a:ext uri="{FF2B5EF4-FFF2-40B4-BE49-F238E27FC236}">
                <a16:creationId xmlns:a16="http://schemas.microsoft.com/office/drawing/2014/main" id="{92EA65F9-E84B-43B8-997E-515EA2109E11}"/>
              </a:ext>
            </a:extLst>
          </p:cNvPr>
          <p:cNvSpPr txBox="1"/>
          <p:nvPr/>
        </p:nvSpPr>
        <p:spPr>
          <a:xfrm>
            <a:off x="6740278" y="2198260"/>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21" name="TextBox 120">
            <a:extLst>
              <a:ext uri="{FF2B5EF4-FFF2-40B4-BE49-F238E27FC236}">
                <a16:creationId xmlns:a16="http://schemas.microsoft.com/office/drawing/2014/main" id="{F73A7130-D9E3-4F4F-9A2F-4D357914CEF5}"/>
              </a:ext>
            </a:extLst>
          </p:cNvPr>
          <p:cNvSpPr txBox="1"/>
          <p:nvPr/>
        </p:nvSpPr>
        <p:spPr>
          <a:xfrm>
            <a:off x="8537539" y="5084758"/>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42" name="TextBox 41">
            <a:extLst>
              <a:ext uri="{FF2B5EF4-FFF2-40B4-BE49-F238E27FC236}">
                <a16:creationId xmlns:a16="http://schemas.microsoft.com/office/drawing/2014/main" id="{EA92B05A-E477-4DAB-B30D-892A1155B191}"/>
              </a:ext>
            </a:extLst>
          </p:cNvPr>
          <p:cNvSpPr txBox="1"/>
          <p:nvPr/>
        </p:nvSpPr>
        <p:spPr>
          <a:xfrm>
            <a:off x="6022315" y="1472627"/>
            <a:ext cx="244549" cy="461665"/>
          </a:xfrm>
          <a:prstGeom prst="rect">
            <a:avLst/>
          </a:prstGeom>
          <a:noFill/>
        </p:spPr>
        <p:txBody>
          <a:bodyPr wrap="square" rtlCol="0">
            <a:spAutoFit/>
          </a:bodyPr>
          <a:lstStyle/>
          <a:p>
            <a:pPr algn="ctr"/>
            <a:r>
              <a:rPr lang="en-GB" sz="2400" dirty="0">
                <a:solidFill>
                  <a:schemeClr val="accent5">
                    <a:lumMod val="50000"/>
                  </a:schemeClr>
                </a:solidFill>
              </a:rPr>
              <a:t>c</a:t>
            </a:r>
          </a:p>
        </p:txBody>
      </p:sp>
      <p:sp>
        <p:nvSpPr>
          <p:cNvPr id="43" name="TextBox 42">
            <a:extLst>
              <a:ext uri="{FF2B5EF4-FFF2-40B4-BE49-F238E27FC236}">
                <a16:creationId xmlns:a16="http://schemas.microsoft.com/office/drawing/2014/main" id="{2215D4EC-EEB6-4764-A3AF-2732B7DB7FAD}"/>
              </a:ext>
            </a:extLst>
          </p:cNvPr>
          <p:cNvSpPr txBox="1"/>
          <p:nvPr/>
        </p:nvSpPr>
        <p:spPr>
          <a:xfrm>
            <a:off x="3479191" y="1844523"/>
            <a:ext cx="244549" cy="461665"/>
          </a:xfrm>
          <a:prstGeom prst="rect">
            <a:avLst/>
          </a:prstGeom>
          <a:noFill/>
        </p:spPr>
        <p:txBody>
          <a:bodyPr wrap="square" rtlCol="0">
            <a:spAutoFit/>
          </a:bodyPr>
          <a:lstStyle/>
          <a:p>
            <a:pPr algn="ctr"/>
            <a:r>
              <a:rPr lang="en-GB" sz="2400" dirty="0">
                <a:solidFill>
                  <a:schemeClr val="accent5">
                    <a:lumMod val="50000"/>
                  </a:schemeClr>
                </a:solidFill>
              </a:rPr>
              <a:t>h</a:t>
            </a:r>
          </a:p>
        </p:txBody>
      </p:sp>
      <p:sp>
        <p:nvSpPr>
          <p:cNvPr id="46" name="TextBox 45">
            <a:extLst>
              <a:ext uri="{FF2B5EF4-FFF2-40B4-BE49-F238E27FC236}">
                <a16:creationId xmlns:a16="http://schemas.microsoft.com/office/drawing/2014/main" id="{86FF29C2-F580-4440-B47D-3AB079203B15}"/>
              </a:ext>
            </a:extLst>
          </p:cNvPr>
          <p:cNvSpPr txBox="1"/>
          <p:nvPr/>
        </p:nvSpPr>
        <p:spPr>
          <a:xfrm>
            <a:off x="8537539" y="5442032"/>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47" name="TextBox 46">
            <a:extLst>
              <a:ext uri="{FF2B5EF4-FFF2-40B4-BE49-F238E27FC236}">
                <a16:creationId xmlns:a16="http://schemas.microsoft.com/office/drawing/2014/main" id="{9EE34348-664E-4A6E-B476-C3C040075169}"/>
              </a:ext>
            </a:extLst>
          </p:cNvPr>
          <p:cNvSpPr txBox="1"/>
          <p:nvPr/>
        </p:nvSpPr>
        <p:spPr>
          <a:xfrm>
            <a:off x="6022315" y="3277119"/>
            <a:ext cx="244549" cy="461665"/>
          </a:xfrm>
          <a:prstGeom prst="rect">
            <a:avLst/>
          </a:prstGeom>
          <a:noFill/>
        </p:spPr>
        <p:txBody>
          <a:bodyPr wrap="square" rtlCol="0">
            <a:spAutoFit/>
          </a:bodyPr>
          <a:lstStyle/>
          <a:p>
            <a:pPr algn="ctr"/>
            <a:r>
              <a:rPr lang="en-GB" sz="2400" dirty="0">
                <a:solidFill>
                  <a:schemeClr val="accent5">
                    <a:lumMod val="50000"/>
                  </a:schemeClr>
                </a:solidFill>
              </a:rPr>
              <a:t>c</a:t>
            </a:r>
          </a:p>
        </p:txBody>
      </p:sp>
      <p:sp>
        <p:nvSpPr>
          <p:cNvPr id="48" name="TextBox 47">
            <a:extLst>
              <a:ext uri="{FF2B5EF4-FFF2-40B4-BE49-F238E27FC236}">
                <a16:creationId xmlns:a16="http://schemas.microsoft.com/office/drawing/2014/main" id="{BA4C5C59-D185-4E5E-8B1D-6600CBBFD487}"/>
              </a:ext>
            </a:extLst>
          </p:cNvPr>
          <p:cNvSpPr txBox="1"/>
          <p:nvPr/>
        </p:nvSpPr>
        <p:spPr>
          <a:xfrm>
            <a:off x="6022315" y="3637756"/>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109" name="TextBox 108">
            <a:extLst>
              <a:ext uri="{FF2B5EF4-FFF2-40B4-BE49-F238E27FC236}">
                <a16:creationId xmlns:a16="http://schemas.microsoft.com/office/drawing/2014/main" id="{3E84FDB0-A5BE-486B-BBCB-EA57A166F9CE}"/>
              </a:ext>
            </a:extLst>
          </p:cNvPr>
          <p:cNvSpPr txBox="1"/>
          <p:nvPr/>
        </p:nvSpPr>
        <p:spPr>
          <a:xfrm>
            <a:off x="6022315" y="4349435"/>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122" name="TextBox 121">
            <a:extLst>
              <a:ext uri="{FF2B5EF4-FFF2-40B4-BE49-F238E27FC236}">
                <a16:creationId xmlns:a16="http://schemas.microsoft.com/office/drawing/2014/main" id="{5DBCF21A-00B1-4864-B6A1-CC94E4E52334}"/>
              </a:ext>
            </a:extLst>
          </p:cNvPr>
          <p:cNvSpPr txBox="1"/>
          <p:nvPr/>
        </p:nvSpPr>
        <p:spPr>
          <a:xfrm>
            <a:off x="6022315" y="2910867"/>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125" name="TextBox 124">
            <a:extLst>
              <a:ext uri="{FF2B5EF4-FFF2-40B4-BE49-F238E27FC236}">
                <a16:creationId xmlns:a16="http://schemas.microsoft.com/office/drawing/2014/main" id="{EAFD6DFB-9AA1-4448-AC31-5C2AC352418C}"/>
              </a:ext>
            </a:extLst>
          </p:cNvPr>
          <p:cNvSpPr txBox="1"/>
          <p:nvPr/>
        </p:nvSpPr>
        <p:spPr>
          <a:xfrm>
            <a:off x="6022315" y="2552152"/>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126" name="TextBox 125">
            <a:extLst>
              <a:ext uri="{FF2B5EF4-FFF2-40B4-BE49-F238E27FC236}">
                <a16:creationId xmlns:a16="http://schemas.microsoft.com/office/drawing/2014/main" id="{D09CB2D1-E958-40ED-908E-771EFC3042B2}"/>
              </a:ext>
            </a:extLst>
          </p:cNvPr>
          <p:cNvSpPr txBox="1"/>
          <p:nvPr/>
        </p:nvSpPr>
        <p:spPr>
          <a:xfrm>
            <a:off x="3479191" y="3994165"/>
            <a:ext cx="244549" cy="461665"/>
          </a:xfrm>
          <a:prstGeom prst="rect">
            <a:avLst/>
          </a:prstGeom>
          <a:noFill/>
        </p:spPr>
        <p:txBody>
          <a:bodyPr wrap="square" rtlCol="0">
            <a:spAutoFit/>
          </a:bodyPr>
          <a:lstStyle/>
          <a:p>
            <a:pPr algn="ctr"/>
            <a:r>
              <a:rPr lang="en-GB" sz="2400" dirty="0">
                <a:solidFill>
                  <a:schemeClr val="accent5">
                    <a:lumMod val="50000"/>
                  </a:schemeClr>
                </a:solidFill>
              </a:rPr>
              <a:t>g</a:t>
            </a:r>
          </a:p>
        </p:txBody>
      </p:sp>
      <p:sp>
        <p:nvSpPr>
          <p:cNvPr id="127" name="TextBox 126">
            <a:extLst>
              <a:ext uri="{FF2B5EF4-FFF2-40B4-BE49-F238E27FC236}">
                <a16:creationId xmlns:a16="http://schemas.microsoft.com/office/drawing/2014/main" id="{B0D548D1-7CF6-4A8B-A235-2B50A81AA757}"/>
              </a:ext>
            </a:extLst>
          </p:cNvPr>
          <p:cNvSpPr txBox="1"/>
          <p:nvPr/>
        </p:nvSpPr>
        <p:spPr>
          <a:xfrm>
            <a:off x="7456950" y="3994165"/>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sp>
        <p:nvSpPr>
          <p:cNvPr id="128" name="TextBox 127">
            <a:extLst>
              <a:ext uri="{FF2B5EF4-FFF2-40B4-BE49-F238E27FC236}">
                <a16:creationId xmlns:a16="http://schemas.microsoft.com/office/drawing/2014/main" id="{BCC0DB34-911A-46DF-8988-0CF6DA6B7E16}"/>
              </a:ext>
            </a:extLst>
          </p:cNvPr>
          <p:cNvSpPr txBox="1"/>
          <p:nvPr/>
        </p:nvSpPr>
        <p:spPr>
          <a:xfrm>
            <a:off x="3479191" y="3277119"/>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29" name="TextBox 128">
            <a:extLst>
              <a:ext uri="{FF2B5EF4-FFF2-40B4-BE49-F238E27FC236}">
                <a16:creationId xmlns:a16="http://schemas.microsoft.com/office/drawing/2014/main" id="{18C44D7B-1F2B-44F3-8DD9-A505544DE6E6}"/>
              </a:ext>
            </a:extLst>
          </p:cNvPr>
          <p:cNvSpPr txBox="1"/>
          <p:nvPr/>
        </p:nvSpPr>
        <p:spPr>
          <a:xfrm>
            <a:off x="4210906" y="5084758"/>
            <a:ext cx="244549" cy="461665"/>
          </a:xfrm>
          <a:prstGeom prst="rect">
            <a:avLst/>
          </a:prstGeom>
          <a:noFill/>
        </p:spPr>
        <p:txBody>
          <a:bodyPr wrap="square" rtlCol="0">
            <a:spAutoFit/>
          </a:bodyPr>
          <a:lstStyle/>
          <a:p>
            <a:pPr algn="ctr"/>
            <a:r>
              <a:rPr lang="en-GB" sz="2400" dirty="0">
                <a:solidFill>
                  <a:schemeClr val="accent5">
                    <a:lumMod val="50000"/>
                  </a:schemeClr>
                </a:solidFill>
              </a:rPr>
              <a:t>d</a:t>
            </a:r>
          </a:p>
        </p:txBody>
      </p:sp>
      <p:sp>
        <p:nvSpPr>
          <p:cNvPr id="83" name="TextBox 82">
            <a:extLst>
              <a:ext uri="{FF2B5EF4-FFF2-40B4-BE49-F238E27FC236}">
                <a16:creationId xmlns:a16="http://schemas.microsoft.com/office/drawing/2014/main" id="{1BA9CFD0-7ACE-469B-A806-703CEA4EFC21}"/>
              </a:ext>
            </a:extLst>
          </p:cNvPr>
          <p:cNvSpPr txBox="1"/>
          <p:nvPr/>
        </p:nvSpPr>
        <p:spPr>
          <a:xfrm>
            <a:off x="3862611" y="1472627"/>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01" name="TextBox 100">
            <a:extLst>
              <a:ext uri="{FF2B5EF4-FFF2-40B4-BE49-F238E27FC236}">
                <a16:creationId xmlns:a16="http://schemas.microsoft.com/office/drawing/2014/main" id="{C1DDE9D3-0B5C-4FB5-AE63-BE6DCF3BB9E8}"/>
              </a:ext>
            </a:extLst>
          </p:cNvPr>
          <p:cNvSpPr txBox="1"/>
          <p:nvPr/>
        </p:nvSpPr>
        <p:spPr>
          <a:xfrm>
            <a:off x="3479191" y="1472627"/>
            <a:ext cx="244549" cy="461665"/>
          </a:xfrm>
          <a:prstGeom prst="rect">
            <a:avLst/>
          </a:prstGeom>
          <a:noFill/>
        </p:spPr>
        <p:txBody>
          <a:bodyPr wrap="square" rtlCol="0">
            <a:spAutoFit/>
          </a:bodyPr>
          <a:lstStyle/>
          <a:p>
            <a:pPr algn="ctr"/>
            <a:r>
              <a:rPr lang="en-GB" sz="2400" dirty="0">
                <a:solidFill>
                  <a:schemeClr val="accent5">
                    <a:lumMod val="50000"/>
                  </a:schemeClr>
                </a:solidFill>
              </a:rPr>
              <a:t>c</a:t>
            </a:r>
          </a:p>
        </p:txBody>
      </p:sp>
      <p:sp>
        <p:nvSpPr>
          <p:cNvPr id="124" name="TextBox 123">
            <a:extLst>
              <a:ext uri="{FF2B5EF4-FFF2-40B4-BE49-F238E27FC236}">
                <a16:creationId xmlns:a16="http://schemas.microsoft.com/office/drawing/2014/main" id="{DEC3A412-160C-404B-A6A1-5E2DAD487D25}"/>
              </a:ext>
            </a:extLst>
          </p:cNvPr>
          <p:cNvSpPr txBox="1"/>
          <p:nvPr/>
        </p:nvSpPr>
        <p:spPr>
          <a:xfrm>
            <a:off x="3135565" y="1472627"/>
            <a:ext cx="244549" cy="461665"/>
          </a:xfrm>
          <a:prstGeom prst="rect">
            <a:avLst/>
          </a:prstGeom>
          <a:noFill/>
        </p:spPr>
        <p:txBody>
          <a:bodyPr wrap="square" rtlCol="0">
            <a:spAutoFit/>
          </a:bodyPr>
          <a:lstStyle/>
          <a:p>
            <a:pPr algn="ctr"/>
            <a:r>
              <a:rPr lang="en-GB" sz="2400" dirty="0">
                <a:solidFill>
                  <a:schemeClr val="accent5">
                    <a:lumMod val="50000"/>
                  </a:schemeClr>
                </a:solidFill>
              </a:rPr>
              <a:t>s</a:t>
            </a:r>
          </a:p>
        </p:txBody>
      </p:sp>
      <p:sp>
        <p:nvSpPr>
          <p:cNvPr id="130" name="TextBox 129">
            <a:extLst>
              <a:ext uri="{FF2B5EF4-FFF2-40B4-BE49-F238E27FC236}">
                <a16:creationId xmlns:a16="http://schemas.microsoft.com/office/drawing/2014/main" id="{4B635A7F-C65B-4923-9D2B-AA359976B1ED}"/>
              </a:ext>
            </a:extLst>
          </p:cNvPr>
          <p:cNvSpPr txBox="1"/>
          <p:nvPr/>
        </p:nvSpPr>
        <p:spPr>
          <a:xfrm>
            <a:off x="4210906" y="1472627"/>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131" name="TextBox 130">
            <a:extLst>
              <a:ext uri="{FF2B5EF4-FFF2-40B4-BE49-F238E27FC236}">
                <a16:creationId xmlns:a16="http://schemas.microsoft.com/office/drawing/2014/main" id="{E7EF6263-7CC3-40E6-B17D-B80B9516D4A6}"/>
              </a:ext>
            </a:extLst>
          </p:cNvPr>
          <p:cNvSpPr txBox="1"/>
          <p:nvPr/>
        </p:nvSpPr>
        <p:spPr>
          <a:xfrm>
            <a:off x="4566941" y="1472627"/>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74" name="TextBox 73">
            <a:extLst>
              <a:ext uri="{FF2B5EF4-FFF2-40B4-BE49-F238E27FC236}">
                <a16:creationId xmlns:a16="http://schemas.microsoft.com/office/drawing/2014/main" id="{A0FADDD1-B69D-4C53-B34F-33C13B476D3E}"/>
              </a:ext>
            </a:extLst>
          </p:cNvPr>
          <p:cNvSpPr txBox="1"/>
          <p:nvPr/>
        </p:nvSpPr>
        <p:spPr>
          <a:xfrm>
            <a:off x="6740278" y="1472627"/>
            <a:ext cx="244549" cy="461665"/>
          </a:xfrm>
          <a:prstGeom prst="rect">
            <a:avLst/>
          </a:prstGeom>
          <a:noFill/>
        </p:spPr>
        <p:txBody>
          <a:bodyPr wrap="square" rtlCol="0">
            <a:spAutoFit/>
          </a:bodyPr>
          <a:lstStyle/>
          <a:p>
            <a:pPr algn="ctr"/>
            <a:r>
              <a:rPr lang="en-GB" sz="2400" dirty="0">
                <a:solidFill>
                  <a:schemeClr val="accent5">
                    <a:lumMod val="50000"/>
                  </a:schemeClr>
                </a:solidFill>
              </a:rPr>
              <a:t>c</a:t>
            </a:r>
          </a:p>
        </p:txBody>
      </p:sp>
      <p:sp>
        <p:nvSpPr>
          <p:cNvPr id="75" name="TextBox 74">
            <a:extLst>
              <a:ext uri="{FF2B5EF4-FFF2-40B4-BE49-F238E27FC236}">
                <a16:creationId xmlns:a16="http://schemas.microsoft.com/office/drawing/2014/main" id="{1B826B86-58FC-488A-B1B6-DB7D08A73183}"/>
              </a:ext>
            </a:extLst>
          </p:cNvPr>
          <p:cNvSpPr txBox="1"/>
          <p:nvPr/>
        </p:nvSpPr>
        <p:spPr>
          <a:xfrm>
            <a:off x="7108574" y="1472627"/>
            <a:ext cx="244549" cy="461665"/>
          </a:xfrm>
          <a:prstGeom prst="rect">
            <a:avLst/>
          </a:prstGeom>
          <a:noFill/>
        </p:spPr>
        <p:txBody>
          <a:bodyPr wrap="square" rtlCol="0">
            <a:spAutoFit/>
          </a:bodyPr>
          <a:lstStyle/>
          <a:p>
            <a:pPr algn="ctr"/>
            <a:r>
              <a:rPr lang="en-GB" sz="2400" dirty="0">
                <a:solidFill>
                  <a:schemeClr val="accent5">
                    <a:lumMod val="50000"/>
                  </a:schemeClr>
                </a:solidFill>
              </a:rPr>
              <a:t>o</a:t>
            </a:r>
          </a:p>
        </p:txBody>
      </p:sp>
      <p:sp>
        <p:nvSpPr>
          <p:cNvPr id="76" name="TextBox 75">
            <a:extLst>
              <a:ext uri="{FF2B5EF4-FFF2-40B4-BE49-F238E27FC236}">
                <a16:creationId xmlns:a16="http://schemas.microsoft.com/office/drawing/2014/main" id="{4AACFC90-37E3-4F33-BD38-8F3FDF211D84}"/>
              </a:ext>
            </a:extLst>
          </p:cNvPr>
          <p:cNvSpPr txBox="1"/>
          <p:nvPr/>
        </p:nvSpPr>
        <p:spPr>
          <a:xfrm>
            <a:off x="7456950" y="1472627"/>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94" name="TextBox 93">
            <a:extLst>
              <a:ext uri="{FF2B5EF4-FFF2-40B4-BE49-F238E27FC236}">
                <a16:creationId xmlns:a16="http://schemas.microsoft.com/office/drawing/2014/main" id="{7577C592-0DCC-4C3A-B516-4EDDFCBAC817}"/>
              </a:ext>
            </a:extLst>
          </p:cNvPr>
          <p:cNvSpPr txBox="1"/>
          <p:nvPr/>
        </p:nvSpPr>
        <p:spPr>
          <a:xfrm>
            <a:off x="8537539" y="1472627"/>
            <a:ext cx="244549" cy="461665"/>
          </a:xfrm>
          <a:prstGeom prst="rect">
            <a:avLst/>
          </a:prstGeom>
          <a:noFill/>
        </p:spPr>
        <p:txBody>
          <a:bodyPr wrap="square" rtlCol="0">
            <a:spAutoFit/>
          </a:bodyPr>
          <a:lstStyle/>
          <a:p>
            <a:pPr algn="ctr"/>
            <a:r>
              <a:rPr lang="en-GB" sz="2400" dirty="0">
                <a:solidFill>
                  <a:schemeClr val="accent5">
                    <a:lumMod val="50000"/>
                  </a:schemeClr>
                </a:solidFill>
              </a:rPr>
              <a:t>s</a:t>
            </a:r>
          </a:p>
        </p:txBody>
      </p:sp>
      <p:sp>
        <p:nvSpPr>
          <p:cNvPr id="95" name="TextBox 94">
            <a:extLst>
              <a:ext uri="{FF2B5EF4-FFF2-40B4-BE49-F238E27FC236}">
                <a16:creationId xmlns:a16="http://schemas.microsoft.com/office/drawing/2014/main" id="{7FB0C82B-D794-4FC2-84FA-28AB26B31A18}"/>
              </a:ext>
            </a:extLst>
          </p:cNvPr>
          <p:cNvSpPr txBox="1"/>
          <p:nvPr/>
        </p:nvSpPr>
        <p:spPr>
          <a:xfrm>
            <a:off x="8901462" y="1528284"/>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113" name="TextBox 112">
            <a:extLst>
              <a:ext uri="{FF2B5EF4-FFF2-40B4-BE49-F238E27FC236}">
                <a16:creationId xmlns:a16="http://schemas.microsoft.com/office/drawing/2014/main" id="{82230E2C-1350-44BC-B2FB-661616CDD30C}"/>
              </a:ext>
            </a:extLst>
          </p:cNvPr>
          <p:cNvSpPr txBox="1"/>
          <p:nvPr/>
        </p:nvSpPr>
        <p:spPr>
          <a:xfrm>
            <a:off x="7823156" y="1472627"/>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132" name="TextBox 131">
            <a:extLst>
              <a:ext uri="{FF2B5EF4-FFF2-40B4-BE49-F238E27FC236}">
                <a16:creationId xmlns:a16="http://schemas.microsoft.com/office/drawing/2014/main" id="{AA0C4F62-B5C6-4136-BC46-30832FEFEB31}"/>
              </a:ext>
            </a:extLst>
          </p:cNvPr>
          <p:cNvSpPr txBox="1"/>
          <p:nvPr/>
        </p:nvSpPr>
        <p:spPr>
          <a:xfrm>
            <a:off x="8163720" y="1472627"/>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33" name="TextBox 132">
            <a:extLst>
              <a:ext uri="{FF2B5EF4-FFF2-40B4-BE49-F238E27FC236}">
                <a16:creationId xmlns:a16="http://schemas.microsoft.com/office/drawing/2014/main" id="{F8DE3934-2C1D-44E5-AF68-88AC901FFFB8}"/>
              </a:ext>
            </a:extLst>
          </p:cNvPr>
          <p:cNvSpPr txBox="1"/>
          <p:nvPr/>
        </p:nvSpPr>
        <p:spPr>
          <a:xfrm>
            <a:off x="8163720" y="1107680"/>
            <a:ext cx="244549" cy="461665"/>
          </a:xfrm>
          <a:prstGeom prst="rect">
            <a:avLst/>
          </a:prstGeom>
          <a:noFill/>
        </p:spPr>
        <p:txBody>
          <a:bodyPr wrap="square" rtlCol="0">
            <a:spAutoFit/>
          </a:bodyPr>
          <a:lstStyle/>
          <a:p>
            <a:pPr algn="ctr"/>
            <a:r>
              <a:rPr lang="en-GB" sz="2400" dirty="0">
                <a:solidFill>
                  <a:schemeClr val="accent5">
                    <a:lumMod val="50000"/>
                  </a:schemeClr>
                </a:solidFill>
              </a:rPr>
              <a:t>g</a:t>
            </a:r>
          </a:p>
        </p:txBody>
      </p:sp>
      <p:sp>
        <p:nvSpPr>
          <p:cNvPr id="134" name="TextBox 133">
            <a:extLst>
              <a:ext uri="{FF2B5EF4-FFF2-40B4-BE49-F238E27FC236}">
                <a16:creationId xmlns:a16="http://schemas.microsoft.com/office/drawing/2014/main" id="{BE2C7ABB-5E7B-4078-B696-EAB52437FC56}"/>
              </a:ext>
            </a:extLst>
          </p:cNvPr>
          <p:cNvSpPr txBox="1"/>
          <p:nvPr/>
        </p:nvSpPr>
        <p:spPr>
          <a:xfrm>
            <a:off x="6022315" y="3994165"/>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35" name="TextBox 134">
            <a:extLst>
              <a:ext uri="{FF2B5EF4-FFF2-40B4-BE49-F238E27FC236}">
                <a16:creationId xmlns:a16="http://schemas.microsoft.com/office/drawing/2014/main" id="{530FB9C0-E37E-498F-A1C3-83A6F1984990}"/>
              </a:ext>
            </a:extLst>
          </p:cNvPr>
          <p:cNvSpPr txBox="1"/>
          <p:nvPr/>
        </p:nvSpPr>
        <p:spPr>
          <a:xfrm>
            <a:off x="8163720" y="2198260"/>
            <a:ext cx="244549" cy="461665"/>
          </a:xfrm>
          <a:prstGeom prst="rect">
            <a:avLst/>
          </a:prstGeom>
          <a:noFill/>
        </p:spPr>
        <p:txBody>
          <a:bodyPr wrap="square" rtlCol="0">
            <a:spAutoFit/>
          </a:bodyPr>
          <a:lstStyle/>
          <a:p>
            <a:pPr algn="ctr"/>
            <a:r>
              <a:rPr lang="en-GB" sz="2400" dirty="0">
                <a:solidFill>
                  <a:schemeClr val="accent5">
                    <a:lumMod val="50000"/>
                  </a:schemeClr>
                </a:solidFill>
              </a:rPr>
              <a:t>d</a:t>
            </a:r>
          </a:p>
        </p:txBody>
      </p:sp>
      <p:sp>
        <p:nvSpPr>
          <p:cNvPr id="136" name="TextBox 135">
            <a:extLst>
              <a:ext uri="{FF2B5EF4-FFF2-40B4-BE49-F238E27FC236}">
                <a16:creationId xmlns:a16="http://schemas.microsoft.com/office/drawing/2014/main" id="{BE2E744B-F1B6-4A58-BBD5-F5D73601D1FD}"/>
              </a:ext>
            </a:extLst>
          </p:cNvPr>
          <p:cNvSpPr txBox="1"/>
          <p:nvPr/>
        </p:nvSpPr>
        <p:spPr>
          <a:xfrm>
            <a:off x="8163720" y="1844523"/>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137" name="TextBox 136">
            <a:extLst>
              <a:ext uri="{FF2B5EF4-FFF2-40B4-BE49-F238E27FC236}">
                <a16:creationId xmlns:a16="http://schemas.microsoft.com/office/drawing/2014/main" id="{F2C63C7D-9F39-43AF-98E6-29369631F0AB}"/>
              </a:ext>
            </a:extLst>
          </p:cNvPr>
          <p:cNvSpPr txBox="1"/>
          <p:nvPr/>
        </p:nvSpPr>
        <p:spPr>
          <a:xfrm>
            <a:off x="4931096" y="3637756"/>
            <a:ext cx="244549" cy="461665"/>
          </a:xfrm>
          <a:prstGeom prst="rect">
            <a:avLst/>
          </a:prstGeom>
          <a:noFill/>
        </p:spPr>
        <p:txBody>
          <a:bodyPr wrap="square" rtlCol="0">
            <a:spAutoFit/>
          </a:bodyPr>
          <a:lstStyle/>
          <a:p>
            <a:pPr algn="ctr"/>
            <a:r>
              <a:rPr lang="en-GB" sz="2400" dirty="0">
                <a:solidFill>
                  <a:schemeClr val="accent5">
                    <a:lumMod val="50000"/>
                  </a:schemeClr>
                </a:solidFill>
              </a:rPr>
              <a:t>o</a:t>
            </a:r>
          </a:p>
        </p:txBody>
      </p:sp>
      <p:sp>
        <p:nvSpPr>
          <p:cNvPr id="138" name="TextBox 137">
            <a:extLst>
              <a:ext uri="{FF2B5EF4-FFF2-40B4-BE49-F238E27FC236}">
                <a16:creationId xmlns:a16="http://schemas.microsoft.com/office/drawing/2014/main" id="{87FA3694-51F9-4468-857A-70286D16E2A4}"/>
              </a:ext>
            </a:extLst>
          </p:cNvPr>
          <p:cNvSpPr txBox="1"/>
          <p:nvPr/>
        </p:nvSpPr>
        <p:spPr>
          <a:xfrm>
            <a:off x="7456950" y="3637756"/>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139" name="TextBox 138">
            <a:extLst>
              <a:ext uri="{FF2B5EF4-FFF2-40B4-BE49-F238E27FC236}">
                <a16:creationId xmlns:a16="http://schemas.microsoft.com/office/drawing/2014/main" id="{99B75794-B92B-480F-A6EF-E623CDA03161}"/>
              </a:ext>
            </a:extLst>
          </p:cNvPr>
          <p:cNvSpPr txBox="1"/>
          <p:nvPr/>
        </p:nvSpPr>
        <p:spPr>
          <a:xfrm>
            <a:off x="8150826" y="3637756"/>
            <a:ext cx="270336"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140" name="TextBox 139">
            <a:extLst>
              <a:ext uri="{FF2B5EF4-FFF2-40B4-BE49-F238E27FC236}">
                <a16:creationId xmlns:a16="http://schemas.microsoft.com/office/drawing/2014/main" id="{E4F29AE4-9894-4DAC-AB6C-551FA1A4B1D8}"/>
              </a:ext>
            </a:extLst>
          </p:cNvPr>
          <p:cNvSpPr txBox="1"/>
          <p:nvPr/>
        </p:nvSpPr>
        <p:spPr>
          <a:xfrm>
            <a:off x="6022315" y="5084758"/>
            <a:ext cx="244549" cy="461665"/>
          </a:xfrm>
          <a:prstGeom prst="rect">
            <a:avLst/>
          </a:prstGeom>
          <a:noFill/>
        </p:spPr>
        <p:txBody>
          <a:bodyPr wrap="square" rtlCol="0">
            <a:spAutoFit/>
          </a:bodyPr>
          <a:lstStyle/>
          <a:p>
            <a:pPr algn="ctr"/>
            <a:r>
              <a:rPr lang="en-GB" sz="2400" dirty="0">
                <a:solidFill>
                  <a:schemeClr val="accent5">
                    <a:lumMod val="50000"/>
                  </a:schemeClr>
                </a:solidFill>
              </a:rPr>
              <a:t>s</a:t>
            </a:r>
          </a:p>
        </p:txBody>
      </p:sp>
      <p:sp>
        <p:nvSpPr>
          <p:cNvPr id="141" name="TextBox 140">
            <a:extLst>
              <a:ext uri="{FF2B5EF4-FFF2-40B4-BE49-F238E27FC236}">
                <a16:creationId xmlns:a16="http://schemas.microsoft.com/office/drawing/2014/main" id="{74F95604-F231-42A4-9493-EA34A909B6BE}"/>
              </a:ext>
            </a:extLst>
          </p:cNvPr>
          <p:cNvSpPr txBox="1"/>
          <p:nvPr/>
        </p:nvSpPr>
        <p:spPr>
          <a:xfrm>
            <a:off x="6022315" y="1844523"/>
            <a:ext cx="244549" cy="461665"/>
          </a:xfrm>
          <a:prstGeom prst="rect">
            <a:avLst/>
          </a:prstGeom>
          <a:noFill/>
        </p:spPr>
        <p:txBody>
          <a:bodyPr wrap="square" rtlCol="0">
            <a:spAutoFit/>
          </a:bodyPr>
          <a:lstStyle/>
          <a:p>
            <a:pPr algn="ctr"/>
            <a:r>
              <a:rPr lang="en-GB" sz="2400" dirty="0">
                <a:solidFill>
                  <a:schemeClr val="accent5">
                    <a:lumMod val="50000"/>
                  </a:schemeClr>
                </a:solidFill>
              </a:rPr>
              <a:t>h</a:t>
            </a:r>
          </a:p>
        </p:txBody>
      </p:sp>
      <p:sp>
        <p:nvSpPr>
          <p:cNvPr id="142" name="TextBox 141">
            <a:extLst>
              <a:ext uri="{FF2B5EF4-FFF2-40B4-BE49-F238E27FC236}">
                <a16:creationId xmlns:a16="http://schemas.microsoft.com/office/drawing/2014/main" id="{B622BFF4-AB8C-4A27-AFE9-D05B15E050E5}"/>
              </a:ext>
            </a:extLst>
          </p:cNvPr>
          <p:cNvSpPr txBox="1"/>
          <p:nvPr/>
        </p:nvSpPr>
        <p:spPr>
          <a:xfrm>
            <a:off x="7456950" y="1844523"/>
            <a:ext cx="244549" cy="461665"/>
          </a:xfrm>
          <a:prstGeom prst="rect">
            <a:avLst/>
          </a:prstGeom>
          <a:noFill/>
        </p:spPr>
        <p:txBody>
          <a:bodyPr wrap="square" rtlCol="0">
            <a:spAutoFit/>
          </a:bodyPr>
          <a:lstStyle/>
          <a:p>
            <a:pPr algn="ctr"/>
            <a:r>
              <a:rPr lang="en-GB" sz="2400" dirty="0">
                <a:solidFill>
                  <a:schemeClr val="accent5">
                    <a:lumMod val="50000"/>
                  </a:schemeClr>
                </a:solidFill>
              </a:rPr>
              <a:t>o</a:t>
            </a:r>
          </a:p>
        </p:txBody>
      </p:sp>
      <p:sp>
        <p:nvSpPr>
          <p:cNvPr id="143" name="TextBox 142">
            <a:extLst>
              <a:ext uri="{FF2B5EF4-FFF2-40B4-BE49-F238E27FC236}">
                <a16:creationId xmlns:a16="http://schemas.microsoft.com/office/drawing/2014/main" id="{A26DBBBC-4029-4041-996A-F2E60ADAF335}"/>
              </a:ext>
            </a:extLst>
          </p:cNvPr>
          <p:cNvSpPr txBox="1"/>
          <p:nvPr/>
        </p:nvSpPr>
        <p:spPr>
          <a:xfrm>
            <a:off x="7456950" y="2552152"/>
            <a:ext cx="244549" cy="461665"/>
          </a:xfrm>
          <a:prstGeom prst="rect">
            <a:avLst/>
          </a:prstGeom>
          <a:noFill/>
        </p:spPr>
        <p:txBody>
          <a:bodyPr wrap="square" rtlCol="0">
            <a:spAutoFit/>
          </a:bodyPr>
          <a:lstStyle/>
          <a:p>
            <a:pPr algn="ctr"/>
            <a:r>
              <a:rPr lang="en-GB" sz="2400" dirty="0">
                <a:solidFill>
                  <a:schemeClr val="accent5">
                    <a:lumMod val="50000"/>
                  </a:schemeClr>
                </a:solidFill>
              </a:rPr>
              <a:t>b</a:t>
            </a:r>
          </a:p>
        </p:txBody>
      </p:sp>
      <p:sp>
        <p:nvSpPr>
          <p:cNvPr id="144" name="TextBox 143">
            <a:extLst>
              <a:ext uri="{FF2B5EF4-FFF2-40B4-BE49-F238E27FC236}">
                <a16:creationId xmlns:a16="http://schemas.microsoft.com/office/drawing/2014/main" id="{EAC7562F-6556-4119-A815-C99148B7AB83}"/>
              </a:ext>
            </a:extLst>
          </p:cNvPr>
          <p:cNvSpPr txBox="1"/>
          <p:nvPr/>
        </p:nvSpPr>
        <p:spPr>
          <a:xfrm>
            <a:off x="7456950" y="2910867"/>
            <a:ext cx="244549" cy="461665"/>
          </a:xfrm>
          <a:prstGeom prst="rect">
            <a:avLst/>
          </a:prstGeom>
          <a:noFill/>
        </p:spPr>
        <p:txBody>
          <a:bodyPr wrap="square" rtlCol="0">
            <a:spAutoFit/>
          </a:bodyPr>
          <a:lstStyle/>
          <a:p>
            <a:pPr algn="ctr"/>
            <a:r>
              <a:rPr lang="en-GB" sz="2400" dirty="0">
                <a:solidFill>
                  <a:schemeClr val="accent5">
                    <a:lumMod val="50000"/>
                  </a:schemeClr>
                </a:solidFill>
              </a:rPr>
              <a:t>i</a:t>
            </a:r>
          </a:p>
        </p:txBody>
      </p:sp>
      <p:sp>
        <p:nvSpPr>
          <p:cNvPr id="145" name="TextBox 144">
            <a:extLst>
              <a:ext uri="{FF2B5EF4-FFF2-40B4-BE49-F238E27FC236}">
                <a16:creationId xmlns:a16="http://schemas.microsoft.com/office/drawing/2014/main" id="{824FA832-FD72-4AF9-8ABD-DCD511074E62}"/>
              </a:ext>
            </a:extLst>
          </p:cNvPr>
          <p:cNvSpPr txBox="1"/>
          <p:nvPr/>
        </p:nvSpPr>
        <p:spPr>
          <a:xfrm>
            <a:off x="7456950" y="3277119"/>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146" name="TextBox 145">
            <a:extLst>
              <a:ext uri="{FF2B5EF4-FFF2-40B4-BE49-F238E27FC236}">
                <a16:creationId xmlns:a16="http://schemas.microsoft.com/office/drawing/2014/main" id="{64209309-6AF2-42A0-837A-9866657596BE}"/>
              </a:ext>
            </a:extLst>
          </p:cNvPr>
          <p:cNvSpPr txBox="1"/>
          <p:nvPr/>
        </p:nvSpPr>
        <p:spPr>
          <a:xfrm>
            <a:off x="7456950" y="4349435"/>
            <a:ext cx="244549" cy="461665"/>
          </a:xfrm>
          <a:prstGeom prst="rect">
            <a:avLst/>
          </a:prstGeom>
          <a:noFill/>
        </p:spPr>
        <p:txBody>
          <a:bodyPr wrap="square" rtlCol="0">
            <a:spAutoFit/>
          </a:bodyPr>
          <a:lstStyle/>
          <a:p>
            <a:pPr algn="ctr"/>
            <a:r>
              <a:rPr lang="en-GB" sz="2400" dirty="0">
                <a:solidFill>
                  <a:schemeClr val="accent5">
                    <a:lumMod val="50000"/>
                  </a:schemeClr>
                </a:solidFill>
              </a:rPr>
              <a:t>y</a:t>
            </a:r>
          </a:p>
        </p:txBody>
      </p:sp>
      <p:sp>
        <p:nvSpPr>
          <p:cNvPr id="147" name="TextBox 146">
            <a:extLst>
              <a:ext uri="{FF2B5EF4-FFF2-40B4-BE49-F238E27FC236}">
                <a16:creationId xmlns:a16="http://schemas.microsoft.com/office/drawing/2014/main" id="{463288C3-2C8E-490E-8E48-D47DDC12641B}"/>
              </a:ext>
            </a:extLst>
          </p:cNvPr>
          <p:cNvSpPr txBox="1"/>
          <p:nvPr/>
        </p:nvSpPr>
        <p:spPr>
          <a:xfrm>
            <a:off x="8537539" y="4349435"/>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sp>
        <p:nvSpPr>
          <p:cNvPr id="148" name="TextBox 147">
            <a:extLst>
              <a:ext uri="{FF2B5EF4-FFF2-40B4-BE49-F238E27FC236}">
                <a16:creationId xmlns:a16="http://schemas.microsoft.com/office/drawing/2014/main" id="{C80D5692-362A-4F49-AA52-B7747B6D8D77}"/>
              </a:ext>
            </a:extLst>
          </p:cNvPr>
          <p:cNvSpPr txBox="1"/>
          <p:nvPr/>
        </p:nvSpPr>
        <p:spPr>
          <a:xfrm>
            <a:off x="4210906" y="2552152"/>
            <a:ext cx="244549" cy="461665"/>
          </a:xfrm>
          <a:prstGeom prst="rect">
            <a:avLst/>
          </a:prstGeom>
          <a:noFill/>
        </p:spPr>
        <p:txBody>
          <a:bodyPr wrap="square" rtlCol="0">
            <a:spAutoFit/>
          </a:bodyPr>
          <a:lstStyle/>
          <a:p>
            <a:pPr algn="ctr"/>
            <a:r>
              <a:rPr lang="en-GB" sz="2400" dirty="0">
                <a:solidFill>
                  <a:schemeClr val="accent5">
                    <a:lumMod val="50000"/>
                  </a:schemeClr>
                </a:solidFill>
              </a:rPr>
              <a:t>r</a:t>
            </a:r>
          </a:p>
        </p:txBody>
      </p:sp>
      <p:pic>
        <p:nvPicPr>
          <p:cNvPr id="3" name="Picture 2" descr="Shape, arrow&#10;&#10;Description automatically generated">
            <a:extLst>
              <a:ext uri="{FF2B5EF4-FFF2-40B4-BE49-F238E27FC236}">
                <a16:creationId xmlns:a16="http://schemas.microsoft.com/office/drawing/2014/main" id="{E6D03F75-C764-4762-9A32-D3FD8976B1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256" y="1374034"/>
            <a:ext cx="322486" cy="298803"/>
          </a:xfrm>
          <a:prstGeom prst="rect">
            <a:avLst/>
          </a:prstGeom>
        </p:spPr>
      </p:pic>
      <p:pic>
        <p:nvPicPr>
          <p:cNvPr id="123" name="Picture 122" descr="Shape, arrow&#10;&#10;Description automatically generated">
            <a:extLst>
              <a:ext uri="{FF2B5EF4-FFF2-40B4-BE49-F238E27FC236}">
                <a16:creationId xmlns:a16="http://schemas.microsoft.com/office/drawing/2014/main" id="{9F1E72A8-ADB1-4CDA-9BC0-F665481117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5569" y="1636153"/>
            <a:ext cx="322486" cy="298803"/>
          </a:xfrm>
          <a:prstGeom prst="rect">
            <a:avLst/>
          </a:prstGeom>
        </p:spPr>
      </p:pic>
      <p:pic>
        <p:nvPicPr>
          <p:cNvPr id="149" name="Picture 148" descr="Shape, arrow&#10;&#10;Description automatically generated">
            <a:extLst>
              <a:ext uri="{FF2B5EF4-FFF2-40B4-BE49-F238E27FC236}">
                <a16:creationId xmlns:a16="http://schemas.microsoft.com/office/drawing/2014/main" id="{4BEE196D-0D5B-4CEA-B52D-436E615801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677" y="1843262"/>
            <a:ext cx="322486" cy="298803"/>
          </a:xfrm>
          <a:prstGeom prst="rect">
            <a:avLst/>
          </a:prstGeom>
        </p:spPr>
      </p:pic>
      <p:pic>
        <p:nvPicPr>
          <p:cNvPr id="150" name="Picture 149" descr="Shape, arrow&#10;&#10;Description automatically generated">
            <a:extLst>
              <a:ext uri="{FF2B5EF4-FFF2-40B4-BE49-F238E27FC236}">
                <a16:creationId xmlns:a16="http://schemas.microsoft.com/office/drawing/2014/main" id="{6397C4C1-B024-47F1-BE21-A4B4ACF545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677" y="2090133"/>
            <a:ext cx="322486" cy="298803"/>
          </a:xfrm>
          <a:prstGeom prst="rect">
            <a:avLst/>
          </a:prstGeom>
        </p:spPr>
      </p:pic>
      <p:pic>
        <p:nvPicPr>
          <p:cNvPr id="151" name="Picture 150" descr="Shape, arrow&#10;&#10;Description automatically generated">
            <a:extLst>
              <a:ext uri="{FF2B5EF4-FFF2-40B4-BE49-F238E27FC236}">
                <a16:creationId xmlns:a16="http://schemas.microsoft.com/office/drawing/2014/main" id="{91F29EED-7632-4867-94D7-8DDC5A702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560" y="2343210"/>
            <a:ext cx="322486" cy="298803"/>
          </a:xfrm>
          <a:prstGeom prst="rect">
            <a:avLst/>
          </a:prstGeom>
        </p:spPr>
      </p:pic>
      <p:pic>
        <p:nvPicPr>
          <p:cNvPr id="152" name="Picture 151" descr="Shape, arrow&#10;&#10;Description automatically generated">
            <a:extLst>
              <a:ext uri="{FF2B5EF4-FFF2-40B4-BE49-F238E27FC236}">
                <a16:creationId xmlns:a16="http://schemas.microsoft.com/office/drawing/2014/main" id="{12AC13C7-3DB9-4443-8A84-A4BCF898BF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469" y="2654152"/>
            <a:ext cx="322486" cy="298803"/>
          </a:xfrm>
          <a:prstGeom prst="rect">
            <a:avLst/>
          </a:prstGeom>
        </p:spPr>
      </p:pic>
      <p:pic>
        <p:nvPicPr>
          <p:cNvPr id="153" name="Picture 152" descr="Shape, arrow&#10;&#10;Description automatically generated">
            <a:extLst>
              <a:ext uri="{FF2B5EF4-FFF2-40B4-BE49-F238E27FC236}">
                <a16:creationId xmlns:a16="http://schemas.microsoft.com/office/drawing/2014/main" id="{3D8CFE91-82E3-4E08-8840-9C57F59BB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685" y="2853921"/>
            <a:ext cx="322486" cy="298803"/>
          </a:xfrm>
          <a:prstGeom prst="rect">
            <a:avLst/>
          </a:prstGeom>
        </p:spPr>
      </p:pic>
      <p:pic>
        <p:nvPicPr>
          <p:cNvPr id="154" name="Picture 153" descr="Shape, arrow&#10;&#10;Description automatically generated">
            <a:extLst>
              <a:ext uri="{FF2B5EF4-FFF2-40B4-BE49-F238E27FC236}">
                <a16:creationId xmlns:a16="http://schemas.microsoft.com/office/drawing/2014/main" id="{C6E1CF14-1638-4CE5-9D87-7B09EE8164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803" y="3079407"/>
            <a:ext cx="322486" cy="298803"/>
          </a:xfrm>
          <a:prstGeom prst="rect">
            <a:avLst/>
          </a:prstGeom>
        </p:spPr>
      </p:pic>
      <p:pic>
        <p:nvPicPr>
          <p:cNvPr id="155" name="Picture 154" descr="Shape, arrow&#10;&#10;Description automatically generated">
            <a:extLst>
              <a:ext uri="{FF2B5EF4-FFF2-40B4-BE49-F238E27FC236}">
                <a16:creationId xmlns:a16="http://schemas.microsoft.com/office/drawing/2014/main" id="{66E0B9C2-925C-4FC5-A17A-909F50108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062" y="4114266"/>
            <a:ext cx="322486" cy="298803"/>
          </a:xfrm>
          <a:prstGeom prst="rect">
            <a:avLst/>
          </a:prstGeom>
        </p:spPr>
      </p:pic>
      <p:pic>
        <p:nvPicPr>
          <p:cNvPr id="156" name="Picture 155" descr="Shape, arrow&#10;&#10;Description automatically generated">
            <a:extLst>
              <a:ext uri="{FF2B5EF4-FFF2-40B4-BE49-F238E27FC236}">
                <a16:creationId xmlns:a16="http://schemas.microsoft.com/office/drawing/2014/main" id="{FF6DB67D-9901-49BF-898F-AE602BF5E7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256" y="4324308"/>
            <a:ext cx="322486" cy="298803"/>
          </a:xfrm>
          <a:prstGeom prst="rect">
            <a:avLst/>
          </a:prstGeom>
        </p:spPr>
      </p:pic>
      <p:pic>
        <p:nvPicPr>
          <p:cNvPr id="157" name="Picture 156" descr="Shape, arrow&#10;&#10;Description automatically generated">
            <a:extLst>
              <a:ext uri="{FF2B5EF4-FFF2-40B4-BE49-F238E27FC236}">
                <a16:creationId xmlns:a16="http://schemas.microsoft.com/office/drawing/2014/main" id="{114BC896-1CA6-4E93-98EE-D63E9B8F9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043" y="4573782"/>
            <a:ext cx="322486" cy="298803"/>
          </a:xfrm>
          <a:prstGeom prst="rect">
            <a:avLst/>
          </a:prstGeom>
        </p:spPr>
      </p:pic>
      <p:pic>
        <p:nvPicPr>
          <p:cNvPr id="158" name="Picture 157" descr="Shape, arrow&#10;&#10;Description automatically generated">
            <a:extLst>
              <a:ext uri="{FF2B5EF4-FFF2-40B4-BE49-F238E27FC236}">
                <a16:creationId xmlns:a16="http://schemas.microsoft.com/office/drawing/2014/main" id="{3DB6AE9C-8B18-4BB6-B9BC-D9BDAAF1F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1920" y="4825945"/>
            <a:ext cx="322486" cy="298803"/>
          </a:xfrm>
          <a:prstGeom prst="rect">
            <a:avLst/>
          </a:prstGeom>
        </p:spPr>
      </p:pic>
      <p:pic>
        <p:nvPicPr>
          <p:cNvPr id="159" name="Picture 158" descr="Shape, arrow&#10;&#10;Description automatically generated">
            <a:extLst>
              <a:ext uri="{FF2B5EF4-FFF2-40B4-BE49-F238E27FC236}">
                <a16:creationId xmlns:a16="http://schemas.microsoft.com/office/drawing/2014/main" id="{9B3E142C-74E2-45E8-82AB-2FA7F695F7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4277" y="5093007"/>
            <a:ext cx="322486" cy="298803"/>
          </a:xfrm>
          <a:prstGeom prst="rect">
            <a:avLst/>
          </a:prstGeom>
        </p:spPr>
      </p:pic>
      <p:pic>
        <p:nvPicPr>
          <p:cNvPr id="160" name="Picture 159" descr="Shape, arrow&#10;&#10;Description automatically generated">
            <a:extLst>
              <a:ext uri="{FF2B5EF4-FFF2-40B4-BE49-F238E27FC236}">
                <a16:creationId xmlns:a16="http://schemas.microsoft.com/office/drawing/2014/main" id="{32B751DA-F122-4572-BCA0-5F79DB0EC0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8334" y="5352253"/>
            <a:ext cx="322486" cy="298803"/>
          </a:xfrm>
          <a:prstGeom prst="rect">
            <a:avLst/>
          </a:prstGeom>
        </p:spPr>
      </p:pic>
      <p:pic>
        <p:nvPicPr>
          <p:cNvPr id="161" name="Picture 160" descr="Shape, arrow&#10;&#10;Description automatically generated">
            <a:extLst>
              <a:ext uri="{FF2B5EF4-FFF2-40B4-BE49-F238E27FC236}">
                <a16:creationId xmlns:a16="http://schemas.microsoft.com/office/drawing/2014/main" id="{96C77567-27FC-4612-88D8-043E91E67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551" y="5586525"/>
            <a:ext cx="322486" cy="298803"/>
          </a:xfrm>
          <a:prstGeom prst="rect">
            <a:avLst/>
          </a:prstGeom>
        </p:spPr>
      </p:pic>
      <p:sp>
        <p:nvSpPr>
          <p:cNvPr id="162" name="Rounded Rectangle 46">
            <a:extLst>
              <a:ext uri="{FF2B5EF4-FFF2-40B4-BE49-F238E27FC236}">
                <a16:creationId xmlns:a16="http://schemas.microsoft.com/office/drawing/2014/main" id="{FB09667E-50A2-4099-B9F5-10D9728BF65D}"/>
              </a:ext>
            </a:extLst>
          </p:cNvPr>
          <p:cNvSpPr/>
          <p:nvPr/>
        </p:nvSpPr>
        <p:spPr>
          <a:xfrm>
            <a:off x="10812162" y="216819"/>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Rectangle 1">
            <a:extLst>
              <a:ext uri="{FF2B5EF4-FFF2-40B4-BE49-F238E27FC236}">
                <a16:creationId xmlns:a16="http://schemas.microsoft.com/office/drawing/2014/main" id="{30DDD2C2-9829-4A71-9A63-EC9213D1022C}"/>
              </a:ext>
            </a:extLst>
          </p:cNvPr>
          <p:cNvSpPr/>
          <p:nvPr/>
        </p:nvSpPr>
        <p:spPr>
          <a:xfrm>
            <a:off x="8833216" y="2653817"/>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Rectangle 162">
            <a:extLst>
              <a:ext uri="{FF2B5EF4-FFF2-40B4-BE49-F238E27FC236}">
                <a16:creationId xmlns:a16="http://schemas.microsoft.com/office/drawing/2014/main" id="{DB2A0343-369F-4BDE-B407-06B116735BB9}"/>
              </a:ext>
            </a:extLst>
          </p:cNvPr>
          <p:cNvSpPr/>
          <p:nvPr/>
        </p:nvSpPr>
        <p:spPr>
          <a:xfrm>
            <a:off x="8832554" y="3017155"/>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TextBox 163">
            <a:extLst>
              <a:ext uri="{FF2B5EF4-FFF2-40B4-BE49-F238E27FC236}">
                <a16:creationId xmlns:a16="http://schemas.microsoft.com/office/drawing/2014/main" id="{5D757E0F-496B-4030-B013-7BEA9DBFFED2}"/>
              </a:ext>
            </a:extLst>
          </p:cNvPr>
          <p:cNvSpPr txBox="1"/>
          <p:nvPr/>
        </p:nvSpPr>
        <p:spPr>
          <a:xfrm>
            <a:off x="8873716" y="2585687"/>
            <a:ext cx="244549" cy="461665"/>
          </a:xfrm>
          <a:prstGeom prst="rect">
            <a:avLst/>
          </a:prstGeom>
          <a:noFill/>
        </p:spPr>
        <p:txBody>
          <a:bodyPr wrap="square" rtlCol="0">
            <a:spAutoFit/>
          </a:bodyPr>
          <a:lstStyle/>
          <a:p>
            <a:pPr algn="ctr"/>
            <a:r>
              <a:rPr lang="en-GB" sz="2400" dirty="0">
                <a:solidFill>
                  <a:schemeClr val="accent5">
                    <a:lumMod val="50000"/>
                  </a:schemeClr>
                </a:solidFill>
              </a:rPr>
              <a:t>f</a:t>
            </a:r>
          </a:p>
        </p:txBody>
      </p:sp>
      <p:sp>
        <p:nvSpPr>
          <p:cNvPr id="6" name="TextBox 5">
            <a:extLst>
              <a:ext uri="{FF2B5EF4-FFF2-40B4-BE49-F238E27FC236}">
                <a16:creationId xmlns:a16="http://schemas.microsoft.com/office/drawing/2014/main" id="{5159D04D-C8C7-4AD1-AFB1-6564C3C616BB}"/>
              </a:ext>
            </a:extLst>
          </p:cNvPr>
          <p:cNvSpPr txBox="1"/>
          <p:nvPr/>
        </p:nvSpPr>
        <p:spPr>
          <a:xfrm>
            <a:off x="8752376" y="1513698"/>
            <a:ext cx="464085" cy="230832"/>
          </a:xfrm>
          <a:prstGeom prst="rect">
            <a:avLst/>
          </a:prstGeom>
          <a:noFill/>
        </p:spPr>
        <p:txBody>
          <a:bodyPr wrap="square" rtlCol="0">
            <a:spAutoFit/>
          </a:bodyPr>
          <a:lstStyle/>
          <a:p>
            <a:pPr algn="l"/>
            <a:r>
              <a:rPr lang="en-GB" sz="900" dirty="0"/>
              <a:t>17</a:t>
            </a:r>
          </a:p>
        </p:txBody>
      </p:sp>
      <p:sp>
        <p:nvSpPr>
          <p:cNvPr id="166" name="Rectangle 165">
            <a:extLst>
              <a:ext uri="{FF2B5EF4-FFF2-40B4-BE49-F238E27FC236}">
                <a16:creationId xmlns:a16="http://schemas.microsoft.com/office/drawing/2014/main" id="{6DCA6429-5449-4F3C-81CB-B9459191B8A4}"/>
              </a:ext>
            </a:extLst>
          </p:cNvPr>
          <p:cNvSpPr/>
          <p:nvPr/>
        </p:nvSpPr>
        <p:spPr>
          <a:xfrm>
            <a:off x="8833216" y="2284073"/>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Rectangle 166">
            <a:extLst>
              <a:ext uri="{FF2B5EF4-FFF2-40B4-BE49-F238E27FC236}">
                <a16:creationId xmlns:a16="http://schemas.microsoft.com/office/drawing/2014/main" id="{711EA952-AEE1-4785-A319-E0EB245C91FA}"/>
              </a:ext>
            </a:extLst>
          </p:cNvPr>
          <p:cNvSpPr/>
          <p:nvPr/>
        </p:nvSpPr>
        <p:spPr>
          <a:xfrm>
            <a:off x="8833216" y="1915623"/>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8" name="TextBox 167">
            <a:extLst>
              <a:ext uri="{FF2B5EF4-FFF2-40B4-BE49-F238E27FC236}">
                <a16:creationId xmlns:a16="http://schemas.microsoft.com/office/drawing/2014/main" id="{6DE6DC49-74C9-41A5-BDF8-5580C2365EF5}"/>
              </a:ext>
            </a:extLst>
          </p:cNvPr>
          <p:cNvSpPr txBox="1"/>
          <p:nvPr/>
        </p:nvSpPr>
        <p:spPr>
          <a:xfrm>
            <a:off x="8885255" y="1866700"/>
            <a:ext cx="244549" cy="461665"/>
          </a:xfrm>
          <a:prstGeom prst="rect">
            <a:avLst/>
          </a:prstGeom>
          <a:noFill/>
        </p:spPr>
        <p:txBody>
          <a:bodyPr wrap="square" rtlCol="0">
            <a:spAutoFit/>
          </a:bodyPr>
          <a:lstStyle/>
          <a:p>
            <a:pPr algn="ctr"/>
            <a:r>
              <a:rPr lang="en-GB" sz="2400" dirty="0">
                <a:solidFill>
                  <a:schemeClr val="accent5">
                    <a:lumMod val="50000"/>
                  </a:schemeClr>
                </a:solidFill>
              </a:rPr>
              <a:t>h</a:t>
            </a:r>
          </a:p>
        </p:txBody>
      </p:sp>
      <p:sp>
        <p:nvSpPr>
          <p:cNvPr id="169" name="TextBox 168">
            <a:extLst>
              <a:ext uri="{FF2B5EF4-FFF2-40B4-BE49-F238E27FC236}">
                <a16:creationId xmlns:a16="http://schemas.microsoft.com/office/drawing/2014/main" id="{6FDFE469-54B5-4740-B5F4-C6BB5E13FB21}"/>
              </a:ext>
            </a:extLst>
          </p:cNvPr>
          <p:cNvSpPr txBox="1"/>
          <p:nvPr/>
        </p:nvSpPr>
        <p:spPr>
          <a:xfrm>
            <a:off x="8885254" y="2233197"/>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70" name="TextBox 169">
            <a:extLst>
              <a:ext uri="{FF2B5EF4-FFF2-40B4-BE49-F238E27FC236}">
                <a16:creationId xmlns:a16="http://schemas.microsoft.com/office/drawing/2014/main" id="{2B449D30-13E1-48AB-9A39-0AB3FC25F714}"/>
              </a:ext>
            </a:extLst>
          </p:cNvPr>
          <p:cNvSpPr txBox="1"/>
          <p:nvPr/>
        </p:nvSpPr>
        <p:spPr>
          <a:xfrm>
            <a:off x="8885253" y="2938110"/>
            <a:ext cx="244549" cy="461665"/>
          </a:xfrm>
          <a:prstGeom prst="rect">
            <a:avLst/>
          </a:prstGeom>
          <a:noFill/>
        </p:spPr>
        <p:txBody>
          <a:bodyPr wrap="square" rtlCol="0">
            <a:spAutoFit/>
          </a:bodyPr>
          <a:lstStyle/>
          <a:p>
            <a:pPr algn="ctr"/>
            <a:r>
              <a:rPr lang="en-GB" sz="2400" dirty="0">
                <a:solidFill>
                  <a:schemeClr val="accent5">
                    <a:lumMod val="50000"/>
                  </a:schemeClr>
                </a:solidFill>
              </a:rPr>
              <a:t>t</a:t>
            </a:r>
          </a:p>
        </p:txBody>
      </p:sp>
      <p:pic>
        <p:nvPicPr>
          <p:cNvPr id="171" name="Picture 170" descr="Shape, arrow&#10;&#10;Description automatically generated">
            <a:extLst>
              <a:ext uri="{FF2B5EF4-FFF2-40B4-BE49-F238E27FC236}">
                <a16:creationId xmlns:a16="http://schemas.microsoft.com/office/drawing/2014/main" id="{EC0F2DA0-7E8D-4AC8-AD98-6082AED98F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027" y="5857780"/>
            <a:ext cx="322486" cy="298803"/>
          </a:xfrm>
          <a:prstGeom prst="rect">
            <a:avLst/>
          </a:prstGeom>
        </p:spPr>
      </p:pic>
      <p:pic>
        <p:nvPicPr>
          <p:cNvPr id="172" name="Picture 171" descr="Shape, arrow&#10;&#10;Description automatically generated">
            <a:extLst>
              <a:ext uri="{FF2B5EF4-FFF2-40B4-BE49-F238E27FC236}">
                <a16:creationId xmlns:a16="http://schemas.microsoft.com/office/drawing/2014/main" id="{3DDAEEFA-02B2-4482-A748-1BEAEA32BC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1279" y="3315077"/>
            <a:ext cx="322486" cy="298803"/>
          </a:xfrm>
          <a:prstGeom prst="rect">
            <a:avLst/>
          </a:prstGeom>
        </p:spPr>
      </p:pic>
      <p:sp>
        <p:nvSpPr>
          <p:cNvPr id="173" name="Rectangle 172">
            <a:extLst>
              <a:ext uri="{FF2B5EF4-FFF2-40B4-BE49-F238E27FC236}">
                <a16:creationId xmlns:a16="http://schemas.microsoft.com/office/drawing/2014/main" id="{24A19962-8D23-4848-A687-97F17D637C81}"/>
              </a:ext>
            </a:extLst>
          </p:cNvPr>
          <p:cNvSpPr/>
          <p:nvPr/>
        </p:nvSpPr>
        <p:spPr>
          <a:xfrm>
            <a:off x="8461022" y="855400"/>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4" name="Rectangle 173">
            <a:extLst>
              <a:ext uri="{FF2B5EF4-FFF2-40B4-BE49-F238E27FC236}">
                <a16:creationId xmlns:a16="http://schemas.microsoft.com/office/drawing/2014/main" id="{A87F9E4B-8B57-4C1C-9BC3-2ECF3E785217}"/>
              </a:ext>
            </a:extLst>
          </p:cNvPr>
          <p:cNvSpPr/>
          <p:nvPr/>
        </p:nvSpPr>
        <p:spPr>
          <a:xfrm>
            <a:off x="9556398"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5" name="Rectangle 174">
            <a:extLst>
              <a:ext uri="{FF2B5EF4-FFF2-40B4-BE49-F238E27FC236}">
                <a16:creationId xmlns:a16="http://schemas.microsoft.com/office/drawing/2014/main" id="{1025A003-E114-4BFD-B684-D7EC36EAE2D6}"/>
              </a:ext>
            </a:extLst>
          </p:cNvPr>
          <p:cNvSpPr/>
          <p:nvPr/>
        </p:nvSpPr>
        <p:spPr>
          <a:xfrm>
            <a:off x="10294470"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6" name="Rectangle 175">
            <a:extLst>
              <a:ext uri="{FF2B5EF4-FFF2-40B4-BE49-F238E27FC236}">
                <a16:creationId xmlns:a16="http://schemas.microsoft.com/office/drawing/2014/main" id="{79F830EF-2BCC-4786-9048-F7166CB0CF73}"/>
              </a:ext>
            </a:extLst>
          </p:cNvPr>
          <p:cNvSpPr/>
          <p:nvPr/>
        </p:nvSpPr>
        <p:spPr>
          <a:xfrm>
            <a:off x="10663506"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7" name="Rectangle 176">
            <a:extLst>
              <a:ext uri="{FF2B5EF4-FFF2-40B4-BE49-F238E27FC236}">
                <a16:creationId xmlns:a16="http://schemas.microsoft.com/office/drawing/2014/main" id="{21A921E2-2C90-4E70-90B5-8C7AF578E009}"/>
              </a:ext>
            </a:extLst>
          </p:cNvPr>
          <p:cNvSpPr/>
          <p:nvPr/>
        </p:nvSpPr>
        <p:spPr>
          <a:xfrm>
            <a:off x="11032542"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8" name="Rectangle 177">
            <a:extLst>
              <a:ext uri="{FF2B5EF4-FFF2-40B4-BE49-F238E27FC236}">
                <a16:creationId xmlns:a16="http://schemas.microsoft.com/office/drawing/2014/main" id="{A70EF40C-E532-4879-AC69-FAE86E8AB71A}"/>
              </a:ext>
            </a:extLst>
          </p:cNvPr>
          <p:cNvSpPr/>
          <p:nvPr/>
        </p:nvSpPr>
        <p:spPr>
          <a:xfrm>
            <a:off x="11401578"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3" name="Rectangle 182">
            <a:extLst>
              <a:ext uri="{FF2B5EF4-FFF2-40B4-BE49-F238E27FC236}">
                <a16:creationId xmlns:a16="http://schemas.microsoft.com/office/drawing/2014/main" id="{C6E006C6-A782-4105-AB8C-D4CE4D4B0478}"/>
              </a:ext>
            </a:extLst>
          </p:cNvPr>
          <p:cNvSpPr/>
          <p:nvPr/>
        </p:nvSpPr>
        <p:spPr>
          <a:xfrm>
            <a:off x="9925434"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4" name="Rectangle 183">
            <a:extLst>
              <a:ext uri="{FF2B5EF4-FFF2-40B4-BE49-F238E27FC236}">
                <a16:creationId xmlns:a16="http://schemas.microsoft.com/office/drawing/2014/main" id="{31906DB1-C812-4DFA-A12E-DD4D0F62C97C}"/>
              </a:ext>
            </a:extLst>
          </p:cNvPr>
          <p:cNvSpPr/>
          <p:nvPr/>
        </p:nvSpPr>
        <p:spPr>
          <a:xfrm>
            <a:off x="11770616"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5" name="Rectangle 184">
            <a:extLst>
              <a:ext uri="{FF2B5EF4-FFF2-40B4-BE49-F238E27FC236}">
                <a16:creationId xmlns:a16="http://schemas.microsoft.com/office/drawing/2014/main" id="{CD0ECDDD-C738-494D-8161-1F377F35AC49}"/>
              </a:ext>
            </a:extLst>
          </p:cNvPr>
          <p:cNvSpPr/>
          <p:nvPr/>
        </p:nvSpPr>
        <p:spPr>
          <a:xfrm>
            <a:off x="9187362"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6" name="Rectangle 185">
            <a:extLst>
              <a:ext uri="{FF2B5EF4-FFF2-40B4-BE49-F238E27FC236}">
                <a16:creationId xmlns:a16="http://schemas.microsoft.com/office/drawing/2014/main" id="{CDE364E9-2070-4CDA-B2CD-DA87FDE66505}"/>
              </a:ext>
            </a:extLst>
          </p:cNvPr>
          <p:cNvSpPr/>
          <p:nvPr/>
        </p:nvSpPr>
        <p:spPr>
          <a:xfrm>
            <a:off x="8818326" y="856009"/>
            <a:ext cx="360000" cy="331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7" name="TextBox 186">
            <a:extLst>
              <a:ext uri="{FF2B5EF4-FFF2-40B4-BE49-F238E27FC236}">
                <a16:creationId xmlns:a16="http://schemas.microsoft.com/office/drawing/2014/main" id="{85763B8C-6BDB-496A-957E-9F16B41917E4}"/>
              </a:ext>
            </a:extLst>
          </p:cNvPr>
          <p:cNvSpPr txBox="1"/>
          <p:nvPr/>
        </p:nvSpPr>
        <p:spPr>
          <a:xfrm>
            <a:off x="8384848" y="816627"/>
            <a:ext cx="464085" cy="230832"/>
          </a:xfrm>
          <a:prstGeom prst="rect">
            <a:avLst/>
          </a:prstGeom>
          <a:noFill/>
        </p:spPr>
        <p:txBody>
          <a:bodyPr wrap="square" rtlCol="0">
            <a:spAutoFit/>
          </a:bodyPr>
          <a:lstStyle/>
          <a:p>
            <a:pPr algn="l"/>
            <a:r>
              <a:rPr lang="en-GB" sz="900" dirty="0"/>
              <a:t>16</a:t>
            </a:r>
          </a:p>
        </p:txBody>
      </p:sp>
      <p:sp>
        <p:nvSpPr>
          <p:cNvPr id="188" name="TextBox 187">
            <a:extLst>
              <a:ext uri="{FF2B5EF4-FFF2-40B4-BE49-F238E27FC236}">
                <a16:creationId xmlns:a16="http://schemas.microsoft.com/office/drawing/2014/main" id="{FEB817E0-81F4-49B9-A5BE-5562EE1259AB}"/>
              </a:ext>
            </a:extLst>
          </p:cNvPr>
          <p:cNvSpPr txBox="1"/>
          <p:nvPr/>
        </p:nvSpPr>
        <p:spPr>
          <a:xfrm>
            <a:off x="8569258" y="793773"/>
            <a:ext cx="244549" cy="461665"/>
          </a:xfrm>
          <a:prstGeom prst="rect">
            <a:avLst/>
          </a:prstGeom>
          <a:noFill/>
        </p:spPr>
        <p:txBody>
          <a:bodyPr wrap="square" rtlCol="0">
            <a:spAutoFit/>
          </a:bodyPr>
          <a:lstStyle/>
          <a:p>
            <a:pPr algn="ctr"/>
            <a:r>
              <a:rPr lang="en-GB" sz="2400" dirty="0">
                <a:solidFill>
                  <a:schemeClr val="accent5">
                    <a:lumMod val="50000"/>
                  </a:schemeClr>
                </a:solidFill>
              </a:rPr>
              <a:t>h</a:t>
            </a:r>
          </a:p>
        </p:txBody>
      </p:sp>
      <p:sp>
        <p:nvSpPr>
          <p:cNvPr id="189" name="TextBox 188">
            <a:extLst>
              <a:ext uri="{FF2B5EF4-FFF2-40B4-BE49-F238E27FC236}">
                <a16:creationId xmlns:a16="http://schemas.microsoft.com/office/drawing/2014/main" id="{4279BC68-1241-42AE-A391-3CB488252327}"/>
              </a:ext>
            </a:extLst>
          </p:cNvPr>
          <p:cNvSpPr txBox="1"/>
          <p:nvPr/>
        </p:nvSpPr>
        <p:spPr>
          <a:xfrm>
            <a:off x="8906908" y="793773"/>
            <a:ext cx="244549" cy="461665"/>
          </a:xfrm>
          <a:prstGeom prst="rect">
            <a:avLst/>
          </a:prstGeom>
          <a:noFill/>
        </p:spPr>
        <p:txBody>
          <a:bodyPr wrap="square" rtlCol="0">
            <a:spAutoFit/>
          </a:bodyPr>
          <a:lstStyle/>
          <a:p>
            <a:pPr algn="ctr"/>
            <a:r>
              <a:rPr lang="en-GB" sz="2400" dirty="0">
                <a:solidFill>
                  <a:schemeClr val="accent5">
                    <a:lumMod val="50000"/>
                  </a:schemeClr>
                </a:solidFill>
              </a:rPr>
              <a:t>a</a:t>
            </a:r>
          </a:p>
        </p:txBody>
      </p:sp>
      <p:sp>
        <p:nvSpPr>
          <p:cNvPr id="190" name="TextBox 189">
            <a:extLst>
              <a:ext uri="{FF2B5EF4-FFF2-40B4-BE49-F238E27FC236}">
                <a16:creationId xmlns:a16="http://schemas.microsoft.com/office/drawing/2014/main" id="{B3F3138B-91C3-4574-AD56-335980BE98A2}"/>
              </a:ext>
            </a:extLst>
          </p:cNvPr>
          <p:cNvSpPr txBox="1"/>
          <p:nvPr/>
        </p:nvSpPr>
        <p:spPr>
          <a:xfrm>
            <a:off x="9625581" y="793773"/>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91" name="TextBox 190">
            <a:extLst>
              <a:ext uri="{FF2B5EF4-FFF2-40B4-BE49-F238E27FC236}">
                <a16:creationId xmlns:a16="http://schemas.microsoft.com/office/drawing/2014/main" id="{AB535975-3858-48F3-BD45-30102D3A7E41}"/>
              </a:ext>
            </a:extLst>
          </p:cNvPr>
          <p:cNvSpPr txBox="1"/>
          <p:nvPr/>
        </p:nvSpPr>
        <p:spPr>
          <a:xfrm>
            <a:off x="11080982" y="793773"/>
            <a:ext cx="244549" cy="461665"/>
          </a:xfrm>
          <a:prstGeom prst="rect">
            <a:avLst/>
          </a:prstGeom>
          <a:noFill/>
        </p:spPr>
        <p:txBody>
          <a:bodyPr wrap="square" rtlCol="0">
            <a:spAutoFit/>
          </a:bodyPr>
          <a:lstStyle/>
          <a:p>
            <a:pPr algn="ctr"/>
            <a:r>
              <a:rPr lang="en-GB" sz="2400" dirty="0">
                <a:solidFill>
                  <a:schemeClr val="accent5">
                    <a:lumMod val="50000"/>
                  </a:schemeClr>
                </a:solidFill>
              </a:rPr>
              <a:t>d</a:t>
            </a:r>
          </a:p>
        </p:txBody>
      </p:sp>
      <p:sp>
        <p:nvSpPr>
          <p:cNvPr id="192" name="TextBox 191">
            <a:extLst>
              <a:ext uri="{FF2B5EF4-FFF2-40B4-BE49-F238E27FC236}">
                <a16:creationId xmlns:a16="http://schemas.microsoft.com/office/drawing/2014/main" id="{6565DF78-DDC1-464D-8D98-F0C93E9910E7}"/>
              </a:ext>
            </a:extLst>
          </p:cNvPr>
          <p:cNvSpPr txBox="1"/>
          <p:nvPr/>
        </p:nvSpPr>
        <p:spPr>
          <a:xfrm>
            <a:off x="11463866" y="793773"/>
            <a:ext cx="244549" cy="461665"/>
          </a:xfrm>
          <a:prstGeom prst="rect">
            <a:avLst/>
          </a:prstGeom>
          <a:noFill/>
        </p:spPr>
        <p:txBody>
          <a:bodyPr wrap="square" rtlCol="0">
            <a:spAutoFit/>
          </a:bodyPr>
          <a:lstStyle/>
          <a:p>
            <a:pPr algn="ctr"/>
            <a:r>
              <a:rPr lang="en-GB" sz="2400" dirty="0">
                <a:solidFill>
                  <a:schemeClr val="accent5">
                    <a:lumMod val="50000"/>
                  </a:schemeClr>
                </a:solidFill>
              </a:rPr>
              <a:t>o</a:t>
            </a:r>
          </a:p>
        </p:txBody>
      </p:sp>
      <p:sp>
        <p:nvSpPr>
          <p:cNvPr id="193" name="TextBox 192">
            <a:extLst>
              <a:ext uri="{FF2B5EF4-FFF2-40B4-BE49-F238E27FC236}">
                <a16:creationId xmlns:a16="http://schemas.microsoft.com/office/drawing/2014/main" id="{53295398-3947-46CE-8440-C6DCACC373AE}"/>
              </a:ext>
            </a:extLst>
          </p:cNvPr>
          <p:cNvSpPr txBox="1"/>
          <p:nvPr/>
        </p:nvSpPr>
        <p:spPr>
          <a:xfrm>
            <a:off x="10721697" y="793773"/>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94" name="TextBox 193">
            <a:extLst>
              <a:ext uri="{FF2B5EF4-FFF2-40B4-BE49-F238E27FC236}">
                <a16:creationId xmlns:a16="http://schemas.microsoft.com/office/drawing/2014/main" id="{6C2F27F4-ACC2-486D-80E5-1DC0D9C6987E}"/>
              </a:ext>
            </a:extLst>
          </p:cNvPr>
          <p:cNvSpPr txBox="1"/>
          <p:nvPr/>
        </p:nvSpPr>
        <p:spPr>
          <a:xfrm>
            <a:off x="9256545" y="793773"/>
            <a:ext cx="244549" cy="461665"/>
          </a:xfrm>
          <a:prstGeom prst="rect">
            <a:avLst/>
          </a:prstGeom>
          <a:noFill/>
        </p:spPr>
        <p:txBody>
          <a:bodyPr wrap="square" rtlCol="0">
            <a:spAutoFit/>
          </a:bodyPr>
          <a:lstStyle/>
          <a:p>
            <a:pPr algn="ctr"/>
            <a:r>
              <a:rPr lang="en-GB" sz="2400" dirty="0">
                <a:solidFill>
                  <a:schemeClr val="accent5">
                    <a:lumMod val="50000"/>
                  </a:schemeClr>
                </a:solidFill>
              </a:rPr>
              <a:t>v</a:t>
            </a:r>
          </a:p>
        </p:txBody>
      </p:sp>
      <p:sp>
        <p:nvSpPr>
          <p:cNvPr id="195" name="TextBox 194">
            <a:extLst>
              <a:ext uri="{FF2B5EF4-FFF2-40B4-BE49-F238E27FC236}">
                <a16:creationId xmlns:a16="http://schemas.microsoft.com/office/drawing/2014/main" id="{D4FACEA0-5233-407E-9FE3-7E9EB105721A}"/>
              </a:ext>
            </a:extLst>
          </p:cNvPr>
          <p:cNvSpPr txBox="1"/>
          <p:nvPr/>
        </p:nvSpPr>
        <p:spPr>
          <a:xfrm>
            <a:off x="10376539" y="793773"/>
            <a:ext cx="244549" cy="461665"/>
          </a:xfrm>
          <a:prstGeom prst="rect">
            <a:avLst/>
          </a:prstGeom>
          <a:noFill/>
        </p:spPr>
        <p:txBody>
          <a:bodyPr wrap="square" rtlCol="0">
            <a:spAutoFit/>
          </a:bodyPr>
          <a:lstStyle/>
          <a:p>
            <a:pPr algn="ctr"/>
            <a:r>
              <a:rPr lang="en-GB" sz="2400" dirty="0">
                <a:solidFill>
                  <a:schemeClr val="accent5">
                    <a:lumMod val="50000"/>
                  </a:schemeClr>
                </a:solidFill>
              </a:rPr>
              <a:t>e</a:t>
            </a:r>
          </a:p>
        </p:txBody>
      </p:sp>
      <p:sp>
        <p:nvSpPr>
          <p:cNvPr id="196" name="TextBox 195">
            <a:extLst>
              <a:ext uri="{FF2B5EF4-FFF2-40B4-BE49-F238E27FC236}">
                <a16:creationId xmlns:a16="http://schemas.microsoft.com/office/drawing/2014/main" id="{7D133016-5C41-4607-BC64-91CE18ECCB54}"/>
              </a:ext>
            </a:extLst>
          </p:cNvPr>
          <p:cNvSpPr txBox="1"/>
          <p:nvPr/>
        </p:nvSpPr>
        <p:spPr>
          <a:xfrm>
            <a:off x="9973874" y="793773"/>
            <a:ext cx="244549" cy="461665"/>
          </a:xfrm>
          <a:prstGeom prst="rect">
            <a:avLst/>
          </a:prstGeom>
          <a:noFill/>
        </p:spPr>
        <p:txBody>
          <a:bodyPr wrap="square" rtlCol="0">
            <a:spAutoFit/>
          </a:bodyPr>
          <a:lstStyle/>
          <a:p>
            <a:pPr algn="ctr"/>
            <a:r>
              <a:rPr lang="en-GB" sz="2400" dirty="0">
                <a:solidFill>
                  <a:schemeClr val="accent5">
                    <a:lumMod val="50000"/>
                  </a:schemeClr>
                </a:solidFill>
              </a:rPr>
              <a:t>n</a:t>
            </a:r>
          </a:p>
        </p:txBody>
      </p:sp>
      <p:sp>
        <p:nvSpPr>
          <p:cNvPr id="197" name="TextBox 196">
            <a:extLst>
              <a:ext uri="{FF2B5EF4-FFF2-40B4-BE49-F238E27FC236}">
                <a16:creationId xmlns:a16="http://schemas.microsoft.com/office/drawing/2014/main" id="{40340B7F-7D12-4AE4-B7DB-9EDCA73BB5FB}"/>
              </a:ext>
            </a:extLst>
          </p:cNvPr>
          <p:cNvSpPr txBox="1"/>
          <p:nvPr/>
        </p:nvSpPr>
        <p:spPr>
          <a:xfrm>
            <a:off x="11828092" y="793773"/>
            <a:ext cx="244549" cy="461665"/>
          </a:xfrm>
          <a:prstGeom prst="rect">
            <a:avLst/>
          </a:prstGeom>
          <a:noFill/>
        </p:spPr>
        <p:txBody>
          <a:bodyPr wrap="square" rtlCol="0">
            <a:spAutoFit/>
          </a:bodyPr>
          <a:lstStyle/>
          <a:p>
            <a:pPr algn="ctr"/>
            <a:r>
              <a:rPr lang="en-GB" sz="2400" dirty="0">
                <a:solidFill>
                  <a:schemeClr val="accent5">
                    <a:lumMod val="50000"/>
                  </a:schemeClr>
                </a:solidFill>
              </a:rPr>
              <a:t>f</a:t>
            </a:r>
          </a:p>
        </p:txBody>
      </p:sp>
    </p:spTree>
    <p:extLst>
      <p:ext uri="{BB962C8B-B14F-4D97-AF65-F5344CB8AC3E}">
        <p14:creationId xmlns:p14="http://schemas.microsoft.com/office/powerpoint/2010/main" val="13395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5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5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3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2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1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4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5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9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0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0"/>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5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9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8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9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9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8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95"/>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9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91"/>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92"/>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9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6"/>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72"/>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14"/>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62"/>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55"/>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08"/>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82"/>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10"/>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133"/>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36"/>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156"/>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35"/>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90"/>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05"/>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43"/>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66"/>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07"/>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128"/>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68"/>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157"/>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126"/>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80"/>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grpId="0" nodeType="clickEffect">
                                  <p:stCondLst>
                                    <p:cond delay="0"/>
                                  </p:stCondLst>
                                  <p:childTnLst>
                                    <p:set>
                                      <p:cBhvr>
                                        <p:cTn id="220" dur="1" fill="hold">
                                          <p:stCondLst>
                                            <p:cond delay="0"/>
                                          </p:stCondLst>
                                        </p:cTn>
                                        <p:tgtEl>
                                          <p:spTgt spid="42"/>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41"/>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125"/>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122"/>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47"/>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158"/>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48"/>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09"/>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142"/>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43"/>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144"/>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145"/>
                                        </p:tgtEl>
                                        <p:attrNameLst>
                                          <p:attrName>style.visibility</p:attrName>
                                        </p:attrNameLst>
                                      </p:cBhvr>
                                      <p:to>
                                        <p:strVal val="visible"/>
                                      </p:to>
                                    </p:set>
                                  </p:childTnLst>
                                </p:cTn>
                              </p:par>
                              <p:par>
                                <p:cTn id="245" presetID="1" presetClass="entr" presetSubtype="0" fill="hold" nodeType="withEffect">
                                  <p:stCondLst>
                                    <p:cond delay="0"/>
                                  </p:stCondLst>
                                  <p:childTnLst>
                                    <p:set>
                                      <p:cBhvr>
                                        <p:cTn id="246" dur="1" fill="hold">
                                          <p:stCondLst>
                                            <p:cond delay="0"/>
                                          </p:stCondLst>
                                        </p:cTn>
                                        <p:tgtEl>
                                          <p:spTgt spid="159"/>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127"/>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146"/>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grpId="0" nodeType="clickEffect">
                                  <p:stCondLst>
                                    <p:cond delay="0"/>
                                  </p:stCondLst>
                                  <p:childTnLst>
                                    <p:set>
                                      <p:cBhvr>
                                        <p:cTn id="254" dur="1" fill="hold">
                                          <p:stCondLst>
                                            <p:cond delay="0"/>
                                          </p:stCondLst>
                                        </p:cTn>
                                        <p:tgtEl>
                                          <p:spTgt spid="148"/>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64"/>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81"/>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69"/>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67"/>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63"/>
                                        </p:tgtEl>
                                        <p:attrNameLst>
                                          <p:attrName>style.visibility</p:attrName>
                                        </p:attrNameLst>
                                      </p:cBhvr>
                                      <p:to>
                                        <p:strVal val="visible"/>
                                      </p:to>
                                    </p:set>
                                  </p:childTnLst>
                                </p:cTn>
                              </p:par>
                              <p:par>
                                <p:cTn id="265" presetID="1" presetClass="entr" presetSubtype="0" fill="hold" nodeType="withEffect">
                                  <p:stCondLst>
                                    <p:cond delay="0"/>
                                  </p:stCondLst>
                                  <p:childTnLst>
                                    <p:set>
                                      <p:cBhvr>
                                        <p:cTn id="266" dur="1" fill="hold">
                                          <p:stCondLst>
                                            <p:cond delay="0"/>
                                          </p:stCondLst>
                                        </p:cTn>
                                        <p:tgtEl>
                                          <p:spTgt spid="160"/>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65"/>
                                        </p:tgtEl>
                                        <p:attrNameLst>
                                          <p:attrName>style.visibility</p:attrName>
                                        </p:attrNameLst>
                                      </p:cBhvr>
                                      <p:to>
                                        <p:strVal val="visible"/>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grpId="0" nodeType="clickEffect">
                                  <p:stCondLst>
                                    <p:cond delay="0"/>
                                  </p:stCondLst>
                                  <p:childTnLst>
                                    <p:set>
                                      <p:cBhvr>
                                        <p:cTn id="272" dur="1" fill="hold">
                                          <p:stCondLst>
                                            <p:cond delay="0"/>
                                          </p:stCondLst>
                                        </p:cTn>
                                        <p:tgtEl>
                                          <p:spTgt spid="104"/>
                                        </p:tgtEl>
                                        <p:attrNameLst>
                                          <p:attrName>style.visibility</p:attrName>
                                        </p:attrNameLst>
                                      </p:cBhvr>
                                      <p:to>
                                        <p:strVal val="visible"/>
                                      </p:to>
                                    </p:set>
                                  </p:childTnLst>
                                </p:cTn>
                              </p:par>
                              <p:par>
                                <p:cTn id="273" presetID="1" presetClass="entr" presetSubtype="0" fill="hold" grpId="0" nodeType="withEffect">
                                  <p:stCondLst>
                                    <p:cond delay="0"/>
                                  </p:stCondLst>
                                  <p:childTnLst>
                                    <p:set>
                                      <p:cBhvr>
                                        <p:cTn id="274" dur="1" fill="hold">
                                          <p:stCondLst>
                                            <p:cond delay="0"/>
                                          </p:stCondLst>
                                        </p:cTn>
                                        <p:tgtEl>
                                          <p:spTgt spid="106"/>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147"/>
                                        </p:tgtEl>
                                        <p:attrNameLst>
                                          <p:attrName>style.visibility</p:attrName>
                                        </p:attrNameLst>
                                      </p:cBhvr>
                                      <p:to>
                                        <p:strVal val="visible"/>
                                      </p:to>
                                    </p:set>
                                  </p:childTnLst>
                                </p:cTn>
                              </p:par>
                              <p:par>
                                <p:cTn id="277" presetID="1" presetClass="entr" presetSubtype="0" fill="hold" grpId="0" nodeType="withEffect">
                                  <p:stCondLst>
                                    <p:cond delay="0"/>
                                  </p:stCondLst>
                                  <p:childTnLst>
                                    <p:set>
                                      <p:cBhvr>
                                        <p:cTn id="278" dur="1" fill="hold">
                                          <p:stCondLst>
                                            <p:cond delay="0"/>
                                          </p:stCondLst>
                                        </p:cTn>
                                        <p:tgtEl>
                                          <p:spTgt spid="116"/>
                                        </p:tgtEl>
                                        <p:attrNameLst>
                                          <p:attrName>style.visibility</p:attrName>
                                        </p:attrNameLst>
                                      </p:cBhvr>
                                      <p:to>
                                        <p:strVal val="visible"/>
                                      </p:to>
                                    </p:set>
                                  </p:childTnLst>
                                </p:cTn>
                              </p:par>
                              <p:par>
                                <p:cTn id="279" presetID="1" presetClass="entr" presetSubtype="0" fill="hold" grpId="0" nodeType="withEffect">
                                  <p:stCondLst>
                                    <p:cond delay="0"/>
                                  </p:stCondLst>
                                  <p:childTnLst>
                                    <p:set>
                                      <p:cBhvr>
                                        <p:cTn id="280" dur="1" fill="hold">
                                          <p:stCondLst>
                                            <p:cond delay="0"/>
                                          </p:stCondLst>
                                        </p:cTn>
                                        <p:tgtEl>
                                          <p:spTgt spid="121"/>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46"/>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103"/>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161"/>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ntr" presetSubtype="0" fill="hold" grpId="0" nodeType="clickEffect">
                                  <p:stCondLst>
                                    <p:cond delay="0"/>
                                  </p:stCondLst>
                                  <p:childTnLst>
                                    <p:set>
                                      <p:cBhvr>
                                        <p:cTn id="290" dur="1" fill="hold">
                                          <p:stCondLst>
                                            <p:cond delay="0"/>
                                          </p:stCondLst>
                                        </p:cTn>
                                        <p:tgtEl>
                                          <p:spTgt spid="168"/>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164"/>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169"/>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170"/>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62" grpId="0"/>
      <p:bldP spid="63" grpId="0"/>
      <p:bldP spid="64" grpId="0"/>
      <p:bldP spid="65" grpId="0"/>
      <p:bldP spid="66" grpId="0"/>
      <p:bldP spid="67" grpId="0"/>
      <p:bldP spid="68" grpId="0"/>
      <p:bldP spid="69" grpId="0"/>
      <p:bldP spid="77" grpId="0"/>
      <p:bldP spid="79" grpId="0"/>
      <p:bldP spid="80" grpId="0"/>
      <p:bldP spid="81" grpId="0"/>
      <p:bldP spid="82" grpId="0"/>
      <p:bldP spid="84" grpId="0"/>
      <p:bldP spid="86" grpId="0"/>
      <p:bldP spid="87" grpId="0"/>
      <p:bldP spid="88" grpId="0"/>
      <p:bldP spid="89" grpId="0"/>
      <p:bldP spid="90" grpId="0"/>
      <p:bldP spid="93" grpId="0"/>
      <p:bldP spid="40" grpId="0"/>
      <p:bldP spid="44" grpId="0"/>
      <p:bldP spid="60" grpId="0"/>
      <p:bldP spid="78" grpId="0"/>
      <p:bldP spid="96" grpId="0"/>
      <p:bldP spid="97" grpId="0"/>
      <p:bldP spid="98" grpId="0"/>
      <p:bldP spid="99" grpId="0"/>
      <p:bldP spid="100" grpId="0"/>
      <p:bldP spid="102" grpId="0"/>
      <p:bldP spid="103" grpId="0"/>
      <p:bldP spid="104" grpId="0"/>
      <p:bldP spid="105" grpId="0"/>
      <p:bldP spid="106" grpId="0"/>
      <p:bldP spid="107" grpId="0"/>
      <p:bldP spid="108" grpId="0"/>
      <p:bldP spid="110" grpId="0"/>
      <p:bldP spid="111" grpId="0"/>
      <p:bldP spid="112" grpId="0"/>
      <p:bldP spid="114" grpId="0"/>
      <p:bldP spid="115" grpId="0"/>
      <p:bldP spid="116" grpId="0"/>
      <p:bldP spid="118" grpId="0"/>
      <p:bldP spid="119" grpId="0"/>
      <p:bldP spid="50" grpId="0"/>
      <p:bldP spid="51" grpId="0"/>
      <p:bldP spid="52" grpId="0"/>
      <p:bldP spid="53" grpId="0"/>
      <p:bldP spid="54" grpId="0"/>
      <p:bldP spid="55" grpId="0"/>
      <p:bldP spid="56" grpId="0"/>
      <p:bldP spid="57" grpId="0"/>
      <p:bldP spid="58" grpId="0"/>
      <p:bldP spid="59" grpId="0"/>
      <p:bldP spid="61" grpId="0"/>
      <p:bldP spid="117" grpId="0"/>
      <p:bldP spid="120" grpId="0"/>
      <p:bldP spid="121" grpId="0"/>
      <p:bldP spid="42" grpId="0"/>
      <p:bldP spid="43" grpId="0"/>
      <p:bldP spid="46" grpId="0"/>
      <p:bldP spid="47" grpId="0"/>
      <p:bldP spid="48" grpId="0"/>
      <p:bldP spid="109" grpId="0"/>
      <p:bldP spid="122" grpId="0"/>
      <p:bldP spid="125" grpId="0"/>
      <p:bldP spid="126" grpId="0"/>
      <p:bldP spid="127" grpId="0"/>
      <p:bldP spid="128" grpId="0"/>
      <p:bldP spid="129" grpId="0"/>
      <p:bldP spid="83" grpId="0"/>
      <p:bldP spid="101" grpId="0"/>
      <p:bldP spid="124" grpId="0"/>
      <p:bldP spid="130" grpId="0"/>
      <p:bldP spid="131" grpId="0"/>
      <p:bldP spid="74" grpId="0"/>
      <p:bldP spid="75" grpId="0"/>
      <p:bldP spid="76" grpId="0"/>
      <p:bldP spid="94" grpId="0"/>
      <p:bldP spid="95" grpId="0"/>
      <p:bldP spid="113" grpId="0"/>
      <p:bldP spid="132" grpId="0"/>
      <p:bldP spid="133" grpId="0"/>
      <p:bldP spid="134" grpId="0"/>
      <p:bldP spid="135" grpId="0"/>
      <p:bldP spid="136" grpId="0"/>
      <p:bldP spid="137" grpId="0"/>
      <p:bldP spid="138" grpId="0"/>
      <p:bldP spid="139" grpId="0"/>
      <p:bldP spid="140" grpId="0"/>
      <p:bldP spid="141" grpId="0"/>
      <p:bldP spid="142" grpId="0"/>
      <p:bldP spid="143" grpId="0"/>
      <p:bldP spid="144" grpId="0"/>
      <p:bldP spid="145" grpId="0"/>
      <p:bldP spid="146" grpId="0"/>
      <p:bldP spid="147" grpId="0"/>
      <p:bldP spid="148" grpId="0"/>
      <p:bldP spid="164" grpId="0"/>
      <p:bldP spid="168" grpId="0"/>
      <p:bldP spid="169" grpId="0"/>
      <p:bldP spid="170" grpId="0"/>
      <p:bldP spid="188" grpId="0"/>
      <p:bldP spid="189" grpId="0"/>
      <p:bldP spid="190" grpId="0"/>
      <p:bldP spid="191" grpId="0"/>
      <p:bldP spid="192" grpId="0"/>
      <p:bldP spid="193" grpId="0"/>
      <p:bldP spid="194" grpId="0"/>
      <p:bldP spid="195" grpId="0"/>
      <p:bldP spid="196" grpId="0"/>
      <p:bldP spid="19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15076"/>
        </a:solidFill>
        <a:ln>
          <a:solidFill>
            <a:srgbClr val="EE6000"/>
          </a:solidFill>
        </a:ln>
      </a:spPr>
      <a:bodyPr rtlCol="0" anchor="ctr"/>
      <a:lstStyle>
        <a:defPPr marL="457200" marR="0" indent="-457200" algn="ctr" defTabSz="914400" rtl="0" eaLnBrk="1" fontAlgn="auto" latinLnBrk="0" hangingPunct="1">
          <a:lnSpc>
            <a:spcPct val="100000"/>
          </a:lnSpc>
          <a:spcBef>
            <a:spcPts val="0"/>
          </a:spcBef>
          <a:spcAft>
            <a:spcPts val="0"/>
          </a:spcAft>
          <a:buClrTx/>
          <a:buSzTx/>
          <a:buFontTx/>
          <a:buAutoNum type="arabicPeriod"/>
          <a:tabLst/>
          <a:defRPr kumimoji="0" sz="2400" b="0" i="0" u="none" strike="noStrike" kern="1200" cap="none" spc="0" normalizeH="0" baseline="0" noProof="0" dirty="0" smtClean="0">
            <a:ln>
              <a:noFill/>
            </a:ln>
            <a:solidFill>
              <a:prstClr val="white"/>
            </a:solidFill>
            <a:effectLst/>
            <a:uLnTx/>
            <a:uFillTx/>
            <a:latin typeface="Century Gothic" panose="020F03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13697</Words>
  <Application>Microsoft Office PowerPoint</Application>
  <PresentationFormat>Widescreen</PresentationFormat>
  <Paragraphs>1466</Paragraphs>
  <Slides>46</Slides>
  <Notes>46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46</vt:i4>
      </vt:variant>
    </vt:vector>
  </HeadingPairs>
  <TitlesOfParts>
    <vt:vector size="57" baseType="lpstr">
      <vt:lpstr>Arial</vt:lpstr>
      <vt:lpstr>Arial</vt:lpstr>
      <vt:lpstr>Calibri</vt:lpstr>
      <vt:lpstr>Century Gothic</vt:lpstr>
      <vt:lpstr>Segoe Script</vt:lpstr>
      <vt:lpstr>Tw Cen MT</vt:lpstr>
      <vt:lpstr>1_Office Theme</vt:lpstr>
      <vt:lpstr>NCELP Theme</vt:lpstr>
      <vt:lpstr>2_Office Theme</vt:lpstr>
      <vt:lpstr>3_Office Theme</vt:lpstr>
      <vt:lpstr>4_Office Theme</vt:lpstr>
      <vt:lpstr>Gender identity and expression:  Drag montréalaise </vt:lpstr>
      <vt:lpstr>ai</vt:lpstr>
      <vt:lpstr>ai</vt:lpstr>
      <vt:lpstr>é/-er/-ez</vt:lpstr>
      <vt:lpstr>é/-er/-ez</vt:lpstr>
      <vt:lpstr>Imperfect forms and past participles: [é] vs [ai]</vt:lpstr>
      <vt:lpstr>Past participle or imperfect?</vt:lpstr>
      <vt:lpstr>Montréal: a pioneering, diverse Canadian city</vt:lpstr>
      <vt:lpstr>Mots-croisés: crossword</vt:lpstr>
      <vt:lpstr>L'identité et l'expression de genre</vt:lpstr>
      <vt:lpstr>L’imparfait (tu)</vt:lpstr>
      <vt:lpstr>L’imparfait (pronoms neutres)</vt:lpstr>
      <vt:lpstr>Les pronoms* neutres</vt:lpstr>
      <vt:lpstr>Les pronoms* neutres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Puissance 4 !</vt:lpstr>
      <vt:lpstr>Puissance 4 !</vt:lpstr>
      <vt:lpstr>Puissance 4 !</vt:lpstr>
      <vt:lpstr>Talking about what happened once vs all the time </vt:lpstr>
      <vt:lpstr>Vocabulaire: cognates</vt:lpstr>
      <vt:lpstr>Word patterns: -al ➜ -el </vt:lpstr>
      <vt:lpstr>Word patterns: -al ➜ -el </vt:lpstr>
      <vt:lpstr>Just once or all the time?</vt:lpstr>
      <vt:lpstr>Just once or all the time?</vt:lpstr>
      <vt:lpstr>Cabaret Mado à Montréal</vt:lpstr>
      <vt:lpstr>Cabaret Mado à Montréal</vt:lpstr>
      <vt:lpstr>Cabaret Mado à Montréal</vt:lpstr>
      <vt:lpstr> Les indications de temps</vt:lpstr>
      <vt:lpstr>Rita Baga : drag montréalaise</vt:lpstr>
      <vt:lpstr>Rita Baga : drag montréalaise</vt:lpstr>
      <vt:lpstr>Rita Baga : drag montréalaise</vt:lpstr>
      <vt:lpstr>Une fois ou tous les temps ?</vt:lpstr>
      <vt:lpstr>Phonétique</vt:lpstr>
      <vt:lpstr>Phonétique</vt:lpstr>
      <vt:lpstr>Phonétique</vt:lpstr>
      <vt:lpstr>Phonétique</vt:lpstr>
      <vt:lpstr>Dans le passé …</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1352</cp:revision>
  <cp:lastPrinted>2022-01-21T12:23:54Z</cp:lastPrinted>
  <dcterms:created xsi:type="dcterms:W3CDTF">2020-06-12T14:19:03Z</dcterms:created>
  <dcterms:modified xsi:type="dcterms:W3CDTF">2022-08-08T14:55:20Z</dcterms:modified>
</cp:coreProperties>
</file>