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7"/>
  </p:notesMasterIdLst>
  <p:sldIdLst>
    <p:sldId id="268" r:id="rId2"/>
    <p:sldId id="401" r:id="rId3"/>
    <p:sldId id="403" r:id="rId4"/>
    <p:sldId id="402" r:id="rId5"/>
    <p:sldId id="404" r:id="rId6"/>
    <p:sldId id="405" r:id="rId7"/>
    <p:sldId id="300" r:id="rId8"/>
    <p:sldId id="305" r:id="rId9"/>
    <p:sldId id="409" r:id="rId10"/>
    <p:sldId id="372" r:id="rId11"/>
    <p:sldId id="410" r:id="rId12"/>
    <p:sldId id="412" r:id="rId13"/>
    <p:sldId id="415" r:id="rId14"/>
    <p:sldId id="411" r:id="rId15"/>
    <p:sldId id="41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4" autoAdjust="0"/>
    <p:restoredTop sz="86442" autoAdjust="0"/>
  </p:normalViewPr>
  <p:slideViewPr>
    <p:cSldViewPr snapToGrid="0">
      <p:cViewPr varScale="1">
        <p:scale>
          <a:sx n="114" d="100"/>
          <a:sy n="114" d="100"/>
        </p:scale>
        <p:origin x="336" y="17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26/03/2020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491548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Reading task</a:t>
            </a:r>
          </a:p>
          <a:p>
            <a:r>
              <a:rPr lang="en-GB" b="0" dirty="0"/>
              <a:t>This task requires</a:t>
            </a:r>
            <a:r>
              <a:rPr lang="en-GB" b="0" baseline="0" dirty="0"/>
              <a:t> students to focus on the difference in meaning between ‘</a:t>
            </a:r>
            <a:r>
              <a:rPr lang="en-GB" b="0" baseline="0" dirty="0" err="1"/>
              <a:t>ein</a:t>
            </a:r>
            <a:r>
              <a:rPr lang="en-GB" b="0" baseline="0" dirty="0"/>
              <a:t>/</a:t>
            </a:r>
            <a:r>
              <a:rPr lang="en-GB" b="0" baseline="0" dirty="0" err="1"/>
              <a:t>eine</a:t>
            </a:r>
            <a:r>
              <a:rPr lang="en-GB" b="0" baseline="0" dirty="0"/>
              <a:t>/</a:t>
            </a:r>
            <a:r>
              <a:rPr lang="en-GB" b="0" baseline="0" dirty="0" err="1"/>
              <a:t>ein</a:t>
            </a:r>
            <a:r>
              <a:rPr lang="en-GB" b="0" baseline="0" dirty="0"/>
              <a:t>’ and ‘</a:t>
            </a:r>
            <a:r>
              <a:rPr lang="en-GB" b="0" baseline="0" dirty="0" err="1"/>
              <a:t>kein</a:t>
            </a:r>
            <a:r>
              <a:rPr lang="en-GB" b="0" baseline="0" dirty="0"/>
              <a:t>/</a:t>
            </a:r>
            <a:r>
              <a:rPr lang="en-GB" b="0" baseline="0" dirty="0" err="1"/>
              <a:t>keine</a:t>
            </a:r>
            <a:r>
              <a:rPr lang="en-GB" b="0" baseline="0" dirty="0"/>
              <a:t>/</a:t>
            </a:r>
            <a:r>
              <a:rPr lang="en-GB" b="0" baseline="0" dirty="0" err="1"/>
              <a:t>kein</a:t>
            </a:r>
            <a:r>
              <a:rPr lang="en-GB" b="0" baseline="0" dirty="0"/>
              <a:t>’ within two-verb sentences with </a:t>
            </a:r>
            <a:r>
              <a:rPr lang="en-GB" b="0" baseline="0" dirty="0" err="1"/>
              <a:t>können</a:t>
            </a:r>
            <a:r>
              <a:rPr lang="en-GB" b="0" baseline="0" dirty="0"/>
              <a:t>.</a:t>
            </a:r>
            <a:br>
              <a:rPr lang="en-GB" b="0" baseline="0" dirty="0"/>
            </a:br>
            <a:r>
              <a:rPr lang="en-GB" b="0" baseline="0" dirty="0"/>
              <a:t>Three persons of </a:t>
            </a:r>
            <a:r>
              <a:rPr lang="en-GB" b="0" baseline="0" dirty="0" err="1"/>
              <a:t>können</a:t>
            </a:r>
            <a:r>
              <a:rPr lang="en-GB" b="0" baseline="0" dirty="0"/>
              <a:t> are used, for variety, but the English translations are provided to allow students focus solely on the difference in form and meaning ‘</a:t>
            </a:r>
            <a:r>
              <a:rPr lang="en-GB" b="0" baseline="0" dirty="0" err="1"/>
              <a:t>ein</a:t>
            </a:r>
            <a:r>
              <a:rPr lang="en-GB" b="0" baseline="0" dirty="0"/>
              <a:t>/</a:t>
            </a:r>
            <a:r>
              <a:rPr lang="en-GB" b="0" baseline="0" dirty="0" err="1"/>
              <a:t>kein</a:t>
            </a:r>
            <a:r>
              <a:rPr lang="en-GB" b="0" baseline="0" dirty="0"/>
              <a:t>’ and the equivalent structure in English, which is very different.</a:t>
            </a:r>
            <a:br>
              <a:rPr lang="en-GB" b="0" baseline="0" dirty="0"/>
            </a:br>
            <a:br>
              <a:rPr lang="en-GB" b="0" baseline="0" dirty="0"/>
            </a:br>
            <a:r>
              <a:rPr lang="en-GB" b="0" baseline="0" dirty="0"/>
              <a:t>Students have already been taught ‘</a:t>
            </a:r>
            <a:r>
              <a:rPr lang="en-GB" b="0" baseline="0" dirty="0" err="1"/>
              <a:t>nicht</a:t>
            </a:r>
            <a:r>
              <a:rPr lang="en-GB" b="0" baseline="0" dirty="0"/>
              <a:t>’ with verbs and ‘</a:t>
            </a:r>
            <a:r>
              <a:rPr lang="en-GB" b="0" baseline="0" dirty="0" err="1"/>
              <a:t>kein</a:t>
            </a:r>
            <a:r>
              <a:rPr lang="en-GB" b="0" baseline="0" dirty="0"/>
              <a:t>’ with nouns and practised differentiating between them.  However, this is a point of significant cross-linguistic difficulty, and is therefore being revisited here, with different lexis and a different sentence structure.</a:t>
            </a:r>
            <a:br>
              <a:rPr lang="en-GB" b="0" baseline="0" dirty="0"/>
            </a:br>
            <a:br>
              <a:rPr lang="en-GB" b="0" baseline="0" dirty="0"/>
            </a:br>
            <a:r>
              <a:rPr lang="en-GB" b="0" baseline="0" dirty="0"/>
              <a:t>Students should write 1-8 in their books and record ‘can’ or ‘can’t for each.</a:t>
            </a:r>
            <a:br>
              <a:rPr lang="en-GB" b="0" baseline="0" dirty="0"/>
            </a:br>
            <a:r>
              <a:rPr lang="en-GB" b="0" baseline="0" dirty="0"/>
              <a:t>Answers are revealed on separate mouse clicks.</a:t>
            </a:r>
            <a:br>
              <a:rPr lang="en-GB" b="0" baseline="0" dirty="0"/>
            </a:br>
            <a:endParaRPr lang="en-GB" b="0" baseline="0" dirty="0"/>
          </a:p>
          <a:p>
            <a:endParaRPr lang="en-GB" b="0" baseline="0" dirty="0"/>
          </a:p>
          <a:p>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3237906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Listening task</a:t>
            </a:r>
            <a:br>
              <a:rPr lang="en-GB" b="0" dirty="0"/>
            </a:br>
            <a:r>
              <a:rPr lang="en-GB" b="0" dirty="0"/>
              <a:t>The</a:t>
            </a:r>
            <a:r>
              <a:rPr lang="en-GB" b="0" baseline="0" dirty="0"/>
              <a:t> focus is still on understanding the difference between can and can’t (</a:t>
            </a:r>
            <a:r>
              <a:rPr lang="en-GB" b="0" baseline="0" dirty="0" err="1"/>
              <a:t>ein</a:t>
            </a:r>
            <a:r>
              <a:rPr lang="en-GB" b="0" baseline="0" dirty="0"/>
              <a:t>/</a:t>
            </a:r>
            <a:r>
              <a:rPr lang="en-GB" b="0" baseline="0" dirty="0" err="1"/>
              <a:t>kein</a:t>
            </a:r>
            <a:r>
              <a:rPr lang="en-GB" b="0" baseline="0" dirty="0"/>
              <a:t>) in 2-verb sentences with nouns, this time in the spoken modality.</a:t>
            </a:r>
            <a:br>
              <a:rPr lang="en-GB" b="0" baseline="0" dirty="0"/>
            </a:br>
            <a:r>
              <a:rPr lang="en-GB" b="0" baseline="0" dirty="0"/>
              <a:t>Students first listen and decide if the sentence is positive or negative, i.e., saying the person can or can’t do something.</a:t>
            </a:r>
            <a:br>
              <a:rPr lang="en-GB" b="0" baseline="0" dirty="0"/>
            </a:br>
            <a:r>
              <a:rPr lang="en-GB" b="0" baseline="0" dirty="0"/>
              <a:t>On second listen, students identify the person (I, you, he, she) who can/can’t and also try to understand the rest of the sentence.</a:t>
            </a:r>
            <a:br>
              <a:rPr lang="en-GB" b="0" baseline="0" dirty="0"/>
            </a:br>
            <a:r>
              <a:rPr lang="en-GB" b="0" baseline="0" dirty="0"/>
              <a:t>At the same time, by translating into English, students are reinforcing their knowledge of the two-verb rule and the difference in syntax between German and English.</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0" baseline="0" dirty="0"/>
            </a:br>
            <a:r>
              <a:rPr lang="en-GB" b="0" baseline="0" dirty="0"/>
              <a:t>This is broken down into three columns to support understanding, and also so that less proficient students will still have a sense of achievement, even if they are not able to understand the fully meaning of every sentence.</a:t>
            </a:r>
            <a:br>
              <a:rPr lang="en-GB" b="0" baseline="0" dirty="0"/>
            </a:br>
            <a:r>
              <a:rPr lang="en-GB" b="0" baseline="0" dirty="0"/>
              <a:t>The first one should be done with students to model the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Transcript</a:t>
            </a:r>
            <a:br>
              <a:rPr lang="en-GB" b="1" dirty="0"/>
            </a:br>
            <a:r>
              <a:rPr lang="en-GB" b="0" dirty="0" err="1"/>
              <a:t>Ich</a:t>
            </a:r>
            <a:r>
              <a:rPr lang="en-GB" b="0" baseline="0" dirty="0"/>
              <a:t> </a:t>
            </a:r>
            <a:r>
              <a:rPr lang="en-GB" b="0" baseline="0" dirty="0" err="1"/>
              <a:t>kann</a:t>
            </a:r>
            <a:r>
              <a:rPr lang="en-GB" b="0" baseline="0" dirty="0"/>
              <a:t> </a:t>
            </a:r>
            <a:r>
              <a:rPr lang="en-GB" b="0" baseline="0" dirty="0" err="1"/>
              <a:t>ein</a:t>
            </a:r>
            <a:r>
              <a:rPr lang="en-GB" b="0" baseline="0" dirty="0"/>
              <a:t> Lied </a:t>
            </a:r>
            <a:r>
              <a:rPr lang="en-GB" b="0" baseline="0" dirty="0" err="1"/>
              <a:t>singen</a:t>
            </a:r>
            <a:r>
              <a:rPr lang="en-GB" b="0" baseline="0" dirty="0"/>
              <a:t>.</a:t>
            </a:r>
            <a:br>
              <a:rPr lang="en-GB" b="0" baseline="0" dirty="0"/>
            </a:br>
            <a:r>
              <a:rPr lang="en-GB" b="0" baseline="0" dirty="0" err="1"/>
              <a:t>Er</a:t>
            </a:r>
            <a:r>
              <a:rPr lang="en-GB" b="0" baseline="0" dirty="0"/>
              <a:t> </a:t>
            </a:r>
            <a:r>
              <a:rPr lang="en-GB" b="0" baseline="0" dirty="0" err="1"/>
              <a:t>kann</a:t>
            </a:r>
            <a:r>
              <a:rPr lang="en-GB" b="0" baseline="0" dirty="0"/>
              <a:t> </a:t>
            </a:r>
            <a:r>
              <a:rPr lang="en-GB" b="0" baseline="0" dirty="0" err="1"/>
              <a:t>kein</a:t>
            </a:r>
            <a:r>
              <a:rPr lang="en-GB" b="0" baseline="0" dirty="0"/>
              <a:t> </a:t>
            </a:r>
            <a:r>
              <a:rPr lang="en-GB" b="0" baseline="0" dirty="0" err="1"/>
              <a:t>Mädchen</a:t>
            </a:r>
            <a:r>
              <a:rPr lang="en-GB" b="0" baseline="0" dirty="0"/>
              <a:t> </a:t>
            </a:r>
            <a:r>
              <a:rPr lang="en-GB" b="0" baseline="0" dirty="0" err="1"/>
              <a:t>finden</a:t>
            </a:r>
            <a:r>
              <a:rPr lang="en-GB" b="0" baseline="0" dirty="0"/>
              <a:t>.</a:t>
            </a:r>
            <a:br>
              <a:rPr lang="en-GB" b="0" baseline="0" dirty="0"/>
            </a:br>
            <a:r>
              <a:rPr lang="en-GB" b="0" baseline="0" dirty="0"/>
              <a:t>Sie </a:t>
            </a:r>
            <a:r>
              <a:rPr lang="en-GB" b="0" baseline="0" dirty="0" err="1"/>
              <a:t>kann</a:t>
            </a:r>
            <a:r>
              <a:rPr lang="en-GB" b="0" baseline="0" dirty="0"/>
              <a:t> </a:t>
            </a:r>
            <a:r>
              <a:rPr lang="en-GB" b="0" baseline="0" dirty="0" err="1"/>
              <a:t>kein</a:t>
            </a:r>
            <a:r>
              <a:rPr lang="en-GB" b="0" baseline="0" dirty="0"/>
              <a:t> </a:t>
            </a:r>
            <a:r>
              <a:rPr lang="en-GB" b="0" baseline="0" dirty="0" err="1"/>
              <a:t>Buch</a:t>
            </a:r>
            <a:r>
              <a:rPr lang="en-GB" b="0" baseline="0" dirty="0"/>
              <a:t> </a:t>
            </a:r>
            <a:r>
              <a:rPr lang="en-GB" b="0" baseline="0" dirty="0" err="1"/>
              <a:t>benutzen</a:t>
            </a:r>
            <a:r>
              <a:rPr lang="en-GB" b="0" baseline="0" dirty="0"/>
              <a:t>.</a:t>
            </a:r>
            <a:br>
              <a:rPr lang="en-GB" b="0" baseline="0" dirty="0"/>
            </a:br>
            <a:r>
              <a:rPr lang="en-GB" b="0" baseline="0" dirty="0"/>
              <a:t>Du </a:t>
            </a:r>
            <a:r>
              <a:rPr lang="en-GB" b="0" baseline="0" dirty="0" err="1"/>
              <a:t>kannst</a:t>
            </a:r>
            <a:r>
              <a:rPr lang="en-GB" b="0" baseline="0" dirty="0"/>
              <a:t> </a:t>
            </a:r>
            <a:r>
              <a:rPr lang="en-GB" b="0" baseline="0" dirty="0" err="1"/>
              <a:t>keine</a:t>
            </a:r>
            <a:r>
              <a:rPr lang="en-GB" b="0" baseline="0" dirty="0"/>
              <a:t> </a:t>
            </a:r>
            <a:r>
              <a:rPr lang="en-GB" b="0" baseline="0" dirty="0" err="1"/>
              <a:t>Leute</a:t>
            </a:r>
            <a:r>
              <a:rPr lang="en-GB" b="0" baseline="0" dirty="0"/>
              <a:t> </a:t>
            </a:r>
            <a:r>
              <a:rPr lang="en-GB" b="0" baseline="0" dirty="0" err="1"/>
              <a:t>sehen</a:t>
            </a:r>
            <a:r>
              <a:rPr lang="en-GB" b="0" baseline="0" dirty="0"/>
              <a:t>.</a:t>
            </a:r>
            <a:br>
              <a:rPr lang="en-GB" b="0" baseline="0" dirty="0"/>
            </a:br>
            <a:r>
              <a:rPr lang="en-GB" b="0" baseline="0" dirty="0" err="1"/>
              <a:t>Er</a:t>
            </a:r>
            <a:r>
              <a:rPr lang="en-GB" b="0" baseline="0" dirty="0"/>
              <a:t> </a:t>
            </a:r>
            <a:r>
              <a:rPr lang="en-GB" b="0" baseline="0" dirty="0" err="1"/>
              <a:t>kann</a:t>
            </a:r>
            <a:r>
              <a:rPr lang="en-GB" b="0" baseline="0" dirty="0"/>
              <a:t> </a:t>
            </a:r>
            <a:r>
              <a:rPr lang="en-GB" b="0" baseline="0" dirty="0" err="1"/>
              <a:t>eine</a:t>
            </a:r>
            <a:r>
              <a:rPr lang="en-GB" b="0" baseline="0" dirty="0"/>
              <a:t> Hose </a:t>
            </a:r>
            <a:r>
              <a:rPr lang="en-GB" b="0" baseline="0" dirty="0" err="1"/>
              <a:t>tragen</a:t>
            </a:r>
            <a:r>
              <a:rPr lang="en-GB" b="0" baseline="0" dirty="0"/>
              <a:t>.</a:t>
            </a:r>
            <a:br>
              <a:rPr lang="en-GB" b="0" baseline="0" dirty="0"/>
            </a:br>
            <a:r>
              <a:rPr lang="en-GB" b="0" baseline="0" dirty="0" err="1"/>
              <a:t>Ich</a:t>
            </a:r>
            <a:r>
              <a:rPr lang="en-GB" b="0" baseline="0" dirty="0"/>
              <a:t> </a:t>
            </a:r>
            <a:r>
              <a:rPr lang="en-GB" b="0" baseline="0" dirty="0" err="1"/>
              <a:t>kann</a:t>
            </a:r>
            <a:r>
              <a:rPr lang="en-GB" b="0" baseline="0" dirty="0"/>
              <a:t> </a:t>
            </a:r>
            <a:r>
              <a:rPr lang="en-GB" b="0" baseline="0" dirty="0" err="1"/>
              <a:t>ein</a:t>
            </a:r>
            <a:r>
              <a:rPr lang="en-GB" b="0" baseline="0" dirty="0"/>
              <a:t> </a:t>
            </a:r>
            <a:r>
              <a:rPr lang="en-GB" b="0" baseline="0" dirty="0" err="1"/>
              <a:t>Butterbrot</a:t>
            </a:r>
            <a:r>
              <a:rPr lang="en-GB" b="0" baseline="0" dirty="0"/>
              <a:t> </a:t>
            </a:r>
            <a:r>
              <a:rPr lang="en-GB" b="0" baseline="0" dirty="0" err="1"/>
              <a:t>essen</a:t>
            </a:r>
            <a:r>
              <a:rPr lang="en-GB" b="0" baseline="0" dirty="0"/>
              <a:t>.</a:t>
            </a:r>
            <a:br>
              <a:rPr lang="en-GB" b="0" baseline="0" dirty="0"/>
            </a:br>
            <a:r>
              <a:rPr lang="en-GB" b="0" baseline="0" dirty="0"/>
              <a:t>Du </a:t>
            </a:r>
            <a:r>
              <a:rPr lang="en-GB" b="0" baseline="0" dirty="0" err="1"/>
              <a:t>kannst</a:t>
            </a:r>
            <a:r>
              <a:rPr lang="en-GB" b="0" baseline="0" dirty="0"/>
              <a:t> </a:t>
            </a:r>
            <a:r>
              <a:rPr lang="en-GB" b="0" baseline="0" dirty="0" err="1"/>
              <a:t>keinen</a:t>
            </a:r>
            <a:r>
              <a:rPr lang="en-GB" b="0" baseline="0" dirty="0"/>
              <a:t> Keks </a:t>
            </a:r>
            <a:r>
              <a:rPr lang="en-GB" b="0" baseline="0" dirty="0" err="1"/>
              <a:t>finden</a:t>
            </a:r>
            <a:r>
              <a:rPr lang="en-GB" b="0" baseline="0" dirty="0"/>
              <a:t>.</a:t>
            </a:r>
            <a:br>
              <a:rPr lang="en-GB" b="0" baseline="0" dirty="0"/>
            </a:br>
            <a:r>
              <a:rPr lang="en-GB" b="0" baseline="0" dirty="0"/>
              <a:t>Sie </a:t>
            </a:r>
            <a:r>
              <a:rPr lang="en-GB" b="0" baseline="0" dirty="0" err="1"/>
              <a:t>kann</a:t>
            </a:r>
            <a:r>
              <a:rPr lang="en-GB" b="0" baseline="0" dirty="0"/>
              <a:t> </a:t>
            </a:r>
            <a:r>
              <a:rPr lang="en-GB" b="0" baseline="0" dirty="0" err="1"/>
              <a:t>eine</a:t>
            </a:r>
            <a:r>
              <a:rPr lang="en-GB" b="0" baseline="0" dirty="0"/>
              <a:t> </a:t>
            </a:r>
            <a:r>
              <a:rPr lang="en-GB" b="0" baseline="0" dirty="0" err="1"/>
              <a:t>Sprache</a:t>
            </a:r>
            <a:r>
              <a:rPr lang="en-GB" b="0" baseline="0" dirty="0"/>
              <a:t> </a:t>
            </a:r>
            <a:r>
              <a:rPr lang="en-GB" b="0" baseline="0" dirty="0" err="1"/>
              <a:t>lernen</a:t>
            </a:r>
            <a:r>
              <a:rPr lang="en-GB" b="0" baseline="0" dirty="0"/>
              <a:t>.</a:t>
            </a:r>
            <a:br>
              <a:rPr lang="en-GB" b="1" baseline="0" dirty="0"/>
            </a:br>
            <a:br>
              <a:rPr lang="en-GB" b="1" dirty="0"/>
            </a:br>
            <a:endParaRPr lang="en-GB" b="1"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3476985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Writing task</a:t>
            </a:r>
            <a:br>
              <a:rPr lang="en-GB" b="1" dirty="0"/>
            </a:br>
            <a:r>
              <a:rPr lang="en-GB" b="0" dirty="0"/>
              <a:t>This structured writing task contrasts can’t sentences with verbs</a:t>
            </a:r>
            <a:r>
              <a:rPr lang="en-GB" b="0" baseline="0" dirty="0"/>
              <a:t> only, and those with noun verb phrases.</a:t>
            </a:r>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26095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Writing task answers</a:t>
            </a:r>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2218225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Multimodal task focusing</a:t>
            </a:r>
            <a:r>
              <a:rPr lang="en-GB" b="1" baseline="0" dirty="0"/>
              <a:t> the difference between can’t sentences with verbs only and those with nouns and verbs.</a:t>
            </a:r>
            <a:br>
              <a:rPr lang="en-GB" b="1" baseline="0" dirty="0"/>
            </a:br>
            <a:r>
              <a:rPr lang="en-GB" b="0" baseline="0" dirty="0"/>
              <a:t>Note: This slide models the task.  Each student has a task sheet to work from, uploaded as a separate pdf.  If time is tight, teachers may choose to omit this speaking task.  Alternatively, they may prefer to do this speaking and omit the creative poem writing.</a:t>
            </a:r>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367633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creative writing task is </a:t>
            </a:r>
            <a:r>
              <a:rPr lang="en-GB" baseline="0" dirty="0" err="1"/>
              <a:t>scaffolded</a:t>
            </a:r>
            <a:r>
              <a:rPr lang="en-GB" baseline="0" dirty="0"/>
              <a:t> to the extent that it compels the use of </a:t>
            </a:r>
            <a:r>
              <a:rPr lang="en-GB" baseline="0" dirty="0" err="1"/>
              <a:t>können</a:t>
            </a:r>
            <a:r>
              <a:rPr lang="en-GB" baseline="0" dirty="0"/>
              <a:t> and the 2-verb rule.</a:t>
            </a:r>
            <a:br>
              <a:rPr lang="en-GB" baseline="0" dirty="0"/>
            </a:br>
            <a:r>
              <a:rPr lang="en-GB" baseline="0" dirty="0"/>
              <a:t>Teachers should prompt students to use either sentences with nouns (using </a:t>
            </a:r>
            <a:r>
              <a:rPr lang="en-GB" baseline="0" dirty="0" err="1"/>
              <a:t>kein</a:t>
            </a:r>
            <a:r>
              <a:rPr lang="en-GB" baseline="0" dirty="0"/>
              <a:t>) or a mixture of verb only and noun verb phrases.</a:t>
            </a:r>
            <a:br>
              <a:rPr lang="en-GB" baseline="0" dirty="0"/>
            </a:br>
            <a:r>
              <a:rPr lang="en-GB" baseline="0" dirty="0"/>
              <a:t>The theme of the poem should remain the same - i.e., the difficulties someone without a head might experience, though students can change the subject to a female, if they want to.</a:t>
            </a:r>
            <a:br>
              <a:rPr lang="en-GB" baseline="0" dirty="0"/>
            </a:br>
            <a:r>
              <a:rPr lang="en-GB" baseline="0" dirty="0"/>
              <a:t>Remind students of their infinitive verb brainstorming from the previous lesson. Encourage them to use known nouns (paying attention to gender), but make dictionaries or online resources available also.  </a:t>
            </a:r>
            <a:br>
              <a:rPr lang="en-GB" baseline="0" dirty="0"/>
            </a:br>
            <a:br>
              <a:rPr lang="en-GB" baseline="0" dirty="0"/>
            </a:br>
            <a:r>
              <a:rPr lang="en-GB" baseline="0" dirty="0"/>
              <a:t>Students may be encouraged to finish their poems at home.</a:t>
            </a:r>
            <a:br>
              <a:rPr lang="en-GB" baseline="0" dirty="0"/>
            </a:br>
            <a:br>
              <a:rPr lang="en-GB" baseline="0" dirty="0"/>
            </a:br>
            <a:r>
              <a:rPr lang="en-GB" baseline="0" dirty="0"/>
              <a:t>In case it is useful, this slide has further recordings (at four different speeds - from normal speed to very slow) embedded, for further differentiated exploitation.</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94380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0"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defRPr/>
            </a:pPr>
            <a:fld id="{00000000-1234-1234-1234-123412341234}" type="slidenum">
              <a:rPr lang="en-GB">
                <a:solidFill>
                  <a:prstClr val="black"/>
                </a:solidFill>
              </a:rPr>
              <a:pPr>
                <a:defRPr/>
              </a:pPr>
              <a:t>2</a:t>
            </a:fld>
            <a:endParaRPr>
              <a:solidFill>
                <a:prstClr val="black"/>
              </a:solidFill>
            </a:endParaRPr>
          </a:p>
        </p:txBody>
      </p:sp>
    </p:spTree>
    <p:extLst>
      <p:ext uri="{BB962C8B-B14F-4D97-AF65-F5344CB8AC3E}">
        <p14:creationId xmlns:p14="http://schemas.microsoft.com/office/powerpoint/2010/main" val="1604432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Listening task</a:t>
            </a:r>
          </a:p>
          <a:p>
            <a:r>
              <a:rPr lang="en-GB" dirty="0"/>
              <a:t>This task focuses on identifying the difference between ‘</a:t>
            </a:r>
            <a:r>
              <a:rPr lang="en-GB" dirty="0" err="1"/>
              <a:t>kann</a:t>
            </a:r>
            <a:r>
              <a:rPr lang="en-GB" dirty="0"/>
              <a:t>’ and ‘</a:t>
            </a:r>
            <a:r>
              <a:rPr lang="en-GB" dirty="0" err="1"/>
              <a:t>kannst</a:t>
            </a:r>
            <a:r>
              <a:rPr lang="en-GB" dirty="0"/>
              <a:t>’</a:t>
            </a:r>
            <a:r>
              <a:rPr lang="en-GB" baseline="0" dirty="0"/>
              <a:t> in sentence utterances.  It is not directly focused on the 2</a:t>
            </a:r>
            <a:r>
              <a:rPr lang="en-GB" baseline="30000" dirty="0"/>
              <a:t>nd</a:t>
            </a:r>
            <a:r>
              <a:rPr lang="en-GB" baseline="0" dirty="0"/>
              <a:t> verb rule.</a:t>
            </a:r>
            <a:br>
              <a:rPr lang="en-GB" baseline="0" dirty="0"/>
            </a:br>
            <a:r>
              <a:rPr lang="en-GB" dirty="0"/>
              <a:t>The reading task that follows focuses additionally on the 2</a:t>
            </a:r>
            <a:r>
              <a:rPr lang="en-GB" baseline="30000" dirty="0"/>
              <a:t>nd</a:t>
            </a:r>
            <a:r>
              <a:rPr lang="en-GB" dirty="0"/>
              <a:t> verb rule and cross-linguistic difference in syntax</a:t>
            </a:r>
            <a:r>
              <a:rPr lang="en-GB" baseline="0" dirty="0"/>
              <a:t> by requiring students to translate the sentences into English.</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dirty="0"/>
              <a:t>[beep] kann gut schwimmen (ich)</a:t>
            </a:r>
            <a:br>
              <a:rPr lang="de-DE" dirty="0"/>
            </a:br>
            <a:r>
              <a:rPr lang="de-DE" dirty="0"/>
              <a:t>[beep] kann sehr gut kochen (ich)</a:t>
            </a:r>
            <a:br>
              <a:rPr lang="de-DE" dirty="0"/>
            </a:br>
            <a:r>
              <a:rPr lang="de-DE" dirty="0"/>
              <a:t>[beep] kannst das Fahrrad haben (du)</a:t>
            </a:r>
            <a:br>
              <a:rPr lang="de-DE" dirty="0"/>
            </a:br>
            <a:r>
              <a:rPr lang="de-DE" dirty="0"/>
              <a:t>[beep] kann das Lied singen (ich)</a:t>
            </a:r>
            <a:br>
              <a:rPr lang="de-DE" dirty="0"/>
            </a:br>
            <a:r>
              <a:rPr lang="de-DE" dirty="0"/>
              <a:t>[beep] kannst die Lehrerin fragen (du)</a:t>
            </a:r>
            <a:br>
              <a:rPr lang="de-DE" dirty="0"/>
            </a:br>
            <a:r>
              <a:rPr lang="de-DE" dirty="0"/>
              <a:t>[beep] kann nicht so gut tanzen (ich)</a:t>
            </a:r>
            <a:br>
              <a:rPr lang="de-DE" dirty="0"/>
            </a:br>
            <a:r>
              <a:rPr lang="de-DE" dirty="0"/>
              <a:t>[beep] kannst Deutsch sprechen (du)</a:t>
            </a:r>
            <a:br>
              <a:rPr lang="de-DE" dirty="0"/>
            </a:br>
            <a:r>
              <a:rPr lang="de-DE" dirty="0"/>
              <a:t>[beep] kannst später Tennis spielen (du)</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3828239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Reading task [part 1]</a:t>
            </a:r>
            <a:br>
              <a:rPr lang="en-GB" dirty="0"/>
            </a:br>
            <a:r>
              <a:rPr lang="en-GB" dirty="0"/>
              <a:t>The first part of this task</a:t>
            </a:r>
            <a:r>
              <a:rPr lang="en-GB" baseline="0" dirty="0"/>
              <a:t> focuses on differentiating between the 3</a:t>
            </a:r>
            <a:r>
              <a:rPr lang="en-GB" baseline="30000" dirty="0"/>
              <a:t>rd</a:t>
            </a:r>
            <a:r>
              <a:rPr lang="en-GB" baseline="0" dirty="0"/>
              <a:t> person singular [</a:t>
            </a:r>
            <a:r>
              <a:rPr lang="en-GB" baseline="0" dirty="0" err="1"/>
              <a:t>er</a:t>
            </a:r>
            <a:r>
              <a:rPr lang="en-GB" baseline="0" dirty="0"/>
              <a:t>] and 2</a:t>
            </a:r>
            <a:r>
              <a:rPr lang="en-GB" baseline="30000" dirty="0"/>
              <a:t>nd</a:t>
            </a:r>
            <a:r>
              <a:rPr lang="en-GB" baseline="0" dirty="0"/>
              <a:t> person singular [du] forms of </a:t>
            </a:r>
            <a:r>
              <a:rPr lang="en-GB" baseline="0" dirty="0" err="1"/>
              <a:t>können</a:t>
            </a:r>
            <a:r>
              <a:rPr lang="en-GB" baseline="0" dirty="0"/>
              <a:t>.</a:t>
            </a:r>
            <a:br>
              <a:rPr lang="en-GB" baseline="0" dirty="0"/>
            </a:br>
            <a:r>
              <a:rPr lang="en-GB" baseline="0" dirty="0"/>
              <a:t>The rubrics and task themselves are animated step by step to support teacher explanation.  The first one can be modelled with the whole class.</a:t>
            </a:r>
            <a:br>
              <a:rPr lang="en-GB" baseline="0" dirty="0"/>
            </a:br>
            <a:r>
              <a:rPr lang="en-GB" baseline="0" dirty="0"/>
              <a:t>Answer ticks are animated to appear one by one.</a:t>
            </a:r>
            <a:br>
              <a:rPr lang="en-GB" baseline="0" dirty="0"/>
            </a:br>
            <a:r>
              <a:rPr lang="en-GB" baseline="0" dirty="0"/>
              <a:t>Vocabulary in the task is taken from this week’s vocabulary set and the two revisited sets.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1701703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Reading task [part 2]</a:t>
            </a:r>
            <a:br>
              <a:rPr lang="en-GB" dirty="0"/>
            </a:br>
            <a:r>
              <a:rPr lang="en-GB" dirty="0"/>
              <a:t>The second part of this task</a:t>
            </a:r>
            <a:r>
              <a:rPr lang="en-GB" baseline="0" dirty="0"/>
              <a:t> focuses the cross-linguistic syntactic differences implicated by the 2</a:t>
            </a:r>
            <a:r>
              <a:rPr lang="en-GB" baseline="30000" dirty="0"/>
              <a:t>nd</a:t>
            </a:r>
            <a:r>
              <a:rPr lang="en-GB" baseline="0" dirty="0"/>
              <a:t> verb rule in German, and in addition prompts productive recall of the vocabulary.</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3483434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Reading task [part 3]</a:t>
            </a:r>
            <a:br>
              <a:rPr lang="en-GB" dirty="0"/>
            </a:br>
            <a:r>
              <a:rPr lang="en-GB" dirty="0"/>
              <a:t>The third part of this task</a:t>
            </a:r>
            <a:r>
              <a:rPr lang="en-GB" baseline="0" dirty="0"/>
              <a:t> revises all the remaining vocabulary from this week and the two revisited sets.</a:t>
            </a:r>
            <a:br>
              <a:rPr lang="en-GB" baseline="0" dirty="0"/>
            </a:br>
            <a:br>
              <a:rPr lang="en-GB" baseline="0" dirty="0"/>
            </a:br>
            <a:r>
              <a:rPr lang="en-GB" baseline="0" dirty="0"/>
              <a:t>1] Tell students that it could be all three words, two of three, or just one of the three that can replace the underlined words and still make a sentence that makes sense.</a:t>
            </a:r>
            <a:br>
              <a:rPr lang="en-GB" baseline="0" dirty="0"/>
            </a:br>
            <a:r>
              <a:rPr lang="en-GB" baseline="0" dirty="0"/>
              <a:t>2] Give students a minute in pairs to discuss the first one.  This one has deliberately been chosen as the example to emphasise the dual meaning of ‘</a:t>
            </a:r>
            <a:r>
              <a:rPr lang="en-GB" baseline="0" dirty="0" err="1"/>
              <a:t>tragen</a:t>
            </a:r>
            <a:r>
              <a:rPr lang="en-GB" baseline="0" dirty="0"/>
              <a:t>’ as ‘wear’ and ‘carry’.  </a:t>
            </a:r>
            <a:br>
              <a:rPr lang="en-GB" baseline="0" dirty="0"/>
            </a:br>
            <a:r>
              <a:rPr lang="en-GB" baseline="0" dirty="0"/>
              <a:t>After a minute, teacher says the first sentence with ‘die </a:t>
            </a:r>
            <a:r>
              <a:rPr lang="en-GB" baseline="0" dirty="0" err="1"/>
              <a:t>Tür</a:t>
            </a:r>
            <a:r>
              <a:rPr lang="en-GB" baseline="0" dirty="0"/>
              <a:t>’ option inserted:  </a:t>
            </a:r>
            <a:r>
              <a:rPr lang="en-GB" baseline="0" dirty="0" err="1"/>
              <a:t>Er</a:t>
            </a:r>
            <a:r>
              <a:rPr lang="en-GB" baseline="0" dirty="0"/>
              <a:t> </a:t>
            </a:r>
            <a:r>
              <a:rPr lang="en-GB" baseline="0" dirty="0" err="1"/>
              <a:t>kann</a:t>
            </a:r>
            <a:r>
              <a:rPr lang="en-GB" baseline="0" dirty="0"/>
              <a:t> die </a:t>
            </a:r>
            <a:r>
              <a:rPr lang="en-GB" baseline="0" dirty="0" err="1"/>
              <a:t>Tür</a:t>
            </a:r>
            <a:r>
              <a:rPr lang="en-GB" baseline="0" dirty="0"/>
              <a:t> </a:t>
            </a:r>
            <a:r>
              <a:rPr lang="en-GB" baseline="0" dirty="0" err="1"/>
              <a:t>tragen</a:t>
            </a:r>
            <a:r>
              <a:rPr lang="en-GB" baseline="0" dirty="0"/>
              <a:t>.  Teacher elicits the English translation and asks if the sentence works.  Then repeats for the other two options.  All three of these options are possible. Two mean ‘carry’ and one means ‘wear’.</a:t>
            </a:r>
            <a:br>
              <a:rPr lang="en-GB" baseline="0" dirty="0"/>
            </a:br>
            <a:r>
              <a:rPr lang="en-GB" baseline="0" dirty="0"/>
              <a:t>The answers appears as highlighted correct options.</a:t>
            </a:r>
            <a:br>
              <a:rPr lang="en-GB" baseline="0" dirty="0"/>
            </a:br>
            <a:r>
              <a:rPr lang="en-GB" baseline="0" dirty="0"/>
              <a:t>3] Then give students time to work through questions 2-8 in pairs.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681726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a:t>
            </a:r>
            <a:r>
              <a:rPr lang="en-GB" dirty="0"/>
              <a:t>The</a:t>
            </a:r>
            <a:r>
              <a:rPr lang="en-GB" baseline="0" dirty="0"/>
              <a:t> context of this poem allows us to focus on ‘can’ as physically and situationally able to do something. </a:t>
            </a:r>
            <a:br>
              <a:rPr lang="en-GB" baseline="0" dirty="0"/>
            </a:br>
            <a:endParaRPr lang="en-GB" dirty="0"/>
          </a:p>
          <a:p>
            <a:r>
              <a:rPr lang="en-GB" dirty="0"/>
              <a:t>Reading and writing task </a:t>
            </a:r>
            <a:br>
              <a:rPr lang="en-GB" dirty="0"/>
            </a:br>
            <a:r>
              <a:rPr lang="en-GB" dirty="0"/>
              <a:t>1.</a:t>
            </a:r>
            <a:r>
              <a:rPr lang="en-GB" baseline="0" dirty="0"/>
              <a:t> Click to show picture and elicit the meaning of the poem’s title from students.  Mann and Kopf have been explicitly taught as vocabulary, </a:t>
            </a:r>
            <a:r>
              <a:rPr lang="en-GB" baseline="0" dirty="0" err="1"/>
              <a:t>Ohne</a:t>
            </a:r>
            <a:r>
              <a:rPr lang="en-GB" baseline="0" dirty="0"/>
              <a:t> is an SSC cluster word.  Ensure the meaning of the title is clear to all students.</a:t>
            </a:r>
            <a:br>
              <a:rPr lang="en-GB" baseline="0" dirty="0"/>
            </a:br>
            <a:r>
              <a:rPr lang="en-GB" baseline="0" dirty="0"/>
              <a:t>2. Click to reveal the first line of the poem.  Teacher reads.  Proceed with the remaining line, pausing for the gap where there is a missing verb, each time.</a:t>
            </a:r>
            <a:br>
              <a:rPr lang="en-GB" baseline="0" dirty="0"/>
            </a:br>
            <a:r>
              <a:rPr lang="en-GB" baseline="0" dirty="0"/>
              <a:t>3. Ask students in pairs, (or groups with a big piece of A1 sugar paper), to brainstorm the possible infinitives that could be at the end of each line of the poem.</a:t>
            </a:r>
            <a:br>
              <a:rPr lang="en-GB" baseline="0" dirty="0"/>
            </a:br>
            <a:r>
              <a:rPr lang="en-GB" baseline="0" dirty="0"/>
              <a:t>[If desired, add an element of competition with a points system - e.g., students could receive two points for a correct infinitive.]</a:t>
            </a:r>
          </a:p>
          <a:p>
            <a:r>
              <a:rPr lang="en-GB" baseline="0" dirty="0"/>
              <a:t>4.  After 8 minutes to work on their list, ask the class to listen to the audio and write down the seven missing infinitives.</a:t>
            </a:r>
            <a:br>
              <a:rPr lang="en-GB" baseline="0" dirty="0"/>
            </a:br>
            <a:r>
              <a:rPr lang="en-GB" baseline="0" dirty="0"/>
              <a:t>5. Then reveal each infinitive, one by one, telling students to mark off any that they have in common with the poem, awarding themselves two points for any that they already had.</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4172449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Give students one minute in pairs to translate the poem orally together into English.  Take feedback and clarify meanings, as necessary.</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3154229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0"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defRPr/>
            </a:pPr>
            <a:fld id="{00000000-1234-1234-1234-123412341234}" type="slidenum">
              <a:rPr lang="en-GB">
                <a:solidFill>
                  <a:prstClr val="black"/>
                </a:solidFill>
              </a:rPr>
              <a:pPr>
                <a:defRPr/>
              </a:pPr>
              <a:t>9</a:t>
            </a:fld>
            <a:endParaRPr>
              <a:solidFill>
                <a:prstClr val="black"/>
              </a:solidFill>
            </a:endParaRPr>
          </a:p>
        </p:txBody>
      </p:sp>
    </p:spTree>
    <p:extLst>
      <p:ext uri="{BB962C8B-B14F-4D97-AF65-F5344CB8AC3E}">
        <p14:creationId xmlns:p14="http://schemas.microsoft.com/office/powerpoint/2010/main" val="4101501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75923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928433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256470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56598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868404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88240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26/03/2020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178764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26/03/2020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16506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26/03/2020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745288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93174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22914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26/03/2020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29329656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12.wav"/><Relationship Id="rId11" Type="http://schemas.openxmlformats.org/officeDocument/2006/relationships/image" Target="../media/image9.jpeg"/><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1.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jpeg"/><Relationship Id="rId5" Type="http://schemas.microsoft.com/office/2007/relationships/media" Target="../media/media4.mp3"/><Relationship Id="rId10" Type="http://schemas.openxmlformats.org/officeDocument/2006/relationships/notesSlide" Target="../notesSlides/notesSlide15.xml"/><Relationship Id="rId4" Type="http://schemas.openxmlformats.org/officeDocument/2006/relationships/audio" Target="../media/media3.mp3"/><Relationship Id="rId9"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5.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3.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gif"/><Relationship Id="rId5" Type="http://schemas.openxmlformats.org/officeDocument/2006/relationships/image" Target="../media/image7.gif"/><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2" name="Title 1">
            <a:extLst>
              <a:ext uri="{FF2B5EF4-FFF2-40B4-BE49-F238E27FC236}">
                <a16:creationId xmlns:a16="http://schemas.microsoft.com/office/drawing/2014/main" id="{16523271-2662-084F-9684-6AEBCCC2B9E3}"/>
              </a:ext>
            </a:extLst>
          </p:cNvPr>
          <p:cNvSpPr>
            <a:spLocks noGrp="1"/>
          </p:cNvSpPr>
          <p:nvPr>
            <p:ph type="ctrTitle"/>
          </p:nvPr>
        </p:nvSpPr>
        <p:spPr>
          <a:xfrm>
            <a:off x="172596" y="1953953"/>
            <a:ext cx="9144000" cy="894779"/>
          </a:xfrm>
        </p:spPr>
        <p:txBody>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Grammar</a:t>
            </a:r>
            <a:endParaRPr lang="en-US" dirty="0"/>
          </a:p>
        </p:txBody>
      </p:sp>
      <p:sp>
        <p:nvSpPr>
          <p:cNvPr id="6" name="Subtitle 5">
            <a:extLst>
              <a:ext uri="{FF2B5EF4-FFF2-40B4-BE49-F238E27FC236}">
                <a16:creationId xmlns:a16="http://schemas.microsoft.com/office/drawing/2014/main" id="{E9EA1430-5959-D841-A022-9618BF178F2D}"/>
              </a:ext>
            </a:extLst>
          </p:cNvPr>
          <p:cNvSpPr>
            <a:spLocks noGrp="1"/>
          </p:cNvSpPr>
          <p:nvPr>
            <p:ph type="subTitle" idx="1"/>
          </p:nvPr>
        </p:nvSpPr>
        <p:spPr>
          <a:xfrm>
            <a:off x="172596" y="2848732"/>
            <a:ext cx="9144000" cy="1655762"/>
          </a:xfrm>
        </p:spPr>
        <p:txBody>
          <a:bodyPr/>
          <a:lstStyle/>
          <a:p>
            <a:pPr algn="l"/>
            <a:r>
              <a:rPr lang="de-DE" sz="3200" dirty="0">
                <a:solidFill>
                  <a:schemeClr val="bg1"/>
                </a:solidFill>
                <a:latin typeface="Century Gothic" panose="020B0502020202020204" pitchFamily="34" charset="0"/>
              </a:rPr>
              <a:t>Modal </a:t>
            </a:r>
            <a:r>
              <a:rPr lang="de-DE" sz="3200" dirty="0" err="1">
                <a:solidFill>
                  <a:schemeClr val="bg1"/>
                </a:solidFill>
                <a:latin typeface="Century Gothic" panose="020B0502020202020204" pitchFamily="34" charset="0"/>
              </a:rPr>
              <a:t>verb</a:t>
            </a:r>
            <a:r>
              <a:rPr lang="de-DE" sz="3200" dirty="0">
                <a:solidFill>
                  <a:schemeClr val="bg1"/>
                </a:solidFill>
                <a:latin typeface="Century Gothic" panose="020B0502020202020204" pitchFamily="34" charset="0"/>
              </a:rPr>
              <a:t> </a:t>
            </a:r>
            <a:r>
              <a:rPr lang="de-DE" sz="3200" b="1" i="1" dirty="0">
                <a:solidFill>
                  <a:schemeClr val="bg1"/>
                </a:solidFill>
                <a:latin typeface="Century Gothic" panose="020B0502020202020204" pitchFamily="34" charset="0"/>
              </a:rPr>
              <a:t>können</a:t>
            </a:r>
            <a:r>
              <a:rPr lang="de-DE" sz="3200" dirty="0">
                <a:solidFill>
                  <a:schemeClr val="bg1"/>
                </a:solidFill>
                <a:latin typeface="Century Gothic" panose="020B0502020202020204" pitchFamily="34" charset="0"/>
              </a:rPr>
              <a:t>, 2-verb </a:t>
            </a:r>
            <a:r>
              <a:rPr lang="de-DE" sz="3200" dirty="0" err="1">
                <a:solidFill>
                  <a:schemeClr val="bg1"/>
                </a:solidFill>
                <a:latin typeface="Century Gothic" panose="020B0502020202020204" pitchFamily="34" charset="0"/>
              </a:rPr>
              <a:t>rule</a:t>
            </a:r>
            <a:endParaRPr lang="de-DE" sz="3200" dirty="0">
              <a:solidFill>
                <a:schemeClr val="bg1"/>
              </a:solidFill>
              <a:latin typeface="Century Gothic" panose="020B0502020202020204" pitchFamily="34" charset="0"/>
            </a:endParaRPr>
          </a:p>
        </p:txBody>
      </p:sp>
      <p:sp>
        <p:nvSpPr>
          <p:cNvPr id="14" name="Title 3">
            <a:extLst>
              <a:ext uri="{FF2B5EF4-FFF2-40B4-BE49-F238E27FC236}">
                <a16:creationId xmlns:a16="http://schemas.microsoft.com/office/drawing/2014/main" id="{7B424077-B2D5-46AA-BDA8-6FF15DA500E8}"/>
              </a:ext>
            </a:extLst>
          </p:cNvPr>
          <p:cNvSpPr txBox="1">
            <a:spLocks/>
          </p:cNvSpPr>
          <p:nvPr/>
        </p:nvSpPr>
        <p:spPr>
          <a:xfrm>
            <a:off x="161930" y="5308430"/>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1800" dirty="0">
                <a:solidFill>
                  <a:prstClr val="white"/>
                </a:solidFill>
                <a:latin typeface="Century Gothic" panose="020B0502020202020204" pitchFamily="34" charset="0"/>
              </a:rPr>
              <a:t>XX</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X</a:t>
            </a:r>
          </a:p>
        </p:txBody>
      </p:sp>
      <p:sp>
        <p:nvSpPr>
          <p:cNvPr id="16" name="Title 3">
            <a:extLst>
              <a:ext uri="{FF2B5EF4-FFF2-40B4-BE49-F238E27FC236}">
                <a16:creationId xmlns:a16="http://schemas.microsoft.com/office/drawing/2014/main" id="{638AEC8F-C9FD-A549-80E9-260E66E632C7}"/>
              </a:ext>
            </a:extLst>
          </p:cNvPr>
          <p:cNvSpPr txBox="1">
            <a:spLocks/>
          </p:cNvSpPr>
          <p:nvPr/>
        </p:nvSpPr>
        <p:spPr>
          <a:xfrm>
            <a:off x="161930" y="6161349"/>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Author/ Author</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DD/MM/YY</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048588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483D7EB9-C2AA-4190-98DE-925F861600E9}"/>
              </a:ext>
            </a:extLst>
          </p:cNvPr>
          <p:cNvSpPr/>
          <p:nvPr/>
        </p:nvSpPr>
        <p:spPr>
          <a:xfrm>
            <a:off x="10761785" y="156881"/>
            <a:ext cx="1246602" cy="51539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GB" sz="2000" b="1" dirty="0" err="1">
                <a:solidFill>
                  <a:prstClr val="white"/>
                </a:solidFill>
                <a:latin typeface="Century Gothic" panose="020B0502020202020204" pitchFamily="34" charset="0"/>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 name="Content Placeholder 4" descr="table showing whether the sentence has  a plural or singular verb">
            <a:extLst>
              <a:ext uri="{FF2B5EF4-FFF2-40B4-BE49-F238E27FC236}">
                <a16:creationId xmlns:a16="http://schemas.microsoft.com/office/drawing/2014/main" id="{47CA1965-2D03-48EA-9B0F-C0C5FD6245D7}"/>
              </a:ext>
            </a:extLst>
          </p:cNvPr>
          <p:cNvGraphicFramePr>
            <a:graphicFrameLocks/>
          </p:cNvGraphicFramePr>
          <p:nvPr/>
        </p:nvGraphicFramePr>
        <p:xfrm>
          <a:off x="152400" y="1276352"/>
          <a:ext cx="11875477" cy="4988477"/>
        </p:xfrm>
        <a:graphic>
          <a:graphicData uri="http://schemas.openxmlformats.org/drawingml/2006/table">
            <a:tbl>
              <a:tblPr firstRow="1" bandRow="1">
                <a:tableStyleId>{5C22544A-7EE6-4342-B048-85BDC9FD1C3A}</a:tableStyleId>
              </a:tblPr>
              <a:tblGrid>
                <a:gridCol w="552450">
                  <a:extLst>
                    <a:ext uri="{9D8B030D-6E8A-4147-A177-3AD203B41FA5}">
                      <a16:colId xmlns:a16="http://schemas.microsoft.com/office/drawing/2014/main" val="2548973513"/>
                    </a:ext>
                  </a:extLst>
                </a:gridCol>
                <a:gridCol w="5695950">
                  <a:extLst>
                    <a:ext uri="{9D8B030D-6E8A-4147-A177-3AD203B41FA5}">
                      <a16:colId xmlns:a16="http://schemas.microsoft.com/office/drawing/2014/main" val="2775102314"/>
                    </a:ext>
                  </a:extLst>
                </a:gridCol>
                <a:gridCol w="5627077">
                  <a:extLst>
                    <a:ext uri="{9D8B030D-6E8A-4147-A177-3AD203B41FA5}">
                      <a16:colId xmlns:a16="http://schemas.microsoft.com/office/drawing/2014/main" val="1859025906"/>
                    </a:ext>
                  </a:extLst>
                </a:gridCol>
              </a:tblGrid>
              <a:tr h="633283">
                <a:tc gridSpan="2">
                  <a:txBody>
                    <a:bodyPr/>
                    <a:lstStyle/>
                    <a:p>
                      <a:endParaRPr lang="en-GB" sz="22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800" b="1" dirty="0" err="1">
                          <a:solidFill>
                            <a:schemeClr val="accent5">
                              <a:lumMod val="50000"/>
                            </a:schemeClr>
                          </a:solidFill>
                          <a:latin typeface="Century Gothic" panose="020B0502020202020204" pitchFamily="34" charset="0"/>
                        </a:rPr>
                        <a:t>Englisch</a:t>
                      </a:r>
                      <a:endParaRPr lang="en-GB" sz="28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534440">
                <a:tc>
                  <a:txBody>
                    <a:body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5">
                              <a:lumMod val="50000"/>
                            </a:schemeClr>
                          </a:solidFill>
                          <a:latin typeface="Century Gothic" panose="020B0502020202020204" pitchFamily="34" charset="0"/>
                        </a:rPr>
                        <a:t>Ich</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kann</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ein</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Buch</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schreiben</a:t>
                      </a:r>
                      <a:r>
                        <a:rPr lang="en-GB" sz="2400" b="0" baseline="0" dirty="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534440">
                <a:tc>
                  <a:txBody>
                    <a:body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Du </a:t>
                      </a:r>
                      <a:r>
                        <a:rPr lang="en-GB" sz="2400" b="0" dirty="0" err="1">
                          <a:solidFill>
                            <a:schemeClr val="accent5">
                              <a:lumMod val="50000"/>
                            </a:schemeClr>
                          </a:solidFill>
                          <a:latin typeface="Century Gothic" panose="020B0502020202020204" pitchFamily="34" charset="0"/>
                        </a:rPr>
                        <a:t>kannst</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keine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Tür</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sehen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534440">
                <a:tc>
                  <a:txBody>
                    <a:body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Du </a:t>
                      </a:r>
                      <a:r>
                        <a:rPr lang="en-GB" sz="2400" b="0" dirty="0" err="1">
                          <a:solidFill>
                            <a:schemeClr val="accent5">
                              <a:lumMod val="50000"/>
                            </a:schemeClr>
                          </a:solidFill>
                          <a:latin typeface="Century Gothic" panose="020B0502020202020204" pitchFamily="34" charset="0"/>
                        </a:rPr>
                        <a:t>kannst</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keinen</a:t>
                      </a:r>
                      <a:r>
                        <a:rPr lang="en-GB" sz="2400" b="0" dirty="0">
                          <a:solidFill>
                            <a:schemeClr val="accent5">
                              <a:lumMod val="50000"/>
                            </a:schemeClr>
                          </a:solidFill>
                          <a:latin typeface="Century Gothic" panose="020B0502020202020204" pitchFamily="34" charset="0"/>
                        </a:rPr>
                        <a:t> Rucksack</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tragen</a:t>
                      </a:r>
                      <a:r>
                        <a:rPr lang="en-GB" sz="2400" b="0" baseline="0" dirty="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534440">
                <a:tc>
                  <a:txBody>
                    <a:body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5">
                              <a:lumMod val="50000"/>
                            </a:schemeClr>
                          </a:solidFill>
                          <a:latin typeface="Century Gothic" panose="020B0502020202020204" pitchFamily="34" charset="0"/>
                        </a:rPr>
                        <a:t>Er</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kann</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eine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Sprache</a:t>
                      </a:r>
                      <a:r>
                        <a:rPr lang="en-GB" sz="2400" b="0" dirty="0">
                          <a:solidFill>
                            <a:schemeClr val="accent5">
                              <a:lumMod val="50000"/>
                            </a:schemeClr>
                          </a:solidFill>
                          <a:latin typeface="Century Gothic" panose="020B0502020202020204" pitchFamily="34" charset="0"/>
                        </a:rPr>
                        <a:t> verstehen.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534440">
                <a:tc>
                  <a:txBody>
                    <a:body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Du </a:t>
                      </a:r>
                      <a:r>
                        <a:rPr lang="en-GB" sz="2400" b="0" dirty="0" err="1">
                          <a:solidFill>
                            <a:schemeClr val="accent5">
                              <a:lumMod val="50000"/>
                            </a:schemeClr>
                          </a:solidFill>
                          <a:latin typeface="Century Gothic" panose="020B0502020202020204" pitchFamily="34" charset="0"/>
                        </a:rPr>
                        <a:t>kannst</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kein</a:t>
                      </a:r>
                      <a:r>
                        <a:rPr lang="en-GB" sz="2400" b="0" dirty="0">
                          <a:solidFill>
                            <a:schemeClr val="accent5">
                              <a:lumMod val="50000"/>
                            </a:schemeClr>
                          </a:solidFill>
                          <a:latin typeface="Century Gothic" panose="020B0502020202020204" pitchFamily="34" charset="0"/>
                        </a:rPr>
                        <a:t> Essen </a:t>
                      </a:r>
                      <a:r>
                        <a:rPr lang="en-GB" sz="2400" b="0" dirty="0" err="1">
                          <a:solidFill>
                            <a:schemeClr val="accent5">
                              <a:lumMod val="50000"/>
                            </a:schemeClr>
                          </a:solidFill>
                          <a:latin typeface="Century Gothic" panose="020B0502020202020204" pitchFamily="34" charset="0"/>
                        </a:rPr>
                        <a:t>finden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534440">
                <a:tc>
                  <a:txBody>
                    <a:body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5">
                              <a:lumMod val="50000"/>
                            </a:schemeClr>
                          </a:solidFill>
                          <a:latin typeface="Century Gothic" panose="020B0502020202020204" pitchFamily="34" charset="0"/>
                        </a:rPr>
                        <a:t>Ich</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kann</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einen</a:t>
                      </a:r>
                      <a:r>
                        <a:rPr lang="en-GB" sz="2400" b="0" dirty="0">
                          <a:solidFill>
                            <a:schemeClr val="accent5">
                              <a:lumMod val="50000"/>
                            </a:schemeClr>
                          </a:solidFill>
                          <a:latin typeface="Century Gothic" panose="020B0502020202020204" pitchFamily="34" charset="0"/>
                        </a:rPr>
                        <a:t> Hut </a:t>
                      </a:r>
                      <a:r>
                        <a:rPr lang="en-GB" sz="2400" b="0" dirty="0" err="1">
                          <a:solidFill>
                            <a:schemeClr val="accent5">
                              <a:lumMod val="50000"/>
                            </a:schemeClr>
                          </a:solidFill>
                          <a:latin typeface="Century Gothic" panose="020B0502020202020204" pitchFamily="34" charset="0"/>
                        </a:rPr>
                        <a:t>tragen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534440">
                <a:tc>
                  <a:txBody>
                    <a:body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Sie </a:t>
                      </a:r>
                      <a:r>
                        <a:rPr lang="en-GB" sz="2400" b="0" dirty="0" err="1">
                          <a:solidFill>
                            <a:schemeClr val="accent5">
                              <a:lumMod val="50000"/>
                            </a:schemeClr>
                          </a:solidFill>
                          <a:latin typeface="Century Gothic" panose="020B0502020202020204" pitchFamily="34" charset="0"/>
                        </a:rPr>
                        <a:t>kann</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kein</a:t>
                      </a:r>
                      <a:r>
                        <a:rPr lang="en-GB" sz="2400" b="0" dirty="0">
                          <a:solidFill>
                            <a:schemeClr val="accent5">
                              <a:lumMod val="50000"/>
                            </a:schemeClr>
                          </a:solidFill>
                          <a:latin typeface="Century Gothic" panose="020B0502020202020204" pitchFamily="34" charset="0"/>
                        </a:rPr>
                        <a:t> Wasser </a:t>
                      </a:r>
                      <a:r>
                        <a:rPr lang="en-GB" sz="2400" b="0" dirty="0" err="1">
                          <a:solidFill>
                            <a:schemeClr val="accent5">
                              <a:lumMod val="50000"/>
                            </a:schemeClr>
                          </a:solidFill>
                          <a:latin typeface="Century Gothic" panose="020B0502020202020204" pitchFamily="34" charset="0"/>
                        </a:rPr>
                        <a:t>trinken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614114">
                <a:tc>
                  <a:txBody>
                    <a:body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Du </a:t>
                      </a:r>
                      <a:r>
                        <a:rPr lang="en-GB" sz="2400" b="0" dirty="0" err="1">
                          <a:solidFill>
                            <a:schemeClr val="accent5">
                              <a:lumMod val="50000"/>
                            </a:schemeClr>
                          </a:solidFill>
                          <a:latin typeface="Century Gothic" panose="020B0502020202020204" pitchFamily="34" charset="0"/>
                        </a:rPr>
                        <a:t>kannst</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kein</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Butterbrot</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essen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sp>
        <p:nvSpPr>
          <p:cNvPr id="5" name="Rectangle 4"/>
          <p:cNvSpPr/>
          <p:nvPr/>
        </p:nvSpPr>
        <p:spPr>
          <a:xfrm>
            <a:off x="152400" y="700858"/>
            <a:ext cx="3438762" cy="400110"/>
          </a:xfrm>
          <a:prstGeom prst="rect">
            <a:avLst/>
          </a:prstGeom>
        </p:spPr>
        <p:txBody>
          <a:bodyPr wrap="none">
            <a:spAutoFit/>
          </a:bodyPr>
          <a:lstStyle/>
          <a:p>
            <a:r>
              <a:rPr lang="en-GB" sz="2000" dirty="0" err="1">
                <a:solidFill>
                  <a:srgbClr val="5B9BD5">
                    <a:lumMod val="50000"/>
                  </a:srgbClr>
                </a:solidFill>
                <a:latin typeface="Century Gothic" panose="020B0502020202020204" pitchFamily="34" charset="0"/>
              </a:rPr>
              <a:t>Schreib</a:t>
            </a:r>
            <a:r>
              <a:rPr lang="en-GB" sz="2000" dirty="0">
                <a:solidFill>
                  <a:srgbClr val="5B9BD5">
                    <a:lumMod val="50000"/>
                  </a:srgbClr>
                </a:solidFill>
                <a:latin typeface="Century Gothic" panose="020B0502020202020204" pitchFamily="34" charset="0"/>
              </a:rPr>
              <a:t> ‘can’ </a:t>
            </a:r>
            <a:r>
              <a:rPr lang="en-GB" sz="2000" dirty="0" err="1">
                <a:solidFill>
                  <a:srgbClr val="5B9BD5">
                    <a:lumMod val="50000"/>
                  </a:srgbClr>
                </a:solidFill>
                <a:latin typeface="Century Gothic" panose="020B0502020202020204" pitchFamily="34" charset="0"/>
              </a:rPr>
              <a:t>oder</a:t>
            </a:r>
            <a:r>
              <a:rPr lang="en-GB" sz="2000" dirty="0">
                <a:solidFill>
                  <a:srgbClr val="5B9BD5">
                    <a:lumMod val="50000"/>
                  </a:srgbClr>
                </a:solidFill>
                <a:latin typeface="Century Gothic" panose="020B0502020202020204" pitchFamily="34" charset="0"/>
              </a:rPr>
              <a:t> ‘can’t’</a:t>
            </a:r>
            <a:endParaRPr lang="en-GB" dirty="0"/>
          </a:p>
        </p:txBody>
      </p:sp>
      <p:sp>
        <p:nvSpPr>
          <p:cNvPr id="7" name="TextBox 6"/>
          <p:cNvSpPr txBox="1"/>
          <p:nvPr/>
        </p:nvSpPr>
        <p:spPr>
          <a:xfrm>
            <a:off x="6435969" y="1929815"/>
            <a:ext cx="5363308" cy="523220"/>
          </a:xfrm>
          <a:prstGeom prst="rect">
            <a:avLst/>
          </a:prstGeom>
          <a:noFill/>
        </p:spPr>
        <p:txBody>
          <a:bodyPr wrap="square" rtlCol="0">
            <a:spAutoFit/>
          </a:bodyPr>
          <a:lstStyle/>
          <a:p>
            <a:r>
              <a:rPr lang="en-GB" sz="2800" b="1" i="1" dirty="0">
                <a:solidFill>
                  <a:srgbClr val="E87D1E"/>
                </a:solidFill>
              </a:rPr>
              <a:t>I can / can’t write a book.</a:t>
            </a:r>
          </a:p>
        </p:txBody>
      </p:sp>
      <p:sp>
        <p:nvSpPr>
          <p:cNvPr id="8" name="TextBox 7"/>
          <p:cNvSpPr txBox="1"/>
          <p:nvPr/>
        </p:nvSpPr>
        <p:spPr>
          <a:xfrm>
            <a:off x="6435206" y="2443797"/>
            <a:ext cx="5363308" cy="523220"/>
          </a:xfrm>
          <a:prstGeom prst="rect">
            <a:avLst/>
          </a:prstGeom>
          <a:noFill/>
        </p:spPr>
        <p:txBody>
          <a:bodyPr wrap="square" rtlCol="0">
            <a:spAutoFit/>
          </a:bodyPr>
          <a:lstStyle/>
          <a:p>
            <a:r>
              <a:rPr lang="en-GB" sz="2800" b="1" i="1" dirty="0">
                <a:solidFill>
                  <a:srgbClr val="E87D1E"/>
                </a:solidFill>
              </a:rPr>
              <a:t>You can’t / can see a door.</a:t>
            </a:r>
          </a:p>
        </p:txBody>
      </p:sp>
      <p:sp>
        <p:nvSpPr>
          <p:cNvPr id="9" name="TextBox 8"/>
          <p:cNvSpPr txBox="1"/>
          <p:nvPr/>
        </p:nvSpPr>
        <p:spPr>
          <a:xfrm>
            <a:off x="6449617" y="2986094"/>
            <a:ext cx="5363308" cy="523220"/>
          </a:xfrm>
          <a:prstGeom prst="rect">
            <a:avLst/>
          </a:prstGeom>
          <a:noFill/>
        </p:spPr>
        <p:txBody>
          <a:bodyPr wrap="square" rtlCol="0">
            <a:spAutoFit/>
          </a:bodyPr>
          <a:lstStyle/>
          <a:p>
            <a:r>
              <a:rPr lang="en-GB" sz="2800" b="1" i="1" dirty="0">
                <a:solidFill>
                  <a:srgbClr val="E87D1E"/>
                </a:solidFill>
              </a:rPr>
              <a:t>You can / can’t carry a rucksack.</a:t>
            </a:r>
          </a:p>
        </p:txBody>
      </p:sp>
      <p:sp>
        <p:nvSpPr>
          <p:cNvPr id="10" name="TextBox 9"/>
          <p:cNvSpPr txBox="1"/>
          <p:nvPr/>
        </p:nvSpPr>
        <p:spPr>
          <a:xfrm>
            <a:off x="6435969" y="3542611"/>
            <a:ext cx="5363308" cy="523220"/>
          </a:xfrm>
          <a:prstGeom prst="rect">
            <a:avLst/>
          </a:prstGeom>
          <a:noFill/>
        </p:spPr>
        <p:txBody>
          <a:bodyPr wrap="square" rtlCol="0">
            <a:spAutoFit/>
          </a:bodyPr>
          <a:lstStyle/>
          <a:p>
            <a:r>
              <a:rPr lang="en-GB" sz="2800" b="1" i="1" dirty="0">
                <a:solidFill>
                  <a:srgbClr val="E87D1E"/>
                </a:solidFill>
              </a:rPr>
              <a:t>He can / can’t understand a language.</a:t>
            </a:r>
          </a:p>
        </p:txBody>
      </p:sp>
      <p:sp>
        <p:nvSpPr>
          <p:cNvPr id="11" name="TextBox 10"/>
          <p:cNvSpPr txBox="1"/>
          <p:nvPr/>
        </p:nvSpPr>
        <p:spPr>
          <a:xfrm>
            <a:off x="6435969" y="4103825"/>
            <a:ext cx="5363308" cy="523220"/>
          </a:xfrm>
          <a:prstGeom prst="rect">
            <a:avLst/>
          </a:prstGeom>
          <a:noFill/>
        </p:spPr>
        <p:txBody>
          <a:bodyPr wrap="square" rtlCol="0">
            <a:spAutoFit/>
          </a:bodyPr>
          <a:lstStyle/>
          <a:p>
            <a:r>
              <a:rPr lang="en-GB" sz="2800" b="1" i="1" dirty="0">
                <a:solidFill>
                  <a:srgbClr val="E87D1E"/>
                </a:solidFill>
              </a:rPr>
              <a:t>You can’t / can find (any)food.</a:t>
            </a:r>
          </a:p>
        </p:txBody>
      </p:sp>
      <p:sp>
        <p:nvSpPr>
          <p:cNvPr id="12" name="TextBox 11"/>
          <p:cNvSpPr txBox="1"/>
          <p:nvPr/>
        </p:nvSpPr>
        <p:spPr>
          <a:xfrm>
            <a:off x="6435969" y="4620866"/>
            <a:ext cx="5363308" cy="523220"/>
          </a:xfrm>
          <a:prstGeom prst="rect">
            <a:avLst/>
          </a:prstGeom>
          <a:noFill/>
        </p:spPr>
        <p:txBody>
          <a:bodyPr wrap="square" rtlCol="0">
            <a:spAutoFit/>
          </a:bodyPr>
          <a:lstStyle/>
          <a:p>
            <a:r>
              <a:rPr lang="en-GB" sz="2800" b="1" i="1" dirty="0">
                <a:solidFill>
                  <a:srgbClr val="E87D1E"/>
                </a:solidFill>
              </a:rPr>
              <a:t>I can’t / can wear a hat.</a:t>
            </a:r>
          </a:p>
        </p:txBody>
      </p:sp>
      <p:sp>
        <p:nvSpPr>
          <p:cNvPr id="13" name="TextBox 12"/>
          <p:cNvSpPr txBox="1"/>
          <p:nvPr/>
        </p:nvSpPr>
        <p:spPr>
          <a:xfrm>
            <a:off x="6449617" y="5137907"/>
            <a:ext cx="5363308" cy="523220"/>
          </a:xfrm>
          <a:prstGeom prst="rect">
            <a:avLst/>
          </a:prstGeom>
          <a:noFill/>
        </p:spPr>
        <p:txBody>
          <a:bodyPr wrap="square" rtlCol="0">
            <a:spAutoFit/>
          </a:bodyPr>
          <a:lstStyle/>
          <a:p>
            <a:r>
              <a:rPr lang="en-GB" sz="2800" b="1" i="1" dirty="0">
                <a:solidFill>
                  <a:srgbClr val="E87D1E"/>
                </a:solidFill>
              </a:rPr>
              <a:t>She can / can’t drink (any)water.</a:t>
            </a:r>
          </a:p>
        </p:txBody>
      </p:sp>
      <p:sp>
        <p:nvSpPr>
          <p:cNvPr id="14" name="TextBox 13"/>
          <p:cNvSpPr txBox="1"/>
          <p:nvPr/>
        </p:nvSpPr>
        <p:spPr>
          <a:xfrm>
            <a:off x="6435969" y="5741609"/>
            <a:ext cx="5363308" cy="523220"/>
          </a:xfrm>
          <a:prstGeom prst="rect">
            <a:avLst/>
          </a:prstGeom>
          <a:noFill/>
        </p:spPr>
        <p:txBody>
          <a:bodyPr wrap="square" rtlCol="0">
            <a:spAutoFit/>
          </a:bodyPr>
          <a:lstStyle/>
          <a:p>
            <a:r>
              <a:rPr lang="en-GB" sz="2800" b="1" i="1" dirty="0">
                <a:solidFill>
                  <a:srgbClr val="E87D1E"/>
                </a:solidFill>
              </a:rPr>
              <a:t>You can / can’t eat a sandwich.</a:t>
            </a:r>
          </a:p>
        </p:txBody>
      </p:sp>
      <p:sp>
        <p:nvSpPr>
          <p:cNvPr id="15" name="Oval 14"/>
          <p:cNvSpPr/>
          <p:nvPr/>
        </p:nvSpPr>
        <p:spPr>
          <a:xfrm>
            <a:off x="6611815" y="1929815"/>
            <a:ext cx="685800" cy="51398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7080738" y="2469053"/>
            <a:ext cx="814753" cy="51398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7895491" y="3008811"/>
            <a:ext cx="814753" cy="51398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590188" y="4643348"/>
            <a:ext cx="624253" cy="51398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080737" y="4153304"/>
            <a:ext cx="814753" cy="51398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6954715" y="3531739"/>
            <a:ext cx="624253" cy="51398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7807064" y="5202190"/>
            <a:ext cx="814753" cy="51398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7895490" y="5758059"/>
            <a:ext cx="814753" cy="51398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Image result for headless clipart"/>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93651" y="1477991"/>
            <a:ext cx="1798349" cy="186364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ttp://www.clker.com/cliparts/8/a/4/7/11949864331460157366tophat_benji_park_01.svg.hi.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49069" y="788240"/>
            <a:ext cx="949445" cy="67373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E93DE3EA-87FF-9740-93B8-A15956632B11}"/>
              </a:ext>
            </a:extLst>
          </p:cNvPr>
          <p:cNvSpPr>
            <a:spLocks noGrp="1"/>
          </p:cNvSpPr>
          <p:nvPr>
            <p:ph type="title"/>
          </p:nvPr>
        </p:nvSpPr>
        <p:spPr>
          <a:xfrm>
            <a:off x="180961" y="-200457"/>
            <a:ext cx="10515600" cy="1325563"/>
          </a:xfrm>
        </p:spPr>
        <p:txBody>
          <a:bodyPr>
            <a:normAutofit/>
          </a:bodyPr>
          <a:lstStyle/>
          <a:p>
            <a:r>
              <a:rPr lang="en-GB" sz="2800" b="1" dirty="0" err="1">
                <a:solidFill>
                  <a:srgbClr val="5B9BD5">
                    <a:lumMod val="50000"/>
                  </a:srgbClr>
                </a:solidFill>
              </a:rPr>
              <a:t>Wie</a:t>
            </a:r>
            <a:r>
              <a:rPr lang="en-GB" sz="2800" b="1" dirty="0">
                <a:solidFill>
                  <a:srgbClr val="5B9BD5">
                    <a:lumMod val="50000"/>
                  </a:srgbClr>
                </a:solidFill>
              </a:rPr>
              <a:t> </a:t>
            </a:r>
            <a:r>
              <a:rPr lang="en-GB" sz="2800" b="1" dirty="0" err="1">
                <a:solidFill>
                  <a:srgbClr val="5B9BD5">
                    <a:lumMod val="50000"/>
                  </a:srgbClr>
                </a:solidFill>
              </a:rPr>
              <a:t>sagt</a:t>
            </a:r>
            <a:r>
              <a:rPr lang="en-GB" sz="2800" b="1" dirty="0">
                <a:solidFill>
                  <a:srgbClr val="5B9BD5">
                    <a:lumMod val="50000"/>
                  </a:srgbClr>
                </a:solidFill>
              </a:rPr>
              <a:t> man das auf </a:t>
            </a:r>
            <a:r>
              <a:rPr lang="en-GB" sz="2800" b="1" dirty="0" err="1">
                <a:solidFill>
                  <a:srgbClr val="5B9BD5">
                    <a:lumMod val="50000"/>
                  </a:srgbClr>
                </a:solidFill>
              </a:rPr>
              <a:t>Englisch</a:t>
            </a:r>
            <a:r>
              <a:rPr lang="en-GB" sz="2800" b="1" dirty="0">
                <a:solidFill>
                  <a:srgbClr val="5B9BD5">
                    <a:lumMod val="50000"/>
                  </a:srgbClr>
                </a:solidFill>
              </a:rPr>
              <a:t>?</a:t>
            </a:r>
            <a:endParaRPr lang="en-US" sz="2800" dirty="0"/>
          </a:p>
        </p:txBody>
      </p:sp>
    </p:spTree>
    <p:extLst>
      <p:ext uri="{BB962C8B-B14F-4D97-AF65-F5344CB8AC3E}">
        <p14:creationId xmlns:p14="http://schemas.microsoft.com/office/powerpoint/2010/main" val="88220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483D7EB9-C2AA-4190-98DE-925F861600E9}"/>
              </a:ext>
            </a:extLst>
          </p:cNvPr>
          <p:cNvSpPr/>
          <p:nvPr/>
        </p:nvSpPr>
        <p:spPr>
          <a:xfrm>
            <a:off x="10761785" y="156881"/>
            <a:ext cx="1246602" cy="51539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GB" sz="2000" b="1" dirty="0" err="1">
                <a:solidFill>
                  <a:prstClr val="white"/>
                </a:solidFill>
                <a:latin typeface="Century Gothic" panose="020B0502020202020204" pitchFamily="34" charset="0"/>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 name="Content Placeholder 4" descr="table showing whether the sentence has  a plural or singular verb">
            <a:extLst>
              <a:ext uri="{FF2B5EF4-FFF2-40B4-BE49-F238E27FC236}">
                <a16:creationId xmlns:a16="http://schemas.microsoft.com/office/drawing/2014/main" id="{1BBF93D4-19D3-4CB8-AC6D-F1A3B6CCA784}"/>
              </a:ext>
            </a:extLst>
          </p:cNvPr>
          <p:cNvGraphicFramePr>
            <a:graphicFrameLocks/>
          </p:cNvGraphicFramePr>
          <p:nvPr/>
        </p:nvGraphicFramePr>
        <p:xfrm>
          <a:off x="285750" y="958219"/>
          <a:ext cx="11531112" cy="5345430"/>
        </p:xfrm>
        <a:graphic>
          <a:graphicData uri="http://schemas.openxmlformats.org/drawingml/2006/table">
            <a:tbl>
              <a:tblPr firstRow="1" bandRow="1">
                <a:tableStyleId>{5C22544A-7EE6-4342-B048-85BDC9FD1C3A}</a:tableStyleId>
              </a:tblPr>
              <a:tblGrid>
                <a:gridCol w="805715">
                  <a:extLst>
                    <a:ext uri="{9D8B030D-6E8A-4147-A177-3AD203B41FA5}">
                      <a16:colId xmlns:a16="http://schemas.microsoft.com/office/drawing/2014/main" val="2548973513"/>
                    </a:ext>
                  </a:extLst>
                </a:gridCol>
                <a:gridCol w="772504">
                  <a:extLst>
                    <a:ext uri="{9D8B030D-6E8A-4147-A177-3AD203B41FA5}">
                      <a16:colId xmlns:a16="http://schemas.microsoft.com/office/drawing/2014/main" val="1859025906"/>
                    </a:ext>
                  </a:extLst>
                </a:gridCol>
                <a:gridCol w="4863065">
                  <a:extLst>
                    <a:ext uri="{9D8B030D-6E8A-4147-A177-3AD203B41FA5}">
                      <a16:colId xmlns:a16="http://schemas.microsoft.com/office/drawing/2014/main" val="20002"/>
                    </a:ext>
                  </a:extLst>
                </a:gridCol>
                <a:gridCol w="5089828">
                  <a:extLst>
                    <a:ext uri="{9D8B030D-6E8A-4147-A177-3AD203B41FA5}">
                      <a16:colId xmlns:a16="http://schemas.microsoft.com/office/drawing/2014/main" val="20003"/>
                    </a:ext>
                  </a:extLst>
                </a:gridCol>
              </a:tblGrid>
              <a:tr h="476326">
                <a:tc>
                  <a:txBody>
                    <a:bodyPr/>
                    <a:lstStyle/>
                    <a:p>
                      <a:pPr algn="l"/>
                      <a:endParaRPr kumimoji="0" lang="en-GB" sz="2400" b="0" i="0" u="none" strike="noStrike" kern="1200" cap="none" spc="0" normalizeH="0" baseline="0" dirty="0">
                        <a:ln>
                          <a:noFill/>
                        </a:ln>
                        <a:solidFill>
                          <a:srgbClr val="5B9BD5">
                            <a:lumMod val="50000"/>
                          </a:srgbClr>
                        </a:solidFill>
                        <a:effectLst/>
                        <a:uLnTx/>
                        <a:uFillTx/>
                        <a:latin typeface="Century Gothic" panose="020B0502020202020204" pitchFamily="34" charset="0"/>
                        <a:ea typeface="+mj-ea"/>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2400" b="1" dirty="0">
                          <a:solidFill>
                            <a:schemeClr val="accent5">
                              <a:lumMod val="50000"/>
                            </a:schemeClr>
                          </a:solidFill>
                          <a:latin typeface="Century Gothic" panose="020B0502020202020204" pitchFamily="34" charset="0"/>
                        </a:rPr>
                        <a:t>N/P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2400" b="1" dirty="0" err="1">
                          <a:solidFill>
                            <a:schemeClr val="accent5">
                              <a:lumMod val="50000"/>
                            </a:schemeClr>
                          </a:solidFill>
                          <a:latin typeface="Century Gothic" panose="020B0502020202020204" pitchFamily="34" charset="0"/>
                        </a:rPr>
                        <a:t>Englisch</a:t>
                      </a:r>
                      <a:r>
                        <a:rPr lang="en-GB" sz="2400" b="1" dirty="0">
                          <a:solidFill>
                            <a:schemeClr val="accent5">
                              <a:lumMod val="50000"/>
                            </a:schemeClr>
                          </a:solidFill>
                          <a:latin typeface="Century Gothic" panose="020B0502020202020204" pitchFamily="34" charset="0"/>
                        </a:rPr>
                        <a:t> - who can or can’t?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2400" b="1" dirty="0">
                          <a:solidFill>
                            <a:schemeClr val="accent5">
                              <a:lumMod val="50000"/>
                            </a:schemeClr>
                          </a:solidFill>
                          <a:latin typeface="Century Gothic" panose="020B0502020202020204" pitchFamily="34" charset="0"/>
                        </a:rPr>
                        <a:t>do what?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08638">
                <a:tc>
                  <a:txBody>
                    <a:bodyPr/>
                    <a:lstStyle/>
                    <a:p>
                      <a:pPr algn="l"/>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08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08638">
                <a:tc>
                  <a:txBody>
                    <a:bodyPr/>
                    <a:lstStyle/>
                    <a:p>
                      <a:pPr algn="l"/>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608638">
                <a:tc>
                  <a:txBody>
                    <a:bodyPr/>
                    <a:lstStyle/>
                    <a:p>
                      <a:pPr algn="l"/>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608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608638">
                <a:tc>
                  <a:txBody>
                    <a:bodyPr/>
                    <a:lstStyle/>
                    <a:p>
                      <a:pPr algn="l"/>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608638">
                <a:tc>
                  <a:txBody>
                    <a:bodyPr/>
                    <a:lstStyle/>
                    <a:p>
                      <a:pPr algn="l"/>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608638">
                <a:tc>
                  <a:txBody>
                    <a:bodyPr/>
                    <a:lstStyle/>
                    <a:p>
                      <a:pPr algn="l"/>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sp>
        <p:nvSpPr>
          <p:cNvPr id="5" name="Rectangle 4">
            <a:hlinkClick r:id="" action="ppaction://noaction">
              <a:snd r:embed="rId3" name="ich_kann_ein_lied_singen.wav"/>
            </a:hlinkClick>
            <a:extLst>
              <a:ext uri="{FF2B5EF4-FFF2-40B4-BE49-F238E27FC236}">
                <a16:creationId xmlns:a16="http://schemas.microsoft.com/office/drawing/2014/main" id="{9C43DB62-DDE8-4228-9CF8-F18C1C067B37}"/>
              </a:ext>
            </a:extLst>
          </p:cNvPr>
          <p:cNvSpPr/>
          <p:nvPr/>
        </p:nvSpPr>
        <p:spPr>
          <a:xfrm>
            <a:off x="431190" y="1466202"/>
            <a:ext cx="525780" cy="54864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1</a:t>
            </a:r>
          </a:p>
        </p:txBody>
      </p:sp>
      <p:sp>
        <p:nvSpPr>
          <p:cNvPr id="6" name="Rectangle 5">
            <a:hlinkClick r:id="" action="ppaction://noaction">
              <a:snd r:embed="rId4" name="er_kann_kein_maedchen_finden.wav"/>
            </a:hlinkClick>
            <a:extLst>
              <a:ext uri="{FF2B5EF4-FFF2-40B4-BE49-F238E27FC236}">
                <a16:creationId xmlns:a16="http://schemas.microsoft.com/office/drawing/2014/main" id="{59307427-5CE6-4B75-B3A1-ACCF23C5F597}"/>
              </a:ext>
            </a:extLst>
          </p:cNvPr>
          <p:cNvSpPr/>
          <p:nvPr/>
        </p:nvSpPr>
        <p:spPr>
          <a:xfrm>
            <a:off x="431190" y="2068186"/>
            <a:ext cx="525780" cy="54864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2</a:t>
            </a:r>
          </a:p>
        </p:txBody>
      </p:sp>
      <p:sp>
        <p:nvSpPr>
          <p:cNvPr id="7" name="Rectangle 6">
            <a:hlinkClick r:id="" action="ppaction://noaction">
              <a:snd r:embed="rId5" name="sie_kann_kein_buch_benutzen.wav"/>
            </a:hlinkClick>
            <a:extLst>
              <a:ext uri="{FF2B5EF4-FFF2-40B4-BE49-F238E27FC236}">
                <a16:creationId xmlns:a16="http://schemas.microsoft.com/office/drawing/2014/main" id="{CDE67F2B-1136-48FE-BA40-C5FF0860CB0E}"/>
              </a:ext>
            </a:extLst>
          </p:cNvPr>
          <p:cNvSpPr/>
          <p:nvPr/>
        </p:nvSpPr>
        <p:spPr>
          <a:xfrm>
            <a:off x="431190" y="2682068"/>
            <a:ext cx="525780" cy="54864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3</a:t>
            </a:r>
          </a:p>
        </p:txBody>
      </p:sp>
      <p:sp>
        <p:nvSpPr>
          <p:cNvPr id="8" name="Rectangle 7">
            <a:hlinkClick r:id="" action="ppaction://noaction">
              <a:snd r:embed="rId6" name="er_kann_eine_hose_tragen.wav"/>
            </a:hlinkClick>
            <a:extLst>
              <a:ext uri="{FF2B5EF4-FFF2-40B4-BE49-F238E27FC236}">
                <a16:creationId xmlns:a16="http://schemas.microsoft.com/office/drawing/2014/main" id="{77F77B84-E7F0-4914-B6E5-510CE9542A1D}"/>
              </a:ext>
            </a:extLst>
          </p:cNvPr>
          <p:cNvSpPr/>
          <p:nvPr/>
        </p:nvSpPr>
        <p:spPr>
          <a:xfrm>
            <a:off x="431190" y="3890582"/>
            <a:ext cx="525780" cy="54864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5</a:t>
            </a:r>
          </a:p>
        </p:txBody>
      </p:sp>
      <p:sp>
        <p:nvSpPr>
          <p:cNvPr id="9" name="Rectangle 8">
            <a:hlinkClick r:id="" action="ppaction://noaction">
              <a:snd r:embed="rId7" name="du_kannst_keine_leute_sehen.wav"/>
            </a:hlinkClick>
            <a:extLst>
              <a:ext uri="{FF2B5EF4-FFF2-40B4-BE49-F238E27FC236}">
                <a16:creationId xmlns:a16="http://schemas.microsoft.com/office/drawing/2014/main" id="{389F341A-1FC9-4EF5-AAE1-7E00AEEDB871}"/>
              </a:ext>
            </a:extLst>
          </p:cNvPr>
          <p:cNvSpPr/>
          <p:nvPr/>
        </p:nvSpPr>
        <p:spPr>
          <a:xfrm>
            <a:off x="431190" y="3289289"/>
            <a:ext cx="525780" cy="54864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4</a:t>
            </a:r>
          </a:p>
        </p:txBody>
      </p:sp>
      <p:sp>
        <p:nvSpPr>
          <p:cNvPr id="10" name="Rectangle 9">
            <a:hlinkClick r:id="" action="ppaction://noaction">
              <a:snd r:embed="rId8" name="sie_kann_eine_sprache_lernen.wav"/>
            </a:hlinkClick>
            <a:extLst>
              <a:ext uri="{FF2B5EF4-FFF2-40B4-BE49-F238E27FC236}">
                <a16:creationId xmlns:a16="http://schemas.microsoft.com/office/drawing/2014/main" id="{1A10A7C1-2B20-4B90-ABD4-DD86E395768D}"/>
              </a:ext>
            </a:extLst>
          </p:cNvPr>
          <p:cNvSpPr/>
          <p:nvPr/>
        </p:nvSpPr>
        <p:spPr>
          <a:xfrm>
            <a:off x="431190" y="5720881"/>
            <a:ext cx="525780" cy="54864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8</a:t>
            </a:r>
          </a:p>
        </p:txBody>
      </p:sp>
      <p:sp>
        <p:nvSpPr>
          <p:cNvPr id="11" name="Rectangle 10">
            <a:hlinkClick r:id="" action="ppaction://noaction">
              <a:snd r:embed="rId9" name="du_kannst_keinen_keks_finden.wav"/>
            </a:hlinkClick>
            <a:extLst>
              <a:ext uri="{FF2B5EF4-FFF2-40B4-BE49-F238E27FC236}">
                <a16:creationId xmlns:a16="http://schemas.microsoft.com/office/drawing/2014/main" id="{76BD3AAF-F724-44AF-B447-353DEFFE9B0F}"/>
              </a:ext>
            </a:extLst>
          </p:cNvPr>
          <p:cNvSpPr/>
          <p:nvPr/>
        </p:nvSpPr>
        <p:spPr>
          <a:xfrm>
            <a:off x="431190" y="5103212"/>
            <a:ext cx="525780" cy="54864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7</a:t>
            </a:r>
          </a:p>
        </p:txBody>
      </p:sp>
      <p:sp>
        <p:nvSpPr>
          <p:cNvPr id="12" name="Rectangle 11">
            <a:hlinkClick r:id="" action="ppaction://noaction">
              <a:snd r:embed="rId10" name="ich_kann_ein_butterbrot_essen.wav"/>
            </a:hlinkClick>
            <a:extLst>
              <a:ext uri="{FF2B5EF4-FFF2-40B4-BE49-F238E27FC236}">
                <a16:creationId xmlns:a16="http://schemas.microsoft.com/office/drawing/2014/main" id="{5497C444-78A2-46F8-9FFE-764B3ACE2868}"/>
              </a:ext>
            </a:extLst>
          </p:cNvPr>
          <p:cNvSpPr/>
          <p:nvPr/>
        </p:nvSpPr>
        <p:spPr>
          <a:xfrm>
            <a:off x="431190" y="4494050"/>
            <a:ext cx="525780" cy="54864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6</a:t>
            </a:r>
          </a:p>
        </p:txBody>
      </p:sp>
      <p:sp>
        <p:nvSpPr>
          <p:cNvPr id="13" name="TextBox 12"/>
          <p:cNvSpPr txBox="1"/>
          <p:nvPr/>
        </p:nvSpPr>
        <p:spPr>
          <a:xfrm>
            <a:off x="1951892" y="1466202"/>
            <a:ext cx="4572000" cy="523220"/>
          </a:xfrm>
          <a:prstGeom prst="rect">
            <a:avLst/>
          </a:prstGeom>
          <a:noFill/>
        </p:spPr>
        <p:txBody>
          <a:bodyPr wrap="square" rtlCol="0">
            <a:spAutoFit/>
          </a:bodyPr>
          <a:lstStyle/>
          <a:p>
            <a:r>
              <a:rPr lang="en-GB" sz="2800" b="1" i="1" dirty="0">
                <a:solidFill>
                  <a:srgbClr val="115076"/>
                </a:solidFill>
                <a:latin typeface="Century Gothic" panose="020B0502020202020204" pitchFamily="34" charset="0"/>
              </a:rPr>
              <a:t>I can</a:t>
            </a:r>
          </a:p>
        </p:txBody>
      </p:sp>
      <p:sp>
        <p:nvSpPr>
          <p:cNvPr id="14" name="TextBox 13"/>
          <p:cNvSpPr txBox="1"/>
          <p:nvPr/>
        </p:nvSpPr>
        <p:spPr>
          <a:xfrm>
            <a:off x="6813086" y="1466202"/>
            <a:ext cx="4572000" cy="523220"/>
          </a:xfrm>
          <a:prstGeom prst="rect">
            <a:avLst/>
          </a:prstGeom>
          <a:noFill/>
        </p:spPr>
        <p:txBody>
          <a:bodyPr wrap="square" rtlCol="0">
            <a:spAutoFit/>
          </a:bodyPr>
          <a:lstStyle/>
          <a:p>
            <a:r>
              <a:rPr lang="en-GB" sz="2800" b="1" i="1" dirty="0">
                <a:solidFill>
                  <a:srgbClr val="115076"/>
                </a:solidFill>
                <a:latin typeface="Century Gothic" panose="020B0502020202020204" pitchFamily="34" charset="0"/>
              </a:rPr>
              <a:t>sing a song.</a:t>
            </a:r>
          </a:p>
        </p:txBody>
      </p:sp>
      <p:sp>
        <p:nvSpPr>
          <p:cNvPr id="15" name="TextBox 14"/>
          <p:cNvSpPr txBox="1"/>
          <p:nvPr/>
        </p:nvSpPr>
        <p:spPr>
          <a:xfrm>
            <a:off x="1102410" y="1466202"/>
            <a:ext cx="691221" cy="523220"/>
          </a:xfrm>
          <a:prstGeom prst="rect">
            <a:avLst/>
          </a:prstGeom>
          <a:noFill/>
        </p:spPr>
        <p:txBody>
          <a:bodyPr wrap="square" rtlCol="0">
            <a:spAutoFit/>
          </a:bodyPr>
          <a:lstStyle/>
          <a:p>
            <a:pPr algn="ctr"/>
            <a:r>
              <a:rPr lang="en-GB" sz="2800" b="1" dirty="0">
                <a:solidFill>
                  <a:srgbClr val="E87D1E"/>
                </a:solidFill>
                <a:latin typeface="Century Gothic" panose="020B0502020202020204" pitchFamily="34" charset="0"/>
              </a:rPr>
              <a:t>P</a:t>
            </a:r>
          </a:p>
        </p:txBody>
      </p:sp>
      <p:sp>
        <p:nvSpPr>
          <p:cNvPr id="16" name="TextBox 15"/>
          <p:cNvSpPr txBox="1"/>
          <p:nvPr/>
        </p:nvSpPr>
        <p:spPr>
          <a:xfrm>
            <a:off x="1124758" y="2054021"/>
            <a:ext cx="691221" cy="523220"/>
          </a:xfrm>
          <a:prstGeom prst="rect">
            <a:avLst/>
          </a:prstGeom>
          <a:noFill/>
        </p:spPr>
        <p:txBody>
          <a:bodyPr wrap="square" rtlCol="0">
            <a:spAutoFit/>
          </a:bodyPr>
          <a:lstStyle/>
          <a:p>
            <a:pPr algn="ctr"/>
            <a:r>
              <a:rPr lang="en-GB" sz="2800" b="1" dirty="0">
                <a:solidFill>
                  <a:srgbClr val="E87D1E"/>
                </a:solidFill>
                <a:latin typeface="Century Gothic" panose="020B0502020202020204" pitchFamily="34" charset="0"/>
              </a:rPr>
              <a:t>N</a:t>
            </a:r>
          </a:p>
        </p:txBody>
      </p:sp>
      <p:sp>
        <p:nvSpPr>
          <p:cNvPr id="17" name="TextBox 16"/>
          <p:cNvSpPr txBox="1"/>
          <p:nvPr/>
        </p:nvSpPr>
        <p:spPr>
          <a:xfrm>
            <a:off x="1965703" y="2054021"/>
            <a:ext cx="4572000" cy="523220"/>
          </a:xfrm>
          <a:prstGeom prst="rect">
            <a:avLst/>
          </a:prstGeom>
          <a:noFill/>
        </p:spPr>
        <p:txBody>
          <a:bodyPr wrap="square" rtlCol="0">
            <a:spAutoFit/>
          </a:bodyPr>
          <a:lstStyle/>
          <a:p>
            <a:r>
              <a:rPr lang="en-GB" sz="2800" b="1" i="1" dirty="0">
                <a:solidFill>
                  <a:srgbClr val="115076"/>
                </a:solidFill>
                <a:latin typeface="Century Gothic" panose="020B0502020202020204" pitchFamily="34" charset="0"/>
              </a:rPr>
              <a:t>He can’t</a:t>
            </a:r>
          </a:p>
        </p:txBody>
      </p:sp>
      <p:sp>
        <p:nvSpPr>
          <p:cNvPr id="18" name="TextBox 17"/>
          <p:cNvSpPr txBox="1"/>
          <p:nvPr/>
        </p:nvSpPr>
        <p:spPr>
          <a:xfrm>
            <a:off x="6813086" y="2044560"/>
            <a:ext cx="4572000" cy="523220"/>
          </a:xfrm>
          <a:prstGeom prst="rect">
            <a:avLst/>
          </a:prstGeom>
          <a:noFill/>
        </p:spPr>
        <p:txBody>
          <a:bodyPr wrap="square" rtlCol="0">
            <a:spAutoFit/>
          </a:bodyPr>
          <a:lstStyle/>
          <a:p>
            <a:r>
              <a:rPr lang="en-GB" sz="2800" b="1" i="1" dirty="0">
                <a:solidFill>
                  <a:srgbClr val="115076"/>
                </a:solidFill>
                <a:latin typeface="Century Gothic" panose="020B0502020202020204" pitchFamily="34" charset="0"/>
              </a:rPr>
              <a:t>find a girl.</a:t>
            </a:r>
          </a:p>
        </p:txBody>
      </p:sp>
      <p:sp>
        <p:nvSpPr>
          <p:cNvPr id="19" name="TextBox 18"/>
          <p:cNvSpPr txBox="1"/>
          <p:nvPr/>
        </p:nvSpPr>
        <p:spPr>
          <a:xfrm>
            <a:off x="1124758" y="2703831"/>
            <a:ext cx="691221" cy="523220"/>
          </a:xfrm>
          <a:prstGeom prst="rect">
            <a:avLst/>
          </a:prstGeom>
          <a:noFill/>
        </p:spPr>
        <p:txBody>
          <a:bodyPr wrap="square" rtlCol="0">
            <a:spAutoFit/>
          </a:bodyPr>
          <a:lstStyle/>
          <a:p>
            <a:pPr algn="ctr"/>
            <a:r>
              <a:rPr lang="en-GB" sz="2800" b="1" dirty="0">
                <a:solidFill>
                  <a:srgbClr val="E87D1E"/>
                </a:solidFill>
                <a:latin typeface="Century Gothic" panose="020B0502020202020204" pitchFamily="34" charset="0"/>
              </a:rPr>
              <a:t>N</a:t>
            </a:r>
          </a:p>
        </p:txBody>
      </p:sp>
      <p:sp>
        <p:nvSpPr>
          <p:cNvPr id="20" name="TextBox 19"/>
          <p:cNvSpPr txBox="1"/>
          <p:nvPr/>
        </p:nvSpPr>
        <p:spPr>
          <a:xfrm>
            <a:off x="1965703" y="2716541"/>
            <a:ext cx="4572000" cy="523220"/>
          </a:xfrm>
          <a:prstGeom prst="rect">
            <a:avLst/>
          </a:prstGeom>
          <a:noFill/>
        </p:spPr>
        <p:txBody>
          <a:bodyPr wrap="square" rtlCol="0">
            <a:spAutoFit/>
          </a:bodyPr>
          <a:lstStyle/>
          <a:p>
            <a:r>
              <a:rPr lang="en-GB" sz="2800" b="1" i="1" dirty="0">
                <a:solidFill>
                  <a:srgbClr val="115076"/>
                </a:solidFill>
                <a:latin typeface="Century Gothic" panose="020B0502020202020204" pitchFamily="34" charset="0"/>
              </a:rPr>
              <a:t>She can’t</a:t>
            </a:r>
          </a:p>
        </p:txBody>
      </p:sp>
      <p:sp>
        <p:nvSpPr>
          <p:cNvPr id="21" name="TextBox 20"/>
          <p:cNvSpPr txBox="1"/>
          <p:nvPr/>
        </p:nvSpPr>
        <p:spPr>
          <a:xfrm>
            <a:off x="6813086" y="2667067"/>
            <a:ext cx="4572000" cy="523220"/>
          </a:xfrm>
          <a:prstGeom prst="rect">
            <a:avLst/>
          </a:prstGeom>
          <a:noFill/>
        </p:spPr>
        <p:txBody>
          <a:bodyPr wrap="square" rtlCol="0">
            <a:spAutoFit/>
          </a:bodyPr>
          <a:lstStyle/>
          <a:p>
            <a:r>
              <a:rPr lang="en-GB" sz="2800" b="1" i="1" dirty="0">
                <a:solidFill>
                  <a:srgbClr val="115076"/>
                </a:solidFill>
                <a:latin typeface="Century Gothic" panose="020B0502020202020204" pitchFamily="34" charset="0"/>
              </a:rPr>
              <a:t>use a book.</a:t>
            </a:r>
          </a:p>
        </p:txBody>
      </p:sp>
      <p:sp>
        <p:nvSpPr>
          <p:cNvPr id="22" name="TextBox 21"/>
          <p:cNvSpPr txBox="1"/>
          <p:nvPr/>
        </p:nvSpPr>
        <p:spPr>
          <a:xfrm>
            <a:off x="1102409" y="3270303"/>
            <a:ext cx="691221" cy="523220"/>
          </a:xfrm>
          <a:prstGeom prst="rect">
            <a:avLst/>
          </a:prstGeom>
          <a:noFill/>
        </p:spPr>
        <p:txBody>
          <a:bodyPr wrap="square" rtlCol="0">
            <a:spAutoFit/>
          </a:bodyPr>
          <a:lstStyle/>
          <a:p>
            <a:pPr algn="ctr"/>
            <a:r>
              <a:rPr lang="en-GB" sz="2800" b="1" dirty="0">
                <a:solidFill>
                  <a:srgbClr val="E87D1E"/>
                </a:solidFill>
                <a:latin typeface="Century Gothic" panose="020B0502020202020204" pitchFamily="34" charset="0"/>
              </a:rPr>
              <a:t>N</a:t>
            </a:r>
          </a:p>
        </p:txBody>
      </p:sp>
      <p:sp>
        <p:nvSpPr>
          <p:cNvPr id="23" name="TextBox 22"/>
          <p:cNvSpPr txBox="1"/>
          <p:nvPr/>
        </p:nvSpPr>
        <p:spPr>
          <a:xfrm>
            <a:off x="1939069" y="3314709"/>
            <a:ext cx="4572000" cy="523220"/>
          </a:xfrm>
          <a:prstGeom prst="rect">
            <a:avLst/>
          </a:prstGeom>
          <a:noFill/>
        </p:spPr>
        <p:txBody>
          <a:bodyPr wrap="square" rtlCol="0">
            <a:spAutoFit/>
          </a:bodyPr>
          <a:lstStyle/>
          <a:p>
            <a:r>
              <a:rPr lang="en-GB" sz="2800" b="1" i="1" dirty="0">
                <a:solidFill>
                  <a:srgbClr val="115076"/>
                </a:solidFill>
                <a:latin typeface="Century Gothic" panose="020B0502020202020204" pitchFamily="34" charset="0"/>
              </a:rPr>
              <a:t>You can’t</a:t>
            </a:r>
          </a:p>
        </p:txBody>
      </p:sp>
      <p:sp>
        <p:nvSpPr>
          <p:cNvPr id="24" name="TextBox 23"/>
          <p:cNvSpPr txBox="1"/>
          <p:nvPr/>
        </p:nvSpPr>
        <p:spPr>
          <a:xfrm>
            <a:off x="6825212" y="3270303"/>
            <a:ext cx="4572000" cy="523220"/>
          </a:xfrm>
          <a:prstGeom prst="rect">
            <a:avLst/>
          </a:prstGeom>
          <a:noFill/>
        </p:spPr>
        <p:txBody>
          <a:bodyPr wrap="square" rtlCol="0">
            <a:spAutoFit/>
          </a:bodyPr>
          <a:lstStyle/>
          <a:p>
            <a:r>
              <a:rPr lang="en-GB" sz="2800" b="1" i="1" dirty="0">
                <a:solidFill>
                  <a:srgbClr val="115076"/>
                </a:solidFill>
                <a:latin typeface="Century Gothic" panose="020B0502020202020204" pitchFamily="34" charset="0"/>
              </a:rPr>
              <a:t>see any people.</a:t>
            </a:r>
          </a:p>
        </p:txBody>
      </p:sp>
      <p:sp>
        <p:nvSpPr>
          <p:cNvPr id="25" name="TextBox 24"/>
          <p:cNvSpPr txBox="1"/>
          <p:nvPr/>
        </p:nvSpPr>
        <p:spPr>
          <a:xfrm>
            <a:off x="1102408" y="3874843"/>
            <a:ext cx="691221" cy="523220"/>
          </a:xfrm>
          <a:prstGeom prst="rect">
            <a:avLst/>
          </a:prstGeom>
          <a:noFill/>
        </p:spPr>
        <p:txBody>
          <a:bodyPr wrap="square" rtlCol="0">
            <a:spAutoFit/>
          </a:bodyPr>
          <a:lstStyle/>
          <a:p>
            <a:pPr algn="ctr"/>
            <a:r>
              <a:rPr lang="en-GB" sz="2800" b="1" dirty="0">
                <a:solidFill>
                  <a:srgbClr val="E87D1E"/>
                </a:solidFill>
                <a:latin typeface="Century Gothic" panose="020B0502020202020204" pitchFamily="34" charset="0"/>
              </a:rPr>
              <a:t>P</a:t>
            </a:r>
          </a:p>
        </p:txBody>
      </p:sp>
      <p:sp>
        <p:nvSpPr>
          <p:cNvPr id="26" name="TextBox 25"/>
          <p:cNvSpPr txBox="1"/>
          <p:nvPr/>
        </p:nvSpPr>
        <p:spPr>
          <a:xfrm>
            <a:off x="1965703" y="3919351"/>
            <a:ext cx="4572000" cy="523220"/>
          </a:xfrm>
          <a:prstGeom prst="rect">
            <a:avLst/>
          </a:prstGeom>
          <a:noFill/>
        </p:spPr>
        <p:txBody>
          <a:bodyPr wrap="square" rtlCol="0">
            <a:spAutoFit/>
          </a:bodyPr>
          <a:lstStyle/>
          <a:p>
            <a:r>
              <a:rPr lang="en-GB" sz="2800" b="1" i="1" dirty="0">
                <a:solidFill>
                  <a:srgbClr val="115076"/>
                </a:solidFill>
                <a:latin typeface="Century Gothic" panose="020B0502020202020204" pitchFamily="34" charset="0"/>
              </a:rPr>
              <a:t>He can</a:t>
            </a:r>
          </a:p>
        </p:txBody>
      </p:sp>
      <p:sp>
        <p:nvSpPr>
          <p:cNvPr id="27" name="TextBox 26"/>
          <p:cNvSpPr txBox="1"/>
          <p:nvPr/>
        </p:nvSpPr>
        <p:spPr>
          <a:xfrm>
            <a:off x="6825212" y="3947948"/>
            <a:ext cx="4572000" cy="523220"/>
          </a:xfrm>
          <a:prstGeom prst="rect">
            <a:avLst/>
          </a:prstGeom>
          <a:noFill/>
        </p:spPr>
        <p:txBody>
          <a:bodyPr wrap="square" rtlCol="0">
            <a:spAutoFit/>
          </a:bodyPr>
          <a:lstStyle/>
          <a:p>
            <a:r>
              <a:rPr lang="en-GB" sz="2800" b="1" i="1" dirty="0">
                <a:solidFill>
                  <a:srgbClr val="115076"/>
                </a:solidFill>
                <a:latin typeface="Century Gothic" panose="020B0502020202020204" pitchFamily="34" charset="0"/>
              </a:rPr>
              <a:t>wear (a pair of) trousers.</a:t>
            </a:r>
          </a:p>
        </p:txBody>
      </p:sp>
      <p:sp>
        <p:nvSpPr>
          <p:cNvPr id="28" name="TextBox 27"/>
          <p:cNvSpPr txBox="1"/>
          <p:nvPr/>
        </p:nvSpPr>
        <p:spPr>
          <a:xfrm>
            <a:off x="1102407" y="4525366"/>
            <a:ext cx="691221" cy="523220"/>
          </a:xfrm>
          <a:prstGeom prst="rect">
            <a:avLst/>
          </a:prstGeom>
          <a:noFill/>
        </p:spPr>
        <p:txBody>
          <a:bodyPr wrap="square" rtlCol="0">
            <a:spAutoFit/>
          </a:bodyPr>
          <a:lstStyle/>
          <a:p>
            <a:pPr algn="ctr"/>
            <a:r>
              <a:rPr lang="en-GB" sz="2800" b="1" dirty="0">
                <a:solidFill>
                  <a:srgbClr val="E87D1E"/>
                </a:solidFill>
                <a:latin typeface="Century Gothic" panose="020B0502020202020204" pitchFamily="34" charset="0"/>
              </a:rPr>
              <a:t>P</a:t>
            </a:r>
          </a:p>
        </p:txBody>
      </p:sp>
      <p:sp>
        <p:nvSpPr>
          <p:cNvPr id="29" name="TextBox 28"/>
          <p:cNvSpPr txBox="1"/>
          <p:nvPr/>
        </p:nvSpPr>
        <p:spPr>
          <a:xfrm>
            <a:off x="1965703" y="4525366"/>
            <a:ext cx="4572000" cy="523220"/>
          </a:xfrm>
          <a:prstGeom prst="rect">
            <a:avLst/>
          </a:prstGeom>
          <a:noFill/>
        </p:spPr>
        <p:txBody>
          <a:bodyPr wrap="square" rtlCol="0">
            <a:spAutoFit/>
          </a:bodyPr>
          <a:lstStyle/>
          <a:p>
            <a:r>
              <a:rPr lang="en-GB" sz="2800" b="1" i="1" dirty="0">
                <a:solidFill>
                  <a:srgbClr val="115076"/>
                </a:solidFill>
                <a:latin typeface="Century Gothic" panose="020B0502020202020204" pitchFamily="34" charset="0"/>
              </a:rPr>
              <a:t>I can</a:t>
            </a:r>
          </a:p>
        </p:txBody>
      </p:sp>
      <p:sp>
        <p:nvSpPr>
          <p:cNvPr id="30" name="TextBox 29"/>
          <p:cNvSpPr txBox="1"/>
          <p:nvPr/>
        </p:nvSpPr>
        <p:spPr>
          <a:xfrm>
            <a:off x="6825212" y="4532960"/>
            <a:ext cx="4572000" cy="523220"/>
          </a:xfrm>
          <a:prstGeom prst="rect">
            <a:avLst/>
          </a:prstGeom>
          <a:noFill/>
        </p:spPr>
        <p:txBody>
          <a:bodyPr wrap="square" rtlCol="0">
            <a:spAutoFit/>
          </a:bodyPr>
          <a:lstStyle/>
          <a:p>
            <a:r>
              <a:rPr lang="en-GB" sz="2800" b="1" i="1" dirty="0">
                <a:solidFill>
                  <a:srgbClr val="115076"/>
                </a:solidFill>
                <a:latin typeface="Century Gothic" panose="020B0502020202020204" pitchFamily="34" charset="0"/>
              </a:rPr>
              <a:t>eat a sandwich.</a:t>
            </a:r>
          </a:p>
        </p:txBody>
      </p:sp>
      <p:sp>
        <p:nvSpPr>
          <p:cNvPr id="31" name="TextBox 30"/>
          <p:cNvSpPr txBox="1"/>
          <p:nvPr/>
        </p:nvSpPr>
        <p:spPr>
          <a:xfrm>
            <a:off x="1102406" y="5116433"/>
            <a:ext cx="691221" cy="523220"/>
          </a:xfrm>
          <a:prstGeom prst="rect">
            <a:avLst/>
          </a:prstGeom>
          <a:noFill/>
        </p:spPr>
        <p:txBody>
          <a:bodyPr wrap="square" rtlCol="0">
            <a:spAutoFit/>
          </a:bodyPr>
          <a:lstStyle/>
          <a:p>
            <a:pPr algn="ctr"/>
            <a:r>
              <a:rPr lang="en-GB" sz="2800" b="1" dirty="0">
                <a:solidFill>
                  <a:srgbClr val="E87D1E"/>
                </a:solidFill>
                <a:latin typeface="Century Gothic" panose="020B0502020202020204" pitchFamily="34" charset="0"/>
              </a:rPr>
              <a:t>N</a:t>
            </a:r>
          </a:p>
        </p:txBody>
      </p:sp>
      <p:sp>
        <p:nvSpPr>
          <p:cNvPr id="32" name="TextBox 31"/>
          <p:cNvSpPr txBox="1"/>
          <p:nvPr/>
        </p:nvSpPr>
        <p:spPr>
          <a:xfrm>
            <a:off x="1923362" y="5116433"/>
            <a:ext cx="4572000" cy="523220"/>
          </a:xfrm>
          <a:prstGeom prst="rect">
            <a:avLst/>
          </a:prstGeom>
          <a:noFill/>
        </p:spPr>
        <p:txBody>
          <a:bodyPr wrap="square" rtlCol="0">
            <a:spAutoFit/>
          </a:bodyPr>
          <a:lstStyle/>
          <a:p>
            <a:r>
              <a:rPr lang="en-GB" sz="2800" b="1" i="1" dirty="0">
                <a:solidFill>
                  <a:srgbClr val="115076"/>
                </a:solidFill>
                <a:latin typeface="Century Gothic" panose="020B0502020202020204" pitchFamily="34" charset="0"/>
              </a:rPr>
              <a:t>You can’t</a:t>
            </a:r>
          </a:p>
        </p:txBody>
      </p:sp>
      <p:sp>
        <p:nvSpPr>
          <p:cNvPr id="33" name="TextBox 32"/>
          <p:cNvSpPr txBox="1"/>
          <p:nvPr/>
        </p:nvSpPr>
        <p:spPr>
          <a:xfrm>
            <a:off x="6825212" y="5133424"/>
            <a:ext cx="4572000" cy="523220"/>
          </a:xfrm>
          <a:prstGeom prst="rect">
            <a:avLst/>
          </a:prstGeom>
          <a:noFill/>
        </p:spPr>
        <p:txBody>
          <a:bodyPr wrap="square" rtlCol="0">
            <a:spAutoFit/>
          </a:bodyPr>
          <a:lstStyle/>
          <a:p>
            <a:r>
              <a:rPr lang="en-GB" sz="2800" b="1" i="1" dirty="0">
                <a:solidFill>
                  <a:srgbClr val="115076"/>
                </a:solidFill>
                <a:latin typeface="Century Gothic" panose="020B0502020202020204" pitchFamily="34" charset="0"/>
              </a:rPr>
              <a:t>find a biscuit.</a:t>
            </a:r>
          </a:p>
        </p:txBody>
      </p:sp>
      <p:sp>
        <p:nvSpPr>
          <p:cNvPr id="34" name="TextBox 33"/>
          <p:cNvSpPr txBox="1"/>
          <p:nvPr/>
        </p:nvSpPr>
        <p:spPr>
          <a:xfrm>
            <a:off x="1102405" y="5758709"/>
            <a:ext cx="691221" cy="523220"/>
          </a:xfrm>
          <a:prstGeom prst="rect">
            <a:avLst/>
          </a:prstGeom>
          <a:noFill/>
        </p:spPr>
        <p:txBody>
          <a:bodyPr wrap="square" rtlCol="0">
            <a:spAutoFit/>
          </a:bodyPr>
          <a:lstStyle/>
          <a:p>
            <a:pPr algn="ctr"/>
            <a:r>
              <a:rPr lang="en-GB" sz="2800" b="1" dirty="0">
                <a:solidFill>
                  <a:srgbClr val="E87D1E"/>
                </a:solidFill>
                <a:latin typeface="Century Gothic" panose="020B0502020202020204" pitchFamily="34" charset="0"/>
              </a:rPr>
              <a:t>P</a:t>
            </a:r>
          </a:p>
        </p:txBody>
      </p:sp>
      <p:sp>
        <p:nvSpPr>
          <p:cNvPr id="35" name="TextBox 34"/>
          <p:cNvSpPr txBox="1"/>
          <p:nvPr/>
        </p:nvSpPr>
        <p:spPr>
          <a:xfrm>
            <a:off x="1923362" y="5758709"/>
            <a:ext cx="4572000" cy="523220"/>
          </a:xfrm>
          <a:prstGeom prst="rect">
            <a:avLst/>
          </a:prstGeom>
          <a:noFill/>
        </p:spPr>
        <p:txBody>
          <a:bodyPr wrap="square" rtlCol="0">
            <a:spAutoFit/>
          </a:bodyPr>
          <a:lstStyle/>
          <a:p>
            <a:r>
              <a:rPr lang="en-GB" sz="2800" b="1" i="1" dirty="0">
                <a:solidFill>
                  <a:srgbClr val="115076"/>
                </a:solidFill>
                <a:latin typeface="Century Gothic" panose="020B0502020202020204" pitchFamily="34" charset="0"/>
              </a:rPr>
              <a:t>She can</a:t>
            </a:r>
          </a:p>
        </p:txBody>
      </p:sp>
      <p:sp>
        <p:nvSpPr>
          <p:cNvPr id="36" name="TextBox 35"/>
          <p:cNvSpPr txBox="1"/>
          <p:nvPr/>
        </p:nvSpPr>
        <p:spPr>
          <a:xfrm>
            <a:off x="6825212" y="5795680"/>
            <a:ext cx="4572000" cy="523220"/>
          </a:xfrm>
          <a:prstGeom prst="rect">
            <a:avLst/>
          </a:prstGeom>
          <a:noFill/>
        </p:spPr>
        <p:txBody>
          <a:bodyPr wrap="square" rtlCol="0">
            <a:spAutoFit/>
          </a:bodyPr>
          <a:lstStyle/>
          <a:p>
            <a:r>
              <a:rPr lang="en-GB" sz="2800" b="1" i="1" dirty="0">
                <a:solidFill>
                  <a:srgbClr val="115076"/>
                </a:solidFill>
                <a:latin typeface="Century Gothic" panose="020B0502020202020204" pitchFamily="34" charset="0"/>
              </a:rPr>
              <a:t>learn a language.</a:t>
            </a:r>
          </a:p>
        </p:txBody>
      </p:sp>
      <p:pic>
        <p:nvPicPr>
          <p:cNvPr id="37" name="Picture 36" descr="Image result for headless clipart"/>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45483" y="1689436"/>
            <a:ext cx="1881204" cy="19495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http://www.clker.com/cliparts/8/a/4/7/11949864331460157366tophat_benji_park_01.svg.hi.pn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849885" y="926480"/>
            <a:ext cx="993189" cy="704774"/>
          </a:xfrm>
          <a:prstGeom prst="rect">
            <a:avLst/>
          </a:prstGeom>
          <a:noFill/>
          <a:extLst>
            <a:ext uri="{909E8E84-426E-40DD-AFC4-6F175D3DCCD1}">
              <a14:hiddenFill xmlns:a14="http://schemas.microsoft.com/office/drawing/2010/main">
                <a:solidFill>
                  <a:srgbClr val="FFFFFF"/>
                </a:solidFill>
              </a14:hiddenFill>
            </a:ext>
          </a:extLst>
        </p:spPr>
      </p:pic>
      <p:sp>
        <p:nvSpPr>
          <p:cNvPr id="39" name="Title 38">
            <a:extLst>
              <a:ext uri="{FF2B5EF4-FFF2-40B4-BE49-F238E27FC236}">
                <a16:creationId xmlns:a16="http://schemas.microsoft.com/office/drawing/2014/main" id="{12D30E4D-BC1A-4547-9ED2-73B30C46545C}"/>
              </a:ext>
            </a:extLst>
          </p:cNvPr>
          <p:cNvSpPr>
            <a:spLocks noGrp="1"/>
          </p:cNvSpPr>
          <p:nvPr>
            <p:ph type="title"/>
          </p:nvPr>
        </p:nvSpPr>
        <p:spPr>
          <a:xfrm>
            <a:off x="152400" y="-207001"/>
            <a:ext cx="10515600" cy="1325563"/>
          </a:xfrm>
        </p:spPr>
        <p:txBody>
          <a:bodyPr>
            <a:normAutofit/>
          </a:bodyPr>
          <a:lstStyle/>
          <a:p>
            <a:r>
              <a:rPr lang="en-GB" sz="2800" b="1" dirty="0" err="1">
                <a:solidFill>
                  <a:srgbClr val="5B9BD5">
                    <a:lumMod val="50000"/>
                  </a:srgbClr>
                </a:solidFill>
              </a:rPr>
              <a:t>Negativ</a:t>
            </a:r>
            <a:r>
              <a:rPr lang="en-GB" sz="2800" b="1" dirty="0">
                <a:solidFill>
                  <a:srgbClr val="5B9BD5">
                    <a:lumMod val="50000"/>
                  </a:srgbClr>
                </a:solidFill>
              </a:rPr>
              <a:t> </a:t>
            </a:r>
            <a:r>
              <a:rPr lang="en-GB" sz="2800" b="1" dirty="0" err="1">
                <a:solidFill>
                  <a:srgbClr val="5B9BD5">
                    <a:lumMod val="50000"/>
                  </a:srgbClr>
                </a:solidFill>
              </a:rPr>
              <a:t>oder</a:t>
            </a:r>
            <a:r>
              <a:rPr lang="en-GB" sz="2800" b="1" dirty="0">
                <a:solidFill>
                  <a:srgbClr val="5B9BD5">
                    <a:lumMod val="50000"/>
                  </a:srgbClr>
                </a:solidFill>
              </a:rPr>
              <a:t> </a:t>
            </a:r>
            <a:r>
              <a:rPr lang="en-GB" sz="2800" b="1" dirty="0" err="1">
                <a:solidFill>
                  <a:srgbClr val="5B9BD5">
                    <a:lumMod val="50000"/>
                  </a:srgbClr>
                </a:solidFill>
              </a:rPr>
              <a:t>positiv</a:t>
            </a:r>
            <a:r>
              <a:rPr lang="en-GB" sz="2800" b="1" dirty="0">
                <a:solidFill>
                  <a:srgbClr val="5B9BD5">
                    <a:lumMod val="50000"/>
                  </a:srgbClr>
                </a:solidFill>
              </a:rPr>
              <a:t>? </a:t>
            </a:r>
            <a:r>
              <a:rPr lang="en-GB" sz="2800" b="1" dirty="0" err="1">
                <a:solidFill>
                  <a:srgbClr val="5B9BD5">
                    <a:lumMod val="50000"/>
                  </a:srgbClr>
                </a:solidFill>
              </a:rPr>
              <a:t>Wie</a:t>
            </a:r>
            <a:r>
              <a:rPr lang="en-GB" sz="2800" b="1" dirty="0">
                <a:solidFill>
                  <a:srgbClr val="5B9BD5">
                    <a:lumMod val="50000"/>
                  </a:srgbClr>
                </a:solidFill>
              </a:rPr>
              <a:t> </a:t>
            </a:r>
            <a:r>
              <a:rPr lang="en-GB" sz="2800" b="1" dirty="0" err="1">
                <a:solidFill>
                  <a:srgbClr val="5B9BD5">
                    <a:lumMod val="50000"/>
                  </a:srgbClr>
                </a:solidFill>
              </a:rPr>
              <a:t>sagt</a:t>
            </a:r>
            <a:r>
              <a:rPr lang="en-GB" sz="2800" b="1" dirty="0">
                <a:solidFill>
                  <a:srgbClr val="5B9BD5">
                    <a:lumMod val="50000"/>
                  </a:srgbClr>
                </a:solidFill>
              </a:rPr>
              <a:t> man das auf </a:t>
            </a:r>
            <a:r>
              <a:rPr lang="en-GB" sz="2800" b="1" dirty="0" err="1">
                <a:solidFill>
                  <a:srgbClr val="5B9BD5">
                    <a:lumMod val="50000"/>
                  </a:srgbClr>
                </a:solidFill>
              </a:rPr>
              <a:t>Englisch</a:t>
            </a:r>
            <a:r>
              <a:rPr lang="en-GB" sz="2800" b="1" dirty="0">
                <a:solidFill>
                  <a:srgbClr val="5B9BD5">
                    <a:lumMod val="50000"/>
                  </a:srgbClr>
                </a:solidFill>
              </a:rPr>
              <a:t>?</a:t>
            </a:r>
            <a:endParaRPr lang="en-US" sz="2800" dirty="0"/>
          </a:p>
        </p:txBody>
      </p:sp>
    </p:spTree>
    <p:extLst>
      <p:ext uri="{BB962C8B-B14F-4D97-AF65-F5344CB8AC3E}">
        <p14:creationId xmlns:p14="http://schemas.microsoft.com/office/powerpoint/2010/main" val="157154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483D7EB9-C2AA-4190-98DE-925F861600E9}"/>
              </a:ext>
            </a:extLst>
          </p:cNvPr>
          <p:cNvSpPr/>
          <p:nvPr/>
        </p:nvSpPr>
        <p:spPr>
          <a:xfrm>
            <a:off x="10515600" y="156881"/>
            <a:ext cx="1492787" cy="51539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GB" sz="2000" b="1" dirty="0" err="1">
                <a:solidFill>
                  <a:prstClr val="white"/>
                </a:solidFill>
                <a:latin typeface="Century Gothic" panose="020B0502020202020204" pitchFamily="34" charset="0"/>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p:cNvGraphicFramePr>
            <a:graphicFrameLocks noGrp="1"/>
          </p:cNvGraphicFramePr>
          <p:nvPr/>
        </p:nvGraphicFramePr>
        <p:xfrm>
          <a:off x="343877" y="1159281"/>
          <a:ext cx="5652477" cy="4590888"/>
        </p:xfrm>
        <a:graphic>
          <a:graphicData uri="http://schemas.openxmlformats.org/drawingml/2006/table">
            <a:tbl>
              <a:tblPr firstRow="1" bandRow="1">
                <a:tableStyleId>{5940675A-B579-460E-94D1-54222C63F5DA}</a:tableStyleId>
              </a:tblPr>
              <a:tblGrid>
                <a:gridCol w="5652477">
                  <a:extLst>
                    <a:ext uri="{9D8B030D-6E8A-4147-A177-3AD203B41FA5}">
                      <a16:colId xmlns:a16="http://schemas.microsoft.com/office/drawing/2014/main" val="20000"/>
                    </a:ext>
                  </a:extLst>
                </a:gridCol>
              </a:tblGrid>
              <a:tr h="765148">
                <a:tc>
                  <a:txBody>
                    <a:bodyPr/>
                    <a:lstStyle/>
                    <a:p>
                      <a:r>
                        <a:rPr lang="en-GB" sz="2400" dirty="0">
                          <a:solidFill>
                            <a:srgbClr val="115076"/>
                          </a:solidFill>
                          <a:latin typeface="Century Gothic" panose="020B0502020202020204" pitchFamily="34" charset="0"/>
                        </a:rPr>
                        <a:t>1. He can’t drink.</a:t>
                      </a:r>
                    </a:p>
                  </a:txBody>
                  <a:tcPr anchor="ctr"/>
                </a:tc>
                <a:extLst>
                  <a:ext uri="{0D108BD9-81ED-4DB2-BD59-A6C34878D82A}">
                    <a16:rowId xmlns:a16="http://schemas.microsoft.com/office/drawing/2014/main" val="10000"/>
                  </a:ext>
                </a:extLst>
              </a:tr>
              <a:tr h="765148">
                <a:tc>
                  <a:txBody>
                    <a:bodyPr/>
                    <a:lstStyle/>
                    <a:p>
                      <a:r>
                        <a:rPr lang="en-GB" sz="2400" dirty="0">
                          <a:solidFill>
                            <a:srgbClr val="115076"/>
                          </a:solidFill>
                          <a:latin typeface="Century Gothic" panose="020B0502020202020204" pitchFamily="34" charset="0"/>
                        </a:rPr>
                        <a:t>2. He can’t drink a bottle of water.</a:t>
                      </a:r>
                    </a:p>
                  </a:txBody>
                  <a:tcPr anchor="ctr"/>
                </a:tc>
                <a:extLst>
                  <a:ext uri="{0D108BD9-81ED-4DB2-BD59-A6C34878D82A}">
                    <a16:rowId xmlns:a16="http://schemas.microsoft.com/office/drawing/2014/main" val="10001"/>
                  </a:ext>
                </a:extLst>
              </a:tr>
              <a:tr h="765148">
                <a:tc>
                  <a:txBody>
                    <a:bodyPr/>
                    <a:lstStyle/>
                    <a:p>
                      <a:r>
                        <a:rPr lang="en-GB" sz="2400" dirty="0">
                          <a:solidFill>
                            <a:srgbClr val="115076"/>
                          </a:solidFill>
                          <a:latin typeface="Century Gothic" panose="020B0502020202020204" pitchFamily="34" charset="0"/>
                        </a:rPr>
                        <a:t>3. I can’t write.</a:t>
                      </a:r>
                    </a:p>
                  </a:txBody>
                  <a:tcPr anchor="ctr"/>
                </a:tc>
                <a:extLst>
                  <a:ext uri="{0D108BD9-81ED-4DB2-BD59-A6C34878D82A}">
                    <a16:rowId xmlns:a16="http://schemas.microsoft.com/office/drawing/2014/main" val="10002"/>
                  </a:ext>
                </a:extLst>
              </a:tr>
              <a:tr h="765148">
                <a:tc>
                  <a:txBody>
                    <a:bodyPr/>
                    <a:lstStyle/>
                    <a:p>
                      <a:r>
                        <a:rPr lang="en-GB" sz="2400" dirty="0">
                          <a:solidFill>
                            <a:srgbClr val="115076"/>
                          </a:solidFill>
                          <a:latin typeface="Century Gothic" panose="020B0502020202020204" pitchFamily="34" charset="0"/>
                        </a:rPr>
                        <a:t>4. I</a:t>
                      </a:r>
                      <a:r>
                        <a:rPr lang="en-GB" sz="2400" baseline="0" dirty="0">
                          <a:solidFill>
                            <a:srgbClr val="115076"/>
                          </a:solidFill>
                          <a:latin typeface="Century Gothic" panose="020B0502020202020204" pitchFamily="34" charset="0"/>
                        </a:rPr>
                        <a:t> can’t write a film.</a:t>
                      </a:r>
                      <a:endParaRPr lang="en-GB" sz="24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0003"/>
                  </a:ext>
                </a:extLst>
              </a:tr>
              <a:tr h="765148">
                <a:tc>
                  <a:txBody>
                    <a:bodyPr/>
                    <a:lstStyle/>
                    <a:p>
                      <a:r>
                        <a:rPr lang="en-GB" sz="2400" dirty="0">
                          <a:solidFill>
                            <a:srgbClr val="115076"/>
                          </a:solidFill>
                          <a:latin typeface="Century Gothic" panose="020B0502020202020204" pitchFamily="34" charset="0"/>
                        </a:rPr>
                        <a:t>5. You can’t eat.</a:t>
                      </a:r>
                    </a:p>
                  </a:txBody>
                  <a:tcPr anchor="ctr"/>
                </a:tc>
                <a:extLst>
                  <a:ext uri="{0D108BD9-81ED-4DB2-BD59-A6C34878D82A}">
                    <a16:rowId xmlns:a16="http://schemas.microsoft.com/office/drawing/2014/main" val="10004"/>
                  </a:ext>
                </a:extLst>
              </a:tr>
              <a:tr h="765148">
                <a:tc>
                  <a:txBody>
                    <a:bodyPr/>
                    <a:lstStyle/>
                    <a:p>
                      <a:r>
                        <a:rPr lang="en-GB" sz="2400" dirty="0">
                          <a:solidFill>
                            <a:srgbClr val="115076"/>
                          </a:solidFill>
                          <a:latin typeface="Century Gothic" panose="020B0502020202020204" pitchFamily="34" charset="0"/>
                        </a:rPr>
                        <a:t>6. You</a:t>
                      </a:r>
                      <a:r>
                        <a:rPr lang="en-GB" sz="2400" baseline="0" dirty="0">
                          <a:solidFill>
                            <a:srgbClr val="115076"/>
                          </a:solidFill>
                          <a:latin typeface="Century Gothic" panose="020B0502020202020204" pitchFamily="34" charset="0"/>
                        </a:rPr>
                        <a:t> can’t eat (any) fruit.</a:t>
                      </a:r>
                      <a:endParaRPr lang="en-GB" sz="24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0005"/>
                  </a:ext>
                </a:extLst>
              </a:tr>
            </a:tbl>
          </a:graphicData>
        </a:graphic>
      </p:graphicFrame>
      <p:sp>
        <p:nvSpPr>
          <p:cNvPr id="7" name="Speech Bubble: Rectangle with Corners Rounded 2">
            <a:extLst>
              <a:ext uri="{FF2B5EF4-FFF2-40B4-BE49-F238E27FC236}">
                <a16:creationId xmlns:a16="http://schemas.microsoft.com/office/drawing/2014/main" id="{4D09B138-9CA9-4284-943E-AECE5816A624}"/>
              </a:ext>
            </a:extLst>
          </p:cNvPr>
          <p:cNvSpPr/>
          <p:nvPr/>
        </p:nvSpPr>
        <p:spPr>
          <a:xfrm>
            <a:off x="6224182" y="831056"/>
            <a:ext cx="4563188" cy="3453492"/>
          </a:xfrm>
          <a:prstGeom prst="wedgeRoundRectCallou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latin typeface="Century Gothic" panose="020B0502020202020204" pitchFamily="34" charset="0"/>
              </a:rPr>
              <a:t>Remember! </a:t>
            </a:r>
            <a:r>
              <a:rPr lang="en-GB" sz="2800" dirty="0">
                <a:solidFill>
                  <a:prstClr val="white"/>
                </a:solidFill>
                <a:latin typeface="Century Gothic" panose="020B0502020202020204" pitchFamily="34" charset="0"/>
              </a:rPr>
              <a:t>If you say ‘</a:t>
            </a:r>
            <a:r>
              <a:rPr lang="en-GB" sz="2800" b="1" dirty="0">
                <a:solidFill>
                  <a:prstClr val="white"/>
                </a:solidFill>
                <a:latin typeface="Century Gothic" panose="020B0502020202020204" pitchFamily="34" charset="0"/>
              </a:rPr>
              <a:t>can’t’ </a:t>
            </a:r>
            <a:r>
              <a:rPr lang="en-GB" sz="2800" dirty="0">
                <a:solidFill>
                  <a:prstClr val="white"/>
                </a:solidFill>
                <a:latin typeface="Century Gothic" panose="020B0502020202020204" pitchFamily="34" charset="0"/>
              </a:rPr>
              <a:t>with a verb only, use ‘</a:t>
            </a:r>
            <a:r>
              <a:rPr lang="en-GB" sz="2800" b="1" dirty="0" err="1">
                <a:solidFill>
                  <a:prstClr val="white"/>
                </a:solidFill>
                <a:latin typeface="Century Gothic" panose="020B0502020202020204" pitchFamily="34" charset="0"/>
              </a:rPr>
              <a:t>nicht</a:t>
            </a:r>
            <a:r>
              <a:rPr lang="en-GB" sz="2800" dirty="0">
                <a:solidFill>
                  <a:prstClr val="white"/>
                </a:solidFill>
                <a:latin typeface="Century Gothic" panose="020B0502020202020204" pitchFamily="34" charset="0"/>
              </a:rPr>
              <a:t>’.  If your sentence has a noun, use ‘</a:t>
            </a:r>
            <a:r>
              <a:rPr lang="en-GB" sz="2800" b="1" dirty="0" err="1">
                <a:solidFill>
                  <a:prstClr val="white"/>
                </a:solidFill>
                <a:latin typeface="Century Gothic" panose="020B0502020202020204" pitchFamily="34" charset="0"/>
              </a:rPr>
              <a:t>kein</a:t>
            </a:r>
            <a:r>
              <a:rPr lang="en-GB" sz="2800" dirty="0">
                <a:solidFill>
                  <a:prstClr val="white"/>
                </a:solidFill>
                <a:latin typeface="Century Gothic" panose="020B0502020202020204" pitchFamily="34" charset="0"/>
              </a:rPr>
              <a:t>’.</a:t>
            </a:r>
          </a:p>
        </p:txBody>
      </p:sp>
      <p:pic>
        <p:nvPicPr>
          <p:cNvPr id="8" name="Picture 7" descr="Image result for headless clipart"/>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10796" y="4270279"/>
            <a:ext cx="1881204" cy="19495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clker.com/cliparts/8/a/4/7/11949864331460157366tophat_benji_park_01.svg.hi.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15198" y="3507323"/>
            <a:ext cx="993189" cy="7047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1423FA1-5456-5E4F-AD42-590F66D4597B}"/>
              </a:ext>
            </a:extLst>
          </p:cNvPr>
          <p:cNvSpPr>
            <a:spLocks noGrp="1"/>
          </p:cNvSpPr>
          <p:nvPr>
            <p:ph type="title"/>
          </p:nvPr>
        </p:nvSpPr>
        <p:spPr>
          <a:xfrm>
            <a:off x="152400" y="-195373"/>
            <a:ext cx="10515600" cy="1325563"/>
          </a:xfrm>
        </p:spPr>
        <p:txBody>
          <a:bodyPr>
            <a:normAutofit/>
          </a:bodyPr>
          <a:lstStyle/>
          <a:p>
            <a:r>
              <a:rPr lang="en-GB" sz="2800" b="1" dirty="0" err="1">
                <a:solidFill>
                  <a:srgbClr val="5B9BD5">
                    <a:lumMod val="50000"/>
                  </a:srgbClr>
                </a:solidFill>
              </a:rPr>
              <a:t>Schreib</a:t>
            </a:r>
            <a:r>
              <a:rPr lang="en-GB" sz="2800" b="1" dirty="0">
                <a:solidFill>
                  <a:srgbClr val="5B9BD5">
                    <a:lumMod val="50000"/>
                  </a:srgbClr>
                </a:solidFill>
              </a:rPr>
              <a:t> die </a:t>
            </a:r>
            <a:r>
              <a:rPr lang="en-GB" sz="2800" b="1" dirty="0" err="1">
                <a:solidFill>
                  <a:srgbClr val="5B9BD5">
                    <a:lumMod val="50000"/>
                  </a:srgbClr>
                </a:solidFill>
              </a:rPr>
              <a:t>Sätze</a:t>
            </a:r>
            <a:r>
              <a:rPr lang="en-GB" sz="2800" b="1" dirty="0">
                <a:solidFill>
                  <a:srgbClr val="5B9BD5">
                    <a:lumMod val="50000"/>
                  </a:srgbClr>
                </a:solidFill>
              </a:rPr>
              <a:t> auf Deutsch.</a:t>
            </a:r>
            <a:endParaRPr lang="en-US" sz="2800" dirty="0"/>
          </a:p>
        </p:txBody>
      </p:sp>
    </p:spTree>
    <p:extLst>
      <p:ext uri="{BB962C8B-B14F-4D97-AF65-F5344CB8AC3E}">
        <p14:creationId xmlns:p14="http://schemas.microsoft.com/office/powerpoint/2010/main" val="211165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483D7EB9-C2AA-4190-98DE-925F861600E9}"/>
              </a:ext>
            </a:extLst>
          </p:cNvPr>
          <p:cNvSpPr/>
          <p:nvPr/>
        </p:nvSpPr>
        <p:spPr>
          <a:xfrm>
            <a:off x="10515600" y="156881"/>
            <a:ext cx="1492787" cy="51539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GB" sz="2000" b="1" dirty="0" err="1">
                <a:solidFill>
                  <a:prstClr val="white"/>
                </a:solidFill>
                <a:latin typeface="Century Gothic" panose="020B0502020202020204" pitchFamily="34" charset="0"/>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p:cNvGraphicFramePr>
            <a:graphicFrameLocks noGrp="1"/>
          </p:cNvGraphicFramePr>
          <p:nvPr/>
        </p:nvGraphicFramePr>
        <p:xfrm>
          <a:off x="343877" y="1159281"/>
          <a:ext cx="5652477" cy="4590888"/>
        </p:xfrm>
        <a:graphic>
          <a:graphicData uri="http://schemas.openxmlformats.org/drawingml/2006/table">
            <a:tbl>
              <a:tblPr firstRow="1" bandRow="1">
                <a:tableStyleId>{5940675A-B579-460E-94D1-54222C63F5DA}</a:tableStyleId>
              </a:tblPr>
              <a:tblGrid>
                <a:gridCol w="5652477">
                  <a:extLst>
                    <a:ext uri="{9D8B030D-6E8A-4147-A177-3AD203B41FA5}">
                      <a16:colId xmlns:a16="http://schemas.microsoft.com/office/drawing/2014/main" val="20000"/>
                    </a:ext>
                  </a:extLst>
                </a:gridCol>
              </a:tblGrid>
              <a:tr h="765148">
                <a:tc>
                  <a:txBody>
                    <a:bodyPr/>
                    <a:lstStyle/>
                    <a:p>
                      <a:r>
                        <a:rPr lang="en-GB" sz="2400" dirty="0">
                          <a:solidFill>
                            <a:srgbClr val="115076"/>
                          </a:solidFill>
                          <a:latin typeface="Century Gothic" panose="020B0502020202020204" pitchFamily="34" charset="0"/>
                        </a:rPr>
                        <a:t>1. He can’t drink.</a:t>
                      </a:r>
                    </a:p>
                  </a:txBody>
                  <a:tcPr anchor="ctr"/>
                </a:tc>
                <a:extLst>
                  <a:ext uri="{0D108BD9-81ED-4DB2-BD59-A6C34878D82A}">
                    <a16:rowId xmlns:a16="http://schemas.microsoft.com/office/drawing/2014/main" val="10000"/>
                  </a:ext>
                </a:extLst>
              </a:tr>
              <a:tr h="765148">
                <a:tc>
                  <a:txBody>
                    <a:bodyPr/>
                    <a:lstStyle/>
                    <a:p>
                      <a:r>
                        <a:rPr lang="en-GB" sz="2400" dirty="0">
                          <a:solidFill>
                            <a:srgbClr val="115076"/>
                          </a:solidFill>
                          <a:latin typeface="Century Gothic" panose="020B0502020202020204" pitchFamily="34" charset="0"/>
                        </a:rPr>
                        <a:t>2. He can’t drink a bottle of water.</a:t>
                      </a:r>
                    </a:p>
                  </a:txBody>
                  <a:tcPr anchor="ctr"/>
                </a:tc>
                <a:extLst>
                  <a:ext uri="{0D108BD9-81ED-4DB2-BD59-A6C34878D82A}">
                    <a16:rowId xmlns:a16="http://schemas.microsoft.com/office/drawing/2014/main" val="10001"/>
                  </a:ext>
                </a:extLst>
              </a:tr>
              <a:tr h="765148">
                <a:tc>
                  <a:txBody>
                    <a:bodyPr/>
                    <a:lstStyle/>
                    <a:p>
                      <a:r>
                        <a:rPr lang="en-GB" sz="2400" dirty="0">
                          <a:solidFill>
                            <a:srgbClr val="115076"/>
                          </a:solidFill>
                          <a:latin typeface="Century Gothic" panose="020B0502020202020204" pitchFamily="34" charset="0"/>
                        </a:rPr>
                        <a:t>3. I can’t write.</a:t>
                      </a:r>
                    </a:p>
                  </a:txBody>
                  <a:tcPr anchor="ctr"/>
                </a:tc>
                <a:extLst>
                  <a:ext uri="{0D108BD9-81ED-4DB2-BD59-A6C34878D82A}">
                    <a16:rowId xmlns:a16="http://schemas.microsoft.com/office/drawing/2014/main" val="10002"/>
                  </a:ext>
                </a:extLst>
              </a:tr>
              <a:tr h="765148">
                <a:tc>
                  <a:txBody>
                    <a:bodyPr/>
                    <a:lstStyle/>
                    <a:p>
                      <a:r>
                        <a:rPr lang="en-GB" sz="2400" dirty="0">
                          <a:solidFill>
                            <a:srgbClr val="115076"/>
                          </a:solidFill>
                          <a:latin typeface="Century Gothic" panose="020B0502020202020204" pitchFamily="34" charset="0"/>
                        </a:rPr>
                        <a:t>4. I</a:t>
                      </a:r>
                      <a:r>
                        <a:rPr lang="en-GB" sz="2400" baseline="0" dirty="0">
                          <a:solidFill>
                            <a:srgbClr val="115076"/>
                          </a:solidFill>
                          <a:latin typeface="Century Gothic" panose="020B0502020202020204" pitchFamily="34" charset="0"/>
                        </a:rPr>
                        <a:t> can’t write a film.</a:t>
                      </a:r>
                      <a:endParaRPr lang="en-GB" sz="24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0003"/>
                  </a:ext>
                </a:extLst>
              </a:tr>
              <a:tr h="765148">
                <a:tc>
                  <a:txBody>
                    <a:bodyPr/>
                    <a:lstStyle/>
                    <a:p>
                      <a:r>
                        <a:rPr lang="en-GB" sz="2400" dirty="0">
                          <a:solidFill>
                            <a:srgbClr val="115076"/>
                          </a:solidFill>
                          <a:latin typeface="Century Gothic" panose="020B0502020202020204" pitchFamily="34" charset="0"/>
                        </a:rPr>
                        <a:t>5. You can’t eat.</a:t>
                      </a:r>
                    </a:p>
                  </a:txBody>
                  <a:tcPr anchor="ctr"/>
                </a:tc>
                <a:extLst>
                  <a:ext uri="{0D108BD9-81ED-4DB2-BD59-A6C34878D82A}">
                    <a16:rowId xmlns:a16="http://schemas.microsoft.com/office/drawing/2014/main" val="10004"/>
                  </a:ext>
                </a:extLst>
              </a:tr>
              <a:tr h="765148">
                <a:tc>
                  <a:txBody>
                    <a:bodyPr/>
                    <a:lstStyle/>
                    <a:p>
                      <a:r>
                        <a:rPr lang="en-GB" sz="2400" dirty="0">
                          <a:solidFill>
                            <a:srgbClr val="115076"/>
                          </a:solidFill>
                          <a:latin typeface="Century Gothic" panose="020B0502020202020204" pitchFamily="34" charset="0"/>
                        </a:rPr>
                        <a:t>6. You</a:t>
                      </a:r>
                      <a:r>
                        <a:rPr lang="en-GB" sz="2400" baseline="0" dirty="0">
                          <a:solidFill>
                            <a:srgbClr val="115076"/>
                          </a:solidFill>
                          <a:latin typeface="Century Gothic" panose="020B0502020202020204" pitchFamily="34" charset="0"/>
                        </a:rPr>
                        <a:t> can’t eat (any) fruit.</a:t>
                      </a:r>
                      <a:endParaRPr lang="en-GB" sz="2400" dirty="0">
                        <a:solidFill>
                          <a:srgbClr val="115076"/>
                        </a:solidFill>
                        <a:latin typeface="Century Gothic" panose="020B0502020202020204" pitchFamily="34" charset="0"/>
                      </a:endParaRPr>
                    </a:p>
                  </a:txBody>
                  <a:tcPr anchor="ctr"/>
                </a:tc>
                <a:extLst>
                  <a:ext uri="{0D108BD9-81ED-4DB2-BD59-A6C34878D82A}">
                    <a16:rowId xmlns:a16="http://schemas.microsoft.com/office/drawing/2014/main" val="10005"/>
                  </a:ext>
                </a:extLst>
              </a:tr>
            </a:tbl>
          </a:graphicData>
        </a:graphic>
      </p:graphicFrame>
      <p:sp>
        <p:nvSpPr>
          <p:cNvPr id="8" name="TextBox 7"/>
          <p:cNvSpPr txBox="1"/>
          <p:nvPr/>
        </p:nvSpPr>
        <p:spPr>
          <a:xfrm>
            <a:off x="6137031" y="1296769"/>
            <a:ext cx="5871356" cy="584775"/>
          </a:xfrm>
          <a:prstGeom prst="rect">
            <a:avLst/>
          </a:prstGeom>
          <a:noFill/>
        </p:spPr>
        <p:txBody>
          <a:bodyPr wrap="square" rtlCol="0">
            <a:spAutoFit/>
          </a:bodyPr>
          <a:lstStyle/>
          <a:p>
            <a:r>
              <a:rPr lang="en-GB" sz="3200" b="1" i="1" dirty="0" err="1">
                <a:solidFill>
                  <a:srgbClr val="E87D1E"/>
                </a:solidFill>
              </a:rPr>
              <a:t>Er</a:t>
            </a:r>
            <a:r>
              <a:rPr lang="en-GB" sz="3200" b="1" i="1" dirty="0">
                <a:solidFill>
                  <a:srgbClr val="E87D1E"/>
                </a:solidFill>
              </a:rPr>
              <a:t> </a:t>
            </a:r>
            <a:r>
              <a:rPr lang="en-GB" sz="3200" b="1" i="1" dirty="0" err="1">
                <a:solidFill>
                  <a:srgbClr val="E87D1E"/>
                </a:solidFill>
              </a:rPr>
              <a:t>kann</a:t>
            </a:r>
            <a:r>
              <a:rPr lang="en-GB" sz="3200" b="1" i="1" dirty="0">
                <a:solidFill>
                  <a:srgbClr val="E87D1E"/>
                </a:solidFill>
              </a:rPr>
              <a:t> </a:t>
            </a:r>
            <a:r>
              <a:rPr lang="en-GB" sz="3200" b="1" i="1" dirty="0" err="1">
                <a:solidFill>
                  <a:srgbClr val="E87D1E"/>
                </a:solidFill>
              </a:rPr>
              <a:t>nicht</a:t>
            </a:r>
            <a:r>
              <a:rPr lang="en-GB" sz="3200" b="1" i="1" dirty="0">
                <a:solidFill>
                  <a:srgbClr val="E87D1E"/>
                </a:solidFill>
              </a:rPr>
              <a:t> </a:t>
            </a:r>
            <a:r>
              <a:rPr lang="en-GB" sz="3200" b="1" i="1" dirty="0" err="1">
                <a:solidFill>
                  <a:srgbClr val="E87D1E"/>
                </a:solidFill>
              </a:rPr>
              <a:t>trinken</a:t>
            </a:r>
            <a:r>
              <a:rPr lang="en-GB" sz="3200" b="1" i="1" dirty="0">
                <a:solidFill>
                  <a:srgbClr val="E87D1E"/>
                </a:solidFill>
              </a:rPr>
              <a:t>.</a:t>
            </a:r>
          </a:p>
        </p:txBody>
      </p:sp>
      <p:sp>
        <p:nvSpPr>
          <p:cNvPr id="9" name="TextBox 8"/>
          <p:cNvSpPr txBox="1"/>
          <p:nvPr/>
        </p:nvSpPr>
        <p:spPr>
          <a:xfrm>
            <a:off x="6137031" y="1999725"/>
            <a:ext cx="5871356" cy="584775"/>
          </a:xfrm>
          <a:prstGeom prst="rect">
            <a:avLst/>
          </a:prstGeom>
          <a:noFill/>
        </p:spPr>
        <p:txBody>
          <a:bodyPr wrap="square" rtlCol="0">
            <a:spAutoFit/>
          </a:bodyPr>
          <a:lstStyle/>
          <a:p>
            <a:r>
              <a:rPr lang="en-GB" sz="3200" b="1" i="1" dirty="0" err="1">
                <a:solidFill>
                  <a:srgbClr val="E87D1E"/>
                </a:solidFill>
              </a:rPr>
              <a:t>Er</a:t>
            </a:r>
            <a:r>
              <a:rPr lang="en-GB" sz="3200" b="1" i="1" dirty="0">
                <a:solidFill>
                  <a:srgbClr val="E87D1E"/>
                </a:solidFill>
              </a:rPr>
              <a:t> </a:t>
            </a:r>
            <a:r>
              <a:rPr lang="en-GB" sz="3200" b="1" i="1" dirty="0" err="1">
                <a:solidFill>
                  <a:srgbClr val="E87D1E"/>
                </a:solidFill>
              </a:rPr>
              <a:t>kann</a:t>
            </a:r>
            <a:r>
              <a:rPr lang="en-GB" sz="3200" b="1" i="1" dirty="0">
                <a:solidFill>
                  <a:srgbClr val="E87D1E"/>
                </a:solidFill>
              </a:rPr>
              <a:t> </a:t>
            </a:r>
            <a:r>
              <a:rPr lang="en-GB" sz="3200" b="1" i="1" dirty="0" err="1">
                <a:solidFill>
                  <a:srgbClr val="E87D1E"/>
                </a:solidFill>
              </a:rPr>
              <a:t>keine</a:t>
            </a:r>
            <a:r>
              <a:rPr lang="en-GB" sz="3200" b="1" i="1" dirty="0">
                <a:solidFill>
                  <a:srgbClr val="E87D1E"/>
                </a:solidFill>
              </a:rPr>
              <a:t> </a:t>
            </a:r>
            <a:r>
              <a:rPr lang="en-GB" sz="3200" b="1" i="1" dirty="0" err="1">
                <a:solidFill>
                  <a:srgbClr val="E87D1E"/>
                </a:solidFill>
              </a:rPr>
              <a:t>Flasche</a:t>
            </a:r>
            <a:r>
              <a:rPr lang="en-GB" sz="3200" b="1" i="1" dirty="0">
                <a:solidFill>
                  <a:srgbClr val="E87D1E"/>
                </a:solidFill>
              </a:rPr>
              <a:t> Wasser </a:t>
            </a:r>
            <a:r>
              <a:rPr lang="en-GB" sz="3200" b="1" i="1" dirty="0" err="1">
                <a:solidFill>
                  <a:srgbClr val="E87D1E"/>
                </a:solidFill>
              </a:rPr>
              <a:t>trinken</a:t>
            </a:r>
            <a:r>
              <a:rPr lang="en-GB" sz="3200" b="1" i="1" dirty="0">
                <a:solidFill>
                  <a:srgbClr val="E87D1E"/>
                </a:solidFill>
              </a:rPr>
              <a:t>.</a:t>
            </a:r>
          </a:p>
        </p:txBody>
      </p:sp>
      <p:sp>
        <p:nvSpPr>
          <p:cNvPr id="10" name="TextBox 9"/>
          <p:cNvSpPr txBox="1"/>
          <p:nvPr/>
        </p:nvSpPr>
        <p:spPr>
          <a:xfrm>
            <a:off x="6137031" y="2783524"/>
            <a:ext cx="5871356" cy="584775"/>
          </a:xfrm>
          <a:prstGeom prst="rect">
            <a:avLst/>
          </a:prstGeom>
          <a:noFill/>
        </p:spPr>
        <p:txBody>
          <a:bodyPr wrap="square" rtlCol="0">
            <a:spAutoFit/>
          </a:bodyPr>
          <a:lstStyle/>
          <a:p>
            <a:r>
              <a:rPr lang="en-GB" sz="3200" b="1" i="1" dirty="0" err="1">
                <a:solidFill>
                  <a:srgbClr val="E87D1E"/>
                </a:solidFill>
              </a:rPr>
              <a:t>Ich</a:t>
            </a:r>
            <a:r>
              <a:rPr lang="en-GB" sz="3200" b="1" i="1" dirty="0">
                <a:solidFill>
                  <a:srgbClr val="E87D1E"/>
                </a:solidFill>
              </a:rPr>
              <a:t> </a:t>
            </a:r>
            <a:r>
              <a:rPr lang="en-GB" sz="3200" b="1" i="1" dirty="0" err="1">
                <a:solidFill>
                  <a:srgbClr val="E87D1E"/>
                </a:solidFill>
              </a:rPr>
              <a:t>kann</a:t>
            </a:r>
            <a:r>
              <a:rPr lang="en-GB" sz="3200" b="1" i="1" dirty="0">
                <a:solidFill>
                  <a:srgbClr val="E87D1E"/>
                </a:solidFill>
              </a:rPr>
              <a:t> </a:t>
            </a:r>
            <a:r>
              <a:rPr lang="en-GB" sz="3200" b="1" i="1" dirty="0" err="1">
                <a:solidFill>
                  <a:srgbClr val="E87D1E"/>
                </a:solidFill>
              </a:rPr>
              <a:t>nicht</a:t>
            </a:r>
            <a:r>
              <a:rPr lang="en-GB" sz="3200" b="1" i="1" dirty="0">
                <a:solidFill>
                  <a:srgbClr val="E87D1E"/>
                </a:solidFill>
              </a:rPr>
              <a:t> </a:t>
            </a:r>
            <a:r>
              <a:rPr lang="en-GB" sz="3200" b="1" i="1" dirty="0" err="1">
                <a:solidFill>
                  <a:srgbClr val="E87D1E"/>
                </a:solidFill>
              </a:rPr>
              <a:t>schreiben</a:t>
            </a:r>
            <a:r>
              <a:rPr lang="en-GB" sz="3200" b="1" i="1" dirty="0">
                <a:solidFill>
                  <a:srgbClr val="E87D1E"/>
                </a:solidFill>
              </a:rPr>
              <a:t>.</a:t>
            </a:r>
          </a:p>
        </p:txBody>
      </p:sp>
      <p:sp>
        <p:nvSpPr>
          <p:cNvPr id="11" name="TextBox 10"/>
          <p:cNvSpPr txBox="1"/>
          <p:nvPr/>
        </p:nvSpPr>
        <p:spPr>
          <a:xfrm>
            <a:off x="6137032" y="3567323"/>
            <a:ext cx="5871356" cy="584775"/>
          </a:xfrm>
          <a:prstGeom prst="rect">
            <a:avLst/>
          </a:prstGeom>
          <a:noFill/>
        </p:spPr>
        <p:txBody>
          <a:bodyPr wrap="square" rtlCol="0">
            <a:spAutoFit/>
          </a:bodyPr>
          <a:lstStyle/>
          <a:p>
            <a:r>
              <a:rPr lang="en-GB" sz="3200" b="1" i="1" dirty="0" err="1">
                <a:solidFill>
                  <a:srgbClr val="E87D1E"/>
                </a:solidFill>
              </a:rPr>
              <a:t>Ich</a:t>
            </a:r>
            <a:r>
              <a:rPr lang="en-GB" sz="3200" b="1" i="1" dirty="0">
                <a:solidFill>
                  <a:srgbClr val="E87D1E"/>
                </a:solidFill>
              </a:rPr>
              <a:t> </a:t>
            </a:r>
            <a:r>
              <a:rPr lang="en-GB" sz="3200" b="1" i="1" dirty="0" err="1">
                <a:solidFill>
                  <a:srgbClr val="E87D1E"/>
                </a:solidFill>
              </a:rPr>
              <a:t>kann</a:t>
            </a:r>
            <a:r>
              <a:rPr lang="en-GB" sz="3200" b="1" i="1" dirty="0">
                <a:solidFill>
                  <a:srgbClr val="E87D1E"/>
                </a:solidFill>
              </a:rPr>
              <a:t> </a:t>
            </a:r>
            <a:r>
              <a:rPr lang="en-GB" sz="3200" b="1" i="1" dirty="0" err="1">
                <a:solidFill>
                  <a:srgbClr val="E87D1E"/>
                </a:solidFill>
              </a:rPr>
              <a:t>keinen</a:t>
            </a:r>
            <a:r>
              <a:rPr lang="en-GB" sz="3200" b="1" i="1" dirty="0">
                <a:solidFill>
                  <a:srgbClr val="E87D1E"/>
                </a:solidFill>
              </a:rPr>
              <a:t> Film </a:t>
            </a:r>
            <a:r>
              <a:rPr lang="en-GB" sz="3200" b="1" i="1" dirty="0" err="1">
                <a:solidFill>
                  <a:srgbClr val="E87D1E"/>
                </a:solidFill>
              </a:rPr>
              <a:t>schreiben</a:t>
            </a:r>
            <a:r>
              <a:rPr lang="en-GB" sz="3200" b="1" i="1" dirty="0">
                <a:solidFill>
                  <a:srgbClr val="E87D1E"/>
                </a:solidFill>
              </a:rPr>
              <a:t>.</a:t>
            </a:r>
          </a:p>
        </p:txBody>
      </p:sp>
      <p:sp>
        <p:nvSpPr>
          <p:cNvPr id="12" name="TextBox 11"/>
          <p:cNvSpPr txBox="1"/>
          <p:nvPr/>
        </p:nvSpPr>
        <p:spPr>
          <a:xfrm>
            <a:off x="6137031" y="4351122"/>
            <a:ext cx="5871356" cy="584775"/>
          </a:xfrm>
          <a:prstGeom prst="rect">
            <a:avLst/>
          </a:prstGeom>
          <a:noFill/>
        </p:spPr>
        <p:txBody>
          <a:bodyPr wrap="square" rtlCol="0">
            <a:spAutoFit/>
          </a:bodyPr>
          <a:lstStyle/>
          <a:p>
            <a:r>
              <a:rPr lang="en-GB" sz="3200" b="1" i="1" dirty="0">
                <a:solidFill>
                  <a:srgbClr val="E87D1E"/>
                </a:solidFill>
              </a:rPr>
              <a:t>Du </a:t>
            </a:r>
            <a:r>
              <a:rPr lang="en-GB" sz="3200" b="1" i="1" dirty="0" err="1">
                <a:solidFill>
                  <a:srgbClr val="E87D1E"/>
                </a:solidFill>
              </a:rPr>
              <a:t>kannst</a:t>
            </a:r>
            <a:r>
              <a:rPr lang="en-GB" sz="3200" b="1" i="1" dirty="0">
                <a:solidFill>
                  <a:srgbClr val="E87D1E"/>
                </a:solidFill>
              </a:rPr>
              <a:t> </a:t>
            </a:r>
            <a:r>
              <a:rPr lang="en-GB" sz="3200" b="1" i="1" dirty="0" err="1">
                <a:solidFill>
                  <a:srgbClr val="E87D1E"/>
                </a:solidFill>
              </a:rPr>
              <a:t>nicht</a:t>
            </a:r>
            <a:r>
              <a:rPr lang="en-GB" sz="3200" b="1" i="1" dirty="0">
                <a:solidFill>
                  <a:srgbClr val="E87D1E"/>
                </a:solidFill>
              </a:rPr>
              <a:t> </a:t>
            </a:r>
            <a:r>
              <a:rPr lang="en-GB" sz="3200" b="1" i="1" dirty="0" err="1">
                <a:solidFill>
                  <a:srgbClr val="E87D1E"/>
                </a:solidFill>
              </a:rPr>
              <a:t>essen</a:t>
            </a:r>
            <a:r>
              <a:rPr lang="en-GB" sz="3200" b="1" i="1" dirty="0">
                <a:solidFill>
                  <a:srgbClr val="E87D1E"/>
                </a:solidFill>
              </a:rPr>
              <a:t>.</a:t>
            </a:r>
          </a:p>
        </p:txBody>
      </p:sp>
      <p:sp>
        <p:nvSpPr>
          <p:cNvPr id="13" name="TextBox 12"/>
          <p:cNvSpPr txBox="1"/>
          <p:nvPr/>
        </p:nvSpPr>
        <p:spPr>
          <a:xfrm>
            <a:off x="6137031" y="5054078"/>
            <a:ext cx="5871356" cy="584775"/>
          </a:xfrm>
          <a:prstGeom prst="rect">
            <a:avLst/>
          </a:prstGeom>
          <a:noFill/>
        </p:spPr>
        <p:txBody>
          <a:bodyPr wrap="square" rtlCol="0">
            <a:spAutoFit/>
          </a:bodyPr>
          <a:lstStyle/>
          <a:p>
            <a:r>
              <a:rPr lang="en-GB" sz="3200" b="1" i="1" dirty="0">
                <a:solidFill>
                  <a:srgbClr val="E87D1E"/>
                </a:solidFill>
              </a:rPr>
              <a:t>Du </a:t>
            </a:r>
            <a:r>
              <a:rPr lang="en-GB" sz="3200" b="1" i="1" dirty="0" err="1">
                <a:solidFill>
                  <a:srgbClr val="E87D1E"/>
                </a:solidFill>
              </a:rPr>
              <a:t>kannst</a:t>
            </a:r>
            <a:r>
              <a:rPr lang="en-GB" sz="3200" b="1" i="1" dirty="0">
                <a:solidFill>
                  <a:srgbClr val="E87D1E"/>
                </a:solidFill>
              </a:rPr>
              <a:t> </a:t>
            </a:r>
            <a:r>
              <a:rPr lang="en-GB" sz="3200" b="1" i="1" dirty="0" err="1">
                <a:solidFill>
                  <a:srgbClr val="E87D1E"/>
                </a:solidFill>
              </a:rPr>
              <a:t>kein</a:t>
            </a:r>
            <a:r>
              <a:rPr lang="en-GB" sz="3200" b="1" i="1" dirty="0">
                <a:solidFill>
                  <a:srgbClr val="E87D1E"/>
                </a:solidFill>
              </a:rPr>
              <a:t> </a:t>
            </a:r>
            <a:r>
              <a:rPr lang="en-GB" sz="3200" b="1" i="1" dirty="0" err="1">
                <a:solidFill>
                  <a:srgbClr val="E87D1E"/>
                </a:solidFill>
              </a:rPr>
              <a:t>Obst</a:t>
            </a:r>
            <a:r>
              <a:rPr lang="en-GB" sz="3200" b="1" i="1" dirty="0">
                <a:solidFill>
                  <a:srgbClr val="E87D1E"/>
                </a:solidFill>
              </a:rPr>
              <a:t> </a:t>
            </a:r>
            <a:r>
              <a:rPr lang="en-GB" sz="3200" b="1" i="1" dirty="0" err="1">
                <a:solidFill>
                  <a:srgbClr val="E87D1E"/>
                </a:solidFill>
              </a:rPr>
              <a:t>essen</a:t>
            </a:r>
            <a:r>
              <a:rPr lang="en-GB" sz="3200" b="1" i="1" dirty="0">
                <a:solidFill>
                  <a:srgbClr val="E87D1E"/>
                </a:solidFill>
              </a:rPr>
              <a:t>.</a:t>
            </a:r>
          </a:p>
        </p:txBody>
      </p:sp>
      <p:pic>
        <p:nvPicPr>
          <p:cNvPr id="14" name="Picture 13" descr="Image result for headless clipart"/>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10796" y="4270279"/>
            <a:ext cx="1881204" cy="19495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ttp://www.clker.com/cliparts/8/a/4/7/11949864331460157366tophat_benji_park_01.svg.hi.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15198" y="3507323"/>
            <a:ext cx="993189" cy="7047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C47ED3-0380-0A40-BCAB-A0B2BF744AFC}"/>
              </a:ext>
            </a:extLst>
          </p:cNvPr>
          <p:cNvSpPr>
            <a:spLocks noGrp="1"/>
          </p:cNvSpPr>
          <p:nvPr>
            <p:ph type="title"/>
          </p:nvPr>
        </p:nvSpPr>
        <p:spPr>
          <a:xfrm>
            <a:off x="152400" y="-206704"/>
            <a:ext cx="10515600" cy="1325563"/>
          </a:xfrm>
        </p:spPr>
        <p:txBody>
          <a:bodyPr>
            <a:normAutofit/>
          </a:bodyPr>
          <a:lstStyle/>
          <a:p>
            <a:r>
              <a:rPr lang="en-GB" sz="2800" b="1" dirty="0" err="1">
                <a:solidFill>
                  <a:srgbClr val="5B9BD5">
                    <a:lumMod val="50000"/>
                  </a:srgbClr>
                </a:solidFill>
              </a:rPr>
              <a:t>Schreib</a:t>
            </a:r>
            <a:r>
              <a:rPr lang="en-GB" sz="2800" b="1" dirty="0">
                <a:solidFill>
                  <a:srgbClr val="5B9BD5">
                    <a:lumMod val="50000"/>
                  </a:srgbClr>
                </a:solidFill>
              </a:rPr>
              <a:t> die </a:t>
            </a:r>
            <a:r>
              <a:rPr lang="en-GB" sz="2800" b="1" dirty="0" err="1">
                <a:solidFill>
                  <a:srgbClr val="5B9BD5">
                    <a:lumMod val="50000"/>
                  </a:srgbClr>
                </a:solidFill>
              </a:rPr>
              <a:t>Sätze</a:t>
            </a:r>
            <a:r>
              <a:rPr lang="en-GB" sz="2800" b="1" dirty="0">
                <a:solidFill>
                  <a:srgbClr val="5B9BD5">
                    <a:lumMod val="50000"/>
                  </a:srgbClr>
                </a:solidFill>
              </a:rPr>
              <a:t> auf Deutsch.</a:t>
            </a:r>
            <a:endParaRPr lang="en-US" sz="2800" dirty="0"/>
          </a:p>
        </p:txBody>
      </p:sp>
    </p:spTree>
    <p:extLst>
      <p:ext uri="{BB962C8B-B14F-4D97-AF65-F5344CB8AC3E}">
        <p14:creationId xmlns:p14="http://schemas.microsoft.com/office/powerpoint/2010/main" val="27532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483D7EB9-C2AA-4190-98DE-925F861600E9}"/>
              </a:ext>
            </a:extLst>
          </p:cNvPr>
          <p:cNvSpPr/>
          <p:nvPr/>
        </p:nvSpPr>
        <p:spPr>
          <a:xfrm>
            <a:off x="7156934" y="136386"/>
            <a:ext cx="4851449" cy="51539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246183" y="298937"/>
            <a:ext cx="6910753" cy="523220"/>
          </a:xfrm>
          <a:prstGeom prst="rect">
            <a:avLst/>
          </a:prstGeom>
          <a:noFill/>
        </p:spPr>
        <p:txBody>
          <a:bodyPr wrap="square" rtlCol="0">
            <a:spAutoFit/>
          </a:bodyPr>
          <a:lstStyle/>
          <a:p>
            <a:r>
              <a:rPr lang="en-GB" sz="2800" b="1" dirty="0">
                <a:solidFill>
                  <a:srgbClr val="E87D1E"/>
                </a:solidFill>
                <a:latin typeface="Century Gothic" panose="020B0502020202020204" pitchFamily="34" charset="0"/>
              </a:rPr>
              <a:t>Partner A </a:t>
            </a:r>
            <a:r>
              <a:rPr lang="en-GB" sz="2800" b="1" dirty="0" err="1">
                <a:solidFill>
                  <a:srgbClr val="E87D1E"/>
                </a:solidFill>
                <a:latin typeface="Century Gothic" panose="020B0502020202020204" pitchFamily="34" charset="0"/>
              </a:rPr>
              <a:t>sagt</a:t>
            </a:r>
            <a:r>
              <a:rPr lang="en-GB" sz="2800" b="1" dirty="0">
                <a:solidFill>
                  <a:srgbClr val="E87D1E"/>
                </a:solidFill>
                <a:latin typeface="Century Gothic" panose="020B0502020202020204" pitchFamily="34" charset="0"/>
              </a:rPr>
              <a:t> auf Deutsch:</a:t>
            </a:r>
          </a:p>
        </p:txBody>
      </p:sp>
      <p:sp>
        <p:nvSpPr>
          <p:cNvPr id="5" name="TextBox 4"/>
          <p:cNvSpPr txBox="1"/>
          <p:nvPr/>
        </p:nvSpPr>
        <p:spPr>
          <a:xfrm>
            <a:off x="246181" y="697752"/>
            <a:ext cx="6910753" cy="523220"/>
          </a:xfrm>
          <a:prstGeom prst="rect">
            <a:avLst/>
          </a:prstGeom>
          <a:noFill/>
        </p:spPr>
        <p:txBody>
          <a:bodyPr wrap="square" rtlCol="0">
            <a:spAutoFit/>
          </a:bodyPr>
          <a:lstStyle/>
          <a:p>
            <a:r>
              <a:rPr lang="en-GB" sz="2800" b="1" dirty="0">
                <a:solidFill>
                  <a:srgbClr val="115076"/>
                </a:solidFill>
                <a:latin typeface="Century Gothic" panose="020B0502020202020204" pitchFamily="34" charset="0"/>
              </a:rPr>
              <a:t>1] Der </a:t>
            </a:r>
            <a:r>
              <a:rPr lang="en-GB" sz="2800" b="1" dirty="0" err="1">
                <a:solidFill>
                  <a:srgbClr val="115076"/>
                </a:solidFill>
                <a:latin typeface="Century Gothic" panose="020B0502020202020204" pitchFamily="34" charset="0"/>
              </a:rPr>
              <a:t>Vater</a:t>
            </a:r>
            <a:r>
              <a:rPr lang="en-GB" sz="2800" b="1" dirty="0">
                <a:solidFill>
                  <a:srgbClr val="115076"/>
                </a:solidFill>
                <a:latin typeface="Century Gothic" panose="020B0502020202020204" pitchFamily="34" charset="0"/>
              </a:rPr>
              <a:t> </a:t>
            </a:r>
            <a:r>
              <a:rPr lang="en-GB" sz="2800" b="1" dirty="0" err="1">
                <a:solidFill>
                  <a:srgbClr val="115076"/>
                </a:solidFill>
                <a:latin typeface="Century Gothic" panose="020B0502020202020204" pitchFamily="34" charset="0"/>
              </a:rPr>
              <a:t>kann</a:t>
            </a:r>
            <a:r>
              <a:rPr lang="en-GB" sz="2800" b="1" dirty="0">
                <a:solidFill>
                  <a:srgbClr val="115076"/>
                </a:solidFill>
                <a:latin typeface="Century Gothic" panose="020B0502020202020204" pitchFamily="34" charset="0"/>
              </a:rPr>
              <a:t> </a:t>
            </a:r>
            <a:r>
              <a:rPr lang="en-GB" sz="2800" b="1" dirty="0" err="1">
                <a:solidFill>
                  <a:srgbClr val="115076"/>
                </a:solidFill>
                <a:latin typeface="Century Gothic" panose="020B0502020202020204" pitchFamily="34" charset="0"/>
              </a:rPr>
              <a:t>nicht</a:t>
            </a:r>
            <a:r>
              <a:rPr lang="en-GB" sz="2800" b="1" dirty="0">
                <a:solidFill>
                  <a:srgbClr val="115076"/>
                </a:solidFill>
                <a:latin typeface="Century Gothic" panose="020B0502020202020204" pitchFamily="34" charset="0"/>
              </a:rPr>
              <a:t> </a:t>
            </a:r>
            <a:r>
              <a:rPr lang="en-GB" sz="2800" b="1" dirty="0" err="1">
                <a:solidFill>
                  <a:srgbClr val="115076"/>
                </a:solidFill>
                <a:latin typeface="Century Gothic" panose="020B0502020202020204" pitchFamily="34" charset="0"/>
              </a:rPr>
              <a:t>sehen</a:t>
            </a:r>
            <a:r>
              <a:rPr lang="en-GB" sz="2800" b="1" dirty="0">
                <a:solidFill>
                  <a:srgbClr val="115076"/>
                </a:solidFill>
                <a:latin typeface="Century Gothic" panose="020B0502020202020204" pitchFamily="34" charset="0"/>
              </a:rPr>
              <a:t>.</a:t>
            </a:r>
          </a:p>
        </p:txBody>
      </p:sp>
      <p:sp>
        <p:nvSpPr>
          <p:cNvPr id="6" name="TextBox 5"/>
          <p:cNvSpPr txBox="1"/>
          <p:nvPr/>
        </p:nvSpPr>
        <p:spPr>
          <a:xfrm>
            <a:off x="5691552" y="1075815"/>
            <a:ext cx="6910753" cy="523220"/>
          </a:xfrm>
          <a:prstGeom prst="rect">
            <a:avLst/>
          </a:prstGeom>
          <a:noFill/>
        </p:spPr>
        <p:txBody>
          <a:bodyPr wrap="square" rtlCol="0">
            <a:spAutoFit/>
          </a:bodyPr>
          <a:lstStyle/>
          <a:p>
            <a:r>
              <a:rPr lang="en-GB" sz="2800" b="1" dirty="0">
                <a:solidFill>
                  <a:srgbClr val="E87D1E"/>
                </a:solidFill>
                <a:latin typeface="Century Gothic" panose="020B0502020202020204" pitchFamily="34" charset="0"/>
              </a:rPr>
              <a:t>Partner B </a:t>
            </a:r>
            <a:r>
              <a:rPr lang="en-GB" sz="2800" b="1" dirty="0" err="1">
                <a:solidFill>
                  <a:srgbClr val="E87D1E"/>
                </a:solidFill>
                <a:latin typeface="Century Gothic" panose="020B0502020202020204" pitchFamily="34" charset="0"/>
              </a:rPr>
              <a:t>hört</a:t>
            </a:r>
            <a:r>
              <a:rPr lang="en-GB" sz="2800" b="1" dirty="0">
                <a:solidFill>
                  <a:srgbClr val="E87D1E"/>
                </a:solidFill>
                <a:latin typeface="Century Gothic" panose="020B0502020202020204" pitchFamily="34" charset="0"/>
              </a:rPr>
              <a:t> </a:t>
            </a:r>
            <a:r>
              <a:rPr lang="en-GB" sz="2800" b="1" dirty="0" err="1">
                <a:solidFill>
                  <a:srgbClr val="E87D1E"/>
                </a:solidFill>
                <a:latin typeface="Century Gothic" panose="020B0502020202020204" pitchFamily="34" charset="0"/>
              </a:rPr>
              <a:t>zu</a:t>
            </a:r>
            <a:r>
              <a:rPr lang="en-GB" sz="2800" b="1" dirty="0">
                <a:solidFill>
                  <a:srgbClr val="E87D1E"/>
                </a:solidFill>
                <a:latin typeface="Century Gothic" panose="020B0502020202020204" pitchFamily="34" charset="0"/>
              </a:rPr>
              <a:t> und </a:t>
            </a:r>
            <a:r>
              <a:rPr lang="en-GB" sz="2800" b="1" dirty="0" err="1">
                <a:solidFill>
                  <a:srgbClr val="E87D1E"/>
                </a:solidFill>
                <a:latin typeface="Century Gothic" panose="020B0502020202020204" pitchFamily="34" charset="0"/>
              </a:rPr>
              <a:t>schreibt</a:t>
            </a:r>
            <a:r>
              <a:rPr lang="en-GB" sz="2800" b="1" dirty="0">
                <a:solidFill>
                  <a:srgbClr val="E87D1E"/>
                </a:solidFill>
                <a:latin typeface="Century Gothic" panose="020B0502020202020204" pitchFamily="34" charset="0"/>
              </a:rPr>
              <a:t>:</a:t>
            </a:r>
          </a:p>
        </p:txBody>
      </p:sp>
      <p:sp>
        <p:nvSpPr>
          <p:cNvPr id="7" name="TextBox 6"/>
          <p:cNvSpPr txBox="1"/>
          <p:nvPr/>
        </p:nvSpPr>
        <p:spPr>
          <a:xfrm>
            <a:off x="5691550" y="1520856"/>
            <a:ext cx="6910753" cy="523220"/>
          </a:xfrm>
          <a:prstGeom prst="rect">
            <a:avLst/>
          </a:prstGeom>
          <a:noFill/>
        </p:spPr>
        <p:txBody>
          <a:bodyPr wrap="square" rtlCol="0">
            <a:spAutoFit/>
          </a:bodyPr>
          <a:lstStyle/>
          <a:p>
            <a:r>
              <a:rPr lang="en-GB" sz="2800" b="1" i="1" dirty="0">
                <a:solidFill>
                  <a:srgbClr val="115076"/>
                </a:solidFill>
                <a:latin typeface="Century Gothic" panose="020B0502020202020204" pitchFamily="34" charset="0"/>
              </a:rPr>
              <a:t>1] Der </a:t>
            </a:r>
            <a:r>
              <a:rPr lang="en-GB" sz="2800" b="1" i="1" dirty="0" err="1">
                <a:solidFill>
                  <a:srgbClr val="115076"/>
                </a:solidFill>
                <a:latin typeface="Century Gothic" panose="020B0502020202020204" pitchFamily="34" charset="0"/>
              </a:rPr>
              <a:t>Vater</a:t>
            </a:r>
            <a:r>
              <a:rPr lang="en-GB" sz="2800" b="1" i="1" dirty="0">
                <a:solidFill>
                  <a:srgbClr val="115076"/>
                </a:solidFill>
                <a:latin typeface="Century Gothic" panose="020B0502020202020204" pitchFamily="34" charset="0"/>
              </a:rPr>
              <a:t> </a:t>
            </a:r>
            <a:r>
              <a:rPr lang="en-GB" sz="2800" b="1" i="1" dirty="0" err="1">
                <a:solidFill>
                  <a:srgbClr val="115076"/>
                </a:solidFill>
                <a:latin typeface="Century Gothic" panose="020B0502020202020204" pitchFamily="34" charset="0"/>
              </a:rPr>
              <a:t>kann</a:t>
            </a:r>
            <a:r>
              <a:rPr lang="en-GB" sz="2800" b="1" i="1" dirty="0">
                <a:solidFill>
                  <a:srgbClr val="115076"/>
                </a:solidFill>
                <a:latin typeface="Century Gothic" panose="020B0502020202020204" pitchFamily="34" charset="0"/>
              </a:rPr>
              <a:t> </a:t>
            </a:r>
            <a:r>
              <a:rPr lang="en-GB" sz="2800" b="1" i="1" dirty="0" err="1">
                <a:solidFill>
                  <a:srgbClr val="115076"/>
                </a:solidFill>
                <a:latin typeface="Century Gothic" panose="020B0502020202020204" pitchFamily="34" charset="0"/>
              </a:rPr>
              <a:t>nicht</a:t>
            </a:r>
            <a:r>
              <a:rPr lang="en-GB" sz="2800" b="1" i="1" dirty="0">
                <a:solidFill>
                  <a:srgbClr val="115076"/>
                </a:solidFill>
                <a:latin typeface="Century Gothic" panose="020B0502020202020204" pitchFamily="34" charset="0"/>
              </a:rPr>
              <a:t> </a:t>
            </a:r>
            <a:r>
              <a:rPr lang="en-GB" sz="2800" b="1" i="1" dirty="0" err="1">
                <a:solidFill>
                  <a:srgbClr val="115076"/>
                </a:solidFill>
                <a:latin typeface="Century Gothic" panose="020B0502020202020204" pitchFamily="34" charset="0"/>
              </a:rPr>
              <a:t>sehen</a:t>
            </a:r>
            <a:r>
              <a:rPr lang="en-GB" sz="2800" b="1" i="1" dirty="0">
                <a:solidFill>
                  <a:srgbClr val="115076"/>
                </a:solidFill>
                <a:latin typeface="Century Gothic" panose="020B0502020202020204" pitchFamily="34" charset="0"/>
              </a:rPr>
              <a:t>.</a:t>
            </a:r>
          </a:p>
        </p:txBody>
      </p:sp>
      <p:sp>
        <p:nvSpPr>
          <p:cNvPr id="8" name="TextBox 7"/>
          <p:cNvSpPr txBox="1"/>
          <p:nvPr/>
        </p:nvSpPr>
        <p:spPr>
          <a:xfrm>
            <a:off x="5691552" y="2185448"/>
            <a:ext cx="6910753" cy="523220"/>
          </a:xfrm>
          <a:prstGeom prst="rect">
            <a:avLst/>
          </a:prstGeom>
          <a:noFill/>
        </p:spPr>
        <p:txBody>
          <a:bodyPr wrap="square" rtlCol="0">
            <a:spAutoFit/>
          </a:bodyPr>
          <a:lstStyle/>
          <a:p>
            <a:r>
              <a:rPr lang="en-GB" sz="2800" b="1" dirty="0">
                <a:solidFill>
                  <a:srgbClr val="E87D1E"/>
                </a:solidFill>
                <a:latin typeface="Century Gothic" panose="020B0502020202020204" pitchFamily="34" charset="0"/>
              </a:rPr>
              <a:t>Partner B </a:t>
            </a:r>
            <a:r>
              <a:rPr lang="en-GB" sz="2800" b="1" dirty="0" err="1">
                <a:solidFill>
                  <a:srgbClr val="E87D1E"/>
                </a:solidFill>
                <a:latin typeface="Century Gothic" panose="020B0502020202020204" pitchFamily="34" charset="0"/>
              </a:rPr>
              <a:t>sagt</a:t>
            </a:r>
            <a:r>
              <a:rPr lang="en-GB" sz="2800" b="1" dirty="0">
                <a:solidFill>
                  <a:srgbClr val="E87D1E"/>
                </a:solidFill>
                <a:latin typeface="Century Gothic" panose="020B0502020202020204" pitchFamily="34" charset="0"/>
              </a:rPr>
              <a:t> auf </a:t>
            </a:r>
            <a:r>
              <a:rPr lang="en-GB" sz="2800" b="1" dirty="0" err="1">
                <a:solidFill>
                  <a:srgbClr val="E87D1E"/>
                </a:solidFill>
                <a:latin typeface="Century Gothic" panose="020B0502020202020204" pitchFamily="34" charset="0"/>
              </a:rPr>
              <a:t>Englisch</a:t>
            </a:r>
            <a:r>
              <a:rPr lang="en-GB" sz="2800" b="1" dirty="0">
                <a:solidFill>
                  <a:srgbClr val="E87D1E"/>
                </a:solidFill>
                <a:latin typeface="Century Gothic" panose="020B0502020202020204" pitchFamily="34" charset="0"/>
              </a:rPr>
              <a:t>:</a:t>
            </a:r>
          </a:p>
        </p:txBody>
      </p:sp>
      <p:sp>
        <p:nvSpPr>
          <p:cNvPr id="9" name="TextBox 8"/>
          <p:cNvSpPr txBox="1"/>
          <p:nvPr/>
        </p:nvSpPr>
        <p:spPr>
          <a:xfrm>
            <a:off x="5691551" y="2658229"/>
            <a:ext cx="6910753" cy="523220"/>
          </a:xfrm>
          <a:prstGeom prst="rect">
            <a:avLst/>
          </a:prstGeom>
          <a:noFill/>
        </p:spPr>
        <p:txBody>
          <a:bodyPr wrap="square" rtlCol="0">
            <a:spAutoFit/>
          </a:bodyPr>
          <a:lstStyle/>
          <a:p>
            <a:r>
              <a:rPr lang="en-GB" sz="2800" b="1" dirty="0">
                <a:solidFill>
                  <a:srgbClr val="115076"/>
                </a:solidFill>
                <a:latin typeface="Century Gothic" panose="020B0502020202020204" pitchFamily="34" charset="0"/>
              </a:rPr>
              <a:t>1] The father can’t see.</a:t>
            </a:r>
          </a:p>
        </p:txBody>
      </p:sp>
      <p:sp>
        <p:nvSpPr>
          <p:cNvPr id="10" name="TextBox 9"/>
          <p:cNvSpPr txBox="1"/>
          <p:nvPr/>
        </p:nvSpPr>
        <p:spPr>
          <a:xfrm>
            <a:off x="246182" y="1921763"/>
            <a:ext cx="6910753" cy="523220"/>
          </a:xfrm>
          <a:prstGeom prst="rect">
            <a:avLst/>
          </a:prstGeom>
          <a:noFill/>
        </p:spPr>
        <p:txBody>
          <a:bodyPr wrap="square" rtlCol="0">
            <a:spAutoFit/>
          </a:bodyPr>
          <a:lstStyle/>
          <a:p>
            <a:r>
              <a:rPr lang="en-GB" sz="2800" b="1" dirty="0" err="1">
                <a:solidFill>
                  <a:srgbClr val="115076"/>
                </a:solidFill>
                <a:latin typeface="Century Gothic" panose="020B0502020202020204" pitchFamily="34" charset="0"/>
              </a:rPr>
              <a:t>Ja</a:t>
            </a:r>
            <a:r>
              <a:rPr lang="en-GB" sz="2800" b="1" dirty="0">
                <a:solidFill>
                  <a:srgbClr val="115076"/>
                </a:solidFill>
                <a:latin typeface="Century Gothic" panose="020B0502020202020204" pitchFamily="34" charset="0"/>
              </a:rPr>
              <a:t>! Das </a:t>
            </a:r>
            <a:r>
              <a:rPr lang="en-GB" sz="2800" b="1" dirty="0" err="1">
                <a:solidFill>
                  <a:srgbClr val="115076"/>
                </a:solidFill>
                <a:latin typeface="Century Gothic" panose="020B0502020202020204" pitchFamily="34" charset="0"/>
              </a:rPr>
              <a:t>ist</a:t>
            </a:r>
            <a:r>
              <a:rPr lang="en-GB" sz="2800" b="1" dirty="0">
                <a:solidFill>
                  <a:srgbClr val="115076"/>
                </a:solidFill>
                <a:latin typeface="Century Gothic" panose="020B0502020202020204" pitchFamily="34" charset="0"/>
              </a:rPr>
              <a:t> </a:t>
            </a:r>
            <a:r>
              <a:rPr lang="en-GB" sz="2800" b="1" dirty="0" err="1">
                <a:solidFill>
                  <a:srgbClr val="115076"/>
                </a:solidFill>
                <a:latin typeface="Century Gothic" panose="020B0502020202020204" pitchFamily="34" charset="0"/>
              </a:rPr>
              <a:t>richtig</a:t>
            </a:r>
            <a:r>
              <a:rPr lang="en-GB" sz="2800" b="1" dirty="0">
                <a:solidFill>
                  <a:srgbClr val="115076"/>
                </a:solidFill>
                <a:latin typeface="Century Gothic" panose="020B0502020202020204" pitchFamily="34" charset="0"/>
              </a:rPr>
              <a:t>.</a:t>
            </a:r>
          </a:p>
        </p:txBody>
      </p:sp>
      <p:sp>
        <p:nvSpPr>
          <p:cNvPr id="11" name="TextBox 10"/>
          <p:cNvSpPr txBox="1"/>
          <p:nvPr/>
        </p:nvSpPr>
        <p:spPr>
          <a:xfrm>
            <a:off x="246182" y="1491040"/>
            <a:ext cx="6910753" cy="523220"/>
          </a:xfrm>
          <a:prstGeom prst="rect">
            <a:avLst/>
          </a:prstGeom>
          <a:noFill/>
        </p:spPr>
        <p:txBody>
          <a:bodyPr wrap="square" rtlCol="0">
            <a:spAutoFit/>
          </a:bodyPr>
          <a:lstStyle/>
          <a:p>
            <a:r>
              <a:rPr lang="en-GB" sz="2800" b="1" dirty="0">
                <a:solidFill>
                  <a:srgbClr val="E87D1E"/>
                </a:solidFill>
                <a:latin typeface="Century Gothic" panose="020B0502020202020204" pitchFamily="34" charset="0"/>
              </a:rPr>
              <a:t>Partner A </a:t>
            </a:r>
            <a:r>
              <a:rPr lang="en-GB" sz="2800" b="1" dirty="0" err="1">
                <a:solidFill>
                  <a:srgbClr val="E87D1E"/>
                </a:solidFill>
                <a:latin typeface="Century Gothic" panose="020B0502020202020204" pitchFamily="34" charset="0"/>
              </a:rPr>
              <a:t>sagt</a:t>
            </a:r>
            <a:r>
              <a:rPr lang="en-GB" sz="2800" b="1" dirty="0">
                <a:solidFill>
                  <a:srgbClr val="E87D1E"/>
                </a:solidFill>
                <a:latin typeface="Century Gothic" panose="020B0502020202020204" pitchFamily="34" charset="0"/>
              </a:rPr>
              <a:t>:</a:t>
            </a:r>
          </a:p>
        </p:txBody>
      </p:sp>
      <p:cxnSp>
        <p:nvCxnSpPr>
          <p:cNvPr id="13" name="Straight Connector 12"/>
          <p:cNvCxnSpPr/>
          <p:nvPr/>
        </p:nvCxnSpPr>
        <p:spPr>
          <a:xfrm>
            <a:off x="246181" y="3365430"/>
            <a:ext cx="11762206" cy="0"/>
          </a:xfrm>
          <a:prstGeom prst="line">
            <a:avLst/>
          </a:prstGeom>
          <a:ln w="28575">
            <a:solidFill>
              <a:srgbClr val="115076"/>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691550" y="3465044"/>
            <a:ext cx="6910753" cy="523220"/>
          </a:xfrm>
          <a:prstGeom prst="rect">
            <a:avLst/>
          </a:prstGeom>
          <a:noFill/>
        </p:spPr>
        <p:txBody>
          <a:bodyPr wrap="square" rtlCol="0">
            <a:spAutoFit/>
          </a:bodyPr>
          <a:lstStyle/>
          <a:p>
            <a:r>
              <a:rPr lang="en-GB" sz="2800" b="1" dirty="0">
                <a:solidFill>
                  <a:srgbClr val="E87D1E"/>
                </a:solidFill>
                <a:latin typeface="Century Gothic" panose="020B0502020202020204" pitchFamily="34" charset="0"/>
              </a:rPr>
              <a:t>Partner B </a:t>
            </a:r>
            <a:r>
              <a:rPr lang="en-GB" sz="2800" b="1" dirty="0" err="1">
                <a:solidFill>
                  <a:srgbClr val="E87D1E"/>
                </a:solidFill>
                <a:latin typeface="Century Gothic" panose="020B0502020202020204" pitchFamily="34" charset="0"/>
              </a:rPr>
              <a:t>sagt</a:t>
            </a:r>
            <a:r>
              <a:rPr lang="en-GB" sz="2800" b="1" dirty="0">
                <a:solidFill>
                  <a:srgbClr val="E87D1E"/>
                </a:solidFill>
                <a:latin typeface="Century Gothic" panose="020B0502020202020204" pitchFamily="34" charset="0"/>
              </a:rPr>
              <a:t> auf Deutsch:</a:t>
            </a:r>
          </a:p>
        </p:txBody>
      </p:sp>
      <p:sp>
        <p:nvSpPr>
          <p:cNvPr id="15" name="TextBox 14"/>
          <p:cNvSpPr txBox="1"/>
          <p:nvPr/>
        </p:nvSpPr>
        <p:spPr>
          <a:xfrm>
            <a:off x="5691548" y="3863859"/>
            <a:ext cx="6910753" cy="523220"/>
          </a:xfrm>
          <a:prstGeom prst="rect">
            <a:avLst/>
          </a:prstGeom>
          <a:noFill/>
        </p:spPr>
        <p:txBody>
          <a:bodyPr wrap="square" rtlCol="0">
            <a:spAutoFit/>
          </a:bodyPr>
          <a:lstStyle/>
          <a:p>
            <a:r>
              <a:rPr lang="en-GB" sz="2800" b="1" dirty="0">
                <a:solidFill>
                  <a:srgbClr val="115076"/>
                </a:solidFill>
                <a:latin typeface="Century Gothic" panose="020B0502020202020204" pitchFamily="34" charset="0"/>
              </a:rPr>
              <a:t>2] Der </a:t>
            </a:r>
            <a:r>
              <a:rPr lang="en-GB" sz="2800" b="1" dirty="0" err="1">
                <a:solidFill>
                  <a:srgbClr val="115076"/>
                </a:solidFill>
                <a:latin typeface="Century Gothic" panose="020B0502020202020204" pitchFamily="34" charset="0"/>
              </a:rPr>
              <a:t>Junge</a:t>
            </a:r>
            <a:r>
              <a:rPr lang="en-GB" sz="2800" b="1" dirty="0">
                <a:solidFill>
                  <a:srgbClr val="115076"/>
                </a:solidFill>
                <a:latin typeface="Century Gothic" panose="020B0502020202020204" pitchFamily="34" charset="0"/>
              </a:rPr>
              <a:t> </a:t>
            </a:r>
            <a:r>
              <a:rPr lang="en-GB" sz="2800" b="1" dirty="0" err="1">
                <a:solidFill>
                  <a:srgbClr val="115076"/>
                </a:solidFill>
                <a:latin typeface="Century Gothic" panose="020B0502020202020204" pitchFamily="34" charset="0"/>
              </a:rPr>
              <a:t>kann</a:t>
            </a:r>
            <a:r>
              <a:rPr lang="en-GB" sz="2800" b="1" dirty="0">
                <a:solidFill>
                  <a:srgbClr val="115076"/>
                </a:solidFill>
                <a:latin typeface="Century Gothic" panose="020B0502020202020204" pitchFamily="34" charset="0"/>
              </a:rPr>
              <a:t> </a:t>
            </a:r>
            <a:r>
              <a:rPr lang="en-GB" sz="2800" b="1" dirty="0" err="1">
                <a:solidFill>
                  <a:srgbClr val="115076"/>
                </a:solidFill>
                <a:latin typeface="Century Gothic" panose="020B0502020202020204" pitchFamily="34" charset="0"/>
              </a:rPr>
              <a:t>keinen</a:t>
            </a:r>
            <a:r>
              <a:rPr lang="en-GB" sz="2800" b="1" dirty="0">
                <a:solidFill>
                  <a:srgbClr val="115076"/>
                </a:solidFill>
                <a:latin typeface="Century Gothic" panose="020B0502020202020204" pitchFamily="34" charset="0"/>
              </a:rPr>
              <a:t> Film </a:t>
            </a:r>
            <a:r>
              <a:rPr lang="en-GB" sz="2800" b="1" dirty="0" err="1">
                <a:solidFill>
                  <a:srgbClr val="115076"/>
                </a:solidFill>
                <a:latin typeface="Century Gothic" panose="020B0502020202020204" pitchFamily="34" charset="0"/>
              </a:rPr>
              <a:t>sehen</a:t>
            </a:r>
            <a:r>
              <a:rPr lang="en-GB" sz="2800" b="1" dirty="0">
                <a:solidFill>
                  <a:srgbClr val="115076"/>
                </a:solidFill>
                <a:latin typeface="Century Gothic" panose="020B0502020202020204" pitchFamily="34" charset="0"/>
              </a:rPr>
              <a:t>.</a:t>
            </a:r>
          </a:p>
        </p:txBody>
      </p:sp>
      <p:sp>
        <p:nvSpPr>
          <p:cNvPr id="16" name="TextBox 15"/>
          <p:cNvSpPr txBox="1"/>
          <p:nvPr/>
        </p:nvSpPr>
        <p:spPr>
          <a:xfrm>
            <a:off x="50847" y="4262674"/>
            <a:ext cx="6910753" cy="523220"/>
          </a:xfrm>
          <a:prstGeom prst="rect">
            <a:avLst/>
          </a:prstGeom>
          <a:noFill/>
        </p:spPr>
        <p:txBody>
          <a:bodyPr wrap="square" rtlCol="0">
            <a:spAutoFit/>
          </a:bodyPr>
          <a:lstStyle/>
          <a:p>
            <a:r>
              <a:rPr lang="en-GB" sz="2800" b="1" dirty="0">
                <a:solidFill>
                  <a:srgbClr val="E87D1E"/>
                </a:solidFill>
                <a:latin typeface="Century Gothic" panose="020B0502020202020204" pitchFamily="34" charset="0"/>
              </a:rPr>
              <a:t>Partner A </a:t>
            </a:r>
            <a:r>
              <a:rPr lang="en-GB" sz="2800" b="1" dirty="0" err="1">
                <a:solidFill>
                  <a:srgbClr val="E87D1E"/>
                </a:solidFill>
                <a:latin typeface="Century Gothic" panose="020B0502020202020204" pitchFamily="34" charset="0"/>
              </a:rPr>
              <a:t>hört</a:t>
            </a:r>
            <a:r>
              <a:rPr lang="en-GB" sz="2800" b="1" dirty="0">
                <a:solidFill>
                  <a:srgbClr val="E87D1E"/>
                </a:solidFill>
                <a:latin typeface="Century Gothic" panose="020B0502020202020204" pitchFamily="34" charset="0"/>
              </a:rPr>
              <a:t> </a:t>
            </a:r>
            <a:r>
              <a:rPr lang="en-GB" sz="2800" b="1" dirty="0" err="1">
                <a:solidFill>
                  <a:srgbClr val="E87D1E"/>
                </a:solidFill>
                <a:latin typeface="Century Gothic" panose="020B0502020202020204" pitchFamily="34" charset="0"/>
              </a:rPr>
              <a:t>zu</a:t>
            </a:r>
            <a:r>
              <a:rPr lang="en-GB" sz="2800" b="1" dirty="0">
                <a:solidFill>
                  <a:srgbClr val="E87D1E"/>
                </a:solidFill>
                <a:latin typeface="Century Gothic" panose="020B0502020202020204" pitchFamily="34" charset="0"/>
              </a:rPr>
              <a:t> und </a:t>
            </a:r>
            <a:r>
              <a:rPr lang="en-GB" sz="2800" b="1" dirty="0" err="1">
                <a:solidFill>
                  <a:srgbClr val="E87D1E"/>
                </a:solidFill>
                <a:latin typeface="Century Gothic" panose="020B0502020202020204" pitchFamily="34" charset="0"/>
              </a:rPr>
              <a:t>schreibt</a:t>
            </a:r>
            <a:r>
              <a:rPr lang="en-GB" sz="2800" b="1" dirty="0">
                <a:solidFill>
                  <a:srgbClr val="E87D1E"/>
                </a:solidFill>
                <a:latin typeface="Century Gothic" panose="020B0502020202020204" pitchFamily="34" charset="0"/>
              </a:rPr>
              <a:t>:</a:t>
            </a:r>
          </a:p>
        </p:txBody>
      </p:sp>
      <p:sp>
        <p:nvSpPr>
          <p:cNvPr id="17" name="TextBox 16"/>
          <p:cNvSpPr txBox="1"/>
          <p:nvPr/>
        </p:nvSpPr>
        <p:spPr>
          <a:xfrm>
            <a:off x="50845" y="4707715"/>
            <a:ext cx="6910753" cy="523220"/>
          </a:xfrm>
          <a:prstGeom prst="rect">
            <a:avLst/>
          </a:prstGeom>
          <a:noFill/>
        </p:spPr>
        <p:txBody>
          <a:bodyPr wrap="square" rtlCol="0">
            <a:spAutoFit/>
          </a:bodyPr>
          <a:lstStyle/>
          <a:p>
            <a:r>
              <a:rPr lang="en-GB" sz="2800" b="1" i="1" dirty="0">
                <a:solidFill>
                  <a:srgbClr val="115076"/>
                </a:solidFill>
                <a:latin typeface="Century Gothic" panose="020B0502020202020204" pitchFamily="34" charset="0"/>
              </a:rPr>
              <a:t>1] Der </a:t>
            </a:r>
            <a:r>
              <a:rPr lang="en-GB" sz="2800" b="1" i="1" dirty="0" err="1">
                <a:solidFill>
                  <a:srgbClr val="115076"/>
                </a:solidFill>
                <a:latin typeface="Century Gothic" panose="020B0502020202020204" pitchFamily="34" charset="0"/>
              </a:rPr>
              <a:t>Junge</a:t>
            </a:r>
            <a:r>
              <a:rPr lang="en-GB" sz="2800" b="1" i="1" dirty="0">
                <a:solidFill>
                  <a:srgbClr val="115076"/>
                </a:solidFill>
                <a:latin typeface="Century Gothic" panose="020B0502020202020204" pitchFamily="34" charset="0"/>
              </a:rPr>
              <a:t> </a:t>
            </a:r>
            <a:r>
              <a:rPr lang="en-GB" sz="2800" b="1" i="1" dirty="0" err="1">
                <a:solidFill>
                  <a:srgbClr val="115076"/>
                </a:solidFill>
                <a:latin typeface="Century Gothic" panose="020B0502020202020204" pitchFamily="34" charset="0"/>
              </a:rPr>
              <a:t>kann</a:t>
            </a:r>
            <a:r>
              <a:rPr lang="en-GB" sz="2800" b="1" i="1" dirty="0">
                <a:solidFill>
                  <a:srgbClr val="115076"/>
                </a:solidFill>
                <a:latin typeface="Century Gothic" panose="020B0502020202020204" pitchFamily="34" charset="0"/>
              </a:rPr>
              <a:t> </a:t>
            </a:r>
            <a:r>
              <a:rPr lang="en-GB" sz="2800" b="1" i="1" dirty="0" err="1">
                <a:solidFill>
                  <a:srgbClr val="115076"/>
                </a:solidFill>
                <a:latin typeface="Century Gothic" panose="020B0502020202020204" pitchFamily="34" charset="0"/>
              </a:rPr>
              <a:t>keinen</a:t>
            </a:r>
            <a:r>
              <a:rPr lang="en-GB" sz="2800" b="1" i="1" dirty="0">
                <a:solidFill>
                  <a:srgbClr val="115076"/>
                </a:solidFill>
                <a:latin typeface="Century Gothic" panose="020B0502020202020204" pitchFamily="34" charset="0"/>
              </a:rPr>
              <a:t> Film </a:t>
            </a:r>
            <a:r>
              <a:rPr lang="en-GB" sz="2800" b="1" i="1" dirty="0" err="1">
                <a:solidFill>
                  <a:srgbClr val="115076"/>
                </a:solidFill>
                <a:latin typeface="Century Gothic" panose="020B0502020202020204" pitchFamily="34" charset="0"/>
              </a:rPr>
              <a:t>sehen</a:t>
            </a:r>
            <a:r>
              <a:rPr lang="en-GB" sz="2800" b="1" i="1" dirty="0">
                <a:solidFill>
                  <a:srgbClr val="115076"/>
                </a:solidFill>
                <a:latin typeface="Century Gothic" panose="020B0502020202020204" pitchFamily="34" charset="0"/>
              </a:rPr>
              <a:t>.</a:t>
            </a:r>
          </a:p>
        </p:txBody>
      </p:sp>
      <p:sp>
        <p:nvSpPr>
          <p:cNvPr id="18" name="TextBox 17"/>
          <p:cNvSpPr txBox="1"/>
          <p:nvPr/>
        </p:nvSpPr>
        <p:spPr>
          <a:xfrm>
            <a:off x="50847" y="5372307"/>
            <a:ext cx="6910753" cy="523220"/>
          </a:xfrm>
          <a:prstGeom prst="rect">
            <a:avLst/>
          </a:prstGeom>
          <a:noFill/>
        </p:spPr>
        <p:txBody>
          <a:bodyPr wrap="square" rtlCol="0">
            <a:spAutoFit/>
          </a:bodyPr>
          <a:lstStyle/>
          <a:p>
            <a:r>
              <a:rPr lang="en-GB" sz="2800" b="1" dirty="0">
                <a:solidFill>
                  <a:srgbClr val="E87D1E"/>
                </a:solidFill>
                <a:latin typeface="Century Gothic" panose="020B0502020202020204" pitchFamily="34" charset="0"/>
              </a:rPr>
              <a:t>Partner A </a:t>
            </a:r>
            <a:r>
              <a:rPr lang="en-GB" sz="2800" b="1" dirty="0" err="1">
                <a:solidFill>
                  <a:srgbClr val="E87D1E"/>
                </a:solidFill>
                <a:latin typeface="Century Gothic" panose="020B0502020202020204" pitchFamily="34" charset="0"/>
              </a:rPr>
              <a:t>sagt</a:t>
            </a:r>
            <a:r>
              <a:rPr lang="en-GB" sz="2800" b="1" dirty="0">
                <a:solidFill>
                  <a:srgbClr val="E87D1E"/>
                </a:solidFill>
                <a:latin typeface="Century Gothic" panose="020B0502020202020204" pitchFamily="34" charset="0"/>
              </a:rPr>
              <a:t> auf </a:t>
            </a:r>
            <a:r>
              <a:rPr lang="en-GB" sz="2800" b="1" dirty="0" err="1">
                <a:solidFill>
                  <a:srgbClr val="E87D1E"/>
                </a:solidFill>
                <a:latin typeface="Century Gothic" panose="020B0502020202020204" pitchFamily="34" charset="0"/>
              </a:rPr>
              <a:t>Englisch</a:t>
            </a:r>
            <a:r>
              <a:rPr lang="en-GB" sz="2800" b="1" dirty="0">
                <a:solidFill>
                  <a:srgbClr val="E87D1E"/>
                </a:solidFill>
                <a:latin typeface="Century Gothic" panose="020B0502020202020204" pitchFamily="34" charset="0"/>
              </a:rPr>
              <a:t>:</a:t>
            </a:r>
          </a:p>
        </p:txBody>
      </p:sp>
      <p:sp>
        <p:nvSpPr>
          <p:cNvPr id="19" name="TextBox 18"/>
          <p:cNvSpPr txBox="1"/>
          <p:nvPr/>
        </p:nvSpPr>
        <p:spPr>
          <a:xfrm>
            <a:off x="50846" y="5845088"/>
            <a:ext cx="6910753" cy="523220"/>
          </a:xfrm>
          <a:prstGeom prst="rect">
            <a:avLst/>
          </a:prstGeom>
          <a:noFill/>
        </p:spPr>
        <p:txBody>
          <a:bodyPr wrap="square" rtlCol="0">
            <a:spAutoFit/>
          </a:bodyPr>
          <a:lstStyle/>
          <a:p>
            <a:r>
              <a:rPr lang="en-GB" sz="2800" b="1" dirty="0">
                <a:solidFill>
                  <a:srgbClr val="115076"/>
                </a:solidFill>
                <a:latin typeface="Century Gothic" panose="020B0502020202020204" pitchFamily="34" charset="0"/>
              </a:rPr>
              <a:t>1] The boy can’t see a/any film.</a:t>
            </a:r>
          </a:p>
        </p:txBody>
      </p:sp>
      <p:sp>
        <p:nvSpPr>
          <p:cNvPr id="20" name="TextBox 19"/>
          <p:cNvSpPr txBox="1"/>
          <p:nvPr/>
        </p:nvSpPr>
        <p:spPr>
          <a:xfrm>
            <a:off x="5955320" y="5803030"/>
            <a:ext cx="6910753" cy="523220"/>
          </a:xfrm>
          <a:prstGeom prst="rect">
            <a:avLst/>
          </a:prstGeom>
          <a:noFill/>
        </p:spPr>
        <p:txBody>
          <a:bodyPr wrap="square" rtlCol="0">
            <a:spAutoFit/>
          </a:bodyPr>
          <a:lstStyle/>
          <a:p>
            <a:r>
              <a:rPr lang="en-GB" sz="2800" b="1" dirty="0" err="1">
                <a:solidFill>
                  <a:srgbClr val="115076"/>
                </a:solidFill>
                <a:latin typeface="Century Gothic" panose="020B0502020202020204" pitchFamily="34" charset="0"/>
              </a:rPr>
              <a:t>Ja</a:t>
            </a:r>
            <a:r>
              <a:rPr lang="en-GB" sz="2800" b="1" dirty="0">
                <a:solidFill>
                  <a:srgbClr val="115076"/>
                </a:solidFill>
                <a:latin typeface="Century Gothic" panose="020B0502020202020204" pitchFamily="34" charset="0"/>
              </a:rPr>
              <a:t>! Das </a:t>
            </a:r>
            <a:r>
              <a:rPr lang="en-GB" sz="2800" b="1" dirty="0" err="1">
                <a:solidFill>
                  <a:srgbClr val="115076"/>
                </a:solidFill>
                <a:latin typeface="Century Gothic" panose="020B0502020202020204" pitchFamily="34" charset="0"/>
              </a:rPr>
              <a:t>ist</a:t>
            </a:r>
            <a:r>
              <a:rPr lang="en-GB" sz="2800" b="1" dirty="0">
                <a:solidFill>
                  <a:srgbClr val="115076"/>
                </a:solidFill>
                <a:latin typeface="Century Gothic" panose="020B0502020202020204" pitchFamily="34" charset="0"/>
              </a:rPr>
              <a:t> </a:t>
            </a:r>
            <a:r>
              <a:rPr lang="en-GB" sz="2800" b="1" dirty="0" err="1">
                <a:solidFill>
                  <a:srgbClr val="115076"/>
                </a:solidFill>
                <a:latin typeface="Century Gothic" panose="020B0502020202020204" pitchFamily="34" charset="0"/>
              </a:rPr>
              <a:t>richtig</a:t>
            </a:r>
            <a:r>
              <a:rPr lang="en-GB" sz="2800" b="1" dirty="0">
                <a:solidFill>
                  <a:srgbClr val="115076"/>
                </a:solidFill>
                <a:latin typeface="Century Gothic" panose="020B0502020202020204" pitchFamily="34" charset="0"/>
              </a:rPr>
              <a:t>.</a:t>
            </a:r>
          </a:p>
        </p:txBody>
      </p:sp>
      <p:sp>
        <p:nvSpPr>
          <p:cNvPr id="21" name="TextBox 20"/>
          <p:cNvSpPr txBox="1"/>
          <p:nvPr/>
        </p:nvSpPr>
        <p:spPr>
          <a:xfrm>
            <a:off x="5955320" y="5372307"/>
            <a:ext cx="6910753" cy="523220"/>
          </a:xfrm>
          <a:prstGeom prst="rect">
            <a:avLst/>
          </a:prstGeom>
          <a:noFill/>
        </p:spPr>
        <p:txBody>
          <a:bodyPr wrap="square" rtlCol="0">
            <a:spAutoFit/>
          </a:bodyPr>
          <a:lstStyle/>
          <a:p>
            <a:r>
              <a:rPr lang="en-GB" sz="2800" b="1" dirty="0">
                <a:solidFill>
                  <a:srgbClr val="E87D1E"/>
                </a:solidFill>
                <a:latin typeface="Century Gothic" panose="020B0502020202020204" pitchFamily="34" charset="0"/>
              </a:rPr>
              <a:t>Partner B </a:t>
            </a:r>
            <a:r>
              <a:rPr lang="en-GB" sz="2800" b="1" dirty="0" err="1">
                <a:solidFill>
                  <a:srgbClr val="E87D1E"/>
                </a:solidFill>
                <a:latin typeface="Century Gothic" panose="020B0502020202020204" pitchFamily="34" charset="0"/>
              </a:rPr>
              <a:t>sagt</a:t>
            </a:r>
            <a:r>
              <a:rPr lang="en-GB" sz="2800" b="1" dirty="0">
                <a:solidFill>
                  <a:srgbClr val="E87D1E"/>
                </a:solidFill>
                <a:latin typeface="Century Gothic" panose="020B0502020202020204" pitchFamily="34" charset="0"/>
              </a:rPr>
              <a:t>:</a:t>
            </a:r>
          </a:p>
        </p:txBody>
      </p:sp>
      <p:sp>
        <p:nvSpPr>
          <p:cNvPr id="2" name="Title 1">
            <a:extLst>
              <a:ext uri="{FF2B5EF4-FFF2-40B4-BE49-F238E27FC236}">
                <a16:creationId xmlns:a16="http://schemas.microsoft.com/office/drawing/2014/main" id="{DC53A484-3F73-4D4B-B657-C7B30C7A4FC5}"/>
              </a:ext>
            </a:extLst>
          </p:cNvPr>
          <p:cNvSpPr>
            <a:spLocks noGrp="1"/>
          </p:cNvSpPr>
          <p:nvPr>
            <p:ph type="title"/>
          </p:nvPr>
        </p:nvSpPr>
        <p:spPr>
          <a:xfrm>
            <a:off x="7156934" y="177093"/>
            <a:ext cx="4851449" cy="400294"/>
          </a:xfrm>
        </p:spPr>
        <p:txBody>
          <a:bodyPr>
            <a:normAutofit/>
          </a:bodyPr>
          <a:lstStyle/>
          <a:p>
            <a:pPr algn="ctr"/>
            <a:r>
              <a:rPr lang="en-GB" sz="2000" b="1" dirty="0" err="1">
                <a:solidFill>
                  <a:prstClr val="white"/>
                </a:solidFill>
              </a:rPr>
              <a:t>Sprechen</a:t>
            </a:r>
            <a:r>
              <a:rPr lang="en-GB" sz="2000" b="1" dirty="0">
                <a:solidFill>
                  <a:prstClr val="white"/>
                </a:solidFill>
              </a:rPr>
              <a:t> / </a:t>
            </a:r>
            <a:r>
              <a:rPr lang="en-GB" sz="2000" b="1" dirty="0" err="1">
                <a:solidFill>
                  <a:prstClr val="white"/>
                </a:solidFill>
              </a:rPr>
              <a:t>Hören</a:t>
            </a:r>
            <a:r>
              <a:rPr lang="en-GB" sz="2000" b="1" dirty="0">
                <a:solidFill>
                  <a:prstClr val="white"/>
                </a:solidFill>
              </a:rPr>
              <a:t> / </a:t>
            </a:r>
            <a:r>
              <a:rPr lang="en-GB" sz="2000" b="1" dirty="0" err="1">
                <a:solidFill>
                  <a:prstClr val="white"/>
                </a:solidFill>
              </a:rPr>
              <a:t>Schreiben</a:t>
            </a:r>
            <a:r>
              <a:rPr lang="en-GB" sz="2000" b="1" dirty="0">
                <a:solidFill>
                  <a:prstClr val="white"/>
                </a:solidFill>
              </a:rPr>
              <a:t> / </a:t>
            </a:r>
            <a:r>
              <a:rPr lang="en-GB" sz="2000" b="1" dirty="0" err="1">
                <a:solidFill>
                  <a:prstClr val="white"/>
                </a:solidFill>
              </a:rPr>
              <a:t>Lesen</a:t>
            </a:r>
            <a:endParaRPr lang="en-US" sz="2000" dirty="0"/>
          </a:p>
        </p:txBody>
      </p:sp>
    </p:spTree>
    <p:extLst>
      <p:ext uri="{BB962C8B-B14F-4D97-AF65-F5344CB8AC3E}">
        <p14:creationId xmlns:p14="http://schemas.microsoft.com/office/powerpoint/2010/main" val="379012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4" grpId="0"/>
      <p:bldP spid="15" grpId="0"/>
      <p:bldP spid="16" grpId="0"/>
      <p:bldP spid="17" grpId="0"/>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Ein</a:t>
            </a:r>
            <a:r>
              <a:rPr lang="en-GB" dirty="0"/>
              <a:t> Mann </a:t>
            </a:r>
            <a:r>
              <a:rPr lang="en-GB" dirty="0" err="1"/>
              <a:t>ohne</a:t>
            </a:r>
            <a:r>
              <a:rPr lang="en-GB" dirty="0"/>
              <a:t> Kopf</a:t>
            </a:r>
          </a:p>
        </p:txBody>
      </p:sp>
      <p:sp>
        <p:nvSpPr>
          <p:cNvPr id="3" name="Content Placeholder 2"/>
          <p:cNvSpPr>
            <a:spLocks noGrp="1"/>
          </p:cNvSpPr>
          <p:nvPr>
            <p:ph idx="1"/>
          </p:nvPr>
        </p:nvSpPr>
        <p:spPr/>
        <p:txBody>
          <a:bodyPr>
            <a:normAutofit lnSpcReduction="10000"/>
          </a:bodyPr>
          <a:lstStyle/>
          <a:p>
            <a:pPr marL="0" indent="0">
              <a:buNone/>
            </a:pPr>
            <a:r>
              <a:rPr lang="en-GB" dirty="0" err="1"/>
              <a:t>Ein</a:t>
            </a:r>
            <a:r>
              <a:rPr lang="en-GB" dirty="0"/>
              <a:t> Mann </a:t>
            </a:r>
            <a:r>
              <a:rPr lang="en-GB" dirty="0" err="1"/>
              <a:t>ohne</a:t>
            </a:r>
            <a:r>
              <a:rPr lang="en-GB" dirty="0"/>
              <a:t> Kopf</a:t>
            </a:r>
          </a:p>
          <a:p>
            <a:pPr marL="0" indent="0">
              <a:buNone/>
            </a:pPr>
            <a:r>
              <a:rPr lang="en-GB" dirty="0"/>
              <a:t>hat </a:t>
            </a:r>
            <a:r>
              <a:rPr lang="en-GB" dirty="0" err="1"/>
              <a:t>viele</a:t>
            </a:r>
            <a:r>
              <a:rPr lang="en-GB" dirty="0"/>
              <a:t> </a:t>
            </a:r>
            <a:r>
              <a:rPr lang="en-GB" dirty="0" err="1"/>
              <a:t>Probleme</a:t>
            </a:r>
            <a:r>
              <a:rPr lang="en-GB" dirty="0"/>
              <a:t>:</a:t>
            </a:r>
          </a:p>
          <a:p>
            <a:pPr marL="0" indent="0">
              <a:buNone/>
            </a:pPr>
            <a:r>
              <a:rPr lang="en-GB" dirty="0" err="1"/>
              <a:t>Er</a:t>
            </a:r>
            <a:r>
              <a:rPr lang="en-GB" dirty="0"/>
              <a:t> </a:t>
            </a:r>
            <a:r>
              <a:rPr lang="en-GB" dirty="0" err="1"/>
              <a:t>kann</a:t>
            </a:r>
            <a:r>
              <a:rPr lang="en-GB" dirty="0"/>
              <a:t> </a:t>
            </a:r>
            <a:r>
              <a:rPr lang="en-GB" dirty="0" err="1"/>
              <a:t>nicht</a:t>
            </a:r>
            <a:r>
              <a:rPr lang="en-GB" dirty="0"/>
              <a:t> </a:t>
            </a:r>
            <a:r>
              <a:rPr lang="en-GB" dirty="0" err="1"/>
              <a:t>denken</a:t>
            </a:r>
            <a:endParaRPr lang="en-GB" dirty="0"/>
          </a:p>
          <a:p>
            <a:pPr marL="0" indent="0">
              <a:buNone/>
            </a:pPr>
            <a:r>
              <a:rPr lang="en-GB" dirty="0" err="1"/>
              <a:t>Er</a:t>
            </a:r>
            <a:r>
              <a:rPr lang="en-GB" dirty="0"/>
              <a:t> </a:t>
            </a:r>
            <a:r>
              <a:rPr lang="en-GB" dirty="0" err="1"/>
              <a:t>kann</a:t>
            </a:r>
            <a:r>
              <a:rPr lang="en-GB" dirty="0"/>
              <a:t> </a:t>
            </a:r>
            <a:r>
              <a:rPr lang="en-GB" dirty="0" err="1"/>
              <a:t>nicht</a:t>
            </a:r>
            <a:r>
              <a:rPr lang="en-GB" dirty="0"/>
              <a:t> </a:t>
            </a:r>
            <a:r>
              <a:rPr lang="en-GB" dirty="0" err="1"/>
              <a:t>lesen</a:t>
            </a:r>
            <a:endParaRPr lang="en-GB" dirty="0"/>
          </a:p>
          <a:p>
            <a:pPr marL="0" indent="0">
              <a:buNone/>
            </a:pPr>
            <a:r>
              <a:rPr lang="en-GB" dirty="0" err="1"/>
              <a:t>Er</a:t>
            </a:r>
            <a:r>
              <a:rPr lang="en-GB" dirty="0"/>
              <a:t> </a:t>
            </a:r>
            <a:r>
              <a:rPr lang="en-GB" dirty="0" err="1"/>
              <a:t>kann</a:t>
            </a:r>
            <a:r>
              <a:rPr lang="en-GB" dirty="0"/>
              <a:t> </a:t>
            </a:r>
            <a:r>
              <a:rPr lang="en-GB" dirty="0" err="1"/>
              <a:t>nicht</a:t>
            </a:r>
            <a:r>
              <a:rPr lang="en-GB" dirty="0"/>
              <a:t> </a:t>
            </a:r>
            <a:r>
              <a:rPr lang="en-GB" dirty="0" err="1"/>
              <a:t>singen</a:t>
            </a:r>
            <a:endParaRPr lang="en-GB" dirty="0"/>
          </a:p>
          <a:p>
            <a:pPr marL="0" indent="0">
              <a:buNone/>
            </a:pPr>
            <a:r>
              <a:rPr lang="en-GB" dirty="0" err="1"/>
              <a:t>Er</a:t>
            </a:r>
            <a:r>
              <a:rPr lang="en-GB" dirty="0"/>
              <a:t> </a:t>
            </a:r>
            <a:r>
              <a:rPr lang="en-GB" dirty="0" err="1"/>
              <a:t>kann</a:t>
            </a:r>
            <a:r>
              <a:rPr lang="en-GB" dirty="0"/>
              <a:t> </a:t>
            </a:r>
            <a:r>
              <a:rPr lang="en-GB" dirty="0" err="1"/>
              <a:t>nicht</a:t>
            </a:r>
            <a:r>
              <a:rPr lang="en-GB" dirty="0"/>
              <a:t> </a:t>
            </a:r>
            <a:r>
              <a:rPr lang="en-GB" dirty="0" err="1"/>
              <a:t>essen</a:t>
            </a:r>
            <a:endParaRPr lang="en-GB" dirty="0"/>
          </a:p>
          <a:p>
            <a:pPr marL="0" indent="0">
              <a:buNone/>
            </a:pPr>
            <a:r>
              <a:rPr lang="en-GB" dirty="0" err="1"/>
              <a:t>Er</a:t>
            </a:r>
            <a:r>
              <a:rPr lang="en-GB" dirty="0"/>
              <a:t> </a:t>
            </a:r>
            <a:r>
              <a:rPr lang="en-GB" dirty="0" err="1"/>
              <a:t>kann</a:t>
            </a:r>
            <a:r>
              <a:rPr lang="en-GB" dirty="0"/>
              <a:t> </a:t>
            </a:r>
            <a:r>
              <a:rPr lang="en-GB" dirty="0" err="1"/>
              <a:t>nicht</a:t>
            </a:r>
            <a:r>
              <a:rPr lang="en-GB" dirty="0"/>
              <a:t> </a:t>
            </a:r>
            <a:r>
              <a:rPr lang="en-GB" dirty="0" err="1"/>
              <a:t>hören</a:t>
            </a:r>
            <a:endParaRPr lang="en-GB" dirty="0"/>
          </a:p>
          <a:p>
            <a:pPr marL="0" indent="0">
              <a:buNone/>
            </a:pPr>
            <a:r>
              <a:rPr lang="en-GB" dirty="0"/>
              <a:t>Und </a:t>
            </a:r>
            <a:r>
              <a:rPr lang="en-GB" dirty="0" err="1"/>
              <a:t>auch</a:t>
            </a:r>
            <a:r>
              <a:rPr lang="en-GB" dirty="0"/>
              <a:t> </a:t>
            </a:r>
            <a:r>
              <a:rPr lang="en-GB" dirty="0" err="1"/>
              <a:t>nicht</a:t>
            </a:r>
            <a:r>
              <a:rPr lang="en-GB" dirty="0"/>
              <a:t> verstehen, </a:t>
            </a:r>
          </a:p>
          <a:p>
            <a:pPr marL="0" indent="0">
              <a:buNone/>
            </a:pPr>
            <a:r>
              <a:rPr lang="en-GB" dirty="0" err="1"/>
              <a:t>dass</a:t>
            </a:r>
            <a:r>
              <a:rPr lang="en-GB" dirty="0"/>
              <a:t> man </a:t>
            </a:r>
            <a:r>
              <a:rPr lang="en-GB" dirty="0" err="1"/>
              <a:t>ohne</a:t>
            </a:r>
            <a:r>
              <a:rPr lang="en-GB" dirty="0"/>
              <a:t> Kopf gar </a:t>
            </a:r>
            <a:r>
              <a:rPr lang="en-GB" dirty="0" err="1"/>
              <a:t>nicht</a:t>
            </a:r>
            <a:r>
              <a:rPr lang="en-GB" dirty="0"/>
              <a:t> </a:t>
            </a:r>
            <a:r>
              <a:rPr lang="en-GB" dirty="0" err="1"/>
              <a:t>lieben</a:t>
            </a:r>
            <a:r>
              <a:rPr lang="en-GB" dirty="0"/>
              <a:t> </a:t>
            </a:r>
            <a:r>
              <a:rPr lang="en-GB" dirty="0" err="1"/>
              <a:t>kann</a:t>
            </a:r>
            <a:r>
              <a:rPr lang="en-GB" dirty="0"/>
              <a:t>.</a:t>
            </a:r>
          </a:p>
          <a:p>
            <a:pPr marL="0" indent="0">
              <a:buNone/>
            </a:pPr>
            <a:endParaRPr lang="en-GB" dirty="0"/>
          </a:p>
        </p:txBody>
      </p:sp>
      <p:pic>
        <p:nvPicPr>
          <p:cNvPr id="4" name="Picture 3" descr="Image result for headless clipart"/>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45189" y="1706084"/>
            <a:ext cx="3170731" cy="32858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clker.com/cliparts/8/a/4/7/11949864331460157366tophat_benji_park_01.svg.hi.pn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70424" y="1231684"/>
            <a:ext cx="1674000" cy="1187882"/>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11">
            <a:extLst>
              <a:ext uri="{FF2B5EF4-FFF2-40B4-BE49-F238E27FC236}">
                <a16:creationId xmlns:a16="http://schemas.microsoft.com/office/drawing/2014/main" id="{483D7EB9-C2AA-4190-98DE-925F861600E9}"/>
              </a:ext>
            </a:extLst>
          </p:cNvPr>
          <p:cNvSpPr/>
          <p:nvPr/>
        </p:nvSpPr>
        <p:spPr>
          <a:xfrm>
            <a:off x="10374923" y="156881"/>
            <a:ext cx="1633464" cy="51539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Schreiben</a:t>
            </a:r>
            <a:endParaRPr lang="en-GB" sz="2000" b="1" dirty="0">
              <a:solidFill>
                <a:prstClr val="white"/>
              </a:solidFill>
              <a:latin typeface="Century Gothic" panose="020B0502020202020204" pitchFamily="34" charset="0"/>
            </a:endParaRPr>
          </a:p>
        </p:txBody>
      </p:sp>
      <p:pic>
        <p:nvPicPr>
          <p:cNvPr id="7" name="poem_normal_spe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98888" y="891421"/>
            <a:ext cx="609600" cy="609600"/>
          </a:xfrm>
          <a:prstGeom prst="rect">
            <a:avLst/>
          </a:prstGeom>
        </p:spPr>
      </p:pic>
      <p:pic>
        <p:nvPicPr>
          <p:cNvPr id="8" name="poem_normal_slo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1417940" y="2114766"/>
            <a:ext cx="609600" cy="609600"/>
          </a:xfrm>
          <a:prstGeom prst="rect">
            <a:avLst/>
          </a:prstGeom>
        </p:spPr>
      </p:pic>
      <p:pic>
        <p:nvPicPr>
          <p:cNvPr id="9" name="poem_slow">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1417940" y="3295381"/>
            <a:ext cx="609600" cy="609600"/>
          </a:xfrm>
          <a:prstGeom prst="rect">
            <a:avLst/>
          </a:prstGeom>
        </p:spPr>
      </p:pic>
      <p:pic>
        <p:nvPicPr>
          <p:cNvPr id="10" name="poem_very_slow">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423383" y="4687148"/>
            <a:ext cx="609600" cy="609600"/>
          </a:xfrm>
          <a:prstGeom prst="rect">
            <a:avLst/>
          </a:prstGeom>
        </p:spPr>
      </p:pic>
    </p:spTree>
    <p:extLst>
      <p:ext uri="{BB962C8B-B14F-4D97-AF65-F5344CB8AC3E}">
        <p14:creationId xmlns:p14="http://schemas.microsoft.com/office/powerpoint/2010/main" val="1796269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6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376"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2400"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7080" fill="hold"/>
                                        <p:tgtEl>
                                          <p:spTgt spid="10"/>
                                        </p:tgtEl>
                                      </p:cBhvr>
                                    </p:cmd>
                                  </p:childTnLst>
                                </p:cTn>
                              </p:par>
                            </p:childTnLst>
                          </p:cTn>
                        </p:par>
                      </p:childTnLst>
                    </p:cTn>
                  </p:par>
                </p:childTnLst>
              </p:cTn>
              <p:nextCondLst>
                <p:cond evt="onClick" delay="0">
                  <p:tgtEl>
                    <p:spTgt spid="10"/>
                  </p:tgtEl>
                </p:cond>
              </p:nextCondLst>
            </p:seq>
            <p:audio>
              <p:cMediaNode vol="80000">
                <p:cTn id="25"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67916"/>
            <a:ext cx="8294914" cy="869950"/>
          </a:xfrm>
          <a:prstGeom prst="rect">
            <a:avLst/>
          </a:prstGeom>
          <a:noFill/>
          <a:ln>
            <a:noFill/>
          </a:ln>
        </p:spPr>
      </p:pic>
      <p:sp>
        <p:nvSpPr>
          <p:cNvPr id="149" name="Google Shape;149;p2"/>
          <p:cNvSpPr txBox="1">
            <a:spLocks noGrp="1"/>
          </p:cNvSpPr>
          <p:nvPr>
            <p:ph type="title"/>
          </p:nvPr>
        </p:nvSpPr>
        <p:spPr>
          <a:xfrm>
            <a:off x="0" y="294040"/>
            <a:ext cx="739684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000" b="1" dirty="0" err="1">
                <a:solidFill>
                  <a:schemeClr val="lt1"/>
                </a:solidFill>
              </a:rPr>
              <a:t>Können</a:t>
            </a:r>
            <a:r>
              <a:rPr lang="en-GB" sz="3000" b="1" dirty="0">
                <a:solidFill>
                  <a:schemeClr val="lt1"/>
                </a:solidFill>
              </a:rPr>
              <a:t> and the 2-verb rule</a:t>
            </a:r>
            <a:endParaRPr sz="3000" b="1" dirty="0">
              <a:solidFill>
                <a:schemeClr val="lt1"/>
              </a:solidFill>
            </a:endParaRPr>
          </a:p>
        </p:txBody>
      </p:sp>
      <p:sp>
        <p:nvSpPr>
          <p:cNvPr id="150" name="Google Shape;150;p2"/>
          <p:cNvSpPr/>
          <p:nvPr/>
        </p:nvSpPr>
        <p:spPr>
          <a:xfrm>
            <a:off x="10321636" y="247046"/>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a:solidFill>
                  <a:srgbClr val="FFFFFF"/>
                </a:solidFill>
                <a:ea typeface="Century Gothic"/>
                <a:cs typeface="Century Gothic"/>
                <a:sym typeface="Century Gothic"/>
              </a:rPr>
              <a:t>Grammatik</a:t>
            </a:r>
            <a:endParaRPr b="1" dirty="0">
              <a:solidFill>
                <a:srgbClr val="FFFFFF"/>
              </a:solidFill>
              <a:ea typeface="Century Gothic"/>
              <a:cs typeface="Century Gothic"/>
              <a:sym typeface="Century Gothic"/>
            </a:endParaRPr>
          </a:p>
        </p:txBody>
      </p:sp>
      <p:sp>
        <p:nvSpPr>
          <p:cNvPr id="2" name="TextBox 1"/>
          <p:cNvSpPr txBox="1"/>
          <p:nvPr/>
        </p:nvSpPr>
        <p:spPr>
          <a:xfrm>
            <a:off x="178822" y="1263073"/>
            <a:ext cx="11834355" cy="738664"/>
          </a:xfrm>
          <a:prstGeom prst="rect">
            <a:avLst/>
          </a:prstGeom>
          <a:noFill/>
        </p:spPr>
        <p:txBody>
          <a:bodyPr wrap="square" rtlCol="0">
            <a:spAutoFit/>
          </a:bodyPr>
          <a:lstStyle/>
          <a:p>
            <a:pPr>
              <a:defRPr/>
            </a:pPr>
            <a:r>
              <a:rPr lang="en-GB" sz="2100" dirty="0">
                <a:solidFill>
                  <a:srgbClr val="5B9BD5">
                    <a:lumMod val="50000"/>
                  </a:srgbClr>
                </a:solidFill>
              </a:rPr>
              <a:t>To say what you </a:t>
            </a:r>
            <a:r>
              <a:rPr lang="en-GB" sz="2100" i="1" dirty="0">
                <a:solidFill>
                  <a:srgbClr val="5B9BD5">
                    <a:lumMod val="50000"/>
                  </a:srgbClr>
                </a:solidFill>
              </a:rPr>
              <a:t>can</a:t>
            </a:r>
            <a:r>
              <a:rPr lang="en-GB" sz="2100" dirty="0">
                <a:solidFill>
                  <a:srgbClr val="5B9BD5">
                    <a:lumMod val="50000"/>
                  </a:srgbClr>
                </a:solidFill>
              </a:rPr>
              <a:t> and </a:t>
            </a:r>
            <a:r>
              <a:rPr lang="en-GB" sz="2100" i="1" dirty="0">
                <a:solidFill>
                  <a:srgbClr val="5B9BD5">
                    <a:lumMod val="50000"/>
                  </a:srgbClr>
                </a:solidFill>
              </a:rPr>
              <a:t>cannot </a:t>
            </a:r>
            <a:r>
              <a:rPr lang="en-GB" sz="2100" dirty="0">
                <a:solidFill>
                  <a:srgbClr val="5B9BD5">
                    <a:lumMod val="50000"/>
                  </a:srgbClr>
                </a:solidFill>
              </a:rPr>
              <a:t>do in German use the modal verb </a:t>
            </a:r>
            <a:r>
              <a:rPr lang="en-GB" sz="2100" b="1" dirty="0" err="1">
                <a:solidFill>
                  <a:srgbClr val="5B9BD5">
                    <a:lumMod val="50000"/>
                  </a:srgbClr>
                </a:solidFill>
              </a:rPr>
              <a:t>können</a:t>
            </a:r>
            <a:r>
              <a:rPr lang="en-GB" sz="2100" b="1" dirty="0">
                <a:solidFill>
                  <a:srgbClr val="5B9BD5">
                    <a:lumMod val="50000"/>
                  </a:srgbClr>
                </a:solidFill>
              </a:rPr>
              <a:t> </a:t>
            </a:r>
            <a:r>
              <a:rPr lang="en-GB" sz="2100" dirty="0">
                <a:solidFill>
                  <a:srgbClr val="5B9BD5">
                    <a:lumMod val="50000"/>
                  </a:srgbClr>
                </a:solidFill>
              </a:rPr>
              <a:t>and a second verb in the infinitive form:</a:t>
            </a:r>
            <a:endParaRPr lang="en-GB" sz="2100" b="1" dirty="0">
              <a:solidFill>
                <a:srgbClr val="5B9BD5">
                  <a:lumMod val="50000"/>
                </a:srgbClr>
              </a:solidFill>
            </a:endParaRPr>
          </a:p>
        </p:txBody>
      </p:sp>
      <p:sp>
        <p:nvSpPr>
          <p:cNvPr id="3" name="Speech Bubble: Rectangle with Corners Rounded 2">
            <a:extLst>
              <a:ext uri="{FF2B5EF4-FFF2-40B4-BE49-F238E27FC236}">
                <a16:creationId xmlns:a16="http://schemas.microsoft.com/office/drawing/2014/main" id="{4D09B138-9CA9-4284-943E-AECE5816A624}"/>
              </a:ext>
            </a:extLst>
          </p:cNvPr>
          <p:cNvSpPr/>
          <p:nvPr/>
        </p:nvSpPr>
        <p:spPr>
          <a:xfrm>
            <a:off x="6613145" y="1941601"/>
            <a:ext cx="4310475" cy="1924495"/>
          </a:xfrm>
          <a:prstGeom prst="wedgeRoundRectCallou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rPr>
              <a:t>Note that the verb form for </a:t>
            </a:r>
            <a:br>
              <a:rPr lang="en-GB" sz="2000" dirty="0">
                <a:solidFill>
                  <a:prstClr val="white"/>
                </a:solidFill>
              </a:rPr>
            </a:br>
            <a:r>
              <a:rPr lang="en-GB" sz="2000" b="1" dirty="0">
                <a:solidFill>
                  <a:prstClr val="white"/>
                </a:solidFill>
              </a:rPr>
              <a:t>I </a:t>
            </a:r>
            <a:r>
              <a:rPr lang="en-GB" sz="2000" dirty="0">
                <a:solidFill>
                  <a:prstClr val="white"/>
                </a:solidFill>
              </a:rPr>
              <a:t>and </a:t>
            </a:r>
            <a:r>
              <a:rPr lang="en-GB" sz="2000" b="1" dirty="0">
                <a:solidFill>
                  <a:prstClr val="white"/>
                </a:solidFill>
              </a:rPr>
              <a:t>s/he</a:t>
            </a:r>
            <a:r>
              <a:rPr lang="en-GB" sz="2000" dirty="0">
                <a:solidFill>
                  <a:prstClr val="white"/>
                </a:solidFill>
              </a:rPr>
              <a:t> are the same </a:t>
            </a:r>
            <a:r>
              <a:rPr lang="en-GB" sz="2000" dirty="0">
                <a:solidFill>
                  <a:prstClr val="white"/>
                </a:solidFill>
                <a:sym typeface="Wingdings" panose="05000000000000000000" pitchFamily="2" charset="2"/>
              </a:rPr>
              <a:t> </a:t>
            </a:r>
            <a:r>
              <a:rPr lang="en-GB" sz="2000" b="1" dirty="0" err="1">
                <a:solidFill>
                  <a:prstClr val="white"/>
                </a:solidFill>
                <a:sym typeface="Wingdings" panose="05000000000000000000" pitchFamily="2" charset="2"/>
              </a:rPr>
              <a:t>kann</a:t>
            </a:r>
            <a:br>
              <a:rPr lang="en-GB" sz="2000" b="1" dirty="0">
                <a:solidFill>
                  <a:prstClr val="white"/>
                </a:solidFill>
                <a:sym typeface="Wingdings" panose="05000000000000000000" pitchFamily="2" charset="2"/>
              </a:rPr>
            </a:br>
            <a:r>
              <a:rPr lang="en-GB" sz="2000" b="1" dirty="0">
                <a:solidFill>
                  <a:prstClr val="white"/>
                </a:solidFill>
                <a:sym typeface="Wingdings" panose="05000000000000000000" pitchFamily="2" charset="2"/>
              </a:rPr>
              <a:t>How is this different from other German verbs you know?</a:t>
            </a:r>
            <a:endParaRPr lang="en-GB" sz="2000" b="1" dirty="0">
              <a:solidFill>
                <a:prstClr val="white"/>
              </a:solidFill>
            </a:endParaRPr>
          </a:p>
        </p:txBody>
      </p:sp>
      <p:sp>
        <p:nvSpPr>
          <p:cNvPr id="4" name="TextBox 3"/>
          <p:cNvSpPr txBox="1"/>
          <p:nvPr/>
        </p:nvSpPr>
        <p:spPr>
          <a:xfrm>
            <a:off x="178822" y="2083442"/>
            <a:ext cx="6736328" cy="400110"/>
          </a:xfrm>
          <a:prstGeom prst="rect">
            <a:avLst/>
          </a:prstGeom>
          <a:noFill/>
        </p:spPr>
        <p:txBody>
          <a:bodyPr wrap="square" rtlCol="0">
            <a:spAutoFit/>
          </a:bodyPr>
          <a:lstStyle/>
          <a:p>
            <a:r>
              <a:rPr lang="en-GB" sz="2000" dirty="0" err="1">
                <a:solidFill>
                  <a:schemeClr val="accent5">
                    <a:lumMod val="50000"/>
                  </a:schemeClr>
                </a:solidFill>
              </a:rPr>
              <a:t>Ich</a:t>
            </a:r>
            <a:r>
              <a:rPr lang="en-GB" sz="2000" dirty="0">
                <a:solidFill>
                  <a:schemeClr val="accent5">
                    <a:lumMod val="50000"/>
                  </a:schemeClr>
                </a:solidFill>
              </a:rPr>
              <a:t> </a:t>
            </a:r>
            <a:r>
              <a:rPr lang="en-GB" sz="2000" b="1" dirty="0" err="1">
                <a:solidFill>
                  <a:srgbClr val="DAA520"/>
                </a:solidFill>
              </a:rPr>
              <a:t>kann</a:t>
            </a:r>
            <a:r>
              <a:rPr lang="en-GB" sz="2000" dirty="0">
                <a:solidFill>
                  <a:schemeClr val="accent5">
                    <a:lumMod val="50000"/>
                  </a:schemeClr>
                </a:solidFill>
              </a:rPr>
              <a:t> </a:t>
            </a:r>
            <a:r>
              <a:rPr lang="en-GB" sz="2000" dirty="0" err="1">
                <a:solidFill>
                  <a:schemeClr val="accent5">
                    <a:lumMod val="50000"/>
                  </a:schemeClr>
                </a:solidFill>
              </a:rPr>
              <a:t>sprechen</a:t>
            </a:r>
            <a:r>
              <a:rPr lang="en-GB" sz="2000" dirty="0">
                <a:solidFill>
                  <a:schemeClr val="accent5">
                    <a:lumMod val="50000"/>
                  </a:schemeClr>
                </a:solidFill>
              </a:rPr>
              <a:t>.</a:t>
            </a:r>
          </a:p>
        </p:txBody>
      </p:sp>
      <p:sp>
        <p:nvSpPr>
          <p:cNvPr id="28" name="TextBox 27"/>
          <p:cNvSpPr txBox="1"/>
          <p:nvPr/>
        </p:nvSpPr>
        <p:spPr>
          <a:xfrm>
            <a:off x="2977724" y="2086464"/>
            <a:ext cx="1806065" cy="399725"/>
          </a:xfrm>
          <a:prstGeom prst="rect">
            <a:avLst/>
          </a:prstGeom>
          <a:noFill/>
        </p:spPr>
        <p:txBody>
          <a:bodyPr wrap="square" rtlCol="0">
            <a:spAutoFit/>
          </a:bodyPr>
          <a:lstStyle/>
          <a:p>
            <a:r>
              <a:rPr lang="en-GB" sz="2000" i="1" dirty="0">
                <a:solidFill>
                  <a:schemeClr val="accent5">
                    <a:lumMod val="50000"/>
                  </a:schemeClr>
                </a:solidFill>
              </a:rPr>
              <a:t>I can speak.</a:t>
            </a:r>
          </a:p>
        </p:txBody>
      </p:sp>
      <p:sp>
        <p:nvSpPr>
          <p:cNvPr id="29" name="TextBox 28"/>
          <p:cNvSpPr txBox="1"/>
          <p:nvPr/>
        </p:nvSpPr>
        <p:spPr>
          <a:xfrm>
            <a:off x="154328" y="2463002"/>
            <a:ext cx="6736328" cy="400110"/>
          </a:xfrm>
          <a:prstGeom prst="rect">
            <a:avLst/>
          </a:prstGeom>
          <a:noFill/>
        </p:spPr>
        <p:txBody>
          <a:bodyPr wrap="square" rtlCol="0">
            <a:spAutoFit/>
          </a:bodyPr>
          <a:lstStyle/>
          <a:p>
            <a:r>
              <a:rPr lang="en-GB" sz="2000" dirty="0">
                <a:solidFill>
                  <a:schemeClr val="accent5">
                    <a:lumMod val="50000"/>
                  </a:schemeClr>
                </a:solidFill>
              </a:rPr>
              <a:t>Du </a:t>
            </a:r>
            <a:r>
              <a:rPr lang="en-GB" sz="2000" b="1" dirty="0" err="1">
                <a:solidFill>
                  <a:srgbClr val="DAA520"/>
                </a:solidFill>
              </a:rPr>
              <a:t>kannst</a:t>
            </a:r>
            <a:r>
              <a:rPr lang="en-GB" sz="2000" dirty="0">
                <a:solidFill>
                  <a:schemeClr val="accent5">
                    <a:lumMod val="50000"/>
                  </a:schemeClr>
                </a:solidFill>
              </a:rPr>
              <a:t> </a:t>
            </a:r>
            <a:r>
              <a:rPr lang="en-GB" sz="2000" dirty="0" err="1">
                <a:solidFill>
                  <a:schemeClr val="accent5">
                    <a:lumMod val="50000"/>
                  </a:schemeClr>
                </a:solidFill>
              </a:rPr>
              <a:t>spielen</a:t>
            </a:r>
            <a:r>
              <a:rPr lang="en-GB" sz="2000" dirty="0">
                <a:solidFill>
                  <a:schemeClr val="accent5">
                    <a:lumMod val="50000"/>
                  </a:schemeClr>
                </a:solidFill>
              </a:rPr>
              <a:t>.</a:t>
            </a:r>
          </a:p>
        </p:txBody>
      </p:sp>
      <p:sp>
        <p:nvSpPr>
          <p:cNvPr id="30" name="TextBox 29"/>
          <p:cNvSpPr txBox="1"/>
          <p:nvPr/>
        </p:nvSpPr>
        <p:spPr>
          <a:xfrm>
            <a:off x="2953230" y="2443952"/>
            <a:ext cx="2339466" cy="400110"/>
          </a:xfrm>
          <a:prstGeom prst="rect">
            <a:avLst/>
          </a:prstGeom>
          <a:noFill/>
        </p:spPr>
        <p:txBody>
          <a:bodyPr wrap="square" rtlCol="0">
            <a:spAutoFit/>
          </a:bodyPr>
          <a:lstStyle/>
          <a:p>
            <a:r>
              <a:rPr lang="en-GB" sz="2000" i="1" dirty="0">
                <a:solidFill>
                  <a:schemeClr val="accent5">
                    <a:lumMod val="50000"/>
                  </a:schemeClr>
                </a:solidFill>
              </a:rPr>
              <a:t>You can play.</a:t>
            </a:r>
          </a:p>
        </p:txBody>
      </p:sp>
      <p:sp>
        <p:nvSpPr>
          <p:cNvPr id="31" name="TextBox 30"/>
          <p:cNvSpPr txBox="1"/>
          <p:nvPr/>
        </p:nvSpPr>
        <p:spPr>
          <a:xfrm>
            <a:off x="154328" y="2903849"/>
            <a:ext cx="6736328" cy="400110"/>
          </a:xfrm>
          <a:prstGeom prst="rect">
            <a:avLst/>
          </a:prstGeom>
          <a:noFill/>
        </p:spPr>
        <p:txBody>
          <a:bodyPr wrap="square" rtlCol="0">
            <a:spAutoFit/>
          </a:bodyPr>
          <a:lstStyle/>
          <a:p>
            <a:r>
              <a:rPr lang="en-GB" sz="2000" dirty="0" err="1">
                <a:solidFill>
                  <a:schemeClr val="accent5">
                    <a:lumMod val="50000"/>
                  </a:schemeClr>
                </a:solidFill>
              </a:rPr>
              <a:t>Er</a:t>
            </a:r>
            <a:r>
              <a:rPr lang="en-GB" sz="2000" dirty="0">
                <a:solidFill>
                  <a:schemeClr val="accent5">
                    <a:lumMod val="50000"/>
                  </a:schemeClr>
                </a:solidFill>
              </a:rPr>
              <a:t> </a:t>
            </a:r>
            <a:r>
              <a:rPr lang="en-GB" sz="2000" b="1" dirty="0" err="1">
                <a:solidFill>
                  <a:srgbClr val="DAA520"/>
                </a:solidFill>
              </a:rPr>
              <a:t>kann</a:t>
            </a:r>
            <a:r>
              <a:rPr lang="en-GB" sz="2000" dirty="0">
                <a:solidFill>
                  <a:schemeClr val="accent5">
                    <a:lumMod val="50000"/>
                  </a:schemeClr>
                </a:solidFill>
              </a:rPr>
              <a:t> </a:t>
            </a:r>
            <a:r>
              <a:rPr lang="en-GB" sz="2000" dirty="0" err="1">
                <a:solidFill>
                  <a:schemeClr val="accent5">
                    <a:lumMod val="50000"/>
                  </a:schemeClr>
                </a:solidFill>
              </a:rPr>
              <a:t>nicht</a:t>
            </a:r>
            <a:r>
              <a:rPr lang="en-GB" sz="2000" dirty="0">
                <a:solidFill>
                  <a:schemeClr val="accent5">
                    <a:lumMod val="50000"/>
                  </a:schemeClr>
                </a:solidFill>
              </a:rPr>
              <a:t> </a:t>
            </a:r>
            <a:r>
              <a:rPr lang="en-GB" sz="2000" dirty="0" err="1">
                <a:solidFill>
                  <a:schemeClr val="accent5">
                    <a:lumMod val="50000"/>
                  </a:schemeClr>
                </a:solidFill>
              </a:rPr>
              <a:t>tanzen</a:t>
            </a:r>
            <a:r>
              <a:rPr lang="en-GB" sz="2000" dirty="0">
                <a:solidFill>
                  <a:schemeClr val="accent5">
                    <a:lumMod val="50000"/>
                  </a:schemeClr>
                </a:solidFill>
              </a:rPr>
              <a:t>.</a:t>
            </a:r>
          </a:p>
        </p:txBody>
      </p:sp>
      <p:sp>
        <p:nvSpPr>
          <p:cNvPr id="32" name="TextBox 31"/>
          <p:cNvSpPr txBox="1"/>
          <p:nvPr/>
        </p:nvSpPr>
        <p:spPr>
          <a:xfrm>
            <a:off x="2953230" y="2905217"/>
            <a:ext cx="3251626" cy="400110"/>
          </a:xfrm>
          <a:prstGeom prst="rect">
            <a:avLst/>
          </a:prstGeom>
          <a:noFill/>
        </p:spPr>
        <p:txBody>
          <a:bodyPr wrap="square" rtlCol="0">
            <a:spAutoFit/>
          </a:bodyPr>
          <a:lstStyle/>
          <a:p>
            <a:r>
              <a:rPr lang="en-GB" sz="2000" i="1" dirty="0">
                <a:solidFill>
                  <a:schemeClr val="accent5">
                    <a:lumMod val="50000"/>
                  </a:schemeClr>
                </a:solidFill>
              </a:rPr>
              <a:t>He cannot/can’t dance.</a:t>
            </a:r>
          </a:p>
        </p:txBody>
      </p:sp>
      <p:sp>
        <p:nvSpPr>
          <p:cNvPr id="33" name="TextBox 32"/>
          <p:cNvSpPr txBox="1"/>
          <p:nvPr/>
        </p:nvSpPr>
        <p:spPr>
          <a:xfrm>
            <a:off x="178822" y="3386091"/>
            <a:ext cx="6736328" cy="400110"/>
          </a:xfrm>
          <a:prstGeom prst="rect">
            <a:avLst/>
          </a:prstGeom>
          <a:noFill/>
        </p:spPr>
        <p:txBody>
          <a:bodyPr wrap="square" rtlCol="0">
            <a:spAutoFit/>
          </a:bodyPr>
          <a:lstStyle/>
          <a:p>
            <a:r>
              <a:rPr lang="en-GB" sz="2000" dirty="0">
                <a:solidFill>
                  <a:schemeClr val="accent5">
                    <a:lumMod val="50000"/>
                  </a:schemeClr>
                </a:solidFill>
              </a:rPr>
              <a:t>Sie </a:t>
            </a:r>
            <a:r>
              <a:rPr lang="en-GB" sz="2000" b="1" dirty="0" err="1">
                <a:solidFill>
                  <a:srgbClr val="DAA520"/>
                </a:solidFill>
              </a:rPr>
              <a:t>kann</a:t>
            </a:r>
            <a:r>
              <a:rPr lang="en-GB" sz="2000" dirty="0">
                <a:solidFill>
                  <a:schemeClr val="accent5">
                    <a:lumMod val="50000"/>
                  </a:schemeClr>
                </a:solidFill>
              </a:rPr>
              <a:t> </a:t>
            </a:r>
            <a:r>
              <a:rPr lang="en-GB" sz="2000" dirty="0" err="1">
                <a:solidFill>
                  <a:schemeClr val="accent5">
                    <a:lumMod val="50000"/>
                  </a:schemeClr>
                </a:solidFill>
              </a:rPr>
              <a:t>nicht</a:t>
            </a:r>
            <a:r>
              <a:rPr lang="en-GB" sz="2000" dirty="0">
                <a:solidFill>
                  <a:schemeClr val="accent5">
                    <a:lumMod val="50000"/>
                  </a:schemeClr>
                </a:solidFill>
              </a:rPr>
              <a:t> </a:t>
            </a:r>
            <a:r>
              <a:rPr lang="en-GB" sz="2000" dirty="0" err="1">
                <a:solidFill>
                  <a:schemeClr val="accent5">
                    <a:lumMod val="50000"/>
                  </a:schemeClr>
                </a:solidFill>
              </a:rPr>
              <a:t>essen</a:t>
            </a:r>
            <a:r>
              <a:rPr lang="en-GB" sz="2000" dirty="0">
                <a:solidFill>
                  <a:schemeClr val="accent5">
                    <a:lumMod val="50000"/>
                  </a:schemeClr>
                </a:solidFill>
              </a:rPr>
              <a:t>.</a:t>
            </a:r>
          </a:p>
        </p:txBody>
      </p:sp>
      <p:sp>
        <p:nvSpPr>
          <p:cNvPr id="34" name="TextBox 33"/>
          <p:cNvSpPr txBox="1"/>
          <p:nvPr/>
        </p:nvSpPr>
        <p:spPr>
          <a:xfrm>
            <a:off x="2953230" y="3387459"/>
            <a:ext cx="3251626" cy="400110"/>
          </a:xfrm>
          <a:prstGeom prst="rect">
            <a:avLst/>
          </a:prstGeom>
          <a:noFill/>
        </p:spPr>
        <p:txBody>
          <a:bodyPr wrap="square" rtlCol="0">
            <a:spAutoFit/>
          </a:bodyPr>
          <a:lstStyle/>
          <a:p>
            <a:r>
              <a:rPr lang="en-GB" sz="2000" i="1" dirty="0">
                <a:solidFill>
                  <a:schemeClr val="accent5">
                    <a:lumMod val="50000"/>
                  </a:schemeClr>
                </a:solidFill>
              </a:rPr>
              <a:t>She cannot/can’t eat.</a:t>
            </a:r>
          </a:p>
        </p:txBody>
      </p:sp>
      <p:sp>
        <p:nvSpPr>
          <p:cNvPr id="35" name="TextBox 34"/>
          <p:cNvSpPr txBox="1"/>
          <p:nvPr/>
        </p:nvSpPr>
        <p:spPr>
          <a:xfrm>
            <a:off x="122972" y="4007063"/>
            <a:ext cx="11834355" cy="415498"/>
          </a:xfrm>
          <a:prstGeom prst="rect">
            <a:avLst/>
          </a:prstGeom>
          <a:noFill/>
        </p:spPr>
        <p:txBody>
          <a:bodyPr wrap="square" rtlCol="0">
            <a:spAutoFit/>
          </a:bodyPr>
          <a:lstStyle/>
          <a:p>
            <a:pPr>
              <a:defRPr/>
            </a:pPr>
            <a:r>
              <a:rPr lang="en-GB" sz="2100" dirty="0">
                <a:solidFill>
                  <a:srgbClr val="5B9BD5">
                    <a:lumMod val="50000"/>
                  </a:srgbClr>
                </a:solidFill>
              </a:rPr>
              <a:t>The 2</a:t>
            </a:r>
            <a:r>
              <a:rPr lang="en-GB" sz="2100" baseline="30000" dirty="0">
                <a:solidFill>
                  <a:srgbClr val="5B9BD5">
                    <a:lumMod val="50000"/>
                  </a:srgbClr>
                </a:solidFill>
              </a:rPr>
              <a:t>nd</a:t>
            </a:r>
            <a:r>
              <a:rPr lang="en-GB" sz="2100" dirty="0">
                <a:solidFill>
                  <a:srgbClr val="5B9BD5">
                    <a:lumMod val="50000"/>
                  </a:srgbClr>
                </a:solidFill>
              </a:rPr>
              <a:t> verb goes to the end of the sentence:</a:t>
            </a:r>
            <a:endParaRPr lang="en-GB" sz="2100" b="1" dirty="0">
              <a:solidFill>
                <a:srgbClr val="5B9BD5">
                  <a:lumMod val="50000"/>
                </a:srgbClr>
              </a:solidFill>
            </a:endParaRPr>
          </a:p>
        </p:txBody>
      </p:sp>
      <p:sp>
        <p:nvSpPr>
          <p:cNvPr id="36" name="Speech Bubble: Rectangle with Corners Rounded 2">
            <a:extLst>
              <a:ext uri="{FF2B5EF4-FFF2-40B4-BE49-F238E27FC236}">
                <a16:creationId xmlns:a16="http://schemas.microsoft.com/office/drawing/2014/main" id="{4D09B138-9CA9-4284-943E-AECE5816A624}"/>
              </a:ext>
            </a:extLst>
          </p:cNvPr>
          <p:cNvSpPr/>
          <p:nvPr/>
        </p:nvSpPr>
        <p:spPr>
          <a:xfrm>
            <a:off x="6890656" y="4527405"/>
            <a:ext cx="2372818" cy="1470509"/>
          </a:xfrm>
          <a:prstGeom prst="wedgeRoundRectCallou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rPr>
              <a:t>How is the word order different from English?</a:t>
            </a:r>
            <a:endParaRPr lang="en-GB" sz="2000" b="1" dirty="0">
              <a:solidFill>
                <a:prstClr val="white"/>
              </a:solidFill>
            </a:endParaRPr>
          </a:p>
        </p:txBody>
      </p:sp>
      <p:sp>
        <p:nvSpPr>
          <p:cNvPr id="43" name="TextBox 42"/>
          <p:cNvSpPr txBox="1"/>
          <p:nvPr/>
        </p:nvSpPr>
        <p:spPr>
          <a:xfrm>
            <a:off x="203316" y="4514214"/>
            <a:ext cx="6736328" cy="400110"/>
          </a:xfrm>
          <a:prstGeom prst="rect">
            <a:avLst/>
          </a:prstGeom>
          <a:noFill/>
        </p:spPr>
        <p:txBody>
          <a:bodyPr wrap="square" rtlCol="0">
            <a:spAutoFit/>
          </a:bodyPr>
          <a:lstStyle/>
          <a:p>
            <a:r>
              <a:rPr lang="en-GB" sz="2000" dirty="0" err="1">
                <a:solidFill>
                  <a:schemeClr val="accent5">
                    <a:lumMod val="50000"/>
                  </a:schemeClr>
                </a:solidFill>
              </a:rPr>
              <a:t>Ich</a:t>
            </a:r>
            <a:r>
              <a:rPr lang="en-GB" sz="2000" dirty="0">
                <a:solidFill>
                  <a:schemeClr val="accent5">
                    <a:lumMod val="50000"/>
                  </a:schemeClr>
                </a:solidFill>
              </a:rPr>
              <a:t> </a:t>
            </a:r>
            <a:r>
              <a:rPr lang="en-GB" sz="2000" b="1" dirty="0" err="1">
                <a:solidFill>
                  <a:srgbClr val="DAA520"/>
                </a:solidFill>
              </a:rPr>
              <a:t>kann</a:t>
            </a:r>
            <a:r>
              <a:rPr lang="en-GB" sz="2000" dirty="0">
                <a:solidFill>
                  <a:schemeClr val="accent5">
                    <a:lumMod val="50000"/>
                  </a:schemeClr>
                </a:solidFill>
              </a:rPr>
              <a:t> Deutsch </a:t>
            </a:r>
            <a:r>
              <a:rPr lang="en-GB" sz="2000" b="1" dirty="0" err="1">
                <a:solidFill>
                  <a:schemeClr val="accent5">
                    <a:lumMod val="50000"/>
                  </a:schemeClr>
                </a:solidFill>
              </a:rPr>
              <a:t>sprechen</a:t>
            </a:r>
            <a:r>
              <a:rPr lang="en-GB" sz="2000" dirty="0">
                <a:solidFill>
                  <a:schemeClr val="accent5">
                    <a:lumMod val="50000"/>
                  </a:schemeClr>
                </a:solidFill>
              </a:rPr>
              <a:t>.</a:t>
            </a:r>
          </a:p>
        </p:txBody>
      </p:sp>
      <p:sp>
        <p:nvSpPr>
          <p:cNvPr id="44" name="TextBox 43"/>
          <p:cNvSpPr txBox="1"/>
          <p:nvPr/>
        </p:nvSpPr>
        <p:spPr>
          <a:xfrm>
            <a:off x="3880756" y="4528254"/>
            <a:ext cx="3077457" cy="400110"/>
          </a:xfrm>
          <a:prstGeom prst="rect">
            <a:avLst/>
          </a:prstGeom>
          <a:noFill/>
        </p:spPr>
        <p:txBody>
          <a:bodyPr wrap="square" rtlCol="0">
            <a:spAutoFit/>
          </a:bodyPr>
          <a:lstStyle/>
          <a:p>
            <a:r>
              <a:rPr lang="en-GB" sz="2000" i="1" dirty="0">
                <a:solidFill>
                  <a:schemeClr val="accent5">
                    <a:lumMod val="50000"/>
                  </a:schemeClr>
                </a:solidFill>
              </a:rPr>
              <a:t>I can </a:t>
            </a:r>
            <a:r>
              <a:rPr lang="en-GB" sz="2000" b="1" i="1" dirty="0">
                <a:solidFill>
                  <a:schemeClr val="accent5">
                    <a:lumMod val="50000"/>
                  </a:schemeClr>
                </a:solidFill>
              </a:rPr>
              <a:t>speak</a:t>
            </a:r>
            <a:r>
              <a:rPr lang="en-GB" sz="2000" i="1" dirty="0">
                <a:solidFill>
                  <a:schemeClr val="accent5">
                    <a:lumMod val="50000"/>
                  </a:schemeClr>
                </a:solidFill>
              </a:rPr>
              <a:t> German.</a:t>
            </a:r>
          </a:p>
        </p:txBody>
      </p:sp>
      <p:sp>
        <p:nvSpPr>
          <p:cNvPr id="45" name="TextBox 44"/>
          <p:cNvSpPr txBox="1"/>
          <p:nvPr/>
        </p:nvSpPr>
        <p:spPr>
          <a:xfrm>
            <a:off x="178822" y="4929593"/>
            <a:ext cx="6736328" cy="400110"/>
          </a:xfrm>
          <a:prstGeom prst="rect">
            <a:avLst/>
          </a:prstGeom>
          <a:noFill/>
        </p:spPr>
        <p:txBody>
          <a:bodyPr wrap="square" rtlCol="0">
            <a:spAutoFit/>
          </a:bodyPr>
          <a:lstStyle/>
          <a:p>
            <a:r>
              <a:rPr lang="en-GB" sz="2000" dirty="0">
                <a:solidFill>
                  <a:schemeClr val="accent5">
                    <a:lumMod val="50000"/>
                  </a:schemeClr>
                </a:solidFill>
              </a:rPr>
              <a:t>Du </a:t>
            </a:r>
            <a:r>
              <a:rPr lang="en-GB" sz="2000" b="1" dirty="0" err="1">
                <a:solidFill>
                  <a:srgbClr val="DAA520"/>
                </a:solidFill>
              </a:rPr>
              <a:t>kannst</a:t>
            </a:r>
            <a:r>
              <a:rPr lang="en-GB" sz="2000" dirty="0">
                <a:solidFill>
                  <a:schemeClr val="accent5">
                    <a:lumMod val="50000"/>
                  </a:schemeClr>
                </a:solidFill>
              </a:rPr>
              <a:t> </a:t>
            </a:r>
            <a:r>
              <a:rPr lang="en-GB" sz="2000" dirty="0" err="1">
                <a:solidFill>
                  <a:schemeClr val="accent5">
                    <a:lumMod val="50000"/>
                  </a:schemeClr>
                </a:solidFill>
              </a:rPr>
              <a:t>Gitarre</a:t>
            </a:r>
            <a:r>
              <a:rPr lang="en-GB" sz="2000" dirty="0">
                <a:solidFill>
                  <a:schemeClr val="accent5">
                    <a:lumMod val="50000"/>
                  </a:schemeClr>
                </a:solidFill>
              </a:rPr>
              <a:t> </a:t>
            </a:r>
            <a:r>
              <a:rPr lang="en-GB" sz="2000" b="1" dirty="0" err="1">
                <a:solidFill>
                  <a:schemeClr val="accent5">
                    <a:lumMod val="50000"/>
                  </a:schemeClr>
                </a:solidFill>
              </a:rPr>
              <a:t>spielen</a:t>
            </a:r>
            <a:r>
              <a:rPr lang="en-GB" sz="2000" dirty="0">
                <a:solidFill>
                  <a:schemeClr val="accent5">
                    <a:lumMod val="50000"/>
                  </a:schemeClr>
                </a:solidFill>
              </a:rPr>
              <a:t>.</a:t>
            </a:r>
          </a:p>
        </p:txBody>
      </p:sp>
      <p:sp>
        <p:nvSpPr>
          <p:cNvPr id="46" name="TextBox 45"/>
          <p:cNvSpPr txBox="1"/>
          <p:nvPr/>
        </p:nvSpPr>
        <p:spPr>
          <a:xfrm>
            <a:off x="3810168" y="4917593"/>
            <a:ext cx="3126514" cy="400110"/>
          </a:xfrm>
          <a:prstGeom prst="rect">
            <a:avLst/>
          </a:prstGeom>
          <a:noFill/>
        </p:spPr>
        <p:txBody>
          <a:bodyPr wrap="square" rtlCol="0">
            <a:spAutoFit/>
          </a:bodyPr>
          <a:lstStyle/>
          <a:p>
            <a:r>
              <a:rPr lang="en-GB" sz="2000" i="1" dirty="0">
                <a:solidFill>
                  <a:schemeClr val="accent5">
                    <a:lumMod val="50000"/>
                  </a:schemeClr>
                </a:solidFill>
              </a:rPr>
              <a:t>You can </a:t>
            </a:r>
            <a:r>
              <a:rPr lang="en-GB" sz="2000" b="1" i="1" dirty="0">
                <a:solidFill>
                  <a:schemeClr val="accent5">
                    <a:lumMod val="50000"/>
                  </a:schemeClr>
                </a:solidFill>
              </a:rPr>
              <a:t>play</a:t>
            </a:r>
            <a:r>
              <a:rPr lang="en-GB" sz="2000" i="1" dirty="0">
                <a:solidFill>
                  <a:schemeClr val="accent5">
                    <a:lumMod val="50000"/>
                  </a:schemeClr>
                </a:solidFill>
              </a:rPr>
              <a:t> guitar.</a:t>
            </a:r>
          </a:p>
        </p:txBody>
      </p:sp>
      <p:sp>
        <p:nvSpPr>
          <p:cNvPr id="47" name="TextBox 46"/>
          <p:cNvSpPr txBox="1"/>
          <p:nvPr/>
        </p:nvSpPr>
        <p:spPr>
          <a:xfrm>
            <a:off x="178822" y="5334621"/>
            <a:ext cx="6736328" cy="400110"/>
          </a:xfrm>
          <a:prstGeom prst="rect">
            <a:avLst/>
          </a:prstGeom>
          <a:noFill/>
        </p:spPr>
        <p:txBody>
          <a:bodyPr wrap="square" rtlCol="0">
            <a:spAutoFit/>
          </a:bodyPr>
          <a:lstStyle/>
          <a:p>
            <a:r>
              <a:rPr lang="en-GB" sz="2000" dirty="0" err="1">
                <a:solidFill>
                  <a:schemeClr val="accent5">
                    <a:lumMod val="50000"/>
                  </a:schemeClr>
                </a:solidFill>
              </a:rPr>
              <a:t>Er</a:t>
            </a:r>
            <a:r>
              <a:rPr lang="en-GB" sz="2000" dirty="0">
                <a:solidFill>
                  <a:schemeClr val="accent5">
                    <a:lumMod val="50000"/>
                  </a:schemeClr>
                </a:solidFill>
              </a:rPr>
              <a:t> </a:t>
            </a:r>
            <a:r>
              <a:rPr lang="en-GB" sz="2000" b="1" dirty="0" err="1">
                <a:solidFill>
                  <a:srgbClr val="DAA520"/>
                </a:solidFill>
              </a:rPr>
              <a:t>kann</a:t>
            </a:r>
            <a:r>
              <a:rPr lang="en-GB" sz="2000" dirty="0">
                <a:solidFill>
                  <a:schemeClr val="accent5">
                    <a:lumMod val="50000"/>
                  </a:schemeClr>
                </a:solidFill>
              </a:rPr>
              <a:t> gut </a:t>
            </a:r>
            <a:r>
              <a:rPr lang="en-GB" sz="2000" b="1" dirty="0" err="1">
                <a:solidFill>
                  <a:schemeClr val="accent5">
                    <a:lumMod val="50000"/>
                  </a:schemeClr>
                </a:solidFill>
              </a:rPr>
              <a:t>tanzen</a:t>
            </a:r>
            <a:r>
              <a:rPr lang="en-GB" sz="2000" dirty="0">
                <a:solidFill>
                  <a:schemeClr val="accent5">
                    <a:lumMod val="50000"/>
                  </a:schemeClr>
                </a:solidFill>
              </a:rPr>
              <a:t>.</a:t>
            </a:r>
          </a:p>
        </p:txBody>
      </p:sp>
      <p:sp>
        <p:nvSpPr>
          <p:cNvPr id="48" name="TextBox 47"/>
          <p:cNvSpPr txBox="1"/>
          <p:nvPr/>
        </p:nvSpPr>
        <p:spPr>
          <a:xfrm>
            <a:off x="3824745" y="5334621"/>
            <a:ext cx="3251626" cy="400110"/>
          </a:xfrm>
          <a:prstGeom prst="rect">
            <a:avLst/>
          </a:prstGeom>
          <a:noFill/>
        </p:spPr>
        <p:txBody>
          <a:bodyPr wrap="square" rtlCol="0">
            <a:spAutoFit/>
          </a:bodyPr>
          <a:lstStyle/>
          <a:p>
            <a:r>
              <a:rPr lang="en-GB" sz="2000" i="1" dirty="0">
                <a:solidFill>
                  <a:schemeClr val="accent5">
                    <a:lumMod val="50000"/>
                  </a:schemeClr>
                </a:solidFill>
              </a:rPr>
              <a:t>He can </a:t>
            </a:r>
            <a:r>
              <a:rPr lang="en-GB" sz="2000" b="1" i="1" dirty="0">
                <a:solidFill>
                  <a:schemeClr val="accent5">
                    <a:lumMod val="50000"/>
                  </a:schemeClr>
                </a:solidFill>
              </a:rPr>
              <a:t>dance</a:t>
            </a:r>
            <a:r>
              <a:rPr lang="en-GB" sz="2000" i="1" dirty="0">
                <a:solidFill>
                  <a:schemeClr val="accent5">
                    <a:lumMod val="50000"/>
                  </a:schemeClr>
                </a:solidFill>
              </a:rPr>
              <a:t> well.</a:t>
            </a:r>
          </a:p>
        </p:txBody>
      </p:sp>
      <p:sp>
        <p:nvSpPr>
          <p:cNvPr id="49" name="TextBox 48"/>
          <p:cNvSpPr txBox="1"/>
          <p:nvPr/>
        </p:nvSpPr>
        <p:spPr>
          <a:xfrm>
            <a:off x="203316" y="5773046"/>
            <a:ext cx="6736328" cy="400110"/>
          </a:xfrm>
          <a:prstGeom prst="rect">
            <a:avLst/>
          </a:prstGeom>
          <a:noFill/>
        </p:spPr>
        <p:txBody>
          <a:bodyPr wrap="square" rtlCol="0">
            <a:spAutoFit/>
          </a:bodyPr>
          <a:lstStyle/>
          <a:p>
            <a:r>
              <a:rPr lang="en-GB" sz="2000" dirty="0">
                <a:solidFill>
                  <a:schemeClr val="accent5">
                    <a:lumMod val="50000"/>
                  </a:schemeClr>
                </a:solidFill>
              </a:rPr>
              <a:t>Sie </a:t>
            </a:r>
            <a:r>
              <a:rPr lang="en-GB" sz="2000" b="1" dirty="0" err="1">
                <a:solidFill>
                  <a:srgbClr val="DAA520"/>
                </a:solidFill>
              </a:rPr>
              <a:t>kann</a:t>
            </a:r>
            <a:r>
              <a:rPr lang="en-GB" sz="2000" dirty="0">
                <a:solidFill>
                  <a:schemeClr val="accent5">
                    <a:lumMod val="50000"/>
                  </a:schemeClr>
                </a:solidFill>
              </a:rPr>
              <a:t> </a:t>
            </a:r>
            <a:r>
              <a:rPr lang="en-GB" sz="2000" dirty="0" err="1">
                <a:solidFill>
                  <a:schemeClr val="accent5">
                    <a:lumMod val="50000"/>
                  </a:schemeClr>
                </a:solidFill>
              </a:rPr>
              <a:t>Obst</a:t>
            </a:r>
            <a:r>
              <a:rPr lang="en-GB" sz="2000" dirty="0">
                <a:solidFill>
                  <a:schemeClr val="accent5">
                    <a:lumMod val="50000"/>
                  </a:schemeClr>
                </a:solidFill>
              </a:rPr>
              <a:t> </a:t>
            </a:r>
            <a:r>
              <a:rPr lang="en-GB" sz="2000" b="1" dirty="0" err="1">
                <a:solidFill>
                  <a:schemeClr val="accent5">
                    <a:lumMod val="50000"/>
                  </a:schemeClr>
                </a:solidFill>
              </a:rPr>
              <a:t>essen</a:t>
            </a:r>
            <a:r>
              <a:rPr lang="en-GB" sz="2000" dirty="0">
                <a:solidFill>
                  <a:schemeClr val="accent5">
                    <a:lumMod val="50000"/>
                  </a:schemeClr>
                </a:solidFill>
              </a:rPr>
              <a:t>.</a:t>
            </a:r>
          </a:p>
        </p:txBody>
      </p:sp>
      <p:sp>
        <p:nvSpPr>
          <p:cNvPr id="50" name="TextBox 49"/>
          <p:cNvSpPr txBox="1"/>
          <p:nvPr/>
        </p:nvSpPr>
        <p:spPr>
          <a:xfrm>
            <a:off x="3880756" y="5729396"/>
            <a:ext cx="3251626" cy="400110"/>
          </a:xfrm>
          <a:prstGeom prst="rect">
            <a:avLst/>
          </a:prstGeom>
          <a:noFill/>
        </p:spPr>
        <p:txBody>
          <a:bodyPr wrap="square" rtlCol="0">
            <a:spAutoFit/>
          </a:bodyPr>
          <a:lstStyle/>
          <a:p>
            <a:r>
              <a:rPr lang="en-GB" sz="2000" i="1" dirty="0">
                <a:solidFill>
                  <a:schemeClr val="accent5">
                    <a:lumMod val="50000"/>
                  </a:schemeClr>
                </a:solidFill>
              </a:rPr>
              <a:t>She can </a:t>
            </a:r>
            <a:r>
              <a:rPr lang="en-GB" sz="2000" b="1" i="1" dirty="0">
                <a:solidFill>
                  <a:schemeClr val="accent5">
                    <a:lumMod val="50000"/>
                  </a:schemeClr>
                </a:solidFill>
              </a:rPr>
              <a:t>eat</a:t>
            </a:r>
            <a:r>
              <a:rPr lang="en-GB" sz="2000" i="1" dirty="0">
                <a:solidFill>
                  <a:schemeClr val="accent5">
                    <a:lumMod val="50000"/>
                  </a:schemeClr>
                </a:solidFill>
              </a:rPr>
              <a:t> fruit.</a:t>
            </a:r>
          </a:p>
        </p:txBody>
      </p:sp>
    </p:spTree>
    <p:extLst>
      <p:ext uri="{BB962C8B-B14F-4D97-AF65-F5344CB8AC3E}">
        <p14:creationId xmlns:p14="http://schemas.microsoft.com/office/powerpoint/2010/main" val="292512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500"/>
                                        <p:tgtEl>
                                          <p:spTgt spid="4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fade">
                                      <p:cBhvr>
                                        <p:cTn id="70" dur="500"/>
                                        <p:tgtEl>
                                          <p:spTgt spid="4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fade">
                                      <p:cBhvr>
                                        <p:cTn id="75" dur="500"/>
                                        <p:tgtEl>
                                          <p:spTgt spid="4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500"/>
                                        <p:tgtEl>
                                          <p:spTgt spid="4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500"/>
                                        <p:tgtEl>
                                          <p:spTgt spid="4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fade">
                                      <p:cBhvr>
                                        <p:cTn id="90" dur="500"/>
                                        <p:tgtEl>
                                          <p:spTgt spid="4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50"/>
                                        </p:tgtEl>
                                        <p:attrNameLst>
                                          <p:attrName>style.visibility</p:attrName>
                                        </p:attrNameLst>
                                      </p:cBhvr>
                                      <p:to>
                                        <p:strVal val="visible"/>
                                      </p:to>
                                    </p:set>
                                    <p:animEffect transition="in" filter="fade">
                                      <p:cBhvr>
                                        <p:cTn id="95" dur="500"/>
                                        <p:tgtEl>
                                          <p:spTgt spid="50"/>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fade">
                                      <p:cBhvr>
                                        <p:cTn id="10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28" grpId="0"/>
      <p:bldP spid="29" grpId="0"/>
      <p:bldP spid="30" grpId="0"/>
      <p:bldP spid="31" grpId="0"/>
      <p:bldP spid="32" grpId="0"/>
      <p:bldP spid="33" grpId="0"/>
      <p:bldP spid="34" grpId="0"/>
      <p:bldP spid="35" grpId="0"/>
      <p:bldP spid="36" grpId="0" animBg="1"/>
      <p:bldP spid="43" grpId="0"/>
      <p:bldP spid="44" grpId="0"/>
      <p:bldP spid="45" grpId="0"/>
      <p:bldP spid="46" grpId="0"/>
      <p:bldP spid="47" grpId="0"/>
      <p:bldP spid="48" grpId="0"/>
      <p:bldP spid="49" grpId="0"/>
      <p:bldP spid="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0;p2"/>
          <p:cNvSpPr/>
          <p:nvPr/>
        </p:nvSpPr>
        <p:spPr>
          <a:xfrm>
            <a:off x="10321636" y="247046"/>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ea typeface="Century Gothic"/>
                <a:cs typeface="Century Gothic"/>
                <a:sym typeface="Century Gothic"/>
              </a:rPr>
              <a:t>Hören</a:t>
            </a:r>
            <a:endParaRPr b="1" dirty="0">
              <a:solidFill>
                <a:srgbClr val="FFFFFF"/>
              </a:solidFill>
              <a:ea typeface="Century Gothic"/>
              <a:cs typeface="Century Gothic"/>
              <a:sym typeface="Century Gothic"/>
            </a:endParaRPr>
          </a:p>
        </p:txBody>
      </p:sp>
      <p:sp>
        <p:nvSpPr>
          <p:cNvPr id="2" name="TextBox 1"/>
          <p:cNvSpPr txBox="1"/>
          <p:nvPr/>
        </p:nvSpPr>
        <p:spPr>
          <a:xfrm>
            <a:off x="285750" y="247046"/>
            <a:ext cx="9810750" cy="707886"/>
          </a:xfrm>
          <a:prstGeom prst="rect">
            <a:avLst/>
          </a:prstGeom>
          <a:noFill/>
        </p:spPr>
        <p:txBody>
          <a:bodyPr wrap="square" rtlCol="0">
            <a:spAutoFit/>
          </a:bodyPr>
          <a:lstStyle/>
          <a:p>
            <a:r>
              <a:rPr lang="en-GB" sz="2000" dirty="0">
                <a:solidFill>
                  <a:schemeClr val="accent5">
                    <a:lumMod val="50000"/>
                  </a:schemeClr>
                </a:solidFill>
              </a:rPr>
              <a:t>Mehmet </a:t>
            </a:r>
            <a:r>
              <a:rPr lang="en-GB" sz="2000" dirty="0" err="1">
                <a:solidFill>
                  <a:schemeClr val="accent5">
                    <a:lumMod val="50000"/>
                  </a:schemeClr>
                </a:solidFill>
              </a:rPr>
              <a:t>redet</a:t>
            </a:r>
            <a:r>
              <a:rPr lang="en-GB" sz="2000" dirty="0">
                <a:solidFill>
                  <a:schemeClr val="accent5">
                    <a:lumMod val="50000"/>
                  </a:schemeClr>
                </a:solidFill>
              </a:rPr>
              <a:t> </a:t>
            </a:r>
            <a:r>
              <a:rPr lang="en-GB" sz="2000" dirty="0" err="1">
                <a:solidFill>
                  <a:schemeClr val="accent5">
                    <a:lumMod val="50000"/>
                  </a:schemeClr>
                </a:solidFill>
              </a:rPr>
              <a:t>mit</a:t>
            </a:r>
            <a:r>
              <a:rPr lang="en-GB" sz="2000" dirty="0">
                <a:solidFill>
                  <a:schemeClr val="accent5">
                    <a:lumMod val="50000"/>
                  </a:schemeClr>
                </a:solidFill>
              </a:rPr>
              <a:t> Mehmet. Was </a:t>
            </a:r>
            <a:r>
              <a:rPr lang="en-GB" sz="2000" dirty="0" err="1">
                <a:solidFill>
                  <a:schemeClr val="accent5">
                    <a:lumMod val="50000"/>
                  </a:schemeClr>
                </a:solidFill>
              </a:rPr>
              <a:t>kann</a:t>
            </a:r>
            <a:r>
              <a:rPr lang="en-GB" sz="2000" dirty="0">
                <a:solidFill>
                  <a:schemeClr val="accent5">
                    <a:lumMod val="50000"/>
                  </a:schemeClr>
                </a:solidFill>
              </a:rPr>
              <a:t> Mehmet </a:t>
            </a:r>
            <a:r>
              <a:rPr lang="en-GB" sz="2000" dirty="0" err="1">
                <a:solidFill>
                  <a:schemeClr val="accent5">
                    <a:lumMod val="50000"/>
                  </a:schemeClr>
                </a:solidFill>
              </a:rPr>
              <a:t>machen</a:t>
            </a:r>
            <a:r>
              <a:rPr lang="en-GB" sz="2000" dirty="0">
                <a:solidFill>
                  <a:schemeClr val="accent5">
                    <a:lumMod val="50000"/>
                  </a:schemeClr>
                </a:solidFill>
              </a:rPr>
              <a:t>? </a:t>
            </a:r>
            <a:r>
              <a:rPr lang="en-GB" sz="2000" dirty="0">
                <a:solidFill>
                  <a:schemeClr val="accent5">
                    <a:lumMod val="50000"/>
                  </a:schemeClr>
                </a:solidFill>
                <a:sym typeface="Wingdings" panose="05000000000000000000" pitchFamily="2" charset="2"/>
              </a:rPr>
              <a:t> ICH </a:t>
            </a:r>
            <a:br>
              <a:rPr lang="en-GB" sz="2000" dirty="0">
                <a:solidFill>
                  <a:schemeClr val="accent5">
                    <a:lumMod val="50000"/>
                  </a:schemeClr>
                </a:solidFill>
                <a:sym typeface="Wingdings" panose="05000000000000000000" pitchFamily="2" charset="2"/>
              </a:rPr>
            </a:br>
            <a:r>
              <a:rPr lang="en-GB" sz="2000" dirty="0">
                <a:solidFill>
                  <a:schemeClr val="accent5">
                    <a:lumMod val="50000"/>
                  </a:schemeClr>
                </a:solidFill>
              </a:rPr>
              <a:t>Was </a:t>
            </a:r>
            <a:r>
              <a:rPr lang="en-GB" sz="2000" dirty="0" err="1">
                <a:solidFill>
                  <a:schemeClr val="accent5">
                    <a:lumMod val="50000"/>
                  </a:schemeClr>
                </a:solidFill>
              </a:rPr>
              <a:t>kann</a:t>
            </a:r>
            <a:r>
              <a:rPr lang="en-GB" sz="2000" dirty="0">
                <a:solidFill>
                  <a:schemeClr val="accent5">
                    <a:lumMod val="50000"/>
                  </a:schemeClr>
                </a:solidFill>
              </a:rPr>
              <a:t> Wolfgang </a:t>
            </a:r>
            <a:r>
              <a:rPr lang="en-GB" sz="2000" dirty="0" err="1">
                <a:solidFill>
                  <a:schemeClr val="accent5">
                    <a:lumMod val="50000"/>
                  </a:schemeClr>
                </a:solidFill>
              </a:rPr>
              <a:t>machen</a:t>
            </a:r>
            <a:r>
              <a:rPr lang="en-GB" sz="2000" dirty="0">
                <a:solidFill>
                  <a:schemeClr val="accent5">
                    <a:lumMod val="50000"/>
                  </a:schemeClr>
                </a:solidFill>
              </a:rPr>
              <a:t>? </a:t>
            </a:r>
            <a:r>
              <a:rPr lang="en-GB" sz="2000" dirty="0">
                <a:solidFill>
                  <a:schemeClr val="accent5">
                    <a:lumMod val="50000"/>
                  </a:schemeClr>
                </a:solidFill>
                <a:sym typeface="Wingdings" panose="05000000000000000000" pitchFamily="2" charset="2"/>
              </a:rPr>
              <a:t> DU</a:t>
            </a:r>
            <a:endParaRPr lang="en-GB" sz="2000" dirty="0">
              <a:solidFill>
                <a:schemeClr val="accent5">
                  <a:lumMod val="50000"/>
                </a:schemeClr>
              </a:solidFill>
            </a:endParaRPr>
          </a:p>
        </p:txBody>
      </p:sp>
      <p:graphicFrame>
        <p:nvGraphicFramePr>
          <p:cNvPr id="5" name="Content Placeholder 4" descr="table showing whether the sentence has  a plural or singular verb">
            <a:extLst>
              <a:ext uri="{FF2B5EF4-FFF2-40B4-BE49-F238E27FC236}">
                <a16:creationId xmlns:a16="http://schemas.microsoft.com/office/drawing/2014/main" id="{1BBF93D4-19D3-4CB8-AC6D-F1A3B6CCA784}"/>
              </a:ext>
            </a:extLst>
          </p:cNvPr>
          <p:cNvGraphicFramePr>
            <a:graphicFrameLocks/>
          </p:cNvGraphicFramePr>
          <p:nvPr/>
        </p:nvGraphicFramePr>
        <p:xfrm>
          <a:off x="285750" y="958219"/>
          <a:ext cx="6610350" cy="5345430"/>
        </p:xfrm>
        <a:graphic>
          <a:graphicData uri="http://schemas.openxmlformats.org/drawingml/2006/table">
            <a:tbl>
              <a:tblPr firstRow="1" bandRow="1">
                <a:tableStyleId>{5C22544A-7EE6-4342-B048-85BDC9FD1C3A}</a:tableStyleId>
              </a:tblPr>
              <a:tblGrid>
                <a:gridCol w="1696563">
                  <a:extLst>
                    <a:ext uri="{9D8B030D-6E8A-4147-A177-3AD203B41FA5}">
                      <a16:colId xmlns:a16="http://schemas.microsoft.com/office/drawing/2014/main" val="2548973513"/>
                    </a:ext>
                  </a:extLst>
                </a:gridCol>
                <a:gridCol w="2444542">
                  <a:extLst>
                    <a:ext uri="{9D8B030D-6E8A-4147-A177-3AD203B41FA5}">
                      <a16:colId xmlns:a16="http://schemas.microsoft.com/office/drawing/2014/main" val="1859025906"/>
                    </a:ext>
                  </a:extLst>
                </a:gridCol>
                <a:gridCol w="2469245">
                  <a:extLst>
                    <a:ext uri="{9D8B030D-6E8A-4147-A177-3AD203B41FA5}">
                      <a16:colId xmlns:a16="http://schemas.microsoft.com/office/drawing/2014/main" val="3979149899"/>
                    </a:ext>
                  </a:extLst>
                </a:gridCol>
              </a:tblGrid>
              <a:tr h="476326">
                <a:tc>
                  <a:txBody>
                    <a:bodyPr/>
                    <a:lstStyle/>
                    <a:p>
                      <a:endParaRPr kumimoji="0" lang="en-GB" sz="2400" b="0" i="0" u="none" strike="noStrike" kern="1200" cap="none" spc="0" normalizeH="0" baseline="0" dirty="0">
                        <a:ln>
                          <a:noFill/>
                        </a:ln>
                        <a:solidFill>
                          <a:srgbClr val="5B9BD5">
                            <a:lumMod val="50000"/>
                          </a:srgbClr>
                        </a:solidFill>
                        <a:effectLst/>
                        <a:uLnTx/>
                        <a:uFillTx/>
                        <a:latin typeface="Century Gothic" panose="020B0502020202020204" pitchFamily="34" charset="0"/>
                        <a:ea typeface="+mj-ea"/>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accent5">
                              <a:lumMod val="50000"/>
                            </a:schemeClr>
                          </a:solidFill>
                          <a:latin typeface="Century Gothic" panose="020B0502020202020204" pitchFamily="34" charset="0"/>
                        </a:rPr>
                        <a:t>Mehmet [I]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solidFill>
                            <a:schemeClr val="accent5">
                              <a:lumMod val="50000"/>
                            </a:schemeClr>
                          </a:solidFill>
                          <a:latin typeface="Century Gothic" panose="020B0502020202020204" pitchFamily="34" charset="0"/>
                        </a:rPr>
                        <a:t>Wolfgang [You]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08638">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08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08638">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608638">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608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608638">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608638">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608638">
                <a:tc>
                  <a:txBody>
                    <a:body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sp>
        <p:nvSpPr>
          <p:cNvPr id="6" name="Rectangle 5">
            <a:hlinkClick r:id="" action="ppaction://noaction">
              <a:snd r:embed="rId3" name="Ger_2.2.2_item_1.wav"/>
            </a:hlinkClick>
            <a:extLst>
              <a:ext uri="{FF2B5EF4-FFF2-40B4-BE49-F238E27FC236}">
                <a16:creationId xmlns:a16="http://schemas.microsoft.com/office/drawing/2014/main" id="{9C43DB62-DDE8-4228-9CF8-F18C1C067B37}"/>
              </a:ext>
            </a:extLst>
          </p:cNvPr>
          <p:cNvSpPr/>
          <p:nvPr/>
        </p:nvSpPr>
        <p:spPr>
          <a:xfrm>
            <a:off x="747713" y="1468068"/>
            <a:ext cx="525780" cy="54864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1</a:t>
            </a:r>
          </a:p>
        </p:txBody>
      </p:sp>
      <p:sp>
        <p:nvSpPr>
          <p:cNvPr id="7" name="Rectangle 6">
            <a:hlinkClick r:id="" action="ppaction://noaction">
              <a:snd r:embed="rId4" name="Ger_2.2.2_item_2.wav"/>
            </a:hlinkClick>
            <a:extLst>
              <a:ext uri="{FF2B5EF4-FFF2-40B4-BE49-F238E27FC236}">
                <a16:creationId xmlns:a16="http://schemas.microsoft.com/office/drawing/2014/main" id="{59307427-5CE6-4B75-B3A1-ACCF23C5F597}"/>
              </a:ext>
            </a:extLst>
          </p:cNvPr>
          <p:cNvSpPr/>
          <p:nvPr/>
        </p:nvSpPr>
        <p:spPr>
          <a:xfrm>
            <a:off x="747713" y="2070052"/>
            <a:ext cx="525780" cy="54864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2</a:t>
            </a:r>
          </a:p>
        </p:txBody>
      </p:sp>
      <p:sp>
        <p:nvSpPr>
          <p:cNvPr id="8" name="Rectangle 7">
            <a:hlinkClick r:id="" action="ppaction://noaction">
              <a:snd r:embed="rId5" name="Ger_2.2.2_item_3.wav"/>
            </a:hlinkClick>
            <a:extLst>
              <a:ext uri="{FF2B5EF4-FFF2-40B4-BE49-F238E27FC236}">
                <a16:creationId xmlns:a16="http://schemas.microsoft.com/office/drawing/2014/main" id="{CDE67F2B-1136-48FE-BA40-C5FF0860CB0E}"/>
              </a:ext>
            </a:extLst>
          </p:cNvPr>
          <p:cNvSpPr/>
          <p:nvPr/>
        </p:nvSpPr>
        <p:spPr>
          <a:xfrm>
            <a:off x="747713" y="2692987"/>
            <a:ext cx="525780" cy="54864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3</a:t>
            </a:r>
          </a:p>
        </p:txBody>
      </p:sp>
      <p:sp>
        <p:nvSpPr>
          <p:cNvPr id="9" name="Rectangle 8">
            <a:hlinkClick r:id="" action="ppaction://noaction">
              <a:snd r:embed="rId6" name="Ger_2.2.2_item_5.wav"/>
            </a:hlinkClick>
            <a:extLst>
              <a:ext uri="{FF2B5EF4-FFF2-40B4-BE49-F238E27FC236}">
                <a16:creationId xmlns:a16="http://schemas.microsoft.com/office/drawing/2014/main" id="{77F77B84-E7F0-4914-B6E5-510CE9542A1D}"/>
              </a:ext>
            </a:extLst>
          </p:cNvPr>
          <p:cNvSpPr/>
          <p:nvPr/>
        </p:nvSpPr>
        <p:spPr>
          <a:xfrm>
            <a:off x="747713" y="3892448"/>
            <a:ext cx="525780" cy="54864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5</a:t>
            </a:r>
          </a:p>
        </p:txBody>
      </p:sp>
      <p:sp>
        <p:nvSpPr>
          <p:cNvPr id="10" name="Rectangle 9">
            <a:hlinkClick r:id="" action="ppaction://noaction">
              <a:snd r:embed="rId7" name="Ger_2.2.2_item_4.wav"/>
            </a:hlinkClick>
            <a:extLst>
              <a:ext uri="{FF2B5EF4-FFF2-40B4-BE49-F238E27FC236}">
                <a16:creationId xmlns:a16="http://schemas.microsoft.com/office/drawing/2014/main" id="{389F341A-1FC9-4EF5-AAE1-7E00AEEDB871}"/>
              </a:ext>
            </a:extLst>
          </p:cNvPr>
          <p:cNvSpPr/>
          <p:nvPr/>
        </p:nvSpPr>
        <p:spPr>
          <a:xfrm>
            <a:off x="747713" y="3291155"/>
            <a:ext cx="525780" cy="54864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4</a:t>
            </a:r>
          </a:p>
        </p:txBody>
      </p:sp>
      <p:sp>
        <p:nvSpPr>
          <p:cNvPr id="11" name="Rectangle 10">
            <a:hlinkClick r:id="" action="ppaction://noaction">
              <a:snd r:embed="rId8" name="Ger_2.2.2_item_8.wav"/>
            </a:hlinkClick>
            <a:extLst>
              <a:ext uri="{FF2B5EF4-FFF2-40B4-BE49-F238E27FC236}">
                <a16:creationId xmlns:a16="http://schemas.microsoft.com/office/drawing/2014/main" id="{1A10A7C1-2B20-4B90-ABD4-DD86E395768D}"/>
              </a:ext>
            </a:extLst>
          </p:cNvPr>
          <p:cNvSpPr/>
          <p:nvPr/>
        </p:nvSpPr>
        <p:spPr>
          <a:xfrm>
            <a:off x="747713" y="5686535"/>
            <a:ext cx="525780" cy="54864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8</a:t>
            </a:r>
          </a:p>
        </p:txBody>
      </p:sp>
      <p:sp>
        <p:nvSpPr>
          <p:cNvPr id="12" name="Rectangle 11">
            <a:hlinkClick r:id="" action="ppaction://noaction">
              <a:snd r:embed="rId9" name="Ger_2.2.2_item_7.wav"/>
            </a:hlinkClick>
            <a:extLst>
              <a:ext uri="{FF2B5EF4-FFF2-40B4-BE49-F238E27FC236}">
                <a16:creationId xmlns:a16="http://schemas.microsoft.com/office/drawing/2014/main" id="{76BD3AAF-F724-44AF-B447-353DEFFE9B0F}"/>
              </a:ext>
            </a:extLst>
          </p:cNvPr>
          <p:cNvSpPr/>
          <p:nvPr/>
        </p:nvSpPr>
        <p:spPr>
          <a:xfrm>
            <a:off x="747713" y="5105078"/>
            <a:ext cx="525780" cy="54864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7</a:t>
            </a:r>
          </a:p>
        </p:txBody>
      </p:sp>
      <p:sp>
        <p:nvSpPr>
          <p:cNvPr id="13" name="Rectangle 12">
            <a:hlinkClick r:id="" action="ppaction://noaction">
              <a:snd r:embed="rId10" name="Ger_2.2.2_item_6.wav"/>
            </a:hlinkClick>
            <a:extLst>
              <a:ext uri="{FF2B5EF4-FFF2-40B4-BE49-F238E27FC236}">
                <a16:creationId xmlns:a16="http://schemas.microsoft.com/office/drawing/2014/main" id="{5497C444-78A2-46F8-9FFE-764B3ACE2868}"/>
              </a:ext>
            </a:extLst>
          </p:cNvPr>
          <p:cNvSpPr/>
          <p:nvPr/>
        </p:nvSpPr>
        <p:spPr>
          <a:xfrm>
            <a:off x="747713" y="4477810"/>
            <a:ext cx="525780" cy="548640"/>
          </a:xfrm>
          <a:prstGeom prst="rect">
            <a:avLst/>
          </a:prstGeom>
          <a:solidFill>
            <a:srgbClr val="DAA520"/>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6</a:t>
            </a:r>
          </a:p>
        </p:txBody>
      </p:sp>
      <p:pic>
        <p:nvPicPr>
          <p:cNvPr id="14" name="Picture 2" descr="Image result for tick clipart transparent">
            <a:extLst>
              <a:ext uri="{FF2B5EF4-FFF2-40B4-BE49-F238E27FC236}">
                <a16:creationId xmlns:a16="http://schemas.microsoft.com/office/drawing/2014/main" id="{FF55D761-DB83-4510-9219-C6D2279CF81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64452" y="1409544"/>
            <a:ext cx="526473" cy="5486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tick clipart transparent">
            <a:extLst>
              <a:ext uri="{FF2B5EF4-FFF2-40B4-BE49-F238E27FC236}">
                <a16:creationId xmlns:a16="http://schemas.microsoft.com/office/drawing/2014/main" id="{D9412AB4-AD1F-4BEE-89F5-EB53D34F64B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64451" y="2077670"/>
            <a:ext cx="526473" cy="5486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tick clipart transparent">
            <a:extLst>
              <a:ext uri="{FF2B5EF4-FFF2-40B4-BE49-F238E27FC236}">
                <a16:creationId xmlns:a16="http://schemas.microsoft.com/office/drawing/2014/main" id="{5269AB80-EB05-4F6D-AEB6-48E2AF3A70D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12375" y="2670814"/>
            <a:ext cx="526473" cy="5486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tick clipart transparent">
            <a:extLst>
              <a:ext uri="{FF2B5EF4-FFF2-40B4-BE49-F238E27FC236}">
                <a16:creationId xmlns:a16="http://schemas.microsoft.com/office/drawing/2014/main" id="{1B935F6D-132E-4D80-848F-2AE64BFC67D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64450" y="3272105"/>
            <a:ext cx="526473" cy="5486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tick clipart transparent">
            <a:extLst>
              <a:ext uri="{FF2B5EF4-FFF2-40B4-BE49-F238E27FC236}">
                <a16:creationId xmlns:a16="http://schemas.microsoft.com/office/drawing/2014/main" id="{5C105773-7BC7-486A-BE29-B2C3E7B0B49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64450" y="4504032"/>
            <a:ext cx="526473" cy="5486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tick clipart transparent">
            <a:extLst>
              <a:ext uri="{FF2B5EF4-FFF2-40B4-BE49-F238E27FC236}">
                <a16:creationId xmlns:a16="http://schemas.microsoft.com/office/drawing/2014/main" id="{15AB1087-EDBE-473A-ADEC-1DC85DCF38C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74274" y="3881441"/>
            <a:ext cx="526473" cy="5486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tick clipart transparent">
            <a:extLst>
              <a:ext uri="{FF2B5EF4-FFF2-40B4-BE49-F238E27FC236}">
                <a16:creationId xmlns:a16="http://schemas.microsoft.com/office/drawing/2014/main" id="{26612193-6888-4605-9AD0-33B0E574953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74273" y="5704363"/>
            <a:ext cx="526473" cy="5486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tick clipart transparent">
            <a:extLst>
              <a:ext uri="{FF2B5EF4-FFF2-40B4-BE49-F238E27FC236}">
                <a16:creationId xmlns:a16="http://schemas.microsoft.com/office/drawing/2014/main" id="{00F64B75-A35A-4C07-8ACC-DC74C368732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74274" y="5105078"/>
            <a:ext cx="526473" cy="5486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37138" y="3892448"/>
            <a:ext cx="2604686" cy="2506396"/>
          </a:xfrm>
          <a:prstGeom prst="rect">
            <a:avLst/>
          </a:prstGeom>
        </p:spPr>
      </p:pic>
      <p:pic>
        <p:nvPicPr>
          <p:cNvPr id="23" name="Pictur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94227" y="1585662"/>
            <a:ext cx="4004526" cy="2581106"/>
          </a:xfrm>
          <a:prstGeom prst="rect">
            <a:avLst/>
          </a:prstGeom>
        </p:spPr>
      </p:pic>
      <p:sp>
        <p:nvSpPr>
          <p:cNvPr id="24" name="Oval 23"/>
          <p:cNvSpPr/>
          <p:nvPr/>
        </p:nvSpPr>
        <p:spPr>
          <a:xfrm>
            <a:off x="9033627" y="1783514"/>
            <a:ext cx="1607022" cy="98567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7170138" y="1342278"/>
            <a:ext cx="3044536" cy="523220"/>
          </a:xfrm>
          <a:prstGeom prst="rect">
            <a:avLst/>
          </a:prstGeom>
          <a:noFill/>
        </p:spPr>
        <p:txBody>
          <a:bodyPr wrap="square" rtlCol="0">
            <a:spAutoFit/>
          </a:bodyPr>
          <a:lstStyle/>
          <a:p>
            <a:pPr algn="ctr"/>
            <a:r>
              <a:rPr lang="en-GB" sz="2800" b="1" dirty="0">
                <a:solidFill>
                  <a:srgbClr val="115076"/>
                </a:solidFill>
              </a:rPr>
              <a:t>Mehmet</a:t>
            </a:r>
          </a:p>
        </p:txBody>
      </p:sp>
      <p:sp>
        <p:nvSpPr>
          <p:cNvPr id="26" name="TextBox 25"/>
          <p:cNvSpPr txBox="1"/>
          <p:nvPr/>
        </p:nvSpPr>
        <p:spPr>
          <a:xfrm>
            <a:off x="9397288" y="3445274"/>
            <a:ext cx="3044536" cy="523220"/>
          </a:xfrm>
          <a:prstGeom prst="rect">
            <a:avLst/>
          </a:prstGeom>
          <a:noFill/>
        </p:spPr>
        <p:txBody>
          <a:bodyPr wrap="square" rtlCol="0">
            <a:spAutoFit/>
          </a:bodyPr>
          <a:lstStyle/>
          <a:p>
            <a:pPr algn="ctr"/>
            <a:r>
              <a:rPr lang="en-GB" sz="2800" b="1" dirty="0">
                <a:solidFill>
                  <a:srgbClr val="115076"/>
                </a:solidFill>
              </a:rPr>
              <a:t>Wolfgang</a:t>
            </a:r>
          </a:p>
        </p:txBody>
      </p:sp>
    </p:spTree>
    <p:extLst>
      <p:ext uri="{BB962C8B-B14F-4D97-AF65-F5344CB8AC3E}">
        <p14:creationId xmlns:p14="http://schemas.microsoft.com/office/powerpoint/2010/main" val="127692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ea typeface="Century Gothic"/>
                <a:cs typeface="Century Gothic"/>
                <a:sym typeface="Century Gothic"/>
              </a:rPr>
              <a:t>Lesen</a:t>
            </a:r>
            <a:endParaRPr b="1" dirty="0">
              <a:solidFill>
                <a:srgbClr val="FFFFFF"/>
              </a:solidFill>
              <a:ea typeface="Century Gothic"/>
              <a:cs typeface="Century Gothic"/>
              <a:sym typeface="Century Gothic"/>
            </a:endParaRPr>
          </a:p>
        </p:txBody>
      </p:sp>
      <p:graphicFrame>
        <p:nvGraphicFramePr>
          <p:cNvPr id="5" name="Content Placeholder 4" descr="table showing whether the sentence has  a plural or singular verb">
            <a:extLst>
              <a:ext uri="{FF2B5EF4-FFF2-40B4-BE49-F238E27FC236}">
                <a16:creationId xmlns:a16="http://schemas.microsoft.com/office/drawing/2014/main" id="{47CA1965-2D03-48EA-9B0F-C0C5FD6245D7}"/>
              </a:ext>
            </a:extLst>
          </p:cNvPr>
          <p:cNvGraphicFramePr>
            <a:graphicFrameLocks/>
          </p:cNvGraphicFramePr>
          <p:nvPr/>
        </p:nvGraphicFramePr>
        <p:xfrm>
          <a:off x="152400" y="1276352"/>
          <a:ext cx="11753850" cy="4988477"/>
        </p:xfrm>
        <a:graphic>
          <a:graphicData uri="http://schemas.openxmlformats.org/drawingml/2006/table">
            <a:tbl>
              <a:tblPr firstRow="1" bandRow="1">
                <a:tableStyleId>{5C22544A-7EE6-4342-B048-85BDC9FD1C3A}</a:tableStyleId>
              </a:tblPr>
              <a:tblGrid>
                <a:gridCol w="552450">
                  <a:extLst>
                    <a:ext uri="{9D8B030D-6E8A-4147-A177-3AD203B41FA5}">
                      <a16:colId xmlns:a16="http://schemas.microsoft.com/office/drawing/2014/main" val="2548973513"/>
                    </a:ext>
                  </a:extLst>
                </a:gridCol>
                <a:gridCol w="6035163">
                  <a:extLst>
                    <a:ext uri="{9D8B030D-6E8A-4147-A177-3AD203B41FA5}">
                      <a16:colId xmlns:a16="http://schemas.microsoft.com/office/drawing/2014/main" val="2775102314"/>
                    </a:ext>
                  </a:extLst>
                </a:gridCol>
                <a:gridCol w="2365887">
                  <a:extLst>
                    <a:ext uri="{9D8B030D-6E8A-4147-A177-3AD203B41FA5}">
                      <a16:colId xmlns:a16="http://schemas.microsoft.com/office/drawing/2014/main" val="1859025906"/>
                    </a:ext>
                  </a:extLst>
                </a:gridCol>
                <a:gridCol w="2800350">
                  <a:extLst>
                    <a:ext uri="{9D8B030D-6E8A-4147-A177-3AD203B41FA5}">
                      <a16:colId xmlns:a16="http://schemas.microsoft.com/office/drawing/2014/main" val="3979149899"/>
                    </a:ext>
                  </a:extLst>
                </a:gridCol>
              </a:tblGrid>
              <a:tr h="633283">
                <a:tc gridSpan="2">
                  <a:txBody>
                    <a:bodyPr/>
                    <a:lstStyle/>
                    <a:p>
                      <a:endParaRPr lang="en-GB" sz="22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800" b="1" dirty="0" err="1">
                          <a:solidFill>
                            <a:schemeClr val="accent5">
                              <a:lumMod val="50000"/>
                            </a:schemeClr>
                          </a:solidFill>
                          <a:latin typeface="Century Gothic" panose="020B0502020202020204" pitchFamily="34" charset="0"/>
                        </a:rPr>
                        <a:t>er</a:t>
                      </a:r>
                      <a:r>
                        <a:rPr lang="en-GB" sz="2800" b="1" dirty="0">
                          <a:solidFill>
                            <a:schemeClr val="accent5">
                              <a:lumMod val="50000"/>
                            </a:schemeClr>
                          </a:solidFill>
                          <a:latin typeface="Century Gothic" panose="020B0502020202020204" pitchFamily="34" charset="0"/>
                        </a:rPr>
                        <a:t> [he]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800" b="1" dirty="0">
                          <a:solidFill>
                            <a:schemeClr val="accent5">
                              <a:lumMod val="50000"/>
                            </a:schemeClr>
                          </a:solidFill>
                          <a:latin typeface="Century Gothic" panose="020B0502020202020204" pitchFamily="34" charset="0"/>
                        </a:rPr>
                        <a:t>du [you]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534440">
                <a:tc>
                  <a:txBody>
                    <a:body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kann</a:t>
                      </a:r>
                      <a:r>
                        <a:rPr lang="en-GB" sz="2400" b="0" dirty="0">
                          <a:solidFill>
                            <a:schemeClr val="accent5">
                              <a:lumMod val="50000"/>
                            </a:schemeClr>
                          </a:solidFill>
                          <a:latin typeface="Century Gothic" panose="020B0502020202020204" pitchFamily="34" charset="0"/>
                        </a:rPr>
                        <a:t> die</a:t>
                      </a:r>
                      <a:r>
                        <a:rPr lang="en-GB" sz="2400" b="0" baseline="0" dirty="0">
                          <a:solidFill>
                            <a:schemeClr val="accent5">
                              <a:lumMod val="50000"/>
                            </a:schemeClr>
                          </a:solidFill>
                          <a:latin typeface="Century Gothic" panose="020B0502020202020204" pitchFamily="34" charset="0"/>
                        </a:rPr>
                        <a:t> Hose </a:t>
                      </a:r>
                      <a:r>
                        <a:rPr lang="en-GB" sz="2400" b="0" baseline="0" dirty="0" err="1">
                          <a:solidFill>
                            <a:schemeClr val="accent5">
                              <a:lumMod val="50000"/>
                            </a:schemeClr>
                          </a:solidFill>
                          <a:latin typeface="Century Gothic" panose="020B0502020202020204" pitchFamily="34" charset="0"/>
                        </a:rPr>
                        <a:t>tragen</a:t>
                      </a:r>
                      <a:r>
                        <a:rPr lang="en-GB" sz="2400" b="0" baseline="0" dirty="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534440">
                <a:tc>
                  <a:txBody>
                    <a:body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kannst</a:t>
                      </a:r>
                      <a:r>
                        <a:rPr lang="en-GB" sz="2400" b="0" dirty="0">
                          <a:solidFill>
                            <a:schemeClr val="accent5">
                              <a:lumMod val="50000"/>
                            </a:schemeClr>
                          </a:solidFill>
                          <a:latin typeface="Century Gothic" panose="020B0502020202020204" pitchFamily="34" charset="0"/>
                        </a:rPr>
                        <a:t> die </a:t>
                      </a:r>
                      <a:r>
                        <a:rPr lang="en-GB" sz="2400" b="0" dirty="0" err="1">
                          <a:solidFill>
                            <a:schemeClr val="accent5">
                              <a:lumMod val="50000"/>
                            </a:schemeClr>
                          </a:solidFill>
                          <a:latin typeface="Century Gothic" panose="020B0502020202020204" pitchFamily="34" charset="0"/>
                        </a:rPr>
                        <a:t>Leute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sehen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534440">
                <a:tc>
                  <a:txBody>
                    <a:body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kannst</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viele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Kekse</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essen</a:t>
                      </a:r>
                      <a:r>
                        <a:rPr lang="en-GB" sz="2400" b="0" baseline="0" dirty="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534440">
                <a:tc>
                  <a:txBody>
                    <a:body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kann</a:t>
                      </a:r>
                      <a:r>
                        <a:rPr lang="en-GB" sz="2400" b="0" dirty="0">
                          <a:solidFill>
                            <a:schemeClr val="accent5">
                              <a:lumMod val="50000"/>
                            </a:schemeClr>
                          </a:solidFill>
                          <a:latin typeface="Century Gothic" panose="020B0502020202020204" pitchFamily="34" charset="0"/>
                        </a:rPr>
                        <a:t> den Kopf </a:t>
                      </a:r>
                      <a:r>
                        <a:rPr lang="en-GB" sz="2400" b="0" dirty="0" err="1">
                          <a:solidFill>
                            <a:schemeClr val="accent5">
                              <a:lumMod val="50000"/>
                            </a:schemeClr>
                          </a:solidFill>
                          <a:latin typeface="Century Gothic" panose="020B0502020202020204" pitchFamily="34" charset="0"/>
                        </a:rPr>
                        <a:t>benutzen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534440">
                <a:tc>
                  <a:txBody>
                    <a:body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kannst</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ein</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Englischbuch</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finden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534440">
                <a:tc>
                  <a:txBody>
                    <a:body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kann</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ein</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bisschen</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zu</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spät</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kommen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534440">
                <a:tc>
                  <a:txBody>
                    <a:body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kann</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nicht</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zu</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lange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stehen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614114">
                <a:tc>
                  <a:txBody>
                    <a:body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kannst</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praktisch</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denken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pic>
        <p:nvPicPr>
          <p:cNvPr id="6" name="Picture 5" descr="green checkmark">
            <a:extLst>
              <a:ext uri="{FF2B5EF4-FFF2-40B4-BE49-F238E27FC236}">
                <a16:creationId xmlns:a16="http://schemas.microsoft.com/office/drawing/2014/main" id="{A871E970-1A74-4FF2-8D88-EF80270288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1895" y="1945759"/>
            <a:ext cx="410964" cy="428087"/>
          </a:xfrm>
          <a:prstGeom prst="rect">
            <a:avLst/>
          </a:prstGeom>
        </p:spPr>
      </p:pic>
      <p:pic>
        <p:nvPicPr>
          <p:cNvPr id="7" name="Picture 6" descr="green checkmark">
            <a:extLst>
              <a:ext uri="{FF2B5EF4-FFF2-40B4-BE49-F238E27FC236}">
                <a16:creationId xmlns:a16="http://schemas.microsoft.com/office/drawing/2014/main" id="{428E7C3B-4410-4947-ADAB-5D7B436137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9613" y="2471765"/>
            <a:ext cx="410964" cy="428087"/>
          </a:xfrm>
          <a:prstGeom prst="rect">
            <a:avLst/>
          </a:prstGeom>
        </p:spPr>
      </p:pic>
      <p:pic>
        <p:nvPicPr>
          <p:cNvPr id="8" name="Picture 7" descr="green checkmark">
            <a:extLst>
              <a:ext uri="{FF2B5EF4-FFF2-40B4-BE49-F238E27FC236}">
                <a16:creationId xmlns:a16="http://schemas.microsoft.com/office/drawing/2014/main" id="{1954DC82-FBEC-4F87-BA4F-35BD5705F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1006" y="3045682"/>
            <a:ext cx="410964" cy="428087"/>
          </a:xfrm>
          <a:prstGeom prst="rect">
            <a:avLst/>
          </a:prstGeom>
        </p:spPr>
      </p:pic>
      <p:pic>
        <p:nvPicPr>
          <p:cNvPr id="9" name="Picture 8" descr="green checkmark">
            <a:extLst>
              <a:ext uri="{FF2B5EF4-FFF2-40B4-BE49-F238E27FC236}">
                <a16:creationId xmlns:a16="http://schemas.microsoft.com/office/drawing/2014/main" id="{7E7DE31D-6DC3-4428-83A6-359BD9B0E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1895" y="3553405"/>
            <a:ext cx="410964" cy="428087"/>
          </a:xfrm>
          <a:prstGeom prst="rect">
            <a:avLst/>
          </a:prstGeom>
        </p:spPr>
      </p:pic>
      <p:pic>
        <p:nvPicPr>
          <p:cNvPr id="10" name="Picture 9" descr="green checkmark">
            <a:extLst>
              <a:ext uri="{FF2B5EF4-FFF2-40B4-BE49-F238E27FC236}">
                <a16:creationId xmlns:a16="http://schemas.microsoft.com/office/drawing/2014/main" id="{82BD3A61-4F85-4190-8A18-CA8E6B8CA3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9613" y="4095265"/>
            <a:ext cx="410964" cy="428087"/>
          </a:xfrm>
          <a:prstGeom prst="rect">
            <a:avLst/>
          </a:prstGeom>
        </p:spPr>
      </p:pic>
      <p:pic>
        <p:nvPicPr>
          <p:cNvPr id="11" name="Picture 10" descr="green checkmark">
            <a:extLst>
              <a:ext uri="{FF2B5EF4-FFF2-40B4-BE49-F238E27FC236}">
                <a16:creationId xmlns:a16="http://schemas.microsoft.com/office/drawing/2014/main" id="{D4604E58-9BF2-4C7B-A06D-FA4F5FC60B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1895" y="4655237"/>
            <a:ext cx="410964" cy="428087"/>
          </a:xfrm>
          <a:prstGeom prst="rect">
            <a:avLst/>
          </a:prstGeom>
        </p:spPr>
      </p:pic>
      <p:pic>
        <p:nvPicPr>
          <p:cNvPr id="12" name="Picture 11" descr="green checkmark">
            <a:extLst>
              <a:ext uri="{FF2B5EF4-FFF2-40B4-BE49-F238E27FC236}">
                <a16:creationId xmlns:a16="http://schemas.microsoft.com/office/drawing/2014/main" id="{D90FA2E3-0355-457B-B96E-CD4FCEDD8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1895" y="5176261"/>
            <a:ext cx="410964" cy="428087"/>
          </a:xfrm>
          <a:prstGeom prst="rect">
            <a:avLst/>
          </a:prstGeom>
        </p:spPr>
      </p:pic>
      <p:pic>
        <p:nvPicPr>
          <p:cNvPr id="13" name="Picture 12" descr="green checkmark">
            <a:extLst>
              <a:ext uri="{FF2B5EF4-FFF2-40B4-BE49-F238E27FC236}">
                <a16:creationId xmlns:a16="http://schemas.microsoft.com/office/drawing/2014/main" id="{64C4D52A-E88B-4B06-AF1A-C74B3CF2D8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9613" y="5718765"/>
            <a:ext cx="410964" cy="42808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7377" y="1276352"/>
            <a:ext cx="622465" cy="598976"/>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0577" y="1295629"/>
            <a:ext cx="543426" cy="554640"/>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r="52679"/>
          <a:stretch/>
        </p:blipFill>
        <p:spPr>
          <a:xfrm>
            <a:off x="4708152" y="179638"/>
            <a:ext cx="477495" cy="650397"/>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9798" y="208250"/>
            <a:ext cx="939677" cy="593171"/>
          </a:xfrm>
          <a:prstGeom prst="rect">
            <a:avLst/>
          </a:prstGeom>
        </p:spPr>
      </p:pic>
      <p:sp>
        <p:nvSpPr>
          <p:cNvPr id="20" name="Explosion 1 19"/>
          <p:cNvSpPr/>
          <p:nvPr/>
        </p:nvSpPr>
        <p:spPr>
          <a:xfrm>
            <a:off x="772497" y="1945759"/>
            <a:ext cx="467833"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xplosion 1 20"/>
          <p:cNvSpPr/>
          <p:nvPr/>
        </p:nvSpPr>
        <p:spPr>
          <a:xfrm>
            <a:off x="772501" y="2484093"/>
            <a:ext cx="467833"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Explosion 1 21"/>
          <p:cNvSpPr/>
          <p:nvPr/>
        </p:nvSpPr>
        <p:spPr>
          <a:xfrm>
            <a:off x="772499" y="3029344"/>
            <a:ext cx="467833"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Explosion 1 22"/>
          <p:cNvSpPr/>
          <p:nvPr/>
        </p:nvSpPr>
        <p:spPr>
          <a:xfrm>
            <a:off x="772498" y="3574595"/>
            <a:ext cx="467833"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xplosion 1 23"/>
          <p:cNvSpPr/>
          <p:nvPr/>
        </p:nvSpPr>
        <p:spPr>
          <a:xfrm>
            <a:off x="772497" y="4108244"/>
            <a:ext cx="467833"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Explosion 1 24"/>
          <p:cNvSpPr/>
          <p:nvPr/>
        </p:nvSpPr>
        <p:spPr>
          <a:xfrm>
            <a:off x="793760" y="4617187"/>
            <a:ext cx="467833"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xplosion 1 25"/>
          <p:cNvSpPr/>
          <p:nvPr/>
        </p:nvSpPr>
        <p:spPr>
          <a:xfrm>
            <a:off x="772497" y="5168946"/>
            <a:ext cx="467833"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xplosion 1 26"/>
          <p:cNvSpPr/>
          <p:nvPr/>
        </p:nvSpPr>
        <p:spPr>
          <a:xfrm>
            <a:off x="772497" y="5738529"/>
            <a:ext cx="467833" cy="478465"/>
          </a:xfrm>
          <a:prstGeom prst="irregularSeal1">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757242" y="1972626"/>
            <a:ext cx="5768980" cy="427123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244971" y="527874"/>
            <a:ext cx="14129603" cy="707886"/>
          </a:xfrm>
          <a:prstGeom prst="rect">
            <a:avLst/>
          </a:prstGeom>
        </p:spPr>
        <p:txBody>
          <a:bodyPr wrap="square">
            <a:spAutoFit/>
          </a:bodyPr>
          <a:lstStyle/>
          <a:p>
            <a:pPr lvl="0"/>
            <a:br>
              <a:rPr lang="en-GB" sz="2000" dirty="0">
                <a:solidFill>
                  <a:srgbClr val="5B9BD5">
                    <a:lumMod val="50000"/>
                  </a:srgbClr>
                </a:solidFill>
                <a:latin typeface="Century Gothic" panose="020B0502020202020204" pitchFamily="34" charset="0"/>
              </a:rPr>
            </a:br>
            <a:r>
              <a:rPr lang="en-GB" sz="2000" dirty="0">
                <a:solidFill>
                  <a:srgbClr val="5B9BD5">
                    <a:lumMod val="50000"/>
                  </a:srgbClr>
                </a:solidFill>
                <a:latin typeface="Century Gothic" panose="020B0502020202020204" pitchFamily="34" charset="0"/>
              </a:rPr>
              <a:t>Der Computer </a:t>
            </a:r>
            <a:r>
              <a:rPr lang="en-GB" sz="2000" dirty="0" err="1">
                <a:solidFill>
                  <a:srgbClr val="5B9BD5">
                    <a:lumMod val="50000"/>
                  </a:srgbClr>
                </a:solidFill>
                <a:latin typeface="Century Gothic" panose="020B0502020202020204" pitchFamily="34" charset="0"/>
              </a:rPr>
              <a:t>ist</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kaputt</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Schreibt</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er</a:t>
            </a:r>
            <a:r>
              <a:rPr lang="en-GB" sz="2000"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er</a:t>
            </a:r>
            <a:r>
              <a:rPr lang="en-GB" sz="2000" dirty="0">
                <a:solidFill>
                  <a:srgbClr val="5B9BD5">
                    <a:lumMod val="50000"/>
                  </a:srgbClr>
                </a:solidFill>
                <a:latin typeface="Century Gothic" panose="020B0502020202020204" pitchFamily="34" charset="0"/>
              </a:rPr>
              <a:t>’ (Wolfgang) </a:t>
            </a:r>
            <a:r>
              <a:rPr lang="en-GB" sz="2000" dirty="0" err="1">
                <a:solidFill>
                  <a:srgbClr val="5B9BD5">
                    <a:lumMod val="50000"/>
                  </a:srgbClr>
                </a:solidFill>
                <a:latin typeface="Century Gothic" panose="020B0502020202020204" pitchFamily="34" charset="0"/>
              </a:rPr>
              <a:t>oder</a:t>
            </a:r>
            <a:r>
              <a:rPr lang="en-GB" sz="2000" dirty="0">
                <a:solidFill>
                  <a:srgbClr val="5B9BD5">
                    <a:lumMod val="50000"/>
                  </a:srgbClr>
                </a:solidFill>
                <a:latin typeface="Century Gothic" panose="020B0502020202020204" pitchFamily="34" charset="0"/>
              </a:rPr>
              <a:t> ‘</a:t>
            </a:r>
            <a:r>
              <a:rPr lang="en-GB" sz="2000" b="1" dirty="0">
                <a:solidFill>
                  <a:srgbClr val="5B9BD5">
                    <a:lumMod val="50000"/>
                  </a:srgbClr>
                </a:solidFill>
                <a:latin typeface="Century Gothic" panose="020B0502020202020204" pitchFamily="34" charset="0"/>
              </a:rPr>
              <a:t>du</a:t>
            </a:r>
            <a:r>
              <a:rPr lang="en-GB" sz="2000" dirty="0">
                <a:solidFill>
                  <a:srgbClr val="5B9BD5">
                    <a:lumMod val="50000"/>
                  </a:srgbClr>
                </a:solidFill>
                <a:latin typeface="Century Gothic" panose="020B0502020202020204" pitchFamily="34" charset="0"/>
              </a:rPr>
              <a:t>’ (Mia)?</a:t>
            </a:r>
          </a:p>
        </p:txBody>
      </p:sp>
      <p:sp>
        <p:nvSpPr>
          <p:cNvPr id="30" name="Rectangle 29"/>
          <p:cNvSpPr/>
          <p:nvPr/>
        </p:nvSpPr>
        <p:spPr>
          <a:xfrm>
            <a:off x="244971" y="481882"/>
            <a:ext cx="4701928" cy="400110"/>
          </a:xfrm>
          <a:prstGeom prst="rect">
            <a:avLst/>
          </a:prstGeom>
        </p:spPr>
        <p:txBody>
          <a:bodyPr wrap="none">
            <a:spAutoFit/>
          </a:bodyPr>
          <a:lstStyle/>
          <a:p>
            <a:r>
              <a:rPr lang="en-GB" sz="2000" dirty="0">
                <a:solidFill>
                  <a:srgbClr val="5B9BD5">
                    <a:lumMod val="50000"/>
                  </a:srgbClr>
                </a:solidFill>
                <a:latin typeface="Century Gothic" panose="020B0502020202020204" pitchFamily="34" charset="0"/>
              </a:rPr>
              <a:t>Mehmet </a:t>
            </a:r>
            <a:r>
              <a:rPr lang="en-GB" sz="2000" dirty="0" err="1">
                <a:solidFill>
                  <a:srgbClr val="5B9BD5">
                    <a:lumMod val="50000"/>
                  </a:srgbClr>
                </a:solidFill>
                <a:latin typeface="Century Gothic" panose="020B0502020202020204" pitchFamily="34" charset="0"/>
              </a:rPr>
              <a:t>schreibt</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eine</a:t>
            </a:r>
            <a:r>
              <a:rPr lang="en-GB" sz="2000" dirty="0">
                <a:solidFill>
                  <a:srgbClr val="5B9BD5">
                    <a:lumMod val="50000"/>
                  </a:srgbClr>
                </a:solidFill>
                <a:latin typeface="Century Gothic" panose="020B0502020202020204" pitchFamily="34" charset="0"/>
              </a:rPr>
              <a:t> Email an Mia. </a:t>
            </a:r>
            <a:endParaRPr lang="en-GB" dirty="0"/>
          </a:p>
        </p:txBody>
      </p:sp>
      <p:sp>
        <p:nvSpPr>
          <p:cNvPr id="2" name="Title 1">
            <a:extLst>
              <a:ext uri="{FF2B5EF4-FFF2-40B4-BE49-F238E27FC236}">
                <a16:creationId xmlns:a16="http://schemas.microsoft.com/office/drawing/2014/main" id="{10CCB11B-E72D-0249-BE80-66424B923690}"/>
              </a:ext>
            </a:extLst>
          </p:cNvPr>
          <p:cNvSpPr>
            <a:spLocks noGrp="1"/>
          </p:cNvSpPr>
          <p:nvPr>
            <p:ph type="title"/>
          </p:nvPr>
        </p:nvSpPr>
        <p:spPr>
          <a:xfrm>
            <a:off x="246587" y="56874"/>
            <a:ext cx="3213124" cy="490114"/>
          </a:xfrm>
        </p:spPr>
        <p:txBody>
          <a:bodyPr>
            <a:normAutofit/>
          </a:bodyPr>
          <a:lstStyle/>
          <a:p>
            <a:r>
              <a:rPr lang="en-GB" sz="2800" b="1" dirty="0" err="1">
                <a:solidFill>
                  <a:srgbClr val="5B9BD5">
                    <a:lumMod val="50000"/>
                  </a:srgbClr>
                </a:solidFill>
              </a:rPr>
              <a:t>Wer</a:t>
            </a:r>
            <a:r>
              <a:rPr lang="en-GB" sz="2800" b="1" dirty="0">
                <a:solidFill>
                  <a:srgbClr val="5B9BD5">
                    <a:lumMod val="50000"/>
                  </a:srgbClr>
                </a:solidFill>
              </a:rPr>
              <a:t> </a:t>
            </a:r>
            <a:r>
              <a:rPr lang="en-GB" sz="2800" b="1" dirty="0" err="1">
                <a:solidFill>
                  <a:srgbClr val="5B9BD5">
                    <a:lumMod val="50000"/>
                  </a:srgbClr>
                </a:solidFill>
              </a:rPr>
              <a:t>kann</a:t>
            </a:r>
            <a:r>
              <a:rPr lang="en-GB" sz="2800" b="1" dirty="0">
                <a:solidFill>
                  <a:srgbClr val="5B9BD5">
                    <a:lumMod val="50000"/>
                  </a:srgbClr>
                </a:solidFill>
              </a:rPr>
              <a:t> das?</a:t>
            </a:r>
            <a:endParaRPr lang="en-US" dirty="0"/>
          </a:p>
        </p:txBody>
      </p:sp>
    </p:spTree>
    <p:extLst>
      <p:ext uri="{BB962C8B-B14F-4D97-AF65-F5344CB8AC3E}">
        <p14:creationId xmlns:p14="http://schemas.microsoft.com/office/powerpoint/2010/main" val="118963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8"/>
                                        </p:tgtEl>
                                      </p:cBhvr>
                                    </p:animEffect>
                                    <p:set>
                                      <p:cBhvr>
                                        <p:cTn id="45" dur="1" fill="hold">
                                          <p:stCondLst>
                                            <p:cond delay="499"/>
                                          </p:stCondLst>
                                        </p:cTn>
                                        <p:tgtEl>
                                          <p:spTgt spid="2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8" grpId="1" animBg="1"/>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ea typeface="Century Gothic"/>
                <a:cs typeface="Century Gothic"/>
                <a:sym typeface="Century Gothic"/>
              </a:rPr>
              <a:t>Lesen</a:t>
            </a:r>
            <a:endParaRPr b="1" dirty="0">
              <a:solidFill>
                <a:srgbClr val="FFFFFF"/>
              </a:solidFill>
              <a:ea typeface="Century Gothic"/>
              <a:cs typeface="Century Gothic"/>
              <a:sym typeface="Century Gothic"/>
            </a:endParaRPr>
          </a:p>
        </p:txBody>
      </p:sp>
      <p:graphicFrame>
        <p:nvGraphicFramePr>
          <p:cNvPr id="5" name="Content Placeholder 4" descr="table showing whether the sentence has  a plural or singular verb">
            <a:extLst>
              <a:ext uri="{FF2B5EF4-FFF2-40B4-BE49-F238E27FC236}">
                <a16:creationId xmlns:a16="http://schemas.microsoft.com/office/drawing/2014/main" id="{47CA1965-2D03-48EA-9B0F-C0C5FD6245D7}"/>
              </a:ext>
            </a:extLst>
          </p:cNvPr>
          <p:cNvGraphicFramePr>
            <a:graphicFrameLocks/>
          </p:cNvGraphicFramePr>
          <p:nvPr/>
        </p:nvGraphicFramePr>
        <p:xfrm>
          <a:off x="152400" y="1276352"/>
          <a:ext cx="11875477" cy="4988477"/>
        </p:xfrm>
        <a:graphic>
          <a:graphicData uri="http://schemas.openxmlformats.org/drawingml/2006/table">
            <a:tbl>
              <a:tblPr firstRow="1" bandRow="1">
                <a:tableStyleId>{5C22544A-7EE6-4342-B048-85BDC9FD1C3A}</a:tableStyleId>
              </a:tblPr>
              <a:tblGrid>
                <a:gridCol w="552450">
                  <a:extLst>
                    <a:ext uri="{9D8B030D-6E8A-4147-A177-3AD203B41FA5}">
                      <a16:colId xmlns:a16="http://schemas.microsoft.com/office/drawing/2014/main" val="2548973513"/>
                    </a:ext>
                  </a:extLst>
                </a:gridCol>
                <a:gridCol w="5897969">
                  <a:extLst>
                    <a:ext uri="{9D8B030D-6E8A-4147-A177-3AD203B41FA5}">
                      <a16:colId xmlns:a16="http://schemas.microsoft.com/office/drawing/2014/main" val="2775102314"/>
                    </a:ext>
                  </a:extLst>
                </a:gridCol>
                <a:gridCol w="5425058">
                  <a:extLst>
                    <a:ext uri="{9D8B030D-6E8A-4147-A177-3AD203B41FA5}">
                      <a16:colId xmlns:a16="http://schemas.microsoft.com/office/drawing/2014/main" val="1859025906"/>
                    </a:ext>
                  </a:extLst>
                </a:gridCol>
              </a:tblGrid>
              <a:tr h="633283">
                <a:tc gridSpan="2">
                  <a:txBody>
                    <a:bodyPr/>
                    <a:lstStyle/>
                    <a:p>
                      <a:endParaRPr lang="en-GB" sz="22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800" b="1" dirty="0" err="1">
                          <a:solidFill>
                            <a:schemeClr val="accent5">
                              <a:lumMod val="50000"/>
                            </a:schemeClr>
                          </a:solidFill>
                          <a:latin typeface="Century Gothic" panose="020B0502020202020204" pitchFamily="34" charset="0"/>
                        </a:rPr>
                        <a:t>Englisch</a:t>
                      </a:r>
                      <a:endParaRPr lang="en-GB" sz="28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534440">
                <a:tc>
                  <a:txBody>
                    <a:body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5">
                              <a:lumMod val="50000"/>
                            </a:schemeClr>
                          </a:solidFill>
                          <a:latin typeface="Century Gothic" panose="020B0502020202020204" pitchFamily="34" charset="0"/>
                        </a:rPr>
                        <a:t>Er</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kann</a:t>
                      </a:r>
                      <a:r>
                        <a:rPr lang="en-GB" sz="2400" b="0" dirty="0">
                          <a:solidFill>
                            <a:schemeClr val="accent5">
                              <a:lumMod val="50000"/>
                            </a:schemeClr>
                          </a:solidFill>
                          <a:latin typeface="Century Gothic" panose="020B0502020202020204" pitchFamily="34" charset="0"/>
                        </a:rPr>
                        <a:t> die</a:t>
                      </a:r>
                      <a:r>
                        <a:rPr lang="en-GB" sz="2400" b="0" baseline="0" dirty="0">
                          <a:solidFill>
                            <a:schemeClr val="accent5">
                              <a:lumMod val="50000"/>
                            </a:schemeClr>
                          </a:solidFill>
                          <a:latin typeface="Century Gothic" panose="020B0502020202020204" pitchFamily="34" charset="0"/>
                        </a:rPr>
                        <a:t> Hose </a:t>
                      </a:r>
                      <a:r>
                        <a:rPr lang="en-GB" sz="2400" b="0" baseline="0" dirty="0" err="1">
                          <a:solidFill>
                            <a:schemeClr val="accent5">
                              <a:lumMod val="50000"/>
                            </a:schemeClr>
                          </a:solidFill>
                          <a:latin typeface="Century Gothic" panose="020B0502020202020204" pitchFamily="34" charset="0"/>
                        </a:rPr>
                        <a:t>tragen</a:t>
                      </a:r>
                      <a:r>
                        <a:rPr lang="en-GB" sz="2400" b="0" baseline="0" dirty="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534440">
                <a:tc>
                  <a:txBody>
                    <a:body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Du </a:t>
                      </a:r>
                      <a:r>
                        <a:rPr lang="en-GB" sz="2400" b="0" dirty="0" err="1">
                          <a:solidFill>
                            <a:schemeClr val="accent5">
                              <a:lumMod val="50000"/>
                            </a:schemeClr>
                          </a:solidFill>
                          <a:latin typeface="Century Gothic" panose="020B0502020202020204" pitchFamily="34" charset="0"/>
                        </a:rPr>
                        <a:t>kannst</a:t>
                      </a:r>
                      <a:r>
                        <a:rPr lang="en-GB" sz="2400" b="0" dirty="0">
                          <a:solidFill>
                            <a:schemeClr val="accent5">
                              <a:lumMod val="50000"/>
                            </a:schemeClr>
                          </a:solidFill>
                          <a:latin typeface="Century Gothic" panose="020B0502020202020204" pitchFamily="34" charset="0"/>
                        </a:rPr>
                        <a:t> die </a:t>
                      </a:r>
                      <a:r>
                        <a:rPr lang="en-GB" sz="2400" b="0" dirty="0" err="1">
                          <a:solidFill>
                            <a:schemeClr val="accent5">
                              <a:lumMod val="50000"/>
                            </a:schemeClr>
                          </a:solidFill>
                          <a:latin typeface="Century Gothic" panose="020B0502020202020204" pitchFamily="34" charset="0"/>
                        </a:rPr>
                        <a:t>Leute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sehen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534440">
                <a:tc>
                  <a:txBody>
                    <a:body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Du </a:t>
                      </a:r>
                      <a:r>
                        <a:rPr lang="en-GB" sz="2400" b="0" dirty="0" err="1">
                          <a:solidFill>
                            <a:schemeClr val="accent5">
                              <a:lumMod val="50000"/>
                            </a:schemeClr>
                          </a:solidFill>
                          <a:latin typeface="Century Gothic" panose="020B0502020202020204" pitchFamily="34" charset="0"/>
                        </a:rPr>
                        <a:t>kannst</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viele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Kekse</a:t>
                      </a:r>
                      <a:r>
                        <a:rPr lang="en-GB" sz="2400" b="0"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essen</a:t>
                      </a:r>
                      <a:r>
                        <a:rPr lang="en-GB" sz="2400" b="0" baseline="0" dirty="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534440">
                <a:tc>
                  <a:txBody>
                    <a:body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5">
                              <a:lumMod val="50000"/>
                            </a:schemeClr>
                          </a:solidFill>
                          <a:latin typeface="Century Gothic" panose="020B0502020202020204" pitchFamily="34" charset="0"/>
                        </a:rPr>
                        <a:t>Er</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kann</a:t>
                      </a:r>
                      <a:r>
                        <a:rPr lang="en-GB" sz="2400" b="0" dirty="0">
                          <a:solidFill>
                            <a:schemeClr val="accent5">
                              <a:lumMod val="50000"/>
                            </a:schemeClr>
                          </a:solidFill>
                          <a:latin typeface="Century Gothic" panose="020B0502020202020204" pitchFamily="34" charset="0"/>
                        </a:rPr>
                        <a:t> den Kopf </a:t>
                      </a:r>
                      <a:r>
                        <a:rPr lang="en-GB" sz="2400" b="0" dirty="0" err="1">
                          <a:solidFill>
                            <a:schemeClr val="accent5">
                              <a:lumMod val="50000"/>
                            </a:schemeClr>
                          </a:solidFill>
                          <a:latin typeface="Century Gothic" panose="020B0502020202020204" pitchFamily="34" charset="0"/>
                        </a:rPr>
                        <a:t>benutzen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534440">
                <a:tc>
                  <a:txBody>
                    <a:body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Du </a:t>
                      </a:r>
                      <a:r>
                        <a:rPr lang="en-GB" sz="2400" b="0" dirty="0" err="1">
                          <a:solidFill>
                            <a:schemeClr val="accent5">
                              <a:lumMod val="50000"/>
                            </a:schemeClr>
                          </a:solidFill>
                          <a:latin typeface="Century Gothic" panose="020B0502020202020204" pitchFamily="34" charset="0"/>
                        </a:rPr>
                        <a:t>kannst</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ein</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Englischbuch</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finden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534440">
                <a:tc>
                  <a:txBody>
                    <a:body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5">
                              <a:lumMod val="50000"/>
                            </a:schemeClr>
                          </a:solidFill>
                          <a:latin typeface="Century Gothic" panose="020B0502020202020204" pitchFamily="34" charset="0"/>
                        </a:rPr>
                        <a:t>Er</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kann</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ein</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bisschen</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zu</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spät</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kommen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534440">
                <a:tc>
                  <a:txBody>
                    <a:body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5">
                              <a:lumMod val="50000"/>
                            </a:schemeClr>
                          </a:solidFill>
                          <a:latin typeface="Century Gothic" panose="020B0502020202020204" pitchFamily="34" charset="0"/>
                        </a:rPr>
                        <a:t>Er</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kann</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nicht</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zu</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lange</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stehen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614114">
                <a:tc>
                  <a:txBody>
                    <a:body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Du </a:t>
                      </a:r>
                      <a:r>
                        <a:rPr lang="en-GB" sz="2400" b="0" dirty="0" err="1">
                          <a:solidFill>
                            <a:schemeClr val="accent5">
                              <a:lumMod val="50000"/>
                            </a:schemeClr>
                          </a:solidFill>
                          <a:latin typeface="Century Gothic" panose="020B0502020202020204" pitchFamily="34" charset="0"/>
                        </a:rPr>
                        <a:t>kannst</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praktisch</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denken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sp>
        <p:nvSpPr>
          <p:cNvPr id="30" name="Rectangle 29"/>
          <p:cNvSpPr/>
          <p:nvPr/>
        </p:nvSpPr>
        <p:spPr>
          <a:xfrm>
            <a:off x="152400" y="700858"/>
            <a:ext cx="3922869" cy="400110"/>
          </a:xfrm>
          <a:prstGeom prst="rect">
            <a:avLst/>
          </a:prstGeom>
        </p:spPr>
        <p:txBody>
          <a:bodyPr wrap="none">
            <a:spAutoFit/>
          </a:bodyPr>
          <a:lstStyle/>
          <a:p>
            <a:r>
              <a:rPr lang="en-GB" sz="2000" dirty="0" err="1">
                <a:solidFill>
                  <a:srgbClr val="5B9BD5">
                    <a:lumMod val="50000"/>
                  </a:srgbClr>
                </a:solidFill>
                <a:latin typeface="Century Gothic" panose="020B0502020202020204" pitchFamily="34" charset="0"/>
              </a:rPr>
              <a:t>Schreib</a:t>
            </a:r>
            <a:r>
              <a:rPr lang="en-GB" sz="2000" dirty="0">
                <a:solidFill>
                  <a:srgbClr val="5B9BD5">
                    <a:lumMod val="50000"/>
                  </a:srgbClr>
                </a:solidFill>
                <a:latin typeface="Century Gothic" panose="020B0502020202020204" pitchFamily="34" charset="0"/>
              </a:rPr>
              <a:t> die </a:t>
            </a:r>
            <a:r>
              <a:rPr lang="en-GB" sz="2000" dirty="0" err="1">
                <a:solidFill>
                  <a:srgbClr val="5B9BD5">
                    <a:lumMod val="50000"/>
                  </a:srgbClr>
                </a:solidFill>
                <a:latin typeface="Century Gothic" panose="020B0502020202020204" pitchFamily="34" charset="0"/>
              </a:rPr>
              <a:t>Sätze</a:t>
            </a:r>
            <a:r>
              <a:rPr lang="en-GB" sz="2000" dirty="0">
                <a:solidFill>
                  <a:srgbClr val="5B9BD5">
                    <a:lumMod val="50000"/>
                  </a:srgbClr>
                </a:solidFill>
                <a:latin typeface="Century Gothic" panose="020B0502020202020204" pitchFamily="34" charset="0"/>
              </a:rPr>
              <a:t> auf </a:t>
            </a:r>
            <a:r>
              <a:rPr lang="en-GB" sz="2000" dirty="0" err="1">
                <a:solidFill>
                  <a:srgbClr val="5B9BD5">
                    <a:lumMod val="50000"/>
                  </a:srgbClr>
                </a:solidFill>
                <a:latin typeface="Century Gothic" panose="020B0502020202020204" pitchFamily="34" charset="0"/>
              </a:rPr>
              <a:t>Englisch</a:t>
            </a:r>
            <a:r>
              <a:rPr lang="en-GB" sz="2000" dirty="0">
                <a:solidFill>
                  <a:srgbClr val="5B9BD5">
                    <a:lumMod val="50000"/>
                  </a:srgbClr>
                </a:solidFill>
                <a:latin typeface="Century Gothic" panose="020B0502020202020204" pitchFamily="34" charset="0"/>
              </a:rPr>
              <a:t>.</a:t>
            </a:r>
            <a:endParaRPr lang="en-GB" dirty="0"/>
          </a:p>
        </p:txBody>
      </p:sp>
      <p:sp>
        <p:nvSpPr>
          <p:cNvPr id="2" name="TextBox 1"/>
          <p:cNvSpPr txBox="1"/>
          <p:nvPr/>
        </p:nvSpPr>
        <p:spPr>
          <a:xfrm>
            <a:off x="6664569" y="1934308"/>
            <a:ext cx="5363308" cy="461665"/>
          </a:xfrm>
          <a:prstGeom prst="rect">
            <a:avLst/>
          </a:prstGeom>
          <a:noFill/>
        </p:spPr>
        <p:txBody>
          <a:bodyPr wrap="square" rtlCol="0">
            <a:spAutoFit/>
          </a:bodyPr>
          <a:lstStyle/>
          <a:p>
            <a:r>
              <a:rPr lang="en-GB" sz="2400" b="1" i="1" dirty="0">
                <a:solidFill>
                  <a:srgbClr val="E87D1E"/>
                </a:solidFill>
              </a:rPr>
              <a:t>He can wear/carry the trousers.</a:t>
            </a:r>
          </a:p>
        </p:txBody>
      </p:sp>
      <p:sp>
        <p:nvSpPr>
          <p:cNvPr id="32" name="TextBox 31"/>
          <p:cNvSpPr txBox="1"/>
          <p:nvPr/>
        </p:nvSpPr>
        <p:spPr>
          <a:xfrm>
            <a:off x="6678217" y="2450959"/>
            <a:ext cx="5363308" cy="461665"/>
          </a:xfrm>
          <a:prstGeom prst="rect">
            <a:avLst/>
          </a:prstGeom>
          <a:noFill/>
        </p:spPr>
        <p:txBody>
          <a:bodyPr wrap="square" rtlCol="0">
            <a:spAutoFit/>
          </a:bodyPr>
          <a:lstStyle/>
          <a:p>
            <a:r>
              <a:rPr lang="en-GB" sz="2400" b="1" i="1" dirty="0">
                <a:solidFill>
                  <a:srgbClr val="E87D1E"/>
                </a:solidFill>
              </a:rPr>
              <a:t>You can see the people.</a:t>
            </a:r>
          </a:p>
        </p:txBody>
      </p:sp>
      <p:sp>
        <p:nvSpPr>
          <p:cNvPr id="33" name="TextBox 32"/>
          <p:cNvSpPr txBox="1"/>
          <p:nvPr/>
        </p:nvSpPr>
        <p:spPr>
          <a:xfrm>
            <a:off x="6678217" y="2990587"/>
            <a:ext cx="5363308" cy="461665"/>
          </a:xfrm>
          <a:prstGeom prst="rect">
            <a:avLst/>
          </a:prstGeom>
          <a:noFill/>
        </p:spPr>
        <p:txBody>
          <a:bodyPr wrap="square" rtlCol="0">
            <a:spAutoFit/>
          </a:bodyPr>
          <a:lstStyle/>
          <a:p>
            <a:r>
              <a:rPr lang="en-GB" sz="2400" b="1" i="1" dirty="0">
                <a:solidFill>
                  <a:srgbClr val="E87D1E"/>
                </a:solidFill>
              </a:rPr>
              <a:t>You can eat lots of biscuits.</a:t>
            </a:r>
          </a:p>
        </p:txBody>
      </p:sp>
      <p:sp>
        <p:nvSpPr>
          <p:cNvPr id="34" name="TextBox 33"/>
          <p:cNvSpPr txBox="1"/>
          <p:nvPr/>
        </p:nvSpPr>
        <p:spPr>
          <a:xfrm>
            <a:off x="6664569" y="3547104"/>
            <a:ext cx="5363308" cy="461665"/>
          </a:xfrm>
          <a:prstGeom prst="rect">
            <a:avLst/>
          </a:prstGeom>
          <a:noFill/>
        </p:spPr>
        <p:txBody>
          <a:bodyPr wrap="square" rtlCol="0">
            <a:spAutoFit/>
          </a:bodyPr>
          <a:lstStyle/>
          <a:p>
            <a:r>
              <a:rPr lang="en-GB" sz="2400" b="1" i="1" dirty="0">
                <a:solidFill>
                  <a:srgbClr val="E87D1E"/>
                </a:solidFill>
              </a:rPr>
              <a:t>He can use the (his) head.</a:t>
            </a:r>
          </a:p>
        </p:txBody>
      </p:sp>
      <p:sp>
        <p:nvSpPr>
          <p:cNvPr id="35" name="TextBox 34"/>
          <p:cNvSpPr txBox="1"/>
          <p:nvPr/>
        </p:nvSpPr>
        <p:spPr>
          <a:xfrm>
            <a:off x="6664569" y="4108318"/>
            <a:ext cx="5363308" cy="461665"/>
          </a:xfrm>
          <a:prstGeom prst="rect">
            <a:avLst/>
          </a:prstGeom>
          <a:noFill/>
        </p:spPr>
        <p:txBody>
          <a:bodyPr wrap="square" rtlCol="0">
            <a:spAutoFit/>
          </a:bodyPr>
          <a:lstStyle/>
          <a:p>
            <a:r>
              <a:rPr lang="en-GB" sz="2400" b="1" i="1" dirty="0">
                <a:solidFill>
                  <a:srgbClr val="E87D1E"/>
                </a:solidFill>
              </a:rPr>
              <a:t>You can find an English book.</a:t>
            </a:r>
          </a:p>
        </p:txBody>
      </p:sp>
      <p:sp>
        <p:nvSpPr>
          <p:cNvPr id="36" name="TextBox 35"/>
          <p:cNvSpPr txBox="1"/>
          <p:nvPr/>
        </p:nvSpPr>
        <p:spPr>
          <a:xfrm>
            <a:off x="6664569" y="4625359"/>
            <a:ext cx="5363308" cy="461665"/>
          </a:xfrm>
          <a:prstGeom prst="rect">
            <a:avLst/>
          </a:prstGeom>
          <a:noFill/>
        </p:spPr>
        <p:txBody>
          <a:bodyPr wrap="square" rtlCol="0">
            <a:spAutoFit/>
          </a:bodyPr>
          <a:lstStyle/>
          <a:p>
            <a:r>
              <a:rPr lang="en-GB" sz="2400" b="1" i="1" dirty="0">
                <a:solidFill>
                  <a:srgbClr val="E87D1E"/>
                </a:solidFill>
              </a:rPr>
              <a:t>He can come a bit too late.</a:t>
            </a:r>
          </a:p>
        </p:txBody>
      </p:sp>
      <p:sp>
        <p:nvSpPr>
          <p:cNvPr id="37" name="TextBox 36"/>
          <p:cNvSpPr txBox="1"/>
          <p:nvPr/>
        </p:nvSpPr>
        <p:spPr>
          <a:xfrm>
            <a:off x="6678217" y="5142400"/>
            <a:ext cx="5363308" cy="461665"/>
          </a:xfrm>
          <a:prstGeom prst="rect">
            <a:avLst/>
          </a:prstGeom>
          <a:noFill/>
        </p:spPr>
        <p:txBody>
          <a:bodyPr wrap="square" rtlCol="0">
            <a:spAutoFit/>
          </a:bodyPr>
          <a:lstStyle/>
          <a:p>
            <a:r>
              <a:rPr lang="en-GB" sz="2400" b="1" i="1" dirty="0">
                <a:solidFill>
                  <a:srgbClr val="E87D1E"/>
                </a:solidFill>
              </a:rPr>
              <a:t>He cannot stand too long.</a:t>
            </a:r>
          </a:p>
        </p:txBody>
      </p:sp>
      <p:sp>
        <p:nvSpPr>
          <p:cNvPr id="38" name="TextBox 37"/>
          <p:cNvSpPr txBox="1"/>
          <p:nvPr/>
        </p:nvSpPr>
        <p:spPr>
          <a:xfrm>
            <a:off x="6664569" y="5746102"/>
            <a:ext cx="5363308" cy="461665"/>
          </a:xfrm>
          <a:prstGeom prst="rect">
            <a:avLst/>
          </a:prstGeom>
          <a:noFill/>
        </p:spPr>
        <p:txBody>
          <a:bodyPr wrap="square" rtlCol="0">
            <a:spAutoFit/>
          </a:bodyPr>
          <a:lstStyle/>
          <a:p>
            <a:r>
              <a:rPr lang="en-GB" sz="2400" b="1" i="1" dirty="0">
                <a:solidFill>
                  <a:srgbClr val="E87D1E"/>
                </a:solidFill>
              </a:rPr>
              <a:t>You can think practically.</a:t>
            </a:r>
          </a:p>
        </p:txBody>
      </p:sp>
      <p:sp>
        <p:nvSpPr>
          <p:cNvPr id="3" name="Title 2">
            <a:extLst>
              <a:ext uri="{FF2B5EF4-FFF2-40B4-BE49-F238E27FC236}">
                <a16:creationId xmlns:a16="http://schemas.microsoft.com/office/drawing/2014/main" id="{C9FC0AE6-61D2-DC4C-AA20-F5727C287EC4}"/>
              </a:ext>
            </a:extLst>
          </p:cNvPr>
          <p:cNvSpPr>
            <a:spLocks noGrp="1"/>
          </p:cNvSpPr>
          <p:nvPr>
            <p:ph type="title"/>
          </p:nvPr>
        </p:nvSpPr>
        <p:spPr>
          <a:xfrm>
            <a:off x="152400" y="-191248"/>
            <a:ext cx="10515600" cy="1325563"/>
          </a:xfrm>
        </p:spPr>
        <p:txBody>
          <a:bodyPr>
            <a:normAutofit/>
          </a:bodyPr>
          <a:lstStyle/>
          <a:p>
            <a:r>
              <a:rPr lang="en-GB" sz="2800" b="1" dirty="0" err="1">
                <a:solidFill>
                  <a:srgbClr val="5B9BD5">
                    <a:lumMod val="50000"/>
                  </a:srgbClr>
                </a:solidFill>
              </a:rPr>
              <a:t>Wie</a:t>
            </a:r>
            <a:r>
              <a:rPr lang="en-GB" sz="2800" b="1" dirty="0">
                <a:solidFill>
                  <a:srgbClr val="5B9BD5">
                    <a:lumMod val="50000"/>
                  </a:srgbClr>
                </a:solidFill>
              </a:rPr>
              <a:t> </a:t>
            </a:r>
            <a:r>
              <a:rPr lang="en-GB" sz="2800" b="1" dirty="0" err="1">
                <a:solidFill>
                  <a:srgbClr val="5B9BD5">
                    <a:lumMod val="50000"/>
                  </a:srgbClr>
                </a:solidFill>
              </a:rPr>
              <a:t>sagt</a:t>
            </a:r>
            <a:r>
              <a:rPr lang="en-GB" sz="2800" b="1" dirty="0">
                <a:solidFill>
                  <a:srgbClr val="5B9BD5">
                    <a:lumMod val="50000"/>
                  </a:srgbClr>
                </a:solidFill>
              </a:rPr>
              <a:t> man das auf </a:t>
            </a:r>
            <a:r>
              <a:rPr lang="en-GB" sz="2800" b="1" dirty="0" err="1">
                <a:solidFill>
                  <a:srgbClr val="5B9BD5">
                    <a:lumMod val="50000"/>
                  </a:srgbClr>
                </a:solidFill>
              </a:rPr>
              <a:t>Englisch</a:t>
            </a:r>
            <a:r>
              <a:rPr lang="en-GB" sz="2800" b="1" dirty="0">
                <a:solidFill>
                  <a:srgbClr val="5B9BD5">
                    <a:lumMod val="50000"/>
                  </a:srgbClr>
                </a:solidFill>
              </a:rPr>
              <a:t>?</a:t>
            </a:r>
            <a:endParaRPr lang="en-US" sz="2800" dirty="0"/>
          </a:p>
        </p:txBody>
      </p:sp>
    </p:spTree>
    <p:extLst>
      <p:ext uri="{BB962C8B-B14F-4D97-AF65-F5344CB8AC3E}">
        <p14:creationId xmlns:p14="http://schemas.microsoft.com/office/powerpoint/2010/main" val="67749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p:bldP spid="33" grpId="0"/>
      <p:bldP spid="34" grpId="0"/>
      <p:bldP spid="35" grpId="0"/>
      <p:bldP spid="36"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0;p2"/>
          <p:cNvSpPr/>
          <p:nvPr/>
        </p:nvSpPr>
        <p:spPr>
          <a:xfrm>
            <a:off x="10405834" y="103918"/>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err="1">
                <a:solidFill>
                  <a:srgbClr val="FFFFFF"/>
                </a:solidFill>
                <a:ea typeface="Century Gothic"/>
                <a:cs typeface="Century Gothic"/>
                <a:sym typeface="Century Gothic"/>
              </a:rPr>
              <a:t>Lesen</a:t>
            </a:r>
            <a:endParaRPr b="1" dirty="0">
              <a:solidFill>
                <a:srgbClr val="FFFFFF"/>
              </a:solidFill>
              <a:ea typeface="Century Gothic"/>
              <a:cs typeface="Century Gothic"/>
              <a:sym typeface="Century Gothic"/>
            </a:endParaRPr>
          </a:p>
        </p:txBody>
      </p:sp>
      <p:graphicFrame>
        <p:nvGraphicFramePr>
          <p:cNvPr id="5" name="Content Placeholder 4" descr="table showing whether the sentence has  a plural or singular verb">
            <a:extLst>
              <a:ext uri="{FF2B5EF4-FFF2-40B4-BE49-F238E27FC236}">
                <a16:creationId xmlns:a16="http://schemas.microsoft.com/office/drawing/2014/main" id="{47CA1965-2D03-48EA-9B0F-C0C5FD6245D7}"/>
              </a:ext>
            </a:extLst>
          </p:cNvPr>
          <p:cNvGraphicFramePr>
            <a:graphicFrameLocks/>
          </p:cNvGraphicFramePr>
          <p:nvPr/>
        </p:nvGraphicFramePr>
        <p:xfrm>
          <a:off x="152400" y="1276352"/>
          <a:ext cx="11875477" cy="4988477"/>
        </p:xfrm>
        <a:graphic>
          <a:graphicData uri="http://schemas.openxmlformats.org/drawingml/2006/table">
            <a:tbl>
              <a:tblPr firstRow="1" bandRow="1">
                <a:tableStyleId>{5C22544A-7EE6-4342-B048-85BDC9FD1C3A}</a:tableStyleId>
              </a:tblPr>
              <a:tblGrid>
                <a:gridCol w="467032">
                  <a:extLst>
                    <a:ext uri="{9D8B030D-6E8A-4147-A177-3AD203B41FA5}">
                      <a16:colId xmlns:a16="http://schemas.microsoft.com/office/drawing/2014/main" val="2548973513"/>
                    </a:ext>
                  </a:extLst>
                </a:gridCol>
                <a:gridCol w="5855110">
                  <a:extLst>
                    <a:ext uri="{9D8B030D-6E8A-4147-A177-3AD203B41FA5}">
                      <a16:colId xmlns:a16="http://schemas.microsoft.com/office/drawing/2014/main" val="2775102314"/>
                    </a:ext>
                  </a:extLst>
                </a:gridCol>
                <a:gridCol w="5553335">
                  <a:extLst>
                    <a:ext uri="{9D8B030D-6E8A-4147-A177-3AD203B41FA5}">
                      <a16:colId xmlns:a16="http://schemas.microsoft.com/office/drawing/2014/main" val="1859025906"/>
                    </a:ext>
                  </a:extLst>
                </a:gridCol>
              </a:tblGrid>
              <a:tr h="633283">
                <a:tc gridSpan="2">
                  <a:txBody>
                    <a:bodyPr/>
                    <a:lstStyle/>
                    <a:p>
                      <a:endParaRPr lang="en-GB" sz="22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800" b="1" dirty="0" err="1">
                          <a:solidFill>
                            <a:schemeClr val="accent5">
                              <a:lumMod val="50000"/>
                            </a:schemeClr>
                          </a:solidFill>
                          <a:latin typeface="Century Gothic" panose="020B0502020202020204" pitchFamily="34" charset="0"/>
                        </a:rPr>
                        <a:t>Optionen</a:t>
                      </a:r>
                      <a:endParaRPr lang="en-GB" sz="2800" b="1"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534440">
                <a:tc>
                  <a:txBody>
                    <a:body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5">
                              <a:lumMod val="50000"/>
                            </a:schemeClr>
                          </a:solidFill>
                          <a:latin typeface="Century Gothic" panose="020B0502020202020204" pitchFamily="34" charset="0"/>
                        </a:rPr>
                        <a:t>Er</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kann</a:t>
                      </a:r>
                      <a:r>
                        <a:rPr lang="en-GB" sz="2400" b="0" dirty="0">
                          <a:solidFill>
                            <a:schemeClr val="accent5">
                              <a:lumMod val="50000"/>
                            </a:schemeClr>
                          </a:solidFill>
                          <a:latin typeface="Century Gothic" panose="020B0502020202020204" pitchFamily="34" charset="0"/>
                        </a:rPr>
                        <a:t> </a:t>
                      </a:r>
                      <a:r>
                        <a:rPr lang="en-GB" sz="2400" b="1" u="sng" dirty="0">
                          <a:solidFill>
                            <a:schemeClr val="accent5">
                              <a:lumMod val="50000"/>
                            </a:schemeClr>
                          </a:solidFill>
                          <a:latin typeface="Century Gothic" panose="020B0502020202020204" pitchFamily="34" charset="0"/>
                        </a:rPr>
                        <a:t>die</a:t>
                      </a:r>
                      <a:r>
                        <a:rPr lang="en-GB" sz="2400" b="1" u="sng" baseline="0" dirty="0">
                          <a:solidFill>
                            <a:schemeClr val="accent5">
                              <a:lumMod val="50000"/>
                            </a:schemeClr>
                          </a:solidFill>
                          <a:latin typeface="Century Gothic" panose="020B0502020202020204" pitchFamily="34" charset="0"/>
                        </a:rPr>
                        <a:t> Hose </a:t>
                      </a:r>
                      <a:r>
                        <a:rPr lang="en-GB" sz="2400" b="0" baseline="0" dirty="0" err="1">
                          <a:solidFill>
                            <a:schemeClr val="accent5">
                              <a:lumMod val="50000"/>
                            </a:schemeClr>
                          </a:solidFill>
                          <a:latin typeface="Century Gothic" panose="020B0502020202020204" pitchFamily="34" charset="0"/>
                        </a:rPr>
                        <a:t>tragen</a:t>
                      </a:r>
                      <a:r>
                        <a:rPr lang="en-GB" sz="2400" b="0" baseline="0" dirty="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534440">
                <a:tc>
                  <a:txBody>
                    <a:body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Du </a:t>
                      </a:r>
                      <a:r>
                        <a:rPr lang="en-GB" sz="2400" b="0" dirty="0" err="1">
                          <a:solidFill>
                            <a:schemeClr val="accent5">
                              <a:lumMod val="50000"/>
                            </a:schemeClr>
                          </a:solidFill>
                          <a:latin typeface="Century Gothic" panose="020B0502020202020204" pitchFamily="34" charset="0"/>
                        </a:rPr>
                        <a:t>kannst</a:t>
                      </a:r>
                      <a:r>
                        <a:rPr lang="en-GB" sz="2400" b="0" dirty="0">
                          <a:solidFill>
                            <a:schemeClr val="accent5">
                              <a:lumMod val="50000"/>
                            </a:schemeClr>
                          </a:solidFill>
                          <a:latin typeface="Century Gothic" panose="020B0502020202020204" pitchFamily="34" charset="0"/>
                        </a:rPr>
                        <a:t> </a:t>
                      </a:r>
                      <a:r>
                        <a:rPr lang="en-GB" sz="2400" b="1" u="sng" dirty="0">
                          <a:solidFill>
                            <a:schemeClr val="accent5">
                              <a:lumMod val="50000"/>
                            </a:schemeClr>
                          </a:solidFill>
                          <a:latin typeface="Century Gothic" panose="020B0502020202020204" pitchFamily="34" charset="0"/>
                        </a:rPr>
                        <a:t>die </a:t>
                      </a:r>
                      <a:r>
                        <a:rPr lang="en-GB" sz="2400" b="1" u="sng" dirty="0" err="1">
                          <a:solidFill>
                            <a:schemeClr val="accent5">
                              <a:lumMod val="50000"/>
                            </a:schemeClr>
                          </a:solidFill>
                          <a:latin typeface="Century Gothic" panose="020B0502020202020204" pitchFamily="34" charset="0"/>
                        </a:rPr>
                        <a:t>Leute</a:t>
                      </a:r>
                      <a:r>
                        <a:rPr lang="en-GB" sz="2400" b="1" u="sng"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sehen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534440">
                <a:tc>
                  <a:txBody>
                    <a:body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Du </a:t>
                      </a:r>
                      <a:r>
                        <a:rPr lang="en-GB" sz="2400" b="0" dirty="0" err="1">
                          <a:solidFill>
                            <a:schemeClr val="accent5">
                              <a:lumMod val="50000"/>
                            </a:schemeClr>
                          </a:solidFill>
                          <a:latin typeface="Century Gothic" panose="020B0502020202020204" pitchFamily="34" charset="0"/>
                        </a:rPr>
                        <a:t>kannst</a:t>
                      </a:r>
                      <a:r>
                        <a:rPr lang="en-GB" sz="2400" b="0" dirty="0">
                          <a:solidFill>
                            <a:schemeClr val="accent5">
                              <a:lumMod val="50000"/>
                            </a:schemeClr>
                          </a:solidFill>
                          <a:latin typeface="Century Gothic" panose="020B0502020202020204" pitchFamily="34" charset="0"/>
                        </a:rPr>
                        <a:t> </a:t>
                      </a:r>
                      <a:r>
                        <a:rPr lang="en-GB" sz="2400" b="1" u="sng" dirty="0" err="1">
                          <a:solidFill>
                            <a:schemeClr val="accent5">
                              <a:lumMod val="50000"/>
                            </a:schemeClr>
                          </a:solidFill>
                          <a:latin typeface="Century Gothic" panose="020B0502020202020204" pitchFamily="34" charset="0"/>
                        </a:rPr>
                        <a:t>viele</a:t>
                      </a:r>
                      <a:r>
                        <a:rPr lang="en-GB" sz="2400" b="1" u="sng" dirty="0">
                          <a:solidFill>
                            <a:schemeClr val="accent5">
                              <a:lumMod val="50000"/>
                            </a:schemeClr>
                          </a:solidFill>
                          <a:latin typeface="Century Gothic" panose="020B0502020202020204" pitchFamily="34" charset="0"/>
                        </a:rPr>
                        <a:t> </a:t>
                      </a:r>
                      <a:r>
                        <a:rPr lang="en-GB" sz="2400" b="1" u="sng" dirty="0" err="1">
                          <a:solidFill>
                            <a:schemeClr val="accent5">
                              <a:lumMod val="50000"/>
                            </a:schemeClr>
                          </a:solidFill>
                          <a:latin typeface="Century Gothic" panose="020B0502020202020204" pitchFamily="34" charset="0"/>
                        </a:rPr>
                        <a:t>Kekse</a:t>
                      </a:r>
                      <a:r>
                        <a:rPr lang="en-GB" sz="2400" b="1" u="sng" baseline="0" dirty="0">
                          <a:solidFill>
                            <a:schemeClr val="accent5">
                              <a:lumMod val="50000"/>
                            </a:schemeClr>
                          </a:solidFill>
                          <a:latin typeface="Century Gothic" panose="020B0502020202020204" pitchFamily="34" charset="0"/>
                        </a:rPr>
                        <a:t> </a:t>
                      </a:r>
                      <a:r>
                        <a:rPr lang="en-GB" sz="2400" b="0" baseline="0" dirty="0" err="1">
                          <a:solidFill>
                            <a:schemeClr val="accent5">
                              <a:lumMod val="50000"/>
                            </a:schemeClr>
                          </a:solidFill>
                          <a:latin typeface="Century Gothic" panose="020B0502020202020204" pitchFamily="34" charset="0"/>
                        </a:rPr>
                        <a:t>essen</a:t>
                      </a:r>
                      <a:r>
                        <a:rPr lang="en-GB" sz="2400" b="0" baseline="0" dirty="0">
                          <a:solidFill>
                            <a:schemeClr val="accent5">
                              <a:lumMod val="50000"/>
                            </a:schemeClr>
                          </a:solidFill>
                          <a:latin typeface="Century Gothic" panose="020B0502020202020204" pitchFamily="34" charset="0"/>
                        </a:rPr>
                        <a:t>.</a:t>
                      </a:r>
                      <a:endParaRPr lang="en-GB" sz="24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534440">
                <a:tc>
                  <a:txBody>
                    <a:body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5">
                              <a:lumMod val="50000"/>
                            </a:schemeClr>
                          </a:solidFill>
                          <a:latin typeface="Century Gothic" panose="020B0502020202020204" pitchFamily="34" charset="0"/>
                        </a:rPr>
                        <a:t>Er</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kann</a:t>
                      </a:r>
                      <a:r>
                        <a:rPr lang="en-GB" sz="2400" b="0" dirty="0">
                          <a:solidFill>
                            <a:schemeClr val="accent5">
                              <a:lumMod val="50000"/>
                            </a:schemeClr>
                          </a:solidFill>
                          <a:latin typeface="Century Gothic" panose="020B0502020202020204" pitchFamily="34" charset="0"/>
                        </a:rPr>
                        <a:t> </a:t>
                      </a:r>
                      <a:r>
                        <a:rPr lang="en-GB" sz="2400" b="1" u="sng" dirty="0">
                          <a:solidFill>
                            <a:schemeClr val="accent5">
                              <a:lumMod val="50000"/>
                            </a:schemeClr>
                          </a:solidFill>
                          <a:latin typeface="Century Gothic" panose="020B0502020202020204" pitchFamily="34" charset="0"/>
                        </a:rPr>
                        <a:t>den Kopf </a:t>
                      </a:r>
                      <a:r>
                        <a:rPr lang="en-GB" sz="2400" b="0" dirty="0" err="1">
                          <a:solidFill>
                            <a:schemeClr val="accent5">
                              <a:lumMod val="50000"/>
                            </a:schemeClr>
                          </a:solidFill>
                          <a:latin typeface="Century Gothic" panose="020B0502020202020204" pitchFamily="34" charset="0"/>
                        </a:rPr>
                        <a:t>benutzen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r h="534440">
                <a:tc>
                  <a:txBody>
                    <a:body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5">
                              <a:lumMod val="50000"/>
                            </a:schemeClr>
                          </a:solidFill>
                          <a:latin typeface="Century Gothic" panose="020B0502020202020204" pitchFamily="34" charset="0"/>
                        </a:rPr>
                        <a:t>Du </a:t>
                      </a:r>
                      <a:r>
                        <a:rPr lang="en-GB" sz="2400" b="0" dirty="0" err="1">
                          <a:solidFill>
                            <a:schemeClr val="accent5">
                              <a:lumMod val="50000"/>
                            </a:schemeClr>
                          </a:solidFill>
                          <a:latin typeface="Century Gothic" panose="020B0502020202020204" pitchFamily="34" charset="0"/>
                        </a:rPr>
                        <a:t>kannst</a:t>
                      </a:r>
                      <a:r>
                        <a:rPr lang="en-GB" sz="2400" b="0" dirty="0">
                          <a:solidFill>
                            <a:schemeClr val="accent5">
                              <a:lumMod val="50000"/>
                            </a:schemeClr>
                          </a:solidFill>
                          <a:latin typeface="Century Gothic" panose="020B0502020202020204" pitchFamily="34" charset="0"/>
                        </a:rPr>
                        <a:t> </a:t>
                      </a:r>
                      <a:r>
                        <a:rPr lang="en-GB" sz="2400" b="1" u="sng" dirty="0" err="1">
                          <a:solidFill>
                            <a:schemeClr val="accent5">
                              <a:lumMod val="50000"/>
                            </a:schemeClr>
                          </a:solidFill>
                          <a:latin typeface="Century Gothic" panose="020B0502020202020204" pitchFamily="34" charset="0"/>
                        </a:rPr>
                        <a:t>ein</a:t>
                      </a:r>
                      <a:r>
                        <a:rPr lang="en-GB" sz="2400" b="1" u="sng" baseline="0" dirty="0">
                          <a:solidFill>
                            <a:schemeClr val="accent5">
                              <a:lumMod val="50000"/>
                            </a:schemeClr>
                          </a:solidFill>
                          <a:latin typeface="Century Gothic" panose="020B0502020202020204" pitchFamily="34" charset="0"/>
                        </a:rPr>
                        <a:t> </a:t>
                      </a:r>
                      <a:r>
                        <a:rPr lang="en-GB" sz="2400" b="1" u="sng" baseline="0" dirty="0" err="1">
                          <a:solidFill>
                            <a:schemeClr val="accent5">
                              <a:lumMod val="50000"/>
                            </a:schemeClr>
                          </a:solidFill>
                          <a:latin typeface="Century Gothic" panose="020B0502020202020204" pitchFamily="34" charset="0"/>
                        </a:rPr>
                        <a:t>Englishbuch</a:t>
                      </a:r>
                      <a:r>
                        <a:rPr lang="en-GB" sz="2400" b="1" u="sng" baseline="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finden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333039"/>
                  </a:ext>
                </a:extLst>
              </a:tr>
              <a:tr h="534440">
                <a:tc>
                  <a:txBody>
                    <a:body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5">
                              <a:lumMod val="50000"/>
                            </a:schemeClr>
                          </a:solidFill>
                          <a:latin typeface="Century Gothic" panose="020B0502020202020204" pitchFamily="34" charset="0"/>
                        </a:rPr>
                        <a:t>Er</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kann</a:t>
                      </a:r>
                      <a:r>
                        <a:rPr lang="en-GB" sz="2400" b="0" dirty="0">
                          <a:solidFill>
                            <a:schemeClr val="accent5">
                              <a:lumMod val="50000"/>
                            </a:schemeClr>
                          </a:solidFill>
                          <a:latin typeface="Century Gothic" panose="020B0502020202020204" pitchFamily="34" charset="0"/>
                        </a:rPr>
                        <a:t> </a:t>
                      </a:r>
                      <a:r>
                        <a:rPr lang="en-GB" sz="2400" b="1" u="sng" dirty="0" err="1">
                          <a:solidFill>
                            <a:schemeClr val="accent5">
                              <a:lumMod val="50000"/>
                            </a:schemeClr>
                          </a:solidFill>
                          <a:latin typeface="Century Gothic" panose="020B0502020202020204" pitchFamily="34" charset="0"/>
                        </a:rPr>
                        <a:t>ein</a:t>
                      </a:r>
                      <a:r>
                        <a:rPr lang="en-GB" sz="2400" b="1" u="sng" dirty="0">
                          <a:solidFill>
                            <a:schemeClr val="accent5">
                              <a:lumMod val="50000"/>
                            </a:schemeClr>
                          </a:solidFill>
                          <a:latin typeface="Century Gothic" panose="020B0502020202020204" pitchFamily="34" charset="0"/>
                        </a:rPr>
                        <a:t> </a:t>
                      </a:r>
                      <a:r>
                        <a:rPr lang="en-GB" sz="2400" b="1" u="sng" dirty="0" err="1">
                          <a:solidFill>
                            <a:schemeClr val="accent5">
                              <a:lumMod val="50000"/>
                            </a:schemeClr>
                          </a:solidFill>
                          <a:latin typeface="Century Gothic" panose="020B0502020202020204" pitchFamily="34" charset="0"/>
                        </a:rPr>
                        <a:t>bisschen</a:t>
                      </a:r>
                      <a:r>
                        <a:rPr lang="en-GB" sz="2400" b="1" u="sng" dirty="0">
                          <a:solidFill>
                            <a:schemeClr val="accent5">
                              <a:lumMod val="50000"/>
                            </a:schemeClr>
                          </a:solidFill>
                          <a:latin typeface="Century Gothic" panose="020B0502020202020204" pitchFamily="34" charset="0"/>
                        </a:rPr>
                        <a:t> </a:t>
                      </a:r>
                      <a:r>
                        <a:rPr lang="en-GB" sz="2400" b="1" u="sng" dirty="0" err="1">
                          <a:solidFill>
                            <a:schemeClr val="accent5">
                              <a:lumMod val="50000"/>
                            </a:schemeClr>
                          </a:solidFill>
                          <a:latin typeface="Century Gothic" panose="020B0502020202020204" pitchFamily="34" charset="0"/>
                        </a:rPr>
                        <a:t>zu</a:t>
                      </a:r>
                      <a:r>
                        <a:rPr lang="en-GB" sz="2400" b="1" u="sng" dirty="0">
                          <a:solidFill>
                            <a:schemeClr val="accent5">
                              <a:lumMod val="50000"/>
                            </a:schemeClr>
                          </a:solidFill>
                          <a:latin typeface="Century Gothic" panose="020B0502020202020204" pitchFamily="34" charset="0"/>
                        </a:rPr>
                        <a:t> </a:t>
                      </a:r>
                      <a:r>
                        <a:rPr lang="en-GB" sz="2400" b="1" u="sng" dirty="0" err="1">
                          <a:solidFill>
                            <a:schemeClr val="accent5">
                              <a:lumMod val="50000"/>
                            </a:schemeClr>
                          </a:solidFill>
                          <a:latin typeface="Century Gothic" panose="020B0502020202020204" pitchFamily="34" charset="0"/>
                        </a:rPr>
                        <a:t>spät</a:t>
                      </a:r>
                      <a:r>
                        <a:rPr lang="en-GB" sz="2400" b="1" u="sng"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kommen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042220"/>
                  </a:ext>
                </a:extLst>
              </a:tr>
              <a:tr h="534440">
                <a:tc>
                  <a:txBody>
                    <a:body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err="1">
                          <a:solidFill>
                            <a:schemeClr val="accent5">
                              <a:lumMod val="50000"/>
                            </a:schemeClr>
                          </a:solidFill>
                          <a:latin typeface="Century Gothic" panose="020B0502020202020204" pitchFamily="34" charset="0"/>
                        </a:rPr>
                        <a:t>Er</a:t>
                      </a:r>
                      <a:r>
                        <a:rPr lang="en-GB" sz="2400" b="0"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kann</a:t>
                      </a:r>
                      <a:r>
                        <a:rPr lang="en-GB" sz="2400" b="0" dirty="0">
                          <a:solidFill>
                            <a:schemeClr val="accent5">
                              <a:lumMod val="50000"/>
                            </a:schemeClr>
                          </a:solidFill>
                          <a:latin typeface="Century Gothic" panose="020B0502020202020204" pitchFamily="34" charset="0"/>
                        </a:rPr>
                        <a:t> </a:t>
                      </a:r>
                      <a:r>
                        <a:rPr lang="en-GB" sz="2400" b="1" u="sng" dirty="0" err="1">
                          <a:solidFill>
                            <a:schemeClr val="accent5">
                              <a:lumMod val="50000"/>
                            </a:schemeClr>
                          </a:solidFill>
                          <a:latin typeface="Century Gothic" panose="020B0502020202020204" pitchFamily="34" charset="0"/>
                        </a:rPr>
                        <a:t>nicht</a:t>
                      </a:r>
                      <a:r>
                        <a:rPr lang="en-GB" sz="2400" b="1" u="sng" dirty="0">
                          <a:solidFill>
                            <a:schemeClr val="accent5">
                              <a:lumMod val="50000"/>
                            </a:schemeClr>
                          </a:solidFill>
                          <a:latin typeface="Century Gothic" panose="020B0502020202020204" pitchFamily="34" charset="0"/>
                        </a:rPr>
                        <a:t> </a:t>
                      </a:r>
                      <a:r>
                        <a:rPr lang="en-GB" sz="2400" b="1" u="sng" dirty="0" err="1">
                          <a:solidFill>
                            <a:schemeClr val="accent5">
                              <a:lumMod val="50000"/>
                            </a:schemeClr>
                          </a:solidFill>
                          <a:latin typeface="Century Gothic" panose="020B0502020202020204" pitchFamily="34" charset="0"/>
                        </a:rPr>
                        <a:t>zu</a:t>
                      </a:r>
                      <a:r>
                        <a:rPr lang="en-GB" sz="2400" b="1" u="sng" dirty="0">
                          <a:solidFill>
                            <a:schemeClr val="accent5">
                              <a:lumMod val="50000"/>
                            </a:schemeClr>
                          </a:solidFill>
                          <a:latin typeface="Century Gothic" panose="020B0502020202020204" pitchFamily="34" charset="0"/>
                        </a:rPr>
                        <a:t> </a:t>
                      </a:r>
                      <a:r>
                        <a:rPr lang="en-GB" sz="2400" b="1" u="sng" dirty="0" err="1">
                          <a:solidFill>
                            <a:schemeClr val="accent5">
                              <a:lumMod val="50000"/>
                            </a:schemeClr>
                          </a:solidFill>
                          <a:latin typeface="Century Gothic" panose="020B0502020202020204" pitchFamily="34" charset="0"/>
                        </a:rPr>
                        <a:t>lange</a:t>
                      </a:r>
                      <a:r>
                        <a:rPr lang="en-GB" sz="2400" b="1" u="sng" dirty="0">
                          <a:solidFill>
                            <a:schemeClr val="accent5">
                              <a:lumMod val="50000"/>
                            </a:schemeClr>
                          </a:solidFill>
                          <a:latin typeface="Century Gothic" panose="020B0502020202020204" pitchFamily="34" charset="0"/>
                        </a:rPr>
                        <a:t> </a:t>
                      </a:r>
                      <a:r>
                        <a:rPr lang="en-GB" sz="2400" b="0" dirty="0" err="1">
                          <a:solidFill>
                            <a:schemeClr val="accent5">
                              <a:lumMod val="50000"/>
                            </a:schemeClr>
                          </a:solidFill>
                          <a:latin typeface="Century Gothic" panose="020B0502020202020204" pitchFamily="34" charset="0"/>
                        </a:rPr>
                        <a:t>stehen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16251"/>
                  </a:ext>
                </a:extLst>
              </a:tr>
              <a:tr h="614114">
                <a:tc>
                  <a:txBody>
                    <a:body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chemeClr val="accent5">
                              <a:lumMod val="50000"/>
                            </a:schemeClr>
                          </a:solidFill>
                          <a:latin typeface="Century Gothic" panose="020B0502020202020204" pitchFamily="34" charset="0"/>
                        </a:rPr>
                        <a:t>Du </a:t>
                      </a:r>
                      <a:r>
                        <a:rPr lang="en-GB" sz="2400" b="0" dirty="0" err="1">
                          <a:solidFill>
                            <a:schemeClr val="accent5">
                              <a:lumMod val="50000"/>
                            </a:schemeClr>
                          </a:solidFill>
                          <a:latin typeface="Century Gothic" panose="020B0502020202020204" pitchFamily="34" charset="0"/>
                        </a:rPr>
                        <a:t>kannst</a:t>
                      </a:r>
                      <a:r>
                        <a:rPr lang="en-GB" sz="2400" b="0" dirty="0">
                          <a:solidFill>
                            <a:schemeClr val="accent5">
                              <a:lumMod val="50000"/>
                            </a:schemeClr>
                          </a:solidFill>
                          <a:latin typeface="Century Gothic" panose="020B0502020202020204" pitchFamily="34" charset="0"/>
                        </a:rPr>
                        <a:t> </a:t>
                      </a:r>
                      <a:r>
                        <a:rPr lang="en-GB" sz="2400" b="1" u="sng" dirty="0" err="1">
                          <a:solidFill>
                            <a:schemeClr val="accent5">
                              <a:lumMod val="50000"/>
                            </a:schemeClr>
                          </a:solidFill>
                          <a:latin typeface="Century Gothic" panose="020B0502020202020204" pitchFamily="34" charset="0"/>
                        </a:rPr>
                        <a:t>praktisch</a:t>
                      </a:r>
                      <a:r>
                        <a:rPr lang="en-GB" sz="2400" b="1" u="none" baseline="0" dirty="0">
                          <a:solidFill>
                            <a:schemeClr val="accent5">
                              <a:lumMod val="50000"/>
                            </a:schemeClr>
                          </a:solidFill>
                          <a:latin typeface="Century Gothic" panose="020B0502020202020204" pitchFamily="34" charset="0"/>
                        </a:rPr>
                        <a:t> </a:t>
                      </a:r>
                      <a:r>
                        <a:rPr lang="en-GB" sz="2400" b="0" u="none" dirty="0" err="1">
                          <a:solidFill>
                            <a:schemeClr val="accent5">
                              <a:lumMod val="50000"/>
                            </a:schemeClr>
                          </a:solidFill>
                          <a:latin typeface="Century Gothic" panose="020B0502020202020204" pitchFamily="34" charset="0"/>
                        </a:rPr>
                        <a:t>denken</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941149"/>
                  </a:ext>
                </a:extLst>
              </a:tr>
            </a:tbl>
          </a:graphicData>
        </a:graphic>
      </p:graphicFrame>
      <p:sp>
        <p:nvSpPr>
          <p:cNvPr id="30" name="Rectangle 29"/>
          <p:cNvSpPr/>
          <p:nvPr/>
        </p:nvSpPr>
        <p:spPr>
          <a:xfrm>
            <a:off x="152400" y="681738"/>
            <a:ext cx="10701969" cy="461665"/>
          </a:xfrm>
          <a:prstGeom prst="rect">
            <a:avLst/>
          </a:prstGeom>
        </p:spPr>
        <p:txBody>
          <a:bodyPr wrap="none">
            <a:spAutoFit/>
          </a:bodyPr>
          <a:lstStyle/>
          <a:p>
            <a:r>
              <a:rPr lang="en-GB" sz="2400" dirty="0">
                <a:solidFill>
                  <a:srgbClr val="5B9BD5">
                    <a:lumMod val="50000"/>
                  </a:srgbClr>
                </a:solidFill>
                <a:latin typeface="Century Gothic" panose="020B0502020202020204" pitchFamily="34" charset="0"/>
              </a:rPr>
              <a:t>Which words could replace the underlined word and still make sense? </a:t>
            </a:r>
            <a:endParaRPr lang="en-GB" sz="2000" dirty="0"/>
          </a:p>
        </p:txBody>
      </p:sp>
      <p:sp>
        <p:nvSpPr>
          <p:cNvPr id="2" name="Rectangle 1"/>
          <p:cNvSpPr/>
          <p:nvPr/>
        </p:nvSpPr>
        <p:spPr>
          <a:xfrm>
            <a:off x="2299790" y="304782"/>
            <a:ext cx="7851829" cy="461665"/>
          </a:xfrm>
          <a:prstGeom prst="rect">
            <a:avLst/>
          </a:prstGeom>
        </p:spPr>
        <p:txBody>
          <a:bodyPr wrap="none">
            <a:spAutoFit/>
          </a:bodyPr>
          <a:lstStyle/>
          <a:p>
            <a:r>
              <a:rPr lang="en-GB" sz="2400" dirty="0">
                <a:solidFill>
                  <a:srgbClr val="5B9BD5">
                    <a:lumMod val="50000"/>
                  </a:srgbClr>
                </a:solidFill>
                <a:latin typeface="Century Gothic" panose="020B0502020202020204" pitchFamily="34" charset="0"/>
              </a:rPr>
              <a:t>Read the sentences again and look at the options. </a:t>
            </a:r>
            <a:endParaRPr lang="en-GB" sz="2000" dirty="0"/>
          </a:p>
        </p:txBody>
      </p:sp>
      <p:sp>
        <p:nvSpPr>
          <p:cNvPr id="3" name="TextBox 2"/>
          <p:cNvSpPr txBox="1"/>
          <p:nvPr/>
        </p:nvSpPr>
        <p:spPr>
          <a:xfrm>
            <a:off x="6484754" y="1945968"/>
            <a:ext cx="5380892" cy="461665"/>
          </a:xfrm>
          <a:prstGeom prst="rect">
            <a:avLst/>
          </a:prstGeom>
          <a:noFill/>
        </p:spPr>
        <p:txBody>
          <a:bodyPr wrap="square" rtlCol="0">
            <a:spAutoFit/>
          </a:bodyPr>
          <a:lstStyle/>
          <a:p>
            <a:r>
              <a:rPr lang="en-GB" sz="2400" dirty="0">
                <a:solidFill>
                  <a:schemeClr val="accent5">
                    <a:lumMod val="50000"/>
                  </a:schemeClr>
                </a:solidFill>
              </a:rPr>
              <a:t>die </a:t>
            </a:r>
            <a:r>
              <a:rPr lang="en-GB" sz="2400" dirty="0" err="1">
                <a:solidFill>
                  <a:schemeClr val="accent5">
                    <a:lumMod val="50000"/>
                  </a:schemeClr>
                </a:solidFill>
              </a:rPr>
              <a:t>Tür</a:t>
            </a:r>
            <a:r>
              <a:rPr lang="en-GB" sz="2400" dirty="0">
                <a:solidFill>
                  <a:schemeClr val="accent5">
                    <a:lumMod val="50000"/>
                  </a:schemeClr>
                </a:solidFill>
              </a:rPr>
              <a:t> / den Hut / das </a:t>
            </a:r>
            <a:r>
              <a:rPr lang="en-GB" sz="2400" dirty="0" err="1">
                <a:solidFill>
                  <a:schemeClr val="accent5">
                    <a:lumMod val="50000"/>
                  </a:schemeClr>
                </a:solidFill>
              </a:rPr>
              <a:t>Mädchen</a:t>
            </a:r>
            <a:endParaRPr lang="en-GB" sz="2400" dirty="0">
              <a:solidFill>
                <a:schemeClr val="accent5">
                  <a:lumMod val="50000"/>
                </a:schemeClr>
              </a:solidFill>
            </a:endParaRPr>
          </a:p>
        </p:txBody>
      </p:sp>
      <p:sp>
        <p:nvSpPr>
          <p:cNvPr id="8" name="TextBox 7"/>
          <p:cNvSpPr txBox="1"/>
          <p:nvPr/>
        </p:nvSpPr>
        <p:spPr>
          <a:xfrm>
            <a:off x="6484754" y="1963181"/>
            <a:ext cx="5191398" cy="461665"/>
          </a:xfrm>
          <a:prstGeom prst="rect">
            <a:avLst/>
          </a:prstGeom>
          <a:solidFill>
            <a:schemeClr val="bg1"/>
          </a:solidFill>
        </p:spPr>
        <p:txBody>
          <a:bodyPr wrap="square" rtlCol="0">
            <a:spAutoFit/>
          </a:bodyPr>
          <a:lstStyle/>
          <a:p>
            <a:r>
              <a:rPr lang="en-GB" sz="2400" b="1" dirty="0">
                <a:solidFill>
                  <a:srgbClr val="00B050"/>
                </a:solidFill>
              </a:rPr>
              <a:t>die </a:t>
            </a:r>
            <a:r>
              <a:rPr lang="en-GB" sz="2400" b="1" dirty="0" err="1">
                <a:solidFill>
                  <a:srgbClr val="00B050"/>
                </a:solidFill>
              </a:rPr>
              <a:t>Tür</a:t>
            </a:r>
            <a:r>
              <a:rPr lang="en-GB" sz="2400" b="1" dirty="0">
                <a:solidFill>
                  <a:srgbClr val="00B050"/>
                </a:solidFill>
              </a:rPr>
              <a:t> / den Hut / das </a:t>
            </a:r>
            <a:r>
              <a:rPr lang="en-GB" sz="2400" b="1" dirty="0" err="1">
                <a:solidFill>
                  <a:srgbClr val="00B050"/>
                </a:solidFill>
              </a:rPr>
              <a:t>Mädchen</a:t>
            </a:r>
            <a:endParaRPr lang="en-GB" sz="2400" b="1" dirty="0">
              <a:solidFill>
                <a:srgbClr val="00B050"/>
              </a:solidFill>
            </a:endParaRPr>
          </a:p>
        </p:txBody>
      </p:sp>
      <p:sp>
        <p:nvSpPr>
          <p:cNvPr id="9" name="TextBox 8"/>
          <p:cNvSpPr txBox="1"/>
          <p:nvPr/>
        </p:nvSpPr>
        <p:spPr>
          <a:xfrm>
            <a:off x="6484754" y="2481702"/>
            <a:ext cx="5380892" cy="461665"/>
          </a:xfrm>
          <a:prstGeom prst="rect">
            <a:avLst/>
          </a:prstGeom>
          <a:noFill/>
        </p:spPr>
        <p:txBody>
          <a:bodyPr wrap="square" rtlCol="0">
            <a:spAutoFit/>
          </a:bodyPr>
          <a:lstStyle/>
          <a:p>
            <a:r>
              <a:rPr lang="en-GB" sz="2400" dirty="0">
                <a:solidFill>
                  <a:schemeClr val="accent5">
                    <a:lumMod val="50000"/>
                  </a:schemeClr>
                </a:solidFill>
              </a:rPr>
              <a:t>die Mutter / </a:t>
            </a:r>
            <a:r>
              <a:rPr lang="en-GB" sz="2400" dirty="0" err="1">
                <a:solidFill>
                  <a:schemeClr val="accent5">
                    <a:lumMod val="50000"/>
                  </a:schemeClr>
                </a:solidFill>
              </a:rPr>
              <a:t>lecker</a:t>
            </a:r>
            <a:r>
              <a:rPr lang="en-GB" sz="2400" dirty="0">
                <a:solidFill>
                  <a:schemeClr val="accent5">
                    <a:lumMod val="50000"/>
                  </a:schemeClr>
                </a:solidFill>
              </a:rPr>
              <a:t> / </a:t>
            </a:r>
            <a:r>
              <a:rPr lang="en-GB" sz="2400" dirty="0" err="1">
                <a:solidFill>
                  <a:schemeClr val="accent5">
                    <a:lumMod val="50000"/>
                  </a:schemeClr>
                </a:solidFill>
              </a:rPr>
              <a:t>etwas</a:t>
            </a:r>
            <a:endParaRPr lang="en-GB" sz="2400" dirty="0">
              <a:solidFill>
                <a:schemeClr val="accent5">
                  <a:lumMod val="50000"/>
                </a:schemeClr>
              </a:solidFill>
            </a:endParaRPr>
          </a:p>
        </p:txBody>
      </p:sp>
      <p:sp>
        <p:nvSpPr>
          <p:cNvPr id="10" name="TextBox 9"/>
          <p:cNvSpPr txBox="1"/>
          <p:nvPr/>
        </p:nvSpPr>
        <p:spPr>
          <a:xfrm>
            <a:off x="6484754" y="3019034"/>
            <a:ext cx="5380892" cy="430887"/>
          </a:xfrm>
          <a:prstGeom prst="rect">
            <a:avLst/>
          </a:prstGeom>
          <a:noFill/>
        </p:spPr>
        <p:txBody>
          <a:bodyPr wrap="square" rtlCol="0">
            <a:spAutoFit/>
          </a:bodyPr>
          <a:lstStyle/>
          <a:p>
            <a:r>
              <a:rPr lang="en-GB" sz="2200" dirty="0">
                <a:solidFill>
                  <a:schemeClr val="accent5">
                    <a:lumMod val="50000"/>
                  </a:schemeClr>
                </a:solidFill>
              </a:rPr>
              <a:t>den </a:t>
            </a:r>
            <a:r>
              <a:rPr lang="en-GB" sz="2200" dirty="0" err="1">
                <a:solidFill>
                  <a:schemeClr val="accent5">
                    <a:lumMod val="50000"/>
                  </a:schemeClr>
                </a:solidFill>
              </a:rPr>
              <a:t>Vater</a:t>
            </a:r>
            <a:r>
              <a:rPr lang="en-GB" sz="2200" dirty="0">
                <a:solidFill>
                  <a:schemeClr val="accent5">
                    <a:lumMod val="50000"/>
                  </a:schemeClr>
                </a:solidFill>
              </a:rPr>
              <a:t> / </a:t>
            </a:r>
            <a:r>
              <a:rPr lang="en-GB" sz="2200" dirty="0" err="1">
                <a:solidFill>
                  <a:schemeClr val="accent5">
                    <a:lumMod val="50000"/>
                  </a:schemeClr>
                </a:solidFill>
              </a:rPr>
              <a:t>viel</a:t>
            </a:r>
            <a:r>
              <a:rPr lang="en-GB" sz="2200" dirty="0">
                <a:solidFill>
                  <a:schemeClr val="accent5">
                    <a:lumMod val="50000"/>
                  </a:schemeClr>
                </a:solidFill>
              </a:rPr>
              <a:t> </a:t>
            </a:r>
            <a:r>
              <a:rPr lang="en-GB" sz="2200" dirty="0" err="1">
                <a:solidFill>
                  <a:schemeClr val="accent5">
                    <a:lumMod val="50000"/>
                  </a:schemeClr>
                </a:solidFill>
              </a:rPr>
              <a:t>Obst</a:t>
            </a:r>
            <a:r>
              <a:rPr lang="en-GB" sz="2200" dirty="0">
                <a:solidFill>
                  <a:schemeClr val="accent5">
                    <a:lumMod val="50000"/>
                  </a:schemeClr>
                </a:solidFill>
              </a:rPr>
              <a:t> / </a:t>
            </a:r>
            <a:r>
              <a:rPr lang="en-GB" sz="2200" dirty="0" err="1">
                <a:solidFill>
                  <a:schemeClr val="accent5">
                    <a:lumMod val="50000"/>
                  </a:schemeClr>
                </a:solidFill>
              </a:rPr>
              <a:t>fünf</a:t>
            </a:r>
            <a:r>
              <a:rPr lang="en-GB" sz="2200" dirty="0">
                <a:solidFill>
                  <a:schemeClr val="accent5">
                    <a:lumMod val="50000"/>
                  </a:schemeClr>
                </a:solidFill>
              </a:rPr>
              <a:t> </a:t>
            </a:r>
            <a:r>
              <a:rPr lang="en-GB" sz="2200" dirty="0" err="1">
                <a:solidFill>
                  <a:schemeClr val="accent5">
                    <a:lumMod val="50000"/>
                  </a:schemeClr>
                </a:solidFill>
              </a:rPr>
              <a:t>Butterbrote</a:t>
            </a:r>
            <a:endParaRPr lang="en-GB" sz="2200" dirty="0">
              <a:solidFill>
                <a:schemeClr val="accent5">
                  <a:lumMod val="50000"/>
                </a:schemeClr>
              </a:solidFill>
            </a:endParaRPr>
          </a:p>
        </p:txBody>
      </p:sp>
      <p:sp>
        <p:nvSpPr>
          <p:cNvPr id="11" name="TextBox 10"/>
          <p:cNvSpPr txBox="1"/>
          <p:nvPr/>
        </p:nvSpPr>
        <p:spPr>
          <a:xfrm>
            <a:off x="6484754" y="3574695"/>
            <a:ext cx="5380892" cy="461665"/>
          </a:xfrm>
          <a:prstGeom prst="rect">
            <a:avLst/>
          </a:prstGeom>
          <a:noFill/>
        </p:spPr>
        <p:txBody>
          <a:bodyPr wrap="square" rtlCol="0">
            <a:spAutoFit/>
          </a:bodyPr>
          <a:lstStyle/>
          <a:p>
            <a:r>
              <a:rPr lang="en-GB" sz="2400" dirty="0" err="1">
                <a:solidFill>
                  <a:schemeClr val="accent5">
                    <a:lumMod val="50000"/>
                  </a:schemeClr>
                </a:solidFill>
              </a:rPr>
              <a:t>leicht</a:t>
            </a:r>
            <a:r>
              <a:rPr lang="en-GB" sz="2400" dirty="0">
                <a:solidFill>
                  <a:schemeClr val="accent5">
                    <a:lumMod val="50000"/>
                  </a:schemeClr>
                </a:solidFill>
              </a:rPr>
              <a:t> / den </a:t>
            </a:r>
            <a:r>
              <a:rPr lang="en-GB" sz="2400" dirty="0" err="1">
                <a:solidFill>
                  <a:schemeClr val="accent5">
                    <a:lumMod val="50000"/>
                  </a:schemeClr>
                </a:solidFill>
              </a:rPr>
              <a:t>Körper</a:t>
            </a:r>
            <a:r>
              <a:rPr lang="en-GB" sz="2400" dirty="0">
                <a:solidFill>
                  <a:schemeClr val="accent5">
                    <a:lumMod val="50000"/>
                  </a:schemeClr>
                </a:solidFill>
              </a:rPr>
              <a:t> / </a:t>
            </a:r>
            <a:r>
              <a:rPr lang="en-GB" sz="2400" dirty="0" err="1">
                <a:solidFill>
                  <a:schemeClr val="accent5">
                    <a:lumMod val="50000"/>
                  </a:schemeClr>
                </a:solidFill>
              </a:rPr>
              <a:t>gesund</a:t>
            </a:r>
            <a:endParaRPr lang="en-GB" sz="2400" dirty="0">
              <a:solidFill>
                <a:schemeClr val="accent5">
                  <a:lumMod val="50000"/>
                </a:schemeClr>
              </a:solidFill>
            </a:endParaRPr>
          </a:p>
        </p:txBody>
      </p:sp>
      <p:sp>
        <p:nvSpPr>
          <p:cNvPr id="12" name="TextBox 11"/>
          <p:cNvSpPr txBox="1"/>
          <p:nvPr/>
        </p:nvSpPr>
        <p:spPr>
          <a:xfrm>
            <a:off x="6467169" y="4108320"/>
            <a:ext cx="5380892" cy="461665"/>
          </a:xfrm>
          <a:prstGeom prst="rect">
            <a:avLst/>
          </a:prstGeom>
          <a:noFill/>
        </p:spPr>
        <p:txBody>
          <a:bodyPr wrap="square" rtlCol="0">
            <a:spAutoFit/>
          </a:bodyPr>
          <a:lstStyle/>
          <a:p>
            <a:r>
              <a:rPr lang="en-GB" sz="2400" dirty="0">
                <a:solidFill>
                  <a:schemeClr val="accent5">
                    <a:lumMod val="50000"/>
                  </a:schemeClr>
                </a:solidFill>
              </a:rPr>
              <a:t>das Essen / </a:t>
            </a:r>
            <a:r>
              <a:rPr lang="en-GB" sz="2400" dirty="0" err="1">
                <a:solidFill>
                  <a:schemeClr val="accent5">
                    <a:lumMod val="50000"/>
                  </a:schemeClr>
                </a:solidFill>
              </a:rPr>
              <a:t>dunkel</a:t>
            </a:r>
            <a:r>
              <a:rPr lang="en-GB" sz="2400" dirty="0">
                <a:solidFill>
                  <a:schemeClr val="accent5">
                    <a:lumMod val="50000"/>
                  </a:schemeClr>
                </a:solidFill>
              </a:rPr>
              <a:t> / nett</a:t>
            </a:r>
          </a:p>
        </p:txBody>
      </p:sp>
      <p:sp>
        <p:nvSpPr>
          <p:cNvPr id="13" name="TextBox 12"/>
          <p:cNvSpPr txBox="1"/>
          <p:nvPr/>
        </p:nvSpPr>
        <p:spPr>
          <a:xfrm>
            <a:off x="6467169" y="4624752"/>
            <a:ext cx="5380892" cy="461665"/>
          </a:xfrm>
          <a:prstGeom prst="rect">
            <a:avLst/>
          </a:prstGeom>
          <a:noFill/>
        </p:spPr>
        <p:txBody>
          <a:bodyPr wrap="square" rtlCol="0">
            <a:spAutoFit/>
          </a:bodyPr>
          <a:lstStyle/>
          <a:p>
            <a:r>
              <a:rPr lang="en-GB" sz="2400" dirty="0" err="1">
                <a:solidFill>
                  <a:schemeClr val="accent5">
                    <a:lumMod val="50000"/>
                  </a:schemeClr>
                </a:solidFill>
              </a:rPr>
              <a:t>früh</a:t>
            </a:r>
            <a:r>
              <a:rPr lang="en-GB" sz="2400" dirty="0">
                <a:solidFill>
                  <a:schemeClr val="accent5">
                    <a:lumMod val="50000"/>
                  </a:schemeClr>
                </a:solidFill>
              </a:rPr>
              <a:t> / </a:t>
            </a:r>
            <a:r>
              <a:rPr lang="en-GB" sz="2400" dirty="0" err="1">
                <a:solidFill>
                  <a:schemeClr val="accent5">
                    <a:lumMod val="50000"/>
                  </a:schemeClr>
                </a:solidFill>
              </a:rPr>
              <a:t>nicht</a:t>
            </a:r>
            <a:r>
              <a:rPr lang="en-GB" sz="2400" dirty="0">
                <a:solidFill>
                  <a:schemeClr val="accent5">
                    <a:lumMod val="50000"/>
                  </a:schemeClr>
                </a:solidFill>
              </a:rPr>
              <a:t> / </a:t>
            </a:r>
            <a:r>
              <a:rPr lang="en-GB" sz="2400" dirty="0" err="1">
                <a:solidFill>
                  <a:schemeClr val="accent5">
                    <a:lumMod val="50000"/>
                  </a:schemeClr>
                </a:solidFill>
              </a:rPr>
              <a:t>allein</a:t>
            </a:r>
            <a:endParaRPr lang="en-GB" sz="2400" dirty="0">
              <a:solidFill>
                <a:schemeClr val="accent5">
                  <a:lumMod val="50000"/>
                </a:schemeClr>
              </a:solidFill>
            </a:endParaRPr>
          </a:p>
        </p:txBody>
      </p:sp>
      <p:sp>
        <p:nvSpPr>
          <p:cNvPr id="14" name="TextBox 13"/>
          <p:cNvSpPr txBox="1"/>
          <p:nvPr/>
        </p:nvSpPr>
        <p:spPr>
          <a:xfrm>
            <a:off x="6467169" y="5162868"/>
            <a:ext cx="5380892" cy="461665"/>
          </a:xfrm>
          <a:prstGeom prst="rect">
            <a:avLst/>
          </a:prstGeom>
          <a:noFill/>
        </p:spPr>
        <p:txBody>
          <a:bodyPr wrap="square" rtlCol="0">
            <a:spAutoFit/>
          </a:bodyPr>
          <a:lstStyle/>
          <a:p>
            <a:r>
              <a:rPr lang="en-GB" sz="2400" dirty="0" err="1">
                <a:solidFill>
                  <a:schemeClr val="accent5">
                    <a:lumMod val="50000"/>
                  </a:schemeClr>
                </a:solidFill>
              </a:rPr>
              <a:t>wichtig</a:t>
            </a:r>
            <a:r>
              <a:rPr lang="en-GB" sz="2400" dirty="0">
                <a:solidFill>
                  <a:schemeClr val="accent5">
                    <a:lumMod val="50000"/>
                  </a:schemeClr>
                </a:solidFill>
              </a:rPr>
              <a:t> / </a:t>
            </a:r>
            <a:r>
              <a:rPr lang="en-GB" sz="2400" dirty="0" err="1">
                <a:solidFill>
                  <a:schemeClr val="accent5">
                    <a:lumMod val="50000"/>
                  </a:schemeClr>
                </a:solidFill>
              </a:rPr>
              <a:t>hier</a:t>
            </a:r>
            <a:r>
              <a:rPr lang="en-GB" sz="2400" dirty="0">
                <a:solidFill>
                  <a:schemeClr val="accent5">
                    <a:lumMod val="50000"/>
                  </a:schemeClr>
                </a:solidFill>
              </a:rPr>
              <a:t> / da</a:t>
            </a:r>
          </a:p>
        </p:txBody>
      </p:sp>
      <p:sp>
        <p:nvSpPr>
          <p:cNvPr id="15" name="TextBox 14"/>
          <p:cNvSpPr txBox="1"/>
          <p:nvPr/>
        </p:nvSpPr>
        <p:spPr>
          <a:xfrm>
            <a:off x="6467169" y="5711181"/>
            <a:ext cx="5380892" cy="461665"/>
          </a:xfrm>
          <a:prstGeom prst="rect">
            <a:avLst/>
          </a:prstGeom>
          <a:noFill/>
        </p:spPr>
        <p:txBody>
          <a:bodyPr wrap="square" rtlCol="0">
            <a:spAutoFit/>
          </a:bodyPr>
          <a:lstStyle/>
          <a:p>
            <a:r>
              <a:rPr lang="en-GB" sz="2400" dirty="0" err="1">
                <a:solidFill>
                  <a:schemeClr val="accent5">
                    <a:lumMod val="50000"/>
                  </a:schemeClr>
                </a:solidFill>
              </a:rPr>
              <a:t>nicht</a:t>
            </a:r>
            <a:r>
              <a:rPr lang="en-GB" sz="2400" dirty="0">
                <a:solidFill>
                  <a:schemeClr val="accent5">
                    <a:lumMod val="50000"/>
                  </a:schemeClr>
                </a:solidFill>
              </a:rPr>
              <a:t> / </a:t>
            </a:r>
            <a:r>
              <a:rPr lang="en-GB" sz="2400" dirty="0" err="1">
                <a:solidFill>
                  <a:schemeClr val="accent5">
                    <a:lumMod val="50000"/>
                  </a:schemeClr>
                </a:solidFill>
              </a:rPr>
              <a:t>streng</a:t>
            </a:r>
            <a:r>
              <a:rPr lang="en-GB" sz="2400" dirty="0">
                <a:solidFill>
                  <a:schemeClr val="accent5">
                    <a:lumMod val="50000"/>
                  </a:schemeClr>
                </a:solidFill>
              </a:rPr>
              <a:t> / </a:t>
            </a:r>
            <a:r>
              <a:rPr lang="en-GB" sz="2400" dirty="0" err="1">
                <a:solidFill>
                  <a:schemeClr val="accent5">
                    <a:lumMod val="50000"/>
                  </a:schemeClr>
                </a:solidFill>
              </a:rPr>
              <a:t>leicht</a:t>
            </a:r>
            <a:endParaRPr lang="en-GB" sz="2400" dirty="0">
              <a:solidFill>
                <a:schemeClr val="accent5">
                  <a:lumMod val="50000"/>
                </a:schemeClr>
              </a:solidFill>
            </a:endParaRPr>
          </a:p>
        </p:txBody>
      </p:sp>
      <p:sp>
        <p:nvSpPr>
          <p:cNvPr id="17" name="TextBox 16"/>
          <p:cNvSpPr txBox="1"/>
          <p:nvPr/>
        </p:nvSpPr>
        <p:spPr>
          <a:xfrm>
            <a:off x="6467169" y="2493519"/>
            <a:ext cx="5380892" cy="461665"/>
          </a:xfrm>
          <a:prstGeom prst="rect">
            <a:avLst/>
          </a:prstGeom>
          <a:solidFill>
            <a:schemeClr val="bg1"/>
          </a:solidFill>
        </p:spPr>
        <p:txBody>
          <a:bodyPr wrap="square" rtlCol="0">
            <a:spAutoFit/>
          </a:bodyPr>
          <a:lstStyle/>
          <a:p>
            <a:r>
              <a:rPr lang="en-GB" sz="2400" b="1" dirty="0">
                <a:solidFill>
                  <a:srgbClr val="00B050"/>
                </a:solidFill>
              </a:rPr>
              <a:t>die Mutter </a:t>
            </a:r>
            <a:r>
              <a:rPr lang="en-GB" sz="2400" dirty="0">
                <a:solidFill>
                  <a:schemeClr val="accent5">
                    <a:lumMod val="50000"/>
                  </a:schemeClr>
                </a:solidFill>
              </a:rPr>
              <a:t>/ </a:t>
            </a:r>
            <a:r>
              <a:rPr lang="en-GB" sz="2400" dirty="0" err="1">
                <a:solidFill>
                  <a:schemeClr val="accent5">
                    <a:lumMod val="50000"/>
                  </a:schemeClr>
                </a:solidFill>
              </a:rPr>
              <a:t>lecker</a:t>
            </a:r>
            <a:r>
              <a:rPr lang="en-GB" sz="2400" dirty="0">
                <a:solidFill>
                  <a:schemeClr val="accent5">
                    <a:lumMod val="50000"/>
                  </a:schemeClr>
                </a:solidFill>
              </a:rPr>
              <a:t> / </a:t>
            </a:r>
            <a:r>
              <a:rPr lang="en-GB" sz="2400" b="1" dirty="0" err="1">
                <a:solidFill>
                  <a:srgbClr val="00B050"/>
                </a:solidFill>
              </a:rPr>
              <a:t>etwas</a:t>
            </a:r>
            <a:endParaRPr lang="en-GB" sz="2400" b="1" dirty="0">
              <a:solidFill>
                <a:srgbClr val="00B050"/>
              </a:solidFill>
            </a:endParaRPr>
          </a:p>
        </p:txBody>
      </p:sp>
      <p:sp>
        <p:nvSpPr>
          <p:cNvPr id="18" name="TextBox 17"/>
          <p:cNvSpPr txBox="1"/>
          <p:nvPr/>
        </p:nvSpPr>
        <p:spPr>
          <a:xfrm>
            <a:off x="6498402" y="3035572"/>
            <a:ext cx="5380892" cy="430887"/>
          </a:xfrm>
          <a:prstGeom prst="rect">
            <a:avLst/>
          </a:prstGeom>
          <a:solidFill>
            <a:schemeClr val="bg1"/>
          </a:solidFill>
        </p:spPr>
        <p:txBody>
          <a:bodyPr wrap="square" rtlCol="0">
            <a:spAutoFit/>
          </a:bodyPr>
          <a:lstStyle/>
          <a:p>
            <a:r>
              <a:rPr lang="en-GB" sz="2200" dirty="0">
                <a:solidFill>
                  <a:schemeClr val="accent5">
                    <a:lumMod val="50000"/>
                  </a:schemeClr>
                </a:solidFill>
              </a:rPr>
              <a:t>den </a:t>
            </a:r>
            <a:r>
              <a:rPr lang="en-GB" sz="2200" dirty="0" err="1">
                <a:solidFill>
                  <a:schemeClr val="accent5">
                    <a:lumMod val="50000"/>
                  </a:schemeClr>
                </a:solidFill>
              </a:rPr>
              <a:t>Vater</a:t>
            </a:r>
            <a:r>
              <a:rPr lang="en-GB" sz="2200" dirty="0">
                <a:solidFill>
                  <a:schemeClr val="accent5">
                    <a:lumMod val="50000"/>
                  </a:schemeClr>
                </a:solidFill>
              </a:rPr>
              <a:t> / </a:t>
            </a:r>
            <a:r>
              <a:rPr lang="en-GB" sz="2200" b="1" dirty="0" err="1">
                <a:solidFill>
                  <a:srgbClr val="00B050"/>
                </a:solidFill>
              </a:rPr>
              <a:t>viel</a:t>
            </a:r>
            <a:r>
              <a:rPr lang="en-GB" sz="2200" b="1" dirty="0">
                <a:solidFill>
                  <a:srgbClr val="00B050"/>
                </a:solidFill>
              </a:rPr>
              <a:t> </a:t>
            </a:r>
            <a:r>
              <a:rPr lang="en-GB" sz="2200" b="1" dirty="0" err="1">
                <a:solidFill>
                  <a:srgbClr val="00B050"/>
                </a:solidFill>
              </a:rPr>
              <a:t>Obs</a:t>
            </a:r>
            <a:r>
              <a:rPr lang="en-GB" sz="2200" dirty="0" err="1">
                <a:solidFill>
                  <a:schemeClr val="accent5">
                    <a:lumMod val="50000"/>
                  </a:schemeClr>
                </a:solidFill>
              </a:rPr>
              <a:t>t</a:t>
            </a:r>
            <a:r>
              <a:rPr lang="en-GB" sz="2200" dirty="0">
                <a:solidFill>
                  <a:schemeClr val="accent5">
                    <a:lumMod val="50000"/>
                  </a:schemeClr>
                </a:solidFill>
              </a:rPr>
              <a:t> / </a:t>
            </a:r>
            <a:r>
              <a:rPr lang="en-GB" sz="2200" b="1" dirty="0" err="1">
                <a:solidFill>
                  <a:srgbClr val="00B050"/>
                </a:solidFill>
              </a:rPr>
              <a:t>fünf</a:t>
            </a:r>
            <a:r>
              <a:rPr lang="en-GB" sz="2200" b="1" dirty="0">
                <a:solidFill>
                  <a:srgbClr val="00B050"/>
                </a:solidFill>
              </a:rPr>
              <a:t> </a:t>
            </a:r>
            <a:r>
              <a:rPr lang="en-GB" sz="2200" b="1" dirty="0" err="1">
                <a:solidFill>
                  <a:srgbClr val="00B050"/>
                </a:solidFill>
              </a:rPr>
              <a:t>Butterbrote</a:t>
            </a:r>
            <a:endParaRPr lang="en-GB" sz="2200" b="1" dirty="0">
              <a:solidFill>
                <a:srgbClr val="00B050"/>
              </a:solidFill>
            </a:endParaRPr>
          </a:p>
        </p:txBody>
      </p:sp>
      <p:sp>
        <p:nvSpPr>
          <p:cNvPr id="19" name="TextBox 18"/>
          <p:cNvSpPr txBox="1"/>
          <p:nvPr/>
        </p:nvSpPr>
        <p:spPr>
          <a:xfrm>
            <a:off x="6484754" y="3539782"/>
            <a:ext cx="5380892" cy="461665"/>
          </a:xfrm>
          <a:prstGeom prst="rect">
            <a:avLst/>
          </a:prstGeom>
          <a:solidFill>
            <a:schemeClr val="bg1"/>
          </a:solidFill>
        </p:spPr>
        <p:txBody>
          <a:bodyPr wrap="square" rtlCol="0">
            <a:spAutoFit/>
          </a:bodyPr>
          <a:lstStyle/>
          <a:p>
            <a:r>
              <a:rPr lang="en-GB" sz="2400" dirty="0" err="1">
                <a:solidFill>
                  <a:schemeClr val="accent5">
                    <a:lumMod val="50000"/>
                  </a:schemeClr>
                </a:solidFill>
              </a:rPr>
              <a:t>leicht</a:t>
            </a:r>
            <a:r>
              <a:rPr lang="en-GB" sz="2400" dirty="0">
                <a:solidFill>
                  <a:schemeClr val="accent5">
                    <a:lumMod val="50000"/>
                  </a:schemeClr>
                </a:solidFill>
              </a:rPr>
              <a:t> / </a:t>
            </a:r>
            <a:r>
              <a:rPr lang="en-GB" sz="2400" b="1" dirty="0">
                <a:solidFill>
                  <a:srgbClr val="00B050"/>
                </a:solidFill>
              </a:rPr>
              <a:t>den </a:t>
            </a:r>
            <a:r>
              <a:rPr lang="en-GB" sz="2400" b="1" dirty="0" err="1">
                <a:solidFill>
                  <a:srgbClr val="00B050"/>
                </a:solidFill>
              </a:rPr>
              <a:t>Körper</a:t>
            </a:r>
            <a:r>
              <a:rPr lang="en-GB" sz="2400" b="1" dirty="0">
                <a:solidFill>
                  <a:srgbClr val="00B050"/>
                </a:solidFill>
              </a:rPr>
              <a:t> </a:t>
            </a:r>
            <a:r>
              <a:rPr lang="en-GB" sz="2400" dirty="0">
                <a:solidFill>
                  <a:schemeClr val="accent5">
                    <a:lumMod val="50000"/>
                  </a:schemeClr>
                </a:solidFill>
              </a:rPr>
              <a:t>/ </a:t>
            </a:r>
            <a:r>
              <a:rPr lang="en-GB" sz="2400" dirty="0" err="1">
                <a:solidFill>
                  <a:schemeClr val="accent5">
                    <a:lumMod val="50000"/>
                  </a:schemeClr>
                </a:solidFill>
              </a:rPr>
              <a:t>gesund</a:t>
            </a:r>
            <a:endParaRPr lang="en-GB" sz="2400" dirty="0">
              <a:solidFill>
                <a:schemeClr val="accent5">
                  <a:lumMod val="50000"/>
                </a:schemeClr>
              </a:solidFill>
            </a:endParaRPr>
          </a:p>
        </p:txBody>
      </p:sp>
      <p:sp>
        <p:nvSpPr>
          <p:cNvPr id="20" name="TextBox 19"/>
          <p:cNvSpPr txBox="1"/>
          <p:nvPr/>
        </p:nvSpPr>
        <p:spPr>
          <a:xfrm>
            <a:off x="6498402" y="4090403"/>
            <a:ext cx="5332074" cy="461665"/>
          </a:xfrm>
          <a:prstGeom prst="rect">
            <a:avLst/>
          </a:prstGeom>
          <a:solidFill>
            <a:schemeClr val="bg1"/>
          </a:solidFill>
        </p:spPr>
        <p:txBody>
          <a:bodyPr wrap="square" rtlCol="0">
            <a:spAutoFit/>
          </a:bodyPr>
          <a:lstStyle/>
          <a:p>
            <a:r>
              <a:rPr lang="en-GB" sz="2400" b="1" dirty="0">
                <a:solidFill>
                  <a:srgbClr val="00B050"/>
                </a:solidFill>
              </a:rPr>
              <a:t>das Essen </a:t>
            </a:r>
            <a:r>
              <a:rPr lang="en-GB" sz="2400" dirty="0">
                <a:solidFill>
                  <a:schemeClr val="accent5">
                    <a:lumMod val="50000"/>
                  </a:schemeClr>
                </a:solidFill>
              </a:rPr>
              <a:t>/ </a:t>
            </a:r>
            <a:r>
              <a:rPr lang="en-GB" sz="2400" dirty="0" err="1">
                <a:solidFill>
                  <a:srgbClr val="115076"/>
                </a:solidFill>
              </a:rPr>
              <a:t>dunkel</a:t>
            </a:r>
            <a:r>
              <a:rPr lang="en-GB" sz="2400" dirty="0">
                <a:solidFill>
                  <a:srgbClr val="115076"/>
                </a:solidFill>
              </a:rPr>
              <a:t> / </a:t>
            </a:r>
            <a:r>
              <a:rPr lang="en-GB" sz="2400" dirty="0">
                <a:solidFill>
                  <a:schemeClr val="accent5">
                    <a:lumMod val="50000"/>
                  </a:schemeClr>
                </a:solidFill>
              </a:rPr>
              <a:t>nett</a:t>
            </a:r>
          </a:p>
        </p:txBody>
      </p:sp>
      <p:sp>
        <p:nvSpPr>
          <p:cNvPr id="21" name="TextBox 20"/>
          <p:cNvSpPr txBox="1"/>
          <p:nvPr/>
        </p:nvSpPr>
        <p:spPr>
          <a:xfrm>
            <a:off x="6498402" y="4596061"/>
            <a:ext cx="5380892" cy="461665"/>
          </a:xfrm>
          <a:prstGeom prst="rect">
            <a:avLst/>
          </a:prstGeom>
          <a:solidFill>
            <a:schemeClr val="bg1"/>
          </a:solidFill>
        </p:spPr>
        <p:txBody>
          <a:bodyPr wrap="square" rtlCol="0">
            <a:spAutoFit/>
          </a:bodyPr>
          <a:lstStyle/>
          <a:p>
            <a:r>
              <a:rPr lang="en-GB" sz="2400" b="1" dirty="0" err="1">
                <a:solidFill>
                  <a:srgbClr val="00B050"/>
                </a:solidFill>
              </a:rPr>
              <a:t>zu</a:t>
            </a:r>
            <a:r>
              <a:rPr lang="en-GB" sz="2400" b="1" dirty="0">
                <a:solidFill>
                  <a:srgbClr val="00B050"/>
                </a:solidFill>
              </a:rPr>
              <a:t> </a:t>
            </a:r>
            <a:r>
              <a:rPr lang="en-GB" sz="2400" b="1" dirty="0" err="1">
                <a:solidFill>
                  <a:srgbClr val="00B050"/>
                </a:solidFill>
              </a:rPr>
              <a:t>früh</a:t>
            </a:r>
            <a:r>
              <a:rPr lang="en-GB" sz="2400" dirty="0">
                <a:solidFill>
                  <a:schemeClr val="accent5">
                    <a:lumMod val="50000"/>
                  </a:schemeClr>
                </a:solidFill>
              </a:rPr>
              <a:t> / </a:t>
            </a:r>
            <a:r>
              <a:rPr lang="en-GB" sz="2400" b="1" dirty="0" err="1">
                <a:solidFill>
                  <a:srgbClr val="00B050"/>
                </a:solidFill>
              </a:rPr>
              <a:t>nicht</a:t>
            </a:r>
            <a:r>
              <a:rPr lang="en-GB" sz="2400" dirty="0">
                <a:solidFill>
                  <a:schemeClr val="accent5">
                    <a:lumMod val="50000"/>
                  </a:schemeClr>
                </a:solidFill>
              </a:rPr>
              <a:t> / </a:t>
            </a:r>
            <a:r>
              <a:rPr lang="en-GB" sz="2400" b="1" dirty="0" err="1">
                <a:solidFill>
                  <a:srgbClr val="00B050"/>
                </a:solidFill>
              </a:rPr>
              <a:t>allein</a:t>
            </a:r>
            <a:endParaRPr lang="en-GB" sz="2400" b="1" dirty="0">
              <a:solidFill>
                <a:srgbClr val="00B050"/>
              </a:solidFill>
            </a:endParaRPr>
          </a:p>
        </p:txBody>
      </p:sp>
      <p:sp>
        <p:nvSpPr>
          <p:cNvPr id="22" name="TextBox 21"/>
          <p:cNvSpPr txBox="1"/>
          <p:nvPr/>
        </p:nvSpPr>
        <p:spPr>
          <a:xfrm>
            <a:off x="6498402" y="5141212"/>
            <a:ext cx="5380892" cy="461665"/>
          </a:xfrm>
          <a:prstGeom prst="rect">
            <a:avLst/>
          </a:prstGeom>
          <a:solidFill>
            <a:schemeClr val="bg1"/>
          </a:solidFill>
        </p:spPr>
        <p:txBody>
          <a:bodyPr wrap="square" rtlCol="0">
            <a:spAutoFit/>
          </a:bodyPr>
          <a:lstStyle/>
          <a:p>
            <a:r>
              <a:rPr lang="en-GB" sz="2400" dirty="0" err="1">
                <a:solidFill>
                  <a:schemeClr val="accent5">
                    <a:lumMod val="50000"/>
                  </a:schemeClr>
                </a:solidFill>
              </a:rPr>
              <a:t>wichtig</a:t>
            </a:r>
            <a:r>
              <a:rPr lang="en-GB" sz="2400" dirty="0">
                <a:solidFill>
                  <a:schemeClr val="accent5">
                    <a:lumMod val="50000"/>
                  </a:schemeClr>
                </a:solidFill>
              </a:rPr>
              <a:t> / </a:t>
            </a:r>
            <a:r>
              <a:rPr lang="en-GB" sz="2400" b="1" dirty="0" err="1">
                <a:solidFill>
                  <a:srgbClr val="00B050"/>
                </a:solidFill>
              </a:rPr>
              <a:t>hier</a:t>
            </a:r>
            <a:r>
              <a:rPr lang="en-GB" sz="2400" dirty="0">
                <a:solidFill>
                  <a:schemeClr val="accent5">
                    <a:lumMod val="50000"/>
                  </a:schemeClr>
                </a:solidFill>
              </a:rPr>
              <a:t> / </a:t>
            </a:r>
            <a:r>
              <a:rPr lang="en-GB" sz="2400" b="1" dirty="0">
                <a:solidFill>
                  <a:srgbClr val="00B050"/>
                </a:solidFill>
              </a:rPr>
              <a:t>da</a:t>
            </a:r>
          </a:p>
        </p:txBody>
      </p:sp>
      <p:sp>
        <p:nvSpPr>
          <p:cNvPr id="23" name="TextBox 22"/>
          <p:cNvSpPr txBox="1"/>
          <p:nvPr/>
        </p:nvSpPr>
        <p:spPr>
          <a:xfrm>
            <a:off x="6498402" y="5706931"/>
            <a:ext cx="5380892" cy="461665"/>
          </a:xfrm>
          <a:prstGeom prst="rect">
            <a:avLst/>
          </a:prstGeom>
          <a:solidFill>
            <a:schemeClr val="bg1"/>
          </a:solidFill>
        </p:spPr>
        <p:txBody>
          <a:bodyPr wrap="square" rtlCol="0">
            <a:spAutoFit/>
          </a:bodyPr>
          <a:lstStyle/>
          <a:p>
            <a:r>
              <a:rPr lang="en-GB" sz="2400" b="1" dirty="0" err="1">
                <a:solidFill>
                  <a:srgbClr val="00B050"/>
                </a:solidFill>
              </a:rPr>
              <a:t>nicht</a:t>
            </a:r>
            <a:r>
              <a:rPr lang="en-GB" sz="2400" dirty="0">
                <a:solidFill>
                  <a:schemeClr val="accent5">
                    <a:lumMod val="50000"/>
                  </a:schemeClr>
                </a:solidFill>
              </a:rPr>
              <a:t> / </a:t>
            </a:r>
            <a:r>
              <a:rPr lang="en-GB" sz="2400" b="1" dirty="0" err="1">
                <a:solidFill>
                  <a:srgbClr val="00B050"/>
                </a:solidFill>
              </a:rPr>
              <a:t>streng</a:t>
            </a:r>
            <a:r>
              <a:rPr lang="en-GB" sz="2400" dirty="0">
                <a:solidFill>
                  <a:schemeClr val="accent5">
                    <a:lumMod val="50000"/>
                  </a:schemeClr>
                </a:solidFill>
              </a:rPr>
              <a:t> / </a:t>
            </a:r>
            <a:r>
              <a:rPr lang="en-GB" sz="2400" b="1" dirty="0" err="1">
                <a:solidFill>
                  <a:srgbClr val="00B050"/>
                </a:solidFill>
              </a:rPr>
              <a:t>leicht</a:t>
            </a:r>
            <a:endParaRPr lang="en-GB" sz="2400" b="1" dirty="0">
              <a:solidFill>
                <a:srgbClr val="00B050"/>
              </a:solidFill>
            </a:endParaRPr>
          </a:p>
        </p:txBody>
      </p:sp>
      <p:sp>
        <p:nvSpPr>
          <p:cNvPr id="7" name="Title 6">
            <a:extLst>
              <a:ext uri="{FF2B5EF4-FFF2-40B4-BE49-F238E27FC236}">
                <a16:creationId xmlns:a16="http://schemas.microsoft.com/office/drawing/2014/main" id="{3132DA25-F125-854E-B230-9E0531EA01E3}"/>
              </a:ext>
            </a:extLst>
          </p:cNvPr>
          <p:cNvSpPr>
            <a:spLocks noGrp="1"/>
          </p:cNvSpPr>
          <p:nvPr>
            <p:ph type="title"/>
          </p:nvPr>
        </p:nvSpPr>
        <p:spPr>
          <a:xfrm>
            <a:off x="152400" y="16839"/>
            <a:ext cx="2989811" cy="1037549"/>
          </a:xfrm>
        </p:spPr>
        <p:txBody>
          <a:bodyPr>
            <a:normAutofit/>
          </a:bodyPr>
          <a:lstStyle/>
          <a:p>
            <a:r>
              <a:rPr lang="en-GB" sz="2800" b="1" dirty="0">
                <a:solidFill>
                  <a:srgbClr val="5B9BD5">
                    <a:lumMod val="50000"/>
                  </a:srgbClr>
                </a:solidFill>
              </a:rPr>
              <a:t>3, 2 </a:t>
            </a:r>
            <a:r>
              <a:rPr lang="en-GB" sz="2800" b="1" dirty="0" err="1">
                <a:solidFill>
                  <a:srgbClr val="5B9BD5">
                    <a:lumMod val="50000"/>
                  </a:srgbClr>
                </a:solidFill>
              </a:rPr>
              <a:t>oder</a:t>
            </a:r>
            <a:r>
              <a:rPr lang="en-GB" sz="2800" b="1" dirty="0">
                <a:solidFill>
                  <a:srgbClr val="5B9BD5">
                    <a:lumMod val="50000"/>
                  </a:srgbClr>
                </a:solidFill>
              </a:rPr>
              <a:t> 1?</a:t>
            </a:r>
            <a:endParaRPr lang="en-US" sz="2800" dirty="0"/>
          </a:p>
        </p:txBody>
      </p:sp>
    </p:spTree>
    <p:extLst>
      <p:ext uri="{BB962C8B-B14F-4D97-AF65-F5344CB8AC3E}">
        <p14:creationId xmlns:p14="http://schemas.microsoft.com/office/powerpoint/2010/main" val="250885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p:bldP spid="10" grpId="0"/>
      <p:bldP spid="11" grpId="0"/>
      <p:bldP spid="12" grpId="0"/>
      <p:bldP spid="13" grpId="0"/>
      <p:bldP spid="14" grpId="0"/>
      <p:bldP spid="15" grpId="0"/>
      <p:bldP spid="17" grpId="0" animBg="1"/>
      <p:bldP spid="18" grpId="0" animBg="1"/>
      <p:bldP spid="19" grpId="0" animBg="1"/>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err="1"/>
              <a:t>Ein</a:t>
            </a:r>
            <a:r>
              <a:rPr lang="en-GB" b="1" dirty="0"/>
              <a:t> Mann </a:t>
            </a:r>
            <a:r>
              <a:rPr lang="en-GB" b="1" dirty="0" err="1"/>
              <a:t>ohne</a:t>
            </a:r>
            <a:r>
              <a:rPr lang="en-GB" b="1" dirty="0"/>
              <a:t> Kopf</a:t>
            </a:r>
          </a:p>
        </p:txBody>
      </p:sp>
      <p:sp>
        <p:nvSpPr>
          <p:cNvPr id="3" name="Content Placeholder 2"/>
          <p:cNvSpPr>
            <a:spLocks noGrp="1"/>
          </p:cNvSpPr>
          <p:nvPr>
            <p:ph idx="1"/>
          </p:nvPr>
        </p:nvSpPr>
        <p:spPr/>
        <p:txBody>
          <a:bodyPr>
            <a:normAutofit lnSpcReduction="10000"/>
          </a:bodyPr>
          <a:lstStyle/>
          <a:p>
            <a:pPr marL="0" indent="0">
              <a:buNone/>
            </a:pPr>
            <a:r>
              <a:rPr lang="en-GB" dirty="0" err="1"/>
              <a:t>Ein</a:t>
            </a:r>
            <a:r>
              <a:rPr lang="en-GB" dirty="0"/>
              <a:t> Mann </a:t>
            </a:r>
            <a:r>
              <a:rPr lang="en-GB" dirty="0" err="1"/>
              <a:t>ohne</a:t>
            </a:r>
            <a:r>
              <a:rPr lang="en-GB" dirty="0"/>
              <a:t> Kopf</a:t>
            </a:r>
          </a:p>
          <a:p>
            <a:pPr marL="0" indent="0">
              <a:buNone/>
            </a:pPr>
            <a:r>
              <a:rPr lang="en-GB" dirty="0"/>
              <a:t>hat </a:t>
            </a:r>
            <a:r>
              <a:rPr lang="en-GB" dirty="0" err="1"/>
              <a:t>viele</a:t>
            </a:r>
            <a:r>
              <a:rPr lang="en-GB" dirty="0"/>
              <a:t> </a:t>
            </a:r>
            <a:r>
              <a:rPr lang="en-GB" dirty="0" err="1"/>
              <a:t>Probleme</a:t>
            </a:r>
            <a:r>
              <a:rPr lang="en-GB" dirty="0"/>
              <a:t>:</a:t>
            </a:r>
          </a:p>
          <a:p>
            <a:pPr marL="0" indent="0">
              <a:buNone/>
            </a:pPr>
            <a:r>
              <a:rPr lang="en-GB" dirty="0" err="1"/>
              <a:t>Er</a:t>
            </a:r>
            <a:r>
              <a:rPr lang="en-GB" dirty="0"/>
              <a:t> </a:t>
            </a:r>
            <a:r>
              <a:rPr lang="en-GB" dirty="0" err="1"/>
              <a:t>kann</a:t>
            </a:r>
            <a:r>
              <a:rPr lang="en-GB" dirty="0"/>
              <a:t> </a:t>
            </a:r>
            <a:r>
              <a:rPr lang="en-GB" dirty="0" err="1"/>
              <a:t>nicht</a:t>
            </a:r>
            <a:r>
              <a:rPr lang="en-GB" dirty="0"/>
              <a:t> </a:t>
            </a:r>
            <a:r>
              <a:rPr lang="en-GB" dirty="0" err="1"/>
              <a:t>denken</a:t>
            </a:r>
            <a:endParaRPr lang="en-GB" dirty="0"/>
          </a:p>
          <a:p>
            <a:pPr marL="0" indent="0">
              <a:buNone/>
            </a:pPr>
            <a:r>
              <a:rPr lang="en-GB" dirty="0" err="1"/>
              <a:t>Er</a:t>
            </a:r>
            <a:r>
              <a:rPr lang="en-GB" dirty="0"/>
              <a:t> </a:t>
            </a:r>
            <a:r>
              <a:rPr lang="en-GB" dirty="0" err="1"/>
              <a:t>kann</a:t>
            </a:r>
            <a:r>
              <a:rPr lang="en-GB" dirty="0"/>
              <a:t> </a:t>
            </a:r>
            <a:r>
              <a:rPr lang="en-GB" dirty="0" err="1"/>
              <a:t>nicht</a:t>
            </a:r>
            <a:r>
              <a:rPr lang="en-GB" dirty="0"/>
              <a:t> </a:t>
            </a:r>
            <a:r>
              <a:rPr lang="en-GB" dirty="0" err="1"/>
              <a:t>lesen</a:t>
            </a:r>
            <a:endParaRPr lang="en-GB" dirty="0"/>
          </a:p>
          <a:p>
            <a:pPr marL="0" indent="0">
              <a:buNone/>
            </a:pPr>
            <a:r>
              <a:rPr lang="en-GB" dirty="0" err="1"/>
              <a:t>Er</a:t>
            </a:r>
            <a:r>
              <a:rPr lang="en-GB" dirty="0"/>
              <a:t> </a:t>
            </a:r>
            <a:r>
              <a:rPr lang="en-GB" dirty="0" err="1"/>
              <a:t>kann</a:t>
            </a:r>
            <a:r>
              <a:rPr lang="en-GB" dirty="0"/>
              <a:t> </a:t>
            </a:r>
            <a:r>
              <a:rPr lang="en-GB" dirty="0" err="1"/>
              <a:t>nicht</a:t>
            </a:r>
            <a:r>
              <a:rPr lang="en-GB" dirty="0"/>
              <a:t> </a:t>
            </a:r>
            <a:r>
              <a:rPr lang="en-GB" dirty="0" err="1"/>
              <a:t>singen</a:t>
            </a:r>
            <a:endParaRPr lang="en-GB" dirty="0"/>
          </a:p>
          <a:p>
            <a:pPr marL="0" indent="0">
              <a:buNone/>
            </a:pPr>
            <a:r>
              <a:rPr lang="en-GB" dirty="0" err="1"/>
              <a:t>Er</a:t>
            </a:r>
            <a:r>
              <a:rPr lang="en-GB" dirty="0"/>
              <a:t> </a:t>
            </a:r>
            <a:r>
              <a:rPr lang="en-GB" dirty="0" err="1"/>
              <a:t>kann</a:t>
            </a:r>
            <a:r>
              <a:rPr lang="en-GB" dirty="0"/>
              <a:t> </a:t>
            </a:r>
            <a:r>
              <a:rPr lang="en-GB" dirty="0" err="1"/>
              <a:t>nicht</a:t>
            </a:r>
            <a:r>
              <a:rPr lang="en-GB" dirty="0"/>
              <a:t> </a:t>
            </a:r>
            <a:r>
              <a:rPr lang="en-GB" dirty="0" err="1"/>
              <a:t>essen</a:t>
            </a:r>
            <a:endParaRPr lang="en-GB" dirty="0"/>
          </a:p>
          <a:p>
            <a:pPr marL="0" indent="0">
              <a:buNone/>
            </a:pPr>
            <a:r>
              <a:rPr lang="en-GB" dirty="0" err="1"/>
              <a:t>Er</a:t>
            </a:r>
            <a:r>
              <a:rPr lang="en-GB" dirty="0"/>
              <a:t> </a:t>
            </a:r>
            <a:r>
              <a:rPr lang="en-GB" dirty="0" err="1"/>
              <a:t>kann</a:t>
            </a:r>
            <a:r>
              <a:rPr lang="en-GB" dirty="0"/>
              <a:t> </a:t>
            </a:r>
            <a:r>
              <a:rPr lang="en-GB" dirty="0" err="1"/>
              <a:t>nicht</a:t>
            </a:r>
            <a:r>
              <a:rPr lang="en-GB" dirty="0"/>
              <a:t> </a:t>
            </a:r>
            <a:r>
              <a:rPr lang="en-GB" dirty="0" err="1"/>
              <a:t>hören</a:t>
            </a:r>
            <a:endParaRPr lang="en-GB" dirty="0"/>
          </a:p>
          <a:p>
            <a:pPr marL="0" indent="0">
              <a:buNone/>
            </a:pPr>
            <a:r>
              <a:rPr lang="en-GB" dirty="0"/>
              <a:t>Und </a:t>
            </a:r>
            <a:r>
              <a:rPr lang="en-GB" dirty="0" err="1"/>
              <a:t>auch</a:t>
            </a:r>
            <a:r>
              <a:rPr lang="en-GB" dirty="0"/>
              <a:t> </a:t>
            </a:r>
            <a:r>
              <a:rPr lang="en-GB" dirty="0" err="1"/>
              <a:t>nicht</a:t>
            </a:r>
            <a:r>
              <a:rPr lang="en-GB" dirty="0"/>
              <a:t> verstehen, </a:t>
            </a:r>
          </a:p>
          <a:p>
            <a:pPr marL="0" indent="0">
              <a:buNone/>
            </a:pPr>
            <a:r>
              <a:rPr lang="en-GB" dirty="0" err="1"/>
              <a:t>dass</a:t>
            </a:r>
            <a:r>
              <a:rPr lang="en-GB" dirty="0"/>
              <a:t> man </a:t>
            </a:r>
            <a:r>
              <a:rPr lang="en-GB" dirty="0" err="1"/>
              <a:t>ohne</a:t>
            </a:r>
            <a:r>
              <a:rPr lang="en-GB" dirty="0"/>
              <a:t> Kopf gar </a:t>
            </a:r>
            <a:r>
              <a:rPr lang="en-GB" dirty="0" err="1"/>
              <a:t>nicht</a:t>
            </a:r>
            <a:r>
              <a:rPr lang="en-GB" dirty="0"/>
              <a:t> </a:t>
            </a:r>
            <a:r>
              <a:rPr lang="en-GB" dirty="0" err="1"/>
              <a:t>lieben</a:t>
            </a:r>
            <a:r>
              <a:rPr lang="en-GB" dirty="0"/>
              <a:t> </a:t>
            </a:r>
            <a:r>
              <a:rPr lang="en-GB" dirty="0" err="1"/>
              <a:t>kann</a:t>
            </a:r>
            <a:r>
              <a:rPr lang="en-GB" dirty="0"/>
              <a:t>.</a:t>
            </a:r>
          </a:p>
          <a:p>
            <a:pPr marL="0" indent="0">
              <a:buNone/>
            </a:pPr>
            <a:endParaRPr lang="en-GB" dirty="0"/>
          </a:p>
        </p:txBody>
      </p:sp>
      <p:pic>
        <p:nvPicPr>
          <p:cNvPr id="4" name="Picture 3" descr="Image result for headless clipart"/>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74266" y="1983646"/>
            <a:ext cx="2322554" cy="24068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clker.com/cliparts/8/a/4/7/11949864331460157366tophat_benji_park_01.svg.hi.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84724" y="1440774"/>
            <a:ext cx="1369443" cy="97176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3219450" y="2724150"/>
            <a:ext cx="1333500" cy="361950"/>
          </a:xfrm>
          <a:prstGeom prst="round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3219450" y="3187091"/>
            <a:ext cx="1333500" cy="361950"/>
          </a:xfrm>
          <a:prstGeom prst="round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3219450" y="3707182"/>
            <a:ext cx="1333500" cy="361950"/>
          </a:xfrm>
          <a:prstGeom prst="round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3219450" y="4112973"/>
            <a:ext cx="1333500" cy="361950"/>
          </a:xfrm>
          <a:prstGeom prst="round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3226440" y="4587235"/>
            <a:ext cx="1333500" cy="361950"/>
          </a:xfrm>
          <a:prstGeom prst="round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3683640" y="5061497"/>
            <a:ext cx="1802760" cy="451620"/>
          </a:xfrm>
          <a:prstGeom prst="round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6191250" y="5513117"/>
            <a:ext cx="1063439" cy="415248"/>
          </a:xfrm>
          <a:prstGeom prst="round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Ein Mann ohne Kopf_v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5551744"/>
            <a:ext cx="609600" cy="609600"/>
          </a:xfrm>
          <a:prstGeom prst="rect">
            <a:avLst/>
          </a:prstGeom>
        </p:spPr>
      </p:pic>
      <p:sp>
        <p:nvSpPr>
          <p:cNvPr id="14" name="Rounded Rectangle 11">
            <a:extLst>
              <a:ext uri="{FF2B5EF4-FFF2-40B4-BE49-F238E27FC236}">
                <a16:creationId xmlns:a16="http://schemas.microsoft.com/office/drawing/2014/main" id="{483D7EB9-C2AA-4190-98DE-925F861600E9}"/>
              </a:ext>
            </a:extLst>
          </p:cNvPr>
          <p:cNvSpPr/>
          <p:nvPr/>
        </p:nvSpPr>
        <p:spPr>
          <a:xfrm>
            <a:off x="9530862" y="165026"/>
            <a:ext cx="2442356" cy="51539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GB" sz="2000" b="1" dirty="0" err="1">
                <a:solidFill>
                  <a:prstClr val="white"/>
                </a:solidFill>
                <a:latin typeface="Century Gothic" panose="020B0502020202020204" pitchFamily="34" charset="0"/>
              </a:rPr>
              <a:t>Lesen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7791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2000"/>
                                        <p:tgtEl>
                                          <p:spTgt spid="3">
                                            <p:txEl>
                                              <p:pRg st="2" end="2"/>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wipe(left)">
                                      <p:cBhvr>
                                        <p:cTn id="33" dur="2000"/>
                                        <p:tgtEl>
                                          <p:spTgt spid="3">
                                            <p:txEl>
                                              <p:pRg st="3" end="3"/>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wipe(left)">
                                      <p:cBhvr>
                                        <p:cTn id="41" dur="2000"/>
                                        <p:tgtEl>
                                          <p:spTgt spid="3">
                                            <p:txEl>
                                              <p:pRg st="4" end="4"/>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wipe(left)">
                                      <p:cBhvr>
                                        <p:cTn id="49" dur="2000"/>
                                        <p:tgtEl>
                                          <p:spTgt spid="3">
                                            <p:txEl>
                                              <p:pRg st="5" end="5"/>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wipe(left)">
                                      <p:cBhvr>
                                        <p:cTn id="57" dur="2000"/>
                                        <p:tgtEl>
                                          <p:spTgt spid="3">
                                            <p:txEl>
                                              <p:pRg st="6" end="6"/>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3">
                                            <p:txEl>
                                              <p:pRg st="7" end="7"/>
                                            </p:txEl>
                                          </p:spTgt>
                                        </p:tgtEl>
                                        <p:attrNameLst>
                                          <p:attrName>style.visibility</p:attrName>
                                        </p:attrNameLst>
                                      </p:cBhvr>
                                      <p:to>
                                        <p:strVal val="visible"/>
                                      </p:to>
                                    </p:set>
                                    <p:animEffect transition="in" filter="wipe(left)">
                                      <p:cBhvr>
                                        <p:cTn id="65" dur="2000"/>
                                        <p:tgtEl>
                                          <p:spTgt spid="3">
                                            <p:txEl>
                                              <p:pRg st="7" end="7"/>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3">
                                            <p:txEl>
                                              <p:pRg st="8" end="8"/>
                                            </p:txEl>
                                          </p:spTgt>
                                        </p:tgtEl>
                                        <p:attrNameLst>
                                          <p:attrName>style.visibility</p:attrName>
                                        </p:attrNameLst>
                                      </p:cBhvr>
                                      <p:to>
                                        <p:strVal val="visible"/>
                                      </p:to>
                                    </p:set>
                                    <p:animEffect transition="in" filter="wipe(left)">
                                      <p:cBhvr>
                                        <p:cTn id="73" dur="2000"/>
                                        <p:tgtEl>
                                          <p:spTgt spid="3">
                                            <p:txEl>
                                              <p:pRg st="8" end="8"/>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13"/>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28184" fill="hold"/>
                                        <p:tgtEl>
                                          <p:spTgt spid="13"/>
                                        </p:tgtEl>
                                      </p:cBhvr>
                                    </p:cmd>
                                  </p:childTnLst>
                                </p:cTn>
                              </p:par>
                            </p:childTnLst>
                          </p:cTn>
                        </p:par>
                      </p:childTnLst>
                    </p:cTn>
                  </p:par>
                </p:childTnLst>
              </p:cTn>
              <p:nextCondLst>
                <p:cond evt="onClick" delay="0">
                  <p:tgtEl>
                    <p:spTgt spid="13"/>
                  </p:tgtEl>
                </p:cond>
              </p:nextCondLst>
            </p:seq>
            <p:audio>
              <p:cMediaNode vol="80000">
                <p:cTn id="82" fill="hold" display="0">
                  <p:stCondLst>
                    <p:cond delay="indefinite"/>
                  </p:stCondLst>
                  <p:endCondLst>
                    <p:cond evt="onStopAudio" delay="0">
                      <p:tgtEl>
                        <p:sldTgt/>
                      </p:tgtEl>
                    </p:cond>
                  </p:endCondLst>
                </p:cTn>
                <p:tgtEl>
                  <p:spTgt spid="13"/>
                </p:tgtEl>
              </p:cMediaNode>
            </p:audio>
          </p:childTnLst>
        </p:cTn>
      </p:par>
    </p:tnLst>
    <p:bldLst>
      <p:bldP spid="6" grpId="0" animBg="1"/>
      <p:bldP spid="7" grpId="0" animBg="1"/>
      <p:bldP spid="8"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Ein</a:t>
            </a:r>
            <a:r>
              <a:rPr lang="en-GB" dirty="0"/>
              <a:t> Mann </a:t>
            </a:r>
            <a:r>
              <a:rPr lang="en-GB" dirty="0" err="1"/>
              <a:t>ohne</a:t>
            </a:r>
            <a:r>
              <a:rPr lang="en-GB" dirty="0"/>
              <a:t> Kopf</a:t>
            </a:r>
          </a:p>
        </p:txBody>
      </p:sp>
      <p:sp>
        <p:nvSpPr>
          <p:cNvPr id="3" name="Content Placeholder 2"/>
          <p:cNvSpPr>
            <a:spLocks noGrp="1"/>
          </p:cNvSpPr>
          <p:nvPr>
            <p:ph idx="1"/>
          </p:nvPr>
        </p:nvSpPr>
        <p:spPr/>
        <p:txBody>
          <a:bodyPr>
            <a:normAutofit lnSpcReduction="10000"/>
          </a:bodyPr>
          <a:lstStyle/>
          <a:p>
            <a:pPr marL="0" indent="0">
              <a:buNone/>
            </a:pPr>
            <a:r>
              <a:rPr lang="en-GB" dirty="0" err="1"/>
              <a:t>Ein</a:t>
            </a:r>
            <a:r>
              <a:rPr lang="en-GB" dirty="0"/>
              <a:t> Mann </a:t>
            </a:r>
            <a:r>
              <a:rPr lang="en-GB" dirty="0" err="1"/>
              <a:t>ohne</a:t>
            </a:r>
            <a:r>
              <a:rPr lang="en-GB" dirty="0"/>
              <a:t> Kopf</a:t>
            </a:r>
          </a:p>
          <a:p>
            <a:pPr marL="0" indent="0">
              <a:buNone/>
            </a:pPr>
            <a:r>
              <a:rPr lang="en-GB" dirty="0"/>
              <a:t>hat </a:t>
            </a:r>
            <a:r>
              <a:rPr lang="en-GB" dirty="0" err="1"/>
              <a:t>viele</a:t>
            </a:r>
            <a:r>
              <a:rPr lang="en-GB" dirty="0"/>
              <a:t> </a:t>
            </a:r>
            <a:r>
              <a:rPr lang="en-GB" dirty="0" err="1"/>
              <a:t>Probleme</a:t>
            </a:r>
            <a:r>
              <a:rPr lang="en-GB" dirty="0"/>
              <a:t>:</a:t>
            </a:r>
          </a:p>
          <a:p>
            <a:pPr marL="0" indent="0">
              <a:buNone/>
            </a:pPr>
            <a:r>
              <a:rPr lang="en-GB" dirty="0" err="1"/>
              <a:t>Er</a:t>
            </a:r>
            <a:r>
              <a:rPr lang="en-GB" dirty="0"/>
              <a:t> </a:t>
            </a:r>
            <a:r>
              <a:rPr lang="en-GB" dirty="0" err="1"/>
              <a:t>kann</a:t>
            </a:r>
            <a:r>
              <a:rPr lang="en-GB" dirty="0"/>
              <a:t> </a:t>
            </a:r>
            <a:r>
              <a:rPr lang="en-GB" dirty="0" err="1"/>
              <a:t>nicht</a:t>
            </a:r>
            <a:r>
              <a:rPr lang="en-GB" dirty="0"/>
              <a:t> </a:t>
            </a:r>
            <a:r>
              <a:rPr lang="en-GB" dirty="0" err="1"/>
              <a:t>denken</a:t>
            </a:r>
            <a:endParaRPr lang="en-GB" dirty="0"/>
          </a:p>
          <a:p>
            <a:pPr marL="0" indent="0">
              <a:buNone/>
            </a:pPr>
            <a:r>
              <a:rPr lang="en-GB" dirty="0" err="1"/>
              <a:t>Er</a:t>
            </a:r>
            <a:r>
              <a:rPr lang="en-GB" dirty="0"/>
              <a:t> </a:t>
            </a:r>
            <a:r>
              <a:rPr lang="en-GB" dirty="0" err="1"/>
              <a:t>kann</a:t>
            </a:r>
            <a:r>
              <a:rPr lang="en-GB" dirty="0"/>
              <a:t> </a:t>
            </a:r>
            <a:r>
              <a:rPr lang="en-GB" dirty="0" err="1"/>
              <a:t>nicht</a:t>
            </a:r>
            <a:r>
              <a:rPr lang="en-GB" dirty="0"/>
              <a:t> </a:t>
            </a:r>
            <a:r>
              <a:rPr lang="en-GB" dirty="0" err="1"/>
              <a:t>lesen</a:t>
            </a:r>
            <a:endParaRPr lang="en-GB" dirty="0"/>
          </a:p>
          <a:p>
            <a:pPr marL="0" indent="0">
              <a:buNone/>
            </a:pPr>
            <a:r>
              <a:rPr lang="en-GB" dirty="0" err="1"/>
              <a:t>Er</a:t>
            </a:r>
            <a:r>
              <a:rPr lang="en-GB" dirty="0"/>
              <a:t> </a:t>
            </a:r>
            <a:r>
              <a:rPr lang="en-GB" dirty="0" err="1"/>
              <a:t>kann</a:t>
            </a:r>
            <a:r>
              <a:rPr lang="en-GB" dirty="0"/>
              <a:t> </a:t>
            </a:r>
            <a:r>
              <a:rPr lang="en-GB" dirty="0" err="1"/>
              <a:t>nicht</a:t>
            </a:r>
            <a:r>
              <a:rPr lang="en-GB" dirty="0"/>
              <a:t> </a:t>
            </a:r>
            <a:r>
              <a:rPr lang="en-GB" dirty="0" err="1"/>
              <a:t>singen</a:t>
            </a:r>
            <a:endParaRPr lang="en-GB" dirty="0"/>
          </a:p>
          <a:p>
            <a:pPr marL="0" indent="0">
              <a:buNone/>
            </a:pPr>
            <a:r>
              <a:rPr lang="en-GB" dirty="0" err="1"/>
              <a:t>Er</a:t>
            </a:r>
            <a:r>
              <a:rPr lang="en-GB" dirty="0"/>
              <a:t> </a:t>
            </a:r>
            <a:r>
              <a:rPr lang="en-GB" dirty="0" err="1"/>
              <a:t>kann</a:t>
            </a:r>
            <a:r>
              <a:rPr lang="en-GB" dirty="0"/>
              <a:t> </a:t>
            </a:r>
            <a:r>
              <a:rPr lang="en-GB" dirty="0" err="1"/>
              <a:t>nicht</a:t>
            </a:r>
            <a:r>
              <a:rPr lang="en-GB" dirty="0"/>
              <a:t> </a:t>
            </a:r>
            <a:r>
              <a:rPr lang="en-GB" dirty="0" err="1"/>
              <a:t>essen</a:t>
            </a:r>
            <a:endParaRPr lang="en-GB" dirty="0"/>
          </a:p>
          <a:p>
            <a:pPr marL="0" indent="0">
              <a:buNone/>
            </a:pPr>
            <a:r>
              <a:rPr lang="en-GB" dirty="0" err="1"/>
              <a:t>Er</a:t>
            </a:r>
            <a:r>
              <a:rPr lang="en-GB" dirty="0"/>
              <a:t> </a:t>
            </a:r>
            <a:r>
              <a:rPr lang="en-GB" dirty="0" err="1"/>
              <a:t>kann</a:t>
            </a:r>
            <a:r>
              <a:rPr lang="en-GB" dirty="0"/>
              <a:t> </a:t>
            </a:r>
            <a:r>
              <a:rPr lang="en-GB" dirty="0" err="1"/>
              <a:t>nicht</a:t>
            </a:r>
            <a:r>
              <a:rPr lang="en-GB" dirty="0"/>
              <a:t> </a:t>
            </a:r>
            <a:r>
              <a:rPr lang="en-GB" dirty="0" err="1"/>
              <a:t>hören</a:t>
            </a:r>
            <a:endParaRPr lang="en-GB" dirty="0"/>
          </a:p>
          <a:p>
            <a:pPr marL="0" indent="0">
              <a:buNone/>
            </a:pPr>
            <a:r>
              <a:rPr lang="en-GB" dirty="0"/>
              <a:t>Und </a:t>
            </a:r>
            <a:r>
              <a:rPr lang="en-GB" dirty="0" err="1"/>
              <a:t>auch</a:t>
            </a:r>
            <a:r>
              <a:rPr lang="en-GB" dirty="0"/>
              <a:t> </a:t>
            </a:r>
            <a:r>
              <a:rPr lang="en-GB" dirty="0" err="1"/>
              <a:t>nicht</a:t>
            </a:r>
            <a:r>
              <a:rPr lang="en-GB" dirty="0"/>
              <a:t> verstehen, </a:t>
            </a:r>
          </a:p>
          <a:p>
            <a:pPr marL="0" indent="0">
              <a:buNone/>
            </a:pPr>
            <a:r>
              <a:rPr lang="en-GB" dirty="0" err="1"/>
              <a:t>dass</a:t>
            </a:r>
            <a:r>
              <a:rPr lang="en-GB" dirty="0"/>
              <a:t> man </a:t>
            </a:r>
            <a:r>
              <a:rPr lang="en-GB" dirty="0" err="1"/>
              <a:t>ohne</a:t>
            </a:r>
            <a:r>
              <a:rPr lang="en-GB" dirty="0"/>
              <a:t> Kopf gar </a:t>
            </a:r>
            <a:r>
              <a:rPr lang="en-GB" dirty="0" err="1"/>
              <a:t>nicht</a:t>
            </a:r>
            <a:r>
              <a:rPr lang="en-GB" dirty="0"/>
              <a:t> </a:t>
            </a:r>
            <a:r>
              <a:rPr lang="en-GB" dirty="0" err="1"/>
              <a:t>lieben</a:t>
            </a:r>
            <a:r>
              <a:rPr lang="en-GB" dirty="0"/>
              <a:t> </a:t>
            </a:r>
            <a:r>
              <a:rPr lang="en-GB" dirty="0" err="1"/>
              <a:t>kann</a:t>
            </a:r>
            <a:r>
              <a:rPr lang="en-GB" dirty="0"/>
              <a:t>.</a:t>
            </a:r>
          </a:p>
          <a:p>
            <a:pPr marL="0" indent="0">
              <a:buNone/>
            </a:pPr>
            <a:endParaRPr lang="en-GB" dirty="0"/>
          </a:p>
        </p:txBody>
      </p:sp>
      <p:pic>
        <p:nvPicPr>
          <p:cNvPr id="4" name="Picture 3" descr="Image result for headless clipart"/>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45189" y="1706084"/>
            <a:ext cx="3170731" cy="32858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clker.com/cliparts/8/a/4/7/11949864331460157366tophat_benji_park_01.svg.hi.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0424" y="1231684"/>
            <a:ext cx="1674000" cy="1187882"/>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11">
            <a:extLst>
              <a:ext uri="{FF2B5EF4-FFF2-40B4-BE49-F238E27FC236}">
                <a16:creationId xmlns:a16="http://schemas.microsoft.com/office/drawing/2014/main" id="{483D7EB9-C2AA-4190-98DE-925F861600E9}"/>
              </a:ext>
            </a:extLst>
          </p:cNvPr>
          <p:cNvSpPr/>
          <p:nvPr/>
        </p:nvSpPr>
        <p:spPr>
          <a:xfrm>
            <a:off x="10761785" y="156881"/>
            <a:ext cx="1246602" cy="51539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GB" sz="2000" b="1" dirty="0" err="1">
                <a:solidFill>
                  <a:prstClr val="white"/>
                </a:solidFill>
                <a:latin typeface="Century Gothic" panose="020B0502020202020204" pitchFamily="34" charset="0"/>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32325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67916"/>
            <a:ext cx="8294914" cy="869950"/>
          </a:xfrm>
          <a:prstGeom prst="rect">
            <a:avLst/>
          </a:prstGeom>
          <a:noFill/>
          <a:ln>
            <a:noFill/>
          </a:ln>
        </p:spPr>
      </p:pic>
      <p:sp>
        <p:nvSpPr>
          <p:cNvPr id="149" name="Google Shape;149;p2"/>
          <p:cNvSpPr txBox="1">
            <a:spLocks noGrp="1"/>
          </p:cNvSpPr>
          <p:nvPr>
            <p:ph type="title"/>
          </p:nvPr>
        </p:nvSpPr>
        <p:spPr>
          <a:xfrm>
            <a:off x="0" y="294040"/>
            <a:ext cx="739684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000" b="1" dirty="0" err="1">
                <a:solidFill>
                  <a:schemeClr val="lt1"/>
                </a:solidFill>
              </a:rPr>
              <a:t>Können</a:t>
            </a:r>
            <a:r>
              <a:rPr lang="en-GB" sz="3000" b="1" dirty="0">
                <a:solidFill>
                  <a:schemeClr val="lt1"/>
                </a:solidFill>
              </a:rPr>
              <a:t> and the 2-verb rule [2] </a:t>
            </a:r>
            <a:endParaRPr sz="3000" b="1" dirty="0">
              <a:solidFill>
                <a:schemeClr val="lt1"/>
              </a:solidFill>
            </a:endParaRPr>
          </a:p>
        </p:txBody>
      </p:sp>
      <p:sp>
        <p:nvSpPr>
          <p:cNvPr id="150" name="Google Shape;150;p2"/>
          <p:cNvSpPr/>
          <p:nvPr/>
        </p:nvSpPr>
        <p:spPr>
          <a:xfrm>
            <a:off x="10321636" y="247046"/>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algn="ctr">
              <a:defRPr/>
            </a:pPr>
            <a:r>
              <a:rPr lang="en-GB" b="1" dirty="0">
                <a:solidFill>
                  <a:srgbClr val="FFFFFF"/>
                </a:solidFill>
                <a:ea typeface="Century Gothic"/>
                <a:cs typeface="Century Gothic"/>
                <a:sym typeface="Century Gothic"/>
              </a:rPr>
              <a:t>Grammatik</a:t>
            </a:r>
            <a:endParaRPr b="1" dirty="0">
              <a:solidFill>
                <a:srgbClr val="FFFFFF"/>
              </a:solidFill>
              <a:ea typeface="Century Gothic"/>
              <a:cs typeface="Century Gothic"/>
              <a:sym typeface="Century Gothic"/>
            </a:endParaRPr>
          </a:p>
        </p:txBody>
      </p:sp>
      <p:sp>
        <p:nvSpPr>
          <p:cNvPr id="2" name="TextBox 1"/>
          <p:cNvSpPr txBox="1"/>
          <p:nvPr/>
        </p:nvSpPr>
        <p:spPr>
          <a:xfrm>
            <a:off x="178822" y="1263073"/>
            <a:ext cx="11834355" cy="738664"/>
          </a:xfrm>
          <a:prstGeom prst="rect">
            <a:avLst/>
          </a:prstGeom>
          <a:noFill/>
        </p:spPr>
        <p:txBody>
          <a:bodyPr wrap="square" rtlCol="0">
            <a:spAutoFit/>
          </a:bodyPr>
          <a:lstStyle/>
          <a:p>
            <a:pPr>
              <a:defRPr/>
            </a:pPr>
            <a:r>
              <a:rPr lang="en-GB" sz="2100" dirty="0">
                <a:solidFill>
                  <a:srgbClr val="5B9BD5">
                    <a:lumMod val="50000"/>
                  </a:srgbClr>
                </a:solidFill>
              </a:rPr>
              <a:t>As you know, to say ‘can’ with another verb, use </a:t>
            </a:r>
            <a:r>
              <a:rPr lang="en-GB" sz="2100" b="1" dirty="0" err="1">
                <a:solidFill>
                  <a:srgbClr val="5B9BD5">
                    <a:lumMod val="50000"/>
                  </a:srgbClr>
                </a:solidFill>
              </a:rPr>
              <a:t>können</a:t>
            </a:r>
            <a:r>
              <a:rPr lang="en-GB" sz="2100" dirty="0">
                <a:solidFill>
                  <a:srgbClr val="5B9BD5">
                    <a:lumMod val="50000"/>
                  </a:srgbClr>
                </a:solidFill>
              </a:rPr>
              <a:t> plus an </a:t>
            </a:r>
            <a:r>
              <a:rPr lang="en-GB" sz="2100" b="1" dirty="0">
                <a:solidFill>
                  <a:srgbClr val="5B9BD5">
                    <a:lumMod val="50000"/>
                  </a:srgbClr>
                </a:solidFill>
              </a:rPr>
              <a:t>infinitive verb</a:t>
            </a:r>
            <a:r>
              <a:rPr lang="en-GB" sz="2100" dirty="0">
                <a:solidFill>
                  <a:srgbClr val="5B9BD5">
                    <a:lumMod val="50000"/>
                  </a:srgbClr>
                </a:solidFill>
              </a:rPr>
              <a:t>. </a:t>
            </a:r>
            <a:br>
              <a:rPr lang="en-GB" sz="2100" dirty="0">
                <a:solidFill>
                  <a:srgbClr val="5B9BD5">
                    <a:lumMod val="50000"/>
                  </a:srgbClr>
                </a:solidFill>
              </a:rPr>
            </a:br>
            <a:r>
              <a:rPr lang="en-GB" sz="2100" dirty="0">
                <a:solidFill>
                  <a:srgbClr val="5B9BD5">
                    <a:lumMod val="50000"/>
                  </a:srgbClr>
                </a:solidFill>
              </a:rPr>
              <a:t>The second verb is at the end of the sentence:</a:t>
            </a:r>
            <a:endParaRPr lang="en-GB" sz="2100" b="1" dirty="0">
              <a:solidFill>
                <a:srgbClr val="5B9BD5">
                  <a:lumMod val="50000"/>
                </a:srgbClr>
              </a:solidFill>
            </a:endParaRPr>
          </a:p>
        </p:txBody>
      </p:sp>
      <p:sp>
        <p:nvSpPr>
          <p:cNvPr id="4" name="TextBox 3"/>
          <p:cNvSpPr txBox="1"/>
          <p:nvPr/>
        </p:nvSpPr>
        <p:spPr>
          <a:xfrm>
            <a:off x="178822" y="2083441"/>
            <a:ext cx="2476455" cy="402747"/>
          </a:xfrm>
          <a:prstGeom prst="rect">
            <a:avLst/>
          </a:prstGeom>
          <a:solidFill>
            <a:srgbClr val="115076"/>
          </a:solidFill>
          <a:ln>
            <a:solidFill>
              <a:srgbClr val="DAA520"/>
            </a:solidFill>
          </a:ln>
        </p:spPr>
        <p:txBody>
          <a:bodyPr wrap="square" rtlCol="0">
            <a:spAutoFit/>
          </a:bodyPr>
          <a:lstStyle/>
          <a:p>
            <a:r>
              <a:rPr lang="en-GB" sz="2000" dirty="0">
                <a:solidFill>
                  <a:schemeClr val="bg1"/>
                </a:solidFill>
              </a:rPr>
              <a:t>Sie </a:t>
            </a:r>
            <a:r>
              <a:rPr lang="en-GB" sz="2000" b="1" dirty="0" err="1">
                <a:solidFill>
                  <a:schemeClr val="bg1"/>
                </a:solidFill>
              </a:rPr>
              <a:t>kann</a:t>
            </a:r>
            <a:r>
              <a:rPr lang="en-GB" sz="2000" dirty="0">
                <a:solidFill>
                  <a:schemeClr val="bg1"/>
                </a:solidFill>
              </a:rPr>
              <a:t> </a:t>
            </a:r>
            <a:r>
              <a:rPr lang="en-GB" sz="2000" b="1" dirty="0" err="1">
                <a:solidFill>
                  <a:schemeClr val="bg1"/>
                </a:solidFill>
              </a:rPr>
              <a:t>sehen</a:t>
            </a:r>
            <a:r>
              <a:rPr lang="en-GB" sz="2000" dirty="0">
                <a:solidFill>
                  <a:schemeClr val="bg1"/>
                </a:solidFill>
              </a:rPr>
              <a:t>.</a:t>
            </a:r>
          </a:p>
        </p:txBody>
      </p:sp>
      <p:sp>
        <p:nvSpPr>
          <p:cNvPr id="28" name="TextBox 27"/>
          <p:cNvSpPr txBox="1"/>
          <p:nvPr/>
        </p:nvSpPr>
        <p:spPr>
          <a:xfrm>
            <a:off x="2977724" y="2086464"/>
            <a:ext cx="1806065" cy="399725"/>
          </a:xfrm>
          <a:prstGeom prst="rect">
            <a:avLst/>
          </a:prstGeom>
          <a:noFill/>
        </p:spPr>
        <p:txBody>
          <a:bodyPr wrap="square" rtlCol="0">
            <a:spAutoFit/>
          </a:bodyPr>
          <a:lstStyle/>
          <a:p>
            <a:r>
              <a:rPr lang="en-GB" sz="2000" i="1" dirty="0">
                <a:solidFill>
                  <a:srgbClr val="4472C4">
                    <a:lumMod val="50000"/>
                  </a:srgbClr>
                </a:solidFill>
              </a:rPr>
              <a:t>She </a:t>
            </a:r>
            <a:r>
              <a:rPr lang="en-GB" sz="2000" b="1" i="1" dirty="0">
                <a:solidFill>
                  <a:srgbClr val="4472C4">
                    <a:lumMod val="50000"/>
                  </a:srgbClr>
                </a:solidFill>
              </a:rPr>
              <a:t>can</a:t>
            </a:r>
            <a:r>
              <a:rPr lang="en-GB" sz="2000" i="1" dirty="0">
                <a:solidFill>
                  <a:srgbClr val="4472C4">
                    <a:lumMod val="50000"/>
                  </a:srgbClr>
                </a:solidFill>
              </a:rPr>
              <a:t> </a:t>
            </a:r>
            <a:r>
              <a:rPr lang="en-GB" sz="2000" b="1" i="1" dirty="0">
                <a:solidFill>
                  <a:srgbClr val="4472C4">
                    <a:lumMod val="50000"/>
                  </a:srgbClr>
                </a:solidFill>
              </a:rPr>
              <a:t>see</a:t>
            </a:r>
            <a:r>
              <a:rPr lang="en-GB" sz="2000" i="1" dirty="0">
                <a:solidFill>
                  <a:srgbClr val="4472C4">
                    <a:lumMod val="50000"/>
                  </a:srgbClr>
                </a:solidFill>
              </a:rPr>
              <a:t>.</a:t>
            </a:r>
          </a:p>
        </p:txBody>
      </p:sp>
      <p:sp>
        <p:nvSpPr>
          <p:cNvPr id="36" name="Speech Bubble: Rectangle with Corners Rounded 2">
            <a:extLst>
              <a:ext uri="{FF2B5EF4-FFF2-40B4-BE49-F238E27FC236}">
                <a16:creationId xmlns:a16="http://schemas.microsoft.com/office/drawing/2014/main" id="{4D09B138-9CA9-4284-943E-AECE5816A624}"/>
              </a:ext>
            </a:extLst>
          </p:cNvPr>
          <p:cNvSpPr/>
          <p:nvPr/>
        </p:nvSpPr>
        <p:spPr>
          <a:xfrm>
            <a:off x="9135227" y="4090308"/>
            <a:ext cx="2372818" cy="1470509"/>
          </a:xfrm>
          <a:prstGeom prst="wedgeRoundRectCallou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rPr>
              <a:t>How is the word order different from English?</a:t>
            </a:r>
            <a:endParaRPr lang="en-GB" sz="2000" b="1" dirty="0">
              <a:solidFill>
                <a:prstClr val="white"/>
              </a:solidFill>
            </a:endParaRPr>
          </a:p>
        </p:txBody>
      </p:sp>
      <p:sp>
        <p:nvSpPr>
          <p:cNvPr id="25" name="TextBox 24"/>
          <p:cNvSpPr txBox="1"/>
          <p:nvPr/>
        </p:nvSpPr>
        <p:spPr>
          <a:xfrm>
            <a:off x="178822" y="3149481"/>
            <a:ext cx="2798902" cy="412555"/>
          </a:xfrm>
          <a:prstGeom prst="rect">
            <a:avLst/>
          </a:prstGeom>
          <a:solidFill>
            <a:srgbClr val="115076"/>
          </a:solidFill>
          <a:ln>
            <a:solidFill>
              <a:srgbClr val="DAA520"/>
            </a:solidFill>
          </a:ln>
        </p:spPr>
        <p:txBody>
          <a:bodyPr wrap="square" rtlCol="0">
            <a:spAutoFit/>
          </a:bodyPr>
          <a:lstStyle/>
          <a:p>
            <a:r>
              <a:rPr lang="en-GB" sz="2000" dirty="0">
                <a:solidFill>
                  <a:schemeClr val="bg1"/>
                </a:solidFill>
              </a:rPr>
              <a:t>Sie </a:t>
            </a:r>
            <a:r>
              <a:rPr lang="en-GB" sz="2000" b="1" dirty="0" err="1">
                <a:solidFill>
                  <a:schemeClr val="bg1"/>
                </a:solidFill>
              </a:rPr>
              <a:t>kann</a:t>
            </a:r>
            <a:r>
              <a:rPr lang="en-GB" sz="2000" dirty="0">
                <a:solidFill>
                  <a:schemeClr val="bg1"/>
                </a:solidFill>
              </a:rPr>
              <a:t> </a:t>
            </a:r>
            <a:r>
              <a:rPr lang="en-GB" sz="2000" dirty="0" err="1">
                <a:solidFill>
                  <a:schemeClr val="bg1"/>
                </a:solidFill>
              </a:rPr>
              <a:t>nicht</a:t>
            </a:r>
            <a:r>
              <a:rPr lang="en-GB" sz="2000" dirty="0">
                <a:solidFill>
                  <a:schemeClr val="bg1"/>
                </a:solidFill>
              </a:rPr>
              <a:t> </a:t>
            </a:r>
            <a:r>
              <a:rPr lang="en-GB" sz="2000" b="1" dirty="0" err="1">
                <a:solidFill>
                  <a:schemeClr val="bg1"/>
                </a:solidFill>
              </a:rPr>
              <a:t>sehen</a:t>
            </a:r>
            <a:r>
              <a:rPr lang="en-GB" sz="2000" dirty="0">
                <a:solidFill>
                  <a:schemeClr val="bg1"/>
                </a:solidFill>
              </a:rPr>
              <a:t>.</a:t>
            </a:r>
          </a:p>
        </p:txBody>
      </p:sp>
      <p:sp>
        <p:nvSpPr>
          <p:cNvPr id="26" name="TextBox 25"/>
          <p:cNvSpPr txBox="1"/>
          <p:nvPr/>
        </p:nvSpPr>
        <p:spPr>
          <a:xfrm>
            <a:off x="2977724" y="3161927"/>
            <a:ext cx="3088968" cy="400110"/>
          </a:xfrm>
          <a:prstGeom prst="rect">
            <a:avLst/>
          </a:prstGeom>
          <a:noFill/>
        </p:spPr>
        <p:txBody>
          <a:bodyPr wrap="square" rtlCol="0">
            <a:spAutoFit/>
          </a:bodyPr>
          <a:lstStyle/>
          <a:p>
            <a:r>
              <a:rPr lang="en-GB" sz="2000" i="1" dirty="0">
                <a:solidFill>
                  <a:srgbClr val="4472C4">
                    <a:lumMod val="50000"/>
                  </a:srgbClr>
                </a:solidFill>
              </a:rPr>
              <a:t>She </a:t>
            </a:r>
            <a:r>
              <a:rPr lang="en-GB" sz="2000" b="1" i="1" dirty="0">
                <a:solidFill>
                  <a:srgbClr val="4472C4">
                    <a:lumMod val="50000"/>
                  </a:srgbClr>
                </a:solidFill>
              </a:rPr>
              <a:t>cannot/can’t</a:t>
            </a:r>
            <a:r>
              <a:rPr lang="en-GB" sz="2000" i="1" dirty="0">
                <a:solidFill>
                  <a:srgbClr val="4472C4">
                    <a:lumMod val="50000"/>
                  </a:srgbClr>
                </a:solidFill>
              </a:rPr>
              <a:t> </a:t>
            </a:r>
            <a:r>
              <a:rPr lang="en-GB" sz="2000" b="1" i="1" dirty="0">
                <a:solidFill>
                  <a:srgbClr val="4472C4">
                    <a:lumMod val="50000"/>
                  </a:srgbClr>
                </a:solidFill>
              </a:rPr>
              <a:t>see</a:t>
            </a:r>
            <a:r>
              <a:rPr lang="en-GB" sz="2000" i="1" dirty="0">
                <a:solidFill>
                  <a:srgbClr val="4472C4">
                    <a:lumMod val="50000"/>
                  </a:srgbClr>
                </a:solidFill>
              </a:rPr>
              <a:t>.</a:t>
            </a:r>
          </a:p>
        </p:txBody>
      </p:sp>
      <p:sp>
        <p:nvSpPr>
          <p:cNvPr id="37" name="TextBox 36"/>
          <p:cNvSpPr txBox="1"/>
          <p:nvPr/>
        </p:nvSpPr>
        <p:spPr>
          <a:xfrm>
            <a:off x="178822" y="2698036"/>
            <a:ext cx="11834355" cy="415498"/>
          </a:xfrm>
          <a:prstGeom prst="rect">
            <a:avLst/>
          </a:prstGeom>
          <a:noFill/>
        </p:spPr>
        <p:txBody>
          <a:bodyPr wrap="square" rtlCol="0">
            <a:spAutoFit/>
          </a:bodyPr>
          <a:lstStyle/>
          <a:p>
            <a:pPr>
              <a:defRPr/>
            </a:pPr>
            <a:r>
              <a:rPr lang="en-GB" sz="2100" dirty="0">
                <a:solidFill>
                  <a:srgbClr val="5B9BD5">
                    <a:lumMod val="50000"/>
                  </a:srgbClr>
                </a:solidFill>
              </a:rPr>
              <a:t>And to say </a:t>
            </a:r>
            <a:r>
              <a:rPr lang="en-GB" sz="2100" i="1" dirty="0">
                <a:solidFill>
                  <a:srgbClr val="5B9BD5">
                    <a:lumMod val="50000"/>
                  </a:srgbClr>
                </a:solidFill>
              </a:rPr>
              <a:t>cannot/can’t</a:t>
            </a:r>
            <a:r>
              <a:rPr lang="en-GB" sz="2100" dirty="0">
                <a:solidFill>
                  <a:srgbClr val="5B9BD5">
                    <a:lumMod val="50000"/>
                  </a:srgbClr>
                </a:solidFill>
              </a:rPr>
              <a:t> with verbs, use </a:t>
            </a:r>
            <a:r>
              <a:rPr lang="en-GB" sz="2100" i="1" dirty="0" err="1">
                <a:solidFill>
                  <a:srgbClr val="5B9BD5">
                    <a:lumMod val="50000"/>
                  </a:srgbClr>
                </a:solidFill>
              </a:rPr>
              <a:t>nicht</a:t>
            </a:r>
            <a:r>
              <a:rPr lang="en-GB" sz="2100" dirty="0">
                <a:solidFill>
                  <a:srgbClr val="5B9BD5">
                    <a:lumMod val="50000"/>
                  </a:srgbClr>
                </a:solidFill>
              </a:rPr>
              <a:t> before the infinitive verb:</a:t>
            </a:r>
            <a:endParaRPr lang="en-GB" sz="2100" b="1" dirty="0">
              <a:solidFill>
                <a:srgbClr val="5B9BD5">
                  <a:lumMod val="50000"/>
                </a:srgbClr>
              </a:solidFill>
            </a:endParaRPr>
          </a:p>
        </p:txBody>
      </p:sp>
      <p:sp>
        <p:nvSpPr>
          <p:cNvPr id="38" name="TextBox 37"/>
          <p:cNvSpPr txBox="1"/>
          <p:nvPr/>
        </p:nvSpPr>
        <p:spPr>
          <a:xfrm>
            <a:off x="149514" y="3809833"/>
            <a:ext cx="11834355" cy="415498"/>
          </a:xfrm>
          <a:prstGeom prst="rect">
            <a:avLst/>
          </a:prstGeom>
          <a:noFill/>
        </p:spPr>
        <p:txBody>
          <a:bodyPr wrap="square" rtlCol="0">
            <a:spAutoFit/>
          </a:bodyPr>
          <a:lstStyle/>
          <a:p>
            <a:pPr>
              <a:defRPr/>
            </a:pPr>
            <a:r>
              <a:rPr lang="en-GB" sz="2100" dirty="0">
                <a:solidFill>
                  <a:srgbClr val="5B9BD5">
                    <a:lumMod val="50000"/>
                  </a:srgbClr>
                </a:solidFill>
              </a:rPr>
              <a:t>To say </a:t>
            </a:r>
            <a:r>
              <a:rPr lang="en-GB" sz="2100" i="1" dirty="0">
                <a:solidFill>
                  <a:srgbClr val="5B9BD5">
                    <a:lumMod val="50000"/>
                  </a:srgbClr>
                </a:solidFill>
              </a:rPr>
              <a:t>can</a:t>
            </a:r>
            <a:r>
              <a:rPr lang="en-GB" sz="2100" dirty="0">
                <a:solidFill>
                  <a:srgbClr val="5B9BD5">
                    <a:lumMod val="50000"/>
                  </a:srgbClr>
                </a:solidFill>
              </a:rPr>
              <a:t> with singular nouns, put the noun before the infinitive verb:</a:t>
            </a:r>
            <a:endParaRPr lang="en-GB" sz="2100" b="1" dirty="0">
              <a:solidFill>
                <a:srgbClr val="5B9BD5">
                  <a:lumMod val="50000"/>
                </a:srgbClr>
              </a:solidFill>
            </a:endParaRPr>
          </a:p>
        </p:txBody>
      </p:sp>
      <p:sp>
        <p:nvSpPr>
          <p:cNvPr id="39" name="TextBox 38"/>
          <p:cNvSpPr txBox="1"/>
          <p:nvPr/>
        </p:nvSpPr>
        <p:spPr>
          <a:xfrm>
            <a:off x="161236" y="4296173"/>
            <a:ext cx="3689793" cy="400110"/>
          </a:xfrm>
          <a:prstGeom prst="rect">
            <a:avLst/>
          </a:prstGeom>
          <a:solidFill>
            <a:srgbClr val="115076"/>
          </a:solidFill>
          <a:ln>
            <a:solidFill>
              <a:srgbClr val="DAA520"/>
            </a:solidFill>
          </a:ln>
        </p:spPr>
        <p:txBody>
          <a:bodyPr wrap="square" rtlCol="0">
            <a:spAutoFit/>
          </a:bodyPr>
          <a:lstStyle/>
          <a:p>
            <a:r>
              <a:rPr lang="en-GB" sz="2000" dirty="0">
                <a:solidFill>
                  <a:schemeClr val="bg1"/>
                </a:solidFill>
              </a:rPr>
              <a:t>Sie </a:t>
            </a:r>
            <a:r>
              <a:rPr lang="en-GB" sz="2000" b="1" dirty="0" err="1">
                <a:solidFill>
                  <a:schemeClr val="bg1"/>
                </a:solidFill>
              </a:rPr>
              <a:t>kann</a:t>
            </a:r>
            <a:r>
              <a:rPr lang="en-GB" sz="2000" dirty="0">
                <a:solidFill>
                  <a:schemeClr val="bg1"/>
                </a:solidFill>
              </a:rPr>
              <a:t> </a:t>
            </a:r>
            <a:r>
              <a:rPr lang="en-GB" sz="2000" dirty="0" err="1">
                <a:solidFill>
                  <a:schemeClr val="bg1"/>
                </a:solidFill>
              </a:rPr>
              <a:t>einen</a:t>
            </a:r>
            <a:r>
              <a:rPr lang="en-GB" sz="2000" dirty="0">
                <a:solidFill>
                  <a:schemeClr val="bg1"/>
                </a:solidFill>
              </a:rPr>
              <a:t> Film </a:t>
            </a:r>
            <a:r>
              <a:rPr lang="en-GB" sz="2000" b="1" dirty="0" err="1">
                <a:solidFill>
                  <a:schemeClr val="bg1"/>
                </a:solidFill>
              </a:rPr>
              <a:t>sehen</a:t>
            </a:r>
            <a:r>
              <a:rPr lang="en-GB" sz="2000" dirty="0">
                <a:solidFill>
                  <a:schemeClr val="bg1"/>
                </a:solidFill>
              </a:rPr>
              <a:t>.</a:t>
            </a:r>
          </a:p>
        </p:txBody>
      </p:sp>
      <p:sp>
        <p:nvSpPr>
          <p:cNvPr id="40" name="TextBox 39"/>
          <p:cNvSpPr txBox="1"/>
          <p:nvPr/>
        </p:nvSpPr>
        <p:spPr>
          <a:xfrm>
            <a:off x="149513" y="4773760"/>
            <a:ext cx="3701517" cy="400110"/>
          </a:xfrm>
          <a:prstGeom prst="rect">
            <a:avLst/>
          </a:prstGeom>
          <a:solidFill>
            <a:srgbClr val="115076"/>
          </a:solidFill>
          <a:ln>
            <a:solidFill>
              <a:srgbClr val="DAA520"/>
            </a:solidFill>
          </a:ln>
        </p:spPr>
        <p:txBody>
          <a:bodyPr wrap="square" rtlCol="0">
            <a:spAutoFit/>
          </a:bodyPr>
          <a:lstStyle/>
          <a:p>
            <a:r>
              <a:rPr lang="en-GB" sz="2000" dirty="0">
                <a:solidFill>
                  <a:schemeClr val="bg1"/>
                </a:solidFill>
              </a:rPr>
              <a:t>Sie </a:t>
            </a:r>
            <a:r>
              <a:rPr lang="en-GB" sz="2000" b="1" dirty="0" err="1">
                <a:solidFill>
                  <a:schemeClr val="bg1"/>
                </a:solidFill>
              </a:rPr>
              <a:t>kann</a:t>
            </a:r>
            <a:r>
              <a:rPr lang="en-GB" sz="2000" dirty="0">
                <a:solidFill>
                  <a:schemeClr val="bg1"/>
                </a:solidFill>
              </a:rPr>
              <a:t> </a:t>
            </a:r>
            <a:r>
              <a:rPr lang="en-GB" sz="2000" dirty="0" err="1">
                <a:solidFill>
                  <a:schemeClr val="bg1"/>
                </a:solidFill>
              </a:rPr>
              <a:t>eine</a:t>
            </a:r>
            <a:r>
              <a:rPr lang="en-GB" sz="2000" dirty="0">
                <a:solidFill>
                  <a:schemeClr val="bg1"/>
                </a:solidFill>
              </a:rPr>
              <a:t> Mutter </a:t>
            </a:r>
            <a:r>
              <a:rPr lang="en-GB" sz="2000" b="1" dirty="0" err="1">
                <a:solidFill>
                  <a:schemeClr val="bg1"/>
                </a:solidFill>
              </a:rPr>
              <a:t>sehen</a:t>
            </a:r>
            <a:r>
              <a:rPr lang="en-GB" sz="2000" dirty="0">
                <a:solidFill>
                  <a:schemeClr val="bg1"/>
                </a:solidFill>
              </a:rPr>
              <a:t>.</a:t>
            </a:r>
          </a:p>
        </p:txBody>
      </p:sp>
      <p:sp>
        <p:nvSpPr>
          <p:cNvPr id="41" name="TextBox 40"/>
          <p:cNvSpPr txBox="1"/>
          <p:nvPr/>
        </p:nvSpPr>
        <p:spPr>
          <a:xfrm>
            <a:off x="149513" y="5257203"/>
            <a:ext cx="3701515" cy="400110"/>
          </a:xfrm>
          <a:prstGeom prst="rect">
            <a:avLst/>
          </a:prstGeom>
          <a:solidFill>
            <a:srgbClr val="115076"/>
          </a:solidFill>
          <a:ln>
            <a:solidFill>
              <a:srgbClr val="DAA520"/>
            </a:solidFill>
          </a:ln>
        </p:spPr>
        <p:txBody>
          <a:bodyPr wrap="square" rtlCol="0">
            <a:spAutoFit/>
          </a:bodyPr>
          <a:lstStyle/>
          <a:p>
            <a:r>
              <a:rPr lang="en-GB" sz="2000" dirty="0">
                <a:solidFill>
                  <a:schemeClr val="bg1"/>
                </a:solidFill>
              </a:rPr>
              <a:t>Sie </a:t>
            </a:r>
            <a:r>
              <a:rPr lang="en-GB" sz="2000" b="1" dirty="0" err="1">
                <a:solidFill>
                  <a:schemeClr val="bg1"/>
                </a:solidFill>
              </a:rPr>
              <a:t>kann</a:t>
            </a:r>
            <a:r>
              <a:rPr lang="en-GB" sz="2000" dirty="0">
                <a:solidFill>
                  <a:schemeClr val="bg1"/>
                </a:solidFill>
              </a:rPr>
              <a:t> </a:t>
            </a:r>
            <a:r>
              <a:rPr lang="en-GB" sz="2000" dirty="0" err="1">
                <a:solidFill>
                  <a:schemeClr val="bg1"/>
                </a:solidFill>
              </a:rPr>
              <a:t>ein</a:t>
            </a:r>
            <a:r>
              <a:rPr lang="en-GB" sz="2000" dirty="0">
                <a:solidFill>
                  <a:schemeClr val="bg1"/>
                </a:solidFill>
              </a:rPr>
              <a:t> </a:t>
            </a:r>
            <a:r>
              <a:rPr lang="en-GB" sz="2000" dirty="0" err="1">
                <a:solidFill>
                  <a:schemeClr val="bg1"/>
                </a:solidFill>
              </a:rPr>
              <a:t>Haus</a:t>
            </a:r>
            <a:r>
              <a:rPr lang="en-GB" sz="2000" dirty="0">
                <a:solidFill>
                  <a:schemeClr val="bg1"/>
                </a:solidFill>
              </a:rPr>
              <a:t> </a:t>
            </a:r>
            <a:r>
              <a:rPr lang="en-GB" sz="2000" b="1" dirty="0" err="1">
                <a:solidFill>
                  <a:schemeClr val="bg1"/>
                </a:solidFill>
              </a:rPr>
              <a:t>sehen</a:t>
            </a:r>
            <a:r>
              <a:rPr lang="en-GB" sz="2000" dirty="0">
                <a:solidFill>
                  <a:schemeClr val="bg1"/>
                </a:solidFill>
              </a:rPr>
              <a:t>.</a:t>
            </a:r>
          </a:p>
        </p:txBody>
      </p:sp>
      <p:sp>
        <p:nvSpPr>
          <p:cNvPr id="42" name="TextBox 41"/>
          <p:cNvSpPr txBox="1"/>
          <p:nvPr/>
        </p:nvSpPr>
        <p:spPr>
          <a:xfrm>
            <a:off x="178822" y="5785501"/>
            <a:ext cx="11834355" cy="415498"/>
          </a:xfrm>
          <a:prstGeom prst="rect">
            <a:avLst/>
          </a:prstGeom>
          <a:noFill/>
        </p:spPr>
        <p:txBody>
          <a:bodyPr wrap="square" rtlCol="0">
            <a:spAutoFit/>
          </a:bodyPr>
          <a:lstStyle/>
          <a:p>
            <a:pPr>
              <a:defRPr/>
            </a:pPr>
            <a:r>
              <a:rPr lang="en-GB" sz="2100" dirty="0">
                <a:solidFill>
                  <a:srgbClr val="5B9BD5">
                    <a:lumMod val="50000"/>
                  </a:srgbClr>
                </a:solidFill>
              </a:rPr>
              <a:t>To say </a:t>
            </a:r>
            <a:r>
              <a:rPr lang="en-GB" sz="2100" i="1" dirty="0">
                <a:solidFill>
                  <a:srgbClr val="5B9BD5">
                    <a:lumMod val="50000"/>
                  </a:srgbClr>
                </a:solidFill>
              </a:rPr>
              <a:t>cannot/can’t</a:t>
            </a:r>
            <a:r>
              <a:rPr lang="en-GB" sz="2100" dirty="0">
                <a:solidFill>
                  <a:srgbClr val="5B9BD5">
                    <a:lumMod val="50000"/>
                  </a:srgbClr>
                </a:solidFill>
              </a:rPr>
              <a:t> with nouns, use </a:t>
            </a:r>
            <a:r>
              <a:rPr lang="en-GB" sz="2100" b="1" i="1" dirty="0" err="1">
                <a:solidFill>
                  <a:srgbClr val="5B9BD5">
                    <a:lumMod val="50000"/>
                  </a:srgbClr>
                </a:solidFill>
              </a:rPr>
              <a:t>k</a:t>
            </a:r>
            <a:r>
              <a:rPr lang="en-GB" sz="2100" i="1" dirty="0" err="1">
                <a:solidFill>
                  <a:srgbClr val="5B9BD5">
                    <a:lumMod val="50000"/>
                  </a:srgbClr>
                </a:solidFill>
              </a:rPr>
              <a:t>einen</a:t>
            </a:r>
            <a:r>
              <a:rPr lang="en-GB" sz="2100" i="1" dirty="0">
                <a:solidFill>
                  <a:srgbClr val="5B9BD5">
                    <a:lumMod val="50000"/>
                  </a:srgbClr>
                </a:solidFill>
              </a:rPr>
              <a:t>, </a:t>
            </a:r>
            <a:r>
              <a:rPr lang="en-GB" sz="2100" b="1" i="1" dirty="0" err="1">
                <a:solidFill>
                  <a:srgbClr val="5B9BD5">
                    <a:lumMod val="50000"/>
                  </a:srgbClr>
                </a:solidFill>
              </a:rPr>
              <a:t>k</a:t>
            </a:r>
            <a:r>
              <a:rPr lang="en-GB" sz="2100" i="1" dirty="0" err="1">
                <a:solidFill>
                  <a:srgbClr val="5B9BD5">
                    <a:lumMod val="50000"/>
                  </a:srgbClr>
                </a:solidFill>
              </a:rPr>
              <a:t>eine</a:t>
            </a:r>
            <a:r>
              <a:rPr lang="en-GB" sz="2100" i="1" dirty="0">
                <a:solidFill>
                  <a:srgbClr val="5B9BD5">
                    <a:lumMod val="50000"/>
                  </a:srgbClr>
                </a:solidFill>
              </a:rPr>
              <a:t>, </a:t>
            </a:r>
            <a:r>
              <a:rPr lang="en-GB" sz="2100" b="1" i="1" dirty="0" err="1">
                <a:solidFill>
                  <a:srgbClr val="5B9BD5">
                    <a:lumMod val="50000"/>
                  </a:srgbClr>
                </a:solidFill>
              </a:rPr>
              <a:t>k</a:t>
            </a:r>
            <a:r>
              <a:rPr lang="en-GB" sz="2100" i="1" dirty="0" err="1">
                <a:solidFill>
                  <a:srgbClr val="5B9BD5">
                    <a:lumMod val="50000"/>
                  </a:srgbClr>
                </a:solidFill>
              </a:rPr>
              <a:t>ein</a:t>
            </a:r>
            <a:r>
              <a:rPr lang="en-GB" sz="2100" i="1" dirty="0">
                <a:solidFill>
                  <a:srgbClr val="5B9BD5">
                    <a:lumMod val="50000"/>
                  </a:srgbClr>
                </a:solidFill>
              </a:rPr>
              <a:t> and </a:t>
            </a:r>
            <a:r>
              <a:rPr lang="en-GB" sz="2100" b="1" dirty="0" err="1">
                <a:solidFill>
                  <a:srgbClr val="5B9BD5">
                    <a:lumMod val="50000"/>
                  </a:srgbClr>
                </a:solidFill>
              </a:rPr>
              <a:t>k</a:t>
            </a:r>
            <a:r>
              <a:rPr lang="en-GB" sz="2100" i="1" dirty="0" err="1">
                <a:solidFill>
                  <a:srgbClr val="5B9BD5">
                    <a:lumMod val="50000"/>
                  </a:srgbClr>
                </a:solidFill>
              </a:rPr>
              <a:t>eine</a:t>
            </a:r>
            <a:r>
              <a:rPr lang="en-GB" sz="2100" i="1" dirty="0">
                <a:solidFill>
                  <a:srgbClr val="5B9BD5">
                    <a:lumMod val="50000"/>
                  </a:srgbClr>
                </a:solidFill>
              </a:rPr>
              <a:t> with plural nouns</a:t>
            </a:r>
            <a:r>
              <a:rPr lang="en-GB" sz="2100" dirty="0">
                <a:solidFill>
                  <a:srgbClr val="5B9BD5">
                    <a:lumMod val="50000"/>
                  </a:srgbClr>
                </a:solidFill>
              </a:rPr>
              <a:t>:</a:t>
            </a:r>
            <a:endParaRPr lang="en-GB" sz="2100" b="1" dirty="0">
              <a:solidFill>
                <a:srgbClr val="5B9BD5">
                  <a:lumMod val="50000"/>
                </a:srgbClr>
              </a:solidFill>
            </a:endParaRPr>
          </a:p>
        </p:txBody>
      </p:sp>
      <p:sp>
        <p:nvSpPr>
          <p:cNvPr id="5" name="TextBox 4"/>
          <p:cNvSpPr txBox="1"/>
          <p:nvPr/>
        </p:nvSpPr>
        <p:spPr>
          <a:xfrm>
            <a:off x="4107681" y="4323877"/>
            <a:ext cx="3976635" cy="400110"/>
          </a:xfrm>
          <a:prstGeom prst="rect">
            <a:avLst/>
          </a:prstGeom>
          <a:noFill/>
        </p:spPr>
        <p:txBody>
          <a:bodyPr wrap="square" rtlCol="0">
            <a:spAutoFit/>
          </a:bodyPr>
          <a:lstStyle/>
          <a:p>
            <a:r>
              <a:rPr lang="en-GB" sz="2000" i="1" dirty="0">
                <a:solidFill>
                  <a:schemeClr val="accent5">
                    <a:lumMod val="50000"/>
                  </a:schemeClr>
                </a:solidFill>
              </a:rPr>
              <a:t>She can see a film.</a:t>
            </a:r>
          </a:p>
        </p:txBody>
      </p:sp>
      <p:sp>
        <p:nvSpPr>
          <p:cNvPr id="52" name="TextBox 51"/>
          <p:cNvSpPr txBox="1"/>
          <p:nvPr/>
        </p:nvSpPr>
        <p:spPr>
          <a:xfrm>
            <a:off x="4107679" y="4785159"/>
            <a:ext cx="3976635" cy="400110"/>
          </a:xfrm>
          <a:prstGeom prst="rect">
            <a:avLst/>
          </a:prstGeom>
          <a:noFill/>
        </p:spPr>
        <p:txBody>
          <a:bodyPr wrap="square" rtlCol="0">
            <a:spAutoFit/>
          </a:bodyPr>
          <a:lstStyle/>
          <a:p>
            <a:r>
              <a:rPr lang="en-GB" sz="2000" i="1" dirty="0">
                <a:solidFill>
                  <a:schemeClr val="accent5">
                    <a:lumMod val="50000"/>
                  </a:schemeClr>
                </a:solidFill>
              </a:rPr>
              <a:t>She can see a mother.</a:t>
            </a:r>
          </a:p>
        </p:txBody>
      </p:sp>
      <p:sp>
        <p:nvSpPr>
          <p:cNvPr id="53" name="TextBox 52"/>
          <p:cNvSpPr txBox="1"/>
          <p:nvPr/>
        </p:nvSpPr>
        <p:spPr>
          <a:xfrm>
            <a:off x="4107680" y="5239539"/>
            <a:ext cx="3976635" cy="400110"/>
          </a:xfrm>
          <a:prstGeom prst="rect">
            <a:avLst/>
          </a:prstGeom>
          <a:noFill/>
        </p:spPr>
        <p:txBody>
          <a:bodyPr wrap="square" rtlCol="0">
            <a:spAutoFit/>
          </a:bodyPr>
          <a:lstStyle/>
          <a:p>
            <a:r>
              <a:rPr lang="en-GB" sz="2000" i="1" dirty="0">
                <a:solidFill>
                  <a:schemeClr val="accent5">
                    <a:lumMod val="50000"/>
                  </a:schemeClr>
                </a:solidFill>
              </a:rPr>
              <a:t>She can see a house.</a:t>
            </a:r>
          </a:p>
        </p:txBody>
      </p:sp>
      <p:sp>
        <p:nvSpPr>
          <p:cNvPr id="54" name="TextBox 53"/>
          <p:cNvSpPr txBox="1"/>
          <p:nvPr/>
        </p:nvSpPr>
        <p:spPr>
          <a:xfrm>
            <a:off x="149513" y="4290317"/>
            <a:ext cx="3776041" cy="400110"/>
          </a:xfrm>
          <a:prstGeom prst="rect">
            <a:avLst/>
          </a:prstGeom>
          <a:solidFill>
            <a:srgbClr val="115076"/>
          </a:solidFill>
          <a:ln>
            <a:solidFill>
              <a:srgbClr val="DAA520"/>
            </a:solidFill>
          </a:ln>
        </p:spPr>
        <p:txBody>
          <a:bodyPr wrap="square" rtlCol="0">
            <a:spAutoFit/>
          </a:bodyPr>
          <a:lstStyle/>
          <a:p>
            <a:r>
              <a:rPr lang="en-GB" sz="2000" dirty="0">
                <a:solidFill>
                  <a:schemeClr val="bg1"/>
                </a:solidFill>
              </a:rPr>
              <a:t>Sie </a:t>
            </a:r>
            <a:r>
              <a:rPr lang="en-GB" sz="2000" b="1" dirty="0" err="1">
                <a:solidFill>
                  <a:schemeClr val="bg1"/>
                </a:solidFill>
              </a:rPr>
              <a:t>kann</a:t>
            </a:r>
            <a:r>
              <a:rPr lang="en-GB" sz="2000" dirty="0">
                <a:solidFill>
                  <a:schemeClr val="bg1"/>
                </a:solidFill>
              </a:rPr>
              <a:t> </a:t>
            </a:r>
            <a:r>
              <a:rPr lang="en-GB" sz="2000" b="1" dirty="0" err="1">
                <a:solidFill>
                  <a:schemeClr val="bg1"/>
                </a:solidFill>
              </a:rPr>
              <a:t>k</a:t>
            </a:r>
            <a:r>
              <a:rPr lang="en-GB" sz="2000" dirty="0" err="1">
                <a:solidFill>
                  <a:schemeClr val="bg1"/>
                </a:solidFill>
              </a:rPr>
              <a:t>einen</a:t>
            </a:r>
            <a:r>
              <a:rPr lang="en-GB" sz="2000" dirty="0">
                <a:solidFill>
                  <a:schemeClr val="bg1"/>
                </a:solidFill>
              </a:rPr>
              <a:t> Film </a:t>
            </a:r>
            <a:r>
              <a:rPr lang="en-GB" sz="2000" b="1" dirty="0" err="1">
                <a:solidFill>
                  <a:schemeClr val="bg1"/>
                </a:solidFill>
              </a:rPr>
              <a:t>sehen</a:t>
            </a:r>
            <a:r>
              <a:rPr lang="en-GB" sz="2000" dirty="0">
                <a:solidFill>
                  <a:schemeClr val="bg1"/>
                </a:solidFill>
              </a:rPr>
              <a:t>.</a:t>
            </a:r>
          </a:p>
        </p:txBody>
      </p:sp>
      <p:sp>
        <p:nvSpPr>
          <p:cNvPr id="55" name="TextBox 54"/>
          <p:cNvSpPr txBox="1"/>
          <p:nvPr/>
        </p:nvSpPr>
        <p:spPr>
          <a:xfrm>
            <a:off x="4107679" y="4338558"/>
            <a:ext cx="3976635" cy="400110"/>
          </a:xfrm>
          <a:prstGeom prst="rect">
            <a:avLst/>
          </a:prstGeom>
          <a:solidFill>
            <a:schemeClr val="bg1"/>
          </a:solidFill>
        </p:spPr>
        <p:txBody>
          <a:bodyPr wrap="square" rtlCol="0">
            <a:spAutoFit/>
          </a:bodyPr>
          <a:lstStyle/>
          <a:p>
            <a:r>
              <a:rPr lang="en-GB" sz="2000" i="1" dirty="0">
                <a:solidFill>
                  <a:schemeClr val="accent5">
                    <a:lumMod val="50000"/>
                  </a:schemeClr>
                </a:solidFill>
              </a:rPr>
              <a:t>She </a:t>
            </a:r>
            <a:r>
              <a:rPr lang="en-GB" sz="2000" b="1" i="1" dirty="0">
                <a:solidFill>
                  <a:schemeClr val="accent5">
                    <a:lumMod val="50000"/>
                  </a:schemeClr>
                </a:solidFill>
              </a:rPr>
              <a:t>can’t</a:t>
            </a:r>
            <a:r>
              <a:rPr lang="en-GB" sz="2000" i="1" dirty="0">
                <a:solidFill>
                  <a:schemeClr val="accent5">
                    <a:lumMod val="50000"/>
                  </a:schemeClr>
                </a:solidFill>
              </a:rPr>
              <a:t> see a film.</a:t>
            </a:r>
          </a:p>
        </p:txBody>
      </p:sp>
      <p:sp>
        <p:nvSpPr>
          <p:cNvPr id="56" name="TextBox 55"/>
          <p:cNvSpPr txBox="1"/>
          <p:nvPr/>
        </p:nvSpPr>
        <p:spPr>
          <a:xfrm>
            <a:off x="4078373" y="4792938"/>
            <a:ext cx="3976635" cy="400110"/>
          </a:xfrm>
          <a:prstGeom prst="rect">
            <a:avLst/>
          </a:prstGeom>
          <a:solidFill>
            <a:schemeClr val="bg1"/>
          </a:solidFill>
        </p:spPr>
        <p:txBody>
          <a:bodyPr wrap="square" rtlCol="0">
            <a:spAutoFit/>
          </a:bodyPr>
          <a:lstStyle/>
          <a:p>
            <a:r>
              <a:rPr lang="en-GB" sz="2000" i="1" dirty="0">
                <a:solidFill>
                  <a:schemeClr val="accent5">
                    <a:lumMod val="50000"/>
                  </a:schemeClr>
                </a:solidFill>
              </a:rPr>
              <a:t>She </a:t>
            </a:r>
            <a:r>
              <a:rPr lang="en-GB" sz="2000" b="1" i="1" dirty="0">
                <a:solidFill>
                  <a:schemeClr val="accent5">
                    <a:lumMod val="50000"/>
                  </a:schemeClr>
                </a:solidFill>
              </a:rPr>
              <a:t>can’t</a:t>
            </a:r>
            <a:r>
              <a:rPr lang="en-GB" sz="2000" i="1" dirty="0">
                <a:solidFill>
                  <a:schemeClr val="accent5">
                    <a:lumMod val="50000"/>
                  </a:schemeClr>
                </a:solidFill>
              </a:rPr>
              <a:t> see a mother.</a:t>
            </a:r>
          </a:p>
        </p:txBody>
      </p:sp>
      <p:sp>
        <p:nvSpPr>
          <p:cNvPr id="57" name="TextBox 56"/>
          <p:cNvSpPr txBox="1"/>
          <p:nvPr/>
        </p:nvSpPr>
        <p:spPr>
          <a:xfrm>
            <a:off x="4078372" y="5298386"/>
            <a:ext cx="3976635" cy="400110"/>
          </a:xfrm>
          <a:prstGeom prst="rect">
            <a:avLst/>
          </a:prstGeom>
          <a:solidFill>
            <a:schemeClr val="bg1"/>
          </a:solidFill>
        </p:spPr>
        <p:txBody>
          <a:bodyPr wrap="square" rtlCol="0">
            <a:spAutoFit/>
          </a:bodyPr>
          <a:lstStyle/>
          <a:p>
            <a:r>
              <a:rPr lang="en-GB" sz="2000" i="1" dirty="0">
                <a:solidFill>
                  <a:schemeClr val="accent5">
                    <a:lumMod val="50000"/>
                  </a:schemeClr>
                </a:solidFill>
              </a:rPr>
              <a:t>She </a:t>
            </a:r>
            <a:r>
              <a:rPr lang="en-GB" sz="2000" b="1" i="1" dirty="0">
                <a:solidFill>
                  <a:schemeClr val="accent5">
                    <a:lumMod val="50000"/>
                  </a:schemeClr>
                </a:solidFill>
              </a:rPr>
              <a:t>can’t</a:t>
            </a:r>
            <a:r>
              <a:rPr lang="en-GB" sz="2000" i="1" dirty="0">
                <a:solidFill>
                  <a:schemeClr val="accent5">
                    <a:lumMod val="50000"/>
                  </a:schemeClr>
                </a:solidFill>
              </a:rPr>
              <a:t> see a house.</a:t>
            </a:r>
          </a:p>
        </p:txBody>
      </p:sp>
      <p:sp>
        <p:nvSpPr>
          <p:cNvPr id="58" name="TextBox 57"/>
          <p:cNvSpPr txBox="1"/>
          <p:nvPr/>
        </p:nvSpPr>
        <p:spPr>
          <a:xfrm>
            <a:off x="161236" y="4767904"/>
            <a:ext cx="3764318" cy="400110"/>
          </a:xfrm>
          <a:prstGeom prst="rect">
            <a:avLst/>
          </a:prstGeom>
          <a:solidFill>
            <a:srgbClr val="115076"/>
          </a:solidFill>
          <a:ln>
            <a:solidFill>
              <a:srgbClr val="DAA520"/>
            </a:solidFill>
          </a:ln>
        </p:spPr>
        <p:txBody>
          <a:bodyPr wrap="square" rtlCol="0">
            <a:spAutoFit/>
          </a:bodyPr>
          <a:lstStyle/>
          <a:p>
            <a:r>
              <a:rPr lang="en-GB" sz="2000" dirty="0">
                <a:solidFill>
                  <a:schemeClr val="bg1"/>
                </a:solidFill>
              </a:rPr>
              <a:t>Sie </a:t>
            </a:r>
            <a:r>
              <a:rPr lang="en-GB" sz="2000" b="1" dirty="0" err="1">
                <a:solidFill>
                  <a:schemeClr val="bg1"/>
                </a:solidFill>
              </a:rPr>
              <a:t>kann</a:t>
            </a:r>
            <a:r>
              <a:rPr lang="en-GB" sz="2000" dirty="0">
                <a:solidFill>
                  <a:schemeClr val="bg1"/>
                </a:solidFill>
              </a:rPr>
              <a:t> </a:t>
            </a:r>
            <a:r>
              <a:rPr lang="en-GB" sz="2000" b="1" dirty="0" err="1">
                <a:solidFill>
                  <a:schemeClr val="bg1"/>
                </a:solidFill>
              </a:rPr>
              <a:t>k</a:t>
            </a:r>
            <a:r>
              <a:rPr lang="en-GB" sz="2000" dirty="0" err="1">
                <a:solidFill>
                  <a:schemeClr val="bg1"/>
                </a:solidFill>
              </a:rPr>
              <a:t>eine</a:t>
            </a:r>
            <a:r>
              <a:rPr lang="en-GB" sz="2000" dirty="0">
                <a:solidFill>
                  <a:schemeClr val="bg1"/>
                </a:solidFill>
              </a:rPr>
              <a:t> Mutter </a:t>
            </a:r>
            <a:r>
              <a:rPr lang="en-GB" sz="2000" b="1" dirty="0" err="1">
                <a:solidFill>
                  <a:schemeClr val="bg1"/>
                </a:solidFill>
              </a:rPr>
              <a:t>sehen</a:t>
            </a:r>
            <a:r>
              <a:rPr lang="en-GB" sz="2000" dirty="0">
                <a:solidFill>
                  <a:schemeClr val="bg1"/>
                </a:solidFill>
              </a:rPr>
              <a:t>.</a:t>
            </a:r>
          </a:p>
        </p:txBody>
      </p:sp>
      <p:sp>
        <p:nvSpPr>
          <p:cNvPr id="59" name="TextBox 58"/>
          <p:cNvSpPr txBox="1"/>
          <p:nvPr/>
        </p:nvSpPr>
        <p:spPr>
          <a:xfrm>
            <a:off x="161236" y="5269139"/>
            <a:ext cx="3764318" cy="400110"/>
          </a:xfrm>
          <a:prstGeom prst="rect">
            <a:avLst/>
          </a:prstGeom>
          <a:solidFill>
            <a:srgbClr val="115076"/>
          </a:solidFill>
          <a:ln>
            <a:solidFill>
              <a:srgbClr val="DAA520"/>
            </a:solidFill>
          </a:ln>
        </p:spPr>
        <p:txBody>
          <a:bodyPr wrap="square" rtlCol="0">
            <a:spAutoFit/>
          </a:bodyPr>
          <a:lstStyle/>
          <a:p>
            <a:r>
              <a:rPr lang="en-GB" sz="2000" dirty="0">
                <a:solidFill>
                  <a:schemeClr val="bg1"/>
                </a:solidFill>
              </a:rPr>
              <a:t>Sie </a:t>
            </a:r>
            <a:r>
              <a:rPr lang="en-GB" sz="2000" b="1" dirty="0" err="1">
                <a:solidFill>
                  <a:schemeClr val="bg1"/>
                </a:solidFill>
              </a:rPr>
              <a:t>kann</a:t>
            </a:r>
            <a:r>
              <a:rPr lang="en-GB" sz="2000" dirty="0">
                <a:solidFill>
                  <a:schemeClr val="bg1"/>
                </a:solidFill>
              </a:rPr>
              <a:t> </a:t>
            </a:r>
            <a:r>
              <a:rPr lang="en-GB" sz="2000" b="1" dirty="0" err="1">
                <a:solidFill>
                  <a:schemeClr val="bg1"/>
                </a:solidFill>
              </a:rPr>
              <a:t>k</a:t>
            </a:r>
            <a:r>
              <a:rPr lang="en-GB" sz="2000" dirty="0" err="1">
                <a:solidFill>
                  <a:schemeClr val="bg1"/>
                </a:solidFill>
              </a:rPr>
              <a:t>ein</a:t>
            </a:r>
            <a:r>
              <a:rPr lang="en-GB" sz="2000" dirty="0">
                <a:solidFill>
                  <a:schemeClr val="bg1"/>
                </a:solidFill>
              </a:rPr>
              <a:t> </a:t>
            </a:r>
            <a:r>
              <a:rPr lang="en-GB" sz="2000" dirty="0" err="1">
                <a:solidFill>
                  <a:schemeClr val="bg1"/>
                </a:solidFill>
              </a:rPr>
              <a:t>Haus</a:t>
            </a:r>
            <a:r>
              <a:rPr lang="en-GB" sz="2000" dirty="0">
                <a:solidFill>
                  <a:schemeClr val="bg1"/>
                </a:solidFill>
              </a:rPr>
              <a:t> </a:t>
            </a:r>
            <a:r>
              <a:rPr lang="en-GB" sz="2000" b="1" dirty="0" err="1">
                <a:solidFill>
                  <a:schemeClr val="bg1"/>
                </a:solidFill>
              </a:rPr>
              <a:t>sehen</a:t>
            </a:r>
            <a:r>
              <a:rPr lang="en-GB" sz="2000" dirty="0">
                <a:solidFill>
                  <a:schemeClr val="bg1"/>
                </a:solidFill>
              </a:rPr>
              <a:t>.</a:t>
            </a:r>
          </a:p>
        </p:txBody>
      </p:sp>
      <p:pic>
        <p:nvPicPr>
          <p:cNvPr id="27" name="Picture 26" descr="Image result for headless clipart"/>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93651" y="1709479"/>
            <a:ext cx="1798349" cy="186364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http://www.clker.com/cliparts/8/a/4/7/11949864331460157366tophat_benji_park_01.svg.hi.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49069" y="1019728"/>
            <a:ext cx="949445" cy="673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79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53"/>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fade">
                                      <p:cBhvr>
                                        <p:cTn id="79" dur="500"/>
                                        <p:tgtEl>
                                          <p:spTgt spid="58"/>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9"/>
                                        </p:tgtEl>
                                        <p:attrNameLst>
                                          <p:attrName>style.visibility</p:attrName>
                                        </p:attrNameLst>
                                      </p:cBhvr>
                                      <p:to>
                                        <p:strVal val="visible"/>
                                      </p:to>
                                    </p:set>
                                    <p:animEffect transition="in" filter="fade">
                                      <p:cBhvr>
                                        <p:cTn id="88" dur="500"/>
                                        <p:tgtEl>
                                          <p:spTgt spid="59"/>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fade">
                                      <p:cBhvr>
                                        <p:cTn id="93" dur="500"/>
                                        <p:tgtEl>
                                          <p:spTgt spid="5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fade">
                                      <p:cBhvr>
                                        <p:cTn id="9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28" grpId="0"/>
      <p:bldP spid="36" grpId="0" animBg="1"/>
      <p:bldP spid="25" grpId="0" animBg="1"/>
      <p:bldP spid="26" grpId="0"/>
      <p:bldP spid="37" grpId="0"/>
      <p:bldP spid="38" grpId="0"/>
      <p:bldP spid="39" grpId="0" animBg="1"/>
      <p:bldP spid="40" grpId="0" animBg="1"/>
      <p:bldP spid="41" grpId="0" animBg="1"/>
      <p:bldP spid="42" grpId="0"/>
      <p:bldP spid="5" grpId="0"/>
      <p:bldP spid="52" grpId="0"/>
      <p:bldP spid="53" grpId="0"/>
      <p:bldP spid="54" grpId="0" animBg="1"/>
      <p:bldP spid="55" grpId="0" animBg="1"/>
      <p:bldP spid="56" grpId="0" animBg="1"/>
      <p:bldP spid="57" grpId="0" animBg="1"/>
      <p:bldP spid="58" grpId="0" animBg="1"/>
      <p:bldP spid="5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3725901B-0E02-274F-9B7E-6D7C73D471C2}" vid="{82AF7C57-371A-AD42-9015-4400105BBD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1_Office Theme</Template>
  <TotalTime>2</TotalTime>
  <Words>2915</Words>
  <Application>Microsoft Macintosh PowerPoint</Application>
  <PresentationFormat>Widescreen</PresentationFormat>
  <Paragraphs>327</Paragraphs>
  <Slides>15</Slides>
  <Notes>15</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Century Gothic</vt:lpstr>
      <vt:lpstr>Office Theme</vt:lpstr>
      <vt:lpstr>Grammar</vt:lpstr>
      <vt:lpstr>Können and the 2-verb rule</vt:lpstr>
      <vt:lpstr>PowerPoint Presentation</vt:lpstr>
      <vt:lpstr>Wer kann das?</vt:lpstr>
      <vt:lpstr>Wie sagt man das auf Englisch?</vt:lpstr>
      <vt:lpstr>3, 2 oder 1?</vt:lpstr>
      <vt:lpstr>Ein Mann ohne Kopf</vt:lpstr>
      <vt:lpstr>Ein Mann ohne Kopf</vt:lpstr>
      <vt:lpstr>Können and the 2-verb rule [2] </vt:lpstr>
      <vt:lpstr>Wie sagt man das auf Englisch?</vt:lpstr>
      <vt:lpstr>Negativ oder positiv? Wie sagt man das auf Englisch?</vt:lpstr>
      <vt:lpstr>Schreib die Sätze auf Deutsch.</vt:lpstr>
      <vt:lpstr>Schreib die Sätze auf Deutsch.</vt:lpstr>
      <vt:lpstr>Sprechen / Hören / Schreiben / Lesen</vt:lpstr>
      <vt:lpstr>Ein Mann ohne Kopf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Grammar</dc:title>
  <dc:creator>Inge Alferink</dc:creator>
  <cp:lastModifiedBy>Inge Alferink</cp:lastModifiedBy>
  <cp:revision>2</cp:revision>
  <dcterms:created xsi:type="dcterms:W3CDTF">2020-03-26T14:14:05Z</dcterms:created>
  <dcterms:modified xsi:type="dcterms:W3CDTF">2020-03-26T14:16:23Z</dcterms:modified>
</cp:coreProperties>
</file>