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43" r:id="rId5"/>
  </p:sldMasterIdLst>
  <p:notesMasterIdLst>
    <p:notesMasterId r:id="rId31"/>
  </p:notesMasterIdLst>
  <p:sldIdLst>
    <p:sldId id="258" r:id="rId6"/>
    <p:sldId id="340" r:id="rId7"/>
    <p:sldId id="281" r:id="rId8"/>
    <p:sldId id="313" r:id="rId9"/>
    <p:sldId id="319" r:id="rId10"/>
    <p:sldId id="557" r:id="rId11"/>
    <p:sldId id="316" r:id="rId12"/>
    <p:sldId id="566" r:id="rId13"/>
    <p:sldId id="324" r:id="rId14"/>
    <p:sldId id="562" r:id="rId15"/>
    <p:sldId id="558" r:id="rId16"/>
    <p:sldId id="563" r:id="rId17"/>
    <p:sldId id="323" r:id="rId18"/>
    <p:sldId id="560" r:id="rId19"/>
    <p:sldId id="552" r:id="rId20"/>
    <p:sldId id="564" r:id="rId21"/>
    <p:sldId id="315" r:id="rId22"/>
    <p:sldId id="555" r:id="rId23"/>
    <p:sldId id="553" r:id="rId24"/>
    <p:sldId id="559" r:id="rId25"/>
    <p:sldId id="565" r:id="rId26"/>
    <p:sldId id="330" r:id="rId27"/>
    <p:sldId id="331" r:id="rId28"/>
    <p:sldId id="322" r:id="rId29"/>
    <p:sldId id="32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87D1E"/>
    <a:srgbClr val="EE6000"/>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3629" autoAdjust="0"/>
  </p:normalViewPr>
  <p:slideViewPr>
    <p:cSldViewPr snapToGrid="0">
      <p:cViewPr varScale="1">
        <p:scale>
          <a:sx n="69" d="100"/>
          <a:sy n="69" d="100"/>
        </p:scale>
        <p:origin x="1046"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12/02/2022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[oi]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sz="1200" baseline="0" dirty="0">
                <a:solidFill>
                  <a:prstClr val="white"/>
                </a:solidFill>
              </a:rPr>
              <a:t>u</a:t>
            </a:r>
            <a:r>
              <a:rPr lang="en-GB" sz="1200" dirty="0">
                <a:solidFill>
                  <a:prstClr val="white"/>
                </a:solidFill>
              </a:rPr>
              <a:t>se of emphatic pronouns </a:t>
            </a:r>
            <a:r>
              <a:rPr lang="en-GB" sz="1200" dirty="0" err="1">
                <a:solidFill>
                  <a:prstClr val="white"/>
                </a:solidFill>
              </a:rPr>
              <a:t>moi</a:t>
            </a:r>
            <a:r>
              <a:rPr lang="en-GB" sz="1200" dirty="0">
                <a:solidFill>
                  <a:prstClr val="white"/>
                </a:solidFill>
              </a:rPr>
              <a:t> and </a:t>
            </a:r>
            <a:r>
              <a:rPr lang="en-GB" sz="1200" dirty="0" err="1">
                <a:solidFill>
                  <a:prstClr val="white"/>
                </a:solidFill>
              </a:rPr>
              <a:t>toi</a:t>
            </a:r>
            <a:r>
              <a:rPr lang="en-GB" sz="1200" dirty="0">
                <a:solidFill>
                  <a:prstClr val="white"/>
                </a:solidFill>
              </a:rPr>
              <a:t> after prepositions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9.2.1.6 (introduce) </a:t>
            </a:r>
            <a:r>
              <a:rPr lang="fr-FR" sz="1200" b="0" i="0" u="none" strike="noStrike" kern="1200" cap="none" dirty="0">
                <a:solidFill>
                  <a:schemeClr val="tx1"/>
                </a:solidFill>
                <a:effectLst/>
                <a:latin typeface="+mn-lt"/>
                <a:ea typeface="Calibri"/>
                <a:cs typeface="Calibri"/>
                <a:sym typeface="Calibri"/>
              </a:rPr>
              <a:t>approcher [1576], téléphoner (à) [2448], voler (à) [1610], moi [131], toi [510], selon [240], proche [838], après [82], avant [40], fréquence [2178], sécurité [478], responsabilité [694], avoir besoin de [183/2], criminel [1411], crime [819], vol [1531]</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contenir [1033], air [761], bonheur [1948], symbole [1427], souvenir  [616], vent [1307], fort [107], long, longue [202], vers [182], Afrique [n/a], Asie [n/a], Europe [n/a]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mettre, met, mets [27], remettre, remet, remets [156], perdre [250], campagne [666], dollar [432], habitant [1333], fleuve [2893], lac [3121], population [509], province [861], sac [2343] jamais [179]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production of emphatic pronouns in context</a:t>
            </a:r>
            <a:endParaRPr lang="en-US" b="1" dirty="0"/>
          </a:p>
          <a:p>
            <a:endParaRPr lang="en-US" b="1" dirty="0"/>
          </a:p>
          <a:p>
            <a:r>
              <a:rPr lang="en-US" b="1" dirty="0"/>
              <a:t>Procedure:</a:t>
            </a:r>
          </a:p>
          <a:p>
            <a:r>
              <a:rPr lang="en-US" b="0" dirty="0"/>
              <a:t>1. Students replace the nouns in bold with an emphatic pronoun.</a:t>
            </a:r>
          </a:p>
          <a:p>
            <a:r>
              <a:rPr lang="en-US" b="0" dirty="0"/>
              <a:t>2. Click to reveal answers.</a:t>
            </a:r>
          </a:p>
          <a:p>
            <a:r>
              <a:rPr lang="en-US" b="0" dirty="0"/>
              <a:t>3.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9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12 minutes</a:t>
            </a:r>
          </a:p>
          <a:p>
            <a:endParaRPr lang="en-US" b="1" dirty="0"/>
          </a:p>
          <a:p>
            <a:r>
              <a:rPr lang="en-US" b="1" dirty="0"/>
              <a:t>Aim: </a:t>
            </a:r>
            <a:r>
              <a:rPr lang="en-US" b="0" dirty="0"/>
              <a:t>Written production of emphatic pronouns in context</a:t>
            </a:r>
            <a:endParaRPr lang="en-US" b="1" dirty="0"/>
          </a:p>
          <a:p>
            <a:endParaRPr lang="en-US" b="1" dirty="0"/>
          </a:p>
          <a:p>
            <a:r>
              <a:rPr lang="en-US" b="1" dirty="0"/>
              <a:t>Procedure:</a:t>
            </a:r>
          </a:p>
          <a:p>
            <a:r>
              <a:rPr lang="en-US" b="0" dirty="0"/>
              <a:t>1. Students translate the sentences into French.</a:t>
            </a:r>
          </a:p>
          <a:p>
            <a:r>
              <a:rPr lang="en-US" b="0" dirty="0"/>
              <a:t>2. Click to reveal answers.</a:t>
            </a:r>
          </a:p>
          <a:p>
            <a:r>
              <a:rPr lang="en-US" b="0" dirty="0"/>
              <a:t>3.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73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of emphatic pronouns, relative pronoun </a:t>
            </a:r>
            <a:r>
              <a:rPr lang="en-US" b="0" i="1" dirty="0"/>
              <a:t>qui</a:t>
            </a:r>
            <a:r>
              <a:rPr lang="en-US" b="0" i="0" dirty="0"/>
              <a:t>, verb + </a:t>
            </a:r>
            <a:r>
              <a:rPr lang="en-US" b="0" i="1" dirty="0">
                <a:latin typeface="Century Gothic" panose="020B0502020202020204" pitchFamily="34" charset="0"/>
              </a:rPr>
              <a:t>à </a:t>
            </a:r>
            <a:r>
              <a:rPr lang="en-US" b="0" i="0" dirty="0">
                <a:latin typeface="Century Gothic" panose="020B0502020202020204" pitchFamily="34" charset="0"/>
              </a:rPr>
              <a:t>+ noun, and verb + </a:t>
            </a:r>
            <a:r>
              <a:rPr lang="en-US" b="0" i="1" dirty="0">
                <a:latin typeface="Century Gothic" panose="020B0502020202020204" pitchFamily="34" charset="0"/>
              </a:rPr>
              <a:t>de</a:t>
            </a:r>
            <a:r>
              <a:rPr lang="en-US" b="0" i="0" dirty="0">
                <a:latin typeface="Century Gothic" panose="020B0502020202020204" pitchFamily="34" charset="0"/>
              </a:rPr>
              <a:t>+ noun</a:t>
            </a:r>
            <a:endParaRPr lang="en-US" b="1" dirty="0"/>
          </a:p>
          <a:p>
            <a:endParaRPr lang="en-US" b="1" dirty="0"/>
          </a:p>
          <a:p>
            <a:r>
              <a:rPr lang="en-US" b="1" dirty="0"/>
              <a:t>Procedure:</a:t>
            </a:r>
          </a:p>
          <a:p>
            <a:pPr marL="228600" indent="-228600">
              <a:buAutoNum type="arabicPeriod"/>
            </a:pPr>
            <a:r>
              <a:rPr lang="en-US" b="0" dirty="0"/>
              <a:t>Print </a:t>
            </a:r>
            <a:r>
              <a:rPr lang="en-US" b="0" dirty="0" err="1"/>
              <a:t>rolecards</a:t>
            </a:r>
            <a:r>
              <a:rPr lang="en-US" b="0" dirty="0"/>
              <a:t>. Students work in pairs.</a:t>
            </a:r>
          </a:p>
          <a:p>
            <a:pPr marL="228600" indent="-228600">
              <a:buAutoNum type="arabicPeriod"/>
            </a:pPr>
            <a:r>
              <a:rPr lang="en-US" b="0" dirty="0"/>
              <a:t>Model task using this slide.</a:t>
            </a:r>
          </a:p>
          <a:p>
            <a:r>
              <a:rPr lang="en-US" b="0" dirty="0"/>
              <a:t>3. Partner B is a police officer, and asks appropriate questions to find out the details on their card.</a:t>
            </a:r>
          </a:p>
          <a:p>
            <a:r>
              <a:rPr lang="en-US" b="0" dirty="0"/>
              <a:t>4. Partner A completes the sentences on their card to answer Partner B’s questions.</a:t>
            </a:r>
          </a:p>
          <a:p>
            <a:r>
              <a:rPr lang="en-US" b="0" dirty="0"/>
              <a:t>5. Student swop roles.</a:t>
            </a:r>
          </a:p>
          <a:p>
            <a:r>
              <a:rPr lang="en-US" b="0" dirty="0"/>
              <a:t>6. Suggested answers on slide 13.</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234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PRINTING – DO NOT DISPLAY DURING THE TASK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SUGGESTED ANSWERS</a:t>
            </a:r>
            <a:endParaRPr lang="en-GB" sz="1200" b="1"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535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speaker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[oi]</a:t>
            </a:r>
          </a:p>
          <a:p>
            <a:pPr algn="l"/>
            <a:r>
              <a:rPr lang="en-GB" b="0" dirty="0"/>
              <a:t>Consolidation</a:t>
            </a:r>
            <a:r>
              <a:rPr lang="en-GB" b="0" baseline="0" dirty="0"/>
              <a:t> of</a:t>
            </a:r>
            <a:r>
              <a:rPr lang="en-GB" dirty="0"/>
              <a:t> v</a:t>
            </a:r>
            <a:r>
              <a:rPr lang="en-GB" sz="1200" dirty="0">
                <a:solidFill>
                  <a:prstClr val="white"/>
                </a:solidFill>
              </a:rPr>
              <a:t>erbs with à and de before a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sz="1200" baseline="0" dirty="0">
                <a:solidFill>
                  <a:prstClr val="white"/>
                </a:solidFill>
              </a:rPr>
              <a:t>u</a:t>
            </a:r>
            <a:r>
              <a:rPr lang="en-GB" sz="1200" dirty="0">
                <a:solidFill>
                  <a:prstClr val="white"/>
                </a:solidFill>
              </a:rPr>
              <a:t>se of emphatic pronouns </a:t>
            </a:r>
            <a:r>
              <a:rPr lang="en-GB" sz="1200" dirty="0" err="1">
                <a:solidFill>
                  <a:prstClr val="white"/>
                </a:solidFill>
              </a:rPr>
              <a:t>moi</a:t>
            </a:r>
            <a:r>
              <a:rPr lang="en-GB" sz="1200" dirty="0">
                <a:solidFill>
                  <a:prstClr val="white"/>
                </a:solidFill>
              </a:rPr>
              <a:t> and </a:t>
            </a:r>
            <a:r>
              <a:rPr lang="en-GB" sz="1200" dirty="0" err="1">
                <a:solidFill>
                  <a:prstClr val="white"/>
                </a:solidFill>
              </a:rPr>
              <a:t>toi</a:t>
            </a:r>
            <a:r>
              <a:rPr lang="en-GB" sz="1200" dirty="0">
                <a:solidFill>
                  <a:prstClr val="white"/>
                </a:solidFill>
              </a:rPr>
              <a:t> after prepositions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9.2.1.6 (introduce) </a:t>
            </a:r>
            <a:r>
              <a:rPr lang="fr-FR" sz="1200" b="0" i="0" u="none" strike="noStrike" kern="1200" cap="none" dirty="0">
                <a:solidFill>
                  <a:schemeClr val="tx1"/>
                </a:solidFill>
                <a:effectLst/>
                <a:latin typeface="+mn-lt"/>
                <a:ea typeface="Calibri"/>
                <a:cs typeface="Calibri"/>
                <a:sym typeface="Calibri"/>
              </a:rPr>
              <a:t>approcher [1576], téléphoner (à) [2448], voler (à) [1610], moi [131], toi [510], selon [240], proche [838], après [82], avant [40], fréquence [2178], sécurité [478], responsabilité [694], avoir besoin de [183/2], criminel [1411], crime [819], vol [1531]</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contenir [1033], air [761], bonheur [1948], symbole [1427], souvenir  [616], vent [1307], fort [107], long, longue [202], vers [182], Afrique [n/a], Asie [n/a], Europe [n/a]</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mettre, met, mets [27], remettre, remet, remets [156], perdre [250], campagne [666], dollar [432], habitant [1333], fleuve [2893], lac [3121], population [509], province [861], sac [2343] jamais [179]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872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2629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mins for 3 slides</a:t>
            </a:r>
          </a:p>
          <a:p>
            <a:endParaRPr lang="en-US" b="1" dirty="0"/>
          </a:p>
          <a:p>
            <a:r>
              <a:rPr lang="en-US" b="1" dirty="0"/>
              <a:t>Aim: </a:t>
            </a:r>
            <a:r>
              <a:rPr lang="en-US" b="1" dirty="0" err="1"/>
              <a:t>Practise</a:t>
            </a:r>
            <a:r>
              <a:rPr lang="en-US" b="1" dirty="0"/>
              <a:t> pronunciation of SSC [oi] in the form of tongue twisters</a:t>
            </a:r>
          </a:p>
          <a:p>
            <a:endParaRPr lang="en-US" b="1" dirty="0"/>
          </a:p>
          <a:p>
            <a:r>
              <a:rPr lang="en-US" b="1" dirty="0"/>
              <a:t>Procedure:</a:t>
            </a:r>
          </a:p>
          <a:p>
            <a:r>
              <a:rPr lang="en-US" b="0" dirty="0"/>
              <a:t>1. Students read the sentences aloud, aiming for accurate pronunciation as quickly as possible.</a:t>
            </a:r>
          </a:p>
          <a:p>
            <a:r>
              <a:rPr lang="en-US" b="0" dirty="0"/>
              <a:t>2. Click audio buttons to hear three different speeds (A = slowest, C = fastest)</a:t>
            </a:r>
          </a:p>
          <a:p>
            <a:r>
              <a:rPr lang="en-US" b="0" dirty="0"/>
              <a:t>3. Repeat on next three slides for three more tongue twisters</a:t>
            </a:r>
          </a:p>
          <a:p>
            <a:endParaRPr lang="en-US" b="0" dirty="0"/>
          </a:p>
          <a:p>
            <a:r>
              <a:rPr lang="en-US" b="1" dirty="0"/>
              <a:t>Transcript:</a:t>
            </a:r>
          </a:p>
          <a:p>
            <a:r>
              <a:rPr lang="fr-FR" sz="1200" dirty="0">
                <a:solidFill>
                  <a:srgbClr val="4472C4">
                    <a:lumMod val="50000"/>
                  </a:srgbClr>
                </a:solidFill>
              </a:rPr>
              <a:t>Excusez-m</a:t>
            </a:r>
            <a:r>
              <a:rPr lang="en-US" sz="1200" b="1" dirty="0">
                <a:solidFill>
                  <a:srgbClr val="EE6000"/>
                </a:solidFill>
              </a:rPr>
              <a:t>oi</a:t>
            </a:r>
            <a:r>
              <a:rPr lang="fr-FR" sz="1200" dirty="0">
                <a:solidFill>
                  <a:srgbClr val="4472C4">
                    <a:lumMod val="50000"/>
                  </a:srgbClr>
                </a:solidFill>
              </a:rPr>
              <a:t> </a:t>
            </a:r>
            <a:r>
              <a:rPr lang="fr-FR" sz="1200" dirty="0" err="1">
                <a:solidFill>
                  <a:srgbClr val="4472C4">
                    <a:lumMod val="50000"/>
                  </a:srgbClr>
                </a:solidFill>
              </a:rPr>
              <a:t>madem</a:t>
            </a:r>
            <a:r>
              <a:rPr lang="en-US" sz="1200" b="1" dirty="0">
                <a:solidFill>
                  <a:srgbClr val="EE6000"/>
                </a:solidFill>
              </a:rPr>
              <a:t>oi</a:t>
            </a:r>
            <a:r>
              <a:rPr lang="fr-FR" sz="1200" dirty="0">
                <a:solidFill>
                  <a:srgbClr val="4472C4">
                    <a:lumMod val="50000"/>
                  </a:srgbClr>
                </a:solidFill>
              </a:rPr>
              <a:t>selle, </a:t>
            </a:r>
            <a:r>
              <a:rPr lang="fr-FR" sz="1200" dirty="0" err="1">
                <a:solidFill>
                  <a:srgbClr val="4472C4">
                    <a:lumMod val="50000"/>
                  </a:srgbClr>
                </a:solidFill>
              </a:rPr>
              <a:t>él</a:t>
            </a:r>
            <a:r>
              <a:rPr lang="en-US" sz="1200" b="1" dirty="0">
                <a:solidFill>
                  <a:srgbClr val="EE6000"/>
                </a:solidFill>
              </a:rPr>
              <a:t>oi</a:t>
            </a:r>
            <a:r>
              <a:rPr lang="fr-FR" sz="1200" dirty="0" err="1">
                <a:solidFill>
                  <a:srgbClr val="4472C4">
                    <a:lumMod val="50000"/>
                  </a:srgbClr>
                </a:solidFill>
              </a:rPr>
              <a:t>gnez</a:t>
            </a:r>
            <a:r>
              <a:rPr lang="fr-FR" sz="1200" dirty="0">
                <a:solidFill>
                  <a:srgbClr val="4472C4">
                    <a:lumMod val="50000"/>
                  </a:srgbClr>
                </a:solidFill>
              </a:rPr>
              <a:t> le d</a:t>
            </a:r>
            <a:r>
              <a:rPr lang="en-US" sz="1200" b="1" dirty="0">
                <a:solidFill>
                  <a:srgbClr val="EE6000"/>
                </a:solidFill>
              </a:rPr>
              <a:t>oi</a:t>
            </a:r>
            <a:r>
              <a:rPr lang="fr-FR" sz="1200" dirty="0">
                <a:solidFill>
                  <a:srgbClr val="4472C4">
                    <a:lumMod val="50000"/>
                  </a:srgbClr>
                </a:solidFill>
              </a:rPr>
              <a:t>gt de la </a:t>
            </a:r>
            <a:r>
              <a:rPr lang="fr-FR" sz="1200" dirty="0" err="1">
                <a:solidFill>
                  <a:srgbClr val="4472C4">
                    <a:lumMod val="50000"/>
                  </a:srgbClr>
                </a:solidFill>
              </a:rPr>
              <a:t>framb</a:t>
            </a:r>
            <a:r>
              <a:rPr lang="en-US" sz="1200" b="1" dirty="0">
                <a:solidFill>
                  <a:srgbClr val="EE6000"/>
                </a:solidFill>
              </a:rPr>
              <a:t>oi</a:t>
            </a:r>
            <a:r>
              <a:rPr lang="fr-FR" sz="1200" dirty="0">
                <a:solidFill>
                  <a:srgbClr val="4472C4">
                    <a:lumMod val="50000"/>
                  </a:srgbClr>
                </a:solidFill>
              </a:rPr>
              <a:t>se.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excuser [1987], mademoiselle [3148], </a:t>
            </a:r>
            <a:r>
              <a:rPr lang="en-GB" baseline="0" dirty="0" err="1"/>
              <a:t>éloigner</a:t>
            </a:r>
            <a:r>
              <a:rPr lang="en-GB" baseline="0" dirty="0"/>
              <a:t> [1541], framboise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766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2/3</a:t>
            </a:r>
          </a:p>
          <a:p>
            <a:endParaRPr lang="en-US" b="1" dirty="0"/>
          </a:p>
          <a:p>
            <a:r>
              <a:rPr lang="en-US" b="1" dirty="0"/>
              <a:t>Aim: </a:t>
            </a:r>
            <a:r>
              <a:rPr lang="en-US" b="1" dirty="0" err="1"/>
              <a:t>Practise</a:t>
            </a:r>
            <a:r>
              <a:rPr lang="en-US" b="1" dirty="0"/>
              <a:t> pronunciation of SSC [oi] in the form of tongue twisters</a:t>
            </a:r>
          </a:p>
          <a:p>
            <a:endParaRPr lang="en-US" b="1" dirty="0"/>
          </a:p>
          <a:p>
            <a:r>
              <a:rPr lang="en-US" b="1" dirty="0"/>
              <a:t>Procedure:</a:t>
            </a:r>
          </a:p>
          <a:p>
            <a:r>
              <a:rPr lang="en-US" b="0" dirty="0"/>
              <a:t>1. Students read the sentences aloud, aiming for accurate pronunciation as quickly as possible.</a:t>
            </a:r>
          </a:p>
          <a:p>
            <a:r>
              <a:rPr lang="en-US" b="0" dirty="0"/>
              <a:t>2. Click audio buttons to hear three different speeds (A = slowest, C = fastest)</a:t>
            </a:r>
          </a:p>
          <a:p>
            <a:r>
              <a:rPr lang="en-US" b="0" dirty="0"/>
              <a:t>3. Repeat on next three slides for three more tongue twisters</a:t>
            </a:r>
          </a:p>
          <a:p>
            <a:endParaRPr lang="en-US" b="0" dirty="0"/>
          </a:p>
          <a:p>
            <a:r>
              <a:rPr lang="en-US" b="1" dirty="0"/>
              <a:t>Transcript:</a:t>
            </a:r>
          </a:p>
          <a:p>
            <a:r>
              <a:rPr lang="fr-FR" sz="1200" dirty="0">
                <a:solidFill>
                  <a:srgbClr val="4472C4">
                    <a:lumMod val="50000"/>
                  </a:srgbClr>
                </a:solidFill>
              </a:rPr>
              <a:t>On se dit au </a:t>
            </a:r>
            <a:r>
              <a:rPr lang="fr-FR" sz="1200" dirty="0" err="1">
                <a:solidFill>
                  <a:srgbClr val="4472C4">
                    <a:lumMod val="50000"/>
                  </a:srgbClr>
                </a:solidFill>
              </a:rPr>
              <a:t>rev</a:t>
            </a:r>
            <a:r>
              <a:rPr lang="en-US" sz="1200" b="1" dirty="0">
                <a:solidFill>
                  <a:srgbClr val="EE6000"/>
                </a:solidFill>
              </a:rPr>
              <a:t>oi</a:t>
            </a:r>
            <a:r>
              <a:rPr lang="fr-FR" sz="1200" dirty="0">
                <a:solidFill>
                  <a:srgbClr val="4472C4">
                    <a:lumMod val="50000"/>
                  </a:srgbClr>
                </a:solidFill>
              </a:rPr>
              <a:t>r le s</a:t>
            </a:r>
            <a:r>
              <a:rPr lang="en-US" sz="1200" b="1" dirty="0">
                <a:solidFill>
                  <a:srgbClr val="EE6000"/>
                </a:solidFill>
              </a:rPr>
              <a:t>oi</a:t>
            </a:r>
            <a:r>
              <a:rPr lang="fr-FR" sz="1200" dirty="0">
                <a:solidFill>
                  <a:srgbClr val="4472C4">
                    <a:lumMod val="50000"/>
                  </a:srgbClr>
                </a:solidFill>
              </a:rPr>
              <a:t>r, </a:t>
            </a:r>
            <a:r>
              <a:rPr lang="fr-FR" sz="1200" dirty="0" err="1">
                <a:solidFill>
                  <a:srgbClr val="4472C4">
                    <a:lumMod val="50000"/>
                  </a:srgbClr>
                </a:solidFill>
              </a:rPr>
              <a:t>toutef</a:t>
            </a:r>
            <a:r>
              <a:rPr lang="en-US" sz="1200" b="1" dirty="0">
                <a:solidFill>
                  <a:srgbClr val="EE6000"/>
                </a:solidFill>
              </a:rPr>
              <a:t>oi</a:t>
            </a:r>
            <a:r>
              <a:rPr lang="fr-FR" sz="1200" dirty="0">
                <a:solidFill>
                  <a:srgbClr val="4472C4">
                    <a:lumMod val="50000"/>
                  </a:srgbClr>
                </a:solidFill>
              </a:rPr>
              <a:t>s on va se </a:t>
            </a:r>
            <a:r>
              <a:rPr lang="fr-FR" sz="1200" dirty="0" err="1">
                <a:solidFill>
                  <a:srgbClr val="4472C4">
                    <a:lumMod val="50000"/>
                  </a:srgbClr>
                </a:solidFill>
              </a:rPr>
              <a:t>rev</a:t>
            </a:r>
            <a:r>
              <a:rPr lang="en-US" sz="1200" b="1" dirty="0">
                <a:solidFill>
                  <a:srgbClr val="EE6000"/>
                </a:solidFill>
              </a:rPr>
              <a:t>oi</a:t>
            </a:r>
            <a:r>
              <a:rPr lang="fr-FR" sz="1200" dirty="0">
                <a:solidFill>
                  <a:srgbClr val="4472C4">
                    <a:lumMod val="50000"/>
                  </a:srgbClr>
                </a:solidFill>
              </a:rPr>
              <a:t>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se [17], </a:t>
            </a:r>
            <a:r>
              <a:rPr lang="en-GB" baseline="0" dirty="0" err="1"/>
              <a:t>toutefois</a:t>
            </a:r>
            <a:r>
              <a:rPr lang="en-GB" baseline="0" dirty="0"/>
              <a:t> [770], revoir [1274]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21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3/3</a:t>
            </a:r>
          </a:p>
          <a:p>
            <a:endParaRPr lang="en-US" b="1" dirty="0"/>
          </a:p>
          <a:p>
            <a:r>
              <a:rPr lang="en-US" b="1" dirty="0"/>
              <a:t>Aim: </a:t>
            </a:r>
            <a:r>
              <a:rPr lang="en-US" b="1" dirty="0" err="1"/>
              <a:t>Practise</a:t>
            </a:r>
            <a:r>
              <a:rPr lang="en-US" b="1" dirty="0"/>
              <a:t> pronunciation of SSC [oi] in the form of tongue twisters</a:t>
            </a:r>
          </a:p>
          <a:p>
            <a:endParaRPr lang="en-US" b="1" dirty="0"/>
          </a:p>
          <a:p>
            <a:r>
              <a:rPr lang="en-US" b="1" dirty="0"/>
              <a:t>Procedure:</a:t>
            </a:r>
          </a:p>
          <a:p>
            <a:r>
              <a:rPr lang="en-US" b="0" dirty="0"/>
              <a:t>1. Students read the sentences aloud, aiming for accurate pronunciation as quickly as possible.</a:t>
            </a:r>
          </a:p>
          <a:p>
            <a:r>
              <a:rPr lang="en-US" b="0" dirty="0"/>
              <a:t>2. Click audio buttons to hear three different speeds (A = slowest, C = fastest)</a:t>
            </a:r>
          </a:p>
          <a:p>
            <a:r>
              <a:rPr lang="en-US" b="0" dirty="0"/>
              <a:t>3. Repeat on next three slides for three more tongue twisters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4472C4">
                    <a:lumMod val="50000"/>
                  </a:srgbClr>
                </a:solidFill>
              </a:rPr>
              <a:t>Il fait </a:t>
            </a:r>
            <a:r>
              <a:rPr lang="fr-FR" sz="1200" dirty="0" err="1">
                <a:solidFill>
                  <a:srgbClr val="4472C4">
                    <a:lumMod val="50000"/>
                  </a:srgbClr>
                </a:solidFill>
              </a:rPr>
              <a:t>fr</a:t>
            </a:r>
            <a:r>
              <a:rPr lang="en-US" sz="1200" b="1" dirty="0">
                <a:solidFill>
                  <a:srgbClr val="EE6000"/>
                </a:solidFill>
              </a:rPr>
              <a:t>oi</a:t>
            </a:r>
            <a:r>
              <a:rPr lang="fr-FR" sz="1200" dirty="0">
                <a:solidFill>
                  <a:srgbClr val="4472C4">
                    <a:lumMod val="50000"/>
                  </a:srgbClr>
                </a:solidFill>
              </a:rPr>
              <a:t>d lorsque on s'</a:t>
            </a:r>
            <a:r>
              <a:rPr lang="fr-FR" sz="1200" dirty="0" err="1">
                <a:solidFill>
                  <a:srgbClr val="4472C4">
                    <a:lumMod val="50000"/>
                  </a:srgbClr>
                </a:solidFill>
              </a:rPr>
              <a:t>ass</a:t>
            </a:r>
            <a:r>
              <a:rPr lang="en-US" sz="1200" b="1" dirty="0">
                <a:solidFill>
                  <a:srgbClr val="EE6000"/>
                </a:solidFill>
              </a:rPr>
              <a:t>oi</a:t>
            </a:r>
            <a:r>
              <a:rPr lang="fr-FR" sz="1200" dirty="0">
                <a:solidFill>
                  <a:srgbClr val="4472C4">
                    <a:lumMod val="50000"/>
                  </a:srgbClr>
                </a:solidFill>
              </a:rPr>
              <a:t>t à la </a:t>
            </a:r>
            <a:r>
              <a:rPr lang="fr-FR" sz="1200" dirty="0" err="1">
                <a:solidFill>
                  <a:srgbClr val="4472C4">
                    <a:lumMod val="50000"/>
                  </a:srgbClr>
                </a:solidFill>
              </a:rPr>
              <a:t>dr</a:t>
            </a:r>
            <a:r>
              <a:rPr lang="en-US" sz="1200" b="1" dirty="0">
                <a:solidFill>
                  <a:srgbClr val="EE6000"/>
                </a:solidFill>
              </a:rPr>
              <a:t>oi</a:t>
            </a:r>
            <a:r>
              <a:rPr lang="fr-FR" sz="1200" dirty="0">
                <a:solidFill>
                  <a:srgbClr val="4472C4">
                    <a:lumMod val="50000"/>
                  </a:srgbClr>
                </a:solidFill>
              </a:rPr>
              <a:t>te du r</a:t>
            </a:r>
            <a:r>
              <a:rPr lang="en-US" sz="1200" b="1" dirty="0">
                <a:solidFill>
                  <a:srgbClr val="EE6000"/>
                </a:solidFill>
              </a:rPr>
              <a:t>oi</a:t>
            </a:r>
            <a:r>
              <a:rPr lang="fr-FR" sz="1200" dirty="0">
                <a:solidFill>
                  <a:srgbClr val="4472C4">
                    <a:lumMod val="50000"/>
                  </a:srgbClr>
                </a:solidFill>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lorsque</a:t>
            </a:r>
            <a:r>
              <a:rPr lang="en-GB" baseline="0" dirty="0"/>
              <a:t> [256], se [17]. </a:t>
            </a:r>
            <a:r>
              <a:rPr lang="en-GB" baseline="0" dirty="0" err="1"/>
              <a:t>asseoir</a:t>
            </a:r>
            <a:r>
              <a:rPr lang="en-GB" baseline="0" dirty="0"/>
              <a:t> [1360], </a:t>
            </a:r>
            <a:r>
              <a:rPr lang="en-GB" baseline="0" dirty="0" err="1"/>
              <a:t>roi</a:t>
            </a:r>
            <a:r>
              <a:rPr lang="en-GB" baseline="0" dirty="0"/>
              <a:t> [1364]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34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6685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Written comprehension of new vocabulary in context</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read the messages and answer the questions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Ensure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escroquerie</a:t>
            </a:r>
            <a:r>
              <a:rPr lang="en-GB" baseline="0" dirty="0"/>
              <a:t> [&gt;5000], </a:t>
            </a:r>
            <a:r>
              <a:rPr lang="en-GB" baseline="0" dirty="0" err="1"/>
              <a:t>voleur</a:t>
            </a:r>
            <a:r>
              <a:rPr lang="en-GB" baseline="0" dirty="0"/>
              <a:t> [3163]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article [604], police [829], </a:t>
            </a:r>
            <a:r>
              <a:rPr lang="en-GB" b="0" baseline="0" dirty="0" err="1"/>
              <a:t>touriste</a:t>
            </a:r>
            <a:r>
              <a:rPr lang="en-GB" b="0" baseline="0" dirty="0"/>
              <a:t> [2653]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372380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endParaRPr lang="en-US" b="1" dirty="0"/>
          </a:p>
          <a:p>
            <a:endParaRPr lang="en-US" b="1" dirty="0"/>
          </a:p>
          <a:p>
            <a:r>
              <a:rPr lang="en-US" b="1" dirty="0"/>
              <a:t>Aim: </a:t>
            </a:r>
            <a:r>
              <a:rPr lang="en-US" b="0" dirty="0"/>
              <a:t>Recap of verb + </a:t>
            </a:r>
            <a:r>
              <a:rPr lang="en-US" b="0" i="1" dirty="0">
                <a:latin typeface="Century Gothic" panose="020B0502020202020204" pitchFamily="34" charset="0"/>
              </a:rPr>
              <a:t>à </a:t>
            </a:r>
            <a:r>
              <a:rPr lang="en-US" b="0" i="0" dirty="0">
                <a:latin typeface="Century Gothic" panose="020B0502020202020204" pitchFamily="34" charset="0"/>
              </a:rPr>
              <a:t>+ noun and verb + </a:t>
            </a:r>
            <a:r>
              <a:rPr lang="en-US" b="0" i="1" dirty="0">
                <a:latin typeface="Century Gothic" panose="020B0502020202020204" pitchFamily="34" charset="0"/>
              </a:rPr>
              <a:t>de</a:t>
            </a:r>
            <a:r>
              <a:rPr lang="en-US" b="0" i="0" dirty="0">
                <a:latin typeface="Century Gothic" panose="020B0502020202020204" pitchFamily="34" charset="0"/>
              </a:rPr>
              <a:t> + noun</a:t>
            </a:r>
            <a:endParaRPr lang="en-US" b="1" dirty="0"/>
          </a:p>
          <a:p>
            <a:endParaRPr lang="en-US" b="1" dirty="0"/>
          </a:p>
          <a:p>
            <a:r>
              <a:rPr lang="en-US" b="1" dirty="0"/>
              <a:t>Procedure:</a:t>
            </a:r>
          </a:p>
          <a:p>
            <a:pPr marL="228600" indent="-228600">
              <a:buAutoNum type="arabicPeriod"/>
            </a:pPr>
            <a:r>
              <a:rPr lang="en-US" b="0" dirty="0"/>
              <a:t>Click to reveal explanations and examples.</a:t>
            </a:r>
          </a:p>
          <a:p>
            <a:pPr marL="228600" indent="-228600">
              <a:buAutoNum type="arabicPeriod"/>
            </a:pPr>
            <a:r>
              <a:rPr lang="en-US" b="0" dirty="0"/>
              <a:t>Ensure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033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Aural recognition of verb + </a:t>
            </a:r>
            <a:r>
              <a:rPr lang="en-US" b="0" i="1" dirty="0">
                <a:latin typeface="Century Gothic" panose="020B0502020202020204" pitchFamily="34" charset="0"/>
              </a:rPr>
              <a:t>à </a:t>
            </a:r>
            <a:r>
              <a:rPr lang="en-US" b="0" i="0" dirty="0">
                <a:latin typeface="Century Gothic" panose="020B0502020202020204" pitchFamily="34" charset="0"/>
              </a:rPr>
              <a:t>+ noun and verb + </a:t>
            </a:r>
            <a:r>
              <a:rPr lang="en-US" b="0" i="1" dirty="0">
                <a:latin typeface="Century Gothic" panose="020B0502020202020204" pitchFamily="34" charset="0"/>
              </a:rPr>
              <a:t>de</a:t>
            </a:r>
            <a:r>
              <a:rPr lang="en-US" b="0" i="0" dirty="0">
                <a:latin typeface="Century Gothic" panose="020B0502020202020204" pitchFamily="34" charset="0"/>
              </a:rPr>
              <a:t> + noun</a:t>
            </a:r>
            <a:endParaRPr lang="en-US" b="1" dirty="0"/>
          </a:p>
          <a:p>
            <a:endParaRPr lang="en-US" b="1" dirty="0"/>
          </a:p>
          <a:p>
            <a:r>
              <a:rPr lang="en-US" b="1" dirty="0"/>
              <a:t>Procedure:</a:t>
            </a:r>
          </a:p>
          <a:p>
            <a:r>
              <a:rPr lang="en-US" b="0" dirty="0"/>
              <a:t>1. Click the buttons on the left to play audio.</a:t>
            </a:r>
          </a:p>
          <a:p>
            <a:r>
              <a:rPr lang="en-US" b="0" dirty="0"/>
              <a:t>2. Students tick the correct word.</a:t>
            </a:r>
          </a:p>
          <a:p>
            <a:r>
              <a:rPr lang="en-US" b="0" dirty="0"/>
              <a:t>3. Click to reveal answers.</a:t>
            </a:r>
          </a:p>
          <a:p>
            <a:r>
              <a:rPr lang="en-US" b="0" dirty="0"/>
              <a:t>4. Students listen again and write the English.</a:t>
            </a:r>
          </a:p>
          <a:p>
            <a:r>
              <a:rPr lang="en-US" b="0" dirty="0"/>
              <a:t>5. Click to check answers.</a:t>
            </a:r>
          </a:p>
          <a:p>
            <a:r>
              <a:rPr lang="en-US" b="0" dirty="0"/>
              <a:t>6. Click the buttons on the right to play full audio.</a:t>
            </a:r>
          </a:p>
          <a:p>
            <a:endParaRPr lang="en-US" b="0" dirty="0"/>
          </a:p>
          <a:p>
            <a:r>
              <a:rPr lang="en-US" b="1" dirty="0"/>
              <a:t>Transcript:</a:t>
            </a:r>
          </a:p>
          <a:p>
            <a:pPr marL="342900" lvl="0" indent="-342900" algn="l">
              <a:lnSpc>
                <a:spcPct val="150000"/>
              </a:lnSpc>
              <a:buFont typeface="+mj-lt"/>
              <a:buAutoNum type="arabicPeriod"/>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L’homme approche de la [voiture].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Font typeface="+mj-lt"/>
              <a:buAutoNum type="arabicPeriod"/>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 frappe à la [porte].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Font typeface="+mj-lt"/>
              <a:buAutoNum type="arabicPeriod"/>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père ne fait pas attention au [délinquant]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Font typeface="+mj-lt"/>
              <a:buAutoNum type="arabicPeriod"/>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parce qu’il montre une photo à la [mère],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Font typeface="+mj-lt"/>
              <a:buAutoNum type="arabicPeriod"/>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mais la fille répond à l’[homme].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Font typeface="+mj-lt"/>
              <a:buAutoNum type="arabicPeriod"/>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Elle donne son portable au [délinquant],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buFont typeface="+mj-lt"/>
              <a:buAutoNum type="arabicPeriod"/>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et il vole le portable au [père].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50000"/>
              </a:lnSpc>
              <a:spcAft>
                <a:spcPts val="800"/>
              </a:spcAft>
              <a:buFont typeface="+mj-lt"/>
              <a:buAutoNum type="arabicPeriod"/>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délinquant ressemble à l’[homme] qui habite proche d’ici.</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Written recognition of </a:t>
            </a:r>
            <a:r>
              <a:rPr lang="en-US" b="0" i="0" dirty="0"/>
              <a:t>emphatic pronouns </a:t>
            </a:r>
            <a:r>
              <a:rPr lang="en-US" b="0" i="1" dirty="0" err="1"/>
              <a:t>moi</a:t>
            </a:r>
            <a:r>
              <a:rPr lang="en-US" b="0" i="0" dirty="0"/>
              <a:t> and </a:t>
            </a:r>
            <a:r>
              <a:rPr lang="en-US" b="0" i="1" dirty="0" err="1"/>
              <a:t>toi</a:t>
            </a:r>
            <a:r>
              <a:rPr lang="en-US" b="0" i="0" dirty="0"/>
              <a:t>, verb + </a:t>
            </a:r>
            <a:r>
              <a:rPr lang="en-US" b="0" i="1" dirty="0">
                <a:latin typeface="Century Gothic" panose="020B0502020202020204" pitchFamily="34" charset="0"/>
              </a:rPr>
              <a:t>à </a:t>
            </a:r>
            <a:r>
              <a:rPr lang="en-US" b="0" i="0" dirty="0">
                <a:latin typeface="Century Gothic" panose="020B0502020202020204" pitchFamily="34" charset="0"/>
              </a:rPr>
              <a:t>+ noun, and verb + </a:t>
            </a:r>
            <a:r>
              <a:rPr lang="en-US" b="0" i="1" dirty="0">
                <a:latin typeface="Century Gothic" panose="020B0502020202020204" pitchFamily="34" charset="0"/>
              </a:rPr>
              <a:t>de</a:t>
            </a:r>
            <a:r>
              <a:rPr lang="en-US" b="0" i="0" dirty="0">
                <a:latin typeface="Century Gothic" panose="020B0502020202020204" pitchFamily="34" charset="0"/>
              </a:rPr>
              <a:t> + noun</a:t>
            </a:r>
            <a:endParaRPr lang="en-US" b="1" dirty="0"/>
          </a:p>
          <a:p>
            <a:endParaRPr lang="en-US" b="1" dirty="0"/>
          </a:p>
          <a:p>
            <a:r>
              <a:rPr lang="en-US" b="1" dirty="0"/>
              <a:t>Procedure:</a:t>
            </a:r>
          </a:p>
          <a:p>
            <a:r>
              <a:rPr lang="en-US" b="0" dirty="0"/>
              <a:t>1. Students read the interview and decide whether each statement is true or false.</a:t>
            </a:r>
          </a:p>
          <a:p>
            <a:r>
              <a:rPr lang="en-US" b="0" dirty="0"/>
              <a:t>2. Click to reveal answers.</a:t>
            </a:r>
          </a:p>
          <a:p>
            <a:r>
              <a:rPr lang="en-US" b="0" dirty="0"/>
              <a:t>3. Oral translation of text.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Written production of emphatic pronouns </a:t>
            </a:r>
            <a:r>
              <a:rPr lang="en-US" b="0" i="1" dirty="0" err="1"/>
              <a:t>moi</a:t>
            </a:r>
            <a:r>
              <a:rPr lang="en-US" b="0" i="0" dirty="0"/>
              <a:t> and </a:t>
            </a:r>
            <a:r>
              <a:rPr lang="en-US" b="0" i="1" dirty="0" err="1"/>
              <a:t>toi</a:t>
            </a:r>
            <a:r>
              <a:rPr lang="en-US" b="0" i="0" dirty="0"/>
              <a:t>, relative pronoun </a:t>
            </a:r>
            <a:r>
              <a:rPr lang="en-US" b="0" i="1" dirty="0"/>
              <a:t>qui</a:t>
            </a:r>
            <a:r>
              <a:rPr lang="en-US" b="0" i="0" dirty="0"/>
              <a:t>, verb + </a:t>
            </a:r>
            <a:r>
              <a:rPr lang="en-US" b="0" i="1" dirty="0">
                <a:latin typeface="Century Gothic" panose="020B0502020202020204" pitchFamily="34" charset="0"/>
              </a:rPr>
              <a:t>à</a:t>
            </a:r>
            <a:r>
              <a:rPr lang="en-US" b="0" i="0" dirty="0">
                <a:latin typeface="Century Gothic" panose="020B0502020202020204" pitchFamily="34" charset="0"/>
              </a:rPr>
              <a:t> + noun, and verb + </a:t>
            </a:r>
            <a:r>
              <a:rPr lang="en-US" b="0" i="1" dirty="0">
                <a:latin typeface="Century Gothic" panose="020B0502020202020204" pitchFamily="34" charset="0"/>
              </a:rPr>
              <a:t>de</a:t>
            </a:r>
            <a:r>
              <a:rPr lang="en-US" b="0" i="0" dirty="0">
                <a:latin typeface="Century Gothic" panose="020B0502020202020204" pitchFamily="34" charset="0"/>
              </a:rPr>
              <a:t> + noun</a:t>
            </a:r>
            <a:endParaRPr lang="en-US" b="1" dirty="0"/>
          </a:p>
          <a:p>
            <a:endParaRPr lang="en-US" b="1" dirty="0"/>
          </a:p>
          <a:p>
            <a:r>
              <a:rPr lang="en-US" b="1" dirty="0"/>
              <a:t>Procedure:</a:t>
            </a:r>
          </a:p>
          <a:p>
            <a:r>
              <a:rPr lang="en-US" b="0" dirty="0"/>
              <a:t>1. Students translate the text into French.</a:t>
            </a:r>
          </a:p>
          <a:p>
            <a:r>
              <a:rPr lang="en-US" b="0" dirty="0"/>
              <a:t>2. Click to check the answers.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conseil [577]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9.2.2.1 vocabulary learning homework is here: https://resources.ncelp.org/concern/resources/c534fq30w?locale=en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86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err="1"/>
              <a:t>Recognise</a:t>
            </a:r>
            <a:r>
              <a:rPr lang="en-US" b="0" dirty="0"/>
              <a:t> SSC [oi] in spoken language</a:t>
            </a:r>
            <a:endParaRPr lang="en-US" b="1" dirty="0"/>
          </a:p>
          <a:p>
            <a:endParaRPr lang="en-US" b="1" dirty="0"/>
          </a:p>
          <a:p>
            <a:r>
              <a:rPr lang="en-US" b="1" dirty="0"/>
              <a:t>Procedure:</a:t>
            </a:r>
          </a:p>
          <a:p>
            <a:r>
              <a:rPr lang="en-US" b="0" dirty="0"/>
              <a:t>1. Click audio buttons to hear sentences in French</a:t>
            </a:r>
          </a:p>
          <a:p>
            <a:r>
              <a:rPr lang="en-US" b="0" dirty="0"/>
              <a:t>2. Students tally how many times they hear SSC [oi] in each sentence</a:t>
            </a:r>
          </a:p>
          <a:p>
            <a:r>
              <a:rPr lang="en-US" b="0" dirty="0"/>
              <a:t>3. Elicit answers one by one</a:t>
            </a:r>
          </a:p>
          <a:p>
            <a:r>
              <a:rPr lang="en-US" b="0" dirty="0"/>
              <a:t>4. Click to reveal sentences with [oi] highlighted (and English translations)</a:t>
            </a:r>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kumimoji="0" lang="en-US" sz="1200" b="0" u="none" strike="noStrike" kern="1200" cap="none" spc="0" normalizeH="0" baseline="0" noProof="0" dirty="0">
                <a:ln>
                  <a:noFill/>
                </a:ln>
                <a:solidFill>
                  <a:srgbClr val="4472C4">
                    <a:lumMod val="50000"/>
                  </a:srgbClr>
                </a:solidFill>
                <a:effectLst/>
                <a:uLnTx/>
                <a:uFillTx/>
              </a:rPr>
              <a:t>On ne </a:t>
            </a:r>
            <a:r>
              <a:rPr kumimoji="0" lang="en-US" sz="1200" b="0" u="none" strike="noStrike" kern="1200" cap="none" spc="0" normalizeH="0" baseline="0" noProof="0" dirty="0" err="1">
                <a:ln>
                  <a:noFill/>
                </a:ln>
                <a:solidFill>
                  <a:srgbClr val="4472C4">
                    <a:lumMod val="50000"/>
                  </a:srgbClr>
                </a:solidFill>
                <a:effectLst/>
                <a:uLnTx/>
                <a:uFillTx/>
              </a:rPr>
              <a:t>peut</a:t>
            </a:r>
            <a:r>
              <a:rPr kumimoji="0" lang="en-US" sz="1200" b="0" u="none" strike="noStrike" kern="1200" cap="none" spc="0" normalizeH="0" baseline="0" noProof="0" dirty="0">
                <a:ln>
                  <a:noFill/>
                </a:ln>
                <a:solidFill>
                  <a:srgbClr val="4472C4">
                    <a:lumMod val="50000"/>
                  </a:srgbClr>
                </a:solidFill>
                <a:effectLst/>
                <a:uLnTx/>
                <a:uFillTx/>
              </a:rPr>
              <a:t> pas ch</a:t>
            </a:r>
            <a:r>
              <a:rPr kumimoji="0" lang="en-US" sz="1200" b="1" u="none" strike="noStrike" kern="1200" cap="none" spc="0" normalizeH="0" baseline="0" noProof="0" dirty="0">
                <a:ln>
                  <a:noFill/>
                </a:ln>
                <a:solidFill>
                  <a:srgbClr val="EE6000"/>
                </a:solidFill>
                <a:effectLst/>
                <a:uLnTx/>
                <a:uFillTx/>
              </a:rPr>
              <a:t>oi</a:t>
            </a:r>
            <a:r>
              <a:rPr lang="en-US" sz="1200" dirty="0">
                <a:solidFill>
                  <a:srgbClr val="4472C4">
                    <a:lumMod val="50000"/>
                  </a:srgbClr>
                </a:solidFill>
              </a:rPr>
              <a:t>sir </a:t>
            </a:r>
            <a:r>
              <a:rPr lang="en-US" sz="1200" dirty="0" err="1">
                <a:solidFill>
                  <a:srgbClr val="4472C4">
                    <a:lumMod val="50000"/>
                  </a:srgbClr>
                </a:solidFill>
              </a:rPr>
              <a:t>ses</a:t>
            </a:r>
            <a:r>
              <a:rPr lang="en-US" sz="1200" dirty="0">
                <a:solidFill>
                  <a:srgbClr val="4472C4">
                    <a:lumMod val="50000"/>
                  </a:srgbClr>
                </a:solidFill>
              </a:rPr>
              <a:t> </a:t>
            </a:r>
            <a:r>
              <a:rPr lang="en-US" sz="1200" dirty="0" err="1">
                <a:solidFill>
                  <a:srgbClr val="4472C4">
                    <a:lumMod val="50000"/>
                  </a:srgbClr>
                </a:solidFill>
              </a:rPr>
              <a:t>v</a:t>
            </a:r>
            <a:r>
              <a:rPr lang="en-US" sz="1200" b="1" dirty="0" err="1">
                <a:solidFill>
                  <a:srgbClr val="EE6000"/>
                </a:solidFill>
              </a:rPr>
              <a:t>oi</a:t>
            </a:r>
            <a:r>
              <a:rPr kumimoji="0" lang="en-US" sz="1200" b="0" u="none" strike="noStrike" kern="1200" cap="none" spc="0" normalizeH="0" baseline="0" noProof="0" dirty="0">
                <a:ln>
                  <a:noFill/>
                </a:ln>
                <a:solidFill>
                  <a:srgbClr val="4472C4">
                    <a:lumMod val="50000"/>
                  </a:srgbClr>
                </a:solidFill>
                <a:effectLst/>
                <a:uLnTx/>
                <a:uFillTx/>
              </a:rPr>
              <a:t>sins.</a:t>
            </a:r>
          </a:p>
          <a:p>
            <a:r>
              <a:rPr lang="en-US" b="0" dirty="0"/>
              <a:t>2. </a:t>
            </a:r>
            <a:r>
              <a:rPr lang="fr-FR" sz="1200" dirty="0" err="1">
                <a:solidFill>
                  <a:srgbClr val="4472C4">
                    <a:lumMod val="50000"/>
                  </a:srgbClr>
                </a:solidFill>
              </a:rPr>
              <a:t>Franç</a:t>
            </a:r>
            <a:r>
              <a:rPr lang="en-US" sz="1200" b="1" dirty="0">
                <a:solidFill>
                  <a:srgbClr val="EE6000"/>
                </a:solidFill>
              </a:rPr>
              <a:t>oi</a:t>
            </a:r>
            <a:r>
              <a:rPr lang="fr-FR" sz="1200" dirty="0">
                <a:solidFill>
                  <a:srgbClr val="4472C4">
                    <a:lumMod val="50000"/>
                  </a:srgbClr>
                </a:solidFill>
              </a:rPr>
              <a:t>s a deux m</a:t>
            </a:r>
            <a:r>
              <a:rPr lang="en-US" sz="1200" b="1" dirty="0">
                <a:solidFill>
                  <a:srgbClr val="EE6000"/>
                </a:solidFill>
              </a:rPr>
              <a:t>oi</a:t>
            </a:r>
            <a:r>
              <a:rPr lang="fr-FR" sz="1200" dirty="0">
                <a:solidFill>
                  <a:srgbClr val="4472C4">
                    <a:lumMod val="50000"/>
                  </a:srgbClr>
                </a:solidFill>
              </a:rPr>
              <a:t>s pour écrire </a:t>
            </a:r>
            <a:r>
              <a:rPr lang="fr-FR" sz="1200" dirty="0" err="1">
                <a:solidFill>
                  <a:srgbClr val="4472C4">
                    <a:lumMod val="50000"/>
                  </a:srgbClr>
                </a:solidFill>
              </a:rPr>
              <a:t>l'hist</a:t>
            </a:r>
            <a:r>
              <a:rPr lang="en-US" sz="1200" b="1" dirty="0">
                <a:solidFill>
                  <a:srgbClr val="EE6000"/>
                </a:solidFill>
              </a:rPr>
              <a:t>oi</a:t>
            </a:r>
            <a:r>
              <a:rPr lang="fr-FR" sz="1200" dirty="0">
                <a:solidFill>
                  <a:srgbClr val="4472C4">
                    <a:lumMod val="50000"/>
                  </a:srgbClr>
                </a:solidFill>
              </a:rPr>
              <a: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solidFill>
                  <a:srgbClr val="4472C4">
                    <a:lumMod val="50000"/>
                  </a:srgbClr>
                </a:solidFill>
              </a:rPr>
              <a:t>3. </a:t>
            </a:r>
            <a:r>
              <a:rPr lang="fr-FR" sz="1200" dirty="0">
                <a:solidFill>
                  <a:srgbClr val="4472C4">
                    <a:lumMod val="50000"/>
                  </a:srgbClr>
                </a:solidFill>
              </a:rPr>
              <a:t>Le r</a:t>
            </a:r>
            <a:r>
              <a:rPr lang="en-US" sz="1200" b="1" dirty="0">
                <a:solidFill>
                  <a:srgbClr val="EE6000"/>
                </a:solidFill>
              </a:rPr>
              <a:t>oi</a:t>
            </a:r>
            <a:r>
              <a:rPr lang="fr-FR" sz="1200" dirty="0">
                <a:solidFill>
                  <a:srgbClr val="4472C4">
                    <a:lumMod val="50000"/>
                  </a:srgbClr>
                </a:solidFill>
              </a:rPr>
              <a:t> v</a:t>
            </a:r>
            <a:r>
              <a:rPr lang="en-US" sz="1200" b="1" dirty="0">
                <a:solidFill>
                  <a:srgbClr val="EE6000"/>
                </a:solidFill>
              </a:rPr>
              <a:t>oi</a:t>
            </a:r>
            <a:r>
              <a:rPr lang="fr-FR" sz="1200" dirty="0">
                <a:solidFill>
                  <a:srgbClr val="4472C4">
                    <a:lumMod val="50000"/>
                  </a:srgbClr>
                </a:solidFill>
              </a:rPr>
              <a:t>t </a:t>
            </a:r>
            <a:r>
              <a:rPr lang="fr-FR" sz="1200" dirty="0" err="1">
                <a:solidFill>
                  <a:srgbClr val="4472C4">
                    <a:lumMod val="50000"/>
                  </a:srgbClr>
                </a:solidFill>
              </a:rPr>
              <a:t>pourqu</a:t>
            </a:r>
            <a:r>
              <a:rPr lang="en-US" sz="1200" b="1" dirty="0">
                <a:solidFill>
                  <a:srgbClr val="EE6000"/>
                </a:solidFill>
              </a:rPr>
              <a:t>oi</a:t>
            </a:r>
            <a:r>
              <a:rPr lang="fr-FR" sz="1200" dirty="0">
                <a:solidFill>
                  <a:srgbClr val="4472C4">
                    <a:lumMod val="50000"/>
                  </a:srgbClr>
                </a:solidFill>
              </a:rPr>
              <a:t> la reine a écrit la l</a:t>
            </a:r>
            <a:r>
              <a:rPr lang="en-US" sz="1200" b="1" dirty="0">
                <a:solidFill>
                  <a:srgbClr val="EE6000"/>
                </a:solidFill>
              </a:rPr>
              <a:t>oi</a:t>
            </a:r>
            <a:r>
              <a:rPr lang="fr-FR" sz="1200" dirty="0">
                <a:solidFill>
                  <a:srgbClr val="4472C4">
                    <a:lumMod val="50000"/>
                  </a:srgbClr>
                </a:solidFill>
              </a:rPr>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voisin</a:t>
            </a:r>
            <a:r>
              <a:rPr lang="en-GB" baseline="0" dirty="0"/>
              <a:t> [979], </a:t>
            </a:r>
            <a:r>
              <a:rPr lang="en-GB" baseline="0" dirty="0" err="1"/>
              <a:t>roi</a:t>
            </a:r>
            <a:r>
              <a:rPr lang="en-GB" baseline="0" dirty="0"/>
              <a:t> [1364], </a:t>
            </a:r>
            <a:r>
              <a:rPr lang="en-GB" baseline="0" dirty="0" err="1"/>
              <a:t>reine</a:t>
            </a:r>
            <a:r>
              <a:rPr lang="en-GB" baseline="0" dirty="0"/>
              <a:t> [2809], </a:t>
            </a:r>
            <a:r>
              <a:rPr lang="en-GB" baseline="0" dirty="0" err="1"/>
              <a:t>loi</a:t>
            </a:r>
            <a:r>
              <a:rPr lang="en-GB" baseline="0" dirty="0"/>
              <a:t> [267]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(2 slides)</a:t>
            </a:r>
            <a:endParaRPr lang="en-US" b="1" dirty="0"/>
          </a:p>
          <a:p>
            <a:endParaRPr lang="en-US" b="1" dirty="0"/>
          </a:p>
          <a:p>
            <a:r>
              <a:rPr lang="en-US" b="1" dirty="0"/>
              <a:t>Aim: </a:t>
            </a:r>
            <a:r>
              <a:rPr lang="en-US" b="0" dirty="0"/>
              <a:t>recognition of new vocabulary from French definitions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through the example on this slide first to model the task.</a:t>
            </a:r>
          </a:p>
          <a:p>
            <a:r>
              <a:rPr lang="en-US" b="0" dirty="0"/>
              <a:t>2. Split the class into pairs.</a:t>
            </a:r>
          </a:p>
          <a:p>
            <a:r>
              <a:rPr lang="en-US" b="0" dirty="0"/>
              <a:t>3. Use the prompt cards on the next slide (do not show to the class).</a:t>
            </a:r>
          </a:p>
          <a:p>
            <a:endParaRPr lang="en-US" b="0" dirty="0"/>
          </a:p>
          <a:p>
            <a:r>
              <a:rPr lang="en-US" b="1" dirty="0"/>
              <a:t>Note</a:t>
            </a:r>
            <a:r>
              <a:rPr lang="en-US" b="0" dirty="0"/>
              <a:t>: if students have not engaged in the vocabulary pre-learning an alternative activity might be preferable at this point in the lesson, i.e. a presentation and rehearsal of the new vocabulary.  This activity could then be reserved for revisiting at a later moment.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prompt cards on next slide (do not show to the class)</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755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comprehension of new vocabulary in context</a:t>
            </a:r>
            <a:endParaRPr lang="en-US" b="1" dirty="0"/>
          </a:p>
          <a:p>
            <a:endParaRPr lang="en-US" b="1" dirty="0"/>
          </a:p>
          <a:p>
            <a:r>
              <a:rPr lang="en-US" b="1" dirty="0"/>
              <a:t>Procedure:</a:t>
            </a:r>
          </a:p>
          <a:p>
            <a:r>
              <a:rPr lang="en-US" b="0" dirty="0"/>
              <a:t>1. Students read text. Opportunity for questions if they don’t understand.</a:t>
            </a:r>
          </a:p>
          <a:p>
            <a:r>
              <a:rPr lang="en-US" b="0" dirty="0"/>
              <a:t>2. Click to bring up questions.</a:t>
            </a:r>
          </a:p>
          <a:p>
            <a:r>
              <a:rPr lang="en-US" b="0" dirty="0"/>
              <a:t>3. Elicit answers from students.</a:t>
            </a:r>
          </a:p>
          <a:p>
            <a:r>
              <a:rPr lang="en-US" b="0" dirty="0"/>
              <a:t>4. Click to bring up answers one by one.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0" baseline="0" dirty="0"/>
              <a:t>police [829], </a:t>
            </a:r>
            <a:r>
              <a:rPr lang="en-GB" b="0" baseline="0" dirty="0" err="1"/>
              <a:t>victime</a:t>
            </a:r>
            <a:r>
              <a:rPr lang="en-GB" b="0" baseline="0" dirty="0"/>
              <a:t> [697]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délit</a:t>
            </a:r>
            <a:r>
              <a:rPr lang="en-GB" baseline="0" dirty="0"/>
              <a:t> [3166], </a:t>
            </a:r>
            <a:r>
              <a:rPr lang="en-GB" baseline="0" dirty="0" err="1"/>
              <a:t>délinquant</a:t>
            </a:r>
            <a:r>
              <a:rPr lang="en-GB" baseline="0" dirty="0"/>
              <a:t> [4394], poste [489], augmenter [823]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Source for ‘crime increases after spring’ based on crime being higher in warmer weather https://www.bbc.co.uk/news/uk-44821796</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Recap of prepositions</a:t>
            </a:r>
            <a:endParaRPr lang="en-US" b="1" dirty="0"/>
          </a:p>
          <a:p>
            <a:endParaRPr lang="en-US" b="1" dirty="0"/>
          </a:p>
          <a:p>
            <a:r>
              <a:rPr lang="en-US" b="1" dirty="0"/>
              <a:t>Procedure:</a:t>
            </a:r>
          </a:p>
          <a:p>
            <a:pPr marL="228600" indent="-228600">
              <a:buAutoNum type="arabicPeriod"/>
            </a:pPr>
            <a:r>
              <a:rPr lang="en-US" b="0" dirty="0"/>
              <a:t>Click to reveal explanation and the three titles.</a:t>
            </a:r>
          </a:p>
          <a:p>
            <a:pPr marL="228600" indent="-228600">
              <a:buAutoNum type="arabicPeriod"/>
            </a:pPr>
            <a:r>
              <a:rPr lang="en-US" b="0" dirty="0"/>
              <a:t>Students list prepositions they can remember.</a:t>
            </a:r>
          </a:p>
          <a:p>
            <a:pPr marL="228600" indent="-228600">
              <a:buAutoNum type="arabicPeriod"/>
            </a:pPr>
            <a:r>
              <a:rPr lang="en-US" b="0" dirty="0"/>
              <a:t>Click to reveal suggested answers. Students may have remembered more than those listed, but this slide concentrates on the prepositions most likely to be used with emphatic pronouns, which are introduced on the next slide.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2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Introduction of emphatic pronouns </a:t>
            </a:r>
            <a:r>
              <a:rPr lang="en-US" b="0" i="1" dirty="0" err="1"/>
              <a:t>moi</a:t>
            </a:r>
            <a:r>
              <a:rPr lang="en-US" b="0" i="0" dirty="0"/>
              <a:t> and </a:t>
            </a:r>
            <a:r>
              <a:rPr lang="en-US" b="0" i="1" dirty="0" err="1"/>
              <a:t>toi</a:t>
            </a:r>
            <a:endParaRPr lang="en-US" b="1" dirty="0"/>
          </a:p>
          <a:p>
            <a:endParaRPr lang="en-US" b="1" dirty="0"/>
          </a:p>
          <a:p>
            <a:r>
              <a:rPr lang="en-US" b="1" dirty="0"/>
              <a:t>Procedure:</a:t>
            </a:r>
          </a:p>
          <a:p>
            <a:r>
              <a:rPr lang="en-US" b="0" dirty="0"/>
              <a:t>1. Click to reveal explanations and examples.</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5511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7031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7003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7291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6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4538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5003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806087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260602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27309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12/02/2022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4005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230132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audio" Target="../media/audio18.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audio" Target="../media/audio35.wav"/><Relationship Id="rId3" Type="http://schemas.openxmlformats.org/officeDocument/2006/relationships/image" Target="../media/image10.png"/><Relationship Id="rId21" Type="http://schemas.openxmlformats.org/officeDocument/2006/relationships/image" Target="../media/image32.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audio" Target="../media/audio34.wav"/><Relationship Id="rId2" Type="http://schemas.openxmlformats.org/officeDocument/2006/relationships/notesSlide" Target="../notesSlides/notesSlide22.xml"/><Relationship Id="rId16" Type="http://schemas.openxmlformats.org/officeDocument/2006/relationships/audio" Target="../media/audio33.wav"/><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5" Type="http://schemas.openxmlformats.org/officeDocument/2006/relationships/audio" Target="../media/audio32.wav"/><Relationship Id="rId10" Type="http://schemas.openxmlformats.org/officeDocument/2006/relationships/audio" Target="../media/audio27.wav"/><Relationship Id="rId19" Type="http://schemas.openxmlformats.org/officeDocument/2006/relationships/audio" Target="../media/audio36.wav"/><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audio" Target="../media/audio31.wav"/></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hyperlink" Target="https://quizlet.com/gb/586694624/year-9-french-term-12-week-7-flash-cards/" TargetMode="External"/><Relationship Id="rId3" Type="http://schemas.openxmlformats.org/officeDocument/2006/relationships/image" Target="../media/image10.png"/><Relationship Id="rId7" Type="http://schemas.openxmlformats.org/officeDocument/2006/relationships/hyperlink" Target="https://quizlet.com/gb/623861850/year-9-french-term-22-week-1-flash-cards/" TargetMode="External"/><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hyperlink" Target="https://drive.google.com/file/d/15hyzXx3K3x6Yi-zt1rEzHerXU9gpkODC/view?usp=sharing" TargetMode="External"/><Relationship Id="rId11" Type="http://schemas.openxmlformats.org/officeDocument/2006/relationships/image" Target="../media/image37.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hyperlink" Target="https://quizlet.com/gb/586690160/year-9-french-term-11-week-7-flash-cards/"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4.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79999" y="1883962"/>
            <a:ext cx="9488435" cy="1062010"/>
          </a:xfrm>
        </p:spPr>
        <p:txBody>
          <a:bodyPr>
            <a:normAutofit fontScale="90000"/>
          </a:bodyPr>
          <a:lstStyle/>
          <a:p>
            <a:pPr algn="l"/>
            <a:r>
              <a:rPr lang="en-GB" sz="4000" b="1" dirty="0">
                <a:solidFill>
                  <a:prstClr val="white"/>
                </a:solidFill>
              </a:rPr>
              <a:t>Talking about what has happened (2) : Crime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Use of emphatic pronouns </a:t>
            </a:r>
            <a:r>
              <a:rPr lang="en-GB" sz="3000" dirty="0" err="1">
                <a:solidFill>
                  <a:prstClr val="white"/>
                </a:solidFill>
              </a:rPr>
              <a:t>moi</a:t>
            </a:r>
            <a:r>
              <a:rPr lang="en-GB" sz="3000" dirty="0">
                <a:solidFill>
                  <a:prstClr val="white"/>
                </a:solidFill>
              </a:rPr>
              <a:t> and </a:t>
            </a:r>
            <a:r>
              <a:rPr lang="en-GB" sz="3000" dirty="0" err="1">
                <a:solidFill>
                  <a:prstClr val="white"/>
                </a:solidFill>
              </a:rPr>
              <a:t>toi</a:t>
            </a:r>
            <a:r>
              <a:rPr lang="en-GB" sz="3000" dirty="0">
                <a:solidFill>
                  <a:prstClr val="white"/>
                </a:solidFill>
              </a:rPr>
              <a:t> after prepositions</a:t>
            </a:r>
          </a:p>
          <a:p>
            <a:pPr algn="l"/>
            <a:r>
              <a:rPr lang="en-GB" sz="3000" dirty="0">
                <a:solidFill>
                  <a:prstClr val="white"/>
                </a:solidFill>
              </a:rPr>
              <a:t>SSC [oi]</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37</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a:t>
            </a:r>
            <a:r>
              <a:rPr lang="en-GB" sz="1400" dirty="0">
                <a:solidFill>
                  <a:prstClr val="white"/>
                </a:solidFill>
                <a:latin typeface="Century Gothic" panose="020B0502020202020204" pitchFamily="34" charset="0"/>
              </a:rPr>
              <a:t>s</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lang="en-GB" sz="1400" dirty="0">
                <a:solidFill>
                  <a:prstClr val="white"/>
                </a:solidFill>
                <a:latin typeface="Century Gothic" panose="020B0502020202020204" pitchFamily="34" charset="0"/>
              </a:rPr>
              <a:t>Catherine Morris/Catherine Salkeld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04/02/22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200" b="1" dirty="0">
                <a:solidFill>
                  <a:schemeClr val="bg1"/>
                </a:solidFill>
              </a:rPr>
              <a:t>Emphatic pronouns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638AA57C-8E4C-459D-8638-8ADC69A69265}"/>
              </a:ext>
            </a:extLst>
          </p:cNvPr>
          <p:cNvSpPr txBox="1"/>
          <p:nvPr/>
        </p:nvSpPr>
        <p:spPr>
          <a:xfrm>
            <a:off x="285044" y="1328115"/>
            <a:ext cx="9632679" cy="4534446"/>
          </a:xfrm>
          <a:prstGeom prst="rect">
            <a:avLst/>
          </a:prstGeom>
          <a:noFill/>
        </p:spPr>
        <p:txBody>
          <a:bodyPr wrap="square">
            <a:spAutoFit/>
          </a:bodyPr>
          <a:lstStyle/>
          <a:p>
            <a:pPr>
              <a:lnSpc>
                <a:spcPct val="150000"/>
              </a:lnSpc>
            </a:pPr>
            <a:r>
              <a:rPr lang="fr-FR" sz="2800" b="1" dirty="0">
                <a:solidFill>
                  <a:srgbClr val="115076"/>
                </a:solidFill>
                <a:latin typeface="Century Gothic" panose="020B0502020202020204" pitchFamily="34" charset="0"/>
              </a:rPr>
              <a:t>Choisis le bon mot.</a:t>
            </a:r>
          </a:p>
          <a:p>
            <a:pPr marL="457200" indent="-457200">
              <a:lnSpc>
                <a:spcPct val="150000"/>
              </a:lnSpc>
              <a:buAutoNum type="arabicPeriod"/>
            </a:pPr>
            <a:r>
              <a:rPr lang="fr-FR" sz="2800" dirty="0">
                <a:solidFill>
                  <a:srgbClr val="115076"/>
                </a:solidFill>
                <a:latin typeface="Century Gothic" panose="020B0502020202020204" pitchFamily="34" charset="0"/>
              </a:rPr>
              <a:t>Je vais au cinéma avec </a:t>
            </a:r>
            <a:r>
              <a:rPr lang="fr-FR" sz="2800" b="1" dirty="0">
                <a:solidFill>
                  <a:srgbClr val="115076"/>
                </a:solidFill>
                <a:latin typeface="Century Gothic" panose="020B0502020202020204" pitchFamily="34" charset="0"/>
              </a:rPr>
              <a:t>tu/toi.</a:t>
            </a:r>
          </a:p>
          <a:p>
            <a:pPr marL="457200" indent="-457200">
              <a:lnSpc>
                <a:spcPct val="150000"/>
              </a:lnSpc>
              <a:buAutoNum type="arabicPeriod"/>
            </a:pPr>
            <a:r>
              <a:rPr lang="fr-FR" sz="2800" dirty="0">
                <a:solidFill>
                  <a:srgbClr val="115076"/>
                </a:solidFill>
                <a:latin typeface="Century Gothic" panose="020B0502020202020204" pitchFamily="34" charset="0"/>
              </a:rPr>
              <a:t>Je mange du pain et  </a:t>
            </a:r>
            <a:r>
              <a:rPr lang="fr-FR" sz="2800" b="1" dirty="0">
                <a:solidFill>
                  <a:srgbClr val="115076"/>
                </a:solidFill>
                <a:latin typeface="Century Gothic" panose="020B0502020202020204" pitchFamily="34" charset="0"/>
              </a:rPr>
              <a:t>tu/toi   </a:t>
            </a:r>
            <a:r>
              <a:rPr lang="fr-FR" sz="2800" dirty="0">
                <a:solidFill>
                  <a:srgbClr val="115076"/>
                </a:solidFill>
                <a:latin typeface="Century Gothic" panose="020B0502020202020204" pitchFamily="34" charset="0"/>
              </a:rPr>
              <a:t>manges du fromage.</a:t>
            </a:r>
          </a:p>
          <a:p>
            <a:pPr marL="457200" indent="-457200">
              <a:lnSpc>
                <a:spcPct val="150000"/>
              </a:lnSpc>
              <a:buAutoNum type="arabicPeriod"/>
            </a:pPr>
            <a:r>
              <a:rPr lang="fr-FR" sz="2800" dirty="0">
                <a:solidFill>
                  <a:srgbClr val="115076"/>
                </a:solidFill>
                <a:latin typeface="Century Gothic" panose="020B0502020202020204" pitchFamily="34" charset="0"/>
              </a:rPr>
              <a:t>Tu as un cadeau pour </a:t>
            </a:r>
            <a:r>
              <a:rPr lang="fr-FR" sz="2800" b="1" dirty="0">
                <a:solidFill>
                  <a:srgbClr val="115076"/>
                </a:solidFill>
                <a:latin typeface="Century Gothic" panose="020B0502020202020204" pitchFamily="34" charset="0"/>
              </a:rPr>
              <a:t>je/moi</a:t>
            </a:r>
            <a:r>
              <a:rPr lang="fr-FR" sz="2800" b="1" i="1" dirty="0">
                <a:solidFill>
                  <a:srgbClr val="115076"/>
                </a:solidFill>
                <a:latin typeface="Century Gothic" panose="020B0502020202020204" pitchFamily="34" charset="0"/>
              </a:rPr>
              <a:t>  </a:t>
            </a:r>
            <a:r>
              <a:rPr lang="fr-FR" sz="2800" dirty="0">
                <a:solidFill>
                  <a:srgbClr val="115076"/>
                </a:solidFill>
                <a:latin typeface="Century Gothic" panose="020B0502020202020204" pitchFamily="34" charset="0"/>
              </a:rPr>
              <a:t>?</a:t>
            </a:r>
          </a:p>
          <a:p>
            <a:pPr marL="457200" indent="-457200">
              <a:lnSpc>
                <a:spcPct val="150000"/>
              </a:lnSpc>
              <a:buAutoNum type="arabicPeriod"/>
            </a:pPr>
            <a:r>
              <a:rPr lang="fr-FR" sz="2800" dirty="0">
                <a:solidFill>
                  <a:srgbClr val="115076"/>
                </a:solidFill>
                <a:latin typeface="Century Gothic" panose="020B0502020202020204" pitchFamily="34" charset="0"/>
              </a:rPr>
              <a:t>Tu aimes le fleuve mais </a:t>
            </a:r>
            <a:r>
              <a:rPr lang="fr-FR" sz="2800" b="1" dirty="0">
                <a:solidFill>
                  <a:srgbClr val="115076"/>
                </a:solidFill>
                <a:latin typeface="Century Gothic" panose="020B0502020202020204" pitchFamily="34" charset="0"/>
              </a:rPr>
              <a:t>je/moi</a:t>
            </a:r>
            <a:r>
              <a:rPr lang="fr-FR" sz="2800" dirty="0">
                <a:solidFill>
                  <a:srgbClr val="115076"/>
                </a:solidFill>
                <a:latin typeface="Century Gothic" panose="020B0502020202020204" pitchFamily="34" charset="0"/>
              </a:rPr>
              <a:t> préfère le lac.</a:t>
            </a:r>
          </a:p>
          <a:p>
            <a:pPr marL="457200" indent="-457200">
              <a:lnSpc>
                <a:spcPct val="150000"/>
              </a:lnSpc>
              <a:buAutoNum type="arabicPeriod"/>
            </a:pPr>
            <a:r>
              <a:rPr lang="fr-FR" sz="2800" dirty="0">
                <a:solidFill>
                  <a:srgbClr val="115076"/>
                </a:solidFill>
                <a:latin typeface="Century Gothic" panose="020B0502020202020204" pitchFamily="34" charset="0"/>
              </a:rPr>
              <a:t>Tu ne dois pas partir sans </a:t>
            </a:r>
            <a:r>
              <a:rPr lang="fr-FR" sz="2800" b="1" dirty="0">
                <a:solidFill>
                  <a:srgbClr val="115076"/>
                </a:solidFill>
                <a:latin typeface="Century Gothic" panose="020B0502020202020204" pitchFamily="34" charset="0"/>
              </a:rPr>
              <a:t>je/moi  </a:t>
            </a:r>
            <a:r>
              <a:rPr lang="fr-FR" sz="2800" dirty="0">
                <a:solidFill>
                  <a:srgbClr val="115076"/>
                </a:solidFill>
                <a:latin typeface="Century Gothic" panose="020B0502020202020204" pitchFamily="34" charset="0"/>
              </a:rPr>
              <a:t>!</a:t>
            </a:r>
          </a:p>
          <a:p>
            <a:pPr marL="457200" indent="-457200">
              <a:lnSpc>
                <a:spcPct val="150000"/>
              </a:lnSpc>
              <a:buAutoNum type="arabicPeriod"/>
            </a:pPr>
            <a:r>
              <a:rPr lang="fr-FR" sz="2800" dirty="0">
                <a:solidFill>
                  <a:srgbClr val="115076"/>
                </a:solidFill>
                <a:latin typeface="Century Gothic" panose="020B0502020202020204" pitchFamily="34" charset="0"/>
              </a:rPr>
              <a:t>Selon </a:t>
            </a:r>
            <a:r>
              <a:rPr lang="fr-FR" sz="2800" b="1" dirty="0">
                <a:solidFill>
                  <a:srgbClr val="115076"/>
                </a:solidFill>
                <a:latin typeface="Century Gothic" panose="020B0502020202020204" pitchFamily="34" charset="0"/>
              </a:rPr>
              <a:t>tu/toi</a:t>
            </a:r>
            <a:r>
              <a:rPr lang="fr-FR" sz="2800" dirty="0">
                <a:solidFill>
                  <a:srgbClr val="115076"/>
                </a:solidFill>
                <a:latin typeface="Century Gothic" panose="020B0502020202020204" pitchFamily="34" charset="0"/>
              </a:rPr>
              <a:t>,  il y a un vent fort aujourd’hui ?</a:t>
            </a:r>
          </a:p>
        </p:txBody>
      </p:sp>
      <p:sp>
        <p:nvSpPr>
          <p:cNvPr id="18" name="Rounded Rectangle 46">
            <a:extLst>
              <a:ext uri="{FF2B5EF4-FFF2-40B4-BE49-F238E27FC236}">
                <a16:creationId xmlns:a16="http://schemas.microsoft.com/office/drawing/2014/main" id="{9F85ABA6-C3F1-470F-8060-D78B7C04CCB0}"/>
              </a:ext>
            </a:extLst>
          </p:cNvPr>
          <p:cNvSpPr/>
          <p:nvPr/>
        </p:nvSpPr>
        <p:spPr>
          <a:xfrm>
            <a:off x="5024025" y="2166063"/>
            <a:ext cx="1171852" cy="399600"/>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t</a:t>
            </a:r>
            <a:r>
              <a:rPr kumimoji="0" lang="fr-FR" sz="2400" b="1" i="0" u="none" strike="noStrike" kern="1200" cap="none" spc="0" normalizeH="0" baseline="0" dirty="0">
                <a:ln>
                  <a:noFill/>
                </a:ln>
                <a:solidFill>
                  <a:prstClr val="white"/>
                </a:solidFill>
                <a:effectLst/>
                <a:uLnTx/>
                <a:uFillTx/>
                <a:latin typeface="Century Gothic" panose="020B0502020202020204" pitchFamily="34" charset="0"/>
              </a:rPr>
              <a:t>oi</a:t>
            </a:r>
          </a:p>
        </p:txBody>
      </p:sp>
      <p:sp>
        <p:nvSpPr>
          <p:cNvPr id="20" name="Rounded Rectangle 46">
            <a:extLst>
              <a:ext uri="{FF2B5EF4-FFF2-40B4-BE49-F238E27FC236}">
                <a16:creationId xmlns:a16="http://schemas.microsoft.com/office/drawing/2014/main" id="{4341AA28-F3FC-4903-B997-EFC91CA895A9}"/>
              </a:ext>
            </a:extLst>
          </p:cNvPr>
          <p:cNvSpPr/>
          <p:nvPr/>
        </p:nvSpPr>
        <p:spPr>
          <a:xfrm>
            <a:off x="4642794" y="2807756"/>
            <a:ext cx="1171852" cy="399600"/>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tu</a:t>
            </a:r>
          </a:p>
        </p:txBody>
      </p:sp>
      <p:sp>
        <p:nvSpPr>
          <p:cNvPr id="22" name="Rounded Rectangle 46">
            <a:extLst>
              <a:ext uri="{FF2B5EF4-FFF2-40B4-BE49-F238E27FC236}">
                <a16:creationId xmlns:a16="http://schemas.microsoft.com/office/drawing/2014/main" id="{2E2B0D27-21E9-4F31-BAB1-AE64614AA96F}"/>
              </a:ext>
            </a:extLst>
          </p:cNvPr>
          <p:cNvSpPr/>
          <p:nvPr/>
        </p:nvSpPr>
        <p:spPr>
          <a:xfrm>
            <a:off x="4642794" y="3466861"/>
            <a:ext cx="1300806" cy="399600"/>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m</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oi</a:t>
            </a:r>
          </a:p>
        </p:txBody>
      </p:sp>
      <p:sp>
        <p:nvSpPr>
          <p:cNvPr id="24" name="Rounded Rectangle 46">
            <a:extLst>
              <a:ext uri="{FF2B5EF4-FFF2-40B4-BE49-F238E27FC236}">
                <a16:creationId xmlns:a16="http://schemas.microsoft.com/office/drawing/2014/main" id="{54C26F47-2E9B-4000-A257-E658AB5902CC}"/>
              </a:ext>
            </a:extLst>
          </p:cNvPr>
          <p:cNvSpPr/>
          <p:nvPr/>
        </p:nvSpPr>
        <p:spPr>
          <a:xfrm>
            <a:off x="4820135" y="4089791"/>
            <a:ext cx="1171851" cy="399600"/>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je</a:t>
            </a:r>
          </a:p>
        </p:txBody>
      </p:sp>
      <p:sp>
        <p:nvSpPr>
          <p:cNvPr id="26" name="Rounded Rectangle 46">
            <a:extLst>
              <a:ext uri="{FF2B5EF4-FFF2-40B4-BE49-F238E27FC236}">
                <a16:creationId xmlns:a16="http://schemas.microsoft.com/office/drawing/2014/main" id="{04C041D6-A290-459C-94FB-B776C4FC4FEC}"/>
              </a:ext>
            </a:extLst>
          </p:cNvPr>
          <p:cNvSpPr/>
          <p:nvPr/>
        </p:nvSpPr>
        <p:spPr>
          <a:xfrm>
            <a:off x="5160104" y="4732624"/>
            <a:ext cx="1171850" cy="399600"/>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m</a:t>
            </a:r>
            <a:r>
              <a:rPr kumimoji="0" lang="fr-FR" sz="2400" b="1" i="0" u="none" strike="noStrike" kern="1200" cap="none" spc="0" normalizeH="0" baseline="0" dirty="0">
                <a:ln>
                  <a:noFill/>
                </a:ln>
                <a:solidFill>
                  <a:prstClr val="white"/>
                </a:solidFill>
                <a:effectLst/>
                <a:uLnTx/>
                <a:uFillTx/>
                <a:latin typeface="Century Gothic" panose="020B0502020202020204" pitchFamily="34" charset="0"/>
              </a:rPr>
              <a:t>oi</a:t>
            </a:r>
          </a:p>
        </p:txBody>
      </p:sp>
      <p:sp>
        <p:nvSpPr>
          <p:cNvPr id="11" name="Rounded Rectangle 46">
            <a:extLst>
              <a:ext uri="{FF2B5EF4-FFF2-40B4-BE49-F238E27FC236}">
                <a16:creationId xmlns:a16="http://schemas.microsoft.com/office/drawing/2014/main" id="{4BB5E9BA-15B7-418D-8299-DC9C8CF89F96}"/>
              </a:ext>
            </a:extLst>
          </p:cNvPr>
          <p:cNvSpPr/>
          <p:nvPr/>
        </p:nvSpPr>
        <p:spPr>
          <a:xfrm>
            <a:off x="1852612" y="5353023"/>
            <a:ext cx="1080000" cy="399600"/>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t</a:t>
            </a:r>
            <a:r>
              <a:rPr kumimoji="0" lang="fr-FR" sz="2400" b="1" i="0" u="none" strike="noStrike" kern="1200" cap="none" spc="0" normalizeH="0" baseline="0" dirty="0">
                <a:ln>
                  <a:noFill/>
                </a:ln>
                <a:solidFill>
                  <a:prstClr val="white"/>
                </a:solidFill>
                <a:effectLst/>
                <a:uLnTx/>
                <a:uFillTx/>
                <a:latin typeface="Century Gothic" panose="020B0502020202020204" pitchFamily="34" charset="0"/>
              </a:rPr>
              <a:t>oi</a:t>
            </a:r>
          </a:p>
        </p:txBody>
      </p:sp>
      <p:pic>
        <p:nvPicPr>
          <p:cNvPr id="3" name="Picture 2" descr="A picture containing icon&#10;&#10;Description automatically generated">
            <a:extLst>
              <a:ext uri="{FF2B5EF4-FFF2-40B4-BE49-F238E27FC236}">
                <a16:creationId xmlns:a16="http://schemas.microsoft.com/office/drawing/2014/main" id="{16094FF7-7062-42D6-B07C-CF094F0017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7244" y="2807756"/>
            <a:ext cx="3324986" cy="3324986"/>
          </a:xfrm>
          <a:prstGeom prst="rect">
            <a:avLst/>
          </a:prstGeom>
        </p:spPr>
      </p:pic>
    </p:spTree>
    <p:extLst>
      <p:ext uri="{BB962C8B-B14F-4D97-AF65-F5344CB8AC3E}">
        <p14:creationId xmlns:p14="http://schemas.microsoft.com/office/powerpoint/2010/main" val="40017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4" grpId="0" animBg="1"/>
      <p:bldP spid="26"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200" b="1" dirty="0">
                <a:solidFill>
                  <a:schemeClr val="bg1"/>
                </a:solidFill>
              </a:rPr>
              <a:t>Emphatic pronouns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DF9F18FC-1E50-40B0-91AC-36BA896007A3}"/>
              </a:ext>
            </a:extLst>
          </p:cNvPr>
          <p:cNvSpPr txBox="1"/>
          <p:nvPr/>
        </p:nvSpPr>
        <p:spPr>
          <a:xfrm>
            <a:off x="304800" y="1334578"/>
            <a:ext cx="8364511" cy="4650440"/>
          </a:xfrm>
          <a:prstGeom prst="rect">
            <a:avLst/>
          </a:prstGeom>
          <a:noFill/>
        </p:spPr>
        <p:txBody>
          <a:bodyPr wrap="square" rtlCol="0">
            <a:spAutoFit/>
          </a:bodyPr>
          <a:lstStyle/>
          <a:p>
            <a:pPr marL="457200" indent="-457200">
              <a:lnSpc>
                <a:spcPct val="150000"/>
              </a:lnSpc>
              <a:buFont typeface="+mj-lt"/>
              <a:buAutoNum type="arabicPeriod"/>
            </a:pPr>
            <a:r>
              <a:rPr lang="en-US" sz="2000" dirty="0">
                <a:solidFill>
                  <a:srgbClr val="115076"/>
                </a:solidFill>
                <a:latin typeface="Century Gothic" panose="020B0502020202020204" pitchFamily="34" charset="0"/>
              </a:rPr>
              <a:t>According to me, there is an atmosphere of happiness here.</a:t>
            </a:r>
          </a:p>
          <a:p>
            <a:pPr marL="457200" indent="-457200">
              <a:lnSpc>
                <a:spcPct val="150000"/>
              </a:lnSpc>
              <a:buFont typeface="+mj-lt"/>
              <a:buAutoNum type="arabicPeriod"/>
            </a:pPr>
            <a:r>
              <a:rPr lang="en-US" sz="2000" dirty="0">
                <a:solidFill>
                  <a:srgbClr val="115076"/>
                </a:solidFill>
                <a:latin typeface="Century Gothic" panose="020B0502020202020204" pitchFamily="34" charset="0"/>
              </a:rPr>
              <a:t>The cat always comes towards you!</a:t>
            </a:r>
          </a:p>
          <a:p>
            <a:pPr marL="457200" indent="-457200">
              <a:lnSpc>
                <a:spcPct val="150000"/>
              </a:lnSpc>
              <a:buFont typeface="+mj-lt"/>
              <a:buAutoNum type="arabicPeriod"/>
            </a:pPr>
            <a:r>
              <a:rPr lang="en-US" sz="2000" dirty="0">
                <a:solidFill>
                  <a:srgbClr val="115076"/>
                </a:solidFill>
                <a:latin typeface="Century Gothic" panose="020B0502020202020204" pitchFamily="34" charset="0"/>
              </a:rPr>
              <a:t>Do you want to go in before me?</a:t>
            </a:r>
          </a:p>
          <a:p>
            <a:pPr marL="457200" indent="-457200">
              <a:lnSpc>
                <a:spcPct val="150000"/>
              </a:lnSpc>
              <a:buFont typeface="+mj-lt"/>
              <a:buAutoNum type="arabicPeriod"/>
            </a:pPr>
            <a:r>
              <a:rPr lang="en-US" sz="2000" dirty="0">
                <a:solidFill>
                  <a:srgbClr val="115076"/>
                </a:solidFill>
                <a:latin typeface="Century Gothic" panose="020B0502020202020204" pitchFamily="34" charset="0"/>
              </a:rPr>
              <a:t>What time are you going home?</a:t>
            </a:r>
          </a:p>
          <a:p>
            <a:pPr marL="457200" indent="-457200">
              <a:lnSpc>
                <a:spcPct val="150000"/>
              </a:lnSpc>
              <a:buFont typeface="+mj-lt"/>
              <a:buAutoNum type="arabicPeriod"/>
            </a:pPr>
            <a:r>
              <a:rPr lang="en-US" sz="2000" dirty="0">
                <a:solidFill>
                  <a:srgbClr val="115076"/>
                </a:solidFill>
              </a:rPr>
              <a:t>According to you, does she look like her dad?</a:t>
            </a:r>
          </a:p>
          <a:p>
            <a:pPr marL="457200" indent="-457200">
              <a:lnSpc>
                <a:spcPct val="150000"/>
              </a:lnSpc>
              <a:buFont typeface="+mj-lt"/>
              <a:buAutoNum type="arabicPeriod"/>
            </a:pPr>
            <a:r>
              <a:rPr lang="en-US" sz="2000" dirty="0">
                <a:solidFill>
                  <a:srgbClr val="115076"/>
                </a:solidFill>
              </a:rPr>
              <a:t>Who arrived after you?</a:t>
            </a:r>
          </a:p>
          <a:p>
            <a:pPr marL="457200" indent="-457200">
              <a:lnSpc>
                <a:spcPct val="150000"/>
              </a:lnSpc>
              <a:buFont typeface="+mj-lt"/>
              <a:buAutoNum type="arabicPeriod"/>
            </a:pPr>
            <a:r>
              <a:rPr lang="en-US" sz="2000" dirty="0">
                <a:solidFill>
                  <a:srgbClr val="115076"/>
                </a:solidFill>
              </a:rPr>
              <a:t>I have a present for you!</a:t>
            </a:r>
          </a:p>
          <a:p>
            <a:pPr marL="457200" indent="-457200">
              <a:lnSpc>
                <a:spcPct val="150000"/>
              </a:lnSpc>
              <a:buFont typeface="+mj-lt"/>
              <a:buAutoNum type="arabicPeriod"/>
            </a:pPr>
            <a:r>
              <a:rPr lang="en-US" sz="2000" dirty="0">
                <a:solidFill>
                  <a:srgbClr val="115076"/>
                </a:solidFill>
              </a:rPr>
              <a:t>He never goes to Africa without me.</a:t>
            </a:r>
          </a:p>
          <a:p>
            <a:pPr marL="457200" indent="-457200">
              <a:lnSpc>
                <a:spcPct val="150000"/>
              </a:lnSpc>
              <a:buFont typeface="+mj-lt"/>
              <a:buAutoNum type="arabicPeriod"/>
            </a:pPr>
            <a:r>
              <a:rPr lang="en-US" sz="2000" dirty="0">
                <a:solidFill>
                  <a:srgbClr val="115076"/>
                </a:solidFill>
              </a:rPr>
              <a:t>Watch out! There’s a dog in front of you!</a:t>
            </a:r>
          </a:p>
          <a:p>
            <a:pPr marL="457200" indent="-457200">
              <a:lnSpc>
                <a:spcPct val="150000"/>
              </a:lnSpc>
              <a:buFont typeface="+mj-lt"/>
              <a:buAutoNum type="arabicPeriod"/>
            </a:pPr>
            <a:r>
              <a:rPr lang="en-US" sz="2000" dirty="0">
                <a:solidFill>
                  <a:srgbClr val="115076"/>
                </a:solidFill>
              </a:rPr>
              <a:t>Do you want to go to the cinema with me?</a:t>
            </a:r>
          </a:p>
        </p:txBody>
      </p:sp>
      <p:sp>
        <p:nvSpPr>
          <p:cNvPr id="9" name="TextBox 8">
            <a:extLst>
              <a:ext uri="{FF2B5EF4-FFF2-40B4-BE49-F238E27FC236}">
                <a16:creationId xmlns:a16="http://schemas.microsoft.com/office/drawing/2014/main" id="{638AA57C-8E4C-459D-8638-8ADC69A69265}"/>
              </a:ext>
            </a:extLst>
          </p:cNvPr>
          <p:cNvSpPr txBox="1"/>
          <p:nvPr/>
        </p:nvSpPr>
        <p:spPr>
          <a:xfrm>
            <a:off x="6485640" y="340478"/>
            <a:ext cx="3150729" cy="830997"/>
          </a:xfrm>
          <a:prstGeom prst="rect">
            <a:avLst/>
          </a:prstGeom>
          <a:noFill/>
        </p:spPr>
        <p:txBody>
          <a:bodyPr wrap="square">
            <a:spAutoFit/>
          </a:bodyPr>
          <a:lstStyle/>
          <a:p>
            <a:r>
              <a:rPr lang="fr-FR" sz="2400" dirty="0">
                <a:solidFill>
                  <a:srgbClr val="115076"/>
                </a:solidFill>
              </a:rPr>
              <a:t>Traduis les phrases en fran</a:t>
            </a:r>
            <a:r>
              <a:rPr lang="fr-FR" sz="2400" dirty="0">
                <a:solidFill>
                  <a:srgbClr val="115076"/>
                </a:solidFill>
                <a:latin typeface="Century Gothic" panose="020B0502020202020204" pitchFamily="34" charset="0"/>
              </a:rPr>
              <a:t>çais.</a:t>
            </a:r>
          </a:p>
        </p:txBody>
      </p:sp>
      <p:sp>
        <p:nvSpPr>
          <p:cNvPr id="3" name="TextBox 2">
            <a:extLst>
              <a:ext uri="{FF2B5EF4-FFF2-40B4-BE49-F238E27FC236}">
                <a16:creationId xmlns:a16="http://schemas.microsoft.com/office/drawing/2014/main" id="{FB3A7474-C597-443E-9DB3-F1749BD79ECD}"/>
              </a:ext>
            </a:extLst>
          </p:cNvPr>
          <p:cNvSpPr txBox="1"/>
          <p:nvPr/>
        </p:nvSpPr>
        <p:spPr>
          <a:xfrm>
            <a:off x="714093" y="5529969"/>
            <a:ext cx="5558012" cy="400110"/>
          </a:xfrm>
          <a:prstGeom prst="rect">
            <a:avLst/>
          </a:prstGeom>
          <a:solidFill>
            <a:schemeClr val="bg1"/>
          </a:solidFill>
        </p:spPr>
        <p:txBody>
          <a:bodyPr wrap="square" rtlCol="0">
            <a:spAutoFit/>
          </a:bodyPr>
          <a:lstStyle/>
          <a:p>
            <a:pPr algn="l"/>
            <a:r>
              <a:rPr lang="fr-FR" sz="2000" b="1" dirty="0">
                <a:solidFill>
                  <a:srgbClr val="E87D1E"/>
                </a:solidFill>
                <a:latin typeface="Century Gothic" panose="020B0502020202020204" pitchFamily="34" charset="0"/>
              </a:rPr>
              <a:t>Veux-tu aller au cinéma avec moi ?</a:t>
            </a:r>
          </a:p>
        </p:txBody>
      </p:sp>
      <p:sp>
        <p:nvSpPr>
          <p:cNvPr id="10" name="TextBox 9">
            <a:extLst>
              <a:ext uri="{FF2B5EF4-FFF2-40B4-BE49-F238E27FC236}">
                <a16:creationId xmlns:a16="http://schemas.microsoft.com/office/drawing/2014/main" id="{0E5EDD5C-871A-4A6F-ADEF-A90AEC697581}"/>
              </a:ext>
            </a:extLst>
          </p:cNvPr>
          <p:cNvSpPr txBox="1"/>
          <p:nvPr/>
        </p:nvSpPr>
        <p:spPr>
          <a:xfrm>
            <a:off x="714093" y="1456551"/>
            <a:ext cx="7955217" cy="400110"/>
          </a:xfrm>
          <a:prstGeom prst="rect">
            <a:avLst/>
          </a:prstGeom>
          <a:solidFill>
            <a:schemeClr val="bg1"/>
          </a:solidFill>
        </p:spPr>
        <p:txBody>
          <a:bodyPr wrap="square">
            <a:spAutoFit/>
          </a:bodyPr>
          <a:lstStyle/>
          <a:p>
            <a:pPr algn="l"/>
            <a:r>
              <a:rPr lang="fr-FR" sz="2000" b="1" dirty="0">
                <a:solidFill>
                  <a:srgbClr val="E87D1E"/>
                </a:solidFill>
              </a:rPr>
              <a:t>Selon moi, il y a un air de bonheur ici.</a:t>
            </a:r>
          </a:p>
        </p:txBody>
      </p:sp>
      <p:sp>
        <p:nvSpPr>
          <p:cNvPr id="11" name="TextBox 10">
            <a:extLst>
              <a:ext uri="{FF2B5EF4-FFF2-40B4-BE49-F238E27FC236}">
                <a16:creationId xmlns:a16="http://schemas.microsoft.com/office/drawing/2014/main" id="{EFE6FC9D-11C4-4E12-A1B0-AFE8D452D9AA}"/>
              </a:ext>
            </a:extLst>
          </p:cNvPr>
          <p:cNvSpPr txBox="1"/>
          <p:nvPr/>
        </p:nvSpPr>
        <p:spPr>
          <a:xfrm>
            <a:off x="714093" y="1909153"/>
            <a:ext cx="7412636" cy="400110"/>
          </a:xfrm>
          <a:prstGeom prst="rect">
            <a:avLst/>
          </a:prstGeom>
          <a:solidFill>
            <a:schemeClr val="bg1"/>
          </a:solidFill>
        </p:spPr>
        <p:txBody>
          <a:bodyPr wrap="square">
            <a:spAutoFit/>
          </a:bodyPr>
          <a:lstStyle/>
          <a:p>
            <a:pPr algn="l"/>
            <a:r>
              <a:rPr lang="fr-FR" sz="2000" b="1" dirty="0">
                <a:solidFill>
                  <a:srgbClr val="E87D1E"/>
                </a:solidFill>
              </a:rPr>
              <a:t>Le chat vient toujours vers toi !</a:t>
            </a:r>
          </a:p>
        </p:txBody>
      </p:sp>
      <p:sp>
        <p:nvSpPr>
          <p:cNvPr id="13" name="TextBox 12">
            <a:extLst>
              <a:ext uri="{FF2B5EF4-FFF2-40B4-BE49-F238E27FC236}">
                <a16:creationId xmlns:a16="http://schemas.microsoft.com/office/drawing/2014/main" id="{45E42D07-D59B-4E73-A5F8-866D4844BCFC}"/>
              </a:ext>
            </a:extLst>
          </p:cNvPr>
          <p:cNvSpPr txBox="1"/>
          <p:nvPr/>
        </p:nvSpPr>
        <p:spPr>
          <a:xfrm>
            <a:off x="714093" y="2361755"/>
            <a:ext cx="7689954" cy="400110"/>
          </a:xfrm>
          <a:prstGeom prst="rect">
            <a:avLst/>
          </a:prstGeom>
          <a:solidFill>
            <a:schemeClr val="bg1"/>
          </a:solidFill>
        </p:spPr>
        <p:txBody>
          <a:bodyPr wrap="square">
            <a:spAutoFit/>
          </a:bodyPr>
          <a:lstStyle/>
          <a:p>
            <a:pPr algn="l"/>
            <a:r>
              <a:rPr lang="fr-FR" sz="2000" b="1" dirty="0">
                <a:solidFill>
                  <a:srgbClr val="E87D1E"/>
                </a:solidFill>
              </a:rPr>
              <a:t>Veux-tu entrer avant moi ?</a:t>
            </a:r>
          </a:p>
        </p:txBody>
      </p:sp>
      <p:sp>
        <p:nvSpPr>
          <p:cNvPr id="15" name="TextBox 14">
            <a:extLst>
              <a:ext uri="{FF2B5EF4-FFF2-40B4-BE49-F238E27FC236}">
                <a16:creationId xmlns:a16="http://schemas.microsoft.com/office/drawing/2014/main" id="{9057C67F-3DA1-4E08-9FA9-48CAD9ABA897}"/>
              </a:ext>
            </a:extLst>
          </p:cNvPr>
          <p:cNvSpPr txBox="1"/>
          <p:nvPr/>
        </p:nvSpPr>
        <p:spPr>
          <a:xfrm>
            <a:off x="714093" y="2814357"/>
            <a:ext cx="7757410" cy="400110"/>
          </a:xfrm>
          <a:prstGeom prst="rect">
            <a:avLst/>
          </a:prstGeom>
          <a:solidFill>
            <a:schemeClr val="bg1"/>
          </a:solidFill>
        </p:spPr>
        <p:txBody>
          <a:bodyPr wrap="square">
            <a:spAutoFit/>
          </a:bodyPr>
          <a:lstStyle/>
          <a:p>
            <a:pPr algn="l"/>
            <a:r>
              <a:rPr lang="fr-FR" sz="2000" b="1" dirty="0">
                <a:solidFill>
                  <a:srgbClr val="E87D1E"/>
                </a:solidFill>
                <a:latin typeface="Century Gothic" panose="020B0502020202020204" pitchFamily="34" charset="0"/>
              </a:rPr>
              <a:t>À quelle heure vas-tu chez toi ?</a:t>
            </a:r>
          </a:p>
        </p:txBody>
      </p:sp>
      <p:sp>
        <p:nvSpPr>
          <p:cNvPr id="17" name="TextBox 16">
            <a:extLst>
              <a:ext uri="{FF2B5EF4-FFF2-40B4-BE49-F238E27FC236}">
                <a16:creationId xmlns:a16="http://schemas.microsoft.com/office/drawing/2014/main" id="{4BFEA918-B2D0-4E13-9F42-B463BFBCBBD7}"/>
              </a:ext>
            </a:extLst>
          </p:cNvPr>
          <p:cNvSpPr txBox="1"/>
          <p:nvPr/>
        </p:nvSpPr>
        <p:spPr>
          <a:xfrm>
            <a:off x="702851" y="3266959"/>
            <a:ext cx="7779894" cy="400110"/>
          </a:xfrm>
          <a:prstGeom prst="rect">
            <a:avLst/>
          </a:prstGeom>
          <a:solidFill>
            <a:schemeClr val="bg1"/>
          </a:solidFill>
        </p:spPr>
        <p:txBody>
          <a:bodyPr wrap="square">
            <a:spAutoFit/>
          </a:bodyPr>
          <a:lstStyle/>
          <a:p>
            <a:pPr algn="l"/>
            <a:r>
              <a:rPr lang="fr-FR" sz="2000" b="1" dirty="0">
                <a:solidFill>
                  <a:srgbClr val="E87D1E"/>
                </a:solidFill>
                <a:latin typeface="Century Gothic" panose="020B0502020202020204" pitchFamily="34" charset="0"/>
              </a:rPr>
              <a:t>Selon toi, ressemble-t-elle à son père ?</a:t>
            </a:r>
          </a:p>
        </p:txBody>
      </p:sp>
      <p:sp>
        <p:nvSpPr>
          <p:cNvPr id="19" name="TextBox 18">
            <a:extLst>
              <a:ext uri="{FF2B5EF4-FFF2-40B4-BE49-F238E27FC236}">
                <a16:creationId xmlns:a16="http://schemas.microsoft.com/office/drawing/2014/main" id="{C7E034CD-B858-4E2A-9871-EED4A14767C9}"/>
              </a:ext>
            </a:extLst>
          </p:cNvPr>
          <p:cNvSpPr txBox="1"/>
          <p:nvPr/>
        </p:nvSpPr>
        <p:spPr>
          <a:xfrm>
            <a:off x="714093" y="3719561"/>
            <a:ext cx="7779894" cy="400110"/>
          </a:xfrm>
          <a:prstGeom prst="rect">
            <a:avLst/>
          </a:prstGeom>
          <a:solidFill>
            <a:schemeClr val="bg1"/>
          </a:solidFill>
        </p:spPr>
        <p:txBody>
          <a:bodyPr wrap="square">
            <a:spAutoFit/>
          </a:bodyPr>
          <a:lstStyle/>
          <a:p>
            <a:pPr algn="l"/>
            <a:r>
              <a:rPr lang="fr-FR" sz="2000" b="1" dirty="0">
                <a:solidFill>
                  <a:srgbClr val="E87D1E"/>
                </a:solidFill>
                <a:latin typeface="Century Gothic" panose="020B0502020202020204" pitchFamily="34" charset="0"/>
              </a:rPr>
              <a:t>Qui est arrivé après toi ?</a:t>
            </a:r>
          </a:p>
        </p:txBody>
      </p:sp>
      <p:sp>
        <p:nvSpPr>
          <p:cNvPr id="21" name="TextBox 20">
            <a:extLst>
              <a:ext uri="{FF2B5EF4-FFF2-40B4-BE49-F238E27FC236}">
                <a16:creationId xmlns:a16="http://schemas.microsoft.com/office/drawing/2014/main" id="{755E3CA4-197B-46DF-B9D7-BEA447C2D604}"/>
              </a:ext>
            </a:extLst>
          </p:cNvPr>
          <p:cNvSpPr txBox="1"/>
          <p:nvPr/>
        </p:nvSpPr>
        <p:spPr>
          <a:xfrm>
            <a:off x="714093" y="4172163"/>
            <a:ext cx="7802380" cy="400110"/>
          </a:xfrm>
          <a:prstGeom prst="rect">
            <a:avLst/>
          </a:prstGeom>
          <a:solidFill>
            <a:schemeClr val="bg1"/>
          </a:solidFill>
        </p:spPr>
        <p:txBody>
          <a:bodyPr wrap="square">
            <a:spAutoFit/>
          </a:bodyPr>
          <a:lstStyle/>
          <a:p>
            <a:pPr algn="l"/>
            <a:r>
              <a:rPr lang="fr-FR" sz="2000" b="1" dirty="0">
                <a:solidFill>
                  <a:srgbClr val="E87D1E"/>
                </a:solidFill>
                <a:latin typeface="Century Gothic" panose="020B0502020202020204" pitchFamily="34" charset="0"/>
              </a:rPr>
              <a:t>J’ai un cadeau pour toi !</a:t>
            </a:r>
          </a:p>
        </p:txBody>
      </p:sp>
      <p:sp>
        <p:nvSpPr>
          <p:cNvPr id="23" name="TextBox 22">
            <a:extLst>
              <a:ext uri="{FF2B5EF4-FFF2-40B4-BE49-F238E27FC236}">
                <a16:creationId xmlns:a16="http://schemas.microsoft.com/office/drawing/2014/main" id="{CB9F9B36-5339-4E58-A467-FEFACD8F0CC4}"/>
              </a:ext>
            </a:extLst>
          </p:cNvPr>
          <p:cNvSpPr txBox="1"/>
          <p:nvPr/>
        </p:nvSpPr>
        <p:spPr>
          <a:xfrm>
            <a:off x="714093" y="4624765"/>
            <a:ext cx="7817370" cy="400110"/>
          </a:xfrm>
          <a:prstGeom prst="rect">
            <a:avLst/>
          </a:prstGeom>
          <a:solidFill>
            <a:schemeClr val="bg1"/>
          </a:solidFill>
        </p:spPr>
        <p:txBody>
          <a:bodyPr wrap="square">
            <a:spAutoFit/>
          </a:bodyPr>
          <a:lstStyle/>
          <a:p>
            <a:pPr algn="l"/>
            <a:r>
              <a:rPr lang="fr-FR" sz="2000" b="1" dirty="0">
                <a:solidFill>
                  <a:srgbClr val="E87D1E"/>
                </a:solidFill>
                <a:latin typeface="Century Gothic" panose="020B0502020202020204" pitchFamily="34" charset="0"/>
              </a:rPr>
              <a:t>Il ne va jamais en Afrique sans moi.</a:t>
            </a:r>
          </a:p>
        </p:txBody>
      </p:sp>
      <p:sp>
        <p:nvSpPr>
          <p:cNvPr id="25" name="TextBox 24">
            <a:extLst>
              <a:ext uri="{FF2B5EF4-FFF2-40B4-BE49-F238E27FC236}">
                <a16:creationId xmlns:a16="http://schemas.microsoft.com/office/drawing/2014/main" id="{237DF3C3-C049-4C63-B2D3-C504F3EE5835}"/>
              </a:ext>
            </a:extLst>
          </p:cNvPr>
          <p:cNvSpPr txBox="1"/>
          <p:nvPr/>
        </p:nvSpPr>
        <p:spPr>
          <a:xfrm>
            <a:off x="695355" y="5077367"/>
            <a:ext cx="7817370" cy="400110"/>
          </a:xfrm>
          <a:prstGeom prst="rect">
            <a:avLst/>
          </a:prstGeom>
          <a:solidFill>
            <a:schemeClr val="bg1"/>
          </a:solidFill>
        </p:spPr>
        <p:txBody>
          <a:bodyPr wrap="square">
            <a:spAutoFit/>
          </a:bodyPr>
          <a:lstStyle/>
          <a:p>
            <a:pPr algn="l"/>
            <a:r>
              <a:rPr lang="fr-FR" sz="2000" b="1" dirty="0">
                <a:solidFill>
                  <a:srgbClr val="E87D1E"/>
                </a:solidFill>
                <a:latin typeface="Century Gothic" panose="020B0502020202020204" pitchFamily="34" charset="0"/>
              </a:rPr>
              <a:t>Attention ! Il y a un chien devant toi !</a:t>
            </a:r>
          </a:p>
        </p:txBody>
      </p:sp>
      <p:pic>
        <p:nvPicPr>
          <p:cNvPr id="6" name="Picture 5">
            <a:extLst>
              <a:ext uri="{FF2B5EF4-FFF2-40B4-BE49-F238E27FC236}">
                <a16:creationId xmlns:a16="http://schemas.microsoft.com/office/drawing/2014/main" id="{8499EAB2-C614-4C94-A0D3-71F508D77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1382" y="2472366"/>
            <a:ext cx="3834331" cy="2875749"/>
          </a:xfrm>
          <a:prstGeom prst="rect">
            <a:avLst/>
          </a:prstGeom>
        </p:spPr>
      </p:pic>
    </p:spTree>
    <p:extLst>
      <p:ext uri="{BB962C8B-B14F-4D97-AF65-F5344CB8AC3E}">
        <p14:creationId xmlns:p14="http://schemas.microsoft.com/office/powerpoint/2010/main" val="294040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3" grpId="0" animBg="1"/>
      <p:bldP spid="15" grpId="0" animBg="1"/>
      <p:bldP spid="17" grpId="0" animBg="1"/>
      <p:bldP spid="19" grpId="0" animBg="1"/>
      <p:bldP spid="21" grpId="0" animBg="1"/>
      <p:bldP spid="2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Décrire un crime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3" name="TextBox 2">
            <a:extLst>
              <a:ext uri="{FF2B5EF4-FFF2-40B4-BE49-F238E27FC236}">
                <a16:creationId xmlns:a16="http://schemas.microsoft.com/office/drawing/2014/main" id="{4C21C7B3-5C06-4E7E-819E-B089BD6DCDE3}"/>
              </a:ext>
            </a:extLst>
          </p:cNvPr>
          <p:cNvSpPr txBox="1"/>
          <p:nvPr/>
        </p:nvSpPr>
        <p:spPr>
          <a:xfrm>
            <a:off x="179882" y="1199154"/>
            <a:ext cx="11730038" cy="830997"/>
          </a:xfrm>
          <a:prstGeom prst="rect">
            <a:avLst/>
          </a:prstGeom>
          <a:noFill/>
        </p:spPr>
        <p:txBody>
          <a:bodyPr wrap="square" rtlCol="0">
            <a:spAutoFit/>
          </a:bodyPr>
          <a:lstStyle/>
          <a:p>
            <a:pPr algn="l"/>
            <a:r>
              <a:rPr lang="fr-FR" sz="2400" dirty="0">
                <a:solidFill>
                  <a:schemeClr val="accent5">
                    <a:lumMod val="50000"/>
                  </a:schemeClr>
                </a:solidFill>
              </a:rPr>
              <a:t>Partenaire A travaille pour la police. Partenaire B téléphone </a:t>
            </a:r>
            <a:r>
              <a:rPr lang="fr-FR" sz="2400" dirty="0">
                <a:solidFill>
                  <a:schemeClr val="accent5">
                    <a:lumMod val="50000"/>
                  </a:schemeClr>
                </a:solidFill>
                <a:latin typeface="Century Gothic" panose="020B0502020202020204" pitchFamily="34" charset="0"/>
              </a:rPr>
              <a:t>à la police et </a:t>
            </a:r>
            <a:r>
              <a:rPr lang="fr-FR" sz="2400" dirty="0">
                <a:solidFill>
                  <a:schemeClr val="accent5">
                    <a:lumMod val="50000"/>
                  </a:schemeClr>
                </a:solidFill>
              </a:rPr>
              <a:t>décrit un crime. </a:t>
            </a:r>
          </a:p>
        </p:txBody>
      </p:sp>
      <p:pic>
        <p:nvPicPr>
          <p:cNvPr id="10" name="Picture 9" descr="A person wearing a garment&#10;&#10;Description automatically generated with low confidence">
            <a:extLst>
              <a:ext uri="{FF2B5EF4-FFF2-40B4-BE49-F238E27FC236}">
                <a16:creationId xmlns:a16="http://schemas.microsoft.com/office/drawing/2014/main" id="{6234F668-9CF0-4CF1-98F9-683A2737F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211" y="2750789"/>
            <a:ext cx="3040122" cy="3040122"/>
          </a:xfrm>
          <a:prstGeom prst="rect">
            <a:avLst/>
          </a:prstGeom>
        </p:spPr>
      </p:pic>
      <p:pic>
        <p:nvPicPr>
          <p:cNvPr id="6" name="Picture 5">
            <a:extLst>
              <a:ext uri="{FF2B5EF4-FFF2-40B4-BE49-F238E27FC236}">
                <a16:creationId xmlns:a16="http://schemas.microsoft.com/office/drawing/2014/main" id="{F190084B-8647-47C9-A6ED-A2B7E3496A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578307"/>
            <a:ext cx="3212603" cy="3212603"/>
          </a:xfrm>
          <a:prstGeom prst="rect">
            <a:avLst/>
          </a:prstGeom>
        </p:spPr>
      </p:pic>
      <p:sp>
        <p:nvSpPr>
          <p:cNvPr id="12" name="TextBox 11">
            <a:extLst>
              <a:ext uri="{FF2B5EF4-FFF2-40B4-BE49-F238E27FC236}">
                <a16:creationId xmlns:a16="http://schemas.microsoft.com/office/drawing/2014/main" id="{4A59EDED-5F7D-4760-BBB4-F3A46CC784CD}"/>
              </a:ext>
            </a:extLst>
          </p:cNvPr>
          <p:cNvSpPr txBox="1"/>
          <p:nvPr/>
        </p:nvSpPr>
        <p:spPr>
          <a:xfrm>
            <a:off x="2672230" y="4881223"/>
            <a:ext cx="2919101" cy="923330"/>
          </a:xfrm>
          <a:prstGeom prst="rect">
            <a:avLst/>
          </a:prstGeom>
          <a:noFill/>
          <a:ln>
            <a:solidFill>
              <a:srgbClr val="002060"/>
            </a:solidFill>
          </a:ln>
        </p:spPr>
        <p:txBody>
          <a:bodyPr wrap="square">
            <a:spAutoFit/>
          </a:bodyPr>
          <a:lstStyle/>
          <a:p>
            <a:pPr algn="l"/>
            <a:r>
              <a:rPr lang="en-GB" sz="1800">
                <a:solidFill>
                  <a:schemeClr val="accent5">
                    <a:lumMod val="50000"/>
                  </a:schemeClr>
                </a:solidFill>
              </a:rPr>
              <a:t>Description of crime:</a:t>
            </a:r>
          </a:p>
          <a:p>
            <a:pPr algn="l"/>
            <a:r>
              <a:rPr lang="en-GB" sz="1800">
                <a:solidFill>
                  <a:schemeClr val="accent5">
                    <a:lumMod val="50000"/>
                  </a:schemeClr>
                </a:solidFill>
              </a:rPr>
              <a:t>Description of criminal:</a:t>
            </a:r>
          </a:p>
          <a:p>
            <a:pPr algn="l"/>
            <a:r>
              <a:rPr lang="en-GB" sz="1800">
                <a:solidFill>
                  <a:schemeClr val="accent5">
                    <a:lumMod val="50000"/>
                  </a:schemeClr>
                </a:solidFill>
              </a:rPr>
              <a:t>Location of criminal:</a:t>
            </a:r>
          </a:p>
        </p:txBody>
      </p:sp>
      <p:sp>
        <p:nvSpPr>
          <p:cNvPr id="13" name="TextBox 12">
            <a:extLst>
              <a:ext uri="{FF2B5EF4-FFF2-40B4-BE49-F238E27FC236}">
                <a16:creationId xmlns:a16="http://schemas.microsoft.com/office/drawing/2014/main" id="{0B1A0778-2283-4830-A286-38D04758BA43}"/>
              </a:ext>
            </a:extLst>
          </p:cNvPr>
          <p:cNvSpPr txBox="1"/>
          <p:nvPr/>
        </p:nvSpPr>
        <p:spPr>
          <a:xfrm>
            <a:off x="6346483" y="4881223"/>
            <a:ext cx="2919101" cy="646331"/>
          </a:xfrm>
          <a:prstGeom prst="rect">
            <a:avLst/>
          </a:prstGeom>
          <a:noFill/>
          <a:ln>
            <a:solidFill>
              <a:srgbClr val="002060"/>
            </a:solidFill>
          </a:ln>
        </p:spPr>
        <p:txBody>
          <a:bodyPr wrap="square">
            <a:spAutoFit/>
          </a:bodyPr>
          <a:lstStyle/>
          <a:p>
            <a:pPr algn="l"/>
            <a:r>
              <a:rPr lang="fr-FR" sz="1800" dirty="0">
                <a:solidFill>
                  <a:schemeClr val="accent5">
                    <a:lumMod val="50000"/>
                  </a:schemeClr>
                </a:solidFill>
              </a:rPr>
              <a:t>I</a:t>
            </a:r>
            <a:r>
              <a:rPr lang="fr-FR" dirty="0">
                <a:solidFill>
                  <a:schemeClr val="accent5">
                    <a:lumMod val="50000"/>
                  </a:schemeClr>
                </a:solidFill>
              </a:rPr>
              <a:t>l y a une femme </a:t>
            </a:r>
            <a:r>
              <a:rPr lang="en-GB" dirty="0">
                <a:solidFill>
                  <a:schemeClr val="accent5">
                    <a:lumMod val="50000"/>
                  </a:schemeClr>
                </a:solidFill>
              </a:rPr>
              <a:t>[who is stealing bikes].</a:t>
            </a:r>
            <a:endParaRPr lang="en-GB" sz="1800" dirty="0">
              <a:solidFill>
                <a:schemeClr val="accent5">
                  <a:lumMod val="50000"/>
                </a:schemeClr>
              </a:solidFill>
            </a:endParaRPr>
          </a:p>
        </p:txBody>
      </p:sp>
      <p:sp>
        <p:nvSpPr>
          <p:cNvPr id="14" name="Speech Bubble: Rectangle with Corners Rounded 13">
            <a:extLst>
              <a:ext uri="{FF2B5EF4-FFF2-40B4-BE49-F238E27FC236}">
                <a16:creationId xmlns:a16="http://schemas.microsoft.com/office/drawing/2014/main" id="{05C89C11-2493-44B5-B318-ED240083F2DA}"/>
              </a:ext>
            </a:extLst>
          </p:cNvPr>
          <p:cNvSpPr/>
          <p:nvPr/>
        </p:nvSpPr>
        <p:spPr>
          <a:xfrm>
            <a:off x="2803183" y="2474039"/>
            <a:ext cx="3212603" cy="1364105"/>
          </a:xfrm>
          <a:prstGeom prst="wedgeRoundRectCallout">
            <a:avLst>
              <a:gd name="adj1" fmla="val -53869"/>
              <a:gd name="adj2" fmla="val 7019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solidFill>
                  <a:srgbClr val="002060"/>
                </a:solidFill>
              </a:rPr>
              <a:t>Peux-tu décrire le crime ?</a:t>
            </a:r>
          </a:p>
        </p:txBody>
      </p:sp>
      <p:sp>
        <p:nvSpPr>
          <p:cNvPr id="15" name="Speech Bubble: Rectangle with Corners Rounded 14">
            <a:extLst>
              <a:ext uri="{FF2B5EF4-FFF2-40B4-BE49-F238E27FC236}">
                <a16:creationId xmlns:a16="http://schemas.microsoft.com/office/drawing/2014/main" id="{84C3EA21-5FD0-4319-A4F8-26D9FD1F3B11}"/>
              </a:ext>
            </a:extLst>
          </p:cNvPr>
          <p:cNvSpPr/>
          <p:nvPr/>
        </p:nvSpPr>
        <p:spPr>
          <a:xfrm>
            <a:off x="6457246" y="2750789"/>
            <a:ext cx="3040122" cy="1364105"/>
          </a:xfrm>
          <a:prstGeom prst="wedgeRoundRectCallout">
            <a:avLst>
              <a:gd name="adj1" fmla="val 50170"/>
              <a:gd name="adj2" fmla="val 7678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dirty="0">
                <a:solidFill>
                  <a:srgbClr val="002060"/>
                </a:solidFill>
              </a:rPr>
              <a:t>Il y a une femme qui vole des vélos.</a:t>
            </a:r>
          </a:p>
        </p:txBody>
      </p:sp>
      <p:pic>
        <p:nvPicPr>
          <p:cNvPr id="17" name="Picture 16">
            <a:extLst>
              <a:ext uri="{FF2B5EF4-FFF2-40B4-BE49-F238E27FC236}">
                <a16:creationId xmlns:a16="http://schemas.microsoft.com/office/drawing/2014/main" id="{44B7E2D7-F560-4027-AC0F-1FF7478562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5669" y="4292894"/>
            <a:ext cx="714700" cy="716940"/>
          </a:xfrm>
          <a:prstGeom prst="rect">
            <a:avLst/>
          </a:prstGeom>
        </p:spPr>
      </p:pic>
    </p:spTree>
    <p:extLst>
      <p:ext uri="{BB962C8B-B14F-4D97-AF65-F5344CB8AC3E}">
        <p14:creationId xmlns:p14="http://schemas.microsoft.com/office/powerpoint/2010/main" val="20560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Décrire un crime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E4905637-5F9D-4DAA-8FD9-DE4F8BAB2766}"/>
              </a:ext>
            </a:extLst>
          </p:cNvPr>
          <p:cNvSpPr txBox="1"/>
          <p:nvPr/>
        </p:nvSpPr>
        <p:spPr>
          <a:xfrm>
            <a:off x="123092" y="1200568"/>
            <a:ext cx="5972908" cy="5078313"/>
          </a:xfrm>
          <a:prstGeom prst="rect">
            <a:avLst/>
          </a:prstGeom>
          <a:noFill/>
          <a:ln>
            <a:solidFill>
              <a:srgbClr val="002060"/>
            </a:solidFill>
            <a:prstDash val="dash"/>
          </a:ln>
        </p:spPr>
        <p:txBody>
          <a:bodyPr wrap="square" rtlCol="0">
            <a:spAutoFit/>
          </a:bodyPr>
          <a:lstStyle/>
          <a:p>
            <a:pPr algn="l"/>
            <a:r>
              <a:rPr lang="fr-FR" sz="1600" b="1">
                <a:solidFill>
                  <a:srgbClr val="115076"/>
                </a:solidFill>
              </a:rPr>
              <a:t>PARTENAIRE A</a:t>
            </a:r>
          </a:p>
          <a:p>
            <a:pPr algn="l"/>
            <a:endParaRPr lang="fr-FR" sz="1600" b="1">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a:ln>
                  <a:noFill/>
                </a:ln>
                <a:solidFill>
                  <a:srgbClr val="115076"/>
                </a:solidFill>
                <a:effectLst/>
                <a:uLnTx/>
                <a:uFillTx/>
                <a:ea typeface="+mn-ea"/>
                <a:cs typeface="+mn-cs"/>
              </a:rPr>
              <a:t>Tu regardes un crime et tu téléphones </a:t>
            </a:r>
            <a:r>
              <a:rPr kumimoji="0" lang="fr-FR" sz="1600" b="0" i="0" u="none" strike="noStrike" kern="1200" cap="none" spc="0" normalizeH="0" baseline="0">
                <a:ln>
                  <a:noFill/>
                </a:ln>
                <a:solidFill>
                  <a:srgbClr val="115076"/>
                </a:solidFill>
                <a:effectLst/>
                <a:uLnTx/>
                <a:uFillTx/>
              </a:rPr>
              <a:t>à la police ! Réponds aux questions de ton/ta partenaire.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a:ln>
                  <a:noFill/>
                </a:ln>
                <a:solidFill>
                  <a:srgbClr val="115076"/>
                </a:solidFill>
                <a:effectLst/>
                <a:uLnTx/>
                <a:uFillTx/>
              </a:rPr>
              <a:t>Il y a une femme [who is stealing money from the bank]. Elle montre son sac à [the man who works in the bank]. [He gives money to the criminal (f.).]</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rgbClr val="115076"/>
                </a:solidFill>
              </a:rPr>
              <a:t>Elle porte un chapeau noir [that is too big.]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a:ln>
                <a:noFill/>
              </a:ln>
              <a:solidFill>
                <a:srgbClr val="115076"/>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a:ln>
                  <a:noFill/>
                </a:ln>
                <a:solidFill>
                  <a:srgbClr val="115076"/>
                </a:solidFill>
                <a:effectLst/>
                <a:uLnTx/>
                <a:uFillTx/>
              </a:rPr>
              <a:t>[She is approaching the door in front of 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solidFill>
                  <a:srgbClr val="115076"/>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rgbClr val="115076"/>
                </a:solidFill>
              </a:rPr>
              <a:t>Tu travailles pour la police. Trouve l’information et écris des notes en anglais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rgbClr val="115076"/>
                </a:solidFill>
              </a:rPr>
              <a:t>Description of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rgbClr val="115076"/>
                </a:solidFill>
              </a:rPr>
              <a:t>Description of criminal: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rgbClr val="115076"/>
                </a:solidFill>
              </a:rPr>
              <a:t>Location of criminal:</a:t>
            </a:r>
            <a:endParaRPr lang="fr-FR" sz="2400" b="1">
              <a:solidFill>
                <a:srgbClr val="115076"/>
              </a:solidFill>
            </a:endParaRPr>
          </a:p>
        </p:txBody>
      </p:sp>
      <p:sp>
        <p:nvSpPr>
          <p:cNvPr id="9" name="TextBox 8">
            <a:extLst>
              <a:ext uri="{FF2B5EF4-FFF2-40B4-BE49-F238E27FC236}">
                <a16:creationId xmlns:a16="http://schemas.microsoft.com/office/drawing/2014/main" id="{4D4265D7-1CA7-41B3-9BD2-E4F4390AB35F}"/>
              </a:ext>
            </a:extLst>
          </p:cNvPr>
          <p:cNvSpPr txBox="1"/>
          <p:nvPr/>
        </p:nvSpPr>
        <p:spPr>
          <a:xfrm>
            <a:off x="6096000" y="1200568"/>
            <a:ext cx="5792643" cy="5016758"/>
          </a:xfrm>
          <a:prstGeom prst="rect">
            <a:avLst/>
          </a:prstGeom>
          <a:noFill/>
          <a:ln>
            <a:solidFill>
              <a:srgbClr val="002060"/>
            </a:solidFill>
            <a:prstDash val="dash"/>
          </a:ln>
        </p:spPr>
        <p:txBody>
          <a:bodyPr wrap="square" rtlCol="0">
            <a:spAutoFit/>
          </a:bodyPr>
          <a:lstStyle/>
          <a:p>
            <a:pPr algn="l"/>
            <a:r>
              <a:rPr lang="fr-FR" sz="1600" b="1">
                <a:solidFill>
                  <a:srgbClr val="115076"/>
                </a:solidFill>
              </a:rPr>
              <a:t>PARTENAIRE B</a:t>
            </a:r>
          </a:p>
          <a:p>
            <a:pPr algn="l"/>
            <a:endParaRPr lang="fr-FR" sz="1600" b="1">
              <a:solidFill>
                <a:srgbClr val="115076"/>
              </a:solidFill>
            </a:endParaRPr>
          </a:p>
          <a:p>
            <a:pPr algn="l"/>
            <a:r>
              <a:rPr lang="fr-FR" sz="1600">
                <a:solidFill>
                  <a:srgbClr val="115076"/>
                </a:solidFill>
              </a:rPr>
              <a:t>Tu travailles pour la police. Trouve l’information et écris des notes en anglais :</a:t>
            </a:r>
          </a:p>
          <a:p>
            <a:pPr algn="l"/>
            <a:endParaRPr lang="fr-FR" sz="1600">
              <a:solidFill>
                <a:srgbClr val="115076"/>
              </a:solidFill>
            </a:endParaRPr>
          </a:p>
          <a:p>
            <a:pPr algn="l"/>
            <a:r>
              <a:rPr lang="fr-FR" sz="1600">
                <a:solidFill>
                  <a:srgbClr val="115076"/>
                </a:solidFill>
              </a:rPr>
              <a:t>Description of crime:</a:t>
            </a:r>
          </a:p>
          <a:p>
            <a:pPr algn="l"/>
            <a:r>
              <a:rPr lang="fr-FR" sz="1600">
                <a:solidFill>
                  <a:srgbClr val="115076"/>
                </a:solidFill>
              </a:rPr>
              <a:t>Description of criminal:</a:t>
            </a:r>
          </a:p>
          <a:p>
            <a:pPr algn="l"/>
            <a:r>
              <a:rPr lang="fr-FR" sz="1600">
                <a:solidFill>
                  <a:srgbClr val="115076"/>
                </a:solidFill>
              </a:rPr>
              <a:t>Location of criminal:</a:t>
            </a:r>
          </a:p>
          <a:p>
            <a:pPr algn="l"/>
            <a:endParaRPr lang="fr-FR" sz="1600">
              <a:solidFill>
                <a:srgbClr val="115076"/>
              </a:solidFill>
            </a:endParaRPr>
          </a:p>
          <a:p>
            <a:pPr algn="l"/>
            <a:r>
              <a:rPr lang="fr-FR" sz="1600">
                <a:solidFill>
                  <a:srgbClr val="115076"/>
                </a:solidFill>
              </a:rPr>
              <a:t>……………………………………………………………………….</a:t>
            </a:r>
          </a:p>
          <a:p>
            <a:pPr algn="l"/>
            <a:r>
              <a:rPr lang="fr-FR" sz="1600">
                <a:solidFill>
                  <a:srgbClr val="115076"/>
                </a:solidFill>
              </a:rPr>
              <a:t>Tu regardes un crime et tu téléphones à la police ! Réponds aux questions de ton/ta partenaire.</a:t>
            </a:r>
          </a:p>
          <a:p>
            <a:pPr algn="l"/>
            <a:endParaRPr lang="fr-FR" sz="1600">
              <a:solidFill>
                <a:srgbClr val="115076"/>
              </a:solidFill>
            </a:endParaRPr>
          </a:p>
          <a:p>
            <a:pPr algn="l"/>
            <a:r>
              <a:rPr lang="fr-FR" sz="1600">
                <a:solidFill>
                  <a:srgbClr val="115076"/>
                </a:solidFill>
              </a:rPr>
              <a:t>Il y un homme [who is stealing a car in front of the shop]. Il demande la clé à la femme [who is behind me]. [She is giving the key to the man.]</a:t>
            </a:r>
          </a:p>
          <a:p>
            <a:pPr algn="l"/>
            <a:endParaRPr lang="fr-FR" sz="1600">
              <a:solidFill>
                <a:srgbClr val="115076"/>
              </a:solidFill>
            </a:endParaRPr>
          </a:p>
          <a:p>
            <a:pPr algn="l"/>
            <a:r>
              <a:rPr lang="fr-FR" sz="1600">
                <a:solidFill>
                  <a:srgbClr val="115076"/>
                </a:solidFill>
              </a:rPr>
              <a:t>Il ressemble à l’homme [who manages the shop!]</a:t>
            </a:r>
          </a:p>
          <a:p>
            <a:pPr algn="l"/>
            <a:endParaRPr lang="fr-FR" sz="1600">
              <a:solidFill>
                <a:srgbClr val="115076"/>
              </a:solidFill>
            </a:endParaRPr>
          </a:p>
          <a:p>
            <a:pPr algn="l"/>
            <a:r>
              <a:rPr lang="fr-FR" sz="1600">
                <a:solidFill>
                  <a:srgbClr val="115076"/>
                </a:solidFill>
              </a:rPr>
              <a:t>[He is showing the key to the people in the street.]</a:t>
            </a:r>
            <a:endParaRPr lang="fr-FR" sz="2400" b="1">
              <a:solidFill>
                <a:srgbClr val="115076"/>
              </a:solidFill>
            </a:endParaRPr>
          </a:p>
        </p:txBody>
      </p:sp>
    </p:spTree>
    <p:extLst>
      <p:ext uri="{BB962C8B-B14F-4D97-AF65-F5344CB8AC3E}">
        <p14:creationId xmlns:p14="http://schemas.microsoft.com/office/powerpoint/2010/main" val="3829144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906"/>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Décrire un crime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4" name="TextBox 13">
            <a:extLst>
              <a:ext uri="{FF2B5EF4-FFF2-40B4-BE49-F238E27FC236}">
                <a16:creationId xmlns:a16="http://schemas.microsoft.com/office/drawing/2014/main" id="{1D4E5412-9B51-4780-98AD-829C3757035B}"/>
              </a:ext>
            </a:extLst>
          </p:cNvPr>
          <p:cNvSpPr txBox="1"/>
          <p:nvPr/>
        </p:nvSpPr>
        <p:spPr>
          <a:xfrm>
            <a:off x="123092" y="1127416"/>
            <a:ext cx="5972908" cy="5016758"/>
          </a:xfrm>
          <a:prstGeom prst="rect">
            <a:avLst/>
          </a:prstGeom>
          <a:noFill/>
          <a:ln>
            <a:solidFill>
              <a:srgbClr val="002060"/>
            </a:solidFill>
            <a:prstDash val="dash"/>
          </a:ln>
        </p:spPr>
        <p:txBody>
          <a:bodyPr wrap="square" rtlCol="0">
            <a:spAutoFit/>
          </a:bodyPr>
          <a:lstStyle/>
          <a:p>
            <a:pPr algn="l"/>
            <a:r>
              <a:rPr lang="fr-FR" sz="2000" b="1">
                <a:solidFill>
                  <a:srgbClr val="115076"/>
                </a:solidFill>
              </a:rPr>
              <a:t>PARTENAIRE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a:ln>
                  <a:noFill/>
                </a:ln>
                <a:solidFill>
                  <a:srgbClr val="115076"/>
                </a:solidFill>
                <a:effectLst/>
                <a:uLnTx/>
                <a:uFillTx/>
                <a:latin typeface="Century Gothic" panose="020B0502020202020204" pitchFamily="34" charset="0"/>
              </a:rPr>
              <a:t>Il y a une femme qui vole de l’argent à la banque ! Elle montre son </a:t>
            </a:r>
            <a:r>
              <a:rPr lang="fr-FR" sz="2000">
                <a:solidFill>
                  <a:srgbClr val="115076"/>
                </a:solidFill>
                <a:latin typeface="Century Gothic" panose="020B0502020202020204" pitchFamily="34" charset="0"/>
              </a:rPr>
              <a:t>sac à l</a:t>
            </a:r>
            <a:r>
              <a:rPr kumimoji="0" lang="fr-FR" sz="2000" b="0" i="0" u="none" strike="noStrike" kern="1200" cap="none" spc="0" normalizeH="0" baseline="0">
                <a:ln>
                  <a:noFill/>
                </a:ln>
                <a:solidFill>
                  <a:srgbClr val="115076"/>
                </a:solidFill>
                <a:effectLst/>
                <a:uLnTx/>
                <a:uFillTx/>
                <a:latin typeface="Century Gothic" panose="020B0502020202020204" pitchFamily="34" charset="0"/>
              </a:rPr>
              <a:t>’homme qui travaille dans la banque</a:t>
            </a:r>
            <a:r>
              <a:rPr lang="fr-FR" sz="2000">
                <a:solidFill>
                  <a:srgbClr val="115076"/>
                </a:solidFill>
                <a:latin typeface="Century Gothic" panose="020B0502020202020204" pitchFamily="34" charset="0"/>
              </a:rPr>
              <a:t>. Il </a:t>
            </a:r>
            <a:r>
              <a:rPr kumimoji="0" lang="fr-FR" sz="2000" b="0" i="0" u="none" strike="noStrike" kern="1200" cap="none" spc="0" normalizeH="0" baseline="0">
                <a:ln>
                  <a:noFill/>
                </a:ln>
                <a:solidFill>
                  <a:srgbClr val="115076"/>
                </a:solidFill>
                <a:effectLst/>
                <a:uLnTx/>
                <a:uFillTx/>
                <a:latin typeface="Century Gothic" panose="020B0502020202020204" pitchFamily="34" charset="0"/>
              </a:rPr>
              <a:t>donne de l’argent à la criminelle.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a:ln>
                <a:noFill/>
              </a:ln>
              <a:solidFill>
                <a:srgbClr val="11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a:ln>
                  <a:noFill/>
                </a:ln>
                <a:solidFill>
                  <a:srgbClr val="115076"/>
                </a:solidFill>
                <a:effectLst/>
                <a:uLnTx/>
                <a:uFillTx/>
                <a:latin typeface="Century Gothic" panose="020B0502020202020204" pitchFamily="34" charset="0"/>
              </a:rPr>
              <a:t>Elle porte un chapeau noir qui est trop grand.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a:ln>
                <a:noFill/>
              </a:ln>
              <a:solidFill>
                <a:srgbClr val="115076"/>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115076"/>
                </a:solidFill>
                <a:latin typeface="Century Gothic" panose="020F0302020204030204"/>
              </a:rPr>
              <a:t>Elle approche la porte devant moi !</a:t>
            </a:r>
          </a:p>
          <a:p>
            <a:pPr>
              <a:defRPr/>
            </a:pPr>
            <a:r>
              <a:rPr lang="fr-FR" sz="2000">
                <a:solidFill>
                  <a:srgbClr val="115076"/>
                </a:solidFill>
                <a:latin typeface="Century Gothic" panose="020B0502020202020204" pitchFamily="34" charset="0"/>
              </a:rPr>
              <a:t>…………………………………………………………</a:t>
            </a:r>
          </a:p>
          <a:p>
            <a:pPr>
              <a:defRPr/>
            </a:pPr>
            <a:endParaRPr lang="fr-FR" sz="200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115076"/>
                </a:solidFill>
                <a:latin typeface="Century Gothic" panose="020F0302020204030204"/>
              </a:rPr>
              <a:t>Peux-tu décrire le crime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115076"/>
                </a:solidFill>
                <a:latin typeface="Century Gothic" panose="020F0302020204030204"/>
              </a:rPr>
              <a:t>Peux-tu décrire la criminelle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115076"/>
                </a:solidFill>
                <a:latin typeface="Century Gothic" panose="020F0302020204030204"/>
              </a:rPr>
              <a:t>O</a:t>
            </a:r>
            <a:r>
              <a:rPr lang="fr-FR" sz="2000">
                <a:solidFill>
                  <a:srgbClr val="115076"/>
                </a:solidFill>
                <a:latin typeface="Century Gothic" panose="020B0502020202020204" pitchFamily="34" charset="0"/>
              </a:rPr>
              <a:t>ù est-il ?</a:t>
            </a:r>
            <a:endParaRPr lang="fr-FR" sz="1600" b="1">
              <a:solidFill>
                <a:srgbClr val="115076"/>
              </a:solidFill>
            </a:endParaRPr>
          </a:p>
        </p:txBody>
      </p:sp>
      <p:sp>
        <p:nvSpPr>
          <p:cNvPr id="16" name="TextBox 15">
            <a:extLst>
              <a:ext uri="{FF2B5EF4-FFF2-40B4-BE49-F238E27FC236}">
                <a16:creationId xmlns:a16="http://schemas.microsoft.com/office/drawing/2014/main" id="{67E616B8-434A-40AB-8B89-B7AD2610A4AF}"/>
              </a:ext>
            </a:extLst>
          </p:cNvPr>
          <p:cNvSpPr txBox="1"/>
          <p:nvPr/>
        </p:nvSpPr>
        <p:spPr>
          <a:xfrm>
            <a:off x="6095998" y="1129861"/>
            <a:ext cx="5972908" cy="4955203"/>
          </a:xfrm>
          <a:prstGeom prst="rect">
            <a:avLst/>
          </a:prstGeom>
          <a:noFill/>
          <a:ln>
            <a:solidFill>
              <a:srgbClr val="002060"/>
            </a:solidFill>
            <a:prstDash val="dash"/>
          </a:ln>
        </p:spPr>
        <p:txBody>
          <a:bodyPr wrap="square" rtlCol="0">
            <a:spAutoFit/>
          </a:bodyPr>
          <a:lstStyle/>
          <a:p>
            <a:pPr algn="l"/>
            <a:r>
              <a:rPr lang="fr-FR" sz="2000" b="1">
                <a:solidFill>
                  <a:srgbClr val="115076"/>
                </a:solidFill>
              </a:rPr>
              <a:t>PARTENAIRE B</a:t>
            </a:r>
          </a:p>
          <a:p>
            <a:pPr algn="l"/>
            <a:endParaRPr lang="fr-FR" sz="2000" b="1">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115076"/>
                </a:solidFill>
                <a:latin typeface="Century Gothic" panose="020F0302020204030204"/>
              </a:rPr>
              <a:t>Peux-tu décrire le crime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115076"/>
                </a:solidFill>
                <a:latin typeface="Century Gothic" panose="020F0302020204030204"/>
              </a:rPr>
              <a:t>Peux-tu décrire le criminel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a:solidFill>
                <a:srgbClr val="115076"/>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115076"/>
                </a:solidFill>
                <a:latin typeface="Century Gothic" panose="020F0302020204030204"/>
              </a:rPr>
              <a:t>O</a:t>
            </a:r>
            <a:r>
              <a:rPr lang="fr-FR" sz="2000">
                <a:solidFill>
                  <a:srgbClr val="115076"/>
                </a:solidFill>
                <a:latin typeface="Century Gothic" panose="020B0502020202020204" pitchFamily="34" charset="0"/>
              </a:rPr>
              <a:t>ù est-elle ?</a:t>
            </a:r>
            <a:endParaRPr lang="fr-FR" sz="2000" b="1">
              <a:solidFill>
                <a:srgbClr val="115076"/>
              </a:solidFill>
            </a:endParaRPr>
          </a:p>
          <a:p>
            <a:r>
              <a:rPr lang="fr-FR" sz="2000">
                <a:solidFill>
                  <a:srgbClr val="115076"/>
                </a:solidFill>
                <a:latin typeface="Century Gothic" panose="020B0502020202020204" pitchFamily="34" charset="0"/>
              </a:rPr>
              <a:t>…………………………………………………………..</a:t>
            </a:r>
            <a:br>
              <a:rPr lang="fr-FR" sz="2000">
                <a:solidFill>
                  <a:srgbClr val="115076"/>
                </a:solidFill>
                <a:latin typeface="Century Gothic" panose="020B0502020202020204" pitchFamily="34" charset="0"/>
              </a:rPr>
            </a:br>
            <a:r>
              <a:rPr lang="fr-FR" sz="2000">
                <a:solidFill>
                  <a:srgbClr val="115076"/>
                </a:solidFill>
                <a:latin typeface="Century Gothic" panose="020B0502020202020204" pitchFamily="34" charset="0"/>
              </a:rPr>
              <a:t>Il y a un homme qui vole une voiture devant le magasin ! Il demande la clé à la femme qui est derrière moi. Elle donne la clé à l’homme.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115076"/>
                </a:solidFill>
                <a:latin typeface="Century Gothic" panose="020B0502020202020204" pitchFamily="34" charset="0"/>
              </a:rPr>
              <a:t>Il ressemble à l’homme qui gère le magasin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115076"/>
                </a:solidFill>
                <a:latin typeface="Century Gothic" panose="020B0502020202020204" pitchFamily="34" charset="0"/>
                <a:ea typeface="+mn-ea"/>
                <a:cs typeface="+mn-cs"/>
              </a:rPr>
              <a:t>Il </a:t>
            </a:r>
            <a:r>
              <a:rPr lang="fr-FR" sz="2000">
                <a:solidFill>
                  <a:srgbClr val="115076"/>
                </a:solidFill>
                <a:latin typeface="Century Gothic" panose="020B0502020202020204" pitchFamily="34" charset="0"/>
              </a:rPr>
              <a:t>montre la clé aux gens</a:t>
            </a:r>
            <a:r>
              <a:rPr lang="fr-FR" sz="2000">
                <a:solidFill>
                  <a:srgbClr val="115076"/>
                </a:solidFill>
                <a:latin typeface="Century Gothic" panose="020B0502020202020204" pitchFamily="34" charset="0"/>
                <a:ea typeface="+mn-ea"/>
                <a:cs typeface="+mn-cs"/>
              </a:rPr>
              <a:t> dans la 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b="1">
              <a:solidFill>
                <a:srgbClr val="115076"/>
              </a:solidFill>
            </a:endParaRPr>
          </a:p>
        </p:txBody>
      </p:sp>
    </p:spTree>
    <p:extLst>
      <p:ext uri="{BB962C8B-B14F-4D97-AF65-F5344CB8AC3E}">
        <p14:creationId xmlns:p14="http://schemas.microsoft.com/office/powerpoint/2010/main" val="422499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313624" cy="1062010"/>
          </a:xfrm>
        </p:spPr>
        <p:txBody>
          <a:bodyPr>
            <a:normAutofit fontScale="90000"/>
          </a:bodyPr>
          <a:lstStyle/>
          <a:p>
            <a:pPr algn="l"/>
            <a:r>
              <a:rPr lang="en-GB" sz="4000" b="1" dirty="0">
                <a:solidFill>
                  <a:prstClr val="white"/>
                </a:solidFill>
              </a:rPr>
              <a:t>Talking about what has happened (2) : Crime</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Verbs with à and de before a noun</a:t>
            </a:r>
          </a:p>
          <a:p>
            <a:pPr algn="l"/>
            <a:r>
              <a:rPr lang="en-GB" sz="3000" dirty="0">
                <a:solidFill>
                  <a:prstClr val="white"/>
                </a:solidFill>
              </a:rPr>
              <a:t>Use of emphatic pronouns </a:t>
            </a:r>
            <a:r>
              <a:rPr lang="en-GB" sz="3000" dirty="0" err="1">
                <a:solidFill>
                  <a:prstClr val="white"/>
                </a:solidFill>
              </a:rPr>
              <a:t>moi</a:t>
            </a:r>
            <a:r>
              <a:rPr lang="en-GB" sz="3000" dirty="0">
                <a:solidFill>
                  <a:prstClr val="white"/>
                </a:solidFill>
              </a:rPr>
              <a:t> and </a:t>
            </a:r>
            <a:r>
              <a:rPr lang="en-GB" sz="3000" dirty="0" err="1">
                <a:solidFill>
                  <a:prstClr val="white"/>
                </a:solidFill>
              </a:rPr>
              <a:t>toi</a:t>
            </a:r>
            <a:r>
              <a:rPr lang="en-GB" sz="3000" dirty="0">
                <a:solidFill>
                  <a:prstClr val="white"/>
                </a:solidFill>
              </a:rPr>
              <a:t> after prepositions</a:t>
            </a:r>
          </a:p>
          <a:p>
            <a:pPr algn="l"/>
            <a:r>
              <a:rPr lang="en-GB" sz="3000" dirty="0">
                <a:solidFill>
                  <a:prstClr val="white"/>
                </a:solidFill>
              </a:rPr>
              <a:t>SSC [oi]</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6 - Lesson 38</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Morris/Catherine Salkeld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12/02/22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465821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420813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a:solidFill>
                  <a:schemeClr val="bg1"/>
                </a:solidFill>
              </a:rPr>
              <a:t>Des virelangues avec [oi]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excusez_moi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excusez_moi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excusez_moi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Excusez-m</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madem</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selle,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él</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gnez</a:t>
            </a:r>
            <a:r>
              <a:rPr kumimoji="0" lang="fr-FR" sz="3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le d</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gt</a:t>
            </a:r>
            <a:r>
              <a:rPr kumimoji="0" lang="fr-FR" sz="3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de la framb</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dirty="0">
                <a:ln>
                  <a:noFill/>
                </a:ln>
                <a:solidFill>
                  <a:srgbClr val="115076"/>
                </a:solidFill>
                <a:effectLst/>
                <a:uLnTx/>
                <a:uFillTx/>
                <a:latin typeface="Century Gothic" panose="020F0302020204030204"/>
                <a:ea typeface="+mn-ea"/>
                <a:cs typeface="+mn-cs"/>
              </a:rPr>
              <a:t>[Excuse me miss, move your finger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dirty="0">
                <a:ln>
                  <a:noFill/>
                </a:ln>
                <a:solidFill>
                  <a:srgbClr val="115076"/>
                </a:solidFill>
                <a:effectLst/>
                <a:uLnTx/>
                <a:uFillTx/>
                <a:latin typeface="Century Gothic" panose="020F0302020204030204"/>
                <a:ea typeface="+mn-ea"/>
                <a:cs typeface="+mn-cs"/>
              </a:rPr>
              <a:t>away from the raspberry.]</a:t>
            </a:r>
            <a:endParaRPr kumimoji="0" lang="en-GB" sz="2400" b="0" i="1" u="none" strike="noStrike" kern="1200" cap="none" spc="0" normalizeH="0" baseline="0" dirty="0">
              <a:ln>
                <a:noFill/>
              </a:ln>
              <a:solidFill>
                <a:srgbClr val="115076"/>
              </a:solidFill>
              <a:effectLst/>
              <a:uLnTx/>
              <a:uFillTx/>
              <a:latin typeface="Century Gothic" panose="020F0302020204030204"/>
              <a:ea typeface="+mn-ea"/>
              <a:cs typeface="+mn-cs"/>
            </a:endParaRPr>
          </a:p>
        </p:txBody>
      </p:sp>
      <p:pic>
        <p:nvPicPr>
          <p:cNvPr id="14" name="Picture 13" descr="A picture containing aircraft&#10;&#10;Description automatically generated">
            <a:extLst>
              <a:ext uri="{FF2B5EF4-FFF2-40B4-BE49-F238E27FC236}">
                <a16:creationId xmlns:a16="http://schemas.microsoft.com/office/drawing/2014/main" id="{79B6C1A1-2F62-45E5-8B15-22A62B6A610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165" t="6190" r="31647" b="7619"/>
          <a:stretch/>
        </p:blipFill>
        <p:spPr>
          <a:xfrm rot="1896997">
            <a:off x="2368292" y="3765977"/>
            <a:ext cx="528799" cy="765994"/>
          </a:xfrm>
          <a:prstGeom prst="rect">
            <a:avLst/>
          </a:prstGeom>
        </p:spPr>
      </p:pic>
      <p:pic>
        <p:nvPicPr>
          <p:cNvPr id="22" name="Picture 21" descr="A picture containing text, vector graphics&#10;&#10;Description automatically generated">
            <a:extLst>
              <a:ext uri="{FF2B5EF4-FFF2-40B4-BE49-F238E27FC236}">
                <a16:creationId xmlns:a16="http://schemas.microsoft.com/office/drawing/2014/main" id="{7EECD2E7-497C-462C-8C7D-90671285A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000" y="2954132"/>
            <a:ext cx="2291309" cy="3222940"/>
          </a:xfrm>
          <a:prstGeom prst="rect">
            <a:avLst/>
          </a:prstGeom>
        </p:spPr>
      </p:pic>
    </p:spTree>
    <p:extLst>
      <p:ext uri="{BB962C8B-B14F-4D97-AF65-F5344CB8AC3E}">
        <p14:creationId xmlns:p14="http://schemas.microsoft.com/office/powerpoint/2010/main" val="2710975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a:solidFill>
                  <a:schemeClr val="bg1"/>
                </a:solidFill>
              </a:rPr>
              <a:t>Des virelangues avec [oi]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on_se_dit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on_se_dit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on_se_dit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On se dit au rev</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r</a:t>
            </a:r>
            <a:r>
              <a:rPr kumimoji="0" lang="fr-FR" sz="3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le s</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r, toutef</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s</a:t>
            </a:r>
            <a:r>
              <a:rPr kumimoji="0" lang="fr-FR" sz="3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on va se rev</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[We say goodbye in the evening,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dirty="0">
                <a:ln>
                  <a:noFill/>
                </a:ln>
                <a:solidFill>
                  <a:srgbClr val="115076"/>
                </a:solidFill>
                <a:effectLst/>
                <a:uLnTx/>
                <a:uFillTx/>
                <a:latin typeface="Century Gothic" panose="020F0302020204030204"/>
                <a:ea typeface="+mn-ea"/>
                <a:cs typeface="+mn-cs"/>
              </a:rPr>
              <a:t>nevertheless</a:t>
            </a: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 we will see each other again.]</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 name="Picture 2" descr="Shape&#10;&#10;Description automatically generated">
            <a:extLst>
              <a:ext uri="{FF2B5EF4-FFF2-40B4-BE49-F238E27FC236}">
                <a16:creationId xmlns:a16="http://schemas.microsoft.com/office/drawing/2014/main" id="{D547ED6C-E359-4B61-8C83-7FF9B1B8D1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622" b="18931"/>
          <a:stretch/>
        </p:blipFill>
        <p:spPr>
          <a:xfrm flipH="1">
            <a:off x="-1" y="2856230"/>
            <a:ext cx="2841172" cy="3522799"/>
          </a:xfrm>
          <a:prstGeom prst="rect">
            <a:avLst/>
          </a:prstGeom>
        </p:spPr>
      </p:pic>
    </p:spTree>
    <p:extLst>
      <p:ext uri="{BB962C8B-B14F-4D97-AF65-F5344CB8AC3E}">
        <p14:creationId xmlns:p14="http://schemas.microsoft.com/office/powerpoint/2010/main" val="509388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Des </a:t>
            </a:r>
            <a:r>
              <a:rPr lang="fr-FR" sz="3600" b="1" dirty="0">
                <a:solidFill>
                  <a:schemeClr val="bg1"/>
                </a:solidFill>
              </a:rPr>
              <a:t>virelangues</a:t>
            </a:r>
            <a:r>
              <a:rPr lang="en-GB" sz="3600" b="1" dirty="0">
                <a:solidFill>
                  <a:schemeClr val="bg1"/>
                </a:solidFill>
              </a:rPr>
              <a:t> avec [oi]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il_fait_froid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il_fait_froid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il_fait_froid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Il fait fr</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d lorsqu’on s'ass</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t à la dr</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te</a:t>
            </a:r>
            <a:r>
              <a:rPr kumimoji="0" lang="fr-FR" sz="3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du r</a:t>
            </a:r>
            <a:r>
              <a:rPr kumimoji="0" lang="fr-FR" sz="32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3200" b="0" i="0" u="none" strike="noStrike" kern="1200" cap="none" spc="0" normalizeH="0" baseline="0" dirty="0">
                <a:ln>
                  <a:noFill/>
                </a:ln>
                <a:solidFill>
                  <a:srgbClr val="115076"/>
                </a:solidFill>
                <a:effectLst/>
                <a:uLnTx/>
                <a:uFillTx/>
                <a:latin typeface="Century Gothic" panose="020F0302020204030204"/>
                <a:ea typeface="+mn-ea"/>
                <a:cs typeface="+mn-cs"/>
              </a:rPr>
              <a:t>.</a:t>
            </a:r>
            <a:r>
              <a:rPr kumimoji="0" lang="fr-FR" sz="3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rPr>
              <a:t>[It is cold when you sit to the right of the king.]</a:t>
            </a:r>
            <a:endParaRPr kumimoji="0" lang="en-GB"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 name="Picture 5" descr="A person wearing a garment&#10;&#10;Description automatically generated with low confidence">
            <a:extLst>
              <a:ext uri="{FF2B5EF4-FFF2-40B4-BE49-F238E27FC236}">
                <a16:creationId xmlns:a16="http://schemas.microsoft.com/office/drawing/2014/main" id="{3B957012-4F80-40F1-809A-027BF90C6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965" y="3739837"/>
            <a:ext cx="2242457" cy="2720998"/>
          </a:xfrm>
          <a:prstGeom prst="rect">
            <a:avLst/>
          </a:prstGeom>
        </p:spPr>
      </p:pic>
      <p:pic>
        <p:nvPicPr>
          <p:cNvPr id="12" name="Picture 11">
            <a:extLst>
              <a:ext uri="{FF2B5EF4-FFF2-40B4-BE49-F238E27FC236}">
                <a16:creationId xmlns:a16="http://schemas.microsoft.com/office/drawing/2014/main" id="{33E038BD-09E4-4F28-92F7-5457470A13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052" y="4566436"/>
            <a:ext cx="1483865" cy="1817557"/>
          </a:xfrm>
          <a:prstGeom prst="rect">
            <a:avLst/>
          </a:prstGeom>
        </p:spPr>
      </p:pic>
    </p:spTree>
    <p:extLst>
      <p:ext uri="{BB962C8B-B14F-4D97-AF65-F5344CB8AC3E}">
        <p14:creationId xmlns:p14="http://schemas.microsoft.com/office/powerpoint/2010/main" val="3190420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fr-FR" sz="12000" b="1"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r</a:t>
            </a:r>
          </a:p>
        </p:txBody>
      </p:sp>
    </p:spTree>
    <p:extLst>
      <p:ext uri="{BB962C8B-B14F-4D97-AF65-F5344CB8AC3E}">
        <p14:creationId xmlns:p14="http://schemas.microsoft.com/office/powerpoint/2010/main" val="17160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D8C456-0EC5-4365-9C97-6FDE3A4E1474}"/>
              </a:ext>
            </a:extLst>
          </p:cNvPr>
          <p:cNvSpPr txBox="1"/>
          <p:nvPr/>
        </p:nvSpPr>
        <p:spPr>
          <a:xfrm>
            <a:off x="8304242" y="1229177"/>
            <a:ext cx="3698914" cy="2862322"/>
          </a:xfrm>
          <a:prstGeom prst="rect">
            <a:avLst/>
          </a:prstGeom>
          <a:noFill/>
        </p:spPr>
        <p:txBody>
          <a:bodyPr wrap="square" rtlCol="0">
            <a:spAutoFit/>
          </a:bodyPr>
          <a:lstStyle/>
          <a:p>
            <a:pPr marL="457200" indent="-457200" algn="l">
              <a:buAutoNum type="arabicPeriod"/>
            </a:pPr>
            <a:r>
              <a:rPr lang="fr-FR" sz="2000" b="1" dirty="0" err="1">
                <a:solidFill>
                  <a:srgbClr val="E87D1E"/>
                </a:solidFill>
              </a:rPr>
              <a:t>twice</a:t>
            </a:r>
            <a:r>
              <a:rPr lang="fr-FR" sz="2000" b="1" dirty="0">
                <a:solidFill>
                  <a:srgbClr val="E87D1E"/>
                </a:solidFill>
              </a:rPr>
              <a:t> as high</a:t>
            </a:r>
          </a:p>
          <a:p>
            <a:pPr marL="457200" indent="-457200" algn="l">
              <a:buAutoNum type="arabicPeriod"/>
            </a:pPr>
            <a:r>
              <a:rPr lang="fr-FR" sz="2000" b="1" dirty="0" err="1">
                <a:solidFill>
                  <a:srgbClr val="E87D1E"/>
                </a:solidFill>
              </a:rPr>
              <a:t>She’s</a:t>
            </a:r>
            <a:r>
              <a:rPr lang="fr-FR" sz="2000" b="1" dirty="0">
                <a:solidFill>
                  <a:srgbClr val="E87D1E"/>
                </a:solidFill>
              </a:rPr>
              <a:t> </a:t>
            </a:r>
            <a:r>
              <a:rPr lang="fr-FR" sz="2000" b="1" dirty="0" err="1">
                <a:solidFill>
                  <a:srgbClr val="E87D1E"/>
                </a:solidFill>
              </a:rPr>
              <a:t>reading</a:t>
            </a:r>
            <a:r>
              <a:rPr lang="fr-FR" sz="2000" b="1" dirty="0">
                <a:solidFill>
                  <a:srgbClr val="E87D1E"/>
                </a:solidFill>
              </a:rPr>
              <a:t> an article</a:t>
            </a:r>
          </a:p>
          <a:p>
            <a:pPr marL="457200" indent="-457200" algn="l">
              <a:buAutoNum type="arabicPeriod"/>
            </a:pPr>
            <a:r>
              <a:rPr lang="fr-FR" sz="2000" b="1" dirty="0" err="1">
                <a:solidFill>
                  <a:srgbClr val="E87D1E"/>
                </a:solidFill>
              </a:rPr>
              <a:t>She</a:t>
            </a:r>
            <a:r>
              <a:rPr lang="fr-FR" sz="2000" b="1" dirty="0">
                <a:solidFill>
                  <a:srgbClr val="E87D1E"/>
                </a:solidFill>
              </a:rPr>
              <a:t> </a:t>
            </a:r>
            <a:r>
              <a:rPr lang="fr-FR" sz="2000" b="1" dirty="0" err="1">
                <a:solidFill>
                  <a:srgbClr val="E87D1E"/>
                </a:solidFill>
              </a:rPr>
              <a:t>phoned</a:t>
            </a:r>
            <a:r>
              <a:rPr lang="fr-FR" sz="2000" b="1" dirty="0">
                <a:solidFill>
                  <a:srgbClr val="E87D1E"/>
                </a:solidFill>
              </a:rPr>
              <a:t> </a:t>
            </a:r>
            <a:r>
              <a:rPr lang="fr-FR" sz="2000" b="1" dirty="0" err="1">
                <a:solidFill>
                  <a:srgbClr val="E87D1E"/>
                </a:solidFill>
              </a:rPr>
              <a:t>her</a:t>
            </a:r>
            <a:r>
              <a:rPr lang="fr-FR" sz="2000" b="1" dirty="0">
                <a:solidFill>
                  <a:srgbClr val="E87D1E"/>
                </a:solidFill>
              </a:rPr>
              <a:t> </a:t>
            </a:r>
            <a:r>
              <a:rPr lang="fr-FR" sz="2000" b="1" dirty="0" err="1">
                <a:solidFill>
                  <a:srgbClr val="E87D1E"/>
                </a:solidFill>
              </a:rPr>
              <a:t>friend</a:t>
            </a:r>
            <a:r>
              <a:rPr lang="fr-FR" sz="2000" b="1" dirty="0">
                <a:solidFill>
                  <a:srgbClr val="E87D1E"/>
                </a:solidFill>
              </a:rPr>
              <a:t> </a:t>
            </a:r>
            <a:r>
              <a:rPr lang="fr-FR" sz="2000" b="1" dirty="0" err="1">
                <a:solidFill>
                  <a:srgbClr val="E87D1E"/>
                </a:solidFill>
              </a:rPr>
              <a:t>who</a:t>
            </a:r>
            <a:r>
              <a:rPr lang="fr-FR" sz="2000" b="1" dirty="0">
                <a:solidFill>
                  <a:srgbClr val="E87D1E"/>
                </a:solidFill>
              </a:rPr>
              <a:t> </a:t>
            </a:r>
            <a:r>
              <a:rPr lang="fr-FR" sz="2000" b="1" dirty="0" err="1">
                <a:solidFill>
                  <a:srgbClr val="E87D1E"/>
                </a:solidFill>
              </a:rPr>
              <a:t>works</a:t>
            </a:r>
            <a:r>
              <a:rPr lang="fr-FR" sz="2000" b="1" dirty="0">
                <a:solidFill>
                  <a:srgbClr val="E87D1E"/>
                </a:solidFill>
              </a:rPr>
              <a:t> for the police </a:t>
            </a:r>
            <a:r>
              <a:rPr lang="fr-FR" sz="2000" b="1" dirty="0" err="1">
                <a:solidFill>
                  <a:srgbClr val="E87D1E"/>
                </a:solidFill>
              </a:rPr>
              <a:t>there</a:t>
            </a:r>
            <a:r>
              <a:rPr lang="fr-FR" sz="2000" b="1" dirty="0">
                <a:solidFill>
                  <a:srgbClr val="E87D1E"/>
                </a:solidFill>
              </a:rPr>
              <a:t>.</a:t>
            </a:r>
          </a:p>
          <a:p>
            <a:pPr marL="457200" indent="-457200" algn="l">
              <a:buAutoNum type="arabicPeriod"/>
            </a:pPr>
            <a:r>
              <a:rPr lang="fr-FR" sz="2000" b="1" dirty="0" err="1">
                <a:solidFill>
                  <a:srgbClr val="E87D1E"/>
                </a:solidFill>
              </a:rPr>
              <a:t>fraud</a:t>
            </a:r>
            <a:r>
              <a:rPr lang="fr-FR" sz="2000" b="1" dirty="0">
                <a:solidFill>
                  <a:srgbClr val="E87D1E"/>
                </a:solidFill>
              </a:rPr>
              <a:t> and </a:t>
            </a:r>
            <a:r>
              <a:rPr lang="fr-FR" sz="2000" b="1" dirty="0" err="1">
                <a:solidFill>
                  <a:srgbClr val="E87D1E"/>
                </a:solidFill>
              </a:rPr>
              <a:t>stealing</a:t>
            </a:r>
            <a:r>
              <a:rPr lang="fr-FR" sz="2000" b="1" dirty="0">
                <a:solidFill>
                  <a:srgbClr val="E87D1E"/>
                </a:solidFill>
              </a:rPr>
              <a:t> </a:t>
            </a:r>
            <a:r>
              <a:rPr lang="fr-FR" sz="2000" b="1" dirty="0" err="1">
                <a:solidFill>
                  <a:srgbClr val="E87D1E"/>
                </a:solidFill>
              </a:rPr>
              <a:t>from</a:t>
            </a:r>
            <a:r>
              <a:rPr lang="fr-FR" sz="2000" b="1" dirty="0">
                <a:solidFill>
                  <a:srgbClr val="E87D1E"/>
                </a:solidFill>
              </a:rPr>
              <a:t> </a:t>
            </a:r>
            <a:r>
              <a:rPr lang="fr-FR" sz="2000" b="1" dirty="0" err="1">
                <a:solidFill>
                  <a:srgbClr val="E87D1E"/>
                </a:solidFill>
              </a:rPr>
              <a:t>tourists</a:t>
            </a:r>
            <a:endParaRPr lang="fr-FR" sz="2000" b="1" dirty="0">
              <a:solidFill>
                <a:srgbClr val="E87D1E"/>
              </a:solidFill>
            </a:endParaRPr>
          </a:p>
          <a:p>
            <a:pPr marL="457200" indent="-457200" algn="l">
              <a:buAutoNum type="arabicPeriod"/>
            </a:pPr>
            <a:r>
              <a:rPr lang="fr-FR" sz="2000" b="1" dirty="0" err="1">
                <a:solidFill>
                  <a:srgbClr val="E87D1E"/>
                </a:solidFill>
              </a:rPr>
              <a:t>keep</a:t>
            </a:r>
            <a:r>
              <a:rPr lang="fr-FR" sz="2000" b="1" dirty="0">
                <a:solidFill>
                  <a:srgbClr val="E87D1E"/>
                </a:solidFill>
              </a:rPr>
              <a:t> </a:t>
            </a:r>
            <a:r>
              <a:rPr lang="fr-FR" sz="2000" b="1" dirty="0" err="1">
                <a:solidFill>
                  <a:srgbClr val="E87D1E"/>
                </a:solidFill>
              </a:rPr>
              <a:t>your</a:t>
            </a:r>
            <a:r>
              <a:rPr lang="fr-FR" sz="2000" b="1" dirty="0">
                <a:solidFill>
                  <a:srgbClr val="E87D1E"/>
                </a:solidFill>
              </a:rPr>
              <a:t> phone and money close</a:t>
            </a:r>
          </a:p>
        </p:txBody>
      </p:sp>
      <p:pic>
        <p:nvPicPr>
          <p:cNvPr id="33" name="Picture 32" descr="A person wearing a garment&#10;&#10;Description automatically generated with low confidence">
            <a:extLst>
              <a:ext uri="{FF2B5EF4-FFF2-40B4-BE49-F238E27FC236}">
                <a16:creationId xmlns:a16="http://schemas.microsoft.com/office/drawing/2014/main" id="{48E3B6C1-B384-45B2-8299-3541E2EA12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49" y="1308660"/>
            <a:ext cx="1535511" cy="1535511"/>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fréquence de crime</a:t>
            </a:r>
          </a:p>
        </p:txBody>
      </p:sp>
      <p:sp>
        <p:nvSpPr>
          <p:cNvPr id="28" name="Rounded Rectangle 46">
            <a:extLst>
              <a:ext uri="{FF2B5EF4-FFF2-40B4-BE49-F238E27FC236}">
                <a16:creationId xmlns:a16="http://schemas.microsoft.com/office/drawing/2014/main" id="{CE0FEFAC-4118-4364-9E2B-70B390D08A3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93C74013-4D11-47A0-9CD0-F803BEB2686B}"/>
              </a:ext>
            </a:extLst>
          </p:cNvPr>
          <p:cNvSpPr txBox="1"/>
          <p:nvPr/>
        </p:nvSpPr>
        <p:spPr>
          <a:xfrm>
            <a:off x="6422361" y="141638"/>
            <a:ext cx="4544712" cy="1015663"/>
          </a:xfrm>
          <a:prstGeom prst="rect">
            <a:avLst/>
          </a:prstGeom>
          <a:noFill/>
        </p:spPr>
        <p:txBody>
          <a:bodyPr wrap="square" rtlCol="0">
            <a:spAutoFit/>
          </a:bodyPr>
          <a:lstStyle/>
          <a:p>
            <a:pPr algn="l"/>
            <a:r>
              <a:rPr lang="fr-FR" sz="2000" dirty="0">
                <a:solidFill>
                  <a:srgbClr val="115076"/>
                </a:solidFill>
              </a:rPr>
              <a:t>Léa et Stéphanie écrit des messages sur le crime. Lis et réponds aux questions en anglais.</a:t>
            </a:r>
          </a:p>
        </p:txBody>
      </p:sp>
      <p:sp>
        <p:nvSpPr>
          <p:cNvPr id="10" name="TextBox 9">
            <a:extLst>
              <a:ext uri="{FF2B5EF4-FFF2-40B4-BE49-F238E27FC236}">
                <a16:creationId xmlns:a16="http://schemas.microsoft.com/office/drawing/2014/main" id="{AE01ACF3-CFBA-4E9B-A23A-CB85672616C4}"/>
              </a:ext>
            </a:extLst>
          </p:cNvPr>
          <p:cNvSpPr txBox="1"/>
          <p:nvPr/>
        </p:nvSpPr>
        <p:spPr>
          <a:xfrm>
            <a:off x="8309768" y="1178105"/>
            <a:ext cx="3698914" cy="4093428"/>
          </a:xfrm>
          <a:prstGeom prst="rect">
            <a:avLst/>
          </a:prstGeom>
          <a:solidFill>
            <a:schemeClr val="bg1"/>
          </a:solidFill>
        </p:spPr>
        <p:txBody>
          <a:bodyPr wrap="square" rtlCol="0">
            <a:spAutoFit/>
          </a:bodyPr>
          <a:lstStyle/>
          <a:p>
            <a:pPr marL="457200" indent="-457200" algn="l">
              <a:buAutoNum type="arabicPeriod"/>
            </a:pPr>
            <a:r>
              <a:rPr lang="en-GB" sz="2000" dirty="0">
                <a:solidFill>
                  <a:srgbClr val="115076"/>
                </a:solidFill>
              </a:rPr>
              <a:t>How does the crime rate in Paris compare to other regions?</a:t>
            </a:r>
          </a:p>
          <a:p>
            <a:pPr marL="457200" indent="-457200" algn="l">
              <a:buAutoNum type="arabicPeriod"/>
            </a:pPr>
            <a:r>
              <a:rPr lang="en-GB" sz="2000" dirty="0">
                <a:solidFill>
                  <a:srgbClr val="115076"/>
                </a:solidFill>
              </a:rPr>
              <a:t>How does </a:t>
            </a:r>
            <a:r>
              <a:rPr lang="fr-FR" sz="2000" dirty="0">
                <a:solidFill>
                  <a:srgbClr val="115076"/>
                </a:solidFill>
              </a:rPr>
              <a:t>Léa</a:t>
            </a:r>
            <a:r>
              <a:rPr lang="en-GB" sz="2000" dirty="0">
                <a:solidFill>
                  <a:srgbClr val="115076"/>
                </a:solidFill>
              </a:rPr>
              <a:t> know?</a:t>
            </a:r>
          </a:p>
          <a:p>
            <a:pPr marL="457200" indent="-457200" algn="l">
              <a:buAutoNum type="arabicPeriod"/>
            </a:pPr>
            <a:r>
              <a:rPr lang="en-GB" sz="2000" dirty="0">
                <a:solidFill>
                  <a:srgbClr val="115076"/>
                </a:solidFill>
              </a:rPr>
              <a:t>How did </a:t>
            </a:r>
            <a:r>
              <a:rPr lang="fr-FR" sz="2000" dirty="0">
                <a:solidFill>
                  <a:srgbClr val="115076"/>
                </a:solidFill>
              </a:rPr>
              <a:t>Stéphanie</a:t>
            </a:r>
            <a:r>
              <a:rPr lang="en-GB" sz="2000" dirty="0">
                <a:solidFill>
                  <a:srgbClr val="115076"/>
                </a:solidFill>
              </a:rPr>
              <a:t> find out about crime in Touraine?</a:t>
            </a:r>
          </a:p>
          <a:p>
            <a:pPr marL="457200" indent="-457200" algn="l">
              <a:buAutoNum type="arabicPeriod"/>
            </a:pPr>
            <a:r>
              <a:rPr lang="en-GB" sz="2000" dirty="0">
                <a:solidFill>
                  <a:srgbClr val="115076"/>
                </a:solidFill>
              </a:rPr>
              <a:t>What two types of theft are common in Touraine?</a:t>
            </a:r>
          </a:p>
          <a:p>
            <a:pPr marL="457200" indent="-457200" algn="l">
              <a:buAutoNum type="arabicPeriod"/>
            </a:pPr>
            <a:r>
              <a:rPr lang="en-GB" sz="2000" dirty="0">
                <a:solidFill>
                  <a:srgbClr val="115076"/>
                </a:solidFill>
              </a:rPr>
              <a:t>What must you do if you’re a tourist  in a café? </a:t>
            </a:r>
          </a:p>
        </p:txBody>
      </p:sp>
      <p:sp>
        <p:nvSpPr>
          <p:cNvPr id="30" name="Speech Bubble: Rectangle with Corners Rounded 29">
            <a:extLst>
              <a:ext uri="{FF2B5EF4-FFF2-40B4-BE49-F238E27FC236}">
                <a16:creationId xmlns:a16="http://schemas.microsoft.com/office/drawing/2014/main" id="{8C5F56E3-EA81-46E6-8E1B-4798DF5F1AB1}"/>
              </a:ext>
            </a:extLst>
          </p:cNvPr>
          <p:cNvSpPr/>
          <p:nvPr/>
        </p:nvSpPr>
        <p:spPr>
          <a:xfrm>
            <a:off x="909628" y="1182844"/>
            <a:ext cx="7394614" cy="1669985"/>
          </a:xfrm>
          <a:prstGeom prst="wedgeRoundRectCallout">
            <a:avLst>
              <a:gd name="adj1" fmla="val -52227"/>
              <a:gd name="adj2" fmla="val 2257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l"/>
            <a:r>
              <a:rPr lang="fr-FR" sz="2000" dirty="0">
                <a:solidFill>
                  <a:srgbClr val="115076"/>
                </a:solidFill>
              </a:rPr>
              <a:t>Il y a beaucoup de vols ici à Paris ! On a besoin de faire attention à la sécurité. Je lis un article dans le journal qui dit que la fréquence de crime à Paris est deux fois plus haute que dans les autres régions. Selon toi, il y a moins de criminels à la campagne ? </a:t>
            </a:r>
          </a:p>
        </p:txBody>
      </p:sp>
      <p:sp>
        <p:nvSpPr>
          <p:cNvPr id="31" name="Speech Bubble: Rectangle with Corners Rounded 30">
            <a:extLst>
              <a:ext uri="{FF2B5EF4-FFF2-40B4-BE49-F238E27FC236}">
                <a16:creationId xmlns:a16="http://schemas.microsoft.com/office/drawing/2014/main" id="{60BD6B0F-1ED1-424C-ACCA-57FDF1EB6929}"/>
              </a:ext>
            </a:extLst>
          </p:cNvPr>
          <p:cNvSpPr/>
          <p:nvPr/>
        </p:nvSpPr>
        <p:spPr>
          <a:xfrm>
            <a:off x="188844" y="2894170"/>
            <a:ext cx="7394614" cy="3373540"/>
          </a:xfrm>
          <a:prstGeom prst="wedgeRoundRectCallout">
            <a:avLst>
              <a:gd name="adj1" fmla="val 53190"/>
              <a:gd name="adj2" fmla="val 3030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l"/>
            <a:r>
              <a:rPr lang="fr-FR" sz="2000" dirty="0">
                <a:solidFill>
                  <a:srgbClr val="115076"/>
                </a:solidFill>
              </a:rPr>
              <a:t>Selon moi, c’est plus sûr en Touraine. J’ai regardé l’article avant toi, et j’ai téléphoné à un ami qui travaille pour la police à Loches, une petite ville en Touraine. Il dit qu’il n’y a pas beaucoup de criminels en Touraine, mais il y a des gens qui volent de l’argent par l’escroquerie*. Après le printemps, il faut expliquer aux touristes qui viennent qu’ils ont la responsabilité d’empêcher les vols. Tu dois savoir qu’une personne qui approche ta table dans un café peut être un voleur*, et tu dois avoir ton portable et ton argent toujours proche de toi.</a:t>
            </a:r>
          </a:p>
        </p:txBody>
      </p:sp>
      <p:pic>
        <p:nvPicPr>
          <p:cNvPr id="34" name="Picture 33">
            <a:extLst>
              <a:ext uri="{FF2B5EF4-FFF2-40B4-BE49-F238E27FC236}">
                <a16:creationId xmlns:a16="http://schemas.microsoft.com/office/drawing/2014/main" id="{F230A8A2-97DF-4591-9677-CF844E6665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8481" y="4476189"/>
            <a:ext cx="1791521" cy="1791521"/>
          </a:xfrm>
          <a:prstGeom prst="rect">
            <a:avLst/>
          </a:prstGeom>
        </p:spPr>
      </p:pic>
      <p:sp>
        <p:nvSpPr>
          <p:cNvPr id="35" name="Speech Bubble: Rectangle with Corners Rounded 34">
            <a:extLst>
              <a:ext uri="{FF2B5EF4-FFF2-40B4-BE49-F238E27FC236}">
                <a16:creationId xmlns:a16="http://schemas.microsoft.com/office/drawing/2014/main" id="{6CB69246-A918-416B-B7DF-D9138AB2A460}"/>
              </a:ext>
            </a:extLst>
          </p:cNvPr>
          <p:cNvSpPr/>
          <p:nvPr/>
        </p:nvSpPr>
        <p:spPr>
          <a:xfrm>
            <a:off x="9176688" y="5214526"/>
            <a:ext cx="2803154" cy="1053184"/>
          </a:xfrm>
          <a:prstGeom prst="wedgeRoundRectCallout">
            <a:avLst>
              <a:gd name="adj1" fmla="val -62703"/>
              <a:gd name="adj2" fmla="val -18895"/>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*l’escroquerie (f.) </a:t>
            </a:r>
            <a:r>
              <a:rPr lang="fr-FR" sz="2000"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fraud</a:t>
            </a:r>
          </a:p>
          <a:p>
            <a:pPr algn="ctr"/>
            <a:r>
              <a:rPr lang="fr-FR" sz="2000" b="1" dirty="0">
                <a:solidFill>
                  <a:prstClr val="white"/>
                </a:solidFill>
                <a:latin typeface="Century Gothic" panose="020B0502020202020204" pitchFamily="34" charset="0"/>
              </a:rPr>
              <a:t>*le voleur</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thief</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8624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200" b="1" dirty="0">
                <a:solidFill>
                  <a:schemeClr val="bg1"/>
                </a:solidFill>
              </a:rPr>
              <a:t>Verbs + à/de + noun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0" name="TextBox 19">
            <a:extLst>
              <a:ext uri="{FF2B5EF4-FFF2-40B4-BE49-F238E27FC236}">
                <a16:creationId xmlns:a16="http://schemas.microsoft.com/office/drawing/2014/main" id="{E27FB415-C285-439C-A7E7-15CE0312A3DF}"/>
              </a:ext>
            </a:extLst>
          </p:cNvPr>
          <p:cNvSpPr txBox="1"/>
          <p:nvPr/>
        </p:nvSpPr>
        <p:spPr>
          <a:xfrm>
            <a:off x="101034" y="1300493"/>
            <a:ext cx="11808887" cy="830997"/>
          </a:xfrm>
          <a:prstGeom prst="rect">
            <a:avLst/>
          </a:prstGeom>
          <a:noFill/>
        </p:spPr>
        <p:txBody>
          <a:bodyPr wrap="square">
            <a:spAutoFit/>
          </a:bodyPr>
          <a:lstStyle/>
          <a:p>
            <a:pPr algn="l"/>
            <a:r>
              <a:rPr lang="en-GB" sz="2400" dirty="0">
                <a:solidFill>
                  <a:srgbClr val="115076"/>
                </a:solidFill>
              </a:rPr>
              <a:t>Remember, some verbs are followed by </a:t>
            </a:r>
            <a:r>
              <a:rPr lang="fr-FR" sz="2400" b="1" dirty="0">
                <a:solidFill>
                  <a:srgbClr val="115076"/>
                </a:solidFill>
                <a:latin typeface="Century Gothic" panose="020B0502020202020204" pitchFamily="34" charset="0"/>
              </a:rPr>
              <a:t>à </a:t>
            </a:r>
            <a:r>
              <a:rPr lang="fr-FR" sz="2400" dirty="0">
                <a:solidFill>
                  <a:srgbClr val="115076"/>
                </a:solidFill>
                <a:latin typeface="Century Gothic" panose="020B0502020202020204" pitchFamily="34" charset="0"/>
              </a:rPr>
              <a:t>or </a:t>
            </a:r>
            <a:r>
              <a:rPr lang="fr-FR" sz="2400" b="1" dirty="0">
                <a:solidFill>
                  <a:srgbClr val="115076"/>
                </a:solidFill>
                <a:latin typeface="Century Gothic" panose="020B0502020202020204" pitchFamily="34" charset="0"/>
              </a:rPr>
              <a:t>de </a:t>
            </a:r>
            <a:r>
              <a:rPr lang="en-GB" sz="2400" dirty="0">
                <a:solidFill>
                  <a:srgbClr val="115076"/>
                </a:solidFill>
                <a:latin typeface="Century Gothic" panose="020B0502020202020204" pitchFamily="34" charset="0"/>
              </a:rPr>
              <a:t>before a  noun. The forms of </a:t>
            </a:r>
            <a:r>
              <a:rPr lang="fr-FR" sz="2400" b="1" dirty="0">
                <a:solidFill>
                  <a:srgbClr val="115076"/>
                </a:solidFill>
                <a:latin typeface="Century Gothic" panose="020B0502020202020204" pitchFamily="34" charset="0"/>
              </a:rPr>
              <a:t>à</a:t>
            </a:r>
            <a:r>
              <a:rPr lang="fr-FR" sz="2400" dirty="0">
                <a:solidFill>
                  <a:srgbClr val="115076"/>
                </a:solidFill>
                <a:latin typeface="Century Gothic" panose="020B0502020202020204" pitchFamily="34" charset="0"/>
              </a:rPr>
              <a:t> and </a:t>
            </a:r>
            <a:r>
              <a:rPr lang="fr-FR" sz="2400" b="1" dirty="0">
                <a:solidFill>
                  <a:srgbClr val="115076"/>
                </a:solidFill>
                <a:latin typeface="Century Gothic" panose="020B0502020202020204" pitchFamily="34" charset="0"/>
              </a:rPr>
              <a:t>de </a:t>
            </a:r>
            <a:r>
              <a:rPr lang="en-GB" sz="2400" dirty="0">
                <a:solidFill>
                  <a:srgbClr val="115076"/>
                </a:solidFill>
                <a:latin typeface="Century Gothic" panose="020B0502020202020204" pitchFamily="34" charset="0"/>
              </a:rPr>
              <a:t>change before masculine and plural nouns:</a:t>
            </a:r>
          </a:p>
        </p:txBody>
      </p:sp>
      <p:sp>
        <p:nvSpPr>
          <p:cNvPr id="22" name="TextBox 21">
            <a:extLst>
              <a:ext uri="{FF2B5EF4-FFF2-40B4-BE49-F238E27FC236}">
                <a16:creationId xmlns:a16="http://schemas.microsoft.com/office/drawing/2014/main" id="{F520CE57-6D29-4B5D-9338-93A047F9F23E}"/>
              </a:ext>
            </a:extLst>
          </p:cNvPr>
          <p:cNvSpPr txBox="1"/>
          <p:nvPr/>
        </p:nvSpPr>
        <p:spPr>
          <a:xfrm>
            <a:off x="101034" y="2331565"/>
            <a:ext cx="5007679" cy="461665"/>
          </a:xfrm>
          <a:prstGeom prst="rect">
            <a:avLst/>
          </a:prstGeom>
          <a:noFill/>
        </p:spPr>
        <p:txBody>
          <a:bodyPr wrap="square">
            <a:spAutoFit/>
          </a:bodyPr>
          <a:lstStyle/>
          <a:p>
            <a:r>
              <a:rPr lang="fr-FR" sz="2400" b="1" dirty="0">
                <a:solidFill>
                  <a:srgbClr val="115076"/>
                </a:solidFill>
                <a:latin typeface="Century Gothic" panose="020B0502020202020204" pitchFamily="34" charset="0"/>
              </a:rPr>
              <a:t>Il envoie la lettre </a:t>
            </a:r>
            <a:r>
              <a:rPr lang="fr-FR" sz="2400" b="1" dirty="0">
                <a:solidFill>
                  <a:srgbClr val="E87D1E"/>
                </a:solidFill>
                <a:latin typeface="Century Gothic" panose="020B0502020202020204" pitchFamily="34" charset="0"/>
              </a:rPr>
              <a:t>au</a:t>
            </a:r>
            <a:r>
              <a:rPr lang="fr-FR" sz="2400" b="1" dirty="0">
                <a:solidFill>
                  <a:schemeClr val="accent5">
                    <a:lumMod val="50000"/>
                  </a:schemeClr>
                </a:solidFill>
                <a:latin typeface="Century Gothic" panose="020B0502020202020204" pitchFamily="34" charset="0"/>
              </a:rPr>
              <a:t> </a:t>
            </a:r>
            <a:r>
              <a:rPr lang="fr-FR" sz="2400" b="1" dirty="0">
                <a:solidFill>
                  <a:srgbClr val="115076"/>
                </a:solidFill>
                <a:latin typeface="Century Gothic" panose="020B0502020202020204" pitchFamily="34" charset="0"/>
              </a:rPr>
              <a:t>professeur	</a:t>
            </a:r>
            <a:endParaRPr lang="fr-FR" sz="2400" b="1" dirty="0">
              <a:solidFill>
                <a:srgbClr val="115076"/>
              </a:solidFill>
            </a:endParaRPr>
          </a:p>
        </p:txBody>
      </p:sp>
      <p:sp>
        <p:nvSpPr>
          <p:cNvPr id="24" name="TextBox 23">
            <a:extLst>
              <a:ext uri="{FF2B5EF4-FFF2-40B4-BE49-F238E27FC236}">
                <a16:creationId xmlns:a16="http://schemas.microsoft.com/office/drawing/2014/main" id="{3340B914-4E29-41D4-9E09-E628357E7A32}"/>
              </a:ext>
            </a:extLst>
          </p:cNvPr>
          <p:cNvSpPr txBox="1"/>
          <p:nvPr/>
        </p:nvSpPr>
        <p:spPr>
          <a:xfrm>
            <a:off x="6095999" y="2331565"/>
            <a:ext cx="5636659" cy="461665"/>
          </a:xfrm>
          <a:prstGeom prst="rect">
            <a:avLst/>
          </a:prstGeom>
          <a:noFill/>
        </p:spPr>
        <p:txBody>
          <a:bodyPr wrap="square">
            <a:spAutoFit/>
          </a:bodyPr>
          <a:lstStyle/>
          <a:p>
            <a:pPr algn="l"/>
            <a:r>
              <a:rPr lang="en-GB" sz="2400" dirty="0">
                <a:solidFill>
                  <a:srgbClr val="115076"/>
                </a:solidFill>
                <a:latin typeface="Century Gothic" panose="020B0502020202020204" pitchFamily="34" charset="0"/>
              </a:rPr>
              <a:t>He sends the letter </a:t>
            </a:r>
            <a:r>
              <a:rPr lang="en-GB" sz="2400" b="1" dirty="0">
                <a:solidFill>
                  <a:srgbClr val="E87D1E"/>
                </a:solidFill>
                <a:latin typeface="Century Gothic" panose="020B0502020202020204" pitchFamily="34" charset="0"/>
              </a:rPr>
              <a:t>to the</a:t>
            </a:r>
            <a:r>
              <a:rPr lang="en-GB" sz="2400" dirty="0">
                <a:solidFill>
                  <a:srgbClr val="E87D1E"/>
                </a:solidFill>
                <a:latin typeface="Century Gothic" panose="020B0502020202020204" pitchFamily="34" charset="0"/>
              </a:rPr>
              <a:t> </a:t>
            </a:r>
            <a:r>
              <a:rPr lang="en-GB" sz="2400" dirty="0">
                <a:solidFill>
                  <a:srgbClr val="115076"/>
                </a:solidFill>
                <a:latin typeface="Century Gothic" panose="020B0502020202020204" pitchFamily="34" charset="0"/>
              </a:rPr>
              <a:t>teacher</a:t>
            </a:r>
            <a:r>
              <a:rPr lang="fr-FR" sz="2400" dirty="0">
                <a:solidFill>
                  <a:srgbClr val="115076"/>
                </a:solidFill>
                <a:latin typeface="Century Gothic" panose="020B0502020202020204" pitchFamily="34" charset="0"/>
              </a:rPr>
              <a:t>.</a:t>
            </a:r>
          </a:p>
        </p:txBody>
      </p:sp>
      <p:sp>
        <p:nvSpPr>
          <p:cNvPr id="26" name="TextBox 25">
            <a:extLst>
              <a:ext uri="{FF2B5EF4-FFF2-40B4-BE49-F238E27FC236}">
                <a16:creationId xmlns:a16="http://schemas.microsoft.com/office/drawing/2014/main" id="{F1EF8306-851F-4F2C-A069-C459F60491BC}"/>
              </a:ext>
            </a:extLst>
          </p:cNvPr>
          <p:cNvSpPr txBox="1"/>
          <p:nvPr/>
        </p:nvSpPr>
        <p:spPr>
          <a:xfrm>
            <a:off x="101034" y="3235311"/>
            <a:ext cx="5584149" cy="461665"/>
          </a:xfrm>
          <a:prstGeom prst="rect">
            <a:avLst/>
          </a:prstGeom>
          <a:noFill/>
        </p:spPr>
        <p:txBody>
          <a:bodyPr wrap="square">
            <a:spAutoFit/>
          </a:bodyPr>
          <a:lstStyle/>
          <a:p>
            <a:r>
              <a:rPr lang="fr-FR" sz="2400" b="1" dirty="0">
                <a:solidFill>
                  <a:srgbClr val="115076"/>
                </a:solidFill>
                <a:latin typeface="Century Gothic" panose="020B0502020202020204" pitchFamily="34" charset="0"/>
              </a:rPr>
              <a:t>Elle donne les glaces </a:t>
            </a:r>
            <a:r>
              <a:rPr lang="fr-FR" sz="2400" b="1" dirty="0">
                <a:solidFill>
                  <a:srgbClr val="E87D1E"/>
                </a:solidFill>
                <a:latin typeface="Century Gothic" panose="020B0502020202020204" pitchFamily="34" charset="0"/>
              </a:rPr>
              <a:t>aux</a:t>
            </a:r>
            <a:r>
              <a:rPr lang="fr-FR" sz="2400" b="1" dirty="0">
                <a:solidFill>
                  <a:schemeClr val="accent5">
                    <a:lumMod val="50000"/>
                  </a:schemeClr>
                </a:solidFill>
                <a:latin typeface="Century Gothic" panose="020B0502020202020204" pitchFamily="34" charset="0"/>
              </a:rPr>
              <a:t> </a:t>
            </a:r>
            <a:r>
              <a:rPr lang="fr-FR" sz="2400" b="1" dirty="0">
                <a:solidFill>
                  <a:srgbClr val="115076"/>
                </a:solidFill>
                <a:latin typeface="Century Gothic" panose="020B0502020202020204" pitchFamily="34" charset="0"/>
              </a:rPr>
              <a:t>garçons.</a:t>
            </a:r>
            <a:endParaRPr lang="fr-FR" sz="2400" b="1" dirty="0">
              <a:solidFill>
                <a:srgbClr val="115076"/>
              </a:solidFill>
            </a:endParaRPr>
          </a:p>
        </p:txBody>
      </p:sp>
      <p:sp>
        <p:nvSpPr>
          <p:cNvPr id="27" name="TextBox 26">
            <a:extLst>
              <a:ext uri="{FF2B5EF4-FFF2-40B4-BE49-F238E27FC236}">
                <a16:creationId xmlns:a16="http://schemas.microsoft.com/office/drawing/2014/main" id="{E618F4F3-1DF0-477C-A5A5-A1E06D5DC6C3}"/>
              </a:ext>
            </a:extLst>
          </p:cNvPr>
          <p:cNvSpPr txBox="1"/>
          <p:nvPr/>
        </p:nvSpPr>
        <p:spPr>
          <a:xfrm>
            <a:off x="6096000" y="3235311"/>
            <a:ext cx="5813921" cy="461665"/>
          </a:xfrm>
          <a:prstGeom prst="rect">
            <a:avLst/>
          </a:prstGeom>
          <a:noFill/>
        </p:spPr>
        <p:txBody>
          <a:bodyPr wrap="square">
            <a:spAutoFit/>
          </a:bodyPr>
          <a:lstStyle/>
          <a:p>
            <a:pPr algn="l"/>
            <a:r>
              <a:rPr lang="en-GB" sz="2400" dirty="0">
                <a:solidFill>
                  <a:srgbClr val="115076"/>
                </a:solidFill>
                <a:latin typeface="Century Gothic" panose="020B0502020202020204" pitchFamily="34" charset="0"/>
              </a:rPr>
              <a:t>She gives the ice creams </a:t>
            </a:r>
            <a:r>
              <a:rPr lang="en-GB" sz="2400" b="1" dirty="0">
                <a:solidFill>
                  <a:srgbClr val="E87D1E"/>
                </a:solidFill>
                <a:latin typeface="Century Gothic" panose="020B0502020202020204" pitchFamily="34" charset="0"/>
              </a:rPr>
              <a:t>to the </a:t>
            </a:r>
            <a:r>
              <a:rPr lang="en-GB" sz="2400" dirty="0">
                <a:solidFill>
                  <a:srgbClr val="115076"/>
                </a:solidFill>
                <a:latin typeface="Century Gothic" panose="020B0502020202020204" pitchFamily="34" charset="0"/>
              </a:rPr>
              <a:t>boys.</a:t>
            </a:r>
          </a:p>
        </p:txBody>
      </p:sp>
      <p:sp>
        <p:nvSpPr>
          <p:cNvPr id="29" name="TextBox 28">
            <a:extLst>
              <a:ext uri="{FF2B5EF4-FFF2-40B4-BE49-F238E27FC236}">
                <a16:creationId xmlns:a16="http://schemas.microsoft.com/office/drawing/2014/main" id="{DFEA73DD-91B7-434D-AED2-C875A35C0582}"/>
              </a:ext>
            </a:extLst>
          </p:cNvPr>
          <p:cNvSpPr txBox="1"/>
          <p:nvPr/>
        </p:nvSpPr>
        <p:spPr>
          <a:xfrm>
            <a:off x="101034" y="4139057"/>
            <a:ext cx="3922582" cy="461665"/>
          </a:xfrm>
          <a:prstGeom prst="rect">
            <a:avLst/>
          </a:prstGeom>
          <a:noFill/>
        </p:spPr>
        <p:txBody>
          <a:bodyPr wrap="square">
            <a:spAutoFit/>
          </a:bodyPr>
          <a:lstStyle/>
          <a:p>
            <a:r>
              <a:rPr lang="fr-FR" sz="2400" b="1" dirty="0">
                <a:solidFill>
                  <a:srgbClr val="115076"/>
                </a:solidFill>
                <a:latin typeface="Century Gothic" panose="020B0502020202020204" pitchFamily="34" charset="0"/>
              </a:rPr>
              <a:t>Nous jouons </a:t>
            </a:r>
            <a:r>
              <a:rPr lang="fr-FR" sz="2400" b="1" dirty="0">
                <a:solidFill>
                  <a:srgbClr val="E87D1E"/>
                </a:solidFill>
                <a:latin typeface="Century Gothic" panose="020B0502020202020204" pitchFamily="34" charset="0"/>
              </a:rPr>
              <a:t>du</a:t>
            </a:r>
            <a:r>
              <a:rPr lang="fr-FR" sz="2400" b="1" dirty="0">
                <a:solidFill>
                  <a:schemeClr val="accent5">
                    <a:lumMod val="50000"/>
                  </a:schemeClr>
                </a:solidFill>
                <a:latin typeface="Century Gothic" panose="020B0502020202020204" pitchFamily="34" charset="0"/>
              </a:rPr>
              <a:t> </a:t>
            </a:r>
            <a:r>
              <a:rPr lang="fr-FR" sz="2400" b="1" dirty="0">
                <a:solidFill>
                  <a:srgbClr val="115076"/>
                </a:solidFill>
                <a:latin typeface="Century Gothic" panose="020B0502020202020204" pitchFamily="34" charset="0"/>
              </a:rPr>
              <a:t>piano.</a:t>
            </a:r>
            <a:r>
              <a:rPr lang="fr-FR" sz="2400" b="1" dirty="0">
                <a:solidFill>
                  <a:schemeClr val="accent5">
                    <a:lumMod val="50000"/>
                  </a:schemeClr>
                </a:solidFill>
                <a:latin typeface="Century Gothic" panose="020B0502020202020204" pitchFamily="34" charset="0"/>
              </a:rPr>
              <a:t>	</a:t>
            </a:r>
            <a:endParaRPr lang="fr-FR" sz="2400" b="1" dirty="0"/>
          </a:p>
        </p:txBody>
      </p:sp>
      <p:sp>
        <p:nvSpPr>
          <p:cNvPr id="31" name="TextBox 30">
            <a:extLst>
              <a:ext uri="{FF2B5EF4-FFF2-40B4-BE49-F238E27FC236}">
                <a16:creationId xmlns:a16="http://schemas.microsoft.com/office/drawing/2014/main" id="{360A10A5-701E-497A-8088-6B9D95BC6246}"/>
              </a:ext>
            </a:extLst>
          </p:cNvPr>
          <p:cNvSpPr txBox="1"/>
          <p:nvPr/>
        </p:nvSpPr>
        <p:spPr>
          <a:xfrm>
            <a:off x="6095999" y="4139056"/>
            <a:ext cx="4200939" cy="461665"/>
          </a:xfrm>
          <a:prstGeom prst="rect">
            <a:avLst/>
          </a:prstGeom>
          <a:noFill/>
        </p:spPr>
        <p:txBody>
          <a:bodyPr wrap="square">
            <a:spAutoFit/>
          </a:bodyPr>
          <a:lstStyle/>
          <a:p>
            <a:r>
              <a:rPr lang="en-GB" sz="2400" dirty="0">
                <a:solidFill>
                  <a:srgbClr val="115076"/>
                </a:solidFill>
                <a:latin typeface="Century Gothic" panose="020B0502020202020204" pitchFamily="34" charset="0"/>
              </a:rPr>
              <a:t>We play the piano.</a:t>
            </a:r>
            <a:endParaRPr lang="en-GB" sz="2400" dirty="0">
              <a:solidFill>
                <a:srgbClr val="115076"/>
              </a:solidFill>
            </a:endParaRPr>
          </a:p>
        </p:txBody>
      </p:sp>
      <p:sp>
        <p:nvSpPr>
          <p:cNvPr id="33" name="TextBox 32">
            <a:extLst>
              <a:ext uri="{FF2B5EF4-FFF2-40B4-BE49-F238E27FC236}">
                <a16:creationId xmlns:a16="http://schemas.microsoft.com/office/drawing/2014/main" id="{1F02FADF-5932-4CCC-BCFA-95023F465702}"/>
              </a:ext>
            </a:extLst>
          </p:cNvPr>
          <p:cNvSpPr txBox="1"/>
          <p:nvPr/>
        </p:nvSpPr>
        <p:spPr>
          <a:xfrm>
            <a:off x="101034" y="5042802"/>
            <a:ext cx="4697834" cy="461665"/>
          </a:xfrm>
          <a:prstGeom prst="rect">
            <a:avLst/>
          </a:prstGeom>
          <a:noFill/>
        </p:spPr>
        <p:txBody>
          <a:bodyPr wrap="square">
            <a:spAutoFit/>
          </a:bodyPr>
          <a:lstStyle/>
          <a:p>
            <a:r>
              <a:rPr lang="fr-FR" sz="2400" b="1" dirty="0">
                <a:solidFill>
                  <a:srgbClr val="115076"/>
                </a:solidFill>
                <a:latin typeface="Century Gothic" panose="020B0502020202020204" pitchFamily="34" charset="0"/>
              </a:rPr>
              <a:t>Que pensez-vous </a:t>
            </a:r>
            <a:r>
              <a:rPr lang="fr-FR" sz="2400" b="1" dirty="0">
                <a:solidFill>
                  <a:srgbClr val="E87D1E"/>
                </a:solidFill>
                <a:latin typeface="Century Gothic" panose="020B0502020202020204" pitchFamily="34" charset="0"/>
              </a:rPr>
              <a:t>des</a:t>
            </a:r>
            <a:r>
              <a:rPr lang="fr-FR" sz="2400" b="1" dirty="0">
                <a:solidFill>
                  <a:schemeClr val="accent5">
                    <a:lumMod val="50000"/>
                  </a:schemeClr>
                </a:solidFill>
                <a:latin typeface="Century Gothic" panose="020B0502020202020204" pitchFamily="34" charset="0"/>
              </a:rPr>
              <a:t> </a:t>
            </a:r>
            <a:r>
              <a:rPr lang="fr-FR" sz="2400" b="1" dirty="0">
                <a:solidFill>
                  <a:srgbClr val="115076"/>
                </a:solidFill>
                <a:latin typeface="Century Gothic" panose="020B0502020202020204" pitchFamily="34" charset="0"/>
              </a:rPr>
              <a:t>livres ?</a:t>
            </a:r>
            <a:endParaRPr lang="fr-FR" sz="2400" b="1" dirty="0">
              <a:solidFill>
                <a:srgbClr val="115076"/>
              </a:solidFill>
            </a:endParaRPr>
          </a:p>
        </p:txBody>
      </p:sp>
      <p:sp>
        <p:nvSpPr>
          <p:cNvPr id="35" name="TextBox 34">
            <a:extLst>
              <a:ext uri="{FF2B5EF4-FFF2-40B4-BE49-F238E27FC236}">
                <a16:creationId xmlns:a16="http://schemas.microsoft.com/office/drawing/2014/main" id="{06B08456-4E59-4E52-8617-9E87BABC792B}"/>
              </a:ext>
            </a:extLst>
          </p:cNvPr>
          <p:cNvSpPr txBox="1"/>
          <p:nvPr/>
        </p:nvSpPr>
        <p:spPr>
          <a:xfrm>
            <a:off x="6095999" y="5042802"/>
            <a:ext cx="5294244" cy="461665"/>
          </a:xfrm>
          <a:prstGeom prst="rect">
            <a:avLst/>
          </a:prstGeom>
          <a:noFill/>
        </p:spPr>
        <p:txBody>
          <a:bodyPr wrap="square">
            <a:spAutoFit/>
          </a:bodyPr>
          <a:lstStyle/>
          <a:p>
            <a:pPr algn="l"/>
            <a:r>
              <a:rPr lang="en-GB" sz="2400" dirty="0">
                <a:solidFill>
                  <a:srgbClr val="115076"/>
                </a:solidFill>
                <a:latin typeface="Century Gothic" panose="020B0502020202020204" pitchFamily="34" charset="0"/>
              </a:rPr>
              <a:t>What do you think </a:t>
            </a:r>
            <a:r>
              <a:rPr lang="en-GB" sz="2400" b="1" dirty="0">
                <a:solidFill>
                  <a:srgbClr val="E87D1E"/>
                </a:solidFill>
                <a:latin typeface="Century Gothic" panose="020B0502020202020204" pitchFamily="34" charset="0"/>
              </a:rPr>
              <a:t>of</a:t>
            </a:r>
            <a:r>
              <a:rPr lang="en-GB" sz="2400" dirty="0">
                <a:solidFill>
                  <a:srgbClr val="E87D1E"/>
                </a:solidFill>
                <a:latin typeface="Century Gothic" panose="020B0502020202020204" pitchFamily="34" charset="0"/>
              </a:rPr>
              <a:t> </a:t>
            </a:r>
            <a:r>
              <a:rPr lang="en-GB" sz="2400" b="1" dirty="0">
                <a:solidFill>
                  <a:srgbClr val="E87D1E"/>
                </a:solidFill>
                <a:latin typeface="Century Gothic" panose="020B0502020202020204" pitchFamily="34" charset="0"/>
              </a:rPr>
              <a:t>the </a:t>
            </a:r>
            <a:r>
              <a:rPr lang="en-GB" sz="2400" dirty="0">
                <a:solidFill>
                  <a:srgbClr val="115076"/>
                </a:solidFill>
                <a:latin typeface="Century Gothic" panose="020B0502020202020204" pitchFamily="34" charset="0"/>
              </a:rPr>
              <a:t>books?</a:t>
            </a:r>
          </a:p>
        </p:txBody>
      </p:sp>
      <p:pic>
        <p:nvPicPr>
          <p:cNvPr id="3" name="Picture 2" descr="A picture containing silhouette, light&#10;&#10;Description automatically generated">
            <a:extLst>
              <a:ext uri="{FF2B5EF4-FFF2-40B4-BE49-F238E27FC236}">
                <a16:creationId xmlns:a16="http://schemas.microsoft.com/office/drawing/2014/main" id="{FB301919-D306-44ED-9102-333E2A85B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881" y="3897051"/>
            <a:ext cx="998273" cy="1996545"/>
          </a:xfrm>
          <a:prstGeom prst="rect">
            <a:avLst/>
          </a:prstGeom>
        </p:spPr>
      </p:pic>
    </p:spTree>
    <p:extLst>
      <p:ext uri="{BB962C8B-B14F-4D97-AF65-F5344CB8AC3E}">
        <p14:creationId xmlns:p14="http://schemas.microsoft.com/office/powerpoint/2010/main" val="157805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7" grpId="0"/>
      <p:bldP spid="29" grpId="0"/>
      <p:bldP spid="31" grpId="0"/>
      <p:bldP spid="33"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vol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95902" y="1163992"/>
            <a:ext cx="101815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Deux hommes qui travaillent pour la police parlent d’une vidéo du </a:t>
            </a:r>
            <a:r>
              <a:rPr lang="fr-FR" sz="2400" dirty="0">
                <a:solidFill>
                  <a:srgbClr val="115076"/>
                </a:solidFill>
                <a:latin typeface="Century Gothic" panose="020F0302020204030204"/>
              </a:rPr>
              <a:t>vol des portables de Léa et son p</a:t>
            </a:r>
            <a:r>
              <a:rPr lang="fr-FR" sz="2400" dirty="0">
                <a:solidFill>
                  <a:srgbClr val="115076"/>
                </a:solidFill>
                <a:latin typeface="Century Gothic" panose="020B0502020202020204" pitchFamily="34" charset="0"/>
              </a:rPr>
              <a:t>ère.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Écoute et choisis le bon mot.</a:t>
            </a:r>
          </a:p>
        </p:txBody>
      </p:sp>
      <p:graphicFrame>
        <p:nvGraphicFramePr>
          <p:cNvPr id="5" name="Table 9">
            <a:extLst>
              <a:ext uri="{FF2B5EF4-FFF2-40B4-BE49-F238E27FC236}">
                <a16:creationId xmlns:a16="http://schemas.microsoft.com/office/drawing/2014/main" id="{24318B98-FF7C-4B03-9736-86E4E8AA5365}"/>
              </a:ext>
            </a:extLst>
          </p:cNvPr>
          <p:cNvGraphicFramePr>
            <a:graphicFrameLocks noGrp="1"/>
          </p:cNvGraphicFramePr>
          <p:nvPr>
            <p:extLst>
              <p:ext uri="{D42A27DB-BD31-4B8C-83A1-F6EECF244321}">
                <p14:modId xmlns:p14="http://schemas.microsoft.com/office/powerpoint/2010/main" val="650043371"/>
              </p:ext>
            </p:extLst>
          </p:nvPr>
        </p:nvGraphicFramePr>
        <p:xfrm>
          <a:off x="179746" y="2502842"/>
          <a:ext cx="11832508" cy="356616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4084405899"/>
                    </a:ext>
                  </a:extLst>
                </a:gridCol>
                <a:gridCol w="2919046">
                  <a:extLst>
                    <a:ext uri="{9D8B030D-6E8A-4147-A177-3AD203B41FA5}">
                      <a16:colId xmlns:a16="http://schemas.microsoft.com/office/drawing/2014/main" val="3670107897"/>
                    </a:ext>
                  </a:extLst>
                </a:gridCol>
                <a:gridCol w="2545943">
                  <a:extLst>
                    <a:ext uri="{9D8B030D-6E8A-4147-A177-3AD203B41FA5}">
                      <a16:colId xmlns:a16="http://schemas.microsoft.com/office/drawing/2014/main" val="3389695186"/>
                    </a:ext>
                  </a:extLst>
                </a:gridCol>
                <a:gridCol w="4927519">
                  <a:extLst>
                    <a:ext uri="{9D8B030D-6E8A-4147-A177-3AD203B41FA5}">
                      <a16:colId xmlns:a16="http://schemas.microsoft.com/office/drawing/2014/main" val="3899057568"/>
                    </a:ext>
                  </a:extLst>
                </a:gridCol>
                <a:gridCol w="720000">
                  <a:extLst>
                    <a:ext uri="{9D8B030D-6E8A-4147-A177-3AD203B41FA5}">
                      <a16:colId xmlns:a16="http://schemas.microsoft.com/office/drawing/2014/main" val="1479281986"/>
                    </a:ext>
                  </a:extLst>
                </a:gridCol>
              </a:tblGrid>
              <a:tr h="370840">
                <a:tc>
                  <a:txBody>
                    <a:bodyPr/>
                    <a:lstStyle/>
                    <a:p>
                      <a:pPr algn="ctr"/>
                      <a:r>
                        <a:rPr lang="fr-FR" sz="2000" dirty="0"/>
                        <a:t>Q</a:t>
                      </a:r>
                    </a:p>
                  </a:txBody>
                  <a:tcPr/>
                </a:tc>
                <a:tc>
                  <a:txBody>
                    <a:bodyPr/>
                    <a:lstStyle/>
                    <a:p>
                      <a:pPr algn="ctr"/>
                      <a:endParaRPr lang="fr-FR" sz="2000" dirty="0"/>
                    </a:p>
                  </a:txBody>
                  <a:tcPr/>
                </a:tc>
                <a:tc>
                  <a:txBody>
                    <a:bodyPr/>
                    <a:lstStyle/>
                    <a:p>
                      <a:pPr algn="ctr"/>
                      <a:endParaRPr lang="fr-FR" sz="2000" dirty="0"/>
                    </a:p>
                  </a:txBody>
                  <a:tcPr/>
                </a:tc>
                <a:tc>
                  <a:txBody>
                    <a:bodyPr/>
                    <a:lstStyle/>
                    <a:p>
                      <a:pPr algn="ctr"/>
                      <a:r>
                        <a:rPr lang="fr-FR" sz="2000" dirty="0"/>
                        <a:t>anglais</a:t>
                      </a:r>
                    </a:p>
                  </a:txBody>
                  <a:tcPr/>
                </a:tc>
                <a:tc>
                  <a:txBody>
                    <a:bodyPr/>
                    <a:lstStyle/>
                    <a:p>
                      <a:pPr algn="ctr"/>
                      <a:r>
                        <a:rPr lang="fr-FR" sz="2000" dirty="0"/>
                        <a:t>R</a:t>
                      </a:r>
                    </a:p>
                  </a:txBody>
                  <a:tcPr/>
                </a:tc>
                <a:extLst>
                  <a:ext uri="{0D108BD9-81ED-4DB2-BD59-A6C34878D82A}">
                    <a16:rowId xmlns:a16="http://schemas.microsoft.com/office/drawing/2014/main" val="3681301428"/>
                  </a:ext>
                </a:extLst>
              </a:tr>
              <a:tr h="370840">
                <a:tc>
                  <a:txBody>
                    <a:bodyPr/>
                    <a:lstStyle/>
                    <a:p>
                      <a:endParaRPr lang="fr-FR" sz="2000" dirty="0">
                        <a:solidFill>
                          <a:srgbClr val="002060"/>
                        </a:solidFill>
                      </a:endParaRPr>
                    </a:p>
                  </a:txBody>
                  <a:tcPr/>
                </a:tc>
                <a:tc>
                  <a:txBody>
                    <a:bodyPr/>
                    <a:lstStyle/>
                    <a:p>
                      <a:r>
                        <a:rPr lang="fr-FR" sz="2000" dirty="0">
                          <a:solidFill>
                            <a:srgbClr val="115076"/>
                          </a:solidFill>
                          <a:latin typeface="+mn-lt"/>
                        </a:rPr>
                        <a:t>père</a:t>
                      </a:r>
                    </a:p>
                  </a:txBody>
                  <a:tcPr/>
                </a:tc>
                <a:tc>
                  <a:txBody>
                    <a:bodyPr/>
                    <a:lstStyle/>
                    <a:p>
                      <a:r>
                        <a:rPr lang="fr-FR" sz="2000" dirty="0">
                          <a:solidFill>
                            <a:srgbClr val="115076"/>
                          </a:solidFill>
                          <a:latin typeface="+mn-lt"/>
                        </a:rPr>
                        <a:t>voiture</a:t>
                      </a:r>
                    </a:p>
                  </a:txBody>
                  <a:tcPr/>
                </a:tc>
                <a:tc>
                  <a:txBody>
                    <a:bodyPr/>
                    <a:lstStyle/>
                    <a:p>
                      <a:r>
                        <a:rPr lang="fr-FR" sz="2000" dirty="0" err="1">
                          <a:solidFill>
                            <a:srgbClr val="115076"/>
                          </a:solidFill>
                          <a:latin typeface="+mn-lt"/>
                        </a:rPr>
                        <a:t>approaches</a:t>
                      </a:r>
                      <a:r>
                        <a:rPr lang="fr-FR" sz="2000" dirty="0">
                          <a:solidFill>
                            <a:srgbClr val="115076"/>
                          </a:solidFill>
                          <a:latin typeface="+mn-lt"/>
                        </a:rPr>
                        <a:t> the car</a:t>
                      </a:r>
                    </a:p>
                  </a:txBody>
                  <a:tcPr/>
                </a:tc>
                <a:tc>
                  <a:txBody>
                    <a:bodyPr/>
                    <a:lstStyle/>
                    <a:p>
                      <a:endParaRPr lang="fr-FR" sz="2000" dirty="0">
                        <a:solidFill>
                          <a:srgbClr val="002060"/>
                        </a:solidFill>
                      </a:endParaRPr>
                    </a:p>
                  </a:txBody>
                  <a:tcPr/>
                </a:tc>
                <a:extLst>
                  <a:ext uri="{0D108BD9-81ED-4DB2-BD59-A6C34878D82A}">
                    <a16:rowId xmlns:a16="http://schemas.microsoft.com/office/drawing/2014/main" val="1496626003"/>
                  </a:ext>
                </a:extLst>
              </a:tr>
              <a:tr h="370840">
                <a:tc>
                  <a:txBody>
                    <a:bodyPr/>
                    <a:lstStyle/>
                    <a:p>
                      <a:endParaRPr lang="fr-FR" sz="2000">
                        <a:solidFill>
                          <a:srgbClr val="002060"/>
                        </a:solidFill>
                      </a:endParaRPr>
                    </a:p>
                  </a:txBody>
                  <a:tcPr/>
                </a:tc>
                <a:tc>
                  <a:txBody>
                    <a:bodyPr/>
                    <a:lstStyle/>
                    <a:p>
                      <a:r>
                        <a:rPr lang="fr-FR" sz="2000" dirty="0">
                          <a:solidFill>
                            <a:srgbClr val="115076"/>
                          </a:solidFill>
                          <a:latin typeface="+mn-lt"/>
                        </a:rPr>
                        <a:t>portable</a:t>
                      </a:r>
                    </a:p>
                  </a:txBody>
                  <a:tcPr/>
                </a:tc>
                <a:tc>
                  <a:txBody>
                    <a:bodyPr/>
                    <a:lstStyle/>
                    <a:p>
                      <a:r>
                        <a:rPr lang="fr-FR" sz="2000" dirty="0">
                          <a:solidFill>
                            <a:srgbClr val="115076"/>
                          </a:solidFill>
                          <a:latin typeface="+mn-lt"/>
                        </a:rPr>
                        <a:t>porte</a:t>
                      </a:r>
                    </a:p>
                  </a:txBody>
                  <a:tcPr/>
                </a:tc>
                <a:tc>
                  <a:txBody>
                    <a:bodyPr/>
                    <a:lstStyle/>
                    <a:p>
                      <a:r>
                        <a:rPr lang="fr-FR" sz="2000" dirty="0" err="1">
                          <a:solidFill>
                            <a:srgbClr val="115076"/>
                          </a:solidFill>
                          <a:latin typeface="+mn-lt"/>
                        </a:rPr>
                        <a:t>knocks</a:t>
                      </a:r>
                      <a:r>
                        <a:rPr lang="fr-FR" sz="2000" dirty="0">
                          <a:solidFill>
                            <a:srgbClr val="115076"/>
                          </a:solidFill>
                          <a:latin typeface="+mn-lt"/>
                        </a:rPr>
                        <a:t> on the </a:t>
                      </a:r>
                      <a:r>
                        <a:rPr lang="fr-FR" sz="2000" dirty="0" err="1">
                          <a:solidFill>
                            <a:srgbClr val="115076"/>
                          </a:solidFill>
                          <a:latin typeface="+mn-lt"/>
                        </a:rPr>
                        <a:t>door</a:t>
                      </a:r>
                      <a:endParaRPr lang="fr-FR" sz="2000" dirty="0">
                        <a:solidFill>
                          <a:srgbClr val="115076"/>
                        </a:solidFill>
                        <a:latin typeface="+mn-lt"/>
                      </a:endParaRPr>
                    </a:p>
                  </a:txBody>
                  <a:tcPr/>
                </a:tc>
                <a:tc>
                  <a:txBody>
                    <a:bodyPr/>
                    <a:lstStyle/>
                    <a:p>
                      <a:endParaRPr lang="fr-FR" sz="2000">
                        <a:solidFill>
                          <a:srgbClr val="002060"/>
                        </a:solidFill>
                      </a:endParaRPr>
                    </a:p>
                  </a:txBody>
                  <a:tcPr/>
                </a:tc>
                <a:extLst>
                  <a:ext uri="{0D108BD9-81ED-4DB2-BD59-A6C34878D82A}">
                    <a16:rowId xmlns:a16="http://schemas.microsoft.com/office/drawing/2014/main" val="836713400"/>
                  </a:ext>
                </a:extLst>
              </a:tr>
              <a:tr h="370840">
                <a:tc>
                  <a:txBody>
                    <a:bodyPr/>
                    <a:lstStyle/>
                    <a:p>
                      <a:endParaRPr lang="fr-FR" sz="2000">
                        <a:solidFill>
                          <a:srgbClr val="002060"/>
                        </a:solidFill>
                      </a:endParaRPr>
                    </a:p>
                  </a:txBody>
                  <a:tcPr/>
                </a:tc>
                <a:tc>
                  <a:txBody>
                    <a:bodyPr/>
                    <a:lstStyle/>
                    <a:p>
                      <a:r>
                        <a:rPr lang="fr-FR" sz="2000" dirty="0">
                          <a:solidFill>
                            <a:srgbClr val="115076"/>
                          </a:solidFill>
                          <a:latin typeface="+mn-lt"/>
                        </a:rPr>
                        <a:t>délinquant</a:t>
                      </a:r>
                    </a:p>
                  </a:txBody>
                  <a:tcPr/>
                </a:tc>
                <a:tc>
                  <a:txBody>
                    <a:bodyPr/>
                    <a:lstStyle/>
                    <a:p>
                      <a:r>
                        <a:rPr lang="fr-FR" sz="2000" dirty="0">
                          <a:solidFill>
                            <a:srgbClr val="115076"/>
                          </a:solidFill>
                          <a:latin typeface="+mn-lt"/>
                        </a:rPr>
                        <a:t>homme</a:t>
                      </a:r>
                    </a:p>
                  </a:txBody>
                  <a:tcPr/>
                </a:tc>
                <a:tc>
                  <a:txBody>
                    <a:bodyPr/>
                    <a:lstStyle/>
                    <a:p>
                      <a:r>
                        <a:rPr lang="fr-FR" sz="2000" dirty="0" err="1">
                          <a:solidFill>
                            <a:srgbClr val="115076"/>
                          </a:solidFill>
                          <a:latin typeface="+mn-lt"/>
                        </a:rPr>
                        <a:t>doesn’t</a:t>
                      </a:r>
                      <a:r>
                        <a:rPr lang="fr-FR" sz="2000" dirty="0">
                          <a:solidFill>
                            <a:srgbClr val="115076"/>
                          </a:solidFill>
                          <a:latin typeface="+mn-lt"/>
                        </a:rPr>
                        <a:t> </a:t>
                      </a:r>
                      <a:r>
                        <a:rPr lang="fr-FR" sz="2000" dirty="0" err="1">
                          <a:solidFill>
                            <a:srgbClr val="115076"/>
                          </a:solidFill>
                          <a:latin typeface="+mn-lt"/>
                        </a:rPr>
                        <a:t>pay</a:t>
                      </a:r>
                      <a:r>
                        <a:rPr lang="fr-FR" sz="2000" dirty="0">
                          <a:solidFill>
                            <a:srgbClr val="115076"/>
                          </a:solidFill>
                          <a:latin typeface="+mn-lt"/>
                        </a:rPr>
                        <a:t> attention to the </a:t>
                      </a:r>
                      <a:r>
                        <a:rPr lang="fr-FR" sz="2000" dirty="0" err="1">
                          <a:solidFill>
                            <a:srgbClr val="115076"/>
                          </a:solidFill>
                          <a:latin typeface="+mn-lt"/>
                        </a:rPr>
                        <a:t>criminal</a:t>
                      </a:r>
                      <a:endParaRPr lang="fr-FR" sz="2000" dirty="0">
                        <a:solidFill>
                          <a:srgbClr val="115076"/>
                        </a:solidFill>
                        <a:latin typeface="+mn-lt"/>
                      </a:endParaRPr>
                    </a:p>
                  </a:txBody>
                  <a:tcPr/>
                </a:tc>
                <a:tc>
                  <a:txBody>
                    <a:bodyPr/>
                    <a:lstStyle/>
                    <a:p>
                      <a:endParaRPr lang="fr-FR" sz="2000">
                        <a:solidFill>
                          <a:srgbClr val="002060"/>
                        </a:solidFill>
                      </a:endParaRPr>
                    </a:p>
                  </a:txBody>
                  <a:tcPr/>
                </a:tc>
                <a:extLst>
                  <a:ext uri="{0D108BD9-81ED-4DB2-BD59-A6C34878D82A}">
                    <a16:rowId xmlns:a16="http://schemas.microsoft.com/office/drawing/2014/main" val="13516611"/>
                  </a:ext>
                </a:extLst>
              </a:tr>
              <a:tr h="370840">
                <a:tc>
                  <a:txBody>
                    <a:bodyPr/>
                    <a:lstStyle/>
                    <a:p>
                      <a:endParaRPr lang="fr-FR" sz="2000" dirty="0">
                        <a:solidFill>
                          <a:srgbClr val="002060"/>
                        </a:solidFill>
                      </a:endParaRPr>
                    </a:p>
                  </a:txBody>
                  <a:tcPr/>
                </a:tc>
                <a:tc>
                  <a:txBody>
                    <a:bodyPr/>
                    <a:lstStyle/>
                    <a:p>
                      <a:r>
                        <a:rPr lang="fr-FR" sz="2000" dirty="0">
                          <a:solidFill>
                            <a:srgbClr val="115076"/>
                          </a:solidFill>
                          <a:latin typeface="+mn-lt"/>
                        </a:rPr>
                        <a:t>homme</a:t>
                      </a:r>
                    </a:p>
                  </a:txBody>
                  <a:tcPr/>
                </a:tc>
                <a:tc>
                  <a:txBody>
                    <a:bodyPr/>
                    <a:lstStyle/>
                    <a:p>
                      <a:r>
                        <a:rPr lang="fr-FR" sz="2000" dirty="0">
                          <a:solidFill>
                            <a:srgbClr val="115076"/>
                          </a:solidFill>
                          <a:latin typeface="+mn-lt"/>
                        </a:rPr>
                        <a:t>mère</a:t>
                      </a:r>
                    </a:p>
                  </a:txBody>
                  <a:tcPr/>
                </a:tc>
                <a:tc>
                  <a:txBody>
                    <a:bodyPr/>
                    <a:lstStyle/>
                    <a:p>
                      <a:r>
                        <a:rPr lang="fr-FR" sz="2000" dirty="0" err="1">
                          <a:solidFill>
                            <a:srgbClr val="115076"/>
                          </a:solidFill>
                          <a:latin typeface="+mn-lt"/>
                        </a:rPr>
                        <a:t>is</a:t>
                      </a:r>
                      <a:r>
                        <a:rPr lang="fr-FR" sz="2000" dirty="0">
                          <a:solidFill>
                            <a:srgbClr val="115076"/>
                          </a:solidFill>
                          <a:latin typeface="+mn-lt"/>
                        </a:rPr>
                        <a:t> </a:t>
                      </a:r>
                      <a:r>
                        <a:rPr lang="fr-FR" sz="2000" dirty="0" err="1">
                          <a:solidFill>
                            <a:srgbClr val="115076"/>
                          </a:solidFill>
                          <a:latin typeface="+mn-lt"/>
                        </a:rPr>
                        <a:t>showing</a:t>
                      </a:r>
                      <a:r>
                        <a:rPr lang="fr-FR" sz="2000" dirty="0">
                          <a:solidFill>
                            <a:srgbClr val="115076"/>
                          </a:solidFill>
                          <a:latin typeface="+mn-lt"/>
                        </a:rPr>
                        <a:t> a photo to the </a:t>
                      </a:r>
                      <a:r>
                        <a:rPr lang="fr-FR" sz="2000" dirty="0" err="1">
                          <a:solidFill>
                            <a:srgbClr val="115076"/>
                          </a:solidFill>
                          <a:latin typeface="+mn-lt"/>
                        </a:rPr>
                        <a:t>mother</a:t>
                      </a:r>
                      <a:endParaRPr lang="fr-FR" sz="2000" dirty="0">
                        <a:solidFill>
                          <a:srgbClr val="115076"/>
                        </a:solidFill>
                        <a:latin typeface="+mn-lt"/>
                      </a:endParaRPr>
                    </a:p>
                  </a:txBody>
                  <a:tcPr/>
                </a:tc>
                <a:tc>
                  <a:txBody>
                    <a:bodyPr/>
                    <a:lstStyle/>
                    <a:p>
                      <a:endParaRPr lang="fr-FR" sz="2000">
                        <a:solidFill>
                          <a:srgbClr val="002060"/>
                        </a:solidFill>
                      </a:endParaRPr>
                    </a:p>
                  </a:txBody>
                  <a:tcPr/>
                </a:tc>
                <a:extLst>
                  <a:ext uri="{0D108BD9-81ED-4DB2-BD59-A6C34878D82A}">
                    <a16:rowId xmlns:a16="http://schemas.microsoft.com/office/drawing/2014/main" val="3388983074"/>
                  </a:ext>
                </a:extLst>
              </a:tr>
              <a:tr h="370840">
                <a:tc>
                  <a:txBody>
                    <a:bodyPr/>
                    <a:lstStyle/>
                    <a:p>
                      <a:endParaRPr lang="fr-FR" sz="2000" dirty="0">
                        <a:solidFill>
                          <a:srgbClr val="002060"/>
                        </a:solidFill>
                      </a:endParaRPr>
                    </a:p>
                  </a:txBody>
                  <a:tcPr/>
                </a:tc>
                <a:tc>
                  <a:txBody>
                    <a:bodyPr/>
                    <a:lstStyle/>
                    <a:p>
                      <a:r>
                        <a:rPr lang="fr-FR" sz="2000" dirty="0">
                          <a:solidFill>
                            <a:srgbClr val="115076"/>
                          </a:solidFill>
                          <a:latin typeface="+mn-lt"/>
                        </a:rPr>
                        <a:t>délinquant</a:t>
                      </a:r>
                    </a:p>
                  </a:txBody>
                  <a:tcPr/>
                </a:tc>
                <a:tc>
                  <a:txBody>
                    <a:bodyPr/>
                    <a:lstStyle/>
                    <a:p>
                      <a:r>
                        <a:rPr lang="fr-FR" sz="2000" dirty="0">
                          <a:solidFill>
                            <a:srgbClr val="115076"/>
                          </a:solidFill>
                          <a:latin typeface="+mn-lt"/>
                        </a:rPr>
                        <a:t>homme</a:t>
                      </a:r>
                    </a:p>
                  </a:txBody>
                  <a:tcPr/>
                </a:tc>
                <a:tc>
                  <a:txBody>
                    <a:bodyPr/>
                    <a:lstStyle/>
                    <a:p>
                      <a:r>
                        <a:rPr lang="fr-FR" sz="2000" dirty="0" err="1">
                          <a:solidFill>
                            <a:srgbClr val="115076"/>
                          </a:solidFill>
                          <a:latin typeface="+mn-lt"/>
                        </a:rPr>
                        <a:t>answers</a:t>
                      </a:r>
                      <a:r>
                        <a:rPr lang="fr-FR" sz="2000" dirty="0">
                          <a:solidFill>
                            <a:srgbClr val="115076"/>
                          </a:solidFill>
                          <a:latin typeface="+mn-lt"/>
                        </a:rPr>
                        <a:t> the man</a:t>
                      </a:r>
                    </a:p>
                  </a:txBody>
                  <a:tcPr/>
                </a:tc>
                <a:tc>
                  <a:txBody>
                    <a:bodyPr/>
                    <a:lstStyle/>
                    <a:p>
                      <a:endParaRPr lang="fr-FR" sz="2000" dirty="0">
                        <a:solidFill>
                          <a:srgbClr val="002060"/>
                        </a:solidFill>
                      </a:endParaRPr>
                    </a:p>
                  </a:txBody>
                  <a:tcPr/>
                </a:tc>
                <a:extLst>
                  <a:ext uri="{0D108BD9-81ED-4DB2-BD59-A6C34878D82A}">
                    <a16:rowId xmlns:a16="http://schemas.microsoft.com/office/drawing/2014/main" val="3630684573"/>
                  </a:ext>
                </a:extLst>
              </a:tr>
              <a:tr h="370840">
                <a:tc>
                  <a:txBody>
                    <a:bodyPr/>
                    <a:lstStyle/>
                    <a:p>
                      <a:endParaRPr lang="fr-FR" sz="2000" dirty="0">
                        <a:solidFill>
                          <a:srgbClr val="002060"/>
                        </a:solidFill>
                      </a:endParaRPr>
                    </a:p>
                  </a:txBody>
                  <a:tcPr/>
                </a:tc>
                <a:tc>
                  <a:txBody>
                    <a:bodyPr/>
                    <a:lstStyle/>
                    <a:p>
                      <a:r>
                        <a:rPr lang="fr-FR" sz="2000" dirty="0">
                          <a:solidFill>
                            <a:srgbClr val="115076"/>
                          </a:solidFill>
                          <a:latin typeface="+mn-lt"/>
                        </a:rPr>
                        <a:t>délinquant</a:t>
                      </a:r>
                    </a:p>
                  </a:txBody>
                  <a:tcPr/>
                </a:tc>
                <a:tc>
                  <a:txBody>
                    <a:bodyPr/>
                    <a:lstStyle/>
                    <a:p>
                      <a:r>
                        <a:rPr lang="fr-FR" sz="2000" dirty="0">
                          <a:solidFill>
                            <a:srgbClr val="115076"/>
                          </a:solidFill>
                          <a:latin typeface="+mn-lt"/>
                        </a:rPr>
                        <a:t>homme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115076"/>
                          </a:solidFill>
                          <a:latin typeface="+mn-lt"/>
                        </a:rPr>
                        <a:t>gives</a:t>
                      </a:r>
                      <a:r>
                        <a:rPr lang="fr-FR" sz="2000" dirty="0">
                          <a:solidFill>
                            <a:srgbClr val="115076"/>
                          </a:solidFill>
                          <a:latin typeface="+mn-lt"/>
                        </a:rPr>
                        <a:t> </a:t>
                      </a:r>
                      <a:r>
                        <a:rPr lang="fr-FR" sz="2000" dirty="0" err="1">
                          <a:solidFill>
                            <a:srgbClr val="115076"/>
                          </a:solidFill>
                          <a:latin typeface="+mn-lt"/>
                        </a:rPr>
                        <a:t>her</a:t>
                      </a:r>
                      <a:r>
                        <a:rPr lang="fr-FR" sz="2000" dirty="0">
                          <a:solidFill>
                            <a:srgbClr val="115076"/>
                          </a:solidFill>
                          <a:latin typeface="+mn-lt"/>
                        </a:rPr>
                        <a:t> phone to the </a:t>
                      </a:r>
                      <a:r>
                        <a:rPr lang="fr-FR" sz="2000" dirty="0" err="1">
                          <a:solidFill>
                            <a:srgbClr val="115076"/>
                          </a:solidFill>
                          <a:latin typeface="+mn-lt"/>
                        </a:rPr>
                        <a:t>criminal</a:t>
                      </a:r>
                      <a:endParaRPr lang="fr-FR" sz="2000" dirty="0">
                        <a:solidFill>
                          <a:srgbClr val="115076"/>
                        </a:solidFill>
                        <a:latin typeface="+mn-lt"/>
                      </a:endParaRPr>
                    </a:p>
                  </a:txBody>
                  <a:tcPr/>
                </a:tc>
                <a:tc>
                  <a:txBody>
                    <a:bodyPr/>
                    <a:lstStyle/>
                    <a:p>
                      <a:endParaRPr lang="fr-FR" sz="2000">
                        <a:solidFill>
                          <a:srgbClr val="002060"/>
                        </a:solidFill>
                      </a:endParaRPr>
                    </a:p>
                  </a:txBody>
                  <a:tcPr/>
                </a:tc>
                <a:extLst>
                  <a:ext uri="{0D108BD9-81ED-4DB2-BD59-A6C34878D82A}">
                    <a16:rowId xmlns:a16="http://schemas.microsoft.com/office/drawing/2014/main" val="2781517980"/>
                  </a:ext>
                </a:extLst>
              </a:tr>
              <a:tr h="370840">
                <a:tc>
                  <a:txBody>
                    <a:bodyPr/>
                    <a:lstStyle/>
                    <a:p>
                      <a:endParaRPr lang="fr-FR" sz="2000" dirty="0">
                        <a:solidFill>
                          <a:srgbClr val="002060"/>
                        </a:solidFill>
                      </a:endParaRPr>
                    </a:p>
                  </a:txBody>
                  <a:tcPr/>
                </a:tc>
                <a:tc>
                  <a:txBody>
                    <a:bodyPr/>
                    <a:lstStyle/>
                    <a:p>
                      <a:r>
                        <a:rPr lang="fr-FR" sz="2000" dirty="0">
                          <a:solidFill>
                            <a:srgbClr val="115076"/>
                          </a:solidFill>
                          <a:latin typeface="+mn-lt"/>
                        </a:rPr>
                        <a:t>père</a:t>
                      </a:r>
                    </a:p>
                  </a:txBody>
                  <a:tcPr/>
                </a:tc>
                <a:tc>
                  <a:txBody>
                    <a:bodyPr/>
                    <a:lstStyle/>
                    <a:p>
                      <a:r>
                        <a:rPr lang="fr-FR" sz="2000" dirty="0">
                          <a:solidFill>
                            <a:srgbClr val="115076"/>
                          </a:solidFill>
                          <a:latin typeface="+mn-lt"/>
                        </a:rPr>
                        <a:t>mère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err="1">
                          <a:solidFill>
                            <a:srgbClr val="115076"/>
                          </a:solidFill>
                          <a:latin typeface="+mn-lt"/>
                        </a:rPr>
                        <a:t>steals</a:t>
                      </a:r>
                      <a:r>
                        <a:rPr lang="fr-FR" sz="2000" dirty="0">
                          <a:solidFill>
                            <a:srgbClr val="115076"/>
                          </a:solidFill>
                          <a:latin typeface="+mn-lt"/>
                        </a:rPr>
                        <a:t> the phone </a:t>
                      </a:r>
                      <a:r>
                        <a:rPr lang="fr-FR" sz="2000" dirty="0" err="1">
                          <a:solidFill>
                            <a:srgbClr val="115076"/>
                          </a:solidFill>
                          <a:latin typeface="+mn-lt"/>
                        </a:rPr>
                        <a:t>from</a:t>
                      </a:r>
                      <a:r>
                        <a:rPr lang="fr-FR" sz="2000" dirty="0">
                          <a:solidFill>
                            <a:srgbClr val="115076"/>
                          </a:solidFill>
                          <a:latin typeface="+mn-lt"/>
                        </a:rPr>
                        <a:t> the </a:t>
                      </a:r>
                      <a:r>
                        <a:rPr lang="fr-FR" sz="2000" dirty="0" err="1">
                          <a:solidFill>
                            <a:srgbClr val="115076"/>
                          </a:solidFill>
                          <a:latin typeface="+mn-lt"/>
                        </a:rPr>
                        <a:t>father</a:t>
                      </a:r>
                      <a:endParaRPr lang="fr-FR" sz="2000" dirty="0">
                        <a:solidFill>
                          <a:srgbClr val="115076"/>
                        </a:solidFill>
                        <a:latin typeface="+mn-lt"/>
                      </a:endParaRPr>
                    </a:p>
                  </a:txBody>
                  <a:tcPr/>
                </a:tc>
                <a:tc>
                  <a:txBody>
                    <a:bodyPr/>
                    <a:lstStyle/>
                    <a:p>
                      <a:endParaRPr lang="fr-FR" sz="2000" dirty="0">
                        <a:solidFill>
                          <a:srgbClr val="002060"/>
                        </a:solidFill>
                      </a:endParaRPr>
                    </a:p>
                  </a:txBody>
                  <a:tcPr/>
                </a:tc>
                <a:extLst>
                  <a:ext uri="{0D108BD9-81ED-4DB2-BD59-A6C34878D82A}">
                    <a16:rowId xmlns:a16="http://schemas.microsoft.com/office/drawing/2014/main" val="801360917"/>
                  </a:ext>
                </a:extLst>
              </a:tr>
              <a:tr h="370840">
                <a:tc>
                  <a:txBody>
                    <a:bodyPr/>
                    <a:lstStyle/>
                    <a:p>
                      <a:endParaRPr lang="fr-FR" sz="2000" dirty="0">
                        <a:solidFill>
                          <a:srgbClr val="002060"/>
                        </a:solidFill>
                      </a:endParaRPr>
                    </a:p>
                  </a:txBody>
                  <a:tcPr/>
                </a:tc>
                <a:tc>
                  <a:txBody>
                    <a:bodyPr/>
                    <a:lstStyle/>
                    <a:p>
                      <a:r>
                        <a:rPr lang="fr-FR" sz="2000" dirty="0">
                          <a:solidFill>
                            <a:srgbClr val="115076"/>
                          </a:solidFill>
                          <a:latin typeface="+mn-lt"/>
                        </a:rPr>
                        <a:t>homme</a:t>
                      </a:r>
                    </a:p>
                  </a:txBody>
                  <a:tcPr/>
                </a:tc>
                <a:tc>
                  <a:txBody>
                    <a:bodyPr/>
                    <a:lstStyle/>
                    <a:p>
                      <a:r>
                        <a:rPr lang="fr-FR" sz="2000" dirty="0">
                          <a:solidFill>
                            <a:srgbClr val="115076"/>
                          </a:solidFill>
                          <a:latin typeface="+mn-lt"/>
                        </a:rPr>
                        <a:t>professeur</a:t>
                      </a:r>
                    </a:p>
                  </a:txBody>
                  <a:tcPr/>
                </a:tc>
                <a:tc>
                  <a:txBody>
                    <a:bodyPr/>
                    <a:lstStyle/>
                    <a:p>
                      <a:r>
                        <a:rPr lang="fr-FR" sz="2000" dirty="0">
                          <a:solidFill>
                            <a:srgbClr val="115076"/>
                          </a:solidFill>
                          <a:latin typeface="+mn-lt"/>
                        </a:rPr>
                        <a:t>looks like the man </a:t>
                      </a:r>
                      <a:r>
                        <a:rPr lang="fr-FR" sz="2000" dirty="0" err="1">
                          <a:solidFill>
                            <a:srgbClr val="115076"/>
                          </a:solidFill>
                          <a:latin typeface="+mn-lt"/>
                        </a:rPr>
                        <a:t>who</a:t>
                      </a:r>
                      <a:r>
                        <a:rPr lang="fr-FR" sz="2000" dirty="0">
                          <a:solidFill>
                            <a:srgbClr val="115076"/>
                          </a:solidFill>
                          <a:latin typeface="+mn-lt"/>
                        </a:rPr>
                        <a:t> </a:t>
                      </a:r>
                      <a:r>
                        <a:rPr lang="fr-FR" sz="2000" dirty="0" err="1">
                          <a:solidFill>
                            <a:srgbClr val="115076"/>
                          </a:solidFill>
                          <a:latin typeface="+mn-lt"/>
                        </a:rPr>
                        <a:t>lives</a:t>
                      </a:r>
                      <a:r>
                        <a:rPr lang="fr-FR" sz="2000" dirty="0">
                          <a:solidFill>
                            <a:srgbClr val="115076"/>
                          </a:solidFill>
                          <a:latin typeface="+mn-lt"/>
                        </a:rPr>
                        <a:t> </a:t>
                      </a:r>
                      <a:r>
                        <a:rPr lang="fr-FR" sz="2000" dirty="0" err="1">
                          <a:solidFill>
                            <a:srgbClr val="115076"/>
                          </a:solidFill>
                          <a:latin typeface="+mn-lt"/>
                        </a:rPr>
                        <a:t>near</a:t>
                      </a:r>
                      <a:r>
                        <a:rPr lang="fr-FR" sz="2000" dirty="0">
                          <a:solidFill>
                            <a:srgbClr val="115076"/>
                          </a:solidFill>
                          <a:latin typeface="+mn-lt"/>
                        </a:rPr>
                        <a:t> </a:t>
                      </a:r>
                      <a:r>
                        <a:rPr lang="fr-FR" sz="2000" dirty="0" err="1">
                          <a:solidFill>
                            <a:srgbClr val="115076"/>
                          </a:solidFill>
                          <a:latin typeface="+mn-lt"/>
                        </a:rPr>
                        <a:t>here</a:t>
                      </a:r>
                      <a:endParaRPr lang="fr-FR" sz="2000" dirty="0">
                        <a:solidFill>
                          <a:srgbClr val="115076"/>
                        </a:solidFill>
                        <a:latin typeface="+mn-lt"/>
                      </a:endParaRPr>
                    </a:p>
                  </a:txBody>
                  <a:tcPr/>
                </a:tc>
                <a:tc>
                  <a:txBody>
                    <a:bodyPr/>
                    <a:lstStyle/>
                    <a:p>
                      <a:endParaRPr lang="fr-FR" sz="2000" dirty="0">
                        <a:solidFill>
                          <a:srgbClr val="002060"/>
                        </a:solidFill>
                      </a:endParaRPr>
                    </a:p>
                  </a:txBody>
                  <a:tcPr/>
                </a:tc>
                <a:extLst>
                  <a:ext uri="{0D108BD9-81ED-4DB2-BD59-A6C34878D82A}">
                    <a16:rowId xmlns:a16="http://schemas.microsoft.com/office/drawing/2014/main" val="4266105277"/>
                  </a:ext>
                </a:extLst>
              </a:tr>
            </a:tbl>
          </a:graphicData>
        </a:graphic>
      </p:graphicFrame>
      <p:sp>
        <p:nvSpPr>
          <p:cNvPr id="10" name="Action Button: Custom 16">
            <a:hlinkClick r:id="" action="ppaction://noaction" highlightClick="1">
              <a:snd r:embed="rId4" name="9.2.1.6 line 1 with beep.wav"/>
            </a:hlinkClick>
            <a:extLst>
              <a:ext uri="{FF2B5EF4-FFF2-40B4-BE49-F238E27FC236}">
                <a16:creationId xmlns:a16="http://schemas.microsoft.com/office/drawing/2014/main" id="{CE8196E4-5404-454E-8FC4-326F308EB4A8}"/>
              </a:ext>
            </a:extLst>
          </p:cNvPr>
          <p:cNvSpPr/>
          <p:nvPr/>
        </p:nvSpPr>
        <p:spPr>
          <a:xfrm>
            <a:off x="348422" y="28962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9.2.1.6 line 2 with beep.wav"/>
            </a:hlinkClick>
            <a:extLst>
              <a:ext uri="{FF2B5EF4-FFF2-40B4-BE49-F238E27FC236}">
                <a16:creationId xmlns:a16="http://schemas.microsoft.com/office/drawing/2014/main" id="{E50F0557-3049-4BA7-87E8-D2AD6F08A303}"/>
              </a:ext>
            </a:extLst>
          </p:cNvPr>
          <p:cNvSpPr/>
          <p:nvPr/>
        </p:nvSpPr>
        <p:spPr>
          <a:xfrm>
            <a:off x="348422" y="32905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9.2.1.6 line 3 with beep.wav"/>
            </a:hlinkClick>
            <a:extLst>
              <a:ext uri="{FF2B5EF4-FFF2-40B4-BE49-F238E27FC236}">
                <a16:creationId xmlns:a16="http://schemas.microsoft.com/office/drawing/2014/main" id="{04A1249E-0EDD-4EFA-BE0B-5B4C5C918C61}"/>
              </a:ext>
            </a:extLst>
          </p:cNvPr>
          <p:cNvSpPr/>
          <p:nvPr/>
        </p:nvSpPr>
        <p:spPr>
          <a:xfrm>
            <a:off x="348422" y="3684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9.2.1.6 line 4 with beep.wav"/>
            </a:hlinkClick>
            <a:extLst>
              <a:ext uri="{FF2B5EF4-FFF2-40B4-BE49-F238E27FC236}">
                <a16:creationId xmlns:a16="http://schemas.microsoft.com/office/drawing/2014/main" id="{F88E5BC4-1F07-4705-BF99-BA3286C88747}"/>
              </a:ext>
            </a:extLst>
          </p:cNvPr>
          <p:cNvSpPr/>
          <p:nvPr/>
        </p:nvSpPr>
        <p:spPr>
          <a:xfrm>
            <a:off x="348422" y="40791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9.2.1.6 line 5 with beep.wav"/>
            </a:hlinkClick>
            <a:extLst>
              <a:ext uri="{FF2B5EF4-FFF2-40B4-BE49-F238E27FC236}">
                <a16:creationId xmlns:a16="http://schemas.microsoft.com/office/drawing/2014/main" id="{B8362CBB-7A0F-4806-A6FB-F9D93D825409}"/>
              </a:ext>
            </a:extLst>
          </p:cNvPr>
          <p:cNvSpPr/>
          <p:nvPr/>
        </p:nvSpPr>
        <p:spPr>
          <a:xfrm>
            <a:off x="348422" y="44734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9.2.1.6 line 6 with beep.wav"/>
            </a:hlinkClick>
            <a:extLst>
              <a:ext uri="{FF2B5EF4-FFF2-40B4-BE49-F238E27FC236}">
                <a16:creationId xmlns:a16="http://schemas.microsoft.com/office/drawing/2014/main" id="{AB3DDFBF-A186-4383-BC9B-6FA8AAC26428}"/>
              </a:ext>
            </a:extLst>
          </p:cNvPr>
          <p:cNvSpPr/>
          <p:nvPr/>
        </p:nvSpPr>
        <p:spPr>
          <a:xfrm>
            <a:off x="348422" y="48677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0" name="9.2.1.6 line 7 with beep.wav"/>
            </a:hlinkClick>
            <a:extLst>
              <a:ext uri="{FF2B5EF4-FFF2-40B4-BE49-F238E27FC236}">
                <a16:creationId xmlns:a16="http://schemas.microsoft.com/office/drawing/2014/main" id="{328EEE48-4D65-4EB5-BF35-5A428DAE7D2E}"/>
              </a:ext>
            </a:extLst>
          </p:cNvPr>
          <p:cNvSpPr/>
          <p:nvPr/>
        </p:nvSpPr>
        <p:spPr>
          <a:xfrm>
            <a:off x="348422" y="52620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1" name="le delinquant_beep.wav"/>
            </a:hlinkClick>
            <a:extLst>
              <a:ext uri="{FF2B5EF4-FFF2-40B4-BE49-F238E27FC236}">
                <a16:creationId xmlns:a16="http://schemas.microsoft.com/office/drawing/2014/main" id="{23E8FCA1-5DDE-471B-8308-5CD0F97D0EDC}"/>
              </a:ext>
            </a:extLst>
          </p:cNvPr>
          <p:cNvSpPr/>
          <p:nvPr/>
        </p:nvSpPr>
        <p:spPr>
          <a:xfrm>
            <a:off x="348422" y="56563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0" name="Action Button: Custom 16">
            <a:hlinkClick r:id="" action="ppaction://noaction" highlightClick="1">
              <a:snd r:embed="rId12" name="9.2.1.6 line 1 without beep.wav"/>
            </a:hlinkClick>
            <a:extLst>
              <a:ext uri="{FF2B5EF4-FFF2-40B4-BE49-F238E27FC236}">
                <a16:creationId xmlns:a16="http://schemas.microsoft.com/office/drawing/2014/main" id="{B54E1878-0743-454D-B834-550E26DC1742}"/>
              </a:ext>
            </a:extLst>
          </p:cNvPr>
          <p:cNvSpPr/>
          <p:nvPr/>
        </p:nvSpPr>
        <p:spPr>
          <a:xfrm>
            <a:off x="11408157" y="28962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13" name="9.2.1.6 line 2 without beep.wav"/>
            </a:hlinkClick>
            <a:extLst>
              <a:ext uri="{FF2B5EF4-FFF2-40B4-BE49-F238E27FC236}">
                <a16:creationId xmlns:a16="http://schemas.microsoft.com/office/drawing/2014/main" id="{BA5FD7F7-F732-4494-A89A-F7BA652C3497}"/>
              </a:ext>
            </a:extLst>
          </p:cNvPr>
          <p:cNvSpPr/>
          <p:nvPr/>
        </p:nvSpPr>
        <p:spPr>
          <a:xfrm>
            <a:off x="11408157" y="32905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14" name="le pere ne fait pas attention.wav"/>
            </a:hlinkClick>
            <a:extLst>
              <a:ext uri="{FF2B5EF4-FFF2-40B4-BE49-F238E27FC236}">
                <a16:creationId xmlns:a16="http://schemas.microsoft.com/office/drawing/2014/main" id="{9D3AB148-3AC0-48C5-A9E7-003FC1B31CA1}"/>
              </a:ext>
            </a:extLst>
          </p:cNvPr>
          <p:cNvSpPr/>
          <p:nvPr/>
        </p:nvSpPr>
        <p:spPr>
          <a:xfrm>
            <a:off x="11408157" y="3684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15" name="9.2.1.6 line 4 without beep.wav"/>
            </a:hlinkClick>
            <a:extLst>
              <a:ext uri="{FF2B5EF4-FFF2-40B4-BE49-F238E27FC236}">
                <a16:creationId xmlns:a16="http://schemas.microsoft.com/office/drawing/2014/main" id="{6FA8067E-5520-4862-AAFD-169343005E4C}"/>
              </a:ext>
            </a:extLst>
          </p:cNvPr>
          <p:cNvSpPr/>
          <p:nvPr/>
        </p:nvSpPr>
        <p:spPr>
          <a:xfrm>
            <a:off x="11408157" y="40791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16" name="9.2.1.6 line 5 without beep.wav"/>
            </a:hlinkClick>
            <a:extLst>
              <a:ext uri="{FF2B5EF4-FFF2-40B4-BE49-F238E27FC236}">
                <a16:creationId xmlns:a16="http://schemas.microsoft.com/office/drawing/2014/main" id="{5088E818-D422-4AAE-AE49-DE088343B451}"/>
              </a:ext>
            </a:extLst>
          </p:cNvPr>
          <p:cNvSpPr/>
          <p:nvPr/>
        </p:nvSpPr>
        <p:spPr>
          <a:xfrm>
            <a:off x="11408157" y="44734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7" name="elle donne son portable.wav"/>
            </a:hlinkClick>
            <a:extLst>
              <a:ext uri="{FF2B5EF4-FFF2-40B4-BE49-F238E27FC236}">
                <a16:creationId xmlns:a16="http://schemas.microsoft.com/office/drawing/2014/main" id="{796D7D55-0A3C-4815-9FFE-8A3B6863BB27}"/>
              </a:ext>
            </a:extLst>
          </p:cNvPr>
          <p:cNvSpPr/>
          <p:nvPr/>
        </p:nvSpPr>
        <p:spPr>
          <a:xfrm>
            <a:off x="11408157" y="48677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Action Button: Custom 16">
            <a:hlinkClick r:id="" action="ppaction://noaction" highlightClick="1">
              <a:snd r:embed="rId18" name="9.2.1.6 line 7 without beep.wav"/>
            </a:hlinkClick>
            <a:extLst>
              <a:ext uri="{FF2B5EF4-FFF2-40B4-BE49-F238E27FC236}">
                <a16:creationId xmlns:a16="http://schemas.microsoft.com/office/drawing/2014/main" id="{1CF07C49-F67A-4344-A858-8F6D449BFAB5}"/>
              </a:ext>
            </a:extLst>
          </p:cNvPr>
          <p:cNvSpPr/>
          <p:nvPr/>
        </p:nvSpPr>
        <p:spPr>
          <a:xfrm>
            <a:off x="11408157" y="52620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Action Button: Custom 16">
            <a:hlinkClick r:id="" action="ppaction://noaction" highlightClick="1">
              <a:snd r:embed="rId19" name="le delinquant.wav"/>
            </a:hlinkClick>
            <a:extLst>
              <a:ext uri="{FF2B5EF4-FFF2-40B4-BE49-F238E27FC236}">
                <a16:creationId xmlns:a16="http://schemas.microsoft.com/office/drawing/2014/main" id="{8F437ED5-BC94-49C7-AF9D-BA0397E7DE0A}"/>
              </a:ext>
            </a:extLst>
          </p:cNvPr>
          <p:cNvSpPr/>
          <p:nvPr/>
        </p:nvSpPr>
        <p:spPr>
          <a:xfrm>
            <a:off x="11408157" y="56563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8" name="Picture 27" descr="green checkmark">
            <a:extLst>
              <a:ext uri="{FF2B5EF4-FFF2-40B4-BE49-F238E27FC236}">
                <a16:creationId xmlns:a16="http://schemas.microsoft.com/office/drawing/2014/main" id="{9A5826EA-ABEE-4C01-A649-DFE8FDD2A94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52506" y="2956828"/>
            <a:ext cx="282522" cy="294294"/>
          </a:xfrm>
          <a:prstGeom prst="rect">
            <a:avLst/>
          </a:prstGeom>
        </p:spPr>
      </p:pic>
      <p:pic>
        <p:nvPicPr>
          <p:cNvPr id="29" name="Picture 28" descr="green checkmark">
            <a:extLst>
              <a:ext uri="{FF2B5EF4-FFF2-40B4-BE49-F238E27FC236}">
                <a16:creationId xmlns:a16="http://schemas.microsoft.com/office/drawing/2014/main" id="{2EC4B7FE-775C-4C32-A26E-171550CA4EF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52506" y="3345182"/>
            <a:ext cx="282522" cy="294294"/>
          </a:xfrm>
          <a:prstGeom prst="rect">
            <a:avLst/>
          </a:prstGeom>
        </p:spPr>
      </p:pic>
      <p:pic>
        <p:nvPicPr>
          <p:cNvPr id="30" name="Picture 29" descr="green checkmark">
            <a:extLst>
              <a:ext uri="{FF2B5EF4-FFF2-40B4-BE49-F238E27FC236}">
                <a16:creationId xmlns:a16="http://schemas.microsoft.com/office/drawing/2014/main" id="{EC97E5AD-803D-4E04-BF7B-484C8E0BA9D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16537" y="3739483"/>
            <a:ext cx="282522" cy="294294"/>
          </a:xfrm>
          <a:prstGeom prst="rect">
            <a:avLst/>
          </a:prstGeom>
        </p:spPr>
      </p:pic>
      <p:pic>
        <p:nvPicPr>
          <p:cNvPr id="31" name="Picture 30" descr="green checkmark">
            <a:extLst>
              <a:ext uri="{FF2B5EF4-FFF2-40B4-BE49-F238E27FC236}">
                <a16:creationId xmlns:a16="http://schemas.microsoft.com/office/drawing/2014/main" id="{241AFC8B-5269-45B7-A784-1E304154381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52506" y="4559308"/>
            <a:ext cx="282522" cy="294294"/>
          </a:xfrm>
          <a:prstGeom prst="rect">
            <a:avLst/>
          </a:prstGeom>
        </p:spPr>
      </p:pic>
      <p:pic>
        <p:nvPicPr>
          <p:cNvPr id="32" name="Picture 31" descr="green checkmark">
            <a:extLst>
              <a:ext uri="{FF2B5EF4-FFF2-40B4-BE49-F238E27FC236}">
                <a16:creationId xmlns:a16="http://schemas.microsoft.com/office/drawing/2014/main" id="{65B70812-292E-451F-AAA3-3CCE21F3657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16537" y="4943247"/>
            <a:ext cx="282522" cy="294294"/>
          </a:xfrm>
          <a:prstGeom prst="rect">
            <a:avLst/>
          </a:prstGeom>
        </p:spPr>
      </p:pic>
      <p:pic>
        <p:nvPicPr>
          <p:cNvPr id="33" name="Picture 32" descr="green checkmark">
            <a:extLst>
              <a:ext uri="{FF2B5EF4-FFF2-40B4-BE49-F238E27FC236}">
                <a16:creationId xmlns:a16="http://schemas.microsoft.com/office/drawing/2014/main" id="{8A7047EA-F73D-4363-B70F-526FB9C8610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16537" y="5331158"/>
            <a:ext cx="282522" cy="294294"/>
          </a:xfrm>
          <a:prstGeom prst="rect">
            <a:avLst/>
          </a:prstGeom>
        </p:spPr>
      </p:pic>
      <p:pic>
        <p:nvPicPr>
          <p:cNvPr id="34" name="Picture 33" descr="green checkmark">
            <a:extLst>
              <a:ext uri="{FF2B5EF4-FFF2-40B4-BE49-F238E27FC236}">
                <a16:creationId xmlns:a16="http://schemas.microsoft.com/office/drawing/2014/main" id="{ABF4C495-AD14-44DD-9EA8-E6DB4364C3A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82926" y="5734579"/>
            <a:ext cx="282522" cy="294294"/>
          </a:xfrm>
          <a:prstGeom prst="rect">
            <a:avLst/>
          </a:prstGeom>
        </p:spPr>
      </p:pic>
      <p:sp>
        <p:nvSpPr>
          <p:cNvPr id="35" name="Rectangle 34">
            <a:extLst>
              <a:ext uri="{FF2B5EF4-FFF2-40B4-BE49-F238E27FC236}">
                <a16:creationId xmlns:a16="http://schemas.microsoft.com/office/drawing/2014/main" id="{2F2F0D54-CB53-4876-9F9F-87C0E5066DD5}"/>
              </a:ext>
            </a:extLst>
          </p:cNvPr>
          <p:cNvSpPr/>
          <p:nvPr/>
        </p:nvSpPr>
        <p:spPr>
          <a:xfrm>
            <a:off x="6424664" y="2956828"/>
            <a:ext cx="46800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BE26B7D5-EEDF-42E2-9C5F-B9B23C7F4DFC}"/>
              </a:ext>
            </a:extLst>
          </p:cNvPr>
          <p:cNvSpPr/>
          <p:nvPr/>
        </p:nvSpPr>
        <p:spPr>
          <a:xfrm>
            <a:off x="6424664" y="3352752"/>
            <a:ext cx="46800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0EA546E5-C765-4DE7-A032-EDB49F38C8BD}"/>
              </a:ext>
            </a:extLst>
          </p:cNvPr>
          <p:cNvSpPr/>
          <p:nvPr/>
        </p:nvSpPr>
        <p:spPr>
          <a:xfrm>
            <a:off x="6424664" y="3745592"/>
            <a:ext cx="46800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C5FCFD47-11FF-41A2-8BFF-820A643A3C25}"/>
              </a:ext>
            </a:extLst>
          </p:cNvPr>
          <p:cNvSpPr/>
          <p:nvPr/>
        </p:nvSpPr>
        <p:spPr>
          <a:xfrm>
            <a:off x="6424664" y="4165904"/>
            <a:ext cx="46800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B102B087-6ECC-4710-8F8A-B9DEA279227C}"/>
              </a:ext>
            </a:extLst>
          </p:cNvPr>
          <p:cNvSpPr/>
          <p:nvPr/>
        </p:nvSpPr>
        <p:spPr>
          <a:xfrm>
            <a:off x="6442231" y="4526202"/>
            <a:ext cx="46800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F358E2F9-4F6E-4977-A1A3-1D02729137F7}"/>
              </a:ext>
            </a:extLst>
          </p:cNvPr>
          <p:cNvSpPr/>
          <p:nvPr/>
        </p:nvSpPr>
        <p:spPr>
          <a:xfrm>
            <a:off x="6452586" y="4943247"/>
            <a:ext cx="4680000" cy="29326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8D8AB90B-6549-4907-AC16-45917505DF99}"/>
              </a:ext>
            </a:extLst>
          </p:cNvPr>
          <p:cNvSpPr/>
          <p:nvPr/>
        </p:nvSpPr>
        <p:spPr>
          <a:xfrm>
            <a:off x="6424664" y="5322707"/>
            <a:ext cx="468000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FCCC5E9A-817F-425B-AA40-044C21BF3A6F}"/>
              </a:ext>
            </a:extLst>
          </p:cNvPr>
          <p:cNvSpPr/>
          <p:nvPr/>
        </p:nvSpPr>
        <p:spPr>
          <a:xfrm>
            <a:off x="6452586" y="5725772"/>
            <a:ext cx="468000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3" name="Picture 42" descr="green checkmark">
            <a:extLst>
              <a:ext uri="{FF2B5EF4-FFF2-40B4-BE49-F238E27FC236}">
                <a16:creationId xmlns:a16="http://schemas.microsoft.com/office/drawing/2014/main" id="{22E92D3F-A29A-4BCB-B0B9-251290F16DD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52506" y="4138775"/>
            <a:ext cx="282522" cy="294294"/>
          </a:xfrm>
          <a:prstGeom prst="rect">
            <a:avLst/>
          </a:prstGeom>
        </p:spPr>
      </p:pic>
      <p:pic>
        <p:nvPicPr>
          <p:cNvPr id="3" name="Picture 2">
            <a:extLst>
              <a:ext uri="{FF2B5EF4-FFF2-40B4-BE49-F238E27FC236}">
                <a16:creationId xmlns:a16="http://schemas.microsoft.com/office/drawing/2014/main" id="{6074CE6B-F0B8-4CE7-ADB1-227A4AF4EFA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373378" y="788998"/>
            <a:ext cx="1425846" cy="1425846"/>
          </a:xfrm>
          <a:prstGeom prst="rect">
            <a:avLst/>
          </a:prstGeom>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Une interview</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A8A12290-F01D-439F-AFCE-CBFAE304F38B}"/>
              </a:ext>
            </a:extLst>
          </p:cNvPr>
          <p:cNvSpPr txBox="1"/>
          <p:nvPr/>
        </p:nvSpPr>
        <p:spPr>
          <a:xfrm>
            <a:off x="180000" y="1296000"/>
            <a:ext cx="8313369" cy="5016758"/>
          </a:xfrm>
          <a:prstGeom prst="rect">
            <a:avLst/>
          </a:prstGeom>
          <a:solidFill>
            <a:srgbClr val="E3EAFD"/>
          </a:solidFill>
          <a:ln>
            <a:solidFill>
              <a:srgbClr val="002060"/>
            </a:solidFill>
          </a:ln>
        </p:spPr>
        <p:txBody>
          <a:bodyPr wrap="square" rtlCol="0">
            <a:spAutoFit/>
          </a:bodyPr>
          <a:lstStyle/>
          <a:p>
            <a:pPr algn="l"/>
            <a:r>
              <a:rPr lang="fr-FR" sz="2000" b="1" dirty="0">
                <a:solidFill>
                  <a:srgbClr val="115076"/>
                </a:solidFill>
                <a:latin typeface="Century Gothic" panose="020B0502020202020204" pitchFamily="34" charset="0"/>
              </a:rPr>
              <a:t>Philippe, tu fais un long voyage. As-tu des amis avec toi ?</a:t>
            </a:r>
          </a:p>
          <a:p>
            <a:pPr algn="l"/>
            <a:r>
              <a:rPr lang="fr-FR" sz="2000" dirty="0">
                <a:solidFill>
                  <a:srgbClr val="115076"/>
                </a:solidFill>
                <a:latin typeface="Century Gothic" panose="020B0502020202020204" pitchFamily="34" charset="0"/>
              </a:rPr>
              <a:t>Oui, j’ai deux amis qui voyagent avec moi. Nous allons avoir de bons souvenirs ! Nous avons un sac qui contient des symboles de nos voyages en Afrique, en Asie, et en Europe, et maintenant nous visitons la campagne de la province de Québec.</a:t>
            </a:r>
          </a:p>
          <a:p>
            <a:pPr algn="l"/>
            <a:r>
              <a:rPr lang="fr-FR" sz="2000" b="1" dirty="0">
                <a:solidFill>
                  <a:srgbClr val="115076"/>
                </a:solidFill>
                <a:latin typeface="Century Gothic" panose="020B0502020202020204" pitchFamily="34" charset="0"/>
              </a:rPr>
              <a:t>Selon toi, le crime est-il un danger pour les jeunes qui voyagent ?</a:t>
            </a:r>
          </a:p>
          <a:p>
            <a:pPr algn="l"/>
            <a:r>
              <a:rPr lang="fr-FR" sz="2000" dirty="0">
                <a:solidFill>
                  <a:srgbClr val="115076"/>
                </a:solidFill>
                <a:latin typeface="Century Gothic" panose="020B0502020202020204" pitchFamily="34" charset="0"/>
              </a:rPr>
              <a:t>Oui, mais nous faisons attention à la sécurité. Nous ne sommes jamais seuls. Mes amis ne sortent jamais sans moi. J’ai toujours mon portable avec moi, et je mets mes dollars dans un sac, mais si je perds une de ces choses, je peux emprunter un portable ou de l’argent à mes amis.</a:t>
            </a:r>
          </a:p>
          <a:p>
            <a:pPr algn="l"/>
            <a:r>
              <a:rPr lang="fr-FR" sz="2000" b="1" dirty="0">
                <a:solidFill>
                  <a:srgbClr val="115076"/>
                </a:solidFill>
                <a:latin typeface="Century Gothic" panose="020B0502020202020204" pitchFamily="34" charset="0"/>
              </a:rPr>
              <a:t>Connais-tu une personne qui est allée au Québec avant toi ?</a:t>
            </a:r>
            <a:endParaRPr lang="fr-FR" sz="2000" dirty="0">
              <a:solidFill>
                <a:srgbClr val="115076"/>
              </a:solidFill>
              <a:latin typeface="Century Gothic" panose="020B0502020202020204" pitchFamily="34" charset="0"/>
            </a:endParaRPr>
          </a:p>
          <a:p>
            <a:pPr algn="l"/>
            <a:r>
              <a:rPr lang="fr-FR" sz="2000" dirty="0">
                <a:solidFill>
                  <a:srgbClr val="115076"/>
                </a:solidFill>
                <a:latin typeface="Century Gothic" panose="020B0502020202020204" pitchFamily="34" charset="0"/>
              </a:rPr>
              <a:t>Non, mais mon frère veut venir au Canada après moi. Selon moi, il va aimer les habitants qui montrent la cuisine québécoise aux étrangers. La population québécoise fait des plats qui sont délicieux !</a:t>
            </a:r>
            <a:endParaRPr lang="fr-FR" sz="2400" dirty="0">
              <a:solidFill>
                <a:srgbClr val="115076"/>
              </a:solidFill>
            </a:endParaRPr>
          </a:p>
        </p:txBody>
      </p:sp>
      <p:sp>
        <p:nvSpPr>
          <p:cNvPr id="10" name="TextBox 9">
            <a:extLst>
              <a:ext uri="{FF2B5EF4-FFF2-40B4-BE49-F238E27FC236}">
                <a16:creationId xmlns:a16="http://schemas.microsoft.com/office/drawing/2014/main" id="{31504EBF-FDA9-4D69-A89A-59288FFA9885}"/>
              </a:ext>
            </a:extLst>
          </p:cNvPr>
          <p:cNvSpPr txBox="1"/>
          <p:nvPr/>
        </p:nvSpPr>
        <p:spPr>
          <a:xfrm>
            <a:off x="6457244" y="189282"/>
            <a:ext cx="4163863" cy="707886"/>
          </a:xfrm>
          <a:prstGeom prst="rect">
            <a:avLst/>
          </a:prstGeom>
          <a:noFill/>
        </p:spPr>
        <p:txBody>
          <a:bodyPr wrap="square">
            <a:spAutoFit/>
          </a:bodyPr>
          <a:lstStyle/>
          <a:p>
            <a:pPr algn="l"/>
            <a:r>
              <a:rPr lang="fr-FR" sz="2000" dirty="0">
                <a:solidFill>
                  <a:srgbClr val="115076"/>
                </a:solidFill>
                <a:latin typeface="Century Gothic" panose="020B0502020202020204" pitchFamily="34" charset="0"/>
              </a:rPr>
              <a:t>Lis l’interview et écris V (vrai) ou F (faux) pour chaque phrase.</a:t>
            </a:r>
          </a:p>
        </p:txBody>
      </p:sp>
      <p:sp>
        <p:nvSpPr>
          <p:cNvPr id="12" name="TextBox 11">
            <a:extLst>
              <a:ext uri="{FF2B5EF4-FFF2-40B4-BE49-F238E27FC236}">
                <a16:creationId xmlns:a16="http://schemas.microsoft.com/office/drawing/2014/main" id="{035EA305-1271-4D6E-9FA9-7A24BE98E210}"/>
              </a:ext>
            </a:extLst>
          </p:cNvPr>
          <p:cNvSpPr txBox="1"/>
          <p:nvPr/>
        </p:nvSpPr>
        <p:spPr>
          <a:xfrm>
            <a:off x="8493369" y="1296000"/>
            <a:ext cx="2863479" cy="5016758"/>
          </a:xfrm>
          <a:prstGeom prst="rect">
            <a:avLst/>
          </a:prstGeom>
          <a:solidFill>
            <a:schemeClr val="accent4">
              <a:lumMod val="40000"/>
              <a:lumOff val="60000"/>
            </a:schemeClr>
          </a:solidFill>
          <a:ln>
            <a:solidFill>
              <a:srgbClr val="002060"/>
            </a:solidFill>
          </a:ln>
        </p:spPr>
        <p:txBody>
          <a:bodyPr wrap="square">
            <a:spAutoFit/>
          </a:bodyPr>
          <a:lstStyle/>
          <a:p>
            <a:pPr marL="342900" indent="-342900">
              <a:buAutoNum type="arabicPeriod"/>
            </a:pPr>
            <a:r>
              <a:rPr lang="en-US" sz="2000" dirty="0">
                <a:solidFill>
                  <a:srgbClr val="115076"/>
                </a:solidFill>
                <a:latin typeface="Century Gothic" panose="020F0302020204030204"/>
              </a:rPr>
              <a:t>Philippe is travelling alone.</a:t>
            </a:r>
          </a:p>
          <a:p>
            <a:pPr marL="342900" indent="-342900">
              <a:buAutoNum type="arabicPeriod"/>
            </a:pPr>
            <a:r>
              <a:rPr lang="en-US" sz="2000" dirty="0">
                <a:solidFill>
                  <a:srgbClr val="115076"/>
                </a:solidFill>
                <a:latin typeface="Century Gothic" panose="020F0302020204030204"/>
              </a:rPr>
              <a:t>He has been to Africa.</a:t>
            </a:r>
          </a:p>
          <a:p>
            <a:pPr marL="342900" indent="-342900">
              <a:buAutoNum type="arabicPeriod"/>
            </a:pPr>
            <a:r>
              <a:rPr lang="en-US" sz="2000" dirty="0">
                <a:solidFill>
                  <a:srgbClr val="115076"/>
                </a:solidFill>
                <a:latin typeface="Century Gothic" panose="020F0302020204030204"/>
              </a:rPr>
              <a:t>He can always make a phone call, even if he loses his phone.</a:t>
            </a:r>
          </a:p>
          <a:p>
            <a:pPr marL="342900" indent="-342900">
              <a:buAutoNum type="arabicPeriod"/>
            </a:pPr>
            <a:r>
              <a:rPr lang="en-US" sz="2000" dirty="0">
                <a:solidFill>
                  <a:srgbClr val="115076"/>
                </a:solidFill>
                <a:latin typeface="Century Gothic" panose="020F0302020204030204"/>
              </a:rPr>
              <a:t>His brother has been to Canada.</a:t>
            </a:r>
          </a:p>
          <a:p>
            <a:pPr marL="342900" indent="-342900">
              <a:buAutoNum type="arabicPeriod"/>
            </a:pPr>
            <a:r>
              <a:rPr lang="en-US" sz="2000" dirty="0">
                <a:solidFill>
                  <a:srgbClr val="115076"/>
                </a:solidFill>
                <a:latin typeface="Century Gothic" panose="020F0302020204030204"/>
              </a:rPr>
              <a:t>He doesn’t like the food in Quebec.</a:t>
            </a:r>
          </a:p>
          <a:p>
            <a:pPr marL="342900" indent="-342900">
              <a:buAutoNum type="arabicPeriod"/>
            </a:pPr>
            <a:r>
              <a:rPr lang="en-US" sz="2000" dirty="0">
                <a:solidFill>
                  <a:srgbClr val="115076"/>
                </a:solidFill>
                <a:latin typeface="Century Gothic" panose="020F0302020204030204"/>
              </a:rPr>
              <a:t>He thinks his brother will agree with him about the food.</a:t>
            </a:r>
          </a:p>
        </p:txBody>
      </p:sp>
      <p:sp>
        <p:nvSpPr>
          <p:cNvPr id="13" name="TextBox 12">
            <a:extLst>
              <a:ext uri="{FF2B5EF4-FFF2-40B4-BE49-F238E27FC236}">
                <a16:creationId xmlns:a16="http://schemas.microsoft.com/office/drawing/2014/main" id="{307C4D74-F8A2-4FA1-9BBB-E5DDEACBBBA1}"/>
              </a:ext>
            </a:extLst>
          </p:cNvPr>
          <p:cNvSpPr txBox="1"/>
          <p:nvPr/>
        </p:nvSpPr>
        <p:spPr>
          <a:xfrm>
            <a:off x="11521440" y="1365069"/>
            <a:ext cx="490560" cy="584775"/>
          </a:xfrm>
          <a:prstGeom prst="rect">
            <a:avLst/>
          </a:prstGeom>
          <a:noFill/>
        </p:spPr>
        <p:txBody>
          <a:bodyPr wrap="square" rtlCol="0">
            <a:spAutoFit/>
          </a:bodyPr>
          <a:lstStyle/>
          <a:p>
            <a:pPr algn="l"/>
            <a:r>
              <a:rPr lang="fr-FR" sz="3200" b="1" dirty="0">
                <a:solidFill>
                  <a:srgbClr val="FF0000"/>
                </a:solidFill>
              </a:rPr>
              <a:t>F</a:t>
            </a:r>
          </a:p>
        </p:txBody>
      </p:sp>
      <p:sp>
        <p:nvSpPr>
          <p:cNvPr id="14" name="TextBox 13">
            <a:extLst>
              <a:ext uri="{FF2B5EF4-FFF2-40B4-BE49-F238E27FC236}">
                <a16:creationId xmlns:a16="http://schemas.microsoft.com/office/drawing/2014/main" id="{ABCD8CDA-6DD3-40B6-8841-53CD60003267}"/>
              </a:ext>
            </a:extLst>
          </p:cNvPr>
          <p:cNvSpPr txBox="1"/>
          <p:nvPr/>
        </p:nvSpPr>
        <p:spPr>
          <a:xfrm>
            <a:off x="11521440" y="1939508"/>
            <a:ext cx="490560" cy="584775"/>
          </a:xfrm>
          <a:prstGeom prst="rect">
            <a:avLst/>
          </a:prstGeom>
          <a:noFill/>
        </p:spPr>
        <p:txBody>
          <a:bodyPr wrap="square" rtlCol="0">
            <a:spAutoFit/>
          </a:bodyPr>
          <a:lstStyle/>
          <a:p>
            <a:pPr algn="l"/>
            <a:r>
              <a:rPr lang="fr-FR" sz="3200" b="1" dirty="0">
                <a:solidFill>
                  <a:srgbClr val="00B050"/>
                </a:solidFill>
              </a:rPr>
              <a:t>V</a:t>
            </a:r>
          </a:p>
        </p:txBody>
      </p:sp>
      <p:sp>
        <p:nvSpPr>
          <p:cNvPr id="15" name="TextBox 14">
            <a:extLst>
              <a:ext uri="{FF2B5EF4-FFF2-40B4-BE49-F238E27FC236}">
                <a16:creationId xmlns:a16="http://schemas.microsoft.com/office/drawing/2014/main" id="{F8BFF5B4-0FF9-44C9-A450-F79D44E58F61}"/>
              </a:ext>
            </a:extLst>
          </p:cNvPr>
          <p:cNvSpPr txBox="1"/>
          <p:nvPr/>
        </p:nvSpPr>
        <p:spPr>
          <a:xfrm>
            <a:off x="11518224" y="2593347"/>
            <a:ext cx="490560" cy="584775"/>
          </a:xfrm>
          <a:prstGeom prst="rect">
            <a:avLst/>
          </a:prstGeom>
          <a:noFill/>
        </p:spPr>
        <p:txBody>
          <a:bodyPr wrap="square" rtlCol="0">
            <a:spAutoFit/>
          </a:bodyPr>
          <a:lstStyle/>
          <a:p>
            <a:pPr algn="l"/>
            <a:r>
              <a:rPr lang="fr-FR" sz="3200" b="1" dirty="0">
                <a:solidFill>
                  <a:srgbClr val="00B050"/>
                </a:solidFill>
              </a:rPr>
              <a:t>V</a:t>
            </a:r>
          </a:p>
        </p:txBody>
      </p:sp>
      <p:sp>
        <p:nvSpPr>
          <p:cNvPr id="16" name="TextBox 15">
            <a:extLst>
              <a:ext uri="{FF2B5EF4-FFF2-40B4-BE49-F238E27FC236}">
                <a16:creationId xmlns:a16="http://schemas.microsoft.com/office/drawing/2014/main" id="{F6EF47BC-366F-41AC-89CE-1D1235A36179}"/>
              </a:ext>
            </a:extLst>
          </p:cNvPr>
          <p:cNvSpPr txBox="1"/>
          <p:nvPr/>
        </p:nvSpPr>
        <p:spPr>
          <a:xfrm>
            <a:off x="11521440" y="3810720"/>
            <a:ext cx="388480" cy="595113"/>
          </a:xfrm>
          <a:prstGeom prst="rect">
            <a:avLst/>
          </a:prstGeom>
          <a:noFill/>
        </p:spPr>
        <p:txBody>
          <a:bodyPr wrap="square" rtlCol="0">
            <a:spAutoFit/>
          </a:bodyPr>
          <a:lstStyle/>
          <a:p>
            <a:pPr algn="l"/>
            <a:r>
              <a:rPr lang="fr-FR" sz="3200" b="1" dirty="0">
                <a:solidFill>
                  <a:srgbClr val="FF0000"/>
                </a:solidFill>
              </a:rPr>
              <a:t>F</a:t>
            </a:r>
          </a:p>
        </p:txBody>
      </p:sp>
      <p:sp>
        <p:nvSpPr>
          <p:cNvPr id="17" name="TextBox 16">
            <a:extLst>
              <a:ext uri="{FF2B5EF4-FFF2-40B4-BE49-F238E27FC236}">
                <a16:creationId xmlns:a16="http://schemas.microsoft.com/office/drawing/2014/main" id="{A5C3E7A3-339E-439A-B1E2-AB1FB80EB79B}"/>
              </a:ext>
            </a:extLst>
          </p:cNvPr>
          <p:cNvSpPr txBox="1"/>
          <p:nvPr/>
        </p:nvSpPr>
        <p:spPr>
          <a:xfrm>
            <a:off x="11521440" y="4481990"/>
            <a:ext cx="490560" cy="584775"/>
          </a:xfrm>
          <a:prstGeom prst="rect">
            <a:avLst/>
          </a:prstGeom>
          <a:noFill/>
        </p:spPr>
        <p:txBody>
          <a:bodyPr wrap="square" rtlCol="0">
            <a:spAutoFit/>
          </a:bodyPr>
          <a:lstStyle/>
          <a:p>
            <a:pPr algn="l"/>
            <a:r>
              <a:rPr lang="fr-FR" sz="3200" b="1" dirty="0">
                <a:solidFill>
                  <a:srgbClr val="FF0000"/>
                </a:solidFill>
              </a:rPr>
              <a:t>F</a:t>
            </a:r>
          </a:p>
        </p:txBody>
      </p:sp>
      <p:sp>
        <p:nvSpPr>
          <p:cNvPr id="18" name="TextBox 17">
            <a:extLst>
              <a:ext uri="{FF2B5EF4-FFF2-40B4-BE49-F238E27FC236}">
                <a16:creationId xmlns:a16="http://schemas.microsoft.com/office/drawing/2014/main" id="{57F6445A-5613-47C5-B8E0-25B5A97F50C2}"/>
              </a:ext>
            </a:extLst>
          </p:cNvPr>
          <p:cNvSpPr txBox="1"/>
          <p:nvPr/>
        </p:nvSpPr>
        <p:spPr>
          <a:xfrm>
            <a:off x="11518224" y="5200543"/>
            <a:ext cx="490560" cy="584775"/>
          </a:xfrm>
          <a:prstGeom prst="rect">
            <a:avLst/>
          </a:prstGeom>
          <a:noFill/>
        </p:spPr>
        <p:txBody>
          <a:bodyPr wrap="square" rtlCol="0">
            <a:spAutoFit/>
          </a:bodyPr>
          <a:lstStyle/>
          <a:p>
            <a:pPr algn="l"/>
            <a:r>
              <a:rPr lang="fr-FR" sz="3200" b="1" dirty="0">
                <a:solidFill>
                  <a:srgbClr val="00B050"/>
                </a:solidFill>
              </a:rPr>
              <a:t>V</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678716-EA9E-4E44-A341-9D8C29AC01BA}"/>
              </a:ext>
            </a:extLst>
          </p:cNvPr>
          <p:cNvSpPr txBox="1"/>
          <p:nvPr/>
        </p:nvSpPr>
        <p:spPr>
          <a:xfrm>
            <a:off x="179267" y="2225540"/>
            <a:ext cx="11833463" cy="3046988"/>
          </a:xfrm>
          <a:prstGeom prst="rect">
            <a:avLst/>
          </a:prstGeom>
          <a:solidFill>
            <a:srgbClr val="FFFF00"/>
          </a:solidFill>
          <a:ln>
            <a:solidFill>
              <a:srgbClr val="002060"/>
            </a:solidFill>
          </a:ln>
        </p:spPr>
        <p:txBody>
          <a:bodyPr wrap="square" rtlCol="0">
            <a:spAutoFit/>
          </a:bodyPr>
          <a:lstStyle/>
          <a:p>
            <a:pPr algn="l"/>
            <a:r>
              <a:rPr lang="fr-FR" sz="2400" b="1" dirty="0">
                <a:solidFill>
                  <a:schemeClr val="accent5">
                    <a:lumMod val="50000"/>
                  </a:schemeClr>
                </a:solidFill>
              </a:rPr>
              <a:t>La sécurité pour les jeunes</a:t>
            </a:r>
          </a:p>
          <a:p>
            <a:pPr algn="l"/>
            <a:endParaRPr lang="fr-FR" sz="2400" dirty="0">
              <a:solidFill>
                <a:schemeClr val="accent5">
                  <a:lumMod val="50000"/>
                </a:schemeClr>
              </a:solidFill>
            </a:endParaRPr>
          </a:p>
          <a:p>
            <a:pPr marL="342900" indent="-342900" algn="l">
              <a:buFont typeface="Arial" panose="020B0604020202020204" pitchFamily="34" charset="0"/>
              <a:buChar char="•"/>
            </a:pPr>
            <a:r>
              <a:rPr lang="fr-FR" sz="2400" dirty="0">
                <a:solidFill>
                  <a:schemeClr val="accent5">
                    <a:lumMod val="50000"/>
                  </a:schemeClr>
                </a:solidFill>
              </a:rPr>
              <a:t>Tu dois toujours avoir ton portable avec toi.</a:t>
            </a:r>
          </a:p>
          <a:p>
            <a:pPr marL="342900" indent="-342900" algn="l">
              <a:buFont typeface="Arial" panose="020B0604020202020204" pitchFamily="34" charset="0"/>
              <a:buChar char="•"/>
            </a:pPr>
            <a:r>
              <a:rPr lang="fr-FR" sz="2400" dirty="0">
                <a:solidFill>
                  <a:schemeClr val="accent5">
                    <a:lumMod val="50000"/>
                  </a:schemeClr>
                </a:solidFill>
              </a:rPr>
              <a:t>S’il y a un vol, tu ne dois jamais approcher la personne qui vole.</a:t>
            </a:r>
          </a:p>
          <a:p>
            <a:pPr marL="342900" indent="-342900" algn="l">
              <a:buFont typeface="Arial" panose="020B0604020202020204" pitchFamily="34" charset="0"/>
              <a:buChar char="•"/>
            </a:pPr>
            <a:r>
              <a:rPr lang="fr-FR" sz="2400" dirty="0">
                <a:solidFill>
                  <a:schemeClr val="accent5">
                    <a:lumMod val="50000"/>
                  </a:schemeClr>
                </a:solidFill>
              </a:rPr>
              <a:t>Tu dois téléphoner </a:t>
            </a:r>
            <a:r>
              <a:rPr lang="fr-FR" sz="2400" dirty="0">
                <a:solidFill>
                  <a:schemeClr val="accent5">
                    <a:lumMod val="50000"/>
                  </a:schemeClr>
                </a:solidFill>
                <a:latin typeface="Century Gothic" panose="020B0502020202020204" pitchFamily="34" charset="0"/>
              </a:rPr>
              <a:t>à la police pour dire</a:t>
            </a:r>
            <a:r>
              <a:rPr lang="fr-FR" sz="2400" dirty="0">
                <a:solidFill>
                  <a:schemeClr val="accent5">
                    <a:lumMod val="50000"/>
                  </a:schemeClr>
                </a:solidFill>
              </a:rPr>
              <a:t> « il y a un vol pr</a:t>
            </a:r>
            <a:r>
              <a:rPr lang="fr-FR" sz="2400" dirty="0">
                <a:solidFill>
                  <a:schemeClr val="accent5">
                    <a:lumMod val="50000"/>
                  </a:schemeClr>
                </a:solidFill>
                <a:latin typeface="Century Gothic" panose="020B0502020202020204" pitchFamily="34" charset="0"/>
              </a:rPr>
              <a:t>ès de moi !</a:t>
            </a:r>
            <a:r>
              <a:rPr lang="fr-FR" sz="2400" dirty="0">
                <a:solidFill>
                  <a:schemeClr val="accent5">
                    <a:lumMod val="50000"/>
                  </a:schemeClr>
                </a:solidFill>
              </a:rPr>
              <a:t> ».</a:t>
            </a:r>
          </a:p>
          <a:p>
            <a:pPr marL="342900" indent="-342900" algn="l">
              <a:buFont typeface="Arial" panose="020B0604020202020204" pitchFamily="34" charset="0"/>
              <a:buChar char="•"/>
            </a:pPr>
            <a:r>
              <a:rPr lang="fr-FR" sz="2400" dirty="0">
                <a:solidFill>
                  <a:schemeClr val="accent5">
                    <a:lumMod val="50000"/>
                  </a:schemeClr>
                </a:solidFill>
              </a:rPr>
              <a:t>Tu dois vite remettre ton portable dans ton sac.</a:t>
            </a:r>
          </a:p>
          <a:p>
            <a:pPr marL="342900" indent="-342900" algn="l">
              <a:buFont typeface="Arial" panose="020B0604020202020204" pitchFamily="34" charset="0"/>
              <a:buChar char="•"/>
            </a:pPr>
            <a:r>
              <a:rPr lang="fr-FR" sz="2400" dirty="0">
                <a:solidFill>
                  <a:schemeClr val="accent5">
                    <a:lumMod val="50000"/>
                  </a:schemeClr>
                </a:solidFill>
              </a:rPr>
              <a:t>Tu dois envoyer un message </a:t>
            </a:r>
            <a:r>
              <a:rPr lang="fr-FR" sz="2400" dirty="0">
                <a:solidFill>
                  <a:schemeClr val="accent5">
                    <a:lumMod val="50000"/>
                  </a:schemeClr>
                </a:solidFill>
                <a:latin typeface="Century Gothic" panose="020B0502020202020204" pitchFamily="34" charset="0"/>
              </a:rPr>
              <a:t>à un ami qui est près de toi pour dire</a:t>
            </a:r>
            <a:r>
              <a:rPr lang="fr-FR" sz="2400" dirty="0">
                <a:solidFill>
                  <a:schemeClr val="accent5">
                    <a:lumMod val="50000"/>
                  </a:schemeClr>
                </a:solidFill>
              </a:rPr>
              <a:t> « tu ne dois pas partir sans moi !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sécurité</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76457" y="1212416"/>
            <a:ext cx="11833463" cy="830997"/>
          </a:xfrm>
          <a:prstGeom prst="rect">
            <a:avLst/>
          </a:prstGeom>
          <a:noFill/>
        </p:spPr>
        <p:txBody>
          <a:bodyPr wrap="square" rtlCol="0">
            <a:spAutoFit/>
          </a:bodyPr>
          <a:lstStyle/>
          <a:p>
            <a:r>
              <a:rPr lang="fr-FR" sz="2400" dirty="0">
                <a:solidFill>
                  <a:srgbClr val="115076"/>
                </a:solidFill>
              </a:rPr>
              <a:t>Léa a trouvé un article en anglais qui donne des conseils* pour combattre le crime. Traduis l’article en fran</a:t>
            </a:r>
            <a:r>
              <a:rPr lang="fr-FR" sz="2400" dirty="0">
                <a:solidFill>
                  <a:srgbClr val="115076"/>
                </a:solidFill>
                <a:latin typeface="Century Gothic" panose="020B0502020202020204" pitchFamily="34" charset="0"/>
              </a:rPr>
              <a:t>çais.</a:t>
            </a:r>
          </a:p>
        </p:txBody>
      </p:sp>
      <p:sp>
        <p:nvSpPr>
          <p:cNvPr id="2" name="TextBox 1">
            <a:extLst>
              <a:ext uri="{FF2B5EF4-FFF2-40B4-BE49-F238E27FC236}">
                <a16:creationId xmlns:a16="http://schemas.microsoft.com/office/drawing/2014/main" id="{87AE3345-D1FA-4E3B-A44A-4B4A60D2DAC5}"/>
              </a:ext>
            </a:extLst>
          </p:cNvPr>
          <p:cNvSpPr txBox="1"/>
          <p:nvPr/>
        </p:nvSpPr>
        <p:spPr>
          <a:xfrm>
            <a:off x="179267" y="2225540"/>
            <a:ext cx="11833463" cy="3046988"/>
          </a:xfrm>
          <a:prstGeom prst="rect">
            <a:avLst/>
          </a:prstGeom>
          <a:solidFill>
            <a:schemeClr val="accent1">
              <a:lumMod val="20000"/>
              <a:lumOff val="80000"/>
            </a:schemeClr>
          </a:solidFill>
          <a:ln>
            <a:solidFill>
              <a:srgbClr val="002060"/>
            </a:solidFill>
          </a:ln>
        </p:spPr>
        <p:txBody>
          <a:bodyPr wrap="square" rtlCol="0">
            <a:spAutoFit/>
          </a:bodyPr>
          <a:lstStyle/>
          <a:p>
            <a:pPr algn="l"/>
            <a:r>
              <a:rPr lang="en-GB" sz="2400" b="1" dirty="0">
                <a:solidFill>
                  <a:srgbClr val="115076"/>
                </a:solidFill>
              </a:rPr>
              <a:t>Safety for young people</a:t>
            </a:r>
          </a:p>
          <a:p>
            <a:pPr algn="l"/>
            <a:endParaRPr lang="en-GB" sz="2400" dirty="0">
              <a:solidFill>
                <a:srgbClr val="115076"/>
              </a:solidFill>
            </a:endParaRPr>
          </a:p>
          <a:p>
            <a:pPr marL="342900" indent="-342900" algn="l">
              <a:buFont typeface="Arial" panose="020B0604020202020204" pitchFamily="34" charset="0"/>
              <a:buChar char="•"/>
            </a:pPr>
            <a:r>
              <a:rPr lang="en-GB" sz="2400" dirty="0">
                <a:solidFill>
                  <a:srgbClr val="115076"/>
                </a:solidFill>
              </a:rPr>
              <a:t>You must always have your phone with you.</a:t>
            </a:r>
          </a:p>
          <a:p>
            <a:pPr marL="342900" indent="-342900" algn="l">
              <a:buFont typeface="Arial" panose="020B0604020202020204" pitchFamily="34" charset="0"/>
              <a:buChar char="•"/>
            </a:pPr>
            <a:r>
              <a:rPr lang="en-GB" sz="2400" dirty="0">
                <a:solidFill>
                  <a:srgbClr val="115076"/>
                </a:solidFill>
              </a:rPr>
              <a:t>If there is a theft, you must never approach the person who is stealing.</a:t>
            </a:r>
          </a:p>
          <a:p>
            <a:pPr marL="342900" indent="-342900" algn="l">
              <a:buFont typeface="Arial" panose="020B0604020202020204" pitchFamily="34" charset="0"/>
              <a:buChar char="•"/>
            </a:pPr>
            <a:r>
              <a:rPr lang="en-GB" sz="2400" dirty="0">
                <a:solidFill>
                  <a:srgbClr val="115076"/>
                </a:solidFill>
              </a:rPr>
              <a:t>You must phone the police to say « there is a theft near me! ».</a:t>
            </a:r>
          </a:p>
          <a:p>
            <a:pPr marL="342900" indent="-342900" algn="l">
              <a:buFont typeface="Arial" panose="020B0604020202020204" pitchFamily="34" charset="0"/>
              <a:buChar char="•"/>
            </a:pPr>
            <a:r>
              <a:rPr lang="en-GB" sz="2400" dirty="0">
                <a:solidFill>
                  <a:srgbClr val="115076"/>
                </a:solidFill>
              </a:rPr>
              <a:t>You must put your phone back in your bag quickly.</a:t>
            </a:r>
          </a:p>
          <a:p>
            <a:pPr marL="342900" indent="-342900" algn="l">
              <a:buFont typeface="Arial" panose="020B0604020202020204" pitchFamily="34" charset="0"/>
              <a:buChar char="•"/>
            </a:pPr>
            <a:r>
              <a:rPr lang="en-GB" sz="2400" dirty="0">
                <a:solidFill>
                  <a:srgbClr val="115076"/>
                </a:solidFill>
              </a:rPr>
              <a:t>You must send a message to a friend who is near you to say « you must not leave without me! ».</a:t>
            </a:r>
          </a:p>
        </p:txBody>
      </p:sp>
      <p:pic>
        <p:nvPicPr>
          <p:cNvPr id="5" name="Picture 4">
            <a:extLst>
              <a:ext uri="{FF2B5EF4-FFF2-40B4-BE49-F238E27FC236}">
                <a16:creationId xmlns:a16="http://schemas.microsoft.com/office/drawing/2014/main" id="{8C72B9C2-32B1-461C-A930-483B553CD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5318" y="-352319"/>
            <a:ext cx="1603978" cy="1603978"/>
          </a:xfrm>
          <a:prstGeom prst="rect">
            <a:avLst/>
          </a:prstGeom>
        </p:spPr>
      </p:pic>
      <p:sp>
        <p:nvSpPr>
          <p:cNvPr id="10" name="Speech Bubble: Rectangle with Corners Rounded 9">
            <a:extLst>
              <a:ext uri="{FF2B5EF4-FFF2-40B4-BE49-F238E27FC236}">
                <a16:creationId xmlns:a16="http://schemas.microsoft.com/office/drawing/2014/main" id="{819BCA4D-AB6E-4A6B-898E-DB63457A7FA2}"/>
              </a:ext>
            </a:extLst>
          </p:cNvPr>
          <p:cNvSpPr/>
          <p:nvPr/>
        </p:nvSpPr>
        <p:spPr>
          <a:xfrm>
            <a:off x="6611815" y="249870"/>
            <a:ext cx="2033503" cy="962546"/>
          </a:xfrm>
          <a:prstGeom prst="wedgeRoundRectCallout">
            <a:avLst>
              <a:gd name="adj1" fmla="val 69965"/>
              <a:gd name="adj2" fmla="val 404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*le conseil</a:t>
            </a:r>
            <a:r>
              <a:rPr lang="fr-FR" sz="2000" dirty="0"/>
              <a:t> = </a:t>
            </a:r>
            <a:r>
              <a:rPr lang="en-GB" sz="2000" dirty="0"/>
              <a:t>piece of advice</a:t>
            </a:r>
            <a:endParaRPr lang="en-GB" sz="2000" b="1" dirty="0"/>
          </a:p>
        </p:txBody>
      </p:sp>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(Y9, </a:t>
            </a:r>
            <a:r>
              <a:rPr lang="en-GB" sz="2800" b="1" dirty="0">
                <a:solidFill>
                  <a:srgbClr val="115076"/>
                </a:solidFill>
                <a:ea typeface="Calibri" panose="020F0502020204030204" pitchFamily="34" charset="0"/>
                <a:cs typeface="Calibri" panose="020F0502020204030204" pitchFamily="34" charset="0"/>
              </a:rPr>
              <a:t>Term 2.2, Week 1)</a:t>
            </a:r>
            <a:endParaRPr lang="en-GB" sz="2800" dirty="0">
              <a:solidFill>
                <a:srgbClr val="115076"/>
              </a:solidFill>
              <a:ea typeface="Calibri" panose="020F0502020204030204" pitchFamily="34" charset="0"/>
              <a:cs typeface="Times New Roman" panose="02020603050405020304" pitchFamily="18" charset="0"/>
            </a:endParaRPr>
          </a:p>
        </p:txBody>
      </p:sp>
      <p:sp>
        <p:nvSpPr>
          <p:cNvPr id="17" name="TextBox 12">
            <a:extLst>
              <a:ext uri="{FF2B5EF4-FFF2-40B4-BE49-F238E27FC236}">
                <a16:creationId xmlns:a16="http://schemas.microsoft.com/office/drawing/2014/main" id="{1ECF4764-B4FC-4F58-9A6C-742B9E38A0D8}"/>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hlinkClick r:id="rId6"/>
              </a:rPr>
              <a:t>Audio file</a:t>
            </a:r>
            <a:endParaRPr lang="en-GB" sz="2400" dirty="0"/>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4503068"/>
            <a:ext cx="1033840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7"/>
              </a:rPr>
              <a:t>Quizlet link</a:t>
            </a:r>
            <a:br>
              <a:rPr lang="en-GB" sz="2400" dirty="0">
                <a:solidFill>
                  <a:prstClr val="black"/>
                </a:solidFill>
              </a:rPr>
            </a:br>
            <a:endParaRPr lang="en-GB" sz="2400" dirty="0">
              <a:solidFill>
                <a:srgbClr val="115076"/>
              </a:solidFill>
            </a:endParaRPr>
          </a:p>
        </p:txBody>
      </p:sp>
      <p:sp>
        <p:nvSpPr>
          <p:cNvPr id="21" name="Rectangle 20">
            <a:extLst>
              <a:ext uri="{FF2B5EF4-FFF2-40B4-BE49-F238E27FC236}">
                <a16:creationId xmlns:a16="http://schemas.microsoft.com/office/drawing/2014/main" id="{2FE054F8-DF67-43F3-893B-5A5A9DF81F7F}"/>
              </a:ext>
            </a:extLst>
          </p:cNvPr>
          <p:cNvSpPr/>
          <p:nvPr/>
        </p:nvSpPr>
        <p:spPr>
          <a:xfrm>
            <a:off x="175149" y="5405255"/>
            <a:ext cx="11066804" cy="113877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8"/>
              </a:rPr>
              <a:t>Year 9 Term 1.2 Week 7</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9"/>
              </a:rPr>
              <a:t>Year 9 Term 1.1 Week 7</a:t>
            </a:r>
            <a:br>
              <a:rPr lang="en-GB" sz="2400" dirty="0">
                <a:solidFill>
                  <a:srgbClr val="5B9BD5">
                    <a:lumMod val="50000"/>
                  </a:srgbClr>
                </a:solidFill>
              </a:rPr>
            </a:br>
            <a:endParaRPr lang="en-GB" sz="2000" dirty="0">
              <a:solidFill>
                <a:prstClr val="black"/>
              </a:solidFill>
            </a:endParaRPr>
          </a:p>
        </p:txBody>
      </p:sp>
      <p:pic>
        <p:nvPicPr>
          <p:cNvPr id="3" name="Picture 2">
            <a:extLst>
              <a:ext uri="{FF2B5EF4-FFF2-40B4-BE49-F238E27FC236}">
                <a16:creationId xmlns:a16="http://schemas.microsoft.com/office/drawing/2014/main" id="{BA361C46-A639-4F0F-B21B-F2EFBD2511B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640954" y="2573038"/>
            <a:ext cx="1102496" cy="1102496"/>
          </a:xfrm>
          <a:prstGeom prst="rect">
            <a:avLst/>
          </a:prstGeom>
        </p:spPr>
      </p:pic>
      <p:pic>
        <p:nvPicPr>
          <p:cNvPr id="4" name="Picture 3" descr="Qr code&#10;&#10;Description automatically generated">
            <a:extLst>
              <a:ext uri="{FF2B5EF4-FFF2-40B4-BE49-F238E27FC236}">
                <a16:creationId xmlns:a16="http://schemas.microsoft.com/office/drawing/2014/main" id="{3B26CB32-B211-4540-8189-B0C8AA5C2A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4104907"/>
            <a:ext cx="1222371" cy="1222371"/>
          </a:xfrm>
          <a:prstGeom prst="rect">
            <a:avLst/>
          </a:prstGeom>
        </p:spPr>
      </p:pic>
      <p:sp>
        <p:nvSpPr>
          <p:cNvPr id="22" name="TextBox 6">
            <a:extLst>
              <a:ext uri="{FF2B5EF4-FFF2-40B4-BE49-F238E27FC236}">
                <a16:creationId xmlns:a16="http://schemas.microsoft.com/office/drawing/2014/main" id="{0A682CAB-FB9D-4B93-A737-6E87416DC393}"/>
              </a:ext>
            </a:extLst>
          </p:cNvPr>
          <p:cNvSpPr txBox="1"/>
          <p:nvPr/>
        </p:nvSpPr>
        <p:spPr>
          <a:xfrm>
            <a:off x="3217352" y="4569768"/>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Quizlet QR code:</a:t>
            </a:r>
          </a:p>
        </p:txBody>
      </p:sp>
    </p:spTree>
    <p:extLst>
      <p:ext uri="{BB962C8B-B14F-4D97-AF65-F5344CB8AC3E}">
        <p14:creationId xmlns:p14="http://schemas.microsoft.com/office/powerpoint/2010/main" val="1846861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30608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[oi]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115076"/>
                </a:solidFill>
                <a:effectLst/>
                <a:uLnTx/>
                <a:uFillTx/>
                <a:latin typeface="Century Gothic" panose="020F0302020204030204"/>
                <a:ea typeface="+mn-ea"/>
                <a:cs typeface="+mn-cs"/>
              </a:rPr>
              <a:t>Combien de fois entend-on SSC [oi] ?</a:t>
            </a:r>
          </a:p>
        </p:txBody>
      </p:sp>
      <p:sp>
        <p:nvSpPr>
          <p:cNvPr id="6" name="Rounded Rectangle 46">
            <a:extLst>
              <a:ext uri="{FF2B5EF4-FFF2-40B4-BE49-F238E27FC236}">
                <a16:creationId xmlns:a16="http://schemas.microsoft.com/office/drawing/2014/main" id="{67251DE8-ADEF-4D64-81AA-680AC486BDF1}"/>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Rectangle 11">
            <a:hlinkClick r:id="" action="ppaction://noaction">
              <a:snd r:embed="rId4" name="1 on ne peut pas choisir ses voisins.wav"/>
            </a:hlinkClick>
            <a:extLst>
              <a:ext uri="{FF2B5EF4-FFF2-40B4-BE49-F238E27FC236}">
                <a16:creationId xmlns:a16="http://schemas.microsoft.com/office/drawing/2014/main" id="{23B1F572-80D6-4074-A3CC-D2E23690242C}"/>
              </a:ext>
            </a:extLst>
          </p:cNvPr>
          <p:cNvSpPr/>
          <p:nvPr/>
        </p:nvSpPr>
        <p:spPr>
          <a:xfrm>
            <a:off x="410192" y="217925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angle 12">
            <a:hlinkClick r:id="" action="ppaction://noaction">
              <a:snd r:embed="rId5" name="2 francois a  deux mois pour ecrire l'histoire.wav"/>
            </a:hlinkClick>
            <a:extLst>
              <a:ext uri="{FF2B5EF4-FFF2-40B4-BE49-F238E27FC236}">
                <a16:creationId xmlns:a16="http://schemas.microsoft.com/office/drawing/2014/main" id="{7D397286-9C9D-4B13-9295-884F60A0A76A}"/>
              </a:ext>
            </a:extLst>
          </p:cNvPr>
          <p:cNvSpPr/>
          <p:nvPr/>
        </p:nvSpPr>
        <p:spPr>
          <a:xfrm>
            <a:off x="410192" y="3568261"/>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angle 13">
            <a:hlinkClick r:id="" action="ppaction://noaction">
              <a:snd r:embed="rId6" name="3 le roi voit pourquoi la reine a ecrit la loi.wav"/>
            </a:hlinkClick>
            <a:extLst>
              <a:ext uri="{FF2B5EF4-FFF2-40B4-BE49-F238E27FC236}">
                <a16:creationId xmlns:a16="http://schemas.microsoft.com/office/drawing/2014/main" id="{533AED8F-F0F1-42CF-A984-B1EB505BB5A5}"/>
              </a:ext>
            </a:extLst>
          </p:cNvPr>
          <p:cNvSpPr/>
          <p:nvPr/>
        </p:nvSpPr>
        <p:spPr>
          <a:xfrm>
            <a:off x="410192" y="4957263"/>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10FDC00-11F3-4C0F-81C8-15C3671FD3E3}"/>
              </a:ext>
            </a:extLst>
          </p:cNvPr>
          <p:cNvSpPr txBox="1"/>
          <p:nvPr/>
        </p:nvSpPr>
        <p:spPr>
          <a:xfrm>
            <a:off x="1064493" y="2114583"/>
            <a:ext cx="57326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On ne peut pas ch</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sir</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ses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v</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dirty="0">
                <a:ln>
                  <a:noFill/>
                </a:ln>
                <a:solidFill>
                  <a:srgbClr val="115076"/>
                </a:solidFill>
                <a:effectLst/>
                <a:uLnTx/>
                <a:uFillTx/>
                <a:latin typeface="Century Gothic" panose="020F0302020204030204"/>
                <a:ea typeface="+mn-ea"/>
                <a:cs typeface="+mn-cs"/>
              </a:rPr>
              <a:t>You cannot choose your neighbours.</a:t>
            </a:r>
            <a:endParaRPr kumimoji="0" lang="en-GB" sz="1800" b="0" i="1" u="none" strike="noStrike" kern="1200" cap="none" spc="0" normalizeH="0" baseline="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9C2A268-3791-451F-AD7A-CC869F1F4516}"/>
              </a:ext>
            </a:extLst>
          </p:cNvPr>
          <p:cNvSpPr txBox="1"/>
          <p:nvPr/>
        </p:nvSpPr>
        <p:spPr>
          <a:xfrm>
            <a:off x="1064492" y="3487251"/>
            <a:ext cx="857281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Franç</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a deux m</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s</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pour écrire l'hist</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dirty="0">
                <a:ln>
                  <a:noFill/>
                </a:ln>
                <a:solidFill>
                  <a:srgbClr val="115076"/>
                </a:solidFill>
                <a:effectLst/>
                <a:uLnTx/>
                <a:uFillTx/>
                <a:latin typeface="Century Gothic" panose="020F0302020204030204"/>
                <a:ea typeface="+mn-ea"/>
                <a:cs typeface="+mn-cs"/>
              </a:rPr>
              <a:t>Francois has two months to write the story.</a:t>
            </a:r>
            <a:endParaRPr kumimoji="0" lang="en-GB" sz="1800" b="0" i="1" u="none" strike="noStrike" kern="1200" cap="none" spc="0" normalizeH="0" baseline="0" dirty="0">
              <a:ln>
                <a:noFill/>
              </a:ln>
              <a:solidFill>
                <a:srgbClr val="115076"/>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8CBCCA6-011E-4456-9684-7A43FE1247CA}"/>
              </a:ext>
            </a:extLst>
          </p:cNvPr>
          <p:cNvSpPr txBox="1"/>
          <p:nvPr/>
        </p:nvSpPr>
        <p:spPr>
          <a:xfrm>
            <a:off x="1064492" y="4859919"/>
            <a:ext cx="69933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Le r</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v</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t</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pourqu</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la reine a écrit la l</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a:t>
            </a:r>
            <a:r>
              <a:rPr kumimoji="0" lang="fr-FR" sz="2400" b="0" i="0" u="none" strike="noStrike" kern="1200" cap="none" spc="0" normalizeH="0" baseline="0" dirty="0">
                <a:ln>
                  <a:noFill/>
                </a:ln>
                <a:solidFill>
                  <a:srgbClr val="115076"/>
                </a:solidFill>
                <a:effectLst/>
                <a:uLnTx/>
                <a:uFillTx/>
                <a:latin typeface="Century Gothic" panose="020F0302020204030204"/>
                <a:ea typeface="+mn-ea"/>
                <a:cs typeface="+mn-cs"/>
              </a:rPr>
              <a:t>.</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dirty="0">
                <a:ln>
                  <a:noFill/>
                </a:ln>
                <a:solidFill>
                  <a:srgbClr val="115076"/>
                </a:solidFill>
                <a:effectLst/>
                <a:uLnTx/>
                <a:uFillTx/>
                <a:latin typeface="Century Gothic" panose="020F0302020204030204"/>
                <a:ea typeface="+mn-ea"/>
                <a:cs typeface="+mn-cs"/>
              </a:rPr>
              <a:t>The king sees why the queen wrote the law.</a:t>
            </a:r>
            <a:endParaRPr kumimoji="0" lang="en-GB" sz="1800" b="0" i="1" u="none" strike="noStrike" kern="1200" cap="none" spc="0" normalizeH="0" baseline="0" dirty="0">
              <a:ln>
                <a:noFill/>
              </a:ln>
              <a:solidFill>
                <a:srgbClr val="115076"/>
              </a:solidFill>
              <a:effectLst/>
              <a:uLnTx/>
              <a:uFillTx/>
              <a:latin typeface="Century Gothic" panose="020F0302020204030204"/>
              <a:ea typeface="+mn-ea"/>
              <a:cs typeface="+mn-cs"/>
            </a:endParaRPr>
          </a:p>
        </p:txBody>
      </p:sp>
      <p:graphicFrame>
        <p:nvGraphicFramePr>
          <p:cNvPr id="5" name="Table 6">
            <a:extLst>
              <a:ext uri="{FF2B5EF4-FFF2-40B4-BE49-F238E27FC236}">
                <a16:creationId xmlns:a16="http://schemas.microsoft.com/office/drawing/2014/main" id="{70B4A72D-805C-4C5A-9E4A-F7124CF696B4}"/>
              </a:ext>
            </a:extLst>
          </p:cNvPr>
          <p:cNvGraphicFramePr>
            <a:graphicFrameLocks noGrp="1"/>
          </p:cNvGraphicFramePr>
          <p:nvPr>
            <p:extLst>
              <p:ext uri="{D42A27DB-BD31-4B8C-83A1-F6EECF244321}">
                <p14:modId xmlns:p14="http://schemas.microsoft.com/office/powerpoint/2010/main" val="2889913383"/>
              </p:ext>
            </p:extLst>
          </p:nvPr>
        </p:nvGraphicFramePr>
        <p:xfrm>
          <a:off x="8161505" y="1096230"/>
          <a:ext cx="3665268" cy="1828800"/>
        </p:xfrm>
        <a:graphic>
          <a:graphicData uri="http://schemas.openxmlformats.org/drawingml/2006/table">
            <a:tbl>
              <a:tblPr firstRow="1" bandRow="1">
                <a:tableStyleId>{21E4AEA4-8DFA-4A89-87EB-49C32662AFE0}</a:tableStyleId>
              </a:tblPr>
              <a:tblGrid>
                <a:gridCol w="1832634">
                  <a:extLst>
                    <a:ext uri="{9D8B030D-6E8A-4147-A177-3AD203B41FA5}">
                      <a16:colId xmlns:a16="http://schemas.microsoft.com/office/drawing/2014/main" val="3136071181"/>
                    </a:ext>
                  </a:extLst>
                </a:gridCol>
                <a:gridCol w="1832634">
                  <a:extLst>
                    <a:ext uri="{9D8B030D-6E8A-4147-A177-3AD203B41FA5}">
                      <a16:colId xmlns:a16="http://schemas.microsoft.com/office/drawing/2014/main" val="1749727878"/>
                    </a:ext>
                  </a:extLst>
                </a:gridCol>
              </a:tblGrid>
              <a:tr h="370840">
                <a:tc>
                  <a:txBody>
                    <a:bodyPr/>
                    <a:lstStyle/>
                    <a:p>
                      <a:pPr algn="ctr"/>
                      <a:r>
                        <a:rPr lang="fr-FR" sz="2400" dirty="0"/>
                        <a:t>phrase</a:t>
                      </a:r>
                    </a:p>
                  </a:txBody>
                  <a:tcPr/>
                </a:tc>
                <a:tc>
                  <a:txBody>
                    <a:bodyPr/>
                    <a:lstStyle/>
                    <a:p>
                      <a:pPr algn="ctr"/>
                      <a:r>
                        <a:rPr lang="fr-FR" sz="2400" dirty="0"/>
                        <a:t>combien ?</a:t>
                      </a:r>
                    </a:p>
                  </a:txBody>
                  <a:tcPr/>
                </a:tc>
                <a:extLst>
                  <a:ext uri="{0D108BD9-81ED-4DB2-BD59-A6C34878D82A}">
                    <a16:rowId xmlns:a16="http://schemas.microsoft.com/office/drawing/2014/main" val="897094216"/>
                  </a:ext>
                </a:extLst>
              </a:tr>
              <a:tr h="370840">
                <a:tc>
                  <a:txBody>
                    <a:bodyPr/>
                    <a:lstStyle/>
                    <a:p>
                      <a:pPr algn="ctr"/>
                      <a:r>
                        <a:rPr lang="fr-FR" sz="2400" dirty="0">
                          <a:solidFill>
                            <a:srgbClr val="115076"/>
                          </a:solidFill>
                        </a:rPr>
                        <a:t>1</a:t>
                      </a:r>
                    </a:p>
                  </a:txBody>
                  <a:tcPr/>
                </a:tc>
                <a:tc>
                  <a:txBody>
                    <a:bodyPr/>
                    <a:lstStyle/>
                    <a:p>
                      <a:pPr algn="ctr"/>
                      <a:endParaRPr lang="fr-FR" sz="2400" dirty="0"/>
                    </a:p>
                  </a:txBody>
                  <a:tcPr/>
                </a:tc>
                <a:extLst>
                  <a:ext uri="{0D108BD9-81ED-4DB2-BD59-A6C34878D82A}">
                    <a16:rowId xmlns:a16="http://schemas.microsoft.com/office/drawing/2014/main" val="1958898755"/>
                  </a:ext>
                </a:extLst>
              </a:tr>
              <a:tr h="370840">
                <a:tc>
                  <a:txBody>
                    <a:bodyPr/>
                    <a:lstStyle/>
                    <a:p>
                      <a:pPr algn="ctr"/>
                      <a:r>
                        <a:rPr lang="fr-FR" sz="2400" dirty="0">
                          <a:solidFill>
                            <a:srgbClr val="115076"/>
                          </a:solidFill>
                        </a:rPr>
                        <a:t>2</a:t>
                      </a:r>
                    </a:p>
                  </a:txBody>
                  <a:tcPr/>
                </a:tc>
                <a:tc>
                  <a:txBody>
                    <a:bodyPr/>
                    <a:lstStyle/>
                    <a:p>
                      <a:pPr algn="ctr"/>
                      <a:endParaRPr lang="fr-FR" sz="2400" dirty="0"/>
                    </a:p>
                  </a:txBody>
                  <a:tcPr/>
                </a:tc>
                <a:extLst>
                  <a:ext uri="{0D108BD9-81ED-4DB2-BD59-A6C34878D82A}">
                    <a16:rowId xmlns:a16="http://schemas.microsoft.com/office/drawing/2014/main" val="3010207899"/>
                  </a:ext>
                </a:extLst>
              </a:tr>
              <a:tr h="370840">
                <a:tc>
                  <a:txBody>
                    <a:bodyPr/>
                    <a:lstStyle/>
                    <a:p>
                      <a:pPr algn="ctr"/>
                      <a:r>
                        <a:rPr lang="fr-FR" sz="2400" dirty="0">
                          <a:solidFill>
                            <a:srgbClr val="115076"/>
                          </a:solidFill>
                        </a:rPr>
                        <a:t>3</a:t>
                      </a:r>
                    </a:p>
                  </a:txBody>
                  <a:tcPr/>
                </a:tc>
                <a:tc>
                  <a:txBody>
                    <a:bodyPr/>
                    <a:lstStyle/>
                    <a:p>
                      <a:pPr algn="ctr"/>
                      <a:endParaRPr lang="fr-FR" sz="2400" dirty="0"/>
                    </a:p>
                  </a:txBody>
                  <a:tcPr/>
                </a:tc>
                <a:extLst>
                  <a:ext uri="{0D108BD9-81ED-4DB2-BD59-A6C34878D82A}">
                    <a16:rowId xmlns:a16="http://schemas.microsoft.com/office/drawing/2014/main" val="3779201717"/>
                  </a:ext>
                </a:extLst>
              </a:tr>
            </a:tbl>
          </a:graphicData>
        </a:graphic>
      </p:graphicFrame>
      <p:pic>
        <p:nvPicPr>
          <p:cNvPr id="15" name="Picture 14" descr="green checkmark">
            <a:extLst>
              <a:ext uri="{FF2B5EF4-FFF2-40B4-BE49-F238E27FC236}">
                <a16:creationId xmlns:a16="http://schemas.microsoft.com/office/drawing/2014/main" id="{110D2390-7ED0-45D1-8908-792AD7A938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7475" y="1637945"/>
            <a:ext cx="282522" cy="294294"/>
          </a:xfrm>
          <a:prstGeom prst="rect">
            <a:avLst/>
          </a:prstGeom>
        </p:spPr>
      </p:pic>
      <p:pic>
        <p:nvPicPr>
          <p:cNvPr id="16" name="Picture 15" descr="green checkmark">
            <a:extLst>
              <a:ext uri="{FF2B5EF4-FFF2-40B4-BE49-F238E27FC236}">
                <a16:creationId xmlns:a16="http://schemas.microsoft.com/office/drawing/2014/main" id="{A4F8C153-3B7B-49F2-9420-3B5D05F165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8800" y="1643600"/>
            <a:ext cx="282522" cy="294294"/>
          </a:xfrm>
          <a:prstGeom prst="rect">
            <a:avLst/>
          </a:prstGeom>
        </p:spPr>
      </p:pic>
      <p:pic>
        <p:nvPicPr>
          <p:cNvPr id="17" name="Picture 16" descr="green checkmark">
            <a:extLst>
              <a:ext uri="{FF2B5EF4-FFF2-40B4-BE49-F238E27FC236}">
                <a16:creationId xmlns:a16="http://schemas.microsoft.com/office/drawing/2014/main" id="{B038FE1E-0B52-4F13-AA0D-C3A6CEE83C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0737" y="2099843"/>
            <a:ext cx="282522" cy="294294"/>
          </a:xfrm>
          <a:prstGeom prst="rect">
            <a:avLst/>
          </a:prstGeom>
        </p:spPr>
      </p:pic>
      <p:pic>
        <p:nvPicPr>
          <p:cNvPr id="21" name="Picture 20" descr="green checkmark">
            <a:extLst>
              <a:ext uri="{FF2B5EF4-FFF2-40B4-BE49-F238E27FC236}">
                <a16:creationId xmlns:a16="http://schemas.microsoft.com/office/drawing/2014/main" id="{91D5CE89-4BC5-4C74-98B9-2F3A44C909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8800" y="2099843"/>
            <a:ext cx="282522" cy="294294"/>
          </a:xfrm>
          <a:prstGeom prst="rect">
            <a:avLst/>
          </a:prstGeom>
        </p:spPr>
      </p:pic>
      <p:pic>
        <p:nvPicPr>
          <p:cNvPr id="22" name="Picture 21" descr="green checkmark">
            <a:extLst>
              <a:ext uri="{FF2B5EF4-FFF2-40B4-BE49-F238E27FC236}">
                <a16:creationId xmlns:a16="http://schemas.microsoft.com/office/drawing/2014/main" id="{BF0E0E7D-95E0-4767-95BB-563B8E1F81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1622" y="2099843"/>
            <a:ext cx="282522" cy="294294"/>
          </a:xfrm>
          <a:prstGeom prst="rect">
            <a:avLst/>
          </a:prstGeom>
        </p:spPr>
      </p:pic>
      <p:pic>
        <p:nvPicPr>
          <p:cNvPr id="23" name="Picture 22" descr="green checkmark">
            <a:extLst>
              <a:ext uri="{FF2B5EF4-FFF2-40B4-BE49-F238E27FC236}">
                <a16:creationId xmlns:a16="http://schemas.microsoft.com/office/drawing/2014/main" id="{4D784DE5-5628-4C5C-BEC3-123F56310F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0257" y="2561741"/>
            <a:ext cx="282522" cy="294294"/>
          </a:xfrm>
          <a:prstGeom prst="rect">
            <a:avLst/>
          </a:prstGeom>
        </p:spPr>
      </p:pic>
      <p:pic>
        <p:nvPicPr>
          <p:cNvPr id="24" name="Picture 23" descr="green checkmark">
            <a:extLst>
              <a:ext uri="{FF2B5EF4-FFF2-40B4-BE49-F238E27FC236}">
                <a16:creationId xmlns:a16="http://schemas.microsoft.com/office/drawing/2014/main" id="{37745810-AFC4-4A71-940C-09EA13A89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8800" y="2568934"/>
            <a:ext cx="282522" cy="294294"/>
          </a:xfrm>
          <a:prstGeom prst="rect">
            <a:avLst/>
          </a:prstGeom>
        </p:spPr>
      </p:pic>
      <p:pic>
        <p:nvPicPr>
          <p:cNvPr id="25" name="Picture 24" descr="green checkmark">
            <a:extLst>
              <a:ext uri="{FF2B5EF4-FFF2-40B4-BE49-F238E27FC236}">
                <a16:creationId xmlns:a16="http://schemas.microsoft.com/office/drawing/2014/main" id="{CE78FB98-71BE-499D-85C6-FAF7EC3E85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1622" y="2555429"/>
            <a:ext cx="282522" cy="294294"/>
          </a:xfrm>
          <a:prstGeom prst="rect">
            <a:avLst/>
          </a:prstGeom>
        </p:spPr>
      </p:pic>
      <p:pic>
        <p:nvPicPr>
          <p:cNvPr id="26" name="Picture 25" descr="green checkmark">
            <a:extLst>
              <a:ext uri="{FF2B5EF4-FFF2-40B4-BE49-F238E27FC236}">
                <a16:creationId xmlns:a16="http://schemas.microsoft.com/office/drawing/2014/main" id="{C11CFBE5-CFE5-4761-930D-06B57FA081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43527" y="2555429"/>
            <a:ext cx="282522" cy="294294"/>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2D056436-1747-4451-BB70-57472645BA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1505" y="3296814"/>
            <a:ext cx="3665268" cy="2265186"/>
          </a:xfrm>
          <a:prstGeom prst="rect">
            <a:avLst/>
          </a:prstGeom>
        </p:spPr>
      </p:pic>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957455" cy="707849"/>
          </a:xfrm>
        </p:spPr>
        <p:txBody>
          <a:bodyPr>
            <a:normAutofit/>
          </a:bodyPr>
          <a:lstStyle/>
          <a:p>
            <a:r>
              <a:rPr lang="en-GB" sz="3600" b="1" dirty="0">
                <a:solidFill>
                  <a:schemeClr val="bg1"/>
                </a:solidFill>
              </a:rPr>
              <a:t>Bastien </a:t>
            </a:r>
            <a:r>
              <a:rPr lang="fr-FR" sz="3600" b="1" dirty="0">
                <a:solidFill>
                  <a:schemeClr val="bg1"/>
                </a:solidFill>
              </a:rPr>
              <a:t>oublie</a:t>
            </a:r>
            <a:r>
              <a:rPr lang="en-GB" sz="3600" b="1" dirty="0">
                <a:solidFill>
                  <a:schemeClr val="bg1"/>
                </a:solidFill>
              </a:rPr>
              <a:t>* les mots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3" name="Picture 2">
            <a:extLst>
              <a:ext uri="{FF2B5EF4-FFF2-40B4-BE49-F238E27FC236}">
                <a16:creationId xmlns:a16="http://schemas.microsoft.com/office/drawing/2014/main" id="{5BCBBD7D-E326-4992-A958-C090EAE62C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4746" y="2660074"/>
            <a:ext cx="3726872" cy="3726872"/>
          </a:xfrm>
          <a:prstGeom prst="rect">
            <a:avLst/>
          </a:prstGeom>
        </p:spPr>
      </p:pic>
      <p:pic>
        <p:nvPicPr>
          <p:cNvPr id="10" name="Picture 9">
            <a:extLst>
              <a:ext uri="{FF2B5EF4-FFF2-40B4-BE49-F238E27FC236}">
                <a16:creationId xmlns:a16="http://schemas.microsoft.com/office/drawing/2014/main" id="{053E4F8A-57F9-4E49-821C-38F840477F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049" y="2660073"/>
            <a:ext cx="3726872" cy="3726872"/>
          </a:xfrm>
          <a:prstGeom prst="rect">
            <a:avLst/>
          </a:prstGeom>
        </p:spPr>
      </p:pic>
      <p:sp>
        <p:nvSpPr>
          <p:cNvPr id="11" name="Speech Bubble: Rectangle with Corners Rounded 10">
            <a:extLst>
              <a:ext uri="{FF2B5EF4-FFF2-40B4-BE49-F238E27FC236}">
                <a16:creationId xmlns:a16="http://schemas.microsoft.com/office/drawing/2014/main" id="{C1996399-F3BD-4D22-90A9-1A115549BBAD}"/>
              </a:ext>
            </a:extLst>
          </p:cNvPr>
          <p:cNvSpPr/>
          <p:nvPr/>
        </p:nvSpPr>
        <p:spPr>
          <a:xfrm>
            <a:off x="2697485" y="1978037"/>
            <a:ext cx="3973481" cy="1693418"/>
          </a:xfrm>
          <a:prstGeom prst="wedgeRoundRectCallout">
            <a:avLst>
              <a:gd name="adj1" fmla="val -29550"/>
              <a:gd name="adj2" fmla="val 7068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Quel est le mot quand on prend une chose </a:t>
            </a:r>
            <a:r>
              <a:rPr lang="fr-FR" sz="2400" dirty="0">
                <a:solidFill>
                  <a:schemeClr val="bg1"/>
                </a:solidFill>
                <a:latin typeface="Century Gothic" panose="020B0502020202020204" pitchFamily="34" charset="0"/>
              </a:rPr>
              <a:t>à une personne ?</a:t>
            </a:r>
            <a:endParaRPr lang="fr-FR" sz="2400" dirty="0">
              <a:solidFill>
                <a:schemeClr val="bg1"/>
              </a:solidFill>
            </a:endParaRPr>
          </a:p>
        </p:txBody>
      </p:sp>
      <p:sp>
        <p:nvSpPr>
          <p:cNvPr id="12" name="Speech Bubble: Rectangle with Corners Rounded 11">
            <a:extLst>
              <a:ext uri="{FF2B5EF4-FFF2-40B4-BE49-F238E27FC236}">
                <a16:creationId xmlns:a16="http://schemas.microsoft.com/office/drawing/2014/main" id="{924C786E-4EF2-4ADF-9829-E2B56679E75C}"/>
              </a:ext>
            </a:extLst>
          </p:cNvPr>
          <p:cNvSpPr/>
          <p:nvPr/>
        </p:nvSpPr>
        <p:spPr>
          <a:xfrm>
            <a:off x="4560921" y="4023137"/>
            <a:ext cx="3973481" cy="1071754"/>
          </a:xfrm>
          <a:prstGeom prst="wedgeRoundRectCallout">
            <a:avLst>
              <a:gd name="adj1" fmla="val 57619"/>
              <a:gd name="adj2" fmla="val 32473"/>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bg1"/>
                </a:solidFill>
              </a:rPr>
              <a:t>Tu veux dire </a:t>
            </a:r>
            <a:r>
              <a:rPr lang="fr-FR" sz="2400" b="1" dirty="0">
                <a:solidFill>
                  <a:schemeClr val="bg1"/>
                </a:solidFill>
              </a:rPr>
              <a:t>voler</a:t>
            </a:r>
          </a:p>
        </p:txBody>
      </p:sp>
      <p:sp>
        <p:nvSpPr>
          <p:cNvPr id="13" name="Rounded Rectangle 46">
            <a:extLst>
              <a:ext uri="{FF2B5EF4-FFF2-40B4-BE49-F238E27FC236}">
                <a16:creationId xmlns:a16="http://schemas.microsoft.com/office/drawing/2014/main" id="{4A93617C-A01B-4B34-9AD0-9B3D56ED61F7}"/>
              </a:ext>
            </a:extLst>
          </p:cNvPr>
          <p:cNvSpPr/>
          <p:nvPr/>
        </p:nvSpPr>
        <p:spPr>
          <a:xfrm>
            <a:off x="6673297" y="412250"/>
            <a:ext cx="3024885" cy="399600"/>
          </a:xfrm>
          <a:prstGeom prst="rect">
            <a:avLst/>
          </a:prstGeom>
          <a:solidFill>
            <a:srgbClr val="105076"/>
          </a:solidFill>
          <a:ln>
            <a:solidFill>
              <a:srgbClr val="E3EAFD"/>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oublier</a:t>
            </a:r>
            <a:r>
              <a:rPr lang="en-GB" sz="2000" dirty="0">
                <a:solidFill>
                  <a:prstClr val="white"/>
                </a:solidFill>
                <a:latin typeface="Century Gothic" panose="020B0502020202020204" pitchFamily="34" charset="0"/>
              </a:rPr>
              <a:t> = to forget</a:t>
            </a:r>
            <a:endPar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0607"/>
            <a:ext cx="6457246" cy="867128"/>
          </a:xfrm>
          <a:prstGeom prst="rect">
            <a:avLst/>
          </a:prstGeom>
        </p:spPr>
      </p:pic>
      <p:sp>
        <p:nvSpPr>
          <p:cNvPr id="4" name="Title 3"/>
          <p:cNvSpPr>
            <a:spLocks noGrp="1"/>
          </p:cNvSpPr>
          <p:nvPr>
            <p:ph type="title"/>
          </p:nvPr>
        </p:nvSpPr>
        <p:spPr>
          <a:xfrm>
            <a:off x="0" y="130607"/>
            <a:ext cx="5265384" cy="707849"/>
          </a:xfrm>
        </p:spPr>
        <p:txBody>
          <a:bodyPr>
            <a:normAutofit/>
          </a:bodyPr>
          <a:lstStyle/>
          <a:p>
            <a:r>
              <a:rPr lang="fr-FR" sz="3600" b="1">
                <a:solidFill>
                  <a:schemeClr val="bg1"/>
                </a:solidFill>
              </a:rPr>
              <a:t>Partenaire A</a:t>
            </a:r>
          </a:p>
        </p:txBody>
      </p:sp>
      <p:sp>
        <p:nvSpPr>
          <p:cNvPr id="6" name="TextBox 5">
            <a:extLst>
              <a:ext uri="{FF2B5EF4-FFF2-40B4-BE49-F238E27FC236}">
                <a16:creationId xmlns:a16="http://schemas.microsoft.com/office/drawing/2014/main" id="{28084BE4-A4AF-364C-B8E5-ED6D583A6685}"/>
              </a:ext>
            </a:extLst>
          </p:cNvPr>
          <p:cNvSpPr txBox="1"/>
          <p:nvPr/>
        </p:nvSpPr>
        <p:spPr>
          <a:xfrm>
            <a:off x="0" y="939362"/>
            <a:ext cx="6816544" cy="2308324"/>
          </a:xfrm>
          <a:prstGeom prst="rect">
            <a:avLst/>
          </a:prstGeom>
          <a:noFill/>
        </p:spPr>
        <p:txBody>
          <a:bodyPr wrap="square" rtlCol="0">
            <a:spAutoFit/>
          </a:bodyPr>
          <a:lstStyle/>
          <a:p>
            <a:r>
              <a:rPr lang="fr-FR" dirty="0">
                <a:solidFill>
                  <a:srgbClr val="115076"/>
                </a:solidFill>
              </a:rPr>
              <a:t>Prendre une chose à une personne </a:t>
            </a:r>
            <a:r>
              <a:rPr lang="fr-FR" i="1" dirty="0">
                <a:solidFill>
                  <a:srgbClr val="115076"/>
                </a:solidFill>
                <a:latin typeface="Century Gothic" panose="020B0502020202020204" pitchFamily="34" charset="0"/>
              </a:rPr>
              <a:t>(voler)</a:t>
            </a:r>
          </a:p>
          <a:p>
            <a:r>
              <a:rPr lang="fr-FR" dirty="0">
                <a:solidFill>
                  <a:srgbClr val="115076"/>
                </a:solidFill>
              </a:rPr>
              <a:t>Ce n’est pas loin, c’est … </a:t>
            </a:r>
            <a:r>
              <a:rPr lang="fr-FR" i="1" dirty="0">
                <a:solidFill>
                  <a:srgbClr val="115076"/>
                </a:solidFill>
              </a:rPr>
              <a:t>(proche)</a:t>
            </a:r>
          </a:p>
          <a:p>
            <a:r>
              <a:rPr lang="fr-FR" dirty="0">
                <a:solidFill>
                  <a:srgbClr val="115076"/>
                </a:solidFill>
                <a:latin typeface="Century Gothic" panose="020B0502020202020204" pitchFamily="34" charset="0"/>
              </a:rPr>
              <a:t>On peut faire ça avec un portable </a:t>
            </a:r>
            <a:r>
              <a:rPr lang="fr-FR" i="1" dirty="0">
                <a:solidFill>
                  <a:srgbClr val="115076"/>
                </a:solidFill>
                <a:latin typeface="Century Gothic" panose="020B0502020202020204" pitchFamily="34" charset="0"/>
              </a:rPr>
              <a:t>(téléphoner)</a:t>
            </a:r>
          </a:p>
          <a:p>
            <a:r>
              <a:rPr lang="fr-FR" dirty="0">
                <a:solidFill>
                  <a:srgbClr val="115076"/>
                </a:solidFill>
              </a:rPr>
              <a:t>Ce n’est pas moi, c’est … </a:t>
            </a:r>
            <a:r>
              <a:rPr lang="fr-FR" i="1" dirty="0">
                <a:solidFill>
                  <a:srgbClr val="115076"/>
                </a:solidFill>
              </a:rPr>
              <a:t>(toi)</a:t>
            </a:r>
          </a:p>
          <a:p>
            <a:r>
              <a:rPr lang="fr-FR" dirty="0">
                <a:solidFill>
                  <a:srgbClr val="115076"/>
                </a:solidFill>
                <a:latin typeface="Century Gothic" panose="020B0502020202020204" pitchFamily="34" charset="0"/>
              </a:rPr>
              <a:t>Ce mot décrit le passé …</a:t>
            </a:r>
            <a:r>
              <a:rPr lang="fr-FR" i="1" dirty="0">
                <a:solidFill>
                  <a:srgbClr val="115076"/>
                </a:solidFill>
                <a:latin typeface="Century Gothic" panose="020B0502020202020204" pitchFamily="34" charset="0"/>
              </a:rPr>
              <a:t> (avant)</a:t>
            </a:r>
          </a:p>
          <a:p>
            <a:r>
              <a:rPr lang="fr-FR" dirty="0">
                <a:solidFill>
                  <a:srgbClr val="115076"/>
                </a:solidFill>
                <a:latin typeface="Century Gothic" panose="020B0502020202020204" pitchFamily="34" charset="0"/>
              </a:rPr>
              <a:t>Combien de fois </a:t>
            </a:r>
            <a:r>
              <a:rPr lang="fr-FR" i="1" dirty="0">
                <a:solidFill>
                  <a:srgbClr val="115076"/>
                </a:solidFill>
                <a:latin typeface="Century Gothic" panose="020B0502020202020204" pitchFamily="34" charset="0"/>
              </a:rPr>
              <a:t>(la fréquence)</a:t>
            </a:r>
          </a:p>
          <a:p>
            <a:r>
              <a:rPr lang="fr-FR" dirty="0">
                <a:solidFill>
                  <a:srgbClr val="115076"/>
                </a:solidFill>
                <a:latin typeface="Century Gothic" panose="020B0502020202020204" pitchFamily="34" charset="0"/>
              </a:rPr>
              <a:t>Quand il n’y a pas de danger </a:t>
            </a:r>
            <a:r>
              <a:rPr lang="fr-FR" i="1" dirty="0">
                <a:solidFill>
                  <a:srgbClr val="115076"/>
                </a:solidFill>
                <a:latin typeface="Century Gothic" panose="020B0502020202020204" pitchFamily="34" charset="0"/>
              </a:rPr>
              <a:t>(la sécurité)</a:t>
            </a:r>
          </a:p>
          <a:p>
            <a:r>
              <a:rPr lang="fr-FR" dirty="0">
                <a:solidFill>
                  <a:srgbClr val="115076"/>
                </a:solidFill>
                <a:latin typeface="Century Gothic" panose="020B0502020202020204" pitchFamily="34" charset="0"/>
              </a:rPr>
              <a:t>Quand on doit faire une chose </a:t>
            </a:r>
            <a:r>
              <a:rPr lang="fr-FR" i="1" dirty="0">
                <a:solidFill>
                  <a:srgbClr val="115076"/>
                </a:solidFill>
                <a:latin typeface="Century Gothic" panose="020B0502020202020204" pitchFamily="34" charset="0"/>
              </a:rPr>
              <a:t>(la responsabilité)</a:t>
            </a:r>
            <a:endParaRPr lang="fr-FR" dirty="0">
              <a:solidFill>
                <a:srgbClr val="115076"/>
              </a:solidFill>
              <a:latin typeface="Century Gothic" panose="020B0502020202020204" pitchFamily="34" charset="0"/>
            </a:endParaRPr>
          </a:p>
        </p:txBody>
      </p:sp>
      <p:pic>
        <p:nvPicPr>
          <p:cNvPr id="9" name="Picture 8" descr="background rectangle">
            <a:extLst>
              <a:ext uri="{FF2B5EF4-FFF2-40B4-BE49-F238E27FC236}">
                <a16:creationId xmlns:a16="http://schemas.microsoft.com/office/drawing/2014/main" id="{A3862CFA-AF4C-4A12-84DF-BBE857FED17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3247686"/>
            <a:ext cx="6457246" cy="867128"/>
          </a:xfrm>
          <a:prstGeom prst="rect">
            <a:avLst/>
          </a:prstGeom>
        </p:spPr>
      </p:pic>
      <p:sp>
        <p:nvSpPr>
          <p:cNvPr id="11" name="Title 3">
            <a:extLst>
              <a:ext uri="{FF2B5EF4-FFF2-40B4-BE49-F238E27FC236}">
                <a16:creationId xmlns:a16="http://schemas.microsoft.com/office/drawing/2014/main" id="{6F7C5A25-5A97-42E5-8636-C9057643CD1A}"/>
              </a:ext>
            </a:extLst>
          </p:cNvPr>
          <p:cNvSpPr txBox="1">
            <a:spLocks/>
          </p:cNvSpPr>
          <p:nvPr/>
        </p:nvSpPr>
        <p:spPr>
          <a:xfrm>
            <a:off x="-1" y="3247686"/>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Partenaire</a:t>
            </a:r>
            <a:r>
              <a:rPr lang="en-GB" sz="3600" b="1" dirty="0">
                <a:solidFill>
                  <a:schemeClr val="bg1"/>
                </a:solidFill>
              </a:rPr>
              <a:t> B</a:t>
            </a:r>
          </a:p>
        </p:txBody>
      </p:sp>
      <p:sp>
        <p:nvSpPr>
          <p:cNvPr id="12" name="TextBox 11">
            <a:extLst>
              <a:ext uri="{FF2B5EF4-FFF2-40B4-BE49-F238E27FC236}">
                <a16:creationId xmlns:a16="http://schemas.microsoft.com/office/drawing/2014/main" id="{2E53CC75-3AC7-4D86-AC11-ABA00BD79E87}"/>
              </a:ext>
            </a:extLst>
          </p:cNvPr>
          <p:cNvSpPr txBox="1"/>
          <p:nvPr/>
        </p:nvSpPr>
        <p:spPr>
          <a:xfrm>
            <a:off x="-2" y="4056441"/>
            <a:ext cx="7985762" cy="2308324"/>
          </a:xfrm>
          <a:prstGeom prst="rect">
            <a:avLst/>
          </a:prstGeom>
          <a:noFill/>
        </p:spPr>
        <p:txBody>
          <a:bodyPr wrap="square" rtlCol="0">
            <a:spAutoFit/>
          </a:bodyPr>
          <a:lstStyle/>
          <a:p>
            <a:r>
              <a:rPr lang="fr-FR" dirty="0">
                <a:solidFill>
                  <a:srgbClr val="115076"/>
                </a:solidFill>
              </a:rPr>
              <a:t>Ce mot décrit qui a dit une chose </a:t>
            </a:r>
            <a:r>
              <a:rPr lang="fr-FR" i="1" dirty="0">
                <a:solidFill>
                  <a:srgbClr val="115076"/>
                </a:solidFill>
              </a:rPr>
              <a:t>(selon)</a:t>
            </a:r>
          </a:p>
          <a:p>
            <a:r>
              <a:rPr lang="fr-FR" dirty="0">
                <a:solidFill>
                  <a:srgbClr val="115076"/>
                </a:solidFill>
                <a:latin typeface="Century Gothic" panose="020B0502020202020204" pitchFamily="34" charset="0"/>
              </a:rPr>
              <a:t>Quand on va plus proche </a:t>
            </a:r>
            <a:r>
              <a:rPr lang="fr-FR" i="1" dirty="0">
                <a:solidFill>
                  <a:srgbClr val="115076"/>
                </a:solidFill>
                <a:latin typeface="Century Gothic" panose="020B0502020202020204" pitchFamily="34" charset="0"/>
              </a:rPr>
              <a:t>(approcher)</a:t>
            </a:r>
          </a:p>
          <a:p>
            <a:r>
              <a:rPr lang="fr-FR" dirty="0">
                <a:solidFill>
                  <a:srgbClr val="115076"/>
                </a:solidFill>
              </a:rPr>
              <a:t>Ce n’est pas toi, c’est … </a:t>
            </a:r>
            <a:r>
              <a:rPr lang="fr-FR" i="1" dirty="0">
                <a:solidFill>
                  <a:srgbClr val="115076"/>
                </a:solidFill>
              </a:rPr>
              <a:t>(moi)</a:t>
            </a:r>
          </a:p>
          <a:p>
            <a:r>
              <a:rPr lang="fr-FR" dirty="0">
                <a:solidFill>
                  <a:srgbClr val="115076"/>
                </a:solidFill>
              </a:rPr>
              <a:t>Ce mot décrit le futur … </a:t>
            </a:r>
            <a:r>
              <a:rPr lang="fr-FR" i="1" dirty="0">
                <a:solidFill>
                  <a:srgbClr val="115076"/>
                </a:solidFill>
              </a:rPr>
              <a:t>(apr</a:t>
            </a:r>
            <a:r>
              <a:rPr lang="fr-FR" i="1" dirty="0">
                <a:solidFill>
                  <a:srgbClr val="115076"/>
                </a:solidFill>
                <a:latin typeface="Century Gothic" panose="020B0502020202020204" pitchFamily="34" charset="0"/>
              </a:rPr>
              <a:t>ès)</a:t>
            </a:r>
          </a:p>
          <a:p>
            <a:r>
              <a:rPr lang="fr-FR" dirty="0">
                <a:solidFill>
                  <a:srgbClr val="115076"/>
                </a:solidFill>
                <a:latin typeface="Century Gothic" panose="020B0502020202020204" pitchFamily="34" charset="0"/>
              </a:rPr>
              <a:t>C’est plus fort que ‘vouloir’ </a:t>
            </a:r>
            <a:r>
              <a:rPr lang="fr-FR" i="1" dirty="0">
                <a:solidFill>
                  <a:srgbClr val="115076"/>
                </a:solidFill>
                <a:latin typeface="Century Gothic" panose="020B0502020202020204" pitchFamily="34" charset="0"/>
              </a:rPr>
              <a:t>(avoir besoin de)</a:t>
            </a:r>
          </a:p>
          <a:p>
            <a:r>
              <a:rPr lang="fr-FR" dirty="0">
                <a:solidFill>
                  <a:srgbClr val="115076"/>
                </a:solidFill>
                <a:latin typeface="Century Gothic" panose="020B0502020202020204" pitchFamily="34" charset="0"/>
              </a:rPr>
              <a:t>Si on fait un crime, on est … </a:t>
            </a:r>
            <a:r>
              <a:rPr lang="fr-FR" i="1" dirty="0">
                <a:solidFill>
                  <a:srgbClr val="115076"/>
                </a:solidFill>
                <a:latin typeface="Century Gothic" panose="020B0502020202020204" pitchFamily="34" charset="0"/>
              </a:rPr>
              <a:t>(criminel)</a:t>
            </a:r>
          </a:p>
          <a:p>
            <a:r>
              <a:rPr lang="fr-FR" dirty="0">
                <a:solidFill>
                  <a:srgbClr val="115076"/>
                </a:solidFill>
              </a:rPr>
              <a:t>Une chose contre les règles </a:t>
            </a:r>
            <a:r>
              <a:rPr lang="fr-FR" i="1" dirty="0">
                <a:solidFill>
                  <a:srgbClr val="115076"/>
                </a:solidFill>
              </a:rPr>
              <a:t>(le crime)</a:t>
            </a:r>
          </a:p>
          <a:p>
            <a:r>
              <a:rPr lang="fr-FR" dirty="0">
                <a:solidFill>
                  <a:srgbClr val="115076"/>
                </a:solidFill>
              </a:rPr>
              <a:t>Quand on prend une chose sans demander </a:t>
            </a:r>
            <a:r>
              <a:rPr lang="fr-FR" dirty="0">
                <a:solidFill>
                  <a:srgbClr val="115076"/>
                </a:solidFill>
                <a:latin typeface="Century Gothic" panose="020B0502020202020204" pitchFamily="34" charset="0"/>
              </a:rPr>
              <a:t>à la personne</a:t>
            </a:r>
            <a:r>
              <a:rPr lang="fr-FR" dirty="0">
                <a:solidFill>
                  <a:srgbClr val="115076"/>
                </a:solidFill>
              </a:rPr>
              <a:t> </a:t>
            </a:r>
            <a:r>
              <a:rPr lang="fr-FR" i="1" dirty="0">
                <a:solidFill>
                  <a:srgbClr val="115076"/>
                </a:solidFill>
              </a:rPr>
              <a:t>(le vol)</a:t>
            </a:r>
            <a:endParaRPr lang="fr-FR" dirty="0">
              <a:solidFill>
                <a:srgbClr val="115076"/>
              </a:solidFill>
            </a:endParaRPr>
          </a:p>
        </p:txBody>
      </p:sp>
    </p:spTree>
    <p:extLst>
      <p:ext uri="{BB962C8B-B14F-4D97-AF65-F5344CB8AC3E}">
        <p14:creationId xmlns:p14="http://schemas.microsoft.com/office/powerpoint/2010/main" val="603682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97236" cy="707849"/>
          </a:xfrm>
        </p:spPr>
        <p:txBody>
          <a:bodyPr>
            <a:normAutofit fontScale="90000"/>
          </a:bodyPr>
          <a:lstStyle/>
          <a:p>
            <a:r>
              <a:rPr lang="fr-FR" sz="3600" b="1" dirty="0">
                <a:solidFill>
                  <a:schemeClr val="bg1"/>
                </a:solidFill>
              </a:rPr>
              <a:t>Léa est victime d’un délit*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461665"/>
          </a:xfrm>
          <a:prstGeom prst="rect">
            <a:avLst/>
          </a:prstGeom>
          <a:noFill/>
        </p:spPr>
        <p:txBody>
          <a:bodyPr wrap="square" rtlCol="0">
            <a:spAutoFit/>
          </a:bodyPr>
          <a:lstStyle/>
          <a:p>
            <a:r>
              <a:rPr lang="fr-FR" sz="2400" dirty="0">
                <a:solidFill>
                  <a:srgbClr val="115076"/>
                </a:solidFill>
              </a:rPr>
              <a:t>Lis le texte et réponds aux questions.</a:t>
            </a:r>
          </a:p>
        </p:txBody>
      </p:sp>
      <p:sp>
        <p:nvSpPr>
          <p:cNvPr id="11" name="TextBox 10">
            <a:extLst>
              <a:ext uri="{FF2B5EF4-FFF2-40B4-BE49-F238E27FC236}">
                <a16:creationId xmlns:a16="http://schemas.microsoft.com/office/drawing/2014/main" id="{4B75A5A7-12AD-43E9-8232-3D062E8EEB25}"/>
              </a:ext>
            </a:extLst>
          </p:cNvPr>
          <p:cNvSpPr txBox="1"/>
          <p:nvPr/>
        </p:nvSpPr>
        <p:spPr>
          <a:xfrm>
            <a:off x="180000" y="1942530"/>
            <a:ext cx="10335600" cy="1938992"/>
          </a:xfrm>
          <a:prstGeom prst="rect">
            <a:avLst/>
          </a:prstGeom>
          <a:noFill/>
        </p:spPr>
        <p:txBody>
          <a:bodyPr wrap="square" rtlCol="0">
            <a:spAutoFit/>
          </a:bodyPr>
          <a:lstStyle/>
          <a:p>
            <a:r>
              <a:rPr lang="fr-FR" sz="2400">
                <a:solidFill>
                  <a:srgbClr val="115076"/>
                </a:solidFill>
              </a:rPr>
              <a:t>Un délinquant* a volé les portables à mon père et à moi ! ll a approché de notre voiture avant le vol. J’ai besoin de mon portable. Je veux téléphoner à la police ! Selon toi, le poste de police* est proche d’ici ? La police a la responsabilité de la sécurité. La fréquence de crime augmente* toujours après le printemps.</a:t>
            </a:r>
          </a:p>
        </p:txBody>
      </p:sp>
      <p:sp>
        <p:nvSpPr>
          <p:cNvPr id="12" name="TextBox 11">
            <a:extLst>
              <a:ext uri="{FF2B5EF4-FFF2-40B4-BE49-F238E27FC236}">
                <a16:creationId xmlns:a16="http://schemas.microsoft.com/office/drawing/2014/main" id="{0C6AE66C-8BDA-4215-8204-D8922433CD99}"/>
              </a:ext>
            </a:extLst>
          </p:cNvPr>
          <p:cNvSpPr txBox="1"/>
          <p:nvPr/>
        </p:nvSpPr>
        <p:spPr>
          <a:xfrm>
            <a:off x="180000" y="4054748"/>
            <a:ext cx="11729920" cy="2123658"/>
          </a:xfrm>
          <a:prstGeom prst="rect">
            <a:avLst/>
          </a:prstGeom>
          <a:noFill/>
          <a:ln>
            <a:solidFill>
              <a:schemeClr val="bg1"/>
            </a:solidFill>
          </a:ln>
        </p:spPr>
        <p:txBody>
          <a:bodyPr wrap="square" rtlCol="0">
            <a:spAutoFit/>
          </a:bodyPr>
          <a:lstStyle/>
          <a:p>
            <a:pPr marL="457200" indent="-457200">
              <a:buAutoNum type="arabicPeriod"/>
            </a:pPr>
            <a:r>
              <a:rPr lang="en-US" sz="2200" dirty="0">
                <a:solidFill>
                  <a:schemeClr val="accent5">
                    <a:lumMod val="50000"/>
                  </a:schemeClr>
                </a:solidFill>
              </a:rPr>
              <a:t>What happened to </a:t>
            </a:r>
            <a:r>
              <a:rPr lang="en-US" sz="2200" dirty="0" err="1">
                <a:solidFill>
                  <a:schemeClr val="accent5">
                    <a:lumMod val="50000"/>
                  </a:schemeClr>
                </a:solidFill>
              </a:rPr>
              <a:t>Léa</a:t>
            </a:r>
            <a:r>
              <a:rPr lang="en-US" sz="2200" dirty="0">
                <a:solidFill>
                  <a:schemeClr val="accent5">
                    <a:lumMod val="50000"/>
                  </a:schemeClr>
                </a:solidFill>
              </a:rPr>
              <a:t>? 				</a:t>
            </a:r>
            <a:r>
              <a:rPr lang="en-US" sz="2200" b="1" i="1" dirty="0">
                <a:solidFill>
                  <a:srgbClr val="E87D1E"/>
                </a:solidFill>
              </a:rPr>
              <a:t>Somebody stole from her.</a:t>
            </a:r>
            <a:endParaRPr lang="en-US" sz="2200" b="1" dirty="0">
              <a:solidFill>
                <a:srgbClr val="E87D1E"/>
              </a:solidFill>
            </a:endParaRPr>
          </a:p>
          <a:p>
            <a:pPr marL="457200" indent="-457200">
              <a:buAutoNum type="arabicPeriod"/>
            </a:pPr>
            <a:r>
              <a:rPr lang="en-US" sz="2200" dirty="0">
                <a:solidFill>
                  <a:schemeClr val="accent5">
                    <a:lumMod val="50000"/>
                  </a:schemeClr>
                </a:solidFill>
              </a:rPr>
              <a:t>How does she know who did it?  			</a:t>
            </a:r>
            <a:r>
              <a:rPr lang="en-US" sz="2200" b="1" i="1" dirty="0">
                <a:solidFill>
                  <a:srgbClr val="E87D1E"/>
                </a:solidFill>
              </a:rPr>
              <a:t>He approached the car.</a:t>
            </a:r>
          </a:p>
          <a:p>
            <a:pPr marL="457200" indent="-457200">
              <a:buFont typeface="+mj-lt"/>
              <a:buAutoNum type="arabicPeriod"/>
            </a:pPr>
            <a:r>
              <a:rPr lang="en-US" sz="2200" dirty="0">
                <a:solidFill>
                  <a:schemeClr val="accent5">
                    <a:lumMod val="50000"/>
                  </a:schemeClr>
                </a:solidFill>
              </a:rPr>
              <a:t>What does she need?	 				</a:t>
            </a:r>
            <a:r>
              <a:rPr lang="en-US" sz="2200" b="1" i="1" dirty="0">
                <a:solidFill>
                  <a:srgbClr val="E87D1E"/>
                </a:solidFill>
              </a:rPr>
              <a:t>Her phone.</a:t>
            </a:r>
          </a:p>
          <a:p>
            <a:pPr marL="457200" indent="-457200">
              <a:buFont typeface="+mj-lt"/>
              <a:buAutoNum type="arabicPeriod"/>
            </a:pPr>
            <a:r>
              <a:rPr lang="en-US" sz="2200" dirty="0">
                <a:solidFill>
                  <a:schemeClr val="accent5">
                    <a:lumMod val="50000"/>
                  </a:schemeClr>
                </a:solidFill>
              </a:rPr>
              <a:t>What does she want to do? 				</a:t>
            </a:r>
            <a:r>
              <a:rPr lang="en-US" sz="2200" b="1" i="1" dirty="0">
                <a:solidFill>
                  <a:srgbClr val="E87D1E"/>
                </a:solidFill>
              </a:rPr>
              <a:t>Telephone the police.</a:t>
            </a:r>
          </a:p>
          <a:p>
            <a:pPr marL="457200" indent="-457200">
              <a:buFont typeface="+mj-lt"/>
              <a:buAutoNum type="arabicPeriod"/>
            </a:pPr>
            <a:r>
              <a:rPr lang="en-US" sz="2200" dirty="0">
                <a:solidFill>
                  <a:schemeClr val="accent5">
                    <a:lumMod val="50000"/>
                  </a:schemeClr>
                </a:solidFill>
              </a:rPr>
              <a:t>What does she ask about the police station? 	</a:t>
            </a:r>
            <a:r>
              <a:rPr lang="en-US" sz="2200" b="1" i="1" dirty="0">
                <a:solidFill>
                  <a:srgbClr val="E87D1E"/>
                </a:solidFill>
              </a:rPr>
              <a:t>Whether it’s near to here.</a:t>
            </a:r>
          </a:p>
          <a:p>
            <a:pPr marL="457200" indent="-457200">
              <a:buFont typeface="+mj-lt"/>
              <a:buAutoNum type="arabicPeriod"/>
            </a:pPr>
            <a:r>
              <a:rPr lang="en-US" sz="2200" dirty="0">
                <a:solidFill>
                  <a:schemeClr val="accent5">
                    <a:lumMod val="50000"/>
                  </a:schemeClr>
                </a:solidFill>
              </a:rPr>
              <a:t>What always happens after spring? 			</a:t>
            </a:r>
            <a:r>
              <a:rPr lang="en-US" sz="2200" b="1" i="1" dirty="0">
                <a:solidFill>
                  <a:srgbClr val="E87D1E"/>
                </a:solidFill>
              </a:rPr>
              <a:t>The rate of crime increases.</a:t>
            </a:r>
            <a:endParaRPr lang="en-US" sz="2200" b="1" dirty="0">
              <a:solidFill>
                <a:srgbClr val="E87D1E"/>
              </a:solidFill>
            </a:endParaRPr>
          </a:p>
        </p:txBody>
      </p:sp>
      <p:pic>
        <p:nvPicPr>
          <p:cNvPr id="3" name="Picture 2" descr="A person wearing a garment&#10;&#10;Description automatically generated with low confidence">
            <a:extLst>
              <a:ext uri="{FF2B5EF4-FFF2-40B4-BE49-F238E27FC236}">
                <a16:creationId xmlns:a16="http://schemas.microsoft.com/office/drawing/2014/main" id="{7457B071-C1C0-4D60-A5A9-BD31E15417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9709" y="832048"/>
            <a:ext cx="3040122" cy="3040122"/>
          </a:xfrm>
          <a:prstGeom prst="rect">
            <a:avLst/>
          </a:prstGeom>
        </p:spPr>
      </p:pic>
      <p:sp>
        <p:nvSpPr>
          <p:cNvPr id="5" name="Rectangle 4">
            <a:extLst>
              <a:ext uri="{FF2B5EF4-FFF2-40B4-BE49-F238E27FC236}">
                <a16:creationId xmlns:a16="http://schemas.microsoft.com/office/drawing/2014/main" id="{FBB8B462-99F5-4E41-8737-4B3D59448E74}"/>
              </a:ext>
            </a:extLst>
          </p:cNvPr>
          <p:cNvSpPr/>
          <p:nvPr/>
        </p:nvSpPr>
        <p:spPr>
          <a:xfrm>
            <a:off x="180000" y="4091777"/>
            <a:ext cx="6678000" cy="2123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F0D1E4-A75B-400B-9FFF-883A3F40826E}"/>
              </a:ext>
            </a:extLst>
          </p:cNvPr>
          <p:cNvSpPr/>
          <p:nvPr/>
        </p:nvSpPr>
        <p:spPr>
          <a:xfrm>
            <a:off x="7514615" y="4080436"/>
            <a:ext cx="4395305" cy="377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8B5461A-F899-4565-BDCB-8DB2DCD8C79C}"/>
              </a:ext>
            </a:extLst>
          </p:cNvPr>
          <p:cNvSpPr/>
          <p:nvPr/>
        </p:nvSpPr>
        <p:spPr>
          <a:xfrm>
            <a:off x="7514615" y="4457456"/>
            <a:ext cx="4073647" cy="332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8495292-EE2C-41C4-B565-30C23EA27C17}"/>
              </a:ext>
            </a:extLst>
          </p:cNvPr>
          <p:cNvSpPr/>
          <p:nvPr/>
        </p:nvSpPr>
        <p:spPr>
          <a:xfrm>
            <a:off x="7514615" y="4795956"/>
            <a:ext cx="4073647" cy="332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DAE6B16-18C4-4339-BACB-0C5D9A2716A2}"/>
              </a:ext>
            </a:extLst>
          </p:cNvPr>
          <p:cNvSpPr/>
          <p:nvPr/>
        </p:nvSpPr>
        <p:spPr>
          <a:xfrm>
            <a:off x="7514615" y="5153606"/>
            <a:ext cx="4073647" cy="3321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A6CF91A-0062-4FAF-9CD5-CAD1EAD7BC11}"/>
              </a:ext>
            </a:extLst>
          </p:cNvPr>
          <p:cNvSpPr/>
          <p:nvPr/>
        </p:nvSpPr>
        <p:spPr>
          <a:xfrm>
            <a:off x="7514615" y="5485723"/>
            <a:ext cx="4073647" cy="31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1AA5944-7184-4BE3-AFF0-E720CD06ADDE}"/>
              </a:ext>
            </a:extLst>
          </p:cNvPr>
          <p:cNvSpPr/>
          <p:nvPr/>
        </p:nvSpPr>
        <p:spPr>
          <a:xfrm>
            <a:off x="7514615" y="5812301"/>
            <a:ext cx="4073647" cy="356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peech Bubble: Rectangle with Corners Rounded 1">
            <a:extLst>
              <a:ext uri="{FF2B5EF4-FFF2-40B4-BE49-F238E27FC236}">
                <a16:creationId xmlns:a16="http://schemas.microsoft.com/office/drawing/2014/main" id="{895DF394-2550-4898-B425-B73DA5BE7A8E}"/>
              </a:ext>
            </a:extLst>
          </p:cNvPr>
          <p:cNvSpPr/>
          <p:nvPr/>
        </p:nvSpPr>
        <p:spPr>
          <a:xfrm>
            <a:off x="1539240" y="4278923"/>
            <a:ext cx="4918005" cy="1538990"/>
          </a:xfrm>
          <a:prstGeom prst="wedgeRoundRectCallou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In French, </a:t>
            </a:r>
            <a:r>
              <a:rPr lang="en-GB" sz="2000" b="1" dirty="0">
                <a:solidFill>
                  <a:prstClr val="white"/>
                </a:solidFill>
                <a:latin typeface="Century Gothic" panose="020B0502020202020204" pitchFamily="34" charset="0"/>
              </a:rPr>
              <a:t>le crime</a:t>
            </a:r>
            <a:r>
              <a:rPr lang="en-GB" sz="2000" dirty="0">
                <a:solidFill>
                  <a:prstClr val="white"/>
                </a:solidFill>
                <a:latin typeface="Century Gothic" panose="020B0502020202020204" pitchFamily="34" charset="0"/>
              </a:rPr>
              <a:t> is only used for serious crimes that would result in a prison sentence of at least ten years. A less serious crime is called </a:t>
            </a:r>
            <a:r>
              <a:rPr lang="fr-FR" sz="2000" b="1" dirty="0">
                <a:solidFill>
                  <a:prstClr val="white"/>
                </a:solidFill>
                <a:latin typeface="Century Gothic" panose="020B0502020202020204" pitchFamily="34" charset="0"/>
              </a:rPr>
              <a:t>un délit</a:t>
            </a:r>
            <a:r>
              <a:rPr lang="fr-FR" sz="2000" dirty="0">
                <a:solidFill>
                  <a:prstClr val="white"/>
                </a:solidFill>
                <a:latin typeface="Century Gothic" panose="020B0502020202020204" pitchFamily="34" charset="0"/>
              </a:rPr>
              <a:t>.</a:t>
            </a:r>
          </a:p>
        </p:txBody>
      </p:sp>
      <p:sp>
        <p:nvSpPr>
          <p:cNvPr id="20" name="Speech Bubble: Rectangle with Corners Rounded 19">
            <a:extLst>
              <a:ext uri="{FF2B5EF4-FFF2-40B4-BE49-F238E27FC236}">
                <a16:creationId xmlns:a16="http://schemas.microsoft.com/office/drawing/2014/main" id="{76D4FC2C-E39D-4421-9976-E121C4D09888}"/>
              </a:ext>
            </a:extLst>
          </p:cNvPr>
          <p:cNvSpPr/>
          <p:nvPr/>
        </p:nvSpPr>
        <p:spPr>
          <a:xfrm>
            <a:off x="6399631" y="195274"/>
            <a:ext cx="4209754" cy="1538990"/>
          </a:xfrm>
          <a:prstGeom prst="wedgeRoundRectCallout">
            <a:avLst>
              <a:gd name="adj1" fmla="val -21786"/>
              <a:gd name="adj2" fmla="val 48789"/>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b="1" dirty="0">
                <a:solidFill>
                  <a:prstClr val="white"/>
                </a:solidFill>
                <a:latin typeface="Century Gothic" panose="020B0502020202020204" pitchFamily="34" charset="0"/>
              </a:rPr>
              <a:t>*le </a:t>
            </a:r>
            <a:r>
              <a:rPr lang="fr-FR" b="1" dirty="0">
                <a:solidFill>
                  <a:prstClr val="white"/>
                </a:solidFill>
                <a:latin typeface="Century Gothic" panose="020B0502020202020204" pitchFamily="34" charset="0"/>
              </a:rPr>
              <a:t>délit</a:t>
            </a:r>
            <a:r>
              <a:rPr lang="en-GB" b="1" dirty="0">
                <a:solidFill>
                  <a:prstClr val="white"/>
                </a:solidFill>
                <a:latin typeface="Century Gothic" panose="020B0502020202020204" pitchFamily="34" charset="0"/>
              </a:rPr>
              <a:t> </a:t>
            </a:r>
            <a:r>
              <a:rPr lang="en-GB" dirty="0">
                <a:solidFill>
                  <a:prstClr val="white"/>
                </a:solidFill>
                <a:latin typeface="Century Gothic" panose="020B0502020202020204" pitchFamily="34" charset="0"/>
              </a:rPr>
              <a:t>= less serious crime</a:t>
            </a:r>
          </a:p>
          <a:p>
            <a:pPr lvl="0" algn="ctr">
              <a:defRPr/>
            </a:pPr>
            <a:r>
              <a:rPr lang="en-GB" b="1" dirty="0">
                <a:solidFill>
                  <a:prstClr val="white"/>
                </a:solidFill>
                <a:latin typeface="Century Gothic" panose="020B0502020202020204" pitchFamily="34" charset="0"/>
              </a:rPr>
              <a:t>*le </a:t>
            </a:r>
            <a:r>
              <a:rPr lang="fr-FR" b="1" dirty="0">
                <a:solidFill>
                  <a:prstClr val="white"/>
                </a:solidFill>
                <a:latin typeface="Century Gothic" panose="020B0502020202020204" pitchFamily="34" charset="0"/>
              </a:rPr>
              <a:t>délinquant</a:t>
            </a:r>
            <a:r>
              <a:rPr lang="en-GB" b="1" dirty="0">
                <a:solidFill>
                  <a:prstClr val="white"/>
                </a:solidFill>
                <a:latin typeface="Century Gothic" panose="020B0502020202020204" pitchFamily="34" charset="0"/>
              </a:rPr>
              <a:t> </a:t>
            </a:r>
            <a:r>
              <a:rPr lang="en-GB" dirty="0">
                <a:solidFill>
                  <a:prstClr val="white"/>
                </a:solidFill>
                <a:latin typeface="Century Gothic" panose="020B0502020202020204" pitchFamily="34" charset="0"/>
              </a:rPr>
              <a:t>= person who has committed </a:t>
            </a:r>
            <a:r>
              <a:rPr lang="en-GB" b="1" dirty="0">
                <a:solidFill>
                  <a:prstClr val="white"/>
                </a:solidFill>
                <a:latin typeface="Century Gothic" panose="020B0502020202020204" pitchFamily="34" charset="0"/>
              </a:rPr>
              <a:t>un </a:t>
            </a:r>
            <a:r>
              <a:rPr lang="fr-FR" b="1" dirty="0">
                <a:solidFill>
                  <a:prstClr val="white"/>
                </a:solidFill>
                <a:latin typeface="Century Gothic" panose="020B0502020202020204" pitchFamily="34" charset="0"/>
              </a:rPr>
              <a:t>délit</a:t>
            </a:r>
          </a:p>
          <a:p>
            <a:pPr lvl="0" algn="ctr">
              <a:defRPr/>
            </a:pPr>
            <a:r>
              <a:rPr lang="en-GB" b="1" dirty="0">
                <a:solidFill>
                  <a:prstClr val="white"/>
                </a:solidFill>
                <a:latin typeface="Century Gothic" panose="020B0502020202020204" pitchFamily="34" charset="0"/>
              </a:rPr>
              <a:t>*le poste de police</a:t>
            </a:r>
            <a:r>
              <a:rPr lang="en-GB" dirty="0">
                <a:solidFill>
                  <a:prstClr val="white"/>
                </a:solidFill>
                <a:latin typeface="Century Gothic" panose="020B0502020202020204" pitchFamily="34" charset="0"/>
              </a:rPr>
              <a:t> = police station</a:t>
            </a:r>
          </a:p>
          <a:p>
            <a:pPr lvl="0" algn="ctr">
              <a:defRPr/>
            </a:pPr>
            <a:r>
              <a:rPr lang="en-GB" b="1" dirty="0">
                <a:solidFill>
                  <a:prstClr val="white"/>
                </a:solidFill>
                <a:latin typeface="Century Gothic" panose="020B0502020202020204" pitchFamily="34" charset="0"/>
              </a:rPr>
              <a:t>*augmenter </a:t>
            </a:r>
            <a:r>
              <a:rPr lang="en-GB" dirty="0">
                <a:solidFill>
                  <a:prstClr val="white"/>
                </a:solidFill>
                <a:latin typeface="Century Gothic" panose="020B0502020202020204" pitchFamily="34" charset="0"/>
              </a:rPr>
              <a:t>= to increase</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P spid="19" grpId="0" animBg="1"/>
      <p:bldP spid="2"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200" b="1" dirty="0">
                <a:solidFill>
                  <a:schemeClr val="bg1"/>
                </a:solidFill>
              </a:rPr>
              <a:t>Prepositions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0896"/>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4" name="TextBox 13">
            <a:extLst>
              <a:ext uri="{FF2B5EF4-FFF2-40B4-BE49-F238E27FC236}">
                <a16:creationId xmlns:a16="http://schemas.microsoft.com/office/drawing/2014/main" id="{FA55FD24-2AAA-4381-9271-082280CA330D}"/>
              </a:ext>
            </a:extLst>
          </p:cNvPr>
          <p:cNvSpPr txBox="1"/>
          <p:nvPr/>
        </p:nvSpPr>
        <p:spPr>
          <a:xfrm>
            <a:off x="44931" y="1319040"/>
            <a:ext cx="11864990" cy="830997"/>
          </a:xfrm>
          <a:prstGeom prst="rect">
            <a:avLst/>
          </a:prstGeom>
          <a:noFill/>
        </p:spPr>
        <p:txBody>
          <a:bodyPr wrap="square">
            <a:spAutoFit/>
          </a:bodyPr>
          <a:lstStyle/>
          <a:p>
            <a:r>
              <a:rPr lang="en-US" sz="2400" dirty="0">
                <a:solidFill>
                  <a:srgbClr val="115076"/>
                </a:solidFill>
              </a:rPr>
              <a:t>Prepositions tell us how a noun is related to another noun, often in terms of place or time. How many prepositions can you remember? Write three lists:</a:t>
            </a:r>
          </a:p>
        </p:txBody>
      </p:sp>
      <p:sp>
        <p:nvSpPr>
          <p:cNvPr id="3" name="TextBox 2">
            <a:extLst>
              <a:ext uri="{FF2B5EF4-FFF2-40B4-BE49-F238E27FC236}">
                <a16:creationId xmlns:a16="http://schemas.microsoft.com/office/drawing/2014/main" id="{0E460A48-FE04-4924-B26B-D7FA7DF98B65}"/>
              </a:ext>
            </a:extLst>
          </p:cNvPr>
          <p:cNvSpPr txBox="1"/>
          <p:nvPr/>
        </p:nvSpPr>
        <p:spPr>
          <a:xfrm>
            <a:off x="499310" y="2536544"/>
            <a:ext cx="1985834" cy="523220"/>
          </a:xfrm>
          <a:prstGeom prst="rect">
            <a:avLst/>
          </a:prstGeom>
          <a:noFill/>
        </p:spPr>
        <p:txBody>
          <a:bodyPr wrap="square" rtlCol="0">
            <a:spAutoFit/>
          </a:bodyPr>
          <a:lstStyle/>
          <a:p>
            <a:pPr algn="ctr"/>
            <a:r>
              <a:rPr lang="en-GB" sz="2800" b="1" dirty="0">
                <a:solidFill>
                  <a:srgbClr val="115076"/>
                </a:solidFill>
              </a:rPr>
              <a:t>place</a:t>
            </a:r>
          </a:p>
        </p:txBody>
      </p:sp>
      <p:sp>
        <p:nvSpPr>
          <p:cNvPr id="20" name="TextBox 19">
            <a:extLst>
              <a:ext uri="{FF2B5EF4-FFF2-40B4-BE49-F238E27FC236}">
                <a16:creationId xmlns:a16="http://schemas.microsoft.com/office/drawing/2014/main" id="{408A6A15-3CF4-40AA-8833-64BC20467D33}"/>
              </a:ext>
            </a:extLst>
          </p:cNvPr>
          <p:cNvSpPr txBox="1"/>
          <p:nvPr/>
        </p:nvSpPr>
        <p:spPr>
          <a:xfrm>
            <a:off x="5004385" y="2536544"/>
            <a:ext cx="1985834" cy="523220"/>
          </a:xfrm>
          <a:prstGeom prst="rect">
            <a:avLst/>
          </a:prstGeom>
          <a:noFill/>
        </p:spPr>
        <p:txBody>
          <a:bodyPr wrap="square" rtlCol="0">
            <a:spAutoFit/>
          </a:bodyPr>
          <a:lstStyle/>
          <a:p>
            <a:pPr algn="ctr"/>
            <a:r>
              <a:rPr lang="en-GB" sz="2800" b="1" dirty="0">
                <a:solidFill>
                  <a:srgbClr val="115076"/>
                </a:solidFill>
              </a:rPr>
              <a:t>time</a:t>
            </a:r>
          </a:p>
        </p:txBody>
      </p:sp>
      <p:sp>
        <p:nvSpPr>
          <p:cNvPr id="22" name="TextBox 21">
            <a:extLst>
              <a:ext uri="{FF2B5EF4-FFF2-40B4-BE49-F238E27FC236}">
                <a16:creationId xmlns:a16="http://schemas.microsoft.com/office/drawing/2014/main" id="{04F75613-BC17-43E4-9FB2-20F85584013C}"/>
              </a:ext>
            </a:extLst>
          </p:cNvPr>
          <p:cNvSpPr txBox="1"/>
          <p:nvPr/>
        </p:nvSpPr>
        <p:spPr>
          <a:xfrm>
            <a:off x="8075923" y="2536544"/>
            <a:ext cx="1985834" cy="523220"/>
          </a:xfrm>
          <a:prstGeom prst="rect">
            <a:avLst/>
          </a:prstGeom>
          <a:noFill/>
        </p:spPr>
        <p:txBody>
          <a:bodyPr wrap="square" rtlCol="0">
            <a:spAutoFit/>
          </a:bodyPr>
          <a:lstStyle/>
          <a:p>
            <a:pPr algn="ctr"/>
            <a:r>
              <a:rPr lang="en-GB" sz="2800" b="1" dirty="0">
                <a:solidFill>
                  <a:srgbClr val="115076"/>
                </a:solidFill>
              </a:rPr>
              <a:t>other</a:t>
            </a:r>
          </a:p>
        </p:txBody>
      </p:sp>
      <p:sp>
        <p:nvSpPr>
          <p:cNvPr id="24" name="TextBox 23">
            <a:extLst>
              <a:ext uri="{FF2B5EF4-FFF2-40B4-BE49-F238E27FC236}">
                <a16:creationId xmlns:a16="http://schemas.microsoft.com/office/drawing/2014/main" id="{E8CBA05C-08FF-45D4-BEC3-5112FE608209}"/>
              </a:ext>
            </a:extLst>
          </p:cNvPr>
          <p:cNvSpPr txBox="1"/>
          <p:nvPr/>
        </p:nvSpPr>
        <p:spPr>
          <a:xfrm>
            <a:off x="470010" y="3290917"/>
            <a:ext cx="1985834" cy="523220"/>
          </a:xfrm>
          <a:prstGeom prst="rect">
            <a:avLst/>
          </a:prstGeom>
          <a:noFill/>
        </p:spPr>
        <p:txBody>
          <a:bodyPr wrap="square" rtlCol="0">
            <a:spAutoFit/>
          </a:bodyPr>
          <a:lstStyle/>
          <a:p>
            <a:pPr algn="ctr"/>
            <a:r>
              <a:rPr lang="fr-FR" sz="2800" dirty="0">
                <a:solidFill>
                  <a:srgbClr val="115076"/>
                </a:solidFill>
              </a:rPr>
              <a:t>chez</a:t>
            </a:r>
          </a:p>
        </p:txBody>
      </p:sp>
      <p:sp>
        <p:nvSpPr>
          <p:cNvPr id="25" name="TextBox 24">
            <a:extLst>
              <a:ext uri="{FF2B5EF4-FFF2-40B4-BE49-F238E27FC236}">
                <a16:creationId xmlns:a16="http://schemas.microsoft.com/office/drawing/2014/main" id="{EB9A8A9F-E0C0-47EB-B079-43A93127FB08}"/>
              </a:ext>
            </a:extLst>
          </p:cNvPr>
          <p:cNvSpPr txBox="1"/>
          <p:nvPr/>
        </p:nvSpPr>
        <p:spPr>
          <a:xfrm>
            <a:off x="8075923" y="3362842"/>
            <a:ext cx="1985834" cy="523220"/>
          </a:xfrm>
          <a:prstGeom prst="rect">
            <a:avLst/>
          </a:prstGeom>
          <a:noFill/>
        </p:spPr>
        <p:txBody>
          <a:bodyPr wrap="square" rtlCol="0">
            <a:spAutoFit/>
          </a:bodyPr>
          <a:lstStyle/>
          <a:p>
            <a:pPr algn="ctr"/>
            <a:r>
              <a:rPr lang="fr-FR" sz="2800" dirty="0">
                <a:solidFill>
                  <a:srgbClr val="115076"/>
                </a:solidFill>
              </a:rPr>
              <a:t>pour</a:t>
            </a:r>
          </a:p>
        </p:txBody>
      </p:sp>
      <p:sp>
        <p:nvSpPr>
          <p:cNvPr id="26" name="TextBox 25">
            <a:extLst>
              <a:ext uri="{FF2B5EF4-FFF2-40B4-BE49-F238E27FC236}">
                <a16:creationId xmlns:a16="http://schemas.microsoft.com/office/drawing/2014/main" id="{5CDC58D2-C54C-411A-93D6-5A044968C10A}"/>
              </a:ext>
            </a:extLst>
          </p:cNvPr>
          <p:cNvSpPr txBox="1"/>
          <p:nvPr/>
        </p:nvSpPr>
        <p:spPr>
          <a:xfrm>
            <a:off x="8075923" y="3825149"/>
            <a:ext cx="1985834" cy="523220"/>
          </a:xfrm>
          <a:prstGeom prst="rect">
            <a:avLst/>
          </a:prstGeom>
          <a:noFill/>
        </p:spPr>
        <p:txBody>
          <a:bodyPr wrap="square" rtlCol="0">
            <a:spAutoFit/>
          </a:bodyPr>
          <a:lstStyle/>
          <a:p>
            <a:pPr algn="ctr"/>
            <a:r>
              <a:rPr lang="fr-FR" sz="2800" dirty="0">
                <a:solidFill>
                  <a:srgbClr val="115076"/>
                </a:solidFill>
              </a:rPr>
              <a:t>avec</a:t>
            </a:r>
          </a:p>
        </p:txBody>
      </p:sp>
      <p:sp>
        <p:nvSpPr>
          <p:cNvPr id="27" name="TextBox 26">
            <a:extLst>
              <a:ext uri="{FF2B5EF4-FFF2-40B4-BE49-F238E27FC236}">
                <a16:creationId xmlns:a16="http://schemas.microsoft.com/office/drawing/2014/main" id="{3C24CE79-44C5-492E-8026-2BA1D627191D}"/>
              </a:ext>
            </a:extLst>
          </p:cNvPr>
          <p:cNvSpPr txBox="1"/>
          <p:nvPr/>
        </p:nvSpPr>
        <p:spPr>
          <a:xfrm>
            <a:off x="8075923" y="4287456"/>
            <a:ext cx="1985834" cy="523220"/>
          </a:xfrm>
          <a:prstGeom prst="rect">
            <a:avLst/>
          </a:prstGeom>
          <a:noFill/>
        </p:spPr>
        <p:txBody>
          <a:bodyPr wrap="square" rtlCol="0">
            <a:spAutoFit/>
          </a:bodyPr>
          <a:lstStyle/>
          <a:p>
            <a:pPr algn="ctr"/>
            <a:r>
              <a:rPr lang="fr-FR" sz="2800" dirty="0">
                <a:solidFill>
                  <a:srgbClr val="115076"/>
                </a:solidFill>
              </a:rPr>
              <a:t>contre</a:t>
            </a:r>
          </a:p>
        </p:txBody>
      </p:sp>
      <p:sp>
        <p:nvSpPr>
          <p:cNvPr id="28" name="TextBox 27">
            <a:extLst>
              <a:ext uri="{FF2B5EF4-FFF2-40B4-BE49-F238E27FC236}">
                <a16:creationId xmlns:a16="http://schemas.microsoft.com/office/drawing/2014/main" id="{1F131C7F-72F8-4057-A864-8745A0BA4F60}"/>
              </a:ext>
            </a:extLst>
          </p:cNvPr>
          <p:cNvSpPr txBox="1"/>
          <p:nvPr/>
        </p:nvSpPr>
        <p:spPr>
          <a:xfrm>
            <a:off x="1013010" y="3753224"/>
            <a:ext cx="899835" cy="523220"/>
          </a:xfrm>
          <a:prstGeom prst="rect">
            <a:avLst/>
          </a:prstGeom>
          <a:noFill/>
        </p:spPr>
        <p:txBody>
          <a:bodyPr wrap="square" rtlCol="0">
            <a:spAutoFit/>
          </a:bodyPr>
          <a:lstStyle/>
          <a:p>
            <a:pPr algn="ctr"/>
            <a:r>
              <a:rPr lang="fr-FR" sz="2800" dirty="0">
                <a:solidFill>
                  <a:srgbClr val="115076"/>
                </a:solidFill>
              </a:rPr>
              <a:t>à</a:t>
            </a:r>
          </a:p>
        </p:txBody>
      </p:sp>
      <p:sp>
        <p:nvSpPr>
          <p:cNvPr id="29" name="TextBox 28">
            <a:extLst>
              <a:ext uri="{FF2B5EF4-FFF2-40B4-BE49-F238E27FC236}">
                <a16:creationId xmlns:a16="http://schemas.microsoft.com/office/drawing/2014/main" id="{3CAE5C72-367A-46A6-8CE3-2F16414D5A3B}"/>
              </a:ext>
            </a:extLst>
          </p:cNvPr>
          <p:cNvSpPr txBox="1"/>
          <p:nvPr/>
        </p:nvSpPr>
        <p:spPr>
          <a:xfrm>
            <a:off x="5629017" y="3290917"/>
            <a:ext cx="660860" cy="523220"/>
          </a:xfrm>
          <a:prstGeom prst="rect">
            <a:avLst/>
          </a:prstGeom>
          <a:noFill/>
        </p:spPr>
        <p:txBody>
          <a:bodyPr wrap="square" rtlCol="0">
            <a:spAutoFit/>
          </a:bodyPr>
          <a:lstStyle/>
          <a:p>
            <a:pPr algn="ctr"/>
            <a:r>
              <a:rPr lang="fr-FR" sz="2800" dirty="0">
                <a:solidFill>
                  <a:srgbClr val="115076"/>
                </a:solidFill>
              </a:rPr>
              <a:t>à</a:t>
            </a:r>
          </a:p>
        </p:txBody>
      </p:sp>
      <p:sp>
        <p:nvSpPr>
          <p:cNvPr id="30" name="TextBox 29">
            <a:extLst>
              <a:ext uri="{FF2B5EF4-FFF2-40B4-BE49-F238E27FC236}">
                <a16:creationId xmlns:a16="http://schemas.microsoft.com/office/drawing/2014/main" id="{84BD8BC1-3E65-4CA7-8C2A-8E2FFB7FD1C6}"/>
              </a:ext>
            </a:extLst>
          </p:cNvPr>
          <p:cNvSpPr txBox="1"/>
          <p:nvPr/>
        </p:nvSpPr>
        <p:spPr>
          <a:xfrm>
            <a:off x="741510" y="4215531"/>
            <a:ext cx="1442834" cy="523220"/>
          </a:xfrm>
          <a:prstGeom prst="rect">
            <a:avLst/>
          </a:prstGeom>
          <a:noFill/>
        </p:spPr>
        <p:txBody>
          <a:bodyPr wrap="square" rtlCol="0">
            <a:spAutoFit/>
          </a:bodyPr>
          <a:lstStyle/>
          <a:p>
            <a:pPr algn="ctr"/>
            <a:r>
              <a:rPr lang="fr-FR" sz="2800" dirty="0">
                <a:solidFill>
                  <a:srgbClr val="115076"/>
                </a:solidFill>
              </a:rPr>
              <a:t>sous</a:t>
            </a:r>
          </a:p>
        </p:txBody>
      </p:sp>
      <p:sp>
        <p:nvSpPr>
          <p:cNvPr id="31" name="TextBox 30">
            <a:extLst>
              <a:ext uri="{FF2B5EF4-FFF2-40B4-BE49-F238E27FC236}">
                <a16:creationId xmlns:a16="http://schemas.microsoft.com/office/drawing/2014/main" id="{1830F167-807C-490B-8476-1EA7A3ED15B0}"/>
              </a:ext>
            </a:extLst>
          </p:cNvPr>
          <p:cNvSpPr txBox="1"/>
          <p:nvPr/>
        </p:nvSpPr>
        <p:spPr>
          <a:xfrm>
            <a:off x="741510" y="4677838"/>
            <a:ext cx="1442834" cy="523220"/>
          </a:xfrm>
          <a:prstGeom prst="rect">
            <a:avLst/>
          </a:prstGeom>
          <a:noFill/>
        </p:spPr>
        <p:txBody>
          <a:bodyPr wrap="square" rtlCol="0">
            <a:spAutoFit/>
          </a:bodyPr>
          <a:lstStyle/>
          <a:p>
            <a:pPr algn="ctr"/>
            <a:r>
              <a:rPr lang="fr-FR" sz="2800" dirty="0">
                <a:solidFill>
                  <a:srgbClr val="115076"/>
                </a:solidFill>
              </a:rPr>
              <a:t>sur</a:t>
            </a:r>
          </a:p>
        </p:txBody>
      </p:sp>
      <p:sp>
        <p:nvSpPr>
          <p:cNvPr id="32" name="TextBox 31">
            <a:extLst>
              <a:ext uri="{FF2B5EF4-FFF2-40B4-BE49-F238E27FC236}">
                <a16:creationId xmlns:a16="http://schemas.microsoft.com/office/drawing/2014/main" id="{0BDF51D4-9217-4539-887E-45E72CA321A9}"/>
              </a:ext>
            </a:extLst>
          </p:cNvPr>
          <p:cNvSpPr txBox="1"/>
          <p:nvPr/>
        </p:nvSpPr>
        <p:spPr>
          <a:xfrm>
            <a:off x="2344703" y="3290917"/>
            <a:ext cx="2265094" cy="523220"/>
          </a:xfrm>
          <a:prstGeom prst="rect">
            <a:avLst/>
          </a:prstGeom>
          <a:noFill/>
        </p:spPr>
        <p:txBody>
          <a:bodyPr wrap="square" rtlCol="0">
            <a:spAutoFit/>
          </a:bodyPr>
          <a:lstStyle/>
          <a:p>
            <a:pPr algn="ctr"/>
            <a:r>
              <a:rPr lang="fr-FR" sz="2800" dirty="0">
                <a:solidFill>
                  <a:srgbClr val="115076"/>
                </a:solidFill>
              </a:rPr>
              <a:t>derrière</a:t>
            </a:r>
          </a:p>
        </p:txBody>
      </p:sp>
      <p:sp>
        <p:nvSpPr>
          <p:cNvPr id="33" name="TextBox 32">
            <a:extLst>
              <a:ext uri="{FF2B5EF4-FFF2-40B4-BE49-F238E27FC236}">
                <a16:creationId xmlns:a16="http://schemas.microsoft.com/office/drawing/2014/main" id="{BCAAFC1C-0C9E-4BC1-87E4-252F3D25DCAE}"/>
              </a:ext>
            </a:extLst>
          </p:cNvPr>
          <p:cNvSpPr txBox="1"/>
          <p:nvPr/>
        </p:nvSpPr>
        <p:spPr>
          <a:xfrm>
            <a:off x="2484333" y="3753224"/>
            <a:ext cx="1985834" cy="523220"/>
          </a:xfrm>
          <a:prstGeom prst="rect">
            <a:avLst/>
          </a:prstGeom>
          <a:noFill/>
        </p:spPr>
        <p:txBody>
          <a:bodyPr wrap="square" rtlCol="0">
            <a:spAutoFit/>
          </a:bodyPr>
          <a:lstStyle/>
          <a:p>
            <a:pPr algn="ctr"/>
            <a:r>
              <a:rPr lang="fr-FR" sz="2800" dirty="0">
                <a:solidFill>
                  <a:srgbClr val="115076"/>
                </a:solidFill>
              </a:rPr>
              <a:t>devant</a:t>
            </a:r>
          </a:p>
        </p:txBody>
      </p:sp>
      <p:sp>
        <p:nvSpPr>
          <p:cNvPr id="34" name="TextBox 33">
            <a:extLst>
              <a:ext uri="{FF2B5EF4-FFF2-40B4-BE49-F238E27FC236}">
                <a16:creationId xmlns:a16="http://schemas.microsoft.com/office/drawing/2014/main" id="{86414D96-FFDB-423E-A291-B3C8DDAE6B4A}"/>
              </a:ext>
            </a:extLst>
          </p:cNvPr>
          <p:cNvSpPr txBox="1"/>
          <p:nvPr/>
        </p:nvSpPr>
        <p:spPr>
          <a:xfrm>
            <a:off x="2484333" y="4215531"/>
            <a:ext cx="1985834" cy="523220"/>
          </a:xfrm>
          <a:prstGeom prst="rect">
            <a:avLst/>
          </a:prstGeom>
          <a:noFill/>
        </p:spPr>
        <p:txBody>
          <a:bodyPr wrap="square" rtlCol="0">
            <a:spAutoFit/>
          </a:bodyPr>
          <a:lstStyle/>
          <a:p>
            <a:pPr algn="ctr"/>
            <a:r>
              <a:rPr lang="fr-FR" sz="2800" dirty="0">
                <a:solidFill>
                  <a:srgbClr val="115076"/>
                </a:solidFill>
              </a:rPr>
              <a:t>entre</a:t>
            </a:r>
          </a:p>
        </p:txBody>
      </p:sp>
      <p:sp>
        <p:nvSpPr>
          <p:cNvPr id="35" name="TextBox 34">
            <a:extLst>
              <a:ext uri="{FF2B5EF4-FFF2-40B4-BE49-F238E27FC236}">
                <a16:creationId xmlns:a16="http://schemas.microsoft.com/office/drawing/2014/main" id="{68E9DDB6-6D9C-4FBF-AC68-B939E58FFD54}"/>
              </a:ext>
            </a:extLst>
          </p:cNvPr>
          <p:cNvSpPr txBox="1"/>
          <p:nvPr/>
        </p:nvSpPr>
        <p:spPr>
          <a:xfrm>
            <a:off x="4966530" y="3753224"/>
            <a:ext cx="1985834" cy="523220"/>
          </a:xfrm>
          <a:prstGeom prst="rect">
            <a:avLst/>
          </a:prstGeom>
          <a:noFill/>
        </p:spPr>
        <p:txBody>
          <a:bodyPr wrap="square" rtlCol="0">
            <a:spAutoFit/>
          </a:bodyPr>
          <a:lstStyle/>
          <a:p>
            <a:pPr algn="ctr"/>
            <a:r>
              <a:rPr lang="fr-FR" sz="2800" dirty="0">
                <a:solidFill>
                  <a:srgbClr val="115076"/>
                </a:solidFill>
              </a:rPr>
              <a:t>entre</a:t>
            </a:r>
          </a:p>
        </p:txBody>
      </p:sp>
      <p:sp>
        <p:nvSpPr>
          <p:cNvPr id="36" name="TextBox 35">
            <a:extLst>
              <a:ext uri="{FF2B5EF4-FFF2-40B4-BE49-F238E27FC236}">
                <a16:creationId xmlns:a16="http://schemas.microsoft.com/office/drawing/2014/main" id="{A0BF8DEE-3CF1-40BC-BF91-DD7C005CDCE7}"/>
              </a:ext>
            </a:extLst>
          </p:cNvPr>
          <p:cNvSpPr txBox="1"/>
          <p:nvPr/>
        </p:nvSpPr>
        <p:spPr>
          <a:xfrm>
            <a:off x="2433911" y="4677838"/>
            <a:ext cx="2086678" cy="523220"/>
          </a:xfrm>
          <a:prstGeom prst="rect">
            <a:avLst/>
          </a:prstGeom>
          <a:noFill/>
        </p:spPr>
        <p:txBody>
          <a:bodyPr wrap="square" rtlCol="0">
            <a:spAutoFit/>
          </a:bodyPr>
          <a:lstStyle/>
          <a:p>
            <a:pPr algn="ctr"/>
            <a:r>
              <a:rPr lang="fr-FR" sz="2800" dirty="0">
                <a:solidFill>
                  <a:srgbClr val="115076"/>
                </a:solidFill>
              </a:rPr>
              <a:t>près de</a:t>
            </a:r>
          </a:p>
        </p:txBody>
      </p:sp>
      <p:sp>
        <p:nvSpPr>
          <p:cNvPr id="37" name="TextBox 36">
            <a:extLst>
              <a:ext uri="{FF2B5EF4-FFF2-40B4-BE49-F238E27FC236}">
                <a16:creationId xmlns:a16="http://schemas.microsoft.com/office/drawing/2014/main" id="{D36730B6-3481-445C-8A00-DB8BC7A5974A}"/>
              </a:ext>
            </a:extLst>
          </p:cNvPr>
          <p:cNvSpPr txBox="1"/>
          <p:nvPr/>
        </p:nvSpPr>
        <p:spPr>
          <a:xfrm>
            <a:off x="8347423" y="4749763"/>
            <a:ext cx="1442835" cy="523220"/>
          </a:xfrm>
          <a:prstGeom prst="rect">
            <a:avLst/>
          </a:prstGeom>
          <a:noFill/>
        </p:spPr>
        <p:txBody>
          <a:bodyPr wrap="square" rtlCol="0">
            <a:spAutoFit/>
          </a:bodyPr>
          <a:lstStyle/>
          <a:p>
            <a:pPr algn="ctr"/>
            <a:r>
              <a:rPr lang="fr-FR" sz="2800" dirty="0">
                <a:solidFill>
                  <a:srgbClr val="115076"/>
                </a:solidFill>
              </a:rPr>
              <a:t>sans</a:t>
            </a:r>
          </a:p>
        </p:txBody>
      </p:sp>
      <p:sp>
        <p:nvSpPr>
          <p:cNvPr id="38" name="TextBox 37">
            <a:extLst>
              <a:ext uri="{FF2B5EF4-FFF2-40B4-BE49-F238E27FC236}">
                <a16:creationId xmlns:a16="http://schemas.microsoft.com/office/drawing/2014/main" id="{07E07134-7BCF-4259-A698-825B542D6C07}"/>
              </a:ext>
            </a:extLst>
          </p:cNvPr>
          <p:cNvSpPr txBox="1"/>
          <p:nvPr/>
        </p:nvSpPr>
        <p:spPr>
          <a:xfrm>
            <a:off x="4966530" y="4215531"/>
            <a:ext cx="1985834" cy="523220"/>
          </a:xfrm>
          <a:prstGeom prst="rect">
            <a:avLst/>
          </a:prstGeom>
          <a:noFill/>
        </p:spPr>
        <p:txBody>
          <a:bodyPr wrap="square" rtlCol="0">
            <a:spAutoFit/>
          </a:bodyPr>
          <a:lstStyle/>
          <a:p>
            <a:pPr algn="ctr"/>
            <a:r>
              <a:rPr lang="fr-FR" sz="2800" dirty="0">
                <a:solidFill>
                  <a:srgbClr val="115076"/>
                </a:solidFill>
              </a:rPr>
              <a:t>après</a:t>
            </a:r>
          </a:p>
        </p:txBody>
      </p:sp>
      <p:sp>
        <p:nvSpPr>
          <p:cNvPr id="39" name="TextBox 38">
            <a:extLst>
              <a:ext uri="{FF2B5EF4-FFF2-40B4-BE49-F238E27FC236}">
                <a16:creationId xmlns:a16="http://schemas.microsoft.com/office/drawing/2014/main" id="{60253B4C-BA2C-4FF5-9A90-93965E9F169E}"/>
              </a:ext>
            </a:extLst>
          </p:cNvPr>
          <p:cNvSpPr txBox="1"/>
          <p:nvPr/>
        </p:nvSpPr>
        <p:spPr>
          <a:xfrm>
            <a:off x="4966530" y="4677838"/>
            <a:ext cx="1985834" cy="523220"/>
          </a:xfrm>
          <a:prstGeom prst="rect">
            <a:avLst/>
          </a:prstGeom>
          <a:noFill/>
        </p:spPr>
        <p:txBody>
          <a:bodyPr wrap="square" rtlCol="0">
            <a:spAutoFit/>
          </a:bodyPr>
          <a:lstStyle/>
          <a:p>
            <a:pPr algn="ctr"/>
            <a:r>
              <a:rPr lang="fr-FR" sz="2800" dirty="0">
                <a:solidFill>
                  <a:srgbClr val="115076"/>
                </a:solidFill>
              </a:rPr>
              <a:t>avant</a:t>
            </a:r>
          </a:p>
        </p:txBody>
      </p:sp>
      <p:sp>
        <p:nvSpPr>
          <p:cNvPr id="40" name="TextBox 39">
            <a:extLst>
              <a:ext uri="{FF2B5EF4-FFF2-40B4-BE49-F238E27FC236}">
                <a16:creationId xmlns:a16="http://schemas.microsoft.com/office/drawing/2014/main" id="{8C6232D5-1940-49C6-9A5B-3EDA6F2D32A8}"/>
              </a:ext>
            </a:extLst>
          </p:cNvPr>
          <p:cNvSpPr txBox="1"/>
          <p:nvPr/>
        </p:nvSpPr>
        <p:spPr>
          <a:xfrm>
            <a:off x="8220333" y="5212072"/>
            <a:ext cx="1697014" cy="523220"/>
          </a:xfrm>
          <a:prstGeom prst="rect">
            <a:avLst/>
          </a:prstGeom>
          <a:noFill/>
        </p:spPr>
        <p:txBody>
          <a:bodyPr wrap="square" rtlCol="0">
            <a:spAutoFit/>
          </a:bodyPr>
          <a:lstStyle/>
          <a:p>
            <a:pPr algn="ctr"/>
            <a:r>
              <a:rPr lang="fr-FR" sz="2800" dirty="0">
                <a:solidFill>
                  <a:srgbClr val="115076"/>
                </a:solidFill>
              </a:rPr>
              <a:t>selon</a:t>
            </a:r>
          </a:p>
        </p:txBody>
      </p:sp>
      <p:sp>
        <p:nvSpPr>
          <p:cNvPr id="5" name="Speech Bubble: Rectangle with Corners Rounded 4">
            <a:extLst>
              <a:ext uri="{FF2B5EF4-FFF2-40B4-BE49-F238E27FC236}">
                <a16:creationId xmlns:a16="http://schemas.microsoft.com/office/drawing/2014/main" id="{954CDACF-1283-4488-86AB-54EEE831A15E}"/>
              </a:ext>
            </a:extLst>
          </p:cNvPr>
          <p:cNvSpPr/>
          <p:nvPr/>
        </p:nvSpPr>
        <p:spPr>
          <a:xfrm>
            <a:off x="10061757" y="3539834"/>
            <a:ext cx="1876234" cy="2195458"/>
          </a:xfrm>
          <a:prstGeom prst="wedgeRoundRectCallout">
            <a:avLst>
              <a:gd name="adj1" fmla="val -21441"/>
              <a:gd name="adj2" fmla="val -61746"/>
              <a:gd name="adj3" fmla="val 16667"/>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rPr>
              <a:t>Some prepositions don’t fit neatly into a category.</a:t>
            </a:r>
          </a:p>
        </p:txBody>
      </p:sp>
      <p:pic>
        <p:nvPicPr>
          <p:cNvPr id="6" name="Picture 5" descr="Icon&#10;&#10;Description automatically generated">
            <a:extLst>
              <a:ext uri="{FF2B5EF4-FFF2-40B4-BE49-F238E27FC236}">
                <a16:creationId xmlns:a16="http://schemas.microsoft.com/office/drawing/2014/main" id="{D1E76DA8-2760-408A-BF12-E0EADDC479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3150" y="2433087"/>
            <a:ext cx="667152" cy="990666"/>
          </a:xfrm>
          <a:prstGeom prst="rect">
            <a:avLst/>
          </a:prstGeom>
        </p:spPr>
      </p:pic>
      <p:pic>
        <p:nvPicPr>
          <p:cNvPr id="10" name="Picture 9" descr="Icon&#10;&#10;Description automatically generated">
            <a:extLst>
              <a:ext uri="{FF2B5EF4-FFF2-40B4-BE49-F238E27FC236}">
                <a16:creationId xmlns:a16="http://schemas.microsoft.com/office/drawing/2014/main" id="{4AFED3A3-5692-4FB6-88CF-741240705A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6925" y="2391317"/>
            <a:ext cx="846587" cy="846587"/>
          </a:xfrm>
          <a:prstGeom prst="rect">
            <a:avLst/>
          </a:prstGeom>
        </p:spPr>
      </p:pic>
      <p:pic>
        <p:nvPicPr>
          <p:cNvPr id="12" name="Picture 11" descr="Icon&#10;&#10;Description automatically generated">
            <a:extLst>
              <a:ext uri="{FF2B5EF4-FFF2-40B4-BE49-F238E27FC236}">
                <a16:creationId xmlns:a16="http://schemas.microsoft.com/office/drawing/2014/main" id="{99D1F24E-3F87-4120-87B8-961E55A030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5951" y="2356180"/>
            <a:ext cx="1453370" cy="826604"/>
          </a:xfrm>
          <a:prstGeom prst="rect">
            <a:avLst/>
          </a:prstGeom>
        </p:spPr>
      </p:pic>
    </p:spTree>
    <p:extLst>
      <p:ext uri="{BB962C8B-B14F-4D97-AF65-F5344CB8AC3E}">
        <p14:creationId xmlns:p14="http://schemas.microsoft.com/office/powerpoint/2010/main" val="181319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20" grpId="0"/>
      <p:bldP spid="22" grpId="0"/>
      <p:bldP spid="24" grpId="0"/>
      <p:bldP spid="25" grpId="0"/>
      <p:bldP spid="26" grpId="0"/>
      <p:bldP spid="27" grpId="0"/>
      <p:bldP spid="28" grpId="0"/>
      <p:bldP spid="29" grpId="0"/>
      <p:bldP spid="30" grpId="0"/>
      <p:bldP spid="31" grpId="0"/>
      <p:bldP spid="32" grpId="0"/>
      <p:bldP spid="33" grpId="0"/>
      <p:bldP spid="34" grpId="0"/>
      <p:bldP spid="36" grpId="0"/>
      <p:bldP spid="37" grpId="0"/>
      <p:bldP spid="38" grpId="0"/>
      <p:bldP spid="39" grpId="0"/>
      <p:bldP spid="4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Autofit/>
          </a:bodyPr>
          <a:lstStyle/>
          <a:p>
            <a:r>
              <a:rPr lang="en-GB" sz="3200" b="1" dirty="0">
                <a:solidFill>
                  <a:schemeClr val="bg1"/>
                </a:solidFill>
              </a:rPr>
              <a:t>Emphatic pronouns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FC5F91B4-CF47-4BAA-839A-25146E3F524B}"/>
              </a:ext>
            </a:extLst>
          </p:cNvPr>
          <p:cNvSpPr txBox="1"/>
          <p:nvPr/>
        </p:nvSpPr>
        <p:spPr>
          <a:xfrm>
            <a:off x="141039" y="1346737"/>
            <a:ext cx="11909921" cy="461665"/>
          </a:xfrm>
          <a:prstGeom prst="rect">
            <a:avLst/>
          </a:prstGeom>
          <a:noFill/>
        </p:spPr>
        <p:txBody>
          <a:bodyPr wrap="square">
            <a:spAutoFit/>
          </a:bodyPr>
          <a:lstStyle/>
          <a:p>
            <a:r>
              <a:rPr lang="fr-FR" sz="2400" b="1" dirty="0">
                <a:solidFill>
                  <a:srgbClr val="115076"/>
                </a:solidFill>
              </a:rPr>
              <a:t>Moi</a:t>
            </a:r>
            <a:r>
              <a:rPr lang="en-US" sz="2400" dirty="0">
                <a:solidFill>
                  <a:srgbClr val="115076"/>
                </a:solidFill>
              </a:rPr>
              <a:t> and </a:t>
            </a:r>
            <a:r>
              <a:rPr lang="fr-FR" sz="2400" b="1" dirty="0">
                <a:solidFill>
                  <a:srgbClr val="115076"/>
                </a:solidFill>
              </a:rPr>
              <a:t>toi</a:t>
            </a:r>
            <a:r>
              <a:rPr lang="en-US" sz="2400" dirty="0">
                <a:solidFill>
                  <a:srgbClr val="115076"/>
                </a:solidFill>
              </a:rPr>
              <a:t> are emphatic pronouns. We use them after prepositions.</a:t>
            </a:r>
          </a:p>
        </p:txBody>
      </p:sp>
      <p:sp>
        <p:nvSpPr>
          <p:cNvPr id="10" name="TextBox 9">
            <a:extLst>
              <a:ext uri="{FF2B5EF4-FFF2-40B4-BE49-F238E27FC236}">
                <a16:creationId xmlns:a16="http://schemas.microsoft.com/office/drawing/2014/main" id="{60B6D2F2-CA53-4CF5-8D08-D6B1EC4A9EBD}"/>
              </a:ext>
            </a:extLst>
          </p:cNvPr>
          <p:cNvSpPr txBox="1"/>
          <p:nvPr/>
        </p:nvSpPr>
        <p:spPr>
          <a:xfrm>
            <a:off x="370032" y="2118161"/>
            <a:ext cx="4551681" cy="461665"/>
          </a:xfrm>
          <a:prstGeom prst="rect">
            <a:avLst/>
          </a:prstGeom>
          <a:noFill/>
        </p:spPr>
        <p:txBody>
          <a:bodyPr wrap="square">
            <a:spAutoFit/>
          </a:bodyPr>
          <a:lstStyle/>
          <a:p>
            <a:r>
              <a:rPr lang="fr-FR" sz="2400" b="1" dirty="0">
                <a:solidFill>
                  <a:srgbClr val="115076"/>
                </a:solidFill>
              </a:rPr>
              <a:t>Le chien mange après moi.</a:t>
            </a:r>
          </a:p>
        </p:txBody>
      </p:sp>
      <p:sp>
        <p:nvSpPr>
          <p:cNvPr id="11" name="TextBox 10">
            <a:extLst>
              <a:ext uri="{FF2B5EF4-FFF2-40B4-BE49-F238E27FC236}">
                <a16:creationId xmlns:a16="http://schemas.microsoft.com/office/drawing/2014/main" id="{D5A6F073-44A0-4A09-A30C-10E9928AE5E4}"/>
              </a:ext>
            </a:extLst>
          </p:cNvPr>
          <p:cNvSpPr txBox="1"/>
          <p:nvPr/>
        </p:nvSpPr>
        <p:spPr>
          <a:xfrm>
            <a:off x="5791571" y="2112457"/>
            <a:ext cx="4159018" cy="461665"/>
          </a:xfrm>
          <a:prstGeom prst="rect">
            <a:avLst/>
          </a:prstGeom>
          <a:noFill/>
        </p:spPr>
        <p:txBody>
          <a:bodyPr wrap="square">
            <a:spAutoFit/>
          </a:bodyPr>
          <a:lstStyle/>
          <a:p>
            <a:r>
              <a:rPr lang="en-US" sz="2400" dirty="0">
                <a:solidFill>
                  <a:srgbClr val="115076"/>
                </a:solidFill>
              </a:rPr>
              <a:t>The dog eats after me.</a:t>
            </a:r>
          </a:p>
        </p:txBody>
      </p:sp>
      <p:sp>
        <p:nvSpPr>
          <p:cNvPr id="13" name="TextBox 12">
            <a:extLst>
              <a:ext uri="{FF2B5EF4-FFF2-40B4-BE49-F238E27FC236}">
                <a16:creationId xmlns:a16="http://schemas.microsoft.com/office/drawing/2014/main" id="{92D6A11D-6FC7-41C3-B4D5-5034A7CF3058}"/>
              </a:ext>
            </a:extLst>
          </p:cNvPr>
          <p:cNvSpPr txBox="1"/>
          <p:nvPr/>
        </p:nvSpPr>
        <p:spPr>
          <a:xfrm>
            <a:off x="370032" y="3075176"/>
            <a:ext cx="4930773" cy="461665"/>
          </a:xfrm>
          <a:prstGeom prst="rect">
            <a:avLst/>
          </a:prstGeom>
          <a:noFill/>
        </p:spPr>
        <p:txBody>
          <a:bodyPr wrap="square">
            <a:spAutoFit/>
          </a:bodyPr>
          <a:lstStyle/>
          <a:p>
            <a:r>
              <a:rPr lang="fr-FR" sz="2400" b="1" dirty="0">
                <a:solidFill>
                  <a:srgbClr val="115076"/>
                </a:solidFill>
              </a:rPr>
              <a:t>Selon toi, le lac est beau ?</a:t>
            </a:r>
          </a:p>
        </p:txBody>
      </p:sp>
      <p:sp>
        <p:nvSpPr>
          <p:cNvPr id="15" name="TextBox 14">
            <a:extLst>
              <a:ext uri="{FF2B5EF4-FFF2-40B4-BE49-F238E27FC236}">
                <a16:creationId xmlns:a16="http://schemas.microsoft.com/office/drawing/2014/main" id="{F4721CB1-0043-4552-BFDC-CFAE8D92A51A}"/>
              </a:ext>
            </a:extLst>
          </p:cNvPr>
          <p:cNvSpPr txBox="1"/>
          <p:nvPr/>
        </p:nvSpPr>
        <p:spPr>
          <a:xfrm>
            <a:off x="5791571" y="3069473"/>
            <a:ext cx="6259389" cy="461665"/>
          </a:xfrm>
          <a:prstGeom prst="rect">
            <a:avLst/>
          </a:prstGeom>
          <a:noFill/>
        </p:spPr>
        <p:txBody>
          <a:bodyPr wrap="square">
            <a:spAutoFit/>
          </a:bodyPr>
          <a:lstStyle/>
          <a:p>
            <a:r>
              <a:rPr lang="en-US" sz="2400" dirty="0">
                <a:solidFill>
                  <a:srgbClr val="115076"/>
                </a:solidFill>
              </a:rPr>
              <a:t>According to you, is the lake beautiful?</a:t>
            </a:r>
            <a:endParaRPr lang="fr-FR" sz="2400" dirty="0">
              <a:solidFill>
                <a:srgbClr val="115076"/>
              </a:solidFill>
            </a:endParaRPr>
          </a:p>
        </p:txBody>
      </p:sp>
      <p:sp>
        <p:nvSpPr>
          <p:cNvPr id="17" name="TextBox 16">
            <a:extLst>
              <a:ext uri="{FF2B5EF4-FFF2-40B4-BE49-F238E27FC236}">
                <a16:creationId xmlns:a16="http://schemas.microsoft.com/office/drawing/2014/main" id="{6E7977C2-5502-4987-983C-FFF02B6AB5FC}"/>
              </a:ext>
            </a:extLst>
          </p:cNvPr>
          <p:cNvSpPr txBox="1"/>
          <p:nvPr/>
        </p:nvSpPr>
        <p:spPr>
          <a:xfrm>
            <a:off x="370032" y="4032191"/>
            <a:ext cx="4248129" cy="461665"/>
          </a:xfrm>
          <a:prstGeom prst="rect">
            <a:avLst/>
          </a:prstGeom>
          <a:noFill/>
        </p:spPr>
        <p:txBody>
          <a:bodyPr wrap="square">
            <a:spAutoFit/>
          </a:bodyPr>
          <a:lstStyle/>
          <a:p>
            <a:r>
              <a:rPr lang="fr-FR" sz="2400" b="1" dirty="0">
                <a:solidFill>
                  <a:srgbClr val="115076"/>
                </a:solidFill>
              </a:rPr>
              <a:t>Nous arrivons avant toi.</a:t>
            </a:r>
          </a:p>
        </p:txBody>
      </p:sp>
      <p:sp>
        <p:nvSpPr>
          <p:cNvPr id="19" name="TextBox 18">
            <a:extLst>
              <a:ext uri="{FF2B5EF4-FFF2-40B4-BE49-F238E27FC236}">
                <a16:creationId xmlns:a16="http://schemas.microsoft.com/office/drawing/2014/main" id="{0CD8D7F5-6DC9-460A-A531-A29944F661EB}"/>
              </a:ext>
            </a:extLst>
          </p:cNvPr>
          <p:cNvSpPr txBox="1"/>
          <p:nvPr/>
        </p:nvSpPr>
        <p:spPr>
          <a:xfrm>
            <a:off x="5791571" y="4026489"/>
            <a:ext cx="4448215" cy="461665"/>
          </a:xfrm>
          <a:prstGeom prst="rect">
            <a:avLst/>
          </a:prstGeom>
          <a:noFill/>
        </p:spPr>
        <p:txBody>
          <a:bodyPr wrap="square">
            <a:spAutoFit/>
          </a:bodyPr>
          <a:lstStyle/>
          <a:p>
            <a:r>
              <a:rPr lang="en-US" sz="2400" dirty="0">
                <a:solidFill>
                  <a:srgbClr val="115076"/>
                </a:solidFill>
              </a:rPr>
              <a:t>We arrive before you.</a:t>
            </a:r>
          </a:p>
        </p:txBody>
      </p:sp>
      <p:sp>
        <p:nvSpPr>
          <p:cNvPr id="21" name="TextBox 20">
            <a:extLst>
              <a:ext uri="{FF2B5EF4-FFF2-40B4-BE49-F238E27FC236}">
                <a16:creationId xmlns:a16="http://schemas.microsoft.com/office/drawing/2014/main" id="{92F55B3A-8DEE-4EFE-9861-CBC5B2D606F9}"/>
              </a:ext>
            </a:extLst>
          </p:cNvPr>
          <p:cNvSpPr txBox="1"/>
          <p:nvPr/>
        </p:nvSpPr>
        <p:spPr>
          <a:xfrm>
            <a:off x="370032" y="4989207"/>
            <a:ext cx="5187678" cy="461665"/>
          </a:xfrm>
          <a:prstGeom prst="rect">
            <a:avLst/>
          </a:prstGeom>
          <a:noFill/>
        </p:spPr>
        <p:txBody>
          <a:bodyPr wrap="square">
            <a:spAutoFit/>
          </a:bodyPr>
          <a:lstStyle/>
          <a:p>
            <a:r>
              <a:rPr lang="fr-FR" sz="2400" b="1" dirty="0">
                <a:solidFill>
                  <a:srgbClr val="115076"/>
                </a:solidFill>
              </a:rPr>
              <a:t>As-tu besoin de moi aujourd’hui ?</a:t>
            </a:r>
          </a:p>
        </p:txBody>
      </p:sp>
      <p:sp>
        <p:nvSpPr>
          <p:cNvPr id="23" name="TextBox 22">
            <a:extLst>
              <a:ext uri="{FF2B5EF4-FFF2-40B4-BE49-F238E27FC236}">
                <a16:creationId xmlns:a16="http://schemas.microsoft.com/office/drawing/2014/main" id="{2958ACBF-E06A-45B0-8475-154BA6E30291}"/>
              </a:ext>
            </a:extLst>
          </p:cNvPr>
          <p:cNvSpPr txBox="1"/>
          <p:nvPr/>
        </p:nvSpPr>
        <p:spPr>
          <a:xfrm>
            <a:off x="5791571" y="4983504"/>
            <a:ext cx="4248128" cy="461665"/>
          </a:xfrm>
          <a:prstGeom prst="rect">
            <a:avLst/>
          </a:prstGeom>
          <a:noFill/>
        </p:spPr>
        <p:txBody>
          <a:bodyPr wrap="square">
            <a:spAutoFit/>
          </a:bodyPr>
          <a:lstStyle/>
          <a:p>
            <a:r>
              <a:rPr lang="en-US" sz="2400" dirty="0">
                <a:solidFill>
                  <a:srgbClr val="115076"/>
                </a:solidFill>
              </a:rPr>
              <a:t>Do you need me today ?</a:t>
            </a:r>
            <a:endParaRPr lang="fr-FR" sz="2400" dirty="0">
              <a:solidFill>
                <a:srgbClr val="115076"/>
              </a:solidFill>
            </a:endParaRPr>
          </a:p>
        </p:txBody>
      </p:sp>
      <p:pic>
        <p:nvPicPr>
          <p:cNvPr id="3" name="Picture 2" descr="Graphical user interface&#10;&#10;Description automatically generated">
            <a:extLst>
              <a:ext uri="{FF2B5EF4-FFF2-40B4-BE49-F238E27FC236}">
                <a16:creationId xmlns:a16="http://schemas.microsoft.com/office/drawing/2014/main" id="{DA1126B5-4F14-4E5D-ACB7-D97D56889E7D}"/>
              </a:ext>
            </a:extLst>
          </p:cNvPr>
          <p:cNvPicPr>
            <a:picLocks noChangeAspect="1"/>
          </p:cNvPicPr>
          <p:nvPr/>
        </p:nvPicPr>
        <p:blipFill rotWithShape="1">
          <a:blip r:embed="rId4">
            <a:extLst>
              <a:ext uri="{28A0092B-C50C-407E-A947-70E740481C1C}">
                <a14:useLocalDpi xmlns:a14="http://schemas.microsoft.com/office/drawing/2010/main" val="0"/>
              </a:ext>
            </a:extLst>
          </a:blip>
          <a:srcRect l="71746" t="52995" r="-2715" b="-1643"/>
          <a:stretch/>
        </p:blipFill>
        <p:spPr>
          <a:xfrm flipH="1">
            <a:off x="9410087" y="3755207"/>
            <a:ext cx="2499834" cy="2456594"/>
          </a:xfrm>
          <a:prstGeom prst="rect">
            <a:avLst/>
          </a:prstGeom>
        </p:spPr>
      </p:pic>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P spid="2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5687</Words>
  <Application>Microsoft Office PowerPoint</Application>
  <PresentationFormat>Widescreen</PresentationFormat>
  <Paragraphs>664</Paragraphs>
  <Slides>25</Slides>
  <Notes>25</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25</vt:i4>
      </vt:variant>
    </vt:vector>
  </HeadingPairs>
  <TitlesOfParts>
    <vt:vector size="34" baseType="lpstr">
      <vt:lpstr>Arial</vt:lpstr>
      <vt:lpstr>Calibri</vt:lpstr>
      <vt:lpstr>Century Gothic</vt:lpstr>
      <vt:lpstr>Tw Cen MT</vt:lpstr>
      <vt:lpstr>1_Office Theme</vt:lpstr>
      <vt:lpstr>NCELP Theme</vt:lpstr>
      <vt:lpstr>2_Office Theme</vt:lpstr>
      <vt:lpstr>4_Office Theme</vt:lpstr>
      <vt:lpstr>3_Office Theme</vt:lpstr>
      <vt:lpstr>Talking about what has happened (2) : Crime </vt:lpstr>
      <vt:lpstr>oi</vt:lpstr>
      <vt:lpstr>oi</vt:lpstr>
      <vt:lpstr>SSC [oi]  </vt:lpstr>
      <vt:lpstr>Bastien oublie* les mots</vt:lpstr>
      <vt:lpstr>Partenaire A</vt:lpstr>
      <vt:lpstr>Léa est victime d’un délit*</vt:lpstr>
      <vt:lpstr>Prepositions</vt:lpstr>
      <vt:lpstr>Emphatic pronouns</vt:lpstr>
      <vt:lpstr>Emphatic pronouns</vt:lpstr>
      <vt:lpstr>Emphatic pronouns</vt:lpstr>
      <vt:lpstr>Décrire un crime</vt:lpstr>
      <vt:lpstr>Décrire un crime</vt:lpstr>
      <vt:lpstr>Décrire un crime</vt:lpstr>
      <vt:lpstr>Talking about what has happened (2) : Crime </vt:lpstr>
      <vt:lpstr>oi</vt:lpstr>
      <vt:lpstr>Des virelangues avec [oi]  </vt:lpstr>
      <vt:lpstr>Des virelangues avec [oi]  </vt:lpstr>
      <vt:lpstr>Des virelangues avec [oi]  </vt:lpstr>
      <vt:lpstr>La fréquence de crime</vt:lpstr>
      <vt:lpstr>Verbs + à/de + noun</vt:lpstr>
      <vt:lpstr>Un vol</vt:lpstr>
      <vt:lpstr>Une interview</vt:lpstr>
      <vt:lpstr>La sécurité</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393</cp:revision>
  <dcterms:created xsi:type="dcterms:W3CDTF">2020-06-12T14:19:03Z</dcterms:created>
  <dcterms:modified xsi:type="dcterms:W3CDTF">2022-02-12T13:37:14Z</dcterms:modified>
</cp:coreProperties>
</file>