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xml" ContentType="application/vnd.openxmlformats-officedocument.themeOverride+xml"/>
  <Override PartName="/ppt/notesSlides/notesSlide16.xml" ContentType="application/vnd.openxmlformats-officedocument.presentationml.notesSlide+xml"/>
  <Override PartName="/ppt/theme/themeOverride2.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3.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4.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3" r:id="rId2"/>
    <p:sldMasterId id="2147483746" r:id="rId3"/>
    <p:sldMasterId id="2147483759" r:id="rId4"/>
    <p:sldMasterId id="2147483772" r:id="rId5"/>
  </p:sldMasterIdLst>
  <p:notesMasterIdLst>
    <p:notesMasterId r:id="rId45"/>
  </p:notesMasterIdLst>
  <p:sldIdLst>
    <p:sldId id="521" r:id="rId6"/>
    <p:sldId id="509" r:id="rId7"/>
    <p:sldId id="513" r:id="rId8"/>
    <p:sldId id="514" r:id="rId9"/>
    <p:sldId id="510" r:id="rId10"/>
    <p:sldId id="511" r:id="rId11"/>
    <p:sldId id="515" r:id="rId12"/>
    <p:sldId id="512" r:id="rId13"/>
    <p:sldId id="516" r:id="rId14"/>
    <p:sldId id="262" r:id="rId15"/>
    <p:sldId id="553" r:id="rId16"/>
    <p:sldId id="519" r:id="rId17"/>
    <p:sldId id="518" r:id="rId18"/>
    <p:sldId id="548" r:id="rId19"/>
    <p:sldId id="549" r:id="rId20"/>
    <p:sldId id="494" r:id="rId21"/>
    <p:sldId id="517" r:id="rId22"/>
    <p:sldId id="550" r:id="rId23"/>
    <p:sldId id="554" r:id="rId24"/>
    <p:sldId id="528" r:id="rId25"/>
    <p:sldId id="560" r:id="rId26"/>
    <p:sldId id="527" r:id="rId27"/>
    <p:sldId id="503" r:id="rId28"/>
    <p:sldId id="555" r:id="rId29"/>
    <p:sldId id="559" r:id="rId30"/>
    <p:sldId id="522" r:id="rId31"/>
    <p:sldId id="538" r:id="rId32"/>
    <p:sldId id="526" r:id="rId33"/>
    <p:sldId id="561" r:id="rId34"/>
    <p:sldId id="523" r:id="rId35"/>
    <p:sldId id="562" r:id="rId36"/>
    <p:sldId id="542" r:id="rId37"/>
    <p:sldId id="543" r:id="rId38"/>
    <p:sldId id="544" r:id="rId39"/>
    <p:sldId id="545" r:id="rId40"/>
    <p:sldId id="623" r:id="rId41"/>
    <p:sldId id="414" r:id="rId42"/>
    <p:sldId id="563" r:id="rId43"/>
    <p:sldId id="55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F021986-0716-4088-8715-AA0D58BD17F2}">
          <p14:sldIdLst>
            <p14:sldId id="521"/>
            <p14:sldId id="509"/>
            <p14:sldId id="513"/>
            <p14:sldId id="514"/>
            <p14:sldId id="510"/>
            <p14:sldId id="511"/>
            <p14:sldId id="515"/>
            <p14:sldId id="512"/>
            <p14:sldId id="516"/>
            <p14:sldId id="262"/>
            <p14:sldId id="553"/>
            <p14:sldId id="519"/>
            <p14:sldId id="518"/>
            <p14:sldId id="548"/>
            <p14:sldId id="549"/>
            <p14:sldId id="494"/>
            <p14:sldId id="517"/>
            <p14:sldId id="550"/>
            <p14:sldId id="554"/>
            <p14:sldId id="528"/>
            <p14:sldId id="560"/>
            <p14:sldId id="527"/>
            <p14:sldId id="503"/>
            <p14:sldId id="555"/>
            <p14:sldId id="559"/>
            <p14:sldId id="522"/>
            <p14:sldId id="538"/>
            <p14:sldId id="526"/>
            <p14:sldId id="561"/>
            <p14:sldId id="523"/>
            <p14:sldId id="562"/>
            <p14:sldId id="542"/>
            <p14:sldId id="543"/>
            <p14:sldId id="544"/>
            <p14:sldId id="545"/>
            <p14:sldId id="623"/>
            <p14:sldId id="414"/>
            <p14:sldId id="563"/>
            <p14:sldId id="55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12" clrIdx="0">
    <p:extLst>
      <p:ext uri="{19B8F6BF-5375-455C-9EA6-DF929625EA0E}">
        <p15:presenceInfo xmlns:p15="http://schemas.microsoft.com/office/powerpoint/2012/main" userId="S::RHawkes@combertonvc.org::5e669c2b-3608-40aa-930e-cb573f7025a9" providerId="AD"/>
      </p:ext>
    </p:extLst>
  </p:cmAuthor>
  <p:cmAuthor id="2" name="Inge Alferink" initials="IA" lastIdx="3" clrIdx="1">
    <p:extLst>
      <p:ext uri="{19B8F6BF-5375-455C-9EA6-DF929625EA0E}">
        <p15:presenceInfo xmlns:p15="http://schemas.microsoft.com/office/powerpoint/2012/main" userId="S::inge.alferink@york.ac.uk::be3d6108-63c7-4730-8d28-a880634c31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520"/>
    <a:srgbClr val="115076"/>
    <a:srgbClr val="104F70"/>
    <a:srgbClr val="E87D1E"/>
    <a:srgbClr val="E2B700"/>
    <a:srgbClr val="3366CC"/>
    <a:srgbClr val="104F75"/>
    <a:srgbClr val="FBF0D5"/>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8010" autoAdjust="0"/>
    <p:restoredTop sz="89424" autoAdjust="0"/>
  </p:normalViewPr>
  <p:slideViewPr>
    <p:cSldViewPr snapToGrid="0">
      <p:cViewPr varScale="1">
        <p:scale>
          <a:sx n="104" d="100"/>
          <a:sy n="104" d="100"/>
        </p:scale>
        <p:origin x="174" y="31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07/07/2021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r>
              <a:rPr lang="en-GB" sz="1200" dirty="0">
                <a:solidFill>
                  <a:schemeClr val="bg1"/>
                </a:solidFill>
                <a:latin typeface="Century Gothic" panose="020B0502020202020204" pitchFamily="34" charset="0"/>
              </a:rPr>
              <a:t>Past (perfect) with </a:t>
            </a:r>
            <a:r>
              <a:rPr lang="en-GB" sz="1200" dirty="0" err="1">
                <a:solidFill>
                  <a:schemeClr val="bg1"/>
                </a:solidFill>
                <a:latin typeface="Century Gothic" panose="020B0502020202020204" pitchFamily="34" charset="0"/>
              </a:rPr>
              <a:t>haben</a:t>
            </a:r>
            <a:r>
              <a:rPr lang="en-GB" sz="1200" dirty="0">
                <a:solidFill>
                  <a:schemeClr val="bg1"/>
                </a:solidFill>
                <a:latin typeface="Century Gothic" panose="020B0502020202020204" pitchFamily="34" charset="0"/>
              </a:rPr>
              <a:t>; 1st person singular vs 3rd person singular (weak and some strong)</a:t>
            </a:r>
            <a:br>
              <a:rPr lang="de-DE" sz="1200" dirty="0">
                <a:solidFill>
                  <a:schemeClr val="bg1"/>
                </a:solidFill>
                <a:latin typeface="Century Gothic" panose="020B0502020202020204" pitchFamily="34" charset="0"/>
              </a:rPr>
            </a:br>
            <a:r>
              <a:rPr lang="en-GB" sz="1200" b="0" i="0" baseline="0" dirty="0"/>
              <a:t>Revisiting SSC [</a:t>
            </a:r>
            <a:r>
              <a:rPr lang="de-DE" sz="1200" dirty="0">
                <a:solidFill>
                  <a:schemeClr val="bg1"/>
                </a:solidFill>
                <a:latin typeface="Century Gothic" panose="020B0502020202020204" pitchFamily="34" charset="0"/>
              </a:rPr>
              <a:t>sch-; st-; sp-]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8.1.1.2 (introduce)</a:t>
            </a:r>
            <a:r>
              <a:rPr lang="en-GB" sz="1200" b="0" i="0" u="none" strike="noStrike" kern="1200" cap="none" baseline="0" dirty="0">
                <a:solidFill>
                  <a:schemeClr val="tx1"/>
                </a:solidFill>
                <a:effectLst/>
                <a:latin typeface="+mn-lt"/>
                <a:ea typeface="Calibri"/>
                <a:cs typeface="Calibri"/>
                <a:sym typeface="Calibri"/>
              </a:rPr>
              <a:t> </a:t>
            </a:r>
            <a:r>
              <a:rPr lang="en-US" sz="1200" b="0" kern="1200" dirty="0" err="1">
                <a:solidFill>
                  <a:schemeClr val="tx1"/>
                </a:solidFill>
                <a:effectLst/>
                <a:latin typeface="+mn-lt"/>
                <a:ea typeface="+mn-ea"/>
                <a:cs typeface="+mn-cs"/>
              </a:rPr>
              <a:t>gegessen</a:t>
            </a:r>
            <a:r>
              <a:rPr lang="en-US" sz="1200" b="0" kern="1200" dirty="0">
                <a:solidFill>
                  <a:schemeClr val="tx1"/>
                </a:solidFill>
                <a:effectLst/>
                <a:latin typeface="+mn-lt"/>
                <a:ea typeface="+mn-ea"/>
                <a:cs typeface="+mn-cs"/>
              </a:rPr>
              <a:t> [323] </a:t>
            </a:r>
            <a:r>
              <a:rPr lang="en-US" sz="1200" b="0" kern="1200" dirty="0" err="1">
                <a:solidFill>
                  <a:schemeClr val="tx1"/>
                </a:solidFill>
                <a:effectLst/>
                <a:latin typeface="+mn-lt"/>
                <a:ea typeface="+mn-ea"/>
                <a:cs typeface="+mn-cs"/>
              </a:rPr>
              <a:t>gelegen</a:t>
            </a:r>
            <a:r>
              <a:rPr lang="en-US" sz="1200" b="0" kern="1200" dirty="0">
                <a:solidFill>
                  <a:schemeClr val="tx1"/>
                </a:solidFill>
                <a:effectLst/>
                <a:latin typeface="+mn-lt"/>
                <a:ea typeface="+mn-ea"/>
                <a:cs typeface="+mn-cs"/>
              </a:rPr>
              <a:t> [118] </a:t>
            </a:r>
            <a:r>
              <a:rPr lang="en-US" sz="1200" b="0" kern="1200" dirty="0" err="1">
                <a:solidFill>
                  <a:schemeClr val="tx1"/>
                </a:solidFill>
                <a:effectLst/>
                <a:latin typeface="+mn-lt"/>
                <a:ea typeface="+mn-ea"/>
                <a:cs typeface="+mn-cs"/>
              </a:rPr>
              <a:t>gesprochen</a:t>
            </a:r>
            <a:r>
              <a:rPr lang="en-US" sz="1200" b="0" kern="1200" dirty="0">
                <a:solidFill>
                  <a:schemeClr val="tx1"/>
                </a:solidFill>
                <a:effectLst/>
                <a:latin typeface="+mn-lt"/>
                <a:ea typeface="+mn-ea"/>
                <a:cs typeface="+mn-cs"/>
              </a:rPr>
              <a:t> [161] </a:t>
            </a:r>
            <a:r>
              <a:rPr lang="en-US" sz="1200" b="0" kern="1200" dirty="0" err="1">
                <a:solidFill>
                  <a:schemeClr val="tx1"/>
                </a:solidFill>
                <a:effectLst/>
                <a:latin typeface="+mn-lt"/>
                <a:ea typeface="+mn-ea"/>
                <a:cs typeface="+mn-cs"/>
              </a:rPr>
              <a:t>geschrieben</a:t>
            </a:r>
            <a:r>
              <a:rPr lang="en-US" sz="1200" b="0" kern="1200" dirty="0">
                <a:solidFill>
                  <a:schemeClr val="tx1"/>
                </a:solidFill>
                <a:effectLst/>
                <a:latin typeface="+mn-lt"/>
                <a:ea typeface="+mn-ea"/>
                <a:cs typeface="+mn-cs"/>
              </a:rPr>
              <a:t> [184] </a:t>
            </a:r>
            <a:r>
              <a:rPr lang="en-US" sz="1200" b="0" kern="1200" dirty="0" err="1">
                <a:solidFill>
                  <a:schemeClr val="tx1"/>
                </a:solidFill>
                <a:effectLst/>
                <a:latin typeface="+mn-lt"/>
                <a:ea typeface="+mn-ea"/>
                <a:cs typeface="+mn-cs"/>
              </a:rPr>
              <a:t>gesungen</a:t>
            </a:r>
            <a:r>
              <a:rPr lang="en-US" sz="1200" b="0" kern="1200" dirty="0">
                <a:solidFill>
                  <a:schemeClr val="tx1"/>
                </a:solidFill>
                <a:effectLst/>
                <a:latin typeface="+mn-lt"/>
                <a:ea typeface="+mn-ea"/>
                <a:cs typeface="+mn-cs"/>
              </a:rPr>
              <a:t> [1063] </a:t>
            </a:r>
            <a:r>
              <a:rPr lang="en-US" sz="1200" b="0" kern="1200" dirty="0" err="1">
                <a:solidFill>
                  <a:schemeClr val="tx1"/>
                </a:solidFill>
                <a:effectLst/>
                <a:latin typeface="+mn-lt"/>
                <a:ea typeface="+mn-ea"/>
                <a:cs typeface="+mn-cs"/>
              </a:rPr>
              <a:t>getroffen</a:t>
            </a:r>
            <a:r>
              <a:rPr lang="en-US" sz="1200" b="0" kern="1200" dirty="0">
                <a:solidFill>
                  <a:schemeClr val="tx1"/>
                </a:solidFill>
                <a:effectLst/>
                <a:latin typeface="+mn-lt"/>
                <a:ea typeface="+mn-ea"/>
                <a:cs typeface="+mn-cs"/>
              </a:rPr>
              <a:t> [259] </a:t>
            </a:r>
            <a:r>
              <a:rPr lang="en-US" sz="1200" b="0" kern="1200" dirty="0" err="1">
                <a:solidFill>
                  <a:schemeClr val="tx1"/>
                </a:solidFill>
                <a:effectLst/>
                <a:latin typeface="+mn-lt"/>
                <a:ea typeface="+mn-ea"/>
                <a:cs typeface="+mn-cs"/>
              </a:rPr>
              <a:t>getrunken</a:t>
            </a:r>
            <a:r>
              <a:rPr lang="en-US" sz="1200" b="0" kern="1200" dirty="0">
                <a:solidFill>
                  <a:schemeClr val="tx1"/>
                </a:solidFill>
                <a:effectLst/>
                <a:latin typeface="+mn-lt"/>
                <a:ea typeface="+mn-ea"/>
                <a:cs typeface="+mn-cs"/>
              </a:rPr>
              <a:t> [634] </a:t>
            </a:r>
            <a:r>
              <a:rPr lang="en-US" sz="1200" b="0" kern="1200" dirty="0" err="1">
                <a:solidFill>
                  <a:schemeClr val="tx1"/>
                </a:solidFill>
                <a:effectLst/>
                <a:latin typeface="+mn-lt"/>
                <a:ea typeface="+mn-ea"/>
                <a:cs typeface="+mn-cs"/>
              </a:rPr>
              <a:t>treffen</a:t>
            </a:r>
            <a:r>
              <a:rPr lang="en-US" sz="1200" b="0" kern="1200" dirty="0">
                <a:solidFill>
                  <a:schemeClr val="tx1"/>
                </a:solidFill>
                <a:effectLst/>
                <a:latin typeface="+mn-lt"/>
                <a:ea typeface="+mn-ea"/>
                <a:cs typeface="+mn-cs"/>
              </a:rPr>
              <a:t> [259] </a:t>
            </a:r>
            <a:r>
              <a:rPr lang="en-US" sz="1200" b="0" kern="1200" dirty="0" err="1">
                <a:solidFill>
                  <a:schemeClr val="tx1"/>
                </a:solidFill>
                <a:effectLst/>
                <a:latin typeface="+mn-lt"/>
                <a:ea typeface="+mn-ea"/>
                <a:cs typeface="+mn-cs"/>
              </a:rPr>
              <a:t>Frankreich</a:t>
            </a:r>
            <a:r>
              <a:rPr lang="en-US" sz="1200" b="0" kern="1200" dirty="0">
                <a:solidFill>
                  <a:schemeClr val="tx1"/>
                </a:solidFill>
                <a:effectLst/>
                <a:latin typeface="+mn-lt"/>
                <a:ea typeface="+mn-ea"/>
                <a:cs typeface="+mn-cs"/>
              </a:rPr>
              <a:t> [813] Sommer [771] </a:t>
            </a:r>
            <a:r>
              <a:rPr lang="en-US" sz="1200" b="0" kern="1200" dirty="0" err="1">
                <a:solidFill>
                  <a:schemeClr val="tx1"/>
                </a:solidFill>
                <a:effectLst/>
                <a:latin typeface="+mn-lt"/>
                <a:ea typeface="+mn-ea"/>
                <a:cs typeface="+mn-cs"/>
              </a:rPr>
              <a:t>Spanien</a:t>
            </a:r>
            <a:r>
              <a:rPr lang="en-US" sz="1200" b="0" kern="1200" dirty="0">
                <a:solidFill>
                  <a:schemeClr val="tx1"/>
                </a:solidFill>
                <a:effectLst/>
                <a:latin typeface="+mn-lt"/>
                <a:ea typeface="+mn-ea"/>
                <a:cs typeface="+mn-cs"/>
              </a:rPr>
              <a:t> [1745] </a:t>
            </a:r>
            <a:r>
              <a:rPr lang="en-US" sz="1200" b="0" kern="1200" dirty="0" err="1">
                <a:solidFill>
                  <a:schemeClr val="tx1"/>
                </a:solidFill>
                <a:effectLst/>
                <a:latin typeface="+mn-lt"/>
                <a:ea typeface="+mn-ea"/>
                <a:cs typeface="+mn-cs"/>
              </a:rPr>
              <a:t>bisher</a:t>
            </a:r>
            <a:r>
              <a:rPr lang="en-US" sz="1200" b="0" kern="1200" dirty="0">
                <a:solidFill>
                  <a:schemeClr val="tx1"/>
                </a:solidFill>
                <a:effectLst/>
                <a:latin typeface="+mn-lt"/>
                <a:ea typeface="+mn-ea"/>
                <a:cs typeface="+mn-cs"/>
              </a:rPr>
              <a:t> [441] </a:t>
            </a:r>
            <a:r>
              <a:rPr lang="en-US" sz="1200" b="0" kern="1200" dirty="0" err="1">
                <a:solidFill>
                  <a:schemeClr val="tx1"/>
                </a:solidFill>
                <a:effectLst/>
                <a:latin typeface="+mn-lt"/>
                <a:ea typeface="+mn-ea"/>
                <a:cs typeface="+mn-cs"/>
              </a:rPr>
              <a:t>einmal</a:t>
            </a:r>
            <a:r>
              <a:rPr lang="en-US" sz="1200" b="0" kern="1200" dirty="0">
                <a:solidFill>
                  <a:schemeClr val="tx1"/>
                </a:solidFill>
                <a:effectLst/>
                <a:latin typeface="+mn-lt"/>
                <a:ea typeface="+mn-ea"/>
                <a:cs typeface="+mn-cs"/>
              </a:rPr>
              <a:t> [124] </a:t>
            </a:r>
            <a:r>
              <a:rPr lang="en-US" sz="1200" b="0" kern="1200" dirty="0" err="1">
                <a:solidFill>
                  <a:schemeClr val="tx1"/>
                </a:solidFill>
                <a:effectLst/>
                <a:latin typeface="+mn-lt"/>
                <a:ea typeface="+mn-ea"/>
                <a:cs typeface="+mn-cs"/>
              </a:rPr>
              <a:t>welcher</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welche</a:t>
            </a:r>
            <a:r>
              <a:rPr lang="en-US" sz="1200" b="0" kern="1200" dirty="0">
                <a:solidFill>
                  <a:schemeClr val="tx1"/>
                </a:solidFill>
                <a:effectLst/>
                <a:latin typeface="+mn-lt"/>
                <a:ea typeface="+mn-ea"/>
                <a:cs typeface="+mn-cs"/>
              </a:rPr>
              <a:t>, welches [122]</a:t>
            </a:r>
          </a:p>
          <a:p>
            <a:r>
              <a:rPr lang="de-DE" b="1" dirty="0"/>
              <a:t>7.3.2.5 (revisited) </a:t>
            </a:r>
            <a:r>
              <a:rPr lang="de-DE" b="0" dirty="0"/>
              <a:t>das Dorf [684] die Großstadt [74/188] der See [1167] der Strand [2047] das Schwimmbad [&gt;4034/1579]nächsten Monat [249/306] nächste Woche [249/211] nächstes Jahr [249/53] </a:t>
            </a:r>
          </a:p>
          <a:p>
            <a:r>
              <a:rPr lang="de-DE" b="1" dirty="0"/>
              <a:t>7.3.1.1 (revisited)</a:t>
            </a:r>
            <a:r>
              <a:rPr lang="de-DE" b="1" baseline="0" dirty="0"/>
              <a:t> </a:t>
            </a:r>
            <a:r>
              <a:rPr lang="de-DE" b="0" dirty="0"/>
              <a:t>Dienstag [1032] Mittwoch [1091] Donnerstag [1332] Freitag [1277] Samstag [1306] Sonntag [818] wann? [583] im Orchester [2553] im Chor [3714] die Bibliothek [927] das Theater [725] der Verein [1054]</a:t>
            </a:r>
          </a:p>
          <a:p>
            <a:endParaRPr lang="de-D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endParaRPr lang="de-DE" b="0" dirty="0"/>
          </a:p>
          <a:p>
            <a:endParaRPr lang="de-DE"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278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err="1"/>
              <a:t>Vokabeln</a:t>
            </a:r>
            <a:r>
              <a:rPr lang="en-GB" b="1" baseline="0" dirty="0"/>
              <a:t> [1/2]</a:t>
            </a:r>
            <a:br>
              <a:rPr lang="en-GB" b="1" baseline="0" dirty="0"/>
            </a:br>
            <a:r>
              <a:rPr lang="en-GB" b="1" baseline="0" dirty="0"/>
              <a:t>Timing: </a:t>
            </a:r>
            <a:r>
              <a:rPr lang="en-GB" b="0" baseline="0" dirty="0"/>
              <a:t>3 minutes (both slides)</a:t>
            </a:r>
          </a:p>
          <a:p>
            <a:pPr marL="0"/>
            <a:br>
              <a:rPr lang="en-GB" b="1" baseline="0" dirty="0"/>
            </a:br>
            <a:r>
              <a:rPr lang="en-GB" b="1" baseline="0" dirty="0"/>
              <a:t>Aim</a:t>
            </a:r>
          </a:p>
          <a:p>
            <a:pPr marL="0"/>
            <a:r>
              <a:rPr lang="en-GB" b="0" baseline="0" dirty="0"/>
              <a:t>To practise understanding the vocabulary for this week in the oral modality.</a:t>
            </a:r>
          </a:p>
          <a:p>
            <a:pPr marL="0"/>
            <a:r>
              <a:rPr lang="en-GB" sz="1200" b="1" i="1" kern="1200" dirty="0">
                <a:solidFill>
                  <a:schemeClr val="tx1"/>
                </a:solidFill>
                <a:effectLst/>
                <a:latin typeface="+mn-lt"/>
                <a:ea typeface="+mn-ea"/>
                <a:cs typeface="+mn-cs"/>
              </a:rPr>
              <a:t>Note: </a:t>
            </a:r>
            <a:r>
              <a:rPr lang="en-GB" sz="1200" kern="1200" dirty="0">
                <a:solidFill>
                  <a:schemeClr val="tx1"/>
                </a:solidFill>
                <a:effectLst/>
                <a:latin typeface="+mn-lt"/>
                <a:ea typeface="+mn-ea"/>
                <a:cs typeface="+mn-cs"/>
              </a:rPr>
              <a:t>Students in Y8 pre-learn vocabulary on Quizlet, additionally completing several tasks.  This activity provides an additional step; listening and understanding the new vocabulary.</a:t>
            </a:r>
          </a:p>
          <a:p>
            <a:pPr marL="0"/>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Procedure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1. Click to hear the word in German.</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Write down the meaning in English.</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 Click to check answers.</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Transcript</a:t>
            </a:r>
            <a:br>
              <a:rPr lang="en-GB" sz="1200" b="1"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8.</a:t>
            </a:r>
            <a:r>
              <a:rPr lang="en-US" sz="1200" b="0" kern="1200" baseline="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treffen</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9.</a:t>
            </a:r>
            <a:r>
              <a:rPr lang="en-US" sz="1200" b="0" kern="1200" baseline="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Frankreich</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10.</a:t>
            </a:r>
            <a:r>
              <a:rPr lang="en-US" sz="1200" b="0" kern="1200" baseline="0" dirty="0">
                <a:solidFill>
                  <a:schemeClr val="tx1"/>
                </a:solidFill>
                <a:effectLst/>
                <a:latin typeface="+mn-lt"/>
                <a:ea typeface="+mn-ea"/>
                <a:cs typeface="+mn-cs"/>
              </a:rPr>
              <a:t> der </a:t>
            </a:r>
            <a:r>
              <a:rPr lang="en-US" sz="1200" b="0" kern="1200" dirty="0">
                <a:solidFill>
                  <a:schemeClr val="tx1"/>
                </a:solidFill>
                <a:effectLst/>
                <a:latin typeface="+mn-lt"/>
                <a:ea typeface="+mn-ea"/>
                <a:cs typeface="+mn-cs"/>
              </a:rPr>
              <a:t>Sommer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11.</a:t>
            </a:r>
            <a:r>
              <a:rPr lang="en-US" sz="1200" b="0" kern="1200" baseline="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Spanien</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12.</a:t>
            </a:r>
            <a:r>
              <a:rPr lang="en-US" sz="1200" b="0" kern="1200" baseline="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bisher</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13.</a:t>
            </a:r>
            <a:r>
              <a:rPr lang="en-US" sz="1200" b="0" kern="1200" baseline="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einmal</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14.</a:t>
            </a:r>
            <a:r>
              <a:rPr lang="en-US" sz="1200" b="0" kern="1200" baseline="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welcher</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welche</a:t>
            </a:r>
            <a:r>
              <a:rPr lang="en-US" sz="1200" b="0" kern="1200" dirty="0">
                <a:solidFill>
                  <a:schemeClr val="tx1"/>
                </a:solidFill>
                <a:effectLst/>
                <a:latin typeface="+mn-lt"/>
                <a:ea typeface="+mn-ea"/>
                <a:cs typeface="+mn-cs"/>
              </a:rPr>
              <a:t>, welches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err="1"/>
              <a:t>Vokabeln</a:t>
            </a:r>
            <a:r>
              <a:rPr lang="en-GB" b="1" baseline="0" dirty="0"/>
              <a:t> [2/2]</a:t>
            </a:r>
            <a:br>
              <a:rPr lang="en-GB" b="1" baseline="0" dirty="0"/>
            </a:br>
            <a:br>
              <a:rPr lang="en-GB" b="1" baseline="0" dirty="0"/>
            </a:br>
            <a:r>
              <a:rPr lang="en-GB" b="1" baseline="0" dirty="0"/>
              <a:t>Aim</a:t>
            </a:r>
          </a:p>
          <a:p>
            <a:pPr marL="0"/>
            <a:r>
              <a:rPr lang="en-GB" b="0" baseline="0" dirty="0"/>
              <a:t>To practise understanding the vocabulary for this week in the oral modality.</a:t>
            </a:r>
          </a:p>
          <a:p>
            <a:pPr marL="0"/>
            <a:r>
              <a:rPr lang="en-GB" sz="1200" b="1" i="1" kern="1200" dirty="0">
                <a:solidFill>
                  <a:schemeClr val="tx1"/>
                </a:solidFill>
                <a:effectLst/>
                <a:latin typeface="+mn-lt"/>
                <a:ea typeface="+mn-ea"/>
                <a:cs typeface="+mn-cs"/>
              </a:rPr>
              <a:t>Note: </a:t>
            </a:r>
            <a:r>
              <a:rPr lang="en-GB" sz="1200" kern="1200" dirty="0">
                <a:solidFill>
                  <a:schemeClr val="tx1"/>
                </a:solidFill>
                <a:effectLst/>
                <a:latin typeface="+mn-lt"/>
                <a:ea typeface="+mn-ea"/>
                <a:cs typeface="+mn-cs"/>
              </a:rPr>
              <a:t>Students in Y8 pre-learn vocabulary on Quizlet, additionally completing several tasks.  This activity provides an additional step; listening and understanding the new vocabulary.</a:t>
            </a:r>
          </a:p>
          <a:p>
            <a:pPr marL="0"/>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Procedure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1. Click to hear the word in German.</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Write down the meaning in English.</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 Click to check answers.</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Transcript</a:t>
            </a:r>
            <a:br>
              <a:rPr lang="en-GB" sz="1200" b="1"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1</a:t>
            </a:r>
            <a:r>
              <a:rPr lang="en-GB" sz="1200" b="1"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gegessen</a:t>
            </a:r>
            <a:r>
              <a:rPr lang="en-US" sz="1200" b="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2. </a:t>
            </a:r>
            <a:r>
              <a:rPr lang="en-US" sz="1200" b="0" kern="1200" dirty="0" err="1">
                <a:solidFill>
                  <a:schemeClr val="tx1"/>
                </a:solidFill>
                <a:effectLst/>
                <a:latin typeface="+mn-lt"/>
                <a:ea typeface="+mn-ea"/>
                <a:cs typeface="+mn-cs"/>
              </a:rPr>
              <a:t>gelegen</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3. </a:t>
            </a:r>
            <a:r>
              <a:rPr lang="en-US" sz="1200" b="0" kern="1200" dirty="0" err="1">
                <a:solidFill>
                  <a:schemeClr val="tx1"/>
                </a:solidFill>
                <a:effectLst/>
                <a:latin typeface="+mn-lt"/>
                <a:ea typeface="+mn-ea"/>
                <a:cs typeface="+mn-cs"/>
              </a:rPr>
              <a:t>gesprochen</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4.</a:t>
            </a:r>
            <a:r>
              <a:rPr lang="en-US" sz="1200" b="0" kern="1200" baseline="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geschrieben</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5.</a:t>
            </a:r>
            <a:r>
              <a:rPr lang="en-US" sz="1200" b="0" kern="1200" baseline="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gesungen</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6.</a:t>
            </a:r>
            <a:r>
              <a:rPr lang="en-US" sz="1200" b="0" kern="1200" baseline="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getroffen</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7.</a:t>
            </a:r>
            <a:r>
              <a:rPr lang="en-US" sz="1200" b="0" kern="1200" baseline="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getrunken</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1049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a:t>
            </a:r>
            <a:r>
              <a:rPr lang="en-GB" sz="1200" b="1"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2 </a:t>
            </a:r>
            <a:r>
              <a:rPr lang="en-GB" sz="1200" kern="1200" dirty="0">
                <a:solidFill>
                  <a:schemeClr val="tx1"/>
                </a:solidFill>
                <a:effectLst/>
                <a:latin typeface="+mn-lt"/>
                <a:ea typeface="+mn-ea"/>
                <a:cs typeface="+mn-cs"/>
              </a:rPr>
              <a:t>minutes</a:t>
            </a:r>
          </a:p>
          <a:p>
            <a:endParaRPr lang="en-GB" sz="1200" b="1" kern="1200" dirty="0">
              <a:solidFill>
                <a:schemeClr val="tx1"/>
              </a:solidFill>
              <a:effectLst/>
              <a:latin typeface="+mn-lt"/>
              <a:ea typeface="+mn-ea"/>
              <a:cs typeface="+mn-cs"/>
            </a:endParaRPr>
          </a:p>
          <a:p>
            <a:r>
              <a:rPr lang="en-GB" sz="1200" b="1" kern="1200">
                <a:solidFill>
                  <a:schemeClr val="tx1"/>
                </a:solidFill>
                <a:effectLst/>
                <a:latin typeface="+mn-lt"/>
                <a:ea typeface="+mn-ea"/>
                <a:cs typeface="+mn-cs"/>
              </a:rPr>
              <a:t>Aim</a:t>
            </a:r>
          </a:p>
          <a:p>
            <a:r>
              <a:rPr lang="en-GB" sz="1200" b="0" kern="1200">
                <a:solidFill>
                  <a:schemeClr val="tx1"/>
                </a:solidFill>
                <a:effectLst/>
                <a:latin typeface="+mn-lt"/>
                <a:ea typeface="+mn-ea"/>
                <a:cs typeface="+mn-cs"/>
              </a:rPr>
              <a:t>To </a:t>
            </a:r>
            <a:r>
              <a:rPr lang="en-GB" sz="1200" b="0" kern="1200" dirty="0">
                <a:solidFill>
                  <a:schemeClr val="tx1"/>
                </a:solidFill>
                <a:effectLst/>
                <a:latin typeface="+mn-lt"/>
                <a:ea typeface="+mn-ea"/>
                <a:cs typeface="+mn-cs"/>
              </a:rPr>
              <a:t>practise reading aloud and develop SSC knowledge in full sentences.</a:t>
            </a:r>
            <a:br>
              <a:rPr lang="en-GB" sz="1200" b="0" kern="1200" dirty="0">
                <a:solidFill>
                  <a:schemeClr val="tx1"/>
                </a:solidFill>
                <a:effectLst/>
                <a:latin typeface="+mn-lt"/>
                <a:ea typeface="+mn-ea"/>
                <a:cs typeface="+mn-cs"/>
              </a:rPr>
            </a:br>
            <a:r>
              <a:rPr lang="en-GB" sz="1200" b="1" i="1" kern="1200" dirty="0">
                <a:solidFill>
                  <a:schemeClr val="tx1"/>
                </a:solidFill>
                <a:effectLst/>
                <a:latin typeface="+mn-lt"/>
                <a:ea typeface="+mn-ea"/>
                <a:cs typeface="+mn-cs"/>
              </a:rPr>
              <a:t>Note: </a:t>
            </a:r>
            <a:r>
              <a:rPr lang="en-GB" sz="1200" b="0" kern="1200" dirty="0">
                <a:solidFill>
                  <a:schemeClr val="tx1"/>
                </a:solidFill>
                <a:effectLst/>
                <a:latin typeface="+mn-lt"/>
                <a:ea typeface="+mn-ea"/>
                <a:cs typeface="+mn-cs"/>
              </a:rPr>
              <a:t>The text contains 100% previously taught language, must of it from last week (plus a few words from this week’s vocabulary set), though there are a number of cognates that are focused on in the tasks that follow.</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Suggested procedure</a:t>
            </a:r>
            <a:r>
              <a:rPr lang="en-GB" sz="120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1. Students read the text aloud to a partner, focusing</a:t>
            </a:r>
            <a:r>
              <a:rPr lang="en-GB" sz="1200" b="0" kern="1200" baseline="0" dirty="0">
                <a:solidFill>
                  <a:schemeClr val="tx1"/>
                </a:solidFill>
                <a:effectLst/>
                <a:latin typeface="+mn-lt"/>
                <a:ea typeface="+mn-ea"/>
                <a:cs typeface="+mn-cs"/>
              </a:rPr>
              <a:t> on this week’s SSC (highlighted in orange)</a:t>
            </a:r>
            <a:r>
              <a:rPr lang="en-GB" sz="1200" b="0" kern="1200" dirty="0">
                <a:solidFill>
                  <a:schemeClr val="tx1"/>
                </a:solidFill>
                <a:effectLst/>
                <a:latin typeface="+mn-lt"/>
                <a:ea typeface="+mn-ea"/>
                <a:cs typeface="+mn-cs"/>
              </a:rPr>
              <a:t>. </a:t>
            </a:r>
            <a:endParaRPr lang="en-GB" sz="1200" b="0" kern="1200" baseline="0" dirty="0">
              <a:solidFill>
                <a:schemeClr val="tx1"/>
              </a:solidFill>
              <a:effectLst/>
              <a:latin typeface="+mn-lt"/>
              <a:ea typeface="+mn-ea"/>
              <a:cs typeface="+mn-cs"/>
            </a:endParaRPr>
          </a:p>
          <a:p>
            <a:r>
              <a:rPr lang="en-GB" sz="1200" b="0" kern="1200" baseline="0" dirty="0">
                <a:solidFill>
                  <a:schemeClr val="tx1"/>
                </a:solidFill>
                <a:effectLst/>
                <a:latin typeface="+mn-lt"/>
                <a:ea typeface="+mn-ea"/>
                <a:cs typeface="+mn-cs"/>
              </a:rPr>
              <a:t>2. Circulate to listen to students’ pronunciation.</a:t>
            </a:r>
          </a:p>
          <a:p>
            <a:br>
              <a:rPr lang="en-GB" sz="1200" b="1" kern="1200" baseline="0" dirty="0">
                <a:solidFill>
                  <a:schemeClr val="tx1"/>
                </a:solidFill>
                <a:effectLst/>
                <a:latin typeface="+mn-lt"/>
                <a:ea typeface="+mn-ea"/>
                <a:cs typeface="+mn-cs"/>
              </a:rPr>
            </a:br>
            <a:br>
              <a:rPr lang="en-GB" sz="1200" b="1" kern="1200" baseline="0" dirty="0">
                <a:solidFill>
                  <a:schemeClr val="tx1"/>
                </a:solidFill>
                <a:effectLst/>
                <a:latin typeface="+mn-lt"/>
                <a:ea typeface="+mn-ea"/>
                <a:cs typeface="+mn-cs"/>
              </a:rPr>
            </a:br>
            <a:r>
              <a:rPr lang="en-GB" sz="1200" b="1" kern="1200" baseline="0" dirty="0">
                <a:solidFill>
                  <a:schemeClr val="tx1"/>
                </a:solidFill>
                <a:effectLst/>
                <a:latin typeface="+mn-lt"/>
                <a:ea typeface="+mn-ea"/>
                <a:cs typeface="+mn-cs"/>
              </a:rPr>
              <a:t>Word frequencies from this week’s new and revisited sets:</a:t>
            </a:r>
            <a:br>
              <a:rPr lang="en-GB" sz="1200" b="0" kern="1200" baseline="0" dirty="0">
                <a:solidFill>
                  <a:schemeClr val="tx1"/>
                </a:solidFill>
                <a:effectLst/>
                <a:latin typeface="+mn-lt"/>
                <a:ea typeface="+mn-ea"/>
                <a:cs typeface="+mn-cs"/>
              </a:rPr>
            </a:br>
            <a:r>
              <a:rPr lang="en-GB" sz="1200" kern="1200" dirty="0">
                <a:solidFill>
                  <a:schemeClr val="tx1"/>
                </a:solidFill>
                <a:effectLst/>
                <a:latin typeface="+mn-lt"/>
                <a:ea typeface="+mn-ea"/>
                <a:cs typeface="+mn-cs"/>
              </a:rPr>
              <a:t>der See [1167] </a:t>
            </a:r>
            <a:r>
              <a:rPr lang="en-GB" sz="1200" kern="1200" dirty="0" err="1">
                <a:solidFill>
                  <a:schemeClr val="tx1"/>
                </a:solidFill>
                <a:effectLst/>
                <a:latin typeface="+mn-lt"/>
                <a:ea typeface="+mn-ea"/>
                <a:cs typeface="+mn-cs"/>
              </a:rPr>
              <a:t>nächste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Woche</a:t>
            </a:r>
            <a:r>
              <a:rPr lang="en-GB" sz="1200" kern="1200" dirty="0">
                <a:solidFill>
                  <a:schemeClr val="tx1"/>
                </a:solidFill>
                <a:effectLst/>
                <a:latin typeface="+mn-lt"/>
                <a:ea typeface="+mn-ea"/>
                <a:cs typeface="+mn-cs"/>
              </a:rPr>
              <a:t> [249/211] der Strand [2047] </a:t>
            </a:r>
            <a:r>
              <a:rPr lang="en-US" sz="1200" kern="1200" dirty="0">
                <a:solidFill>
                  <a:schemeClr val="tx1"/>
                </a:solidFill>
                <a:effectLst/>
                <a:latin typeface="+mn-lt"/>
                <a:ea typeface="+mn-ea"/>
                <a:cs typeface="+mn-cs"/>
              </a:rPr>
              <a:t>Sommer [771] </a:t>
            </a:r>
            <a:endParaRPr lang="en-GB"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2894253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a:t>
                </a:r>
              </a:p>
              <a:p>
                <a:r>
                  <a:rPr lang="en-GB" sz="1200" kern="1200" dirty="0">
                    <a:solidFill>
                      <a:schemeClr val="tx1"/>
                    </a:solidFill>
                    <a:effectLst/>
                    <a:latin typeface="+mn-lt"/>
                    <a:ea typeface="+mn-ea"/>
                    <a:cs typeface="+mn-cs"/>
                  </a:rPr>
                  <a:t>8 minutes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p>
              <a:p>
                <a:r>
                  <a:rPr lang="en-GB" baseline="0" dirty="0"/>
                  <a:t>To practise hearing and reading the recently-introduced grammar, together with vocabulary featured in this week’s new and revisited sets. The suggested procedure includes strategic pausing of the audio to help students to connect the spoken and written forms of the language more securely. Eliciting suggested changes to the text consolidates word and grammar knowledge.</a:t>
                </a:r>
                <a:br>
                  <a:rPr lang="en-GB" baseline="0" dirty="0"/>
                </a:br>
                <a:r>
                  <a:rPr lang="en-GB" baseline="0" dirty="0"/>
                  <a:t>Additionally, this task further highlights compound words in German.</a:t>
                </a:r>
              </a:p>
              <a:p>
                <a:endParaRPr lang="en-GB" sz="1200" b="1" kern="1200" baseline="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Suggested</a:t>
                </a:r>
                <a:r>
                  <a:rPr lang="en-GB" sz="1200" b="1" kern="1200" baseline="0" dirty="0">
                    <a:solidFill>
                      <a:schemeClr val="tx1"/>
                    </a:solidFill>
                    <a:effectLst/>
                    <a:latin typeface="+mn-lt"/>
                    <a:ea typeface="+mn-ea"/>
                    <a:cs typeface="+mn-cs"/>
                  </a:rPr>
                  <a:t> p</a:t>
                </a:r>
                <a:r>
                  <a:rPr lang="en-GB" sz="1200" b="1" kern="1200" dirty="0">
                    <a:solidFill>
                      <a:schemeClr val="tx1"/>
                    </a:solidFill>
                    <a:effectLst/>
                    <a:latin typeface="+mn-lt"/>
                    <a:ea typeface="+mn-ea"/>
                    <a:cs typeface="+mn-cs"/>
                  </a:rPr>
                  <a:t>rocedure</a:t>
                </a:r>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1</a:t>
                </a:r>
                <a:r>
                  <a:rPr lang="en-GB" sz="1200" b="0" kern="1200" dirty="0">
                    <a:solidFill>
                      <a:schemeClr val="tx1"/>
                    </a:solidFill>
                    <a:effectLst/>
                    <a:latin typeface="+mn-lt"/>
                    <a:ea typeface="+mn-ea"/>
                    <a:cs typeface="+mn-cs"/>
                  </a:rPr>
                  <a:t>. Click on the audio button to play the text. Read and listen</a:t>
                </a:r>
                <a:r>
                  <a:rPr lang="en-GB" sz="1200" b="0" kern="1200" baseline="0" dirty="0">
                    <a:solidFill>
                      <a:schemeClr val="tx1"/>
                    </a:solidFill>
                    <a:effectLst/>
                    <a:latin typeface="+mn-lt"/>
                    <a:ea typeface="+mn-ea"/>
                    <a:cs typeface="+mn-cs"/>
                  </a:rPr>
                  <a:t>.</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Note: There is a full version of the audio top right with a player.  Alternatively the audio is in 6 sections with a pause just after the words 1-5 below, to facilitate easy stop/start.  </a:t>
                </a:r>
                <a:br>
                  <a:rPr lang="en-GB" sz="1200" b="0" kern="1200" baseline="0" dirty="0">
                    <a:solidFill>
                      <a:schemeClr val="tx1"/>
                    </a:solidFill>
                    <a:effectLst/>
                    <a:latin typeface="+mn-lt"/>
                    <a:ea typeface="+mn-ea"/>
                    <a:cs typeface="+mn-cs"/>
                  </a:rPr>
                </a:br>
                <a:r>
                  <a:rPr lang="en-GB" sz="1200" b="1" kern="1200" baseline="0" dirty="0">
                    <a:solidFill>
                      <a:schemeClr val="tx1"/>
                    </a:solidFill>
                    <a:effectLst/>
                    <a:latin typeface="+mn-lt"/>
                    <a:ea typeface="+mn-ea"/>
                    <a:cs typeface="+mn-cs"/>
                  </a:rPr>
                  <a:t>2</a:t>
                </a:r>
                <a:r>
                  <a:rPr lang="en-GB" sz="1200" b="0" kern="1200" baseline="0" dirty="0">
                    <a:solidFill>
                      <a:schemeClr val="tx1"/>
                    </a:solidFill>
                    <a:effectLst/>
                    <a:latin typeface="+mn-lt"/>
                    <a:ea typeface="+mn-ea"/>
                    <a:cs typeface="+mn-cs"/>
                  </a:rPr>
                  <a:t>. To support segmentation, stop the audio and ask students to say:</a:t>
                </a:r>
                <a:br>
                  <a:rPr lang="en-GB" sz="1200" b="0" kern="1200" baseline="0" dirty="0">
                    <a:solidFill>
                      <a:schemeClr val="tx1"/>
                    </a:solidFill>
                    <a:effectLst/>
                    <a:latin typeface="+mn-lt"/>
                    <a:ea typeface="+mn-ea"/>
                    <a:cs typeface="+mn-cs"/>
                  </a:rPr>
                </a:br>
                <a:r>
                  <a:rPr lang="en-GB" sz="1200" b="0" kern="1200" baseline="0" dirty="0" err="1">
                    <a:solidFill>
                      <a:schemeClr val="tx1"/>
                    </a:solidFill>
                    <a:effectLst/>
                    <a:latin typeface="+mn-lt"/>
                    <a:ea typeface="+mn-ea"/>
                    <a:cs typeface="+mn-cs"/>
                  </a:rPr>
                  <a:t>i</a:t>
                </a:r>
                <a:r>
                  <a:rPr lang="en-GB" sz="1200" b="0" kern="1200" baseline="0" dirty="0">
                    <a:solidFill>
                      <a:schemeClr val="tx1"/>
                    </a:solidFill>
                    <a:effectLst/>
                    <a:latin typeface="+mn-lt"/>
                    <a:ea typeface="+mn-ea"/>
                    <a:cs typeface="+mn-cs"/>
                  </a:rPr>
                  <a:t>. the next word</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ii. the previous word</a:t>
                </a:r>
                <a:br>
                  <a:rPr lang="en-GB" sz="1200" b="0" kern="1200" baseline="0" dirty="0">
                    <a:solidFill>
                      <a:schemeClr val="tx1"/>
                    </a:solidFill>
                    <a:effectLst/>
                    <a:latin typeface="+mn-lt"/>
                    <a:ea typeface="+mn-ea"/>
                    <a:cs typeface="+mn-cs"/>
                  </a:rPr>
                </a:br>
                <a:r>
                  <a:rPr lang="en-GB" sz="1200" b="1" kern="1200" baseline="0" dirty="0">
                    <a:solidFill>
                      <a:schemeClr val="tx1"/>
                    </a:solidFill>
                    <a:effectLst/>
                    <a:latin typeface="+mn-lt"/>
                    <a:ea typeface="+mn-ea"/>
                    <a:cs typeface="+mn-cs"/>
                  </a:rPr>
                  <a:t>3</a:t>
                </a:r>
                <a:r>
                  <a:rPr lang="en-GB" sz="1200" b="0" kern="1200" baseline="0" dirty="0">
                    <a:solidFill>
                      <a:schemeClr val="tx1"/>
                    </a:solidFill>
                    <a:effectLst/>
                    <a:latin typeface="+mn-lt"/>
                    <a:ea typeface="+mn-ea"/>
                    <a:cs typeface="+mn-cs"/>
                  </a:rPr>
                  <a:t>. In addition, to develop understanding, vocabulary and grammar knowledge, pause at key points and ask students to suggest an alternative word that could replace the next word. Useful words to replace in this text would be: </a:t>
                </a:r>
                <a:br>
                  <a:rPr lang="en-GB" sz="1200" b="0" kern="1200" baseline="0" dirty="0">
                    <a:solidFill>
                      <a:schemeClr val="tx1"/>
                    </a:solidFill>
                    <a:effectLst/>
                    <a:latin typeface="+mn-lt"/>
                    <a:ea typeface="+mn-ea"/>
                    <a:cs typeface="+mn-cs"/>
                  </a:rPr>
                </a:br>
                <a:r>
                  <a:rPr lang="en-GB" sz="1200" b="0" kern="1200" baseline="0" dirty="0" err="1">
                    <a:solidFill>
                      <a:schemeClr val="tx1"/>
                    </a:solidFill>
                    <a:effectLst/>
                    <a:latin typeface="+mn-lt"/>
                    <a:ea typeface="+mn-ea"/>
                    <a:cs typeface="+mn-cs"/>
                  </a:rPr>
                  <a:t>i</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Ferienhaus</a:t>
                </a:r>
                <a:r>
                  <a:rPr lang="en-GB" sz="1200" b="0" kern="1200" baseline="0" dirty="0">
                    <a:solidFill>
                      <a:schemeClr val="tx1"/>
                    </a:solidFill>
                    <a:effectLst/>
                    <a:latin typeface="+mn-lt"/>
                    <a:ea typeface="+mn-ea"/>
                    <a:cs typeface="+mn-cs"/>
                  </a:rPr>
                  <a:t> (alternative Hotel – does this change the article? No, because Haus and Hotel are both ‘das’)</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ii. </a:t>
                </a:r>
                <a:r>
                  <a:rPr lang="en-GB" sz="1200" b="0" kern="1200" baseline="0" dirty="0" err="1">
                    <a:solidFill>
                      <a:schemeClr val="tx1"/>
                    </a:solidFill>
                    <a:effectLst/>
                    <a:latin typeface="+mn-lt"/>
                    <a:ea typeface="+mn-ea"/>
                    <a:cs typeface="+mn-cs"/>
                  </a:rPr>
                  <a:t>Schreibtisch</a:t>
                </a:r>
                <a:r>
                  <a:rPr lang="en-GB" sz="1200" b="0" kern="1200" baseline="0" dirty="0">
                    <a:solidFill>
                      <a:schemeClr val="tx1"/>
                    </a:solidFill>
                    <a:effectLst/>
                    <a:latin typeface="+mn-lt"/>
                    <a:ea typeface="+mn-ea"/>
                    <a:cs typeface="+mn-cs"/>
                  </a:rPr>
                  <a:t> (nouns of all three genders could be elicited as replacements here, focusing on R2 (</a:t>
                </a:r>
                <a:r>
                  <a:rPr lang="en-GB" sz="1200" b="0" kern="1200" baseline="0" dirty="0" err="1">
                    <a:solidFill>
                      <a:schemeClr val="tx1"/>
                    </a:solidFill>
                    <a:effectLst/>
                    <a:latin typeface="+mn-lt"/>
                    <a:ea typeface="+mn-ea"/>
                    <a:cs typeface="+mn-cs"/>
                  </a:rPr>
                  <a:t>acc</a:t>
                </a:r>
                <a:r>
                  <a:rPr lang="en-GB" sz="1200" b="0" kern="1200" baseline="0" dirty="0">
                    <a:solidFill>
                      <a:schemeClr val="tx1"/>
                    </a:solidFill>
                    <a:effectLst/>
                    <a:latin typeface="+mn-lt"/>
                    <a:ea typeface="+mn-ea"/>
                    <a:cs typeface="+mn-cs"/>
                  </a:rPr>
                  <a:t>) indefinite articles</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iii. </a:t>
                </a:r>
                <a:r>
                  <a:rPr lang="en-GB" sz="1200" b="0" kern="1200" baseline="0" dirty="0" err="1">
                    <a:solidFill>
                      <a:schemeClr val="tx1"/>
                    </a:solidFill>
                    <a:effectLst/>
                    <a:latin typeface="+mn-lt"/>
                    <a:ea typeface="+mn-ea"/>
                    <a:cs typeface="+mn-cs"/>
                  </a:rPr>
                  <a:t>Woche</a:t>
                </a:r>
                <a:r>
                  <a:rPr lang="en-GB" sz="1200" b="0" kern="1200" baseline="0" dirty="0">
                    <a:solidFill>
                      <a:schemeClr val="tx1"/>
                    </a:solidFill>
                    <a:effectLst/>
                    <a:latin typeface="+mn-lt"/>
                    <a:ea typeface="+mn-ea"/>
                    <a:cs typeface="+mn-cs"/>
                  </a:rPr>
                  <a:t> (replacing this word, e.g. with a particular day, or month would require a change to </a:t>
                </a:r>
                <a:r>
                  <a:rPr lang="en-GB" sz="1200" b="0" kern="1200" baseline="0" dirty="0" err="1">
                    <a:solidFill>
                      <a:schemeClr val="tx1"/>
                    </a:solidFill>
                    <a:effectLst/>
                    <a:latin typeface="+mn-lt"/>
                    <a:ea typeface="+mn-ea"/>
                    <a:cs typeface="+mn-cs"/>
                  </a:rPr>
                  <a:t>Letzte</a:t>
                </a:r>
                <a:r>
                  <a:rPr lang="en-GB" sz="1200" b="0" kern="1200" baseline="0" dirty="0">
                    <a:solidFill>
                      <a:schemeClr val="tx1"/>
                    </a:solidFill>
                    <a:effectLst/>
                    <a:latin typeface="+mn-lt"/>
                    <a:ea typeface="+mn-ea"/>
                    <a:cs typeface="+mn-cs"/>
                  </a:rPr>
                  <a:t>, which was practised last week)</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iv. </a:t>
                </a:r>
                <a:r>
                  <a:rPr lang="en-GB" sz="1200" b="0" kern="1200" baseline="0" dirty="0" err="1">
                    <a:solidFill>
                      <a:schemeClr val="tx1"/>
                    </a:solidFill>
                    <a:effectLst/>
                    <a:latin typeface="+mn-lt"/>
                    <a:ea typeface="+mn-ea"/>
                    <a:cs typeface="+mn-cs"/>
                  </a:rPr>
                  <a:t>habe</a:t>
                </a:r>
                <a:r>
                  <a:rPr lang="en-GB" sz="1200" b="0" kern="1200" baseline="0" dirty="0">
                    <a:solidFill>
                      <a:schemeClr val="tx1"/>
                    </a:solidFill>
                    <a:effectLst/>
                    <a:latin typeface="+mn-lt"/>
                    <a:ea typeface="+mn-ea"/>
                    <a:cs typeface="+mn-cs"/>
                  </a:rPr>
                  <a:t> ich (the one straight after </a:t>
                </a:r>
                <a:r>
                  <a:rPr lang="en-GB" sz="1200" b="0" kern="1200" baseline="0" dirty="0" err="1">
                    <a:solidFill>
                      <a:schemeClr val="tx1"/>
                    </a:solidFill>
                    <a:effectLst/>
                    <a:latin typeface="+mn-lt"/>
                    <a:ea typeface="+mn-ea"/>
                    <a:cs typeface="+mn-cs"/>
                  </a:rPr>
                  <a:t>letzte</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Woche</a:t>
                </a:r>
                <a:r>
                  <a:rPr lang="en-GB" sz="1200" b="0" kern="1200" baseline="0" dirty="0">
                    <a:solidFill>
                      <a:schemeClr val="tx1"/>
                    </a:solidFill>
                    <a:effectLst/>
                    <a:latin typeface="+mn-lt"/>
                    <a:ea typeface="+mn-ea"/>
                    <a:cs typeface="+mn-cs"/>
                  </a:rPr>
                  <a:t>) – here any past tense activity would word, recycling some verbs from last week or some of the new language</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v. </a:t>
                </a:r>
                <a:r>
                  <a:rPr lang="en-GB" sz="1200" b="0" kern="1200" baseline="0" dirty="0" err="1">
                    <a:solidFill>
                      <a:schemeClr val="tx1"/>
                    </a:solidFill>
                    <a:effectLst/>
                    <a:latin typeface="+mn-lt"/>
                    <a:ea typeface="+mn-ea"/>
                    <a:cs typeface="+mn-cs"/>
                  </a:rPr>
                  <a:t>Wasserpark</a:t>
                </a:r>
                <a:br>
                  <a:rPr lang="en-GB" sz="1200" b="0" kern="1200" baseline="0" dirty="0">
                    <a:solidFill>
                      <a:schemeClr val="tx1"/>
                    </a:solidFill>
                    <a:effectLst/>
                    <a:latin typeface="+mn-lt"/>
                    <a:ea typeface="+mn-ea"/>
                    <a:cs typeface="+mn-cs"/>
                  </a:rPr>
                </a:br>
                <a:r>
                  <a:rPr lang="en-GB" sz="1200" b="1" kern="1200" baseline="0" dirty="0">
                    <a:solidFill>
                      <a:schemeClr val="tx1"/>
                    </a:solidFill>
                    <a:effectLst/>
                    <a:latin typeface="+mn-lt"/>
                    <a:ea typeface="+mn-ea"/>
                    <a:cs typeface="+mn-cs"/>
                  </a:rPr>
                  <a:t>4</a:t>
                </a:r>
                <a:r>
                  <a:rPr lang="en-GB" sz="1200" b="0" kern="1200" baseline="0" dirty="0">
                    <a:solidFill>
                      <a:schemeClr val="tx1"/>
                    </a:solidFill>
                    <a:effectLst/>
                    <a:latin typeface="+mn-lt"/>
                    <a:ea typeface="+mn-ea"/>
                    <a:cs typeface="+mn-cs"/>
                  </a:rPr>
                  <a:t>. Check students’ understanding of the three compound nouns already met (in white bold text). Note: </a:t>
                </a:r>
                <a:r>
                  <a:rPr lang="en-GB" sz="1200" b="0" kern="1200" baseline="0" dirty="0" err="1">
                    <a:solidFill>
                      <a:schemeClr val="tx1"/>
                    </a:solidFill>
                    <a:effectLst/>
                    <a:latin typeface="+mn-lt"/>
                    <a:ea typeface="+mn-ea"/>
                    <a:cs typeface="+mn-cs"/>
                  </a:rPr>
                  <a:t>Schlagzeug</a:t>
                </a:r>
                <a:r>
                  <a:rPr lang="en-GB" sz="1200" b="0" kern="1200" baseline="0" dirty="0">
                    <a:solidFill>
                      <a:schemeClr val="tx1"/>
                    </a:solidFill>
                    <a:effectLst/>
                    <a:latin typeface="+mn-lt"/>
                    <a:ea typeface="+mn-ea"/>
                    <a:cs typeface="+mn-cs"/>
                  </a:rPr>
                  <a:t> and </a:t>
                </a:r>
                <a:r>
                  <a:rPr lang="en-GB" sz="1200" b="0" kern="1200" baseline="0" dirty="0" err="1">
                    <a:solidFill>
                      <a:schemeClr val="tx1"/>
                    </a:solidFill>
                    <a:effectLst/>
                    <a:latin typeface="+mn-lt"/>
                    <a:ea typeface="+mn-ea"/>
                    <a:cs typeface="+mn-cs"/>
                  </a:rPr>
                  <a:t>Fußball</a:t>
                </a:r>
                <a:r>
                  <a:rPr lang="en-GB" sz="1200" b="0" kern="1200" baseline="0" dirty="0">
                    <a:solidFill>
                      <a:schemeClr val="tx1"/>
                    </a:solidFill>
                    <a:effectLst/>
                    <a:latin typeface="+mn-lt"/>
                    <a:ea typeface="+mn-ea"/>
                    <a:cs typeface="+mn-cs"/>
                  </a:rPr>
                  <a:t> have not been explicitly presented as compound nouns but students should know the meanings and might be able to subdivide into two nouns. The noun ‘das </a:t>
                </a:r>
                <a:r>
                  <a:rPr lang="en-GB" sz="1200" b="0" kern="1200" baseline="0" dirty="0" err="1">
                    <a:solidFill>
                      <a:schemeClr val="tx1"/>
                    </a:solidFill>
                    <a:effectLst/>
                    <a:latin typeface="+mn-lt"/>
                    <a:ea typeface="+mn-ea"/>
                    <a:cs typeface="+mn-cs"/>
                  </a:rPr>
                  <a:t>Zeug</a:t>
                </a:r>
                <a:r>
                  <a:rPr lang="en-GB" sz="1200" b="0" kern="1200" baseline="0" dirty="0">
                    <a:solidFill>
                      <a:schemeClr val="tx1"/>
                    </a:solidFill>
                    <a:effectLst/>
                    <a:latin typeface="+mn-lt"/>
                    <a:ea typeface="+mn-ea"/>
                    <a:cs typeface="+mn-cs"/>
                  </a:rPr>
                  <a:t>’ (meaning ‘thing, stuff’) has two other useful compounds: </a:t>
                </a:r>
                <a:r>
                  <a:rPr lang="en-GB" sz="1200" b="0" kern="1200" baseline="0" dirty="0" err="1">
                    <a:solidFill>
                      <a:schemeClr val="tx1"/>
                    </a:solidFill>
                    <a:effectLst/>
                    <a:latin typeface="+mn-lt"/>
                    <a:ea typeface="+mn-ea"/>
                    <a:cs typeface="+mn-cs"/>
                  </a:rPr>
                  <a:t>Fahrzeug</a:t>
                </a:r>
                <a:r>
                  <a:rPr lang="en-GB" sz="1200" b="0" kern="1200" baseline="0" dirty="0">
                    <a:solidFill>
                      <a:schemeClr val="tx1"/>
                    </a:solidFill>
                    <a:effectLst/>
                    <a:latin typeface="+mn-lt"/>
                    <a:ea typeface="+mn-ea"/>
                    <a:cs typeface="+mn-cs"/>
                  </a:rPr>
                  <a:t> (vehicle, literally travel/go thing) and </a:t>
                </a:r>
                <a:r>
                  <a:rPr lang="en-GB" sz="1200" b="0" kern="1200" baseline="0" dirty="0" err="1">
                    <a:solidFill>
                      <a:schemeClr val="tx1"/>
                    </a:solidFill>
                    <a:effectLst/>
                    <a:latin typeface="+mn-lt"/>
                    <a:ea typeface="+mn-ea"/>
                    <a:cs typeface="+mn-cs"/>
                  </a:rPr>
                  <a:t>Spielzeug</a:t>
                </a:r>
                <a:r>
                  <a:rPr lang="en-GB" sz="1200" b="0" kern="1200" baseline="0" dirty="0">
                    <a:solidFill>
                      <a:schemeClr val="tx1"/>
                    </a:solidFill>
                    <a:effectLst/>
                    <a:latin typeface="+mn-lt"/>
                    <a:ea typeface="+mn-ea"/>
                    <a:cs typeface="+mn-cs"/>
                  </a:rPr>
                  <a:t> (toy, literally play thing) that could be mentioned.</a:t>
                </a:r>
              </a:p>
              <a:p>
                <a:r>
                  <a:rPr lang="en-GB" sz="1200" b="1" kern="1200" baseline="0" dirty="0">
                    <a:solidFill>
                      <a:schemeClr val="tx1"/>
                    </a:solidFill>
                    <a:effectLst/>
                    <a:latin typeface="+mn-lt"/>
                    <a:ea typeface="+mn-ea"/>
                    <a:cs typeface="+mn-cs"/>
                  </a:rPr>
                  <a:t>5. </a:t>
                </a:r>
                <a:r>
                  <a:rPr lang="en-GB" sz="1200" b="0" kern="1200" baseline="0" dirty="0">
                    <a:solidFill>
                      <a:schemeClr val="tx1"/>
                    </a:solidFill>
                    <a:effectLst/>
                    <a:latin typeface="+mn-lt"/>
                    <a:ea typeface="+mn-ea"/>
                    <a:cs typeface="+mn-cs"/>
                  </a:rPr>
                  <a:t>Students use their existing vocabulary knowledge to work out the meanings of the five compound nouns in orange text (they have met the component parts previously), and the one compound adjective. </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It’s useful to note that many compounds are formed using a verb stem: </a:t>
                </a:r>
                <a:r>
                  <a:rPr lang="en-GB" sz="1200" b="0" kern="1200" baseline="0" dirty="0" err="1">
                    <a:solidFill>
                      <a:schemeClr val="tx1"/>
                    </a:solidFill>
                    <a:effectLst/>
                    <a:latin typeface="+mn-lt"/>
                    <a:ea typeface="+mn-ea"/>
                    <a:cs typeface="+mn-cs"/>
                  </a:rPr>
                  <a:t>schreib</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steh</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schlaf</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schlag</a:t>
                </a:r>
                <a:r>
                  <a:rPr lang="en-GB" sz="1200" b="0" kern="1200" baseline="0" dirty="0">
                    <a:solidFill>
                      <a:schemeClr val="tx1"/>
                    </a:solidFill>
                    <a:effectLst/>
                    <a:latin typeface="+mn-lt"/>
                    <a:ea typeface="+mn-ea"/>
                    <a:cs typeface="+mn-cs"/>
                  </a:rPr>
                  <a:t>-, spiel-, </a:t>
                </a:r>
                <a:r>
                  <a:rPr lang="en-GB" sz="1200" b="0" kern="1200" baseline="0" dirty="0" err="1">
                    <a:solidFill>
                      <a:schemeClr val="tx1"/>
                    </a:solidFill>
                    <a:effectLst/>
                    <a:latin typeface="+mn-lt"/>
                    <a:ea typeface="+mn-ea"/>
                    <a:cs typeface="+mn-cs"/>
                  </a:rPr>
                  <a:t>fahr</a:t>
                </a:r>
                <a:r>
                  <a:rPr lang="en-GB" sz="1200" b="0" kern="1200" baseline="0" dirty="0">
                    <a:solidFill>
                      <a:schemeClr val="tx1"/>
                    </a:solidFill>
                    <a:effectLst/>
                    <a:latin typeface="+mn-lt"/>
                    <a:ea typeface="+mn-ea"/>
                    <a:cs typeface="+mn-cs"/>
                  </a:rPr>
                  <a:t>- etc..</a:t>
                </a:r>
              </a:p>
              <a:p>
                <a:endParaRPr lang="en-GB" sz="1200" b="0"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Transcript</a:t>
                </a:r>
              </a:p>
              <a:p>
                <a:pPr algn="l"/>
                <a:r>
                  <a:rPr lang="en-GB" sz="1200" b="0" dirty="0">
                    <a:latin typeface="Century Gothic" panose="020B0502020202020204" pitchFamily="34" charset="0"/>
                  </a:rPr>
                  <a:t>Diesen Sommer </a:t>
                </a:r>
                <a:r>
                  <a:rPr lang="en-GB" sz="1200" b="0" dirty="0" err="1">
                    <a:latin typeface="Century Gothic" panose="020B0502020202020204" pitchFamily="34" charset="0"/>
                  </a:rPr>
                  <a:t>mache</a:t>
                </a:r>
                <a:r>
                  <a:rPr lang="en-GB" sz="1200" b="0" dirty="0">
                    <a:latin typeface="Century Gothic" panose="020B0502020202020204" pitchFamily="34" charset="0"/>
                  </a:rPr>
                  <a:t> ich in </a:t>
                </a:r>
                <a:r>
                  <a:rPr lang="en-GB" sz="1200" b="0" dirty="0" err="1">
                    <a:latin typeface="Century Gothic" panose="020B0502020202020204" pitchFamily="34" charset="0"/>
                  </a:rPr>
                  <a:t>Kreuzlingen</a:t>
                </a:r>
                <a:r>
                  <a:rPr lang="en-GB" sz="1200" b="0" dirty="0">
                    <a:latin typeface="Century Gothic" panose="020B0502020202020204" pitchFamily="34" charset="0"/>
                  </a:rPr>
                  <a:t> in der Schweiz </a:t>
                </a:r>
                <a:r>
                  <a:rPr lang="en-GB" sz="1200" b="0" dirty="0" err="1">
                    <a:solidFill>
                      <a:srgbClr val="E87D1E"/>
                    </a:solidFill>
                    <a:latin typeface="Century Gothic" panose="020B0502020202020204" pitchFamily="34" charset="0"/>
                  </a:rPr>
                  <a:t>Sommerurlaub</a:t>
                </a:r>
                <a:r>
                  <a:rPr lang="en-GB" sz="1200" b="0" dirty="0">
                    <a:solidFill>
                      <a:srgbClr val="E87D1E"/>
                    </a:solidFill>
                    <a:latin typeface="Century Gothic" panose="020B0502020202020204" pitchFamily="34" charset="0"/>
                  </a:rPr>
                  <a:t>.</a:t>
                </a:r>
                <a:r>
                  <a:rPr lang="en-GB" sz="1200" b="0" dirty="0">
                    <a:latin typeface="Century Gothic" panose="020B0502020202020204" pitchFamily="34" charset="0"/>
                  </a:rPr>
                  <a:t> Ich mag das Haus </a:t>
                </a:r>
                <a:r>
                  <a:rPr lang="en-GB" sz="1200" b="0" dirty="0" err="1">
                    <a:latin typeface="Century Gothic" panose="020B0502020202020204" pitchFamily="34" charset="0"/>
                  </a:rPr>
                  <a:t>sehr</a:t>
                </a:r>
                <a:r>
                  <a:rPr lang="en-GB" sz="1200" b="0" dirty="0">
                    <a:latin typeface="Century Gothic" panose="020B0502020202020204" pitchFamily="34" charset="0"/>
                  </a:rPr>
                  <a:t>. Ich </a:t>
                </a:r>
                <a:r>
                  <a:rPr lang="en-GB" sz="1200" b="0" dirty="0" err="1">
                    <a:latin typeface="Century Gothic" panose="020B0502020202020204" pitchFamily="34" charset="0"/>
                  </a:rPr>
                  <a:t>habe</a:t>
                </a:r>
                <a:r>
                  <a:rPr lang="en-GB" sz="1200" b="0" dirty="0">
                    <a:latin typeface="Century Gothic" panose="020B0502020202020204" pitchFamily="34" charset="0"/>
                  </a:rPr>
                  <a:t> </a:t>
                </a:r>
                <a:r>
                  <a:rPr lang="en-GB" sz="1200" b="0" dirty="0" err="1">
                    <a:latin typeface="Century Gothic" panose="020B0502020202020204" pitchFamily="34" charset="0"/>
                  </a:rPr>
                  <a:t>bisher</a:t>
                </a:r>
                <a:r>
                  <a:rPr lang="en-GB" sz="1200" b="0" dirty="0">
                    <a:latin typeface="Century Gothic" panose="020B0502020202020204" pitchFamily="34" charset="0"/>
                  </a:rPr>
                  <a:t> </a:t>
                </a:r>
                <a:r>
                  <a:rPr lang="en-GB" sz="1200" b="0" dirty="0" err="1">
                    <a:latin typeface="Century Gothic" panose="020B0502020202020204" pitchFamily="34" charset="0"/>
                  </a:rPr>
                  <a:t>nie</a:t>
                </a:r>
                <a:r>
                  <a:rPr lang="en-GB" sz="1200" b="0" dirty="0">
                    <a:latin typeface="Century Gothic" panose="020B0502020202020204" pitchFamily="34" charset="0"/>
                  </a:rPr>
                  <a:t> in </a:t>
                </a:r>
                <a:r>
                  <a:rPr lang="en-GB" sz="1200" b="0" dirty="0" err="1">
                    <a:latin typeface="Century Gothic" panose="020B0502020202020204" pitchFamily="34" charset="0"/>
                  </a:rPr>
                  <a:t>einem</a:t>
                </a:r>
                <a:r>
                  <a:rPr lang="en-GB" sz="1200" b="0" dirty="0">
                    <a:latin typeface="Century Gothic" panose="020B0502020202020204" pitchFamily="34" charset="0"/>
                  </a:rPr>
                  <a:t> </a:t>
                </a:r>
                <a:r>
                  <a:rPr lang="en-GB" sz="1200" b="0" dirty="0" err="1">
                    <a:solidFill>
                      <a:srgbClr val="E87D1E"/>
                    </a:solidFill>
                    <a:latin typeface="Century Gothic" panose="020B0502020202020204" pitchFamily="34" charset="0"/>
                  </a:rPr>
                  <a:t>Ferienhaus</a:t>
                </a:r>
                <a:r>
                  <a:rPr lang="en-GB" sz="1200" b="0" dirty="0">
                    <a:latin typeface="Century Gothic" panose="020B0502020202020204" pitchFamily="34" charset="0"/>
                  </a:rPr>
                  <a:t> </a:t>
                </a:r>
                <a:r>
                  <a:rPr lang="en-GB" sz="1200" b="0" dirty="0" err="1">
                    <a:latin typeface="Century Gothic" panose="020B0502020202020204" pitchFamily="34" charset="0"/>
                  </a:rPr>
                  <a:t>gewohnt</a:t>
                </a:r>
                <a:r>
                  <a:rPr lang="en-GB" sz="1200" b="0" dirty="0">
                    <a:latin typeface="Century Gothic" panose="020B0502020202020204" pitchFamily="34" charset="0"/>
                  </a:rPr>
                  <a:t>! Mein </a:t>
                </a:r>
                <a:r>
                  <a:rPr lang="en-GB" sz="1200" b="0" dirty="0" err="1">
                    <a:solidFill>
                      <a:srgbClr val="E87D1E"/>
                    </a:solidFill>
                    <a:latin typeface="Century Gothic" panose="020B0502020202020204" pitchFamily="34" charset="0"/>
                  </a:rPr>
                  <a:t>Schlafzimmer</a:t>
                </a:r>
                <a:r>
                  <a:rPr lang="en-GB" sz="1200" b="0" dirty="0">
                    <a:latin typeface="Century Gothic" panose="020B0502020202020204" pitchFamily="34" charset="0"/>
                  </a:rPr>
                  <a:t> hat </a:t>
                </a:r>
                <a:r>
                  <a:rPr lang="en-GB" sz="1200" b="0" dirty="0" err="1">
                    <a:latin typeface="Century Gothic" panose="020B0502020202020204" pitchFamily="34" charset="0"/>
                  </a:rPr>
                  <a:t>einen</a:t>
                </a:r>
                <a:r>
                  <a:rPr lang="en-GB" sz="1200" b="0" dirty="0">
                    <a:latin typeface="Century Gothic" panose="020B0502020202020204" pitchFamily="34" charset="0"/>
                  </a:rPr>
                  <a:t> </a:t>
                </a:r>
                <a:r>
                  <a:rPr lang="en-GB" sz="1200" b="0" dirty="0" err="1">
                    <a:solidFill>
                      <a:srgbClr val="E87D1E"/>
                    </a:solidFill>
                    <a:latin typeface="Century Gothic" panose="020B0502020202020204" pitchFamily="34" charset="0"/>
                  </a:rPr>
                  <a:t>Schreibtisch</a:t>
                </a:r>
                <a:r>
                  <a:rPr lang="en-GB" sz="1200" b="0" dirty="0">
                    <a:latin typeface="Century Gothic" panose="020B0502020202020204" pitchFamily="34" charset="0"/>
                  </a:rPr>
                  <a:t>, </a:t>
                </a:r>
                <a:r>
                  <a:rPr lang="en-GB" sz="1200" b="0" dirty="0" err="1">
                    <a:latin typeface="Century Gothic" panose="020B0502020202020204" pitchFamily="34" charset="0"/>
                  </a:rPr>
                  <a:t>eine</a:t>
                </a:r>
                <a:r>
                  <a:rPr lang="en-GB" sz="1200" b="0" dirty="0">
                    <a:latin typeface="Century Gothic" panose="020B0502020202020204" pitchFamily="34" charset="0"/>
                  </a:rPr>
                  <a:t> </a:t>
                </a:r>
                <a:r>
                  <a:rPr lang="en-GB" sz="1200" b="0" dirty="0" err="1">
                    <a:solidFill>
                      <a:srgbClr val="E87D1E"/>
                    </a:solidFill>
                    <a:latin typeface="Century Gothic" panose="020B0502020202020204" pitchFamily="34" charset="0"/>
                  </a:rPr>
                  <a:t>Stehlampe</a:t>
                </a:r>
                <a:r>
                  <a:rPr lang="en-GB" sz="1200" b="0" dirty="0">
                    <a:solidFill>
                      <a:srgbClr val="E87D1E"/>
                    </a:solidFill>
                    <a:latin typeface="Century Gothic" panose="020B0502020202020204" pitchFamily="34" charset="0"/>
                  </a:rPr>
                  <a:t> </a:t>
                </a:r>
                <a:r>
                  <a:rPr lang="en-GB" sz="1200" b="0" dirty="0">
                    <a:latin typeface="Century Gothic" panose="020B0502020202020204" pitchFamily="34" charset="0"/>
                  </a:rPr>
                  <a:t>und... </a:t>
                </a:r>
                <a:r>
                  <a:rPr lang="en-GB" sz="1200" b="0" dirty="0" err="1">
                    <a:latin typeface="Century Gothic" panose="020B0502020202020204" pitchFamily="34" charset="0"/>
                  </a:rPr>
                  <a:t>ein</a:t>
                </a:r>
                <a:r>
                  <a:rPr lang="en-GB" sz="1200" b="0" dirty="0">
                    <a:latin typeface="Century Gothic" panose="020B0502020202020204" pitchFamily="34" charset="0"/>
                  </a:rPr>
                  <a:t> </a:t>
                </a:r>
                <a:r>
                  <a:rPr lang="en-GB" sz="1200" b="0" dirty="0" err="1">
                    <a:latin typeface="Century Gothic" panose="020B0502020202020204" pitchFamily="34" charset="0"/>
                  </a:rPr>
                  <a:t>Schlagzeug</a:t>
                </a:r>
                <a:r>
                  <a:rPr lang="en-GB" sz="1200" b="0" dirty="0">
                    <a:latin typeface="Century Gothic" panose="020B0502020202020204" pitchFamily="34" charset="0"/>
                  </a:rPr>
                  <a:t>! </a:t>
                </a:r>
                <a:r>
                  <a:rPr lang="en-GB" sz="1200" b="0" dirty="0" err="1">
                    <a:latin typeface="Century Gothic" panose="020B0502020202020204" pitchFamily="34" charset="0"/>
                  </a:rPr>
                  <a:t>Letzte</a:t>
                </a:r>
                <a:r>
                  <a:rPr lang="en-GB" sz="1200" b="0" dirty="0">
                    <a:latin typeface="Century Gothic" panose="020B0502020202020204" pitchFamily="34" charset="0"/>
                  </a:rPr>
                  <a:t> </a:t>
                </a:r>
                <a:r>
                  <a:rPr lang="en-GB" sz="1200" b="0" dirty="0" err="1">
                    <a:latin typeface="Century Gothic" panose="020B0502020202020204" pitchFamily="34" charset="0"/>
                  </a:rPr>
                  <a:t>Woche</a:t>
                </a:r>
                <a:r>
                  <a:rPr lang="en-GB" sz="1200" b="0" dirty="0">
                    <a:latin typeface="Century Gothic" panose="020B0502020202020204" pitchFamily="34" charset="0"/>
                  </a:rPr>
                  <a:t> </a:t>
                </a:r>
                <a:r>
                  <a:rPr lang="en-GB" sz="1200" b="0" dirty="0" err="1">
                    <a:latin typeface="Century Gothic" panose="020B0502020202020204" pitchFamily="34" charset="0"/>
                  </a:rPr>
                  <a:t>habe</a:t>
                </a:r>
                <a:r>
                  <a:rPr lang="en-GB" sz="1200" b="0" dirty="0">
                    <a:latin typeface="Century Gothic" panose="020B0502020202020204" pitchFamily="34" charset="0"/>
                  </a:rPr>
                  <a:t> ich </a:t>
                </a:r>
                <a:r>
                  <a:rPr lang="en-GB" sz="1200" b="0" dirty="0" err="1">
                    <a:latin typeface="Century Gothic" panose="020B0502020202020204" pitchFamily="34" charset="0"/>
                  </a:rPr>
                  <a:t>jeden</a:t>
                </a:r>
                <a:r>
                  <a:rPr lang="en-GB" sz="1200" b="0" dirty="0">
                    <a:latin typeface="Century Gothic" panose="020B0502020202020204" pitchFamily="34" charset="0"/>
                  </a:rPr>
                  <a:t> Tag den Bodensee </a:t>
                </a:r>
                <a:r>
                  <a:rPr lang="en-GB" sz="1200" b="0" dirty="0" err="1">
                    <a:latin typeface="Century Gothic" panose="020B0502020202020204" pitchFamily="34" charset="0"/>
                  </a:rPr>
                  <a:t>besucht</a:t>
                </a:r>
                <a:r>
                  <a:rPr lang="en-GB" sz="1200" b="0" dirty="0">
                    <a:latin typeface="Century Gothic" panose="020B0502020202020204" pitchFamily="34" charset="0"/>
                  </a:rPr>
                  <a:t> und </a:t>
                </a:r>
                <a:r>
                  <a:rPr lang="en-GB" sz="1200" b="0" dirty="0" err="1">
                    <a:latin typeface="Century Gothic" panose="020B0502020202020204" pitchFamily="34" charset="0"/>
                  </a:rPr>
                  <a:t>danach</a:t>
                </a:r>
                <a:r>
                  <a:rPr lang="en-GB" sz="1200" b="0" dirty="0">
                    <a:latin typeface="Century Gothic" panose="020B0502020202020204" pitchFamily="34" charset="0"/>
                  </a:rPr>
                  <a:t> Fu</a:t>
                </a:r>
                <a14:m>
                  <m:oMath xmlns:m="http://schemas.openxmlformats.org/officeDocument/2006/math">
                    <m:r>
                      <a:rPr lang="en-GB" sz="1200" b="0" i="0" smtClean="0">
                        <a:latin typeface="Cambria Math" panose="02040503050406030204" pitchFamily="18" charset="0"/>
                      </a:rPr>
                      <m:t>ß</m:t>
                    </m:r>
                  </m:oMath>
                </a14:m>
                <a:r>
                  <a:rPr lang="en-GB" sz="1200" b="0" dirty="0">
                    <a:latin typeface="Century Gothic" panose="020B0502020202020204" pitchFamily="34" charset="0"/>
                  </a:rPr>
                  <a:t>ball </a:t>
                </a:r>
                <a:r>
                  <a:rPr lang="en-GB" sz="1200" b="0" dirty="0" err="1">
                    <a:latin typeface="Century Gothic" panose="020B0502020202020204" pitchFamily="34" charset="0"/>
                  </a:rPr>
                  <a:t>gespielt</a:t>
                </a:r>
                <a:r>
                  <a:rPr lang="en-GB" sz="1200" b="0" dirty="0">
                    <a:latin typeface="Century Gothic" panose="020B0502020202020204" pitchFamily="34" charset="0"/>
                  </a:rPr>
                  <a:t>. Ich </a:t>
                </a:r>
                <a:r>
                  <a:rPr lang="en-GB" sz="1200" b="0" dirty="0" err="1">
                    <a:latin typeface="Century Gothic" panose="020B0502020202020204" pitchFamily="34" charset="0"/>
                  </a:rPr>
                  <a:t>habe</a:t>
                </a:r>
                <a:r>
                  <a:rPr lang="en-GB" sz="1200" b="0" dirty="0">
                    <a:latin typeface="Century Gothic" panose="020B0502020202020204" pitchFamily="34" charset="0"/>
                  </a:rPr>
                  <a:t> </a:t>
                </a:r>
                <a:r>
                  <a:rPr lang="en-GB" sz="1200" b="0" dirty="0" err="1">
                    <a:latin typeface="Century Gothic" panose="020B0502020202020204" pitchFamily="34" charset="0"/>
                  </a:rPr>
                  <a:t>auch</a:t>
                </a:r>
                <a:r>
                  <a:rPr lang="en-GB" sz="1200" b="0" dirty="0">
                    <a:latin typeface="Century Gothic" panose="020B0502020202020204" pitchFamily="34" charset="0"/>
                  </a:rPr>
                  <a:t> </a:t>
                </a:r>
                <a:r>
                  <a:rPr lang="en-GB" sz="1200" b="0" dirty="0" err="1">
                    <a:latin typeface="Century Gothic" panose="020B0502020202020204" pitchFamily="34" charset="0"/>
                  </a:rPr>
                  <a:t>schon</a:t>
                </a:r>
                <a:r>
                  <a:rPr lang="en-GB" sz="1200" b="0" dirty="0">
                    <a:latin typeface="Century Gothic" panose="020B0502020202020204" pitchFamily="34" charset="0"/>
                  </a:rPr>
                  <a:t> </a:t>
                </a:r>
                <a:r>
                  <a:rPr lang="en-GB" sz="1200" b="0" dirty="0" err="1">
                    <a:latin typeface="Century Gothic" panose="020B0502020202020204" pitchFamily="34" charset="0"/>
                  </a:rPr>
                  <a:t>einen</a:t>
                </a:r>
                <a:r>
                  <a:rPr lang="en-GB" sz="1200" b="0" dirty="0">
                    <a:latin typeface="Century Gothic" panose="020B0502020202020204" pitchFamily="34" charset="0"/>
                  </a:rPr>
                  <a:t> </a:t>
                </a:r>
                <a:r>
                  <a:rPr lang="en-GB" sz="1200" b="0" dirty="0" err="1">
                    <a:latin typeface="Century Gothic" panose="020B0502020202020204" pitchFamily="34" charset="0"/>
                  </a:rPr>
                  <a:t>Wasserpark</a:t>
                </a:r>
                <a:r>
                  <a:rPr lang="en-GB" sz="1200" b="0" dirty="0">
                    <a:latin typeface="Century Gothic" panose="020B0502020202020204" pitchFamily="34" charset="0"/>
                  </a:rPr>
                  <a:t> </a:t>
                </a:r>
                <a:r>
                  <a:rPr lang="en-GB" sz="1200" b="0" dirty="0" err="1">
                    <a:latin typeface="Century Gothic" panose="020B0502020202020204" pitchFamily="34" charset="0"/>
                  </a:rPr>
                  <a:t>besucht</a:t>
                </a:r>
                <a:r>
                  <a:rPr lang="en-GB" sz="1200" b="0" dirty="0">
                    <a:latin typeface="Century Gothic" panose="020B0502020202020204" pitchFamily="34" charset="0"/>
                  </a:rPr>
                  <a:t>. </a:t>
                </a:r>
                <a:r>
                  <a:rPr lang="en-GB" sz="1200" b="0" dirty="0" err="1">
                    <a:latin typeface="Century Gothic" panose="020B0502020202020204" pitchFamily="34" charset="0"/>
                  </a:rPr>
                  <a:t>Heute</a:t>
                </a:r>
                <a:r>
                  <a:rPr lang="en-GB" sz="1200" b="0" dirty="0">
                    <a:latin typeface="Century Gothic" panose="020B0502020202020204" pitchFamily="34" charset="0"/>
                  </a:rPr>
                  <a:t> </a:t>
                </a:r>
                <a:r>
                  <a:rPr lang="en-GB" sz="1200" b="0" dirty="0" err="1">
                    <a:latin typeface="Century Gothic" panose="020B0502020202020204" pitchFamily="34" charset="0"/>
                  </a:rPr>
                  <a:t>Nachmittag</a:t>
                </a:r>
                <a:r>
                  <a:rPr lang="en-GB" sz="1200" b="0" dirty="0">
                    <a:latin typeface="Century Gothic" panose="020B0502020202020204" pitchFamily="34" charset="0"/>
                  </a:rPr>
                  <a:t> </a:t>
                </a:r>
                <a:r>
                  <a:rPr lang="en-GB" sz="1200" b="0" dirty="0" err="1">
                    <a:latin typeface="Century Gothic" panose="020B0502020202020204" pitchFamily="34" charset="0"/>
                  </a:rPr>
                  <a:t>habe</a:t>
                </a:r>
                <a:r>
                  <a:rPr lang="en-GB" sz="1200" b="0" dirty="0">
                    <a:latin typeface="Century Gothic" panose="020B0502020202020204" pitchFamily="34" charset="0"/>
                  </a:rPr>
                  <a:t> ich </a:t>
                </a:r>
                <a:r>
                  <a:rPr lang="en-GB" sz="1200" b="0" dirty="0" err="1">
                    <a:latin typeface="Century Gothic" panose="020B0502020202020204" pitchFamily="34" charset="0"/>
                  </a:rPr>
                  <a:t>eine</a:t>
                </a:r>
                <a:r>
                  <a:rPr lang="en-GB" sz="1200" b="0" dirty="0">
                    <a:latin typeface="Century Gothic" panose="020B0502020202020204" pitchFamily="34" charset="0"/>
                  </a:rPr>
                  <a:t> </a:t>
                </a:r>
                <a:r>
                  <a:rPr lang="en-GB" sz="1200" b="0" dirty="0" err="1">
                    <a:latin typeface="Century Gothic" panose="020B0502020202020204" pitchFamily="34" charset="0"/>
                  </a:rPr>
                  <a:t>Radtour</a:t>
                </a:r>
                <a:r>
                  <a:rPr lang="en-GB" sz="1200" b="0" dirty="0">
                    <a:latin typeface="Century Gothic" panose="020B0502020202020204" pitchFamily="34" charset="0"/>
                  </a:rPr>
                  <a:t> </a:t>
                </a:r>
                <a:r>
                  <a:rPr lang="en-GB" sz="1200" b="0" dirty="0" err="1">
                    <a:latin typeface="Century Gothic" panose="020B0502020202020204" pitchFamily="34" charset="0"/>
                  </a:rPr>
                  <a:t>gemacht</a:t>
                </a:r>
                <a:r>
                  <a:rPr lang="en-GB" sz="1200" b="0" dirty="0">
                    <a:latin typeface="Century Gothic" panose="020B0502020202020204" pitchFamily="34" charset="0"/>
                  </a:rPr>
                  <a:t>. </a:t>
                </a:r>
                <a:r>
                  <a:rPr lang="en-GB" sz="1200" b="0" dirty="0" err="1">
                    <a:latin typeface="Century Gothic" panose="020B0502020202020204" pitchFamily="34" charset="0"/>
                  </a:rPr>
                  <a:t>Nächste</a:t>
                </a:r>
                <a:r>
                  <a:rPr lang="en-GB" sz="1200" b="0" dirty="0">
                    <a:latin typeface="Century Gothic" panose="020B0502020202020204" pitchFamily="34" charset="0"/>
                  </a:rPr>
                  <a:t> </a:t>
                </a:r>
                <a:r>
                  <a:rPr lang="en-GB" sz="1200" b="0" dirty="0" err="1">
                    <a:latin typeface="Century Gothic" panose="020B0502020202020204" pitchFamily="34" charset="0"/>
                  </a:rPr>
                  <a:t>Woche</a:t>
                </a:r>
                <a:r>
                  <a:rPr lang="en-GB" sz="1200" b="0" dirty="0">
                    <a:latin typeface="Century Gothic" panose="020B0502020202020204" pitchFamily="34" charset="0"/>
                  </a:rPr>
                  <a:t> </a:t>
                </a:r>
                <a:r>
                  <a:rPr lang="en-GB" sz="1200" b="0" dirty="0" err="1">
                    <a:latin typeface="Century Gothic" panose="020B0502020202020204" pitchFamily="34" charset="0"/>
                  </a:rPr>
                  <a:t>gehen</a:t>
                </a:r>
                <a:r>
                  <a:rPr lang="en-GB" sz="1200" b="0" dirty="0">
                    <a:latin typeface="Century Gothic" panose="020B0502020202020204" pitchFamily="34" charset="0"/>
                  </a:rPr>
                  <a:t> </a:t>
                </a:r>
                <a:r>
                  <a:rPr lang="en-GB" sz="1200" b="0" dirty="0" err="1">
                    <a:latin typeface="Century Gothic" panose="020B0502020202020204" pitchFamily="34" charset="0"/>
                  </a:rPr>
                  <a:t>wir</a:t>
                </a:r>
                <a:r>
                  <a:rPr lang="en-GB" sz="1200" b="0" dirty="0">
                    <a:latin typeface="Century Gothic" panose="020B0502020202020204" pitchFamily="34" charset="0"/>
                  </a:rPr>
                  <a:t> </a:t>
                </a:r>
                <a:r>
                  <a:rPr lang="en-GB" sz="1200" b="0" dirty="0" err="1">
                    <a:latin typeface="Century Gothic" panose="020B0502020202020204" pitchFamily="34" charset="0"/>
                  </a:rPr>
                  <a:t>jeden</a:t>
                </a:r>
                <a:r>
                  <a:rPr lang="en-GB" sz="1200" b="0" dirty="0">
                    <a:latin typeface="Century Gothic" panose="020B0502020202020204" pitchFamily="34" charset="0"/>
                  </a:rPr>
                  <a:t> Morgen </a:t>
                </a:r>
                <a:r>
                  <a:rPr lang="en-GB" sz="1200" b="0" dirty="0" err="1">
                    <a:latin typeface="Century Gothic" panose="020B0502020202020204" pitchFamily="34" charset="0"/>
                  </a:rPr>
                  <a:t>zum</a:t>
                </a:r>
                <a:r>
                  <a:rPr lang="en-GB" sz="1200" b="0" dirty="0">
                    <a:latin typeface="Century Gothic" panose="020B0502020202020204" pitchFamily="34" charset="0"/>
                  </a:rPr>
                  <a:t> Strand. Ich </a:t>
                </a:r>
                <a:r>
                  <a:rPr lang="en-GB" sz="1200" b="0" dirty="0" err="1">
                    <a:latin typeface="Century Gothic" panose="020B0502020202020204" pitchFamily="34" charset="0"/>
                  </a:rPr>
                  <a:t>finde</a:t>
                </a:r>
                <a:r>
                  <a:rPr lang="en-GB" sz="1200" b="0" dirty="0">
                    <a:latin typeface="Century Gothic" panose="020B0502020202020204" pitchFamily="34" charset="0"/>
                  </a:rPr>
                  <a:t> den Bodensee </a:t>
                </a:r>
                <a:r>
                  <a:rPr lang="en-GB" sz="1200" b="0" dirty="0" err="1">
                    <a:solidFill>
                      <a:srgbClr val="E87D1E"/>
                    </a:solidFill>
                    <a:latin typeface="Century Gothic" panose="020B0502020202020204" pitchFamily="34" charset="0"/>
                  </a:rPr>
                  <a:t>wunderschön</a:t>
                </a:r>
                <a:r>
                  <a:rPr lang="en-GB" sz="1200" b="0" dirty="0">
                    <a:latin typeface="Century Gothic" panose="020B0502020202020204" pitchFamily="34" charset="0"/>
                  </a:rPr>
                  <a:t>! </a:t>
                </a:r>
                <a:endParaRPr lang="en-GB" sz="1200" b="0" kern="1200" baseline="0" dirty="0">
                  <a:solidFill>
                    <a:schemeClr val="tx1"/>
                  </a:solidFill>
                  <a:effectLst/>
                  <a:latin typeface="+mn-lt"/>
                  <a:ea typeface="+mn-ea"/>
                  <a:cs typeface="+mn-cs"/>
                </a:endParaRPr>
              </a:p>
              <a:p>
                <a:endParaRPr lang="en-GB" sz="1200" b="0"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Word frequencies:</a:t>
                </a:r>
                <a:br>
                  <a:rPr lang="en-GB" sz="1200" b="0" kern="1200" baseline="0" dirty="0">
                    <a:solidFill>
                      <a:schemeClr val="tx1"/>
                    </a:solidFill>
                    <a:effectLst/>
                    <a:latin typeface="+mn-lt"/>
                    <a:ea typeface="+mn-ea"/>
                    <a:cs typeface="+mn-cs"/>
                  </a:rPr>
                </a:br>
                <a:r>
                  <a:rPr lang="en-GB" sz="1200" kern="1200" dirty="0">
                    <a:solidFill>
                      <a:schemeClr val="tx1"/>
                    </a:solidFill>
                    <a:effectLst/>
                    <a:latin typeface="+mn-lt"/>
                    <a:ea typeface="+mn-ea"/>
                    <a:cs typeface="+mn-cs"/>
                  </a:rPr>
                  <a:t>der See [1167] </a:t>
                </a:r>
                <a:r>
                  <a:rPr lang="en-GB" sz="1200" kern="1200" dirty="0" err="1">
                    <a:solidFill>
                      <a:schemeClr val="tx1"/>
                    </a:solidFill>
                    <a:effectLst/>
                    <a:latin typeface="+mn-lt"/>
                    <a:ea typeface="+mn-ea"/>
                    <a:cs typeface="+mn-cs"/>
                  </a:rPr>
                  <a:t>nächste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Woche</a:t>
                </a:r>
                <a:r>
                  <a:rPr lang="en-GB" sz="1200" kern="1200" dirty="0">
                    <a:solidFill>
                      <a:schemeClr val="tx1"/>
                    </a:solidFill>
                    <a:effectLst/>
                    <a:latin typeface="+mn-lt"/>
                    <a:ea typeface="+mn-ea"/>
                    <a:cs typeface="+mn-cs"/>
                  </a:rPr>
                  <a:t> [249/211] der Strand [2047] </a:t>
                </a:r>
                <a:r>
                  <a:rPr lang="en-US" sz="1200" kern="1200" dirty="0">
                    <a:solidFill>
                      <a:schemeClr val="tx1"/>
                    </a:solidFill>
                    <a:effectLst/>
                    <a:latin typeface="+mn-lt"/>
                    <a:ea typeface="+mn-ea"/>
                    <a:cs typeface="+mn-cs"/>
                  </a:rPr>
                  <a:t>Sommer [771] </a:t>
                </a:r>
                <a:endParaRPr lang="en-GB" sz="1200" b="0" kern="1200" baseline="0" dirty="0">
                  <a:solidFill>
                    <a:schemeClr val="tx1"/>
                  </a:solidFill>
                  <a:effectLst/>
                  <a:latin typeface="+mn-lt"/>
                  <a:ea typeface="+mn-ea"/>
                  <a:cs typeface="+mn-cs"/>
                </a:endParaRPr>
              </a:p>
            </p:txBody>
          </p:sp>
        </mc:Choice>
        <mc:Fallback xmlns="">
          <p:sp>
            <p:nvSpPr>
              <p:cNvPr id="3" name="Notes Placeholder 2"/>
              <p:cNvSpPr>
                <a:spLocks noGrp="1"/>
              </p:cNvSpPr>
              <p:nvPr>
                <p:ph type="body" idx="1"/>
              </p:nvPr>
            </p:nvSpPr>
            <p:spPr/>
            <p:txBody>
              <a:bodyPr/>
              <a:lstStyle/>
              <a:p>
                <a:r>
                  <a:rPr lang="en-GB" sz="1200" b="1" kern="1200" smtClean="0">
                    <a:solidFill>
                      <a:schemeClr val="tx1"/>
                    </a:solidFill>
                    <a:effectLst/>
                    <a:latin typeface="+mn-lt"/>
                    <a:ea typeface="+mn-ea"/>
                    <a:cs typeface="+mn-cs"/>
                  </a:rPr>
                  <a:t>Timing</a:t>
                </a:r>
              </a:p>
              <a:p>
                <a:r>
                  <a:rPr lang="en-GB" sz="1200" kern="1200" smtClean="0">
                    <a:solidFill>
                      <a:schemeClr val="tx1"/>
                    </a:solidFill>
                    <a:effectLst/>
                    <a:latin typeface="+mn-lt"/>
                    <a:ea typeface="+mn-ea"/>
                    <a:cs typeface="+mn-cs"/>
                  </a:rPr>
                  <a:t>8 </a:t>
                </a:r>
                <a:r>
                  <a:rPr lang="en-GB" sz="1200" kern="1200" dirty="0">
                    <a:solidFill>
                      <a:schemeClr val="tx1"/>
                    </a:solidFill>
                    <a:effectLst/>
                    <a:latin typeface="+mn-lt"/>
                    <a:ea typeface="+mn-ea"/>
                    <a:cs typeface="+mn-cs"/>
                  </a:rPr>
                  <a:t>minutes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p>
              <a:p>
                <a:r>
                  <a:rPr lang="en-GB" baseline="0" dirty="0"/>
                  <a:t>To practise hearing and reading the recently-introduced grammar, together with vocabulary featured in this week’s new and revisited sets. The suggested procedure includes strategic pausing of the audio to help students to connect the spoken and written forms of the language more securely. Eliciting suggested changes to the text consolidates word and grammar knowledge.</a:t>
                </a:r>
                <a:br>
                  <a:rPr lang="en-GB" baseline="0" dirty="0"/>
                </a:br>
                <a:r>
                  <a:rPr lang="en-GB" baseline="0" dirty="0"/>
                  <a:t>Additionally, this task further highlights compound words in German.</a:t>
                </a:r>
              </a:p>
              <a:p>
                <a:endParaRPr lang="en-GB" sz="1200" b="1" kern="1200" baseline="0" dirty="0">
                  <a:solidFill>
                    <a:schemeClr val="tx1"/>
                  </a:solidFill>
                  <a:effectLst/>
                  <a:latin typeface="+mn-lt"/>
                  <a:ea typeface="+mn-ea"/>
                  <a:cs typeface="+mn-cs"/>
                </a:endParaRPr>
              </a:p>
              <a:p>
                <a:r>
                  <a:rPr lang="en-GB" sz="1200" b="1" kern="1200" smtClean="0">
                    <a:solidFill>
                      <a:schemeClr val="tx1"/>
                    </a:solidFill>
                    <a:effectLst/>
                    <a:latin typeface="+mn-lt"/>
                    <a:ea typeface="+mn-ea"/>
                    <a:cs typeface="+mn-cs"/>
                  </a:rPr>
                  <a:t>Suggested</a:t>
                </a:r>
                <a:r>
                  <a:rPr lang="en-GB" sz="1200" b="1" kern="1200" baseline="0" smtClean="0">
                    <a:solidFill>
                      <a:schemeClr val="tx1"/>
                    </a:solidFill>
                    <a:effectLst/>
                    <a:latin typeface="+mn-lt"/>
                    <a:ea typeface="+mn-ea"/>
                    <a:cs typeface="+mn-cs"/>
                  </a:rPr>
                  <a:t> p</a:t>
                </a:r>
                <a:r>
                  <a:rPr lang="en-GB" sz="1200" b="1" kern="1200" smtClean="0">
                    <a:solidFill>
                      <a:schemeClr val="tx1"/>
                    </a:solidFill>
                    <a:effectLst/>
                    <a:latin typeface="+mn-lt"/>
                    <a:ea typeface="+mn-ea"/>
                    <a:cs typeface="+mn-cs"/>
                  </a:rPr>
                  <a:t>rocedure</a:t>
                </a:r>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1</a:t>
                </a:r>
                <a:r>
                  <a:rPr lang="en-GB" sz="1200" b="0" kern="1200" dirty="0">
                    <a:solidFill>
                      <a:schemeClr val="tx1"/>
                    </a:solidFill>
                    <a:effectLst/>
                    <a:latin typeface="+mn-lt"/>
                    <a:ea typeface="+mn-ea"/>
                    <a:cs typeface="+mn-cs"/>
                  </a:rPr>
                  <a:t>. Click on the audio button to play the text. Read and listen</a:t>
                </a:r>
                <a:r>
                  <a:rPr lang="en-GB" sz="1200" b="0" kern="1200" baseline="0" dirty="0">
                    <a:solidFill>
                      <a:schemeClr val="tx1"/>
                    </a:solidFill>
                    <a:effectLst/>
                    <a:latin typeface="+mn-lt"/>
                    <a:ea typeface="+mn-ea"/>
                    <a:cs typeface="+mn-cs"/>
                  </a:rPr>
                  <a:t>.</a:t>
                </a:r>
                <a:br>
                  <a:rPr lang="en-GB" sz="1200" b="0" kern="1200" baseline="0" dirty="0">
                    <a:solidFill>
                      <a:schemeClr val="tx1"/>
                    </a:solidFill>
                    <a:effectLst/>
                    <a:latin typeface="+mn-lt"/>
                    <a:ea typeface="+mn-ea"/>
                    <a:cs typeface="+mn-cs"/>
                  </a:rPr>
                </a:br>
                <a:r>
                  <a:rPr lang="en-GB" sz="1200" b="1" kern="1200" baseline="0" dirty="0">
                    <a:solidFill>
                      <a:schemeClr val="tx1"/>
                    </a:solidFill>
                    <a:effectLst/>
                    <a:latin typeface="+mn-lt"/>
                    <a:ea typeface="+mn-ea"/>
                    <a:cs typeface="+mn-cs"/>
                  </a:rPr>
                  <a:t>2</a:t>
                </a:r>
                <a:r>
                  <a:rPr lang="en-GB" sz="1200" b="0" kern="1200" baseline="0" dirty="0">
                    <a:solidFill>
                      <a:schemeClr val="tx1"/>
                    </a:solidFill>
                    <a:effectLst/>
                    <a:latin typeface="+mn-lt"/>
                    <a:ea typeface="+mn-ea"/>
                    <a:cs typeface="+mn-cs"/>
                  </a:rPr>
                  <a:t>. To support segmentation, stop the audio and ask students to say:</a:t>
                </a:r>
                <a:br>
                  <a:rPr lang="en-GB" sz="1200" b="0" kern="1200" baseline="0" dirty="0">
                    <a:solidFill>
                      <a:schemeClr val="tx1"/>
                    </a:solidFill>
                    <a:effectLst/>
                    <a:latin typeface="+mn-lt"/>
                    <a:ea typeface="+mn-ea"/>
                    <a:cs typeface="+mn-cs"/>
                  </a:rPr>
                </a:br>
                <a:r>
                  <a:rPr lang="en-GB" sz="1200" b="0" kern="1200" baseline="0" dirty="0" err="1">
                    <a:solidFill>
                      <a:schemeClr val="tx1"/>
                    </a:solidFill>
                    <a:effectLst/>
                    <a:latin typeface="+mn-lt"/>
                    <a:ea typeface="+mn-ea"/>
                    <a:cs typeface="+mn-cs"/>
                  </a:rPr>
                  <a:t>i</a:t>
                </a:r>
                <a:r>
                  <a:rPr lang="en-GB" sz="1200" b="0" kern="1200" baseline="0" dirty="0">
                    <a:solidFill>
                      <a:schemeClr val="tx1"/>
                    </a:solidFill>
                    <a:effectLst/>
                    <a:latin typeface="+mn-lt"/>
                    <a:ea typeface="+mn-ea"/>
                    <a:cs typeface="+mn-cs"/>
                  </a:rPr>
                  <a:t>. the next word</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ii. the previous word</a:t>
                </a:r>
                <a:br>
                  <a:rPr lang="en-GB" sz="1200" b="0" kern="1200" baseline="0" dirty="0">
                    <a:solidFill>
                      <a:schemeClr val="tx1"/>
                    </a:solidFill>
                    <a:effectLst/>
                    <a:latin typeface="+mn-lt"/>
                    <a:ea typeface="+mn-ea"/>
                    <a:cs typeface="+mn-cs"/>
                  </a:rPr>
                </a:br>
                <a:r>
                  <a:rPr lang="en-GB" sz="1200" b="1" kern="1200" baseline="0" dirty="0">
                    <a:solidFill>
                      <a:schemeClr val="tx1"/>
                    </a:solidFill>
                    <a:effectLst/>
                    <a:latin typeface="+mn-lt"/>
                    <a:ea typeface="+mn-ea"/>
                    <a:cs typeface="+mn-cs"/>
                  </a:rPr>
                  <a:t>3</a:t>
                </a:r>
                <a:r>
                  <a:rPr lang="en-GB" sz="1200" b="0" kern="1200" baseline="0" dirty="0">
                    <a:solidFill>
                      <a:schemeClr val="tx1"/>
                    </a:solidFill>
                    <a:effectLst/>
                    <a:latin typeface="+mn-lt"/>
                    <a:ea typeface="+mn-ea"/>
                    <a:cs typeface="+mn-cs"/>
                  </a:rPr>
                  <a:t>. In addition, to develop understanding, vocabulary and grammar knowledge, pause at key points and ask students to suggest an alternative word that could replace the next word. Useful words to replace in this text would be: </a:t>
                </a:r>
                <a:br>
                  <a:rPr lang="en-GB" sz="1200" b="0" kern="1200" baseline="0" dirty="0">
                    <a:solidFill>
                      <a:schemeClr val="tx1"/>
                    </a:solidFill>
                    <a:effectLst/>
                    <a:latin typeface="+mn-lt"/>
                    <a:ea typeface="+mn-ea"/>
                    <a:cs typeface="+mn-cs"/>
                  </a:rPr>
                </a:br>
                <a:r>
                  <a:rPr lang="en-GB" sz="1200" b="0" kern="1200" baseline="0" dirty="0" err="1">
                    <a:solidFill>
                      <a:schemeClr val="tx1"/>
                    </a:solidFill>
                    <a:effectLst/>
                    <a:latin typeface="+mn-lt"/>
                    <a:ea typeface="+mn-ea"/>
                    <a:cs typeface="+mn-cs"/>
                  </a:rPr>
                  <a:t>i</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Ferienhaus</a:t>
                </a:r>
                <a:r>
                  <a:rPr lang="en-GB" sz="1200" b="0" kern="1200" baseline="0" dirty="0">
                    <a:solidFill>
                      <a:schemeClr val="tx1"/>
                    </a:solidFill>
                    <a:effectLst/>
                    <a:latin typeface="+mn-lt"/>
                    <a:ea typeface="+mn-ea"/>
                    <a:cs typeface="+mn-cs"/>
                  </a:rPr>
                  <a:t> (alternative Hotel – does this change the article? No, because Haus and Hotel are both ‘das’)</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ii. </a:t>
                </a:r>
                <a:r>
                  <a:rPr lang="en-GB" sz="1200" b="0" kern="1200" baseline="0" dirty="0" err="1">
                    <a:solidFill>
                      <a:schemeClr val="tx1"/>
                    </a:solidFill>
                    <a:effectLst/>
                    <a:latin typeface="+mn-lt"/>
                    <a:ea typeface="+mn-ea"/>
                    <a:cs typeface="+mn-cs"/>
                  </a:rPr>
                  <a:t>Schreibtisch</a:t>
                </a:r>
                <a:r>
                  <a:rPr lang="en-GB" sz="1200" b="0" kern="1200" baseline="0" dirty="0">
                    <a:solidFill>
                      <a:schemeClr val="tx1"/>
                    </a:solidFill>
                    <a:effectLst/>
                    <a:latin typeface="+mn-lt"/>
                    <a:ea typeface="+mn-ea"/>
                    <a:cs typeface="+mn-cs"/>
                  </a:rPr>
                  <a:t> (nouns of all three genders could be elicited as replacements here, focusing on R2 (</a:t>
                </a:r>
                <a:r>
                  <a:rPr lang="en-GB" sz="1200" b="0" kern="1200" baseline="0" dirty="0" err="1">
                    <a:solidFill>
                      <a:schemeClr val="tx1"/>
                    </a:solidFill>
                    <a:effectLst/>
                    <a:latin typeface="+mn-lt"/>
                    <a:ea typeface="+mn-ea"/>
                    <a:cs typeface="+mn-cs"/>
                  </a:rPr>
                  <a:t>acc</a:t>
                </a:r>
                <a:r>
                  <a:rPr lang="en-GB" sz="1200" b="0" kern="1200" baseline="0" dirty="0">
                    <a:solidFill>
                      <a:schemeClr val="tx1"/>
                    </a:solidFill>
                    <a:effectLst/>
                    <a:latin typeface="+mn-lt"/>
                    <a:ea typeface="+mn-ea"/>
                    <a:cs typeface="+mn-cs"/>
                  </a:rPr>
                  <a:t>) indefinite articles</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iii. </a:t>
                </a:r>
                <a:r>
                  <a:rPr lang="en-GB" sz="1200" b="0" kern="1200" baseline="0" dirty="0" err="1">
                    <a:solidFill>
                      <a:schemeClr val="tx1"/>
                    </a:solidFill>
                    <a:effectLst/>
                    <a:latin typeface="+mn-lt"/>
                    <a:ea typeface="+mn-ea"/>
                    <a:cs typeface="+mn-cs"/>
                  </a:rPr>
                  <a:t>Woche</a:t>
                </a:r>
                <a:r>
                  <a:rPr lang="en-GB" sz="1200" b="0" kern="1200" baseline="0" dirty="0">
                    <a:solidFill>
                      <a:schemeClr val="tx1"/>
                    </a:solidFill>
                    <a:effectLst/>
                    <a:latin typeface="+mn-lt"/>
                    <a:ea typeface="+mn-ea"/>
                    <a:cs typeface="+mn-cs"/>
                  </a:rPr>
                  <a:t> (replacing this word, e.g. with a particular day, or month would require a change to </a:t>
                </a:r>
                <a:r>
                  <a:rPr lang="en-GB" sz="1200" b="0" kern="1200" baseline="0" dirty="0" err="1">
                    <a:solidFill>
                      <a:schemeClr val="tx1"/>
                    </a:solidFill>
                    <a:effectLst/>
                    <a:latin typeface="+mn-lt"/>
                    <a:ea typeface="+mn-ea"/>
                    <a:cs typeface="+mn-cs"/>
                  </a:rPr>
                  <a:t>Letzte</a:t>
                </a:r>
                <a:r>
                  <a:rPr lang="en-GB" sz="1200" b="0" kern="1200" baseline="0" dirty="0">
                    <a:solidFill>
                      <a:schemeClr val="tx1"/>
                    </a:solidFill>
                    <a:effectLst/>
                    <a:latin typeface="+mn-lt"/>
                    <a:ea typeface="+mn-ea"/>
                    <a:cs typeface="+mn-cs"/>
                  </a:rPr>
                  <a:t>, which was practised last week)</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iv. </a:t>
                </a:r>
                <a:r>
                  <a:rPr lang="en-GB" sz="1200" b="0" kern="1200" baseline="0" dirty="0" err="1">
                    <a:solidFill>
                      <a:schemeClr val="tx1"/>
                    </a:solidFill>
                    <a:effectLst/>
                    <a:latin typeface="+mn-lt"/>
                    <a:ea typeface="+mn-ea"/>
                    <a:cs typeface="+mn-cs"/>
                  </a:rPr>
                  <a:t>Wasserpark</a:t>
                </a:r>
                <a:r>
                  <a:rPr lang="en-GB" sz="1200" b="0" kern="1200" baseline="0" dirty="0">
                    <a:solidFill>
                      <a:schemeClr val="tx1"/>
                    </a:solidFill>
                    <a:effectLst/>
                    <a:latin typeface="+mn-lt"/>
                    <a:ea typeface="+mn-ea"/>
                    <a:cs typeface="+mn-cs"/>
                  </a:rPr>
                  <a:t/>
                </a:r>
                <a:br>
                  <a:rPr lang="en-GB" sz="1200" b="0" kern="1200" baseline="0" dirty="0">
                    <a:solidFill>
                      <a:schemeClr val="tx1"/>
                    </a:solidFill>
                    <a:effectLst/>
                    <a:latin typeface="+mn-lt"/>
                    <a:ea typeface="+mn-ea"/>
                    <a:cs typeface="+mn-cs"/>
                  </a:rPr>
                </a:br>
                <a:r>
                  <a:rPr lang="en-GB" sz="1200" b="1" kern="1200" baseline="0" dirty="0">
                    <a:solidFill>
                      <a:schemeClr val="tx1"/>
                    </a:solidFill>
                    <a:effectLst/>
                    <a:latin typeface="+mn-lt"/>
                    <a:ea typeface="+mn-ea"/>
                    <a:cs typeface="+mn-cs"/>
                  </a:rPr>
                  <a:t>4</a:t>
                </a:r>
                <a:r>
                  <a:rPr lang="en-GB" sz="1200" b="0" kern="1200" baseline="0" dirty="0">
                    <a:solidFill>
                      <a:schemeClr val="tx1"/>
                    </a:solidFill>
                    <a:effectLst/>
                    <a:latin typeface="+mn-lt"/>
                    <a:ea typeface="+mn-ea"/>
                    <a:cs typeface="+mn-cs"/>
                  </a:rPr>
                  <a:t>. Check students’ understanding of the three compound nouns already met (in white bold text). Note: </a:t>
                </a:r>
                <a:r>
                  <a:rPr lang="en-GB" sz="1200" b="0" kern="1200" baseline="0" dirty="0" err="1">
                    <a:solidFill>
                      <a:schemeClr val="tx1"/>
                    </a:solidFill>
                    <a:effectLst/>
                    <a:latin typeface="+mn-lt"/>
                    <a:ea typeface="+mn-ea"/>
                    <a:cs typeface="+mn-cs"/>
                  </a:rPr>
                  <a:t>Schlagzeug</a:t>
                </a:r>
                <a:r>
                  <a:rPr lang="en-GB" sz="1200" b="0" kern="1200" baseline="0" dirty="0">
                    <a:solidFill>
                      <a:schemeClr val="tx1"/>
                    </a:solidFill>
                    <a:effectLst/>
                    <a:latin typeface="+mn-lt"/>
                    <a:ea typeface="+mn-ea"/>
                    <a:cs typeface="+mn-cs"/>
                  </a:rPr>
                  <a:t> and </a:t>
                </a:r>
                <a:r>
                  <a:rPr lang="en-GB" sz="1200" b="0" kern="1200" baseline="0" dirty="0" err="1">
                    <a:solidFill>
                      <a:schemeClr val="tx1"/>
                    </a:solidFill>
                    <a:effectLst/>
                    <a:latin typeface="+mn-lt"/>
                    <a:ea typeface="+mn-ea"/>
                    <a:cs typeface="+mn-cs"/>
                  </a:rPr>
                  <a:t>Fußball</a:t>
                </a:r>
                <a:r>
                  <a:rPr lang="en-GB" sz="1200" b="0" kern="1200" baseline="0" dirty="0">
                    <a:solidFill>
                      <a:schemeClr val="tx1"/>
                    </a:solidFill>
                    <a:effectLst/>
                    <a:latin typeface="+mn-lt"/>
                    <a:ea typeface="+mn-ea"/>
                    <a:cs typeface="+mn-cs"/>
                  </a:rPr>
                  <a:t> have not been explicitly presented as compound nouns but students should know the meanings and might be able to subdivide into two nouns. The noun ‘das </a:t>
                </a:r>
                <a:r>
                  <a:rPr lang="en-GB" sz="1200" b="0" kern="1200" baseline="0" dirty="0" err="1">
                    <a:solidFill>
                      <a:schemeClr val="tx1"/>
                    </a:solidFill>
                    <a:effectLst/>
                    <a:latin typeface="+mn-lt"/>
                    <a:ea typeface="+mn-ea"/>
                    <a:cs typeface="+mn-cs"/>
                  </a:rPr>
                  <a:t>Zeug</a:t>
                </a:r>
                <a:r>
                  <a:rPr lang="en-GB" sz="1200" b="0" kern="1200" baseline="0" dirty="0">
                    <a:solidFill>
                      <a:schemeClr val="tx1"/>
                    </a:solidFill>
                    <a:effectLst/>
                    <a:latin typeface="+mn-lt"/>
                    <a:ea typeface="+mn-ea"/>
                    <a:cs typeface="+mn-cs"/>
                  </a:rPr>
                  <a:t>’ (meaning ‘thing, stuff’) has two other useful compounds: </a:t>
                </a:r>
                <a:r>
                  <a:rPr lang="en-GB" sz="1200" b="0" kern="1200" baseline="0" dirty="0" err="1">
                    <a:solidFill>
                      <a:schemeClr val="tx1"/>
                    </a:solidFill>
                    <a:effectLst/>
                    <a:latin typeface="+mn-lt"/>
                    <a:ea typeface="+mn-ea"/>
                    <a:cs typeface="+mn-cs"/>
                  </a:rPr>
                  <a:t>Fahrzeug</a:t>
                </a:r>
                <a:r>
                  <a:rPr lang="en-GB" sz="1200" b="0" kern="1200" baseline="0" dirty="0">
                    <a:solidFill>
                      <a:schemeClr val="tx1"/>
                    </a:solidFill>
                    <a:effectLst/>
                    <a:latin typeface="+mn-lt"/>
                    <a:ea typeface="+mn-ea"/>
                    <a:cs typeface="+mn-cs"/>
                  </a:rPr>
                  <a:t> (vehicle, literally travel/go thing) and </a:t>
                </a:r>
                <a:r>
                  <a:rPr lang="en-GB" sz="1200" b="0" kern="1200" baseline="0" dirty="0" err="1">
                    <a:solidFill>
                      <a:schemeClr val="tx1"/>
                    </a:solidFill>
                    <a:effectLst/>
                    <a:latin typeface="+mn-lt"/>
                    <a:ea typeface="+mn-ea"/>
                    <a:cs typeface="+mn-cs"/>
                  </a:rPr>
                  <a:t>Spielzeug</a:t>
                </a:r>
                <a:r>
                  <a:rPr lang="en-GB" sz="1200" b="0" kern="1200" baseline="0" dirty="0">
                    <a:solidFill>
                      <a:schemeClr val="tx1"/>
                    </a:solidFill>
                    <a:effectLst/>
                    <a:latin typeface="+mn-lt"/>
                    <a:ea typeface="+mn-ea"/>
                    <a:cs typeface="+mn-cs"/>
                  </a:rPr>
                  <a:t> (toy, literally play thing) that could be mentioned.</a:t>
                </a:r>
              </a:p>
              <a:p>
                <a:r>
                  <a:rPr lang="en-GB" sz="1200" b="1" kern="1200" baseline="0" dirty="0">
                    <a:solidFill>
                      <a:schemeClr val="tx1"/>
                    </a:solidFill>
                    <a:effectLst/>
                    <a:latin typeface="+mn-lt"/>
                    <a:ea typeface="+mn-ea"/>
                    <a:cs typeface="+mn-cs"/>
                  </a:rPr>
                  <a:t>5. </a:t>
                </a:r>
                <a:r>
                  <a:rPr lang="en-GB" sz="1200" b="0" kern="1200" baseline="0" dirty="0">
                    <a:solidFill>
                      <a:schemeClr val="tx1"/>
                    </a:solidFill>
                    <a:effectLst/>
                    <a:latin typeface="+mn-lt"/>
                    <a:ea typeface="+mn-ea"/>
                    <a:cs typeface="+mn-cs"/>
                  </a:rPr>
                  <a:t>Students use their existing vocabulary knowledge to work out the meanings of the five compound nouns in orange text (they have met the component parts previously), and the one compound adjective. </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It’s useful to note that many compounds are formed using a verb stem: </a:t>
                </a:r>
                <a:r>
                  <a:rPr lang="en-GB" sz="1200" b="0" kern="1200" baseline="0" dirty="0" err="1">
                    <a:solidFill>
                      <a:schemeClr val="tx1"/>
                    </a:solidFill>
                    <a:effectLst/>
                    <a:latin typeface="+mn-lt"/>
                    <a:ea typeface="+mn-ea"/>
                    <a:cs typeface="+mn-cs"/>
                  </a:rPr>
                  <a:t>schreib</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steh</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schlaf</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schlag</a:t>
                </a:r>
                <a:r>
                  <a:rPr lang="en-GB" sz="1200" b="0" kern="1200" baseline="0" dirty="0">
                    <a:solidFill>
                      <a:schemeClr val="tx1"/>
                    </a:solidFill>
                    <a:effectLst/>
                    <a:latin typeface="+mn-lt"/>
                    <a:ea typeface="+mn-ea"/>
                    <a:cs typeface="+mn-cs"/>
                  </a:rPr>
                  <a:t>-, spiel-, </a:t>
                </a:r>
                <a:r>
                  <a:rPr lang="en-GB" sz="1200" b="0" kern="1200" baseline="0" dirty="0" err="1">
                    <a:solidFill>
                      <a:schemeClr val="tx1"/>
                    </a:solidFill>
                    <a:effectLst/>
                    <a:latin typeface="+mn-lt"/>
                    <a:ea typeface="+mn-ea"/>
                    <a:cs typeface="+mn-cs"/>
                  </a:rPr>
                  <a:t>fahr</a:t>
                </a:r>
                <a:r>
                  <a:rPr lang="en-GB" sz="1200" b="0" kern="1200" baseline="0" dirty="0">
                    <a:solidFill>
                      <a:schemeClr val="tx1"/>
                    </a:solidFill>
                    <a:effectLst/>
                    <a:latin typeface="+mn-lt"/>
                    <a:ea typeface="+mn-ea"/>
                    <a:cs typeface="+mn-cs"/>
                  </a:rPr>
                  <a:t>- </a:t>
                </a:r>
                <a:r>
                  <a:rPr lang="en-GB" sz="1200" b="0" kern="1200" baseline="0">
                    <a:solidFill>
                      <a:schemeClr val="tx1"/>
                    </a:solidFill>
                    <a:effectLst/>
                    <a:latin typeface="+mn-lt"/>
                    <a:ea typeface="+mn-ea"/>
                    <a:cs typeface="+mn-cs"/>
                  </a:rPr>
                  <a:t>etc</a:t>
                </a:r>
                <a:r>
                  <a:rPr lang="en-GB" sz="1200" b="0" kern="1200" baseline="0" smtClean="0">
                    <a:solidFill>
                      <a:schemeClr val="tx1"/>
                    </a:solidFill>
                    <a:effectLst/>
                    <a:latin typeface="+mn-lt"/>
                    <a:ea typeface="+mn-ea"/>
                    <a:cs typeface="+mn-cs"/>
                  </a:rPr>
                  <a:t>..</a:t>
                </a:r>
              </a:p>
              <a:p>
                <a:endParaRPr lang="en-GB" sz="1200" b="0" kern="1200" baseline="0" smtClean="0">
                  <a:solidFill>
                    <a:schemeClr val="tx1"/>
                  </a:solidFill>
                  <a:effectLst/>
                  <a:latin typeface="+mn-lt"/>
                  <a:ea typeface="+mn-ea"/>
                  <a:cs typeface="+mn-cs"/>
                </a:endParaRPr>
              </a:p>
              <a:p>
                <a:r>
                  <a:rPr lang="en-GB" sz="1200" b="1" kern="1200" baseline="0" smtClean="0">
                    <a:solidFill>
                      <a:schemeClr val="tx1"/>
                    </a:solidFill>
                    <a:effectLst/>
                    <a:latin typeface="+mn-lt"/>
                    <a:ea typeface="+mn-ea"/>
                    <a:cs typeface="+mn-cs"/>
                  </a:rPr>
                  <a:t>Transcript</a:t>
                </a:r>
              </a:p>
              <a:p>
                <a:pPr algn="l"/>
                <a:r>
                  <a:rPr lang="en-GB" sz="1200" b="0" dirty="0" smtClean="0">
                    <a:latin typeface="Century Gothic" panose="020B0502020202020204" pitchFamily="34" charset="0"/>
                  </a:rPr>
                  <a:t>Diesen</a:t>
                </a:r>
                <a:r>
                  <a:rPr lang="en-GB" sz="1200" b="0" dirty="0">
                    <a:latin typeface="Century Gothic" panose="020B0502020202020204" pitchFamily="34" charset="0"/>
                  </a:rPr>
                  <a:t> Sommer </a:t>
                </a:r>
                <a:r>
                  <a:rPr lang="en-GB" sz="1200" b="0" dirty="0" err="1">
                    <a:latin typeface="Century Gothic" panose="020B0502020202020204" pitchFamily="34" charset="0"/>
                  </a:rPr>
                  <a:t>mache</a:t>
                </a:r>
                <a:r>
                  <a:rPr lang="en-GB" sz="1200" b="0" dirty="0">
                    <a:latin typeface="Century Gothic" panose="020B0502020202020204" pitchFamily="34" charset="0"/>
                  </a:rPr>
                  <a:t> ich in </a:t>
                </a:r>
                <a:r>
                  <a:rPr lang="en-GB" sz="1200" b="0" dirty="0" err="1">
                    <a:latin typeface="Century Gothic" panose="020B0502020202020204" pitchFamily="34" charset="0"/>
                  </a:rPr>
                  <a:t>Kreuzlingen</a:t>
                </a:r>
                <a:r>
                  <a:rPr lang="en-GB" sz="1200" b="0" dirty="0">
                    <a:latin typeface="Century Gothic" panose="020B0502020202020204" pitchFamily="34" charset="0"/>
                  </a:rPr>
                  <a:t> in der Schweiz </a:t>
                </a:r>
                <a:r>
                  <a:rPr lang="en-GB" sz="1200" b="0" dirty="0" err="1">
                    <a:solidFill>
                      <a:srgbClr val="E87D1E"/>
                    </a:solidFill>
                    <a:latin typeface="Century Gothic" panose="020B0502020202020204" pitchFamily="34" charset="0"/>
                  </a:rPr>
                  <a:t>Sommerurlaub</a:t>
                </a:r>
                <a:r>
                  <a:rPr lang="en-GB" sz="1200" b="0">
                    <a:solidFill>
                      <a:srgbClr val="E87D1E"/>
                    </a:solidFill>
                    <a:latin typeface="Century Gothic" panose="020B0502020202020204" pitchFamily="34" charset="0"/>
                  </a:rPr>
                  <a:t>.</a:t>
                </a:r>
                <a:r>
                  <a:rPr lang="en-GB" sz="1200" b="0">
                    <a:latin typeface="Century Gothic" panose="020B0502020202020204" pitchFamily="34" charset="0"/>
                  </a:rPr>
                  <a:t> </a:t>
                </a:r>
                <a:r>
                  <a:rPr lang="en-GB" sz="1200" b="0" smtClean="0">
                    <a:latin typeface="Century Gothic" panose="020B0502020202020204" pitchFamily="34" charset="0"/>
                  </a:rPr>
                  <a:t>Ich </a:t>
                </a:r>
                <a:r>
                  <a:rPr lang="en-GB" sz="1200" b="0" dirty="0">
                    <a:latin typeface="Century Gothic" panose="020B0502020202020204" pitchFamily="34" charset="0"/>
                  </a:rPr>
                  <a:t>mag das Haus </a:t>
                </a:r>
                <a:r>
                  <a:rPr lang="en-GB" sz="1200" b="0" dirty="0" err="1">
                    <a:latin typeface="Century Gothic" panose="020B0502020202020204" pitchFamily="34" charset="0"/>
                  </a:rPr>
                  <a:t>sehr</a:t>
                </a:r>
                <a:r>
                  <a:rPr lang="en-GB" sz="1200" b="0" dirty="0">
                    <a:latin typeface="Century Gothic" panose="020B0502020202020204" pitchFamily="34" charset="0"/>
                  </a:rPr>
                  <a:t>. Ich </a:t>
                </a:r>
                <a:r>
                  <a:rPr lang="en-GB" sz="1200" b="0" dirty="0" err="1">
                    <a:latin typeface="Century Gothic" panose="020B0502020202020204" pitchFamily="34" charset="0"/>
                  </a:rPr>
                  <a:t>habe</a:t>
                </a:r>
                <a:r>
                  <a:rPr lang="en-GB" sz="1200" b="0" dirty="0">
                    <a:latin typeface="Century Gothic" panose="020B0502020202020204" pitchFamily="34" charset="0"/>
                  </a:rPr>
                  <a:t> </a:t>
                </a:r>
                <a:r>
                  <a:rPr lang="en-GB" sz="1200" b="0" dirty="0" err="1">
                    <a:latin typeface="Century Gothic" panose="020B0502020202020204" pitchFamily="34" charset="0"/>
                  </a:rPr>
                  <a:t>bisher</a:t>
                </a:r>
                <a:r>
                  <a:rPr lang="en-GB" sz="1200" b="0" dirty="0">
                    <a:latin typeface="Century Gothic" panose="020B0502020202020204" pitchFamily="34" charset="0"/>
                  </a:rPr>
                  <a:t> </a:t>
                </a:r>
                <a:r>
                  <a:rPr lang="en-GB" sz="1200" b="0" dirty="0" err="1">
                    <a:latin typeface="Century Gothic" panose="020B0502020202020204" pitchFamily="34" charset="0"/>
                  </a:rPr>
                  <a:t>nie</a:t>
                </a:r>
                <a:r>
                  <a:rPr lang="en-GB" sz="1200" b="0" dirty="0">
                    <a:latin typeface="Century Gothic" panose="020B0502020202020204" pitchFamily="34" charset="0"/>
                  </a:rPr>
                  <a:t> in </a:t>
                </a:r>
                <a:r>
                  <a:rPr lang="en-GB" sz="1200" b="0" dirty="0" err="1">
                    <a:latin typeface="Century Gothic" panose="020B0502020202020204" pitchFamily="34" charset="0"/>
                  </a:rPr>
                  <a:t>einem</a:t>
                </a:r>
                <a:r>
                  <a:rPr lang="en-GB" sz="1200" b="0" dirty="0">
                    <a:latin typeface="Century Gothic" panose="020B0502020202020204" pitchFamily="34" charset="0"/>
                  </a:rPr>
                  <a:t> </a:t>
                </a:r>
                <a:r>
                  <a:rPr lang="en-GB" sz="1200" b="0" dirty="0" err="1">
                    <a:solidFill>
                      <a:srgbClr val="E87D1E"/>
                    </a:solidFill>
                    <a:latin typeface="Century Gothic" panose="020B0502020202020204" pitchFamily="34" charset="0"/>
                  </a:rPr>
                  <a:t>Ferienhaus</a:t>
                </a:r>
                <a:r>
                  <a:rPr lang="en-GB" sz="1200" b="0" dirty="0">
                    <a:latin typeface="Century Gothic" panose="020B0502020202020204" pitchFamily="34" charset="0"/>
                  </a:rPr>
                  <a:t> </a:t>
                </a:r>
                <a:r>
                  <a:rPr lang="en-GB" sz="1200" b="0" dirty="0" err="1">
                    <a:latin typeface="Century Gothic" panose="020B0502020202020204" pitchFamily="34" charset="0"/>
                  </a:rPr>
                  <a:t>gewohnt</a:t>
                </a:r>
                <a:r>
                  <a:rPr lang="en-GB" sz="1200" b="0" dirty="0">
                    <a:latin typeface="Century Gothic" panose="020B0502020202020204" pitchFamily="34" charset="0"/>
                  </a:rPr>
                  <a:t>! Mein </a:t>
                </a:r>
                <a:r>
                  <a:rPr lang="en-GB" sz="1200" b="0" dirty="0" err="1">
                    <a:solidFill>
                      <a:srgbClr val="E87D1E"/>
                    </a:solidFill>
                    <a:latin typeface="Century Gothic" panose="020B0502020202020204" pitchFamily="34" charset="0"/>
                  </a:rPr>
                  <a:t>Schlafzimmer</a:t>
                </a:r>
                <a:r>
                  <a:rPr lang="en-GB" sz="1200" b="0" dirty="0">
                    <a:latin typeface="Century Gothic" panose="020B0502020202020204" pitchFamily="34" charset="0"/>
                  </a:rPr>
                  <a:t> hat </a:t>
                </a:r>
                <a:r>
                  <a:rPr lang="en-GB" sz="1200" b="0" dirty="0" err="1">
                    <a:latin typeface="Century Gothic" panose="020B0502020202020204" pitchFamily="34" charset="0"/>
                  </a:rPr>
                  <a:t>einen</a:t>
                </a:r>
                <a:r>
                  <a:rPr lang="en-GB" sz="1200" b="0" dirty="0">
                    <a:latin typeface="Century Gothic" panose="020B0502020202020204" pitchFamily="34" charset="0"/>
                  </a:rPr>
                  <a:t> </a:t>
                </a:r>
                <a:r>
                  <a:rPr lang="en-GB" sz="1200" b="0" dirty="0" err="1">
                    <a:solidFill>
                      <a:srgbClr val="E87D1E"/>
                    </a:solidFill>
                    <a:latin typeface="Century Gothic" panose="020B0502020202020204" pitchFamily="34" charset="0"/>
                  </a:rPr>
                  <a:t>Schreibtisch</a:t>
                </a:r>
                <a:r>
                  <a:rPr lang="en-GB" sz="1200" b="0" dirty="0">
                    <a:latin typeface="Century Gothic" panose="020B0502020202020204" pitchFamily="34" charset="0"/>
                  </a:rPr>
                  <a:t>, </a:t>
                </a:r>
                <a:r>
                  <a:rPr lang="en-GB" sz="1200" b="0" dirty="0" err="1">
                    <a:latin typeface="Century Gothic" panose="020B0502020202020204" pitchFamily="34" charset="0"/>
                  </a:rPr>
                  <a:t>eine</a:t>
                </a:r>
                <a:r>
                  <a:rPr lang="en-GB" sz="1200" b="0" dirty="0">
                    <a:latin typeface="Century Gothic" panose="020B0502020202020204" pitchFamily="34" charset="0"/>
                  </a:rPr>
                  <a:t> </a:t>
                </a:r>
                <a:r>
                  <a:rPr lang="en-GB" sz="1200" b="0" dirty="0" err="1">
                    <a:solidFill>
                      <a:srgbClr val="E87D1E"/>
                    </a:solidFill>
                    <a:latin typeface="Century Gothic" panose="020B0502020202020204" pitchFamily="34" charset="0"/>
                  </a:rPr>
                  <a:t>Stehlampe</a:t>
                </a:r>
                <a:r>
                  <a:rPr lang="en-GB" sz="1200" b="0" dirty="0">
                    <a:solidFill>
                      <a:srgbClr val="E87D1E"/>
                    </a:solidFill>
                    <a:latin typeface="Century Gothic" panose="020B0502020202020204" pitchFamily="34" charset="0"/>
                  </a:rPr>
                  <a:t> </a:t>
                </a:r>
                <a:r>
                  <a:rPr lang="en-GB" sz="1200" b="0" dirty="0">
                    <a:latin typeface="Century Gothic" panose="020B0502020202020204" pitchFamily="34" charset="0"/>
                  </a:rPr>
                  <a:t>und... </a:t>
                </a:r>
                <a:r>
                  <a:rPr lang="en-GB" sz="1200" b="0" err="1">
                    <a:latin typeface="Century Gothic" panose="020B0502020202020204" pitchFamily="34" charset="0"/>
                  </a:rPr>
                  <a:t>ein</a:t>
                </a:r>
                <a:r>
                  <a:rPr lang="en-GB" sz="1200" b="0">
                    <a:latin typeface="Century Gothic" panose="020B0502020202020204" pitchFamily="34" charset="0"/>
                  </a:rPr>
                  <a:t> </a:t>
                </a:r>
                <a:r>
                  <a:rPr lang="en-GB" sz="1200" b="0" smtClean="0">
                    <a:latin typeface="Century Gothic" panose="020B0502020202020204" pitchFamily="34" charset="0"/>
                  </a:rPr>
                  <a:t>Schlagzeug! Letzte </a:t>
                </a:r>
                <a:r>
                  <a:rPr lang="en-GB" sz="1200" b="0" dirty="0" err="1">
                    <a:latin typeface="Century Gothic" panose="020B0502020202020204" pitchFamily="34" charset="0"/>
                  </a:rPr>
                  <a:t>Woche</a:t>
                </a:r>
                <a:r>
                  <a:rPr lang="en-GB" sz="1200" b="0" dirty="0">
                    <a:latin typeface="Century Gothic" panose="020B0502020202020204" pitchFamily="34" charset="0"/>
                  </a:rPr>
                  <a:t> </a:t>
                </a:r>
                <a:r>
                  <a:rPr lang="en-GB" sz="1200" b="0" dirty="0" err="1">
                    <a:latin typeface="Century Gothic" panose="020B0502020202020204" pitchFamily="34" charset="0"/>
                  </a:rPr>
                  <a:t>habe</a:t>
                </a:r>
                <a:r>
                  <a:rPr lang="en-GB" sz="1200" b="0" dirty="0">
                    <a:latin typeface="Century Gothic" panose="020B0502020202020204" pitchFamily="34" charset="0"/>
                  </a:rPr>
                  <a:t> ich </a:t>
                </a:r>
                <a:r>
                  <a:rPr lang="en-GB" sz="1200" b="0" dirty="0" err="1">
                    <a:latin typeface="Century Gothic" panose="020B0502020202020204" pitchFamily="34" charset="0"/>
                  </a:rPr>
                  <a:t>jeden</a:t>
                </a:r>
                <a:r>
                  <a:rPr lang="en-GB" sz="1200" b="0" dirty="0">
                    <a:latin typeface="Century Gothic" panose="020B0502020202020204" pitchFamily="34" charset="0"/>
                  </a:rPr>
                  <a:t> Tag den Bodensee </a:t>
                </a:r>
                <a:r>
                  <a:rPr lang="en-GB" sz="1200" b="0" dirty="0" err="1">
                    <a:latin typeface="Century Gothic" panose="020B0502020202020204" pitchFamily="34" charset="0"/>
                  </a:rPr>
                  <a:t>besucht</a:t>
                </a:r>
                <a:r>
                  <a:rPr lang="en-GB" sz="1200" b="0" dirty="0">
                    <a:latin typeface="Century Gothic" panose="020B0502020202020204" pitchFamily="34" charset="0"/>
                  </a:rPr>
                  <a:t> und </a:t>
                </a:r>
                <a:r>
                  <a:rPr lang="en-GB" sz="1200" b="0" dirty="0" err="1">
                    <a:latin typeface="Century Gothic" panose="020B0502020202020204" pitchFamily="34" charset="0"/>
                  </a:rPr>
                  <a:t>danach</a:t>
                </a:r>
                <a:r>
                  <a:rPr lang="en-GB" sz="1200" b="0" dirty="0">
                    <a:latin typeface="Century Gothic" panose="020B0502020202020204" pitchFamily="34" charset="0"/>
                  </a:rPr>
                  <a:t> Fu</a:t>
                </a:r>
                <a:r>
                  <a:rPr lang="en-GB" sz="1200" b="0" i="0" smtClean="0">
                    <a:latin typeface="Cambria Math" panose="02040503050406030204" pitchFamily="18" charset="0"/>
                  </a:rPr>
                  <a:t>ß</a:t>
                </a:r>
                <a:r>
                  <a:rPr lang="en-GB" sz="1200" b="0" dirty="0">
                    <a:latin typeface="Century Gothic" panose="020B0502020202020204" pitchFamily="34" charset="0"/>
                  </a:rPr>
                  <a:t>ball </a:t>
                </a:r>
                <a:r>
                  <a:rPr lang="en-GB" sz="1200" b="0" dirty="0" err="1">
                    <a:latin typeface="Century Gothic" panose="020B0502020202020204" pitchFamily="34" charset="0"/>
                  </a:rPr>
                  <a:t>gespielt</a:t>
                </a:r>
                <a:r>
                  <a:rPr lang="en-GB" sz="1200" b="0" dirty="0">
                    <a:latin typeface="Century Gothic" panose="020B0502020202020204" pitchFamily="34" charset="0"/>
                  </a:rPr>
                  <a:t>. Ich </a:t>
                </a:r>
                <a:r>
                  <a:rPr lang="en-GB" sz="1200" b="0" dirty="0" err="1">
                    <a:latin typeface="Century Gothic" panose="020B0502020202020204" pitchFamily="34" charset="0"/>
                  </a:rPr>
                  <a:t>habe</a:t>
                </a:r>
                <a:r>
                  <a:rPr lang="en-GB" sz="1200" b="0" dirty="0">
                    <a:latin typeface="Century Gothic" panose="020B0502020202020204" pitchFamily="34" charset="0"/>
                  </a:rPr>
                  <a:t> </a:t>
                </a:r>
                <a:r>
                  <a:rPr lang="en-GB" sz="1200" b="0" dirty="0" err="1">
                    <a:latin typeface="Century Gothic" panose="020B0502020202020204" pitchFamily="34" charset="0"/>
                  </a:rPr>
                  <a:t>auch</a:t>
                </a:r>
                <a:r>
                  <a:rPr lang="en-GB" sz="1200" b="0" dirty="0">
                    <a:latin typeface="Century Gothic" panose="020B0502020202020204" pitchFamily="34" charset="0"/>
                  </a:rPr>
                  <a:t> </a:t>
                </a:r>
                <a:r>
                  <a:rPr lang="en-GB" sz="1200" b="0" dirty="0" err="1">
                    <a:latin typeface="Century Gothic" panose="020B0502020202020204" pitchFamily="34" charset="0"/>
                  </a:rPr>
                  <a:t>schon</a:t>
                </a:r>
                <a:r>
                  <a:rPr lang="en-GB" sz="1200" b="0" dirty="0">
                    <a:latin typeface="Century Gothic" panose="020B0502020202020204" pitchFamily="34" charset="0"/>
                  </a:rPr>
                  <a:t> </a:t>
                </a:r>
                <a:r>
                  <a:rPr lang="en-GB" sz="1200" b="0" dirty="0" err="1">
                    <a:latin typeface="Century Gothic" panose="020B0502020202020204" pitchFamily="34" charset="0"/>
                  </a:rPr>
                  <a:t>einen</a:t>
                </a:r>
                <a:r>
                  <a:rPr lang="en-GB" sz="1200" b="0" dirty="0">
                    <a:latin typeface="Century Gothic" panose="020B0502020202020204" pitchFamily="34" charset="0"/>
                  </a:rPr>
                  <a:t> </a:t>
                </a:r>
                <a:r>
                  <a:rPr lang="en-GB" sz="1200" b="0" dirty="0" err="1">
                    <a:latin typeface="Century Gothic" panose="020B0502020202020204" pitchFamily="34" charset="0"/>
                  </a:rPr>
                  <a:t>Wasserpark</a:t>
                </a:r>
                <a:r>
                  <a:rPr lang="en-GB" sz="1200" b="0" dirty="0">
                    <a:latin typeface="Century Gothic" panose="020B0502020202020204" pitchFamily="34" charset="0"/>
                  </a:rPr>
                  <a:t> </a:t>
                </a:r>
                <a:r>
                  <a:rPr lang="en-GB" sz="1200" b="0" dirty="0" err="1">
                    <a:latin typeface="Century Gothic" panose="020B0502020202020204" pitchFamily="34" charset="0"/>
                  </a:rPr>
                  <a:t>besucht</a:t>
                </a:r>
                <a:r>
                  <a:rPr lang="en-GB" sz="1200" b="0" dirty="0">
                    <a:latin typeface="Century Gothic" panose="020B0502020202020204" pitchFamily="34" charset="0"/>
                  </a:rPr>
                  <a:t>. </a:t>
                </a:r>
                <a:r>
                  <a:rPr lang="en-GB" sz="1200" b="0" dirty="0" err="1">
                    <a:latin typeface="Century Gothic" panose="020B0502020202020204" pitchFamily="34" charset="0"/>
                  </a:rPr>
                  <a:t>Heute</a:t>
                </a:r>
                <a:r>
                  <a:rPr lang="en-GB" sz="1200" b="0" dirty="0">
                    <a:latin typeface="Century Gothic" panose="020B0502020202020204" pitchFamily="34" charset="0"/>
                  </a:rPr>
                  <a:t> </a:t>
                </a:r>
                <a:r>
                  <a:rPr lang="en-GB" sz="1200" b="0" dirty="0" err="1">
                    <a:latin typeface="Century Gothic" panose="020B0502020202020204" pitchFamily="34" charset="0"/>
                  </a:rPr>
                  <a:t>Nachmittag</a:t>
                </a:r>
                <a:r>
                  <a:rPr lang="en-GB" sz="1200" b="0" dirty="0">
                    <a:latin typeface="Century Gothic" panose="020B0502020202020204" pitchFamily="34" charset="0"/>
                  </a:rPr>
                  <a:t> </a:t>
                </a:r>
                <a:r>
                  <a:rPr lang="en-GB" sz="1200" b="0" dirty="0" err="1">
                    <a:latin typeface="Century Gothic" panose="020B0502020202020204" pitchFamily="34" charset="0"/>
                  </a:rPr>
                  <a:t>habe</a:t>
                </a:r>
                <a:r>
                  <a:rPr lang="en-GB" sz="1200" b="0" dirty="0">
                    <a:latin typeface="Century Gothic" panose="020B0502020202020204" pitchFamily="34" charset="0"/>
                  </a:rPr>
                  <a:t> ich </a:t>
                </a:r>
                <a:r>
                  <a:rPr lang="en-GB" sz="1200" b="0" dirty="0" err="1">
                    <a:latin typeface="Century Gothic" panose="020B0502020202020204" pitchFamily="34" charset="0"/>
                  </a:rPr>
                  <a:t>eine</a:t>
                </a:r>
                <a:r>
                  <a:rPr lang="en-GB" sz="1200" b="0" dirty="0">
                    <a:latin typeface="Century Gothic" panose="020B0502020202020204" pitchFamily="34" charset="0"/>
                  </a:rPr>
                  <a:t> </a:t>
                </a:r>
                <a:r>
                  <a:rPr lang="en-GB" sz="1200" b="0" dirty="0" err="1">
                    <a:latin typeface="Century Gothic" panose="020B0502020202020204" pitchFamily="34" charset="0"/>
                  </a:rPr>
                  <a:t>Radtour</a:t>
                </a:r>
                <a:r>
                  <a:rPr lang="en-GB" sz="1200" b="0" dirty="0">
                    <a:latin typeface="Century Gothic" panose="020B0502020202020204" pitchFamily="34" charset="0"/>
                  </a:rPr>
                  <a:t> </a:t>
                </a:r>
                <a:r>
                  <a:rPr lang="en-GB" sz="1200" b="0" dirty="0" err="1">
                    <a:latin typeface="Century Gothic" panose="020B0502020202020204" pitchFamily="34" charset="0"/>
                  </a:rPr>
                  <a:t>gemacht</a:t>
                </a:r>
                <a:r>
                  <a:rPr lang="en-GB" sz="1200" b="0" dirty="0">
                    <a:latin typeface="Century Gothic" panose="020B0502020202020204" pitchFamily="34" charset="0"/>
                  </a:rPr>
                  <a:t>. </a:t>
                </a:r>
                <a:r>
                  <a:rPr lang="en-GB" sz="1200" b="0" dirty="0" err="1">
                    <a:latin typeface="Century Gothic" panose="020B0502020202020204" pitchFamily="34" charset="0"/>
                  </a:rPr>
                  <a:t>Nächste</a:t>
                </a:r>
                <a:r>
                  <a:rPr lang="en-GB" sz="1200" b="0" dirty="0">
                    <a:latin typeface="Century Gothic" panose="020B0502020202020204" pitchFamily="34" charset="0"/>
                  </a:rPr>
                  <a:t> </a:t>
                </a:r>
                <a:r>
                  <a:rPr lang="en-GB" sz="1200" b="0" dirty="0" err="1">
                    <a:latin typeface="Century Gothic" panose="020B0502020202020204" pitchFamily="34" charset="0"/>
                  </a:rPr>
                  <a:t>Woche</a:t>
                </a:r>
                <a:r>
                  <a:rPr lang="en-GB" sz="1200" b="0" dirty="0">
                    <a:latin typeface="Century Gothic" panose="020B0502020202020204" pitchFamily="34" charset="0"/>
                  </a:rPr>
                  <a:t> </a:t>
                </a:r>
                <a:r>
                  <a:rPr lang="en-GB" sz="1200" b="0" dirty="0" err="1">
                    <a:latin typeface="Century Gothic" panose="020B0502020202020204" pitchFamily="34" charset="0"/>
                  </a:rPr>
                  <a:t>gehen</a:t>
                </a:r>
                <a:r>
                  <a:rPr lang="en-GB" sz="1200" b="0" dirty="0">
                    <a:latin typeface="Century Gothic" panose="020B0502020202020204" pitchFamily="34" charset="0"/>
                  </a:rPr>
                  <a:t> </a:t>
                </a:r>
                <a:r>
                  <a:rPr lang="en-GB" sz="1200" b="0" dirty="0" err="1">
                    <a:latin typeface="Century Gothic" panose="020B0502020202020204" pitchFamily="34" charset="0"/>
                  </a:rPr>
                  <a:t>wir</a:t>
                </a:r>
                <a:r>
                  <a:rPr lang="en-GB" sz="1200" b="0" dirty="0">
                    <a:latin typeface="Century Gothic" panose="020B0502020202020204" pitchFamily="34" charset="0"/>
                  </a:rPr>
                  <a:t> </a:t>
                </a:r>
                <a:r>
                  <a:rPr lang="en-GB" sz="1200" b="0" dirty="0" err="1">
                    <a:latin typeface="Century Gothic" panose="020B0502020202020204" pitchFamily="34" charset="0"/>
                  </a:rPr>
                  <a:t>jeden</a:t>
                </a:r>
                <a:r>
                  <a:rPr lang="en-GB" sz="1200" b="0" dirty="0">
                    <a:latin typeface="Century Gothic" panose="020B0502020202020204" pitchFamily="34" charset="0"/>
                  </a:rPr>
                  <a:t> Morgen </a:t>
                </a:r>
                <a:r>
                  <a:rPr lang="en-GB" sz="1200" b="0" dirty="0" err="1">
                    <a:latin typeface="Century Gothic" panose="020B0502020202020204" pitchFamily="34" charset="0"/>
                  </a:rPr>
                  <a:t>zum</a:t>
                </a:r>
                <a:r>
                  <a:rPr lang="en-GB" sz="1200" b="0" dirty="0">
                    <a:latin typeface="Century Gothic" panose="020B0502020202020204" pitchFamily="34" charset="0"/>
                  </a:rPr>
                  <a:t> Strand. Ich </a:t>
                </a:r>
                <a:r>
                  <a:rPr lang="en-GB" sz="1200" b="0" dirty="0" err="1">
                    <a:latin typeface="Century Gothic" panose="020B0502020202020204" pitchFamily="34" charset="0"/>
                  </a:rPr>
                  <a:t>finde</a:t>
                </a:r>
                <a:r>
                  <a:rPr lang="en-GB" sz="1200" b="0" dirty="0">
                    <a:latin typeface="Century Gothic" panose="020B0502020202020204" pitchFamily="34" charset="0"/>
                  </a:rPr>
                  <a:t> den Bodensee </a:t>
                </a:r>
                <a:r>
                  <a:rPr lang="en-GB" sz="1200" b="0" dirty="0" err="1">
                    <a:solidFill>
                      <a:srgbClr val="E87D1E"/>
                    </a:solidFill>
                    <a:latin typeface="Century Gothic" panose="020B0502020202020204" pitchFamily="34" charset="0"/>
                  </a:rPr>
                  <a:t>wunderschön</a:t>
                </a:r>
                <a:r>
                  <a:rPr lang="en-GB" sz="1200" b="0" dirty="0">
                    <a:latin typeface="Century Gothic" panose="020B0502020202020204" pitchFamily="34" charset="0"/>
                  </a:rPr>
                  <a:t>! </a:t>
                </a:r>
                <a:endParaRPr lang="en-GB" sz="1200" b="0" kern="1200" baseline="0" dirty="0">
                  <a:solidFill>
                    <a:schemeClr val="tx1"/>
                  </a:solidFill>
                  <a:effectLst/>
                  <a:latin typeface="+mn-lt"/>
                  <a:ea typeface="+mn-ea"/>
                  <a:cs typeface="+mn-cs"/>
                </a:endParaRPr>
              </a:p>
              <a:p>
                <a:endParaRPr lang="en-GB" sz="1200" b="0"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Word frequencies:</a:t>
                </a:r>
                <a:r>
                  <a:rPr lang="en-GB" sz="1200" b="0" kern="1200" baseline="0" dirty="0">
                    <a:solidFill>
                      <a:schemeClr val="tx1"/>
                    </a:solidFill>
                    <a:effectLst/>
                    <a:latin typeface="+mn-lt"/>
                    <a:ea typeface="+mn-ea"/>
                    <a:cs typeface="+mn-cs"/>
                  </a:rPr>
                  <a:t/>
                </a:r>
                <a:br>
                  <a:rPr lang="en-GB" sz="1200" b="0" kern="1200" baseline="0" dirty="0">
                    <a:solidFill>
                      <a:schemeClr val="tx1"/>
                    </a:solidFill>
                    <a:effectLst/>
                    <a:latin typeface="+mn-lt"/>
                    <a:ea typeface="+mn-ea"/>
                    <a:cs typeface="+mn-cs"/>
                  </a:rPr>
                </a:br>
                <a:r>
                  <a:rPr lang="en-GB" sz="1200" kern="1200" dirty="0">
                    <a:solidFill>
                      <a:schemeClr val="tx1"/>
                    </a:solidFill>
                    <a:effectLst/>
                    <a:latin typeface="+mn-lt"/>
                    <a:ea typeface="+mn-ea"/>
                    <a:cs typeface="+mn-cs"/>
                  </a:rPr>
                  <a:t>der See [1167] </a:t>
                </a:r>
                <a:r>
                  <a:rPr lang="en-GB" sz="1200" kern="1200" dirty="0" err="1">
                    <a:solidFill>
                      <a:schemeClr val="tx1"/>
                    </a:solidFill>
                    <a:effectLst/>
                    <a:latin typeface="+mn-lt"/>
                    <a:ea typeface="+mn-ea"/>
                    <a:cs typeface="+mn-cs"/>
                  </a:rPr>
                  <a:t>nächste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Woche</a:t>
                </a:r>
                <a:r>
                  <a:rPr lang="en-GB" sz="1200" kern="1200" dirty="0">
                    <a:solidFill>
                      <a:schemeClr val="tx1"/>
                    </a:solidFill>
                    <a:effectLst/>
                    <a:latin typeface="+mn-lt"/>
                    <a:ea typeface="+mn-ea"/>
                    <a:cs typeface="+mn-cs"/>
                  </a:rPr>
                  <a:t> [249/211] der Strand [2047] </a:t>
                </a:r>
                <a:r>
                  <a:rPr lang="en-US" sz="1200" kern="1200" dirty="0">
                    <a:solidFill>
                      <a:schemeClr val="tx1"/>
                    </a:solidFill>
                    <a:effectLst/>
                    <a:latin typeface="+mn-lt"/>
                    <a:ea typeface="+mn-ea"/>
                    <a:cs typeface="+mn-cs"/>
                  </a:rPr>
                  <a:t>Sommer [771] </a:t>
                </a:r>
                <a:endParaRPr lang="en-GB" sz="1200" b="0" kern="1200" baseline="0" dirty="0">
                  <a:solidFill>
                    <a:schemeClr val="tx1"/>
                  </a:solidFill>
                  <a:effectLst/>
                  <a:latin typeface="+mn-lt"/>
                  <a:ea typeface="+mn-ea"/>
                  <a:cs typeface="+mn-cs"/>
                </a:endParaRPr>
              </a:p>
            </p:txBody>
          </p:sp>
        </mc:Fallback>
      </mc:AlternateContent>
      <p:sp>
        <p:nvSpPr>
          <p:cNvPr id="4" name="Slide Number Placeholder 3"/>
          <p:cNvSpPr>
            <a:spLocks noGrp="1"/>
          </p:cNvSpPr>
          <p:nvPr>
            <p:ph type="sldNum" sz="quarter" idx="10"/>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788223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Timing</a:t>
            </a:r>
          </a:p>
          <a:p>
            <a:r>
              <a:rPr lang="en-GB" sz="1200" kern="1200">
                <a:solidFill>
                  <a:schemeClr val="tx1"/>
                </a:solidFill>
                <a:effectLst/>
                <a:latin typeface="+mn-lt"/>
                <a:ea typeface="+mn-ea"/>
                <a:cs typeface="+mn-cs"/>
              </a:rPr>
              <a:t>3 </a:t>
            </a:r>
            <a:r>
              <a:rPr lang="en-GB" sz="1200" kern="1200" dirty="0">
                <a:solidFill>
                  <a:schemeClr val="tx1"/>
                </a:solidFill>
                <a:effectLst/>
                <a:latin typeface="+mn-lt"/>
                <a:ea typeface="+mn-ea"/>
                <a:cs typeface="+mn-cs"/>
              </a:rPr>
              <a:t>minutes</a:t>
            </a:r>
          </a:p>
          <a:p>
            <a:endParaRPr lang="en-GB" sz="1200" b="1" kern="1200" dirty="0">
              <a:solidFill>
                <a:schemeClr val="tx1"/>
              </a:solidFill>
              <a:effectLst/>
              <a:latin typeface="+mn-lt"/>
              <a:ea typeface="+mn-ea"/>
              <a:cs typeface="+mn-cs"/>
            </a:endParaRPr>
          </a:p>
          <a:p>
            <a:r>
              <a:rPr lang="en-GB" sz="1200" b="1" kern="1200">
                <a:solidFill>
                  <a:schemeClr val="tx1"/>
                </a:solidFill>
                <a:effectLst/>
                <a:latin typeface="+mn-lt"/>
                <a:ea typeface="+mn-ea"/>
                <a:cs typeface="+mn-cs"/>
              </a:rPr>
              <a:t>Aim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latin typeface="+mn-lt"/>
                <a:ea typeface="+mn-ea"/>
                <a:cs typeface="+mn-cs"/>
              </a:rPr>
              <a:t>To </a:t>
            </a:r>
            <a:r>
              <a:rPr lang="en-GB" sz="1200" b="0" kern="1200" dirty="0">
                <a:solidFill>
                  <a:schemeClr val="tx1"/>
                </a:solidFill>
                <a:effectLst/>
                <a:latin typeface="+mn-lt"/>
                <a:ea typeface="+mn-ea"/>
                <a:cs typeface="+mn-cs"/>
              </a:rPr>
              <a:t>connect the four perfect tense sentences with their correct meaning in English.</a:t>
            </a:r>
            <a:br>
              <a:rPr lang="en-GB" sz="1200" b="0" kern="1200">
                <a:solidFill>
                  <a:schemeClr val="tx1"/>
                </a:solidFill>
                <a:effectLst/>
                <a:latin typeface="+mn-lt"/>
                <a:ea typeface="+mn-ea"/>
                <a:cs typeface="+mn-cs"/>
              </a:rPr>
            </a:br>
            <a:endParaRPr lang="en-GB"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Suggested</a:t>
            </a:r>
            <a:r>
              <a:rPr lang="en-GB" sz="1200" b="1" kern="1200" baseline="0">
                <a:solidFill>
                  <a:schemeClr val="tx1"/>
                </a:solidFill>
                <a:effectLst/>
                <a:latin typeface="+mn-lt"/>
                <a:ea typeface="+mn-ea"/>
                <a:cs typeface="+mn-cs"/>
              </a:rPr>
              <a:t> p</a:t>
            </a:r>
            <a:r>
              <a:rPr lang="en-GB" sz="1200" b="1" kern="1200">
                <a:solidFill>
                  <a:schemeClr val="tx1"/>
                </a:solidFill>
                <a:effectLst/>
                <a:latin typeface="+mn-lt"/>
                <a:ea typeface="+mn-ea"/>
                <a:cs typeface="+mn-cs"/>
              </a:rPr>
              <a:t>rocedure</a:t>
            </a:r>
            <a:r>
              <a:rPr lang="en-GB" sz="1200" kern="1200">
                <a:solidFill>
                  <a:schemeClr val="tx1"/>
                </a:solidFill>
                <a:effectLst/>
                <a:latin typeface="+mn-lt"/>
                <a:ea typeface="+mn-ea"/>
                <a:cs typeface="+mn-cs"/>
              </a:rPr>
              <a:t> </a:t>
            </a:r>
          </a:p>
          <a:p>
            <a:r>
              <a:rPr lang="en-GB" sz="1200" b="0" kern="1200">
                <a:solidFill>
                  <a:schemeClr val="tx1"/>
                </a:solidFill>
                <a:effectLst/>
                <a:latin typeface="+mn-lt"/>
                <a:ea typeface="+mn-ea"/>
                <a:cs typeface="+mn-cs"/>
              </a:rPr>
              <a:t>1</a:t>
            </a:r>
            <a:r>
              <a:rPr lang="en-GB" sz="1200" b="0" kern="1200" dirty="0">
                <a:solidFill>
                  <a:schemeClr val="tx1"/>
                </a:solidFill>
                <a:effectLst/>
                <a:latin typeface="+mn-lt"/>
                <a:ea typeface="+mn-ea"/>
                <a:cs typeface="+mn-cs"/>
              </a:rPr>
              <a:t>. Remind that there are two ways to translate the perfect tense in German.</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2. Translate the sentences (individually or in pairs)</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3. Use the next slide to correct the sentences.</a:t>
            </a: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1312191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Reading [ANSWERS]</a:t>
            </a:r>
          </a:p>
          <a:p>
            <a:r>
              <a:rPr lang="en-GB" sz="1200" b="1" kern="1200">
                <a:solidFill>
                  <a:schemeClr val="tx1"/>
                </a:solidFill>
                <a:effectLst/>
                <a:latin typeface="+mn-lt"/>
                <a:ea typeface="+mn-ea"/>
                <a:cs typeface="+mn-cs"/>
              </a:rPr>
              <a:t>Timing</a:t>
            </a:r>
          </a:p>
          <a:p>
            <a:r>
              <a:rPr lang="en-GB" sz="1200" kern="1200">
                <a:solidFill>
                  <a:schemeClr val="tx1"/>
                </a:solidFill>
                <a:effectLst/>
                <a:latin typeface="+mn-lt"/>
                <a:ea typeface="+mn-ea"/>
                <a:cs typeface="+mn-cs"/>
              </a:rPr>
              <a:t>2 </a:t>
            </a:r>
            <a:r>
              <a:rPr lang="en-GB" sz="1200" kern="1200" dirty="0">
                <a:solidFill>
                  <a:schemeClr val="tx1"/>
                </a:solidFill>
                <a:effectLst/>
                <a:latin typeface="+mn-lt"/>
                <a:ea typeface="+mn-ea"/>
                <a:cs typeface="+mn-cs"/>
              </a:rPr>
              <a:t>minutes</a:t>
            </a:r>
          </a:p>
          <a:p>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Note: </a:t>
            </a:r>
            <a:r>
              <a:rPr lang="en-GB" sz="1200" b="0" kern="1200" dirty="0">
                <a:solidFill>
                  <a:schemeClr val="tx1"/>
                </a:solidFill>
                <a:effectLst/>
                <a:latin typeface="+mn-lt"/>
                <a:ea typeface="+mn-ea"/>
                <a:cs typeface="+mn-cs"/>
              </a:rPr>
              <a:t>Elicit the key trigger words (for specified  / unspecified time) that determine which tense to use in English (specified = simple past, unspecified = present perfect).</a:t>
            </a:r>
          </a:p>
        </p:txBody>
      </p:sp>
      <p:sp>
        <p:nvSpPr>
          <p:cNvPr id="4" name="Slide Number Placeholder 3"/>
          <p:cNvSpPr>
            <a:spLocks noGrp="1"/>
          </p:cNvSpPr>
          <p:nvPr>
            <p:ph type="sldNum" sz="quarter" idx="10"/>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1274574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b="1" kern="1200" dirty="0">
                <a:solidFill>
                  <a:schemeClr val="tx1"/>
                </a:solidFill>
                <a:effectLst/>
                <a:latin typeface="+mn-lt"/>
                <a:ea typeface="+mn-ea"/>
                <a:cs typeface="+mn-cs"/>
              </a:rPr>
              <a:t>Grammatik</a:t>
            </a:r>
          </a:p>
          <a:p>
            <a:r>
              <a:rPr lang="en-GB" sz="1200" b="1" kern="1200">
                <a:solidFill>
                  <a:schemeClr val="tx1"/>
                </a:solidFill>
                <a:effectLst/>
                <a:latin typeface="+mn-lt"/>
                <a:ea typeface="+mn-ea"/>
                <a:cs typeface="+mn-cs"/>
              </a:rPr>
              <a:t>Timing</a:t>
            </a:r>
          </a:p>
          <a:p>
            <a:r>
              <a:rPr lang="en-GB" sz="1200" b="0" kern="1200">
                <a:solidFill>
                  <a:schemeClr val="tx1"/>
                </a:solidFill>
                <a:effectLst/>
                <a:latin typeface="+mn-lt"/>
                <a:ea typeface="+mn-ea"/>
                <a:cs typeface="+mn-cs"/>
              </a:rPr>
              <a:t>1</a:t>
            </a:r>
            <a:r>
              <a:rPr lang="en-GB" sz="1200" kern="1200">
                <a:solidFill>
                  <a:schemeClr val="tx1"/>
                </a:solidFill>
                <a:effectLst/>
                <a:latin typeface="+mn-lt"/>
                <a:ea typeface="+mn-ea"/>
                <a:cs typeface="+mn-cs"/>
              </a:rPr>
              <a:t> </a:t>
            </a:r>
            <a:r>
              <a:rPr lang="en-GB" sz="1200" kern="1200" dirty="0">
                <a:solidFill>
                  <a:schemeClr val="tx1"/>
                </a:solidFill>
                <a:effectLst/>
                <a:latin typeface="+mn-lt"/>
                <a:ea typeface="+mn-ea"/>
                <a:cs typeface="+mn-cs"/>
              </a:rPr>
              <a:t>minute</a:t>
            </a:r>
          </a:p>
          <a:p>
            <a:endParaRPr lang="en-GB" sz="1200" b="1" kern="1200" dirty="0">
              <a:solidFill>
                <a:schemeClr val="tx1"/>
              </a:solidFill>
              <a:effectLst/>
              <a:latin typeface="+mn-lt"/>
              <a:ea typeface="+mn-ea"/>
              <a:cs typeface="+mn-cs"/>
            </a:endParaRPr>
          </a:p>
          <a:p>
            <a:r>
              <a:rPr lang="en-GB" sz="1200" b="1" kern="1200">
                <a:solidFill>
                  <a:schemeClr val="tx1"/>
                </a:solidFill>
                <a:effectLst/>
                <a:latin typeface="+mn-lt"/>
                <a:ea typeface="+mn-ea"/>
                <a:cs typeface="+mn-cs"/>
              </a:rPr>
              <a:t>Aim</a:t>
            </a:r>
          </a:p>
          <a:p>
            <a:r>
              <a:rPr lang="en-GB" sz="1200" b="0" i="0" baseline="0">
                <a:solidFill>
                  <a:srgbClr val="5B9BD5">
                    <a:lumMod val="50000"/>
                  </a:srgbClr>
                </a:solidFill>
                <a:latin typeface="Century Gothic" panose="020B0502020202020204" pitchFamily="34" charset="0"/>
              </a:rPr>
              <a:t>Recap </a:t>
            </a:r>
            <a:r>
              <a:rPr lang="en-GB" sz="1200" b="0" i="0" baseline="0" dirty="0">
                <a:solidFill>
                  <a:srgbClr val="5B9BD5">
                    <a:lumMod val="50000"/>
                  </a:srgbClr>
                </a:solidFill>
                <a:latin typeface="Century Gothic" panose="020B0502020202020204" pitchFamily="34" charset="0"/>
              </a:rPr>
              <a:t>the use and formation of the perfect tense, which was introduced the previous week. </a:t>
            </a:r>
            <a:br>
              <a:rPr lang="en-GB" sz="1200" b="0" i="0" baseline="0" dirty="0">
                <a:solidFill>
                  <a:srgbClr val="5B9BD5">
                    <a:lumMod val="50000"/>
                  </a:srgbClr>
                </a:solidFill>
                <a:latin typeface="Century Gothic" panose="020B0502020202020204" pitchFamily="34" charset="0"/>
              </a:rPr>
            </a:br>
            <a:endParaRPr lang="en-GB" sz="1200" b="1" kern="1200" dirty="0">
              <a:solidFill>
                <a:schemeClr val="tx1"/>
              </a:solidFill>
              <a:effectLst/>
              <a:latin typeface="+mn-lt"/>
              <a:ea typeface="+mn-ea"/>
              <a:cs typeface="+mn-cs"/>
            </a:endParaRPr>
          </a:p>
          <a:p>
            <a:r>
              <a:rPr lang="en-GB" sz="1200" b="1" kern="1200">
                <a:solidFill>
                  <a:schemeClr val="tx1"/>
                </a:solidFill>
                <a:effectLst/>
                <a:latin typeface="+mn-lt"/>
                <a:ea typeface="+mn-ea"/>
                <a:cs typeface="+mn-cs"/>
              </a:rPr>
              <a:t>Suggested</a:t>
            </a:r>
            <a:r>
              <a:rPr lang="en-GB" sz="1200" b="1" kern="1200" baseline="0">
                <a:solidFill>
                  <a:schemeClr val="tx1"/>
                </a:solidFill>
                <a:effectLst/>
                <a:latin typeface="+mn-lt"/>
                <a:ea typeface="+mn-ea"/>
                <a:cs typeface="+mn-cs"/>
              </a:rPr>
              <a:t> p</a:t>
            </a:r>
            <a:r>
              <a:rPr lang="en-GB" sz="1200" b="1" kern="1200">
                <a:solidFill>
                  <a:schemeClr val="tx1"/>
                </a:solidFill>
                <a:effectLst/>
                <a:latin typeface="+mn-lt"/>
                <a:ea typeface="+mn-ea"/>
                <a:cs typeface="+mn-cs"/>
              </a:rPr>
              <a:t>rocedure</a:t>
            </a:r>
            <a:r>
              <a:rPr lang="en-GB" sz="1200" kern="1200">
                <a:solidFill>
                  <a:schemeClr val="tx1"/>
                </a:solidFill>
                <a:effectLst/>
                <a:latin typeface="+mn-lt"/>
                <a:ea typeface="+mn-ea"/>
                <a:cs typeface="+mn-cs"/>
              </a:rPr>
              <a:t> </a:t>
            </a:r>
          </a:p>
          <a:p>
            <a:r>
              <a:rPr lang="en-GB" sz="1200" b="0" kern="1200">
                <a:solidFill>
                  <a:schemeClr val="tx1"/>
                </a:solidFill>
                <a:effectLst/>
                <a:latin typeface="+mn-lt"/>
                <a:ea typeface="+mn-ea"/>
                <a:cs typeface="+mn-cs"/>
              </a:rPr>
              <a:t>1</a:t>
            </a:r>
            <a:r>
              <a:rPr lang="en-GB" sz="1200" b="0" kern="1200" dirty="0">
                <a:solidFill>
                  <a:schemeClr val="tx1"/>
                </a:solidFill>
                <a:effectLst/>
                <a:latin typeface="+mn-lt"/>
                <a:ea typeface="+mn-ea"/>
                <a:cs typeface="+mn-cs"/>
              </a:rPr>
              <a:t>. Click on the mouse</a:t>
            </a:r>
            <a:r>
              <a:rPr lang="en-GB" sz="1200" b="0" kern="1200" baseline="0" dirty="0">
                <a:solidFill>
                  <a:schemeClr val="tx1"/>
                </a:solidFill>
                <a:effectLst/>
                <a:latin typeface="+mn-lt"/>
                <a:ea typeface="+mn-ea"/>
                <a:cs typeface="+mn-cs"/>
              </a:rPr>
              <a:t> to animate the explanation.</a:t>
            </a:r>
          </a:p>
          <a:p>
            <a:r>
              <a:rPr lang="en-GB" sz="1200" b="0" kern="1200" baseline="0" dirty="0">
                <a:solidFill>
                  <a:schemeClr val="tx1"/>
                </a:solidFill>
                <a:effectLst/>
                <a:latin typeface="+mn-lt"/>
                <a:ea typeface="+mn-ea"/>
                <a:cs typeface="+mn-cs"/>
              </a:rPr>
              <a:t>2. Check students’ understanding at all stages.</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3. Elicit any further examples of the perfect tense with weak verbs that students recall.</a:t>
            </a:r>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defRPr/>
            </a:pPr>
            <a:fld id="{00000000-1234-1234-1234-123412341234}" type="slidenum">
              <a:rPr lang="en-GB">
                <a:solidFill>
                  <a:prstClr val="black"/>
                </a:solidFill>
              </a:rPr>
              <a:pPr>
                <a:defRPr/>
              </a:pPr>
              <a:t>16</a:t>
            </a:fld>
            <a:endParaRPr>
              <a:solidFill>
                <a:prstClr val="black"/>
              </a:solidFill>
            </a:endParaRPr>
          </a:p>
        </p:txBody>
      </p:sp>
    </p:spTree>
    <p:extLst>
      <p:ext uri="{BB962C8B-B14F-4D97-AF65-F5344CB8AC3E}">
        <p14:creationId xmlns:p14="http://schemas.microsoft.com/office/powerpoint/2010/main" val="601721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b="1" kern="1200" dirty="0">
                <a:solidFill>
                  <a:schemeClr val="tx1"/>
                </a:solidFill>
                <a:effectLst/>
                <a:latin typeface="+mn-lt"/>
                <a:ea typeface="+mn-ea"/>
                <a:cs typeface="+mn-cs"/>
              </a:rPr>
              <a:t>Grammatik</a:t>
            </a:r>
          </a:p>
          <a:p>
            <a:r>
              <a:rPr lang="en-GB" sz="1200" b="1" kern="1200">
                <a:solidFill>
                  <a:schemeClr val="tx1"/>
                </a:solidFill>
                <a:effectLst/>
                <a:latin typeface="+mn-lt"/>
                <a:ea typeface="+mn-ea"/>
                <a:cs typeface="+mn-cs"/>
              </a:rPr>
              <a:t>Timing</a:t>
            </a:r>
          </a:p>
          <a:p>
            <a:r>
              <a:rPr lang="en-GB" sz="1200" b="0" kern="1200">
                <a:solidFill>
                  <a:schemeClr val="tx1"/>
                </a:solidFill>
                <a:effectLst/>
                <a:latin typeface="+mn-lt"/>
                <a:ea typeface="+mn-ea"/>
                <a:cs typeface="+mn-cs"/>
              </a:rPr>
              <a:t>3</a:t>
            </a:r>
            <a:r>
              <a:rPr lang="en-GB" sz="1200" kern="1200">
                <a:solidFill>
                  <a:schemeClr val="tx1"/>
                </a:solidFill>
                <a:effectLst/>
                <a:latin typeface="+mn-lt"/>
                <a:ea typeface="+mn-ea"/>
                <a:cs typeface="+mn-cs"/>
              </a:rPr>
              <a:t> </a:t>
            </a:r>
            <a:r>
              <a:rPr lang="en-GB" sz="1200" kern="1200" dirty="0">
                <a:solidFill>
                  <a:schemeClr val="tx1"/>
                </a:solidFill>
                <a:effectLst/>
                <a:latin typeface="+mn-lt"/>
                <a:ea typeface="+mn-ea"/>
                <a:cs typeface="+mn-cs"/>
              </a:rPr>
              <a:t>minutes</a:t>
            </a:r>
          </a:p>
          <a:p>
            <a:endParaRPr lang="en-GB" sz="1200" b="1" kern="1200" dirty="0">
              <a:solidFill>
                <a:schemeClr val="tx1"/>
              </a:solidFill>
              <a:effectLst/>
              <a:latin typeface="+mn-lt"/>
              <a:ea typeface="+mn-ea"/>
              <a:cs typeface="+mn-cs"/>
            </a:endParaRPr>
          </a:p>
          <a:p>
            <a:r>
              <a:rPr lang="en-GB" sz="1200" b="1" kern="1200">
                <a:solidFill>
                  <a:schemeClr val="tx1"/>
                </a:solidFill>
                <a:effectLst/>
                <a:latin typeface="+mn-lt"/>
                <a:ea typeface="+mn-ea"/>
                <a:cs typeface="+mn-cs"/>
              </a:rPr>
              <a:t>Aim</a:t>
            </a:r>
          </a:p>
          <a:p>
            <a:r>
              <a:rPr lang="en-GB" i="0"/>
              <a:t>This </a:t>
            </a:r>
            <a:r>
              <a:rPr lang="en-GB" i="0" dirty="0"/>
              <a:t>slide</a:t>
            </a:r>
            <a:r>
              <a:rPr lang="en-GB" i="0" baseline="0" dirty="0"/>
              <a:t> </a:t>
            </a:r>
            <a:r>
              <a:rPr lang="en-GB" sz="1200" b="0" i="0" baseline="0" dirty="0">
                <a:solidFill>
                  <a:srgbClr val="5B9BD5">
                    <a:lumMod val="50000"/>
                  </a:srgbClr>
                </a:solidFill>
                <a:latin typeface="Century Gothic" panose="020B0502020202020204" pitchFamily="34" charset="0"/>
              </a:rPr>
              <a:t>shows how the past participles of strong verbs differ from the regular pattern with weak verbs.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Suggested procedure</a:t>
            </a:r>
            <a:r>
              <a:rPr lang="en-GB" sz="120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1. Click on the mouse</a:t>
            </a:r>
            <a:r>
              <a:rPr lang="en-GB" sz="1200" b="0" kern="1200" baseline="0" dirty="0">
                <a:solidFill>
                  <a:schemeClr val="tx1"/>
                </a:solidFill>
                <a:effectLst/>
                <a:latin typeface="+mn-lt"/>
                <a:ea typeface="+mn-ea"/>
                <a:cs typeface="+mn-cs"/>
              </a:rPr>
              <a:t> to animate the explanation. English meanings, particularly the simple past, can be elicited to prompt engagement and thinking at every stage.</a:t>
            </a:r>
          </a:p>
          <a:p>
            <a:r>
              <a:rPr lang="en-GB" sz="1200" b="0" kern="1200" baseline="0" dirty="0">
                <a:solidFill>
                  <a:schemeClr val="tx1"/>
                </a:solidFill>
                <a:effectLst/>
                <a:latin typeface="+mn-lt"/>
                <a:ea typeface="+mn-ea"/>
                <a:cs typeface="+mn-cs"/>
              </a:rPr>
              <a:t>2. Check students’ understanding at all stages.</a:t>
            </a:r>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defRPr/>
            </a:pPr>
            <a:fld id="{00000000-1234-1234-1234-123412341234}" type="slidenum">
              <a:rPr lang="en-GB">
                <a:solidFill>
                  <a:prstClr val="black"/>
                </a:solidFill>
              </a:rPr>
              <a:pPr>
                <a:defRPr/>
              </a:pPr>
              <a:t>17</a:t>
            </a:fld>
            <a:endParaRPr>
              <a:solidFill>
                <a:prstClr val="black"/>
              </a:solidFill>
            </a:endParaRPr>
          </a:p>
        </p:txBody>
      </p:sp>
    </p:spTree>
    <p:extLst>
      <p:ext uri="{BB962C8B-B14F-4D97-AF65-F5344CB8AC3E}">
        <p14:creationId xmlns:p14="http://schemas.microsoft.com/office/powerpoint/2010/main" val="329453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 </a:t>
            </a:r>
            <a:r>
              <a:rPr lang="en-GB" sz="1200" kern="1200" dirty="0">
                <a:solidFill>
                  <a:schemeClr val="tx1"/>
                </a:solidFill>
                <a:effectLst/>
                <a:latin typeface="+mn-lt"/>
                <a:ea typeface="+mn-ea"/>
                <a:cs typeface="+mn-cs"/>
              </a:rPr>
              <a:t>(listening</a:t>
            </a:r>
            <a:r>
              <a:rPr lang="en-GB" sz="1200" kern="1200" baseline="0" dirty="0">
                <a:solidFill>
                  <a:schemeClr val="tx1"/>
                </a:solidFill>
                <a:effectLst/>
                <a:latin typeface="+mn-lt"/>
                <a:ea typeface="+mn-ea"/>
                <a:cs typeface="+mn-cs"/>
              </a:rPr>
              <a:t> slides</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5 minutes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This slide practises</a:t>
            </a:r>
            <a:r>
              <a:rPr lang="en-GB" i="0" baseline="0" dirty="0"/>
              <a:t> recognition of the past participle as opposed to the infinitive, at the end of a sentence. The part of the sentence between the subject pronoun and the final word is obscured in each case, compelling students to focus on the final verb. The use of modals in the non-past tense sentences allows the infinitive to occur at the end of the sentence, thus removing any word order clue as to the correct answer.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Suggested procedure</a:t>
            </a:r>
            <a:r>
              <a:rPr lang="en-GB" sz="120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1</a:t>
            </a:r>
            <a:r>
              <a:rPr lang="en-GB" sz="1200" b="0" kern="1200" baseline="0" dirty="0">
                <a:solidFill>
                  <a:schemeClr val="tx1"/>
                </a:solidFill>
                <a:effectLst/>
                <a:latin typeface="+mn-lt"/>
                <a:ea typeface="+mn-ea"/>
                <a:cs typeface="+mn-cs"/>
              </a:rPr>
              <a:t>. Write 1-7.</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2. Listen to audio, write ‘Now’ or ‘In the past’.</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3. Review the answers (animated ticks).</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4. The full sentences can be heard and seen on the following slide.</a:t>
            </a:r>
          </a:p>
          <a:p>
            <a:pPr marL="0" lvl="0" indent="0" algn="l" rtl="0">
              <a:spcBef>
                <a:spcPts val="0"/>
              </a:spcBef>
              <a:spcAft>
                <a:spcPts val="0"/>
              </a:spcAft>
              <a:buNone/>
            </a:pPr>
            <a:endParaRPr lang="en-GB" i="0" dirty="0"/>
          </a:p>
          <a:p>
            <a:r>
              <a:rPr lang="en-GB" b="1" dirty="0"/>
              <a:t>Transcript</a:t>
            </a:r>
          </a:p>
          <a:p>
            <a:r>
              <a:rPr lang="de-DE" sz="1200" kern="1200" dirty="0">
                <a:solidFill>
                  <a:schemeClr val="tx1"/>
                </a:solidFill>
                <a:effectLst/>
                <a:latin typeface="+mn-lt"/>
                <a:ea typeface="+mn-ea"/>
                <a:cs typeface="+mn-cs"/>
              </a:rPr>
              <a:t>1. Ich [will heute meine Freunde] </a:t>
            </a:r>
            <a:r>
              <a:rPr lang="de-DE" sz="1200" b="1" kern="1200" dirty="0">
                <a:solidFill>
                  <a:schemeClr val="tx1"/>
                </a:solidFill>
                <a:effectLst/>
                <a:latin typeface="+mn-lt"/>
                <a:ea typeface="+mn-ea"/>
                <a:cs typeface="+mn-cs"/>
              </a:rPr>
              <a:t>treffen</a:t>
            </a:r>
            <a:r>
              <a:rPr lang="de-DE" sz="1200" kern="1200" dirty="0">
                <a:solidFill>
                  <a:schemeClr val="tx1"/>
                </a:solidFill>
                <a:effectLst/>
                <a:latin typeface="+mn-lt"/>
                <a:ea typeface="+mn-ea"/>
                <a:cs typeface="+mn-cs"/>
              </a:rPr>
              <a: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2. Ich [habe oft in der Bibliothek] </a:t>
            </a:r>
            <a:r>
              <a:rPr lang="de-DE" sz="1200" b="1" kern="1200" dirty="0">
                <a:solidFill>
                  <a:schemeClr val="tx1"/>
                </a:solidFill>
                <a:effectLst/>
                <a:latin typeface="+mn-lt"/>
                <a:ea typeface="+mn-ea"/>
                <a:cs typeface="+mn-cs"/>
              </a:rPr>
              <a:t>gelesen</a:t>
            </a:r>
            <a:r>
              <a:rPr lang="de-DE" sz="1200" kern="1200" dirty="0">
                <a:solidFill>
                  <a:schemeClr val="tx1"/>
                </a:solidFill>
                <a:effectLst/>
                <a:latin typeface="+mn-lt"/>
                <a:ea typeface="+mn-ea"/>
                <a:cs typeface="+mn-cs"/>
              </a:rPr>
              <a: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3. Ich [habe das Schwimmbad schon ] </a:t>
            </a:r>
            <a:r>
              <a:rPr lang="de-DE" sz="1200" b="1" kern="1200" dirty="0">
                <a:solidFill>
                  <a:schemeClr val="tx1"/>
                </a:solidFill>
                <a:effectLst/>
                <a:latin typeface="+mn-lt"/>
                <a:ea typeface="+mn-ea"/>
                <a:cs typeface="+mn-cs"/>
              </a:rPr>
              <a:t>gesehen</a:t>
            </a:r>
            <a:r>
              <a:rPr lang="de-DE" sz="1200" kern="1200" dirty="0">
                <a:solidFill>
                  <a:schemeClr val="tx1"/>
                </a:solidFill>
                <a:effectLst/>
                <a:latin typeface="+mn-lt"/>
                <a:ea typeface="+mn-ea"/>
                <a:cs typeface="+mn-cs"/>
              </a:rPr>
              <a: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4. Ich [muss am Dienstag einen Brief] </a:t>
            </a:r>
            <a:r>
              <a:rPr lang="de-DE" sz="1200" b="1" kern="1200" dirty="0">
                <a:solidFill>
                  <a:schemeClr val="tx1"/>
                </a:solidFill>
                <a:effectLst/>
                <a:latin typeface="+mn-lt"/>
                <a:ea typeface="+mn-ea"/>
                <a:cs typeface="+mn-cs"/>
              </a:rPr>
              <a:t>schreiben</a:t>
            </a:r>
            <a:r>
              <a:rPr lang="de-DE" sz="1200" kern="1200" dirty="0">
                <a:solidFill>
                  <a:schemeClr val="tx1"/>
                </a:solidFill>
                <a:effectLst/>
                <a:latin typeface="+mn-lt"/>
                <a:ea typeface="+mn-ea"/>
                <a:cs typeface="+mn-cs"/>
              </a:rPr>
              <a: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5. Ich [habe jeden Tag am Strand] </a:t>
            </a:r>
            <a:r>
              <a:rPr lang="de-DE" sz="1200" b="1" kern="1200" dirty="0">
                <a:solidFill>
                  <a:schemeClr val="tx1"/>
                </a:solidFill>
                <a:effectLst/>
                <a:latin typeface="+mn-lt"/>
                <a:ea typeface="+mn-ea"/>
                <a:cs typeface="+mn-cs"/>
              </a:rPr>
              <a:t>gelegen</a:t>
            </a:r>
            <a:r>
              <a:rPr lang="de-DE" sz="1200" kern="1200" dirty="0">
                <a:solidFill>
                  <a:schemeClr val="tx1"/>
                </a:solidFill>
                <a:effectLst/>
                <a:latin typeface="+mn-lt"/>
                <a:ea typeface="+mn-ea"/>
                <a:cs typeface="+mn-cs"/>
              </a:rPr>
              <a: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6. Ich [will jetzt ein Butterbrot] </a:t>
            </a:r>
            <a:r>
              <a:rPr lang="de-DE" sz="1200" b="1" kern="1200" dirty="0">
                <a:solidFill>
                  <a:schemeClr val="tx1"/>
                </a:solidFill>
                <a:effectLst/>
                <a:latin typeface="+mn-lt"/>
                <a:ea typeface="+mn-ea"/>
                <a:cs typeface="+mn-cs"/>
              </a:rPr>
              <a:t>essen</a:t>
            </a:r>
            <a:r>
              <a:rPr lang="de-DE" sz="1200" kern="1200" dirty="0">
                <a:solidFill>
                  <a:schemeClr val="tx1"/>
                </a:solidFill>
                <a:effectLst/>
                <a:latin typeface="+mn-lt"/>
                <a:ea typeface="+mn-ea"/>
                <a:cs typeface="+mn-cs"/>
              </a:rPr>
              <a:t>.</a:t>
            </a:r>
            <a:br>
              <a:rPr lang="de-DE"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7. Ich [</a:t>
            </a:r>
            <a:r>
              <a:rPr lang="en-GB" sz="1200" kern="1200" dirty="0" err="1">
                <a:solidFill>
                  <a:schemeClr val="tx1"/>
                </a:solidFill>
                <a:effectLst/>
                <a:latin typeface="+mn-lt"/>
                <a:ea typeface="+mn-ea"/>
                <a:cs typeface="+mn-cs"/>
              </a:rPr>
              <a:t>kann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leider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keine</a:t>
            </a:r>
            <a:r>
              <a:rPr lang="en-GB" sz="1200" kern="1200" dirty="0">
                <a:solidFill>
                  <a:schemeClr val="tx1"/>
                </a:solidFill>
                <a:effectLst/>
                <a:latin typeface="+mn-lt"/>
                <a:ea typeface="+mn-ea"/>
                <a:cs typeface="+mn-cs"/>
              </a:rPr>
              <a:t> Lieder] </a:t>
            </a:r>
            <a:r>
              <a:rPr lang="en-GB" sz="1200" b="1" kern="1200" dirty="0" err="1">
                <a:solidFill>
                  <a:schemeClr val="tx1"/>
                </a:solidFill>
                <a:effectLst/>
                <a:latin typeface="+mn-lt"/>
                <a:ea typeface="+mn-ea"/>
                <a:cs typeface="+mn-cs"/>
              </a:rPr>
              <a:t>singen</a:t>
            </a:r>
            <a:r>
              <a:rPr lang="en-GB" sz="1200" kern="1200" dirty="0">
                <a:solidFill>
                  <a:schemeClr val="tx1"/>
                </a:solidFill>
                <a:effectLst/>
                <a:latin typeface="+mn-lt"/>
                <a:ea typeface="+mn-ea"/>
                <a:cs typeface="+mn-cs"/>
              </a:rPr>
              <a:t>.</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2467516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 </a:t>
            </a:r>
            <a:br>
              <a:rPr lang="en-GB" b="0" dirty="0"/>
            </a:br>
            <a:r>
              <a:rPr lang="en-GB" b="0" dirty="0"/>
              <a:t>1. Click each number to hear the full sentences.</a:t>
            </a:r>
            <a:br>
              <a:rPr lang="en-GB" b="0" dirty="0"/>
            </a:br>
            <a:r>
              <a:rPr lang="en-GB" b="0" dirty="0"/>
              <a:t>2. Further exploitation, </a:t>
            </a:r>
            <a:r>
              <a:rPr lang="en-GB" b="0" i="1" dirty="0"/>
              <a:t>time allowing</a:t>
            </a:r>
            <a:r>
              <a:rPr lang="en-GB" b="0" dirty="0"/>
              <a:t>, could include:</a:t>
            </a:r>
            <a:br>
              <a:rPr lang="en-GB" b="0" dirty="0"/>
            </a:br>
            <a:r>
              <a:rPr lang="en-GB" b="0" dirty="0" err="1"/>
              <a:t>i</a:t>
            </a:r>
            <a:r>
              <a:rPr lang="en-GB" b="0" dirty="0"/>
              <a:t>. Eliciting translation of the perfect tense sentences (I read vs I have read, etc..)</a:t>
            </a:r>
            <a:br>
              <a:rPr lang="en-GB" b="0" dirty="0"/>
            </a:br>
            <a:r>
              <a:rPr lang="en-GB" b="0" dirty="0"/>
              <a:t>ii. Extension – transforming present sentences into past, and translating them into English.</a:t>
            </a:r>
            <a:endParaRPr lang="en-GB" b="0" baseline="0" dirty="0"/>
          </a:p>
          <a:p>
            <a:endParaRPr lang="en-GB" b="1" dirty="0"/>
          </a:p>
          <a:p>
            <a:r>
              <a:rPr lang="en-GB" b="1" dirty="0"/>
              <a:t>Transcript</a:t>
            </a:r>
          </a:p>
          <a:p>
            <a:r>
              <a:rPr lang="de-DE" sz="1200" kern="1200" dirty="0">
                <a:solidFill>
                  <a:schemeClr val="tx1"/>
                </a:solidFill>
                <a:effectLst/>
                <a:latin typeface="+mn-lt"/>
                <a:ea typeface="+mn-ea"/>
                <a:cs typeface="+mn-cs"/>
              </a:rPr>
              <a:t>1. Ich will heute meine Freunde treffen.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2. Ich habe oft in der Bibliothek gelesen.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3. Ich habe das Schwimmbad schon gesehen.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4. Ich muss am Dienstag einen Brief schreiben.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5. Ich habe jeden Tag am Strand gelegen.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6. Ich will jetzt ein Butterbrot essen.</a:t>
            </a:r>
            <a:br>
              <a:rPr lang="de-DE"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7. Ich </a:t>
            </a:r>
            <a:r>
              <a:rPr lang="en-GB" sz="1200" kern="1200" dirty="0" err="1">
                <a:solidFill>
                  <a:schemeClr val="tx1"/>
                </a:solidFill>
                <a:effectLst/>
                <a:latin typeface="+mn-lt"/>
                <a:ea typeface="+mn-ea"/>
                <a:cs typeface="+mn-cs"/>
              </a:rPr>
              <a:t>kann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leider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keine</a:t>
            </a:r>
            <a:r>
              <a:rPr lang="en-GB" sz="1200" kern="1200" dirty="0">
                <a:solidFill>
                  <a:schemeClr val="tx1"/>
                </a:solidFill>
                <a:effectLst/>
                <a:latin typeface="+mn-lt"/>
                <a:ea typeface="+mn-ea"/>
                <a:cs typeface="+mn-cs"/>
              </a:rPr>
              <a:t> Lieder </a:t>
            </a:r>
            <a:r>
              <a:rPr lang="en-GB" sz="1200" kern="1200" dirty="0" err="1">
                <a:solidFill>
                  <a:schemeClr val="tx1"/>
                </a:solidFill>
                <a:effectLst/>
                <a:latin typeface="+mn-lt"/>
                <a:ea typeface="+mn-ea"/>
                <a:cs typeface="+mn-cs"/>
              </a:rPr>
              <a:t>singen</a:t>
            </a:r>
            <a:r>
              <a:rPr lang="en-GB" sz="1200" kern="1200" dirty="0">
                <a:solidFill>
                  <a:schemeClr val="tx1"/>
                </a:solidFill>
                <a:effectLst/>
                <a:latin typeface="+mn-lt"/>
                <a:ea typeface="+mn-ea"/>
                <a:cs typeface="+mn-cs"/>
              </a:rPr>
              <a:t>.</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1344273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Timing </a:t>
            </a:r>
            <a:r>
              <a:rPr lang="en-GB" sz="1200" kern="1200">
                <a:solidFill>
                  <a:schemeClr val="tx1"/>
                </a:solidFill>
                <a:effectLst/>
                <a:latin typeface="+mn-lt"/>
                <a:ea typeface="+mn-ea"/>
                <a:cs typeface="+mn-cs"/>
              </a:rPr>
              <a:t>(phonics</a:t>
            </a:r>
            <a:r>
              <a:rPr lang="en-GB" sz="1200" kern="1200" baseline="0">
                <a:solidFill>
                  <a:schemeClr val="tx1"/>
                </a:solidFill>
                <a:effectLst/>
                <a:latin typeface="+mn-lt"/>
                <a:ea typeface="+mn-ea"/>
                <a:cs typeface="+mn-cs"/>
              </a:rPr>
              <a:t> slides</a:t>
            </a:r>
            <a:r>
              <a:rPr lang="en-GB" sz="1200" kern="1200">
                <a:solidFill>
                  <a:schemeClr val="tx1"/>
                </a:solidFill>
                <a:effectLst/>
                <a:latin typeface="+mn-lt"/>
                <a:ea typeface="+mn-ea"/>
                <a:cs typeface="+mn-cs"/>
              </a:rPr>
              <a:t>)</a:t>
            </a:r>
          </a:p>
          <a:p>
            <a:r>
              <a:rPr lang="en-GB" sz="1200" kern="1200">
                <a:solidFill>
                  <a:schemeClr val="tx1"/>
                </a:solidFill>
                <a:effectLst/>
                <a:latin typeface="+mn-lt"/>
                <a:ea typeface="+mn-ea"/>
                <a:cs typeface="+mn-cs"/>
              </a:rPr>
              <a:t>10 minutes</a:t>
            </a:r>
          </a:p>
          <a:p>
            <a:endParaRPr lang="en-GB" sz="1200" b="1"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Aim </a:t>
            </a:r>
          </a:p>
          <a:p>
            <a:r>
              <a:rPr lang="en-GB" sz="1200" b="0" kern="1200">
                <a:solidFill>
                  <a:schemeClr val="tx1"/>
                </a:solidFill>
                <a:effectLst/>
                <a:latin typeface="+mn-lt"/>
                <a:ea typeface="+mn-ea"/>
                <a:cs typeface="+mn-cs"/>
              </a:rPr>
              <a:t>Practice</a:t>
            </a:r>
            <a:r>
              <a:rPr lang="en-GB" sz="1200" b="0" kern="1200" baseline="0">
                <a:solidFill>
                  <a:schemeClr val="tx1"/>
                </a:solidFill>
                <a:effectLst/>
                <a:latin typeface="+mn-lt"/>
                <a:ea typeface="+mn-ea"/>
                <a:cs typeface="+mn-cs"/>
              </a:rPr>
              <a:t> in recognising the following SSCs: sch-; st- ; sp-.</a:t>
            </a:r>
          </a:p>
          <a:p>
            <a:endParaRPr lang="en-GB" sz="1200" b="1"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Suggested procedure</a:t>
            </a:r>
            <a:r>
              <a:rPr lang="en-GB" sz="1200" kern="1200">
                <a:solidFill>
                  <a:schemeClr val="tx1"/>
                </a:solidFill>
                <a:effectLst/>
                <a:latin typeface="+mn-lt"/>
                <a:ea typeface="+mn-ea"/>
                <a:cs typeface="+mn-cs"/>
              </a:rPr>
              <a:t> </a:t>
            </a:r>
          </a:p>
          <a:p>
            <a:r>
              <a:rPr lang="en-GB" sz="1200" b="0" kern="1200">
                <a:solidFill>
                  <a:schemeClr val="tx1"/>
                </a:solidFill>
                <a:effectLst/>
                <a:latin typeface="+mn-lt"/>
                <a:ea typeface="+mn-ea"/>
                <a:cs typeface="+mn-cs"/>
              </a:rPr>
              <a:t>1. Click on the audio button to play the sentence.</a:t>
            </a:r>
            <a:r>
              <a:rPr lang="en-GB" sz="1200" b="0" kern="1200" baseline="0">
                <a:solidFill>
                  <a:schemeClr val="tx1"/>
                </a:solidFill>
                <a:effectLst/>
                <a:latin typeface="+mn-lt"/>
                <a:ea typeface="+mn-ea"/>
                <a:cs typeface="+mn-cs"/>
              </a:rPr>
              <a:t> Students tally the SSCs as per the table on the slide. They may do this in their exercise books.</a:t>
            </a:r>
          </a:p>
          <a:p>
            <a:r>
              <a:rPr lang="en-GB" sz="1200" b="0" kern="1200" baseline="0">
                <a:solidFill>
                  <a:schemeClr val="tx1"/>
                </a:solidFill>
                <a:effectLst/>
                <a:latin typeface="+mn-lt"/>
                <a:ea typeface="+mn-ea"/>
                <a:cs typeface="+mn-cs"/>
              </a:rPr>
              <a:t>2. Click again on the mouse to make the animated answers appear.</a:t>
            </a:r>
          </a:p>
          <a:p>
            <a:endParaRPr lang="en-GB" sz="1200" b="1" kern="1200">
              <a:solidFill>
                <a:schemeClr val="tx1"/>
              </a:solidFill>
              <a:effectLst/>
              <a:latin typeface="+mn-lt"/>
              <a:ea typeface="+mn-ea"/>
              <a:cs typeface="+mn-cs"/>
            </a:endParaRPr>
          </a:p>
          <a:p>
            <a:r>
              <a:rPr lang="en-GB" b="1"/>
              <a:t>Transcript</a:t>
            </a:r>
            <a:r>
              <a:rPr lang="en-GB" sz="1200" kern="1200">
                <a:solidFill>
                  <a:schemeClr val="tx1"/>
                </a:solidFill>
                <a:effectLst/>
                <a:latin typeface="+mn-lt"/>
                <a:ea typeface="+mn-ea"/>
                <a:cs typeface="+mn-cs"/>
              </a:rPr>
              <a:t> </a:t>
            </a:r>
          </a:p>
          <a:p>
            <a:r>
              <a:rPr lang="en-GB" sz="1200" kern="1200" baseline="0">
                <a:solidFill>
                  <a:schemeClr val="tx1"/>
                </a:solidFill>
                <a:effectLst/>
                <a:latin typeface="+mn-lt"/>
                <a:ea typeface="+mn-ea"/>
                <a:cs typeface="+mn-cs"/>
              </a:rPr>
              <a:t>1. Freistadt hat ein</a:t>
            </a:r>
            <a:r>
              <a:rPr lang="en-GB" sz="1200">
                <a:solidFill>
                  <a:srgbClr val="104F75"/>
                </a:solidFill>
                <a:latin typeface="Century Gothic" panose="020B0502020202020204" pitchFamily="34" charset="0"/>
              </a:rPr>
              <a:t> </a:t>
            </a:r>
            <a:r>
              <a:rPr lang="en-GB" sz="1200" kern="1200" baseline="0">
                <a:solidFill>
                  <a:schemeClr val="tx1"/>
                </a:solidFill>
                <a:effectLst/>
                <a:latin typeface="+mn-lt"/>
                <a:ea typeface="+mn-ea"/>
                <a:cs typeface="+mn-cs"/>
              </a:rPr>
              <a:t>Schloss.</a:t>
            </a:r>
          </a:p>
        </p:txBody>
      </p:sp>
      <p:sp>
        <p:nvSpPr>
          <p:cNvPr id="4" name="Slide Number Placeholder 3"/>
          <p:cNvSpPr>
            <a:spLocks noGrp="1"/>
          </p:cNvSpPr>
          <p:nvPr>
            <p:ph type="sldNum" sz="quarter" idx="10"/>
          </p:nvPr>
        </p:nvSpPr>
        <p:spPr/>
        <p:txBody>
          <a:bodyPr/>
          <a:lstStyle/>
          <a:p>
            <a:fld id="{051212F4-EB5A-464B-92EC-DACFCB1CC2CD}" type="slidenum">
              <a:rPr lang="en-GB" smtClean="0"/>
              <a:t>2</a:t>
            </a:fld>
            <a:endParaRPr lang="en-GB"/>
          </a:p>
        </p:txBody>
      </p:sp>
    </p:spTree>
    <p:extLst>
      <p:ext uri="{BB962C8B-B14F-4D97-AF65-F5344CB8AC3E}">
        <p14:creationId xmlns:p14="http://schemas.microsoft.com/office/powerpoint/2010/main" val="26888927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b="1" kern="1200" dirty="0">
                <a:solidFill>
                  <a:schemeClr val="tx1"/>
                </a:solidFill>
                <a:effectLst/>
                <a:latin typeface="+mn-lt"/>
                <a:ea typeface="+mn-ea"/>
                <a:cs typeface="+mn-cs"/>
              </a:rPr>
              <a:t>Grammatik</a:t>
            </a:r>
          </a:p>
          <a:p>
            <a:r>
              <a:rPr lang="en-GB" sz="1200" b="1" kern="1200">
                <a:solidFill>
                  <a:schemeClr val="tx1"/>
                </a:solidFill>
                <a:effectLst/>
                <a:latin typeface="+mn-lt"/>
                <a:ea typeface="+mn-ea"/>
                <a:cs typeface="+mn-cs"/>
              </a:rPr>
              <a:t>Timing</a:t>
            </a:r>
          </a:p>
          <a:p>
            <a:r>
              <a:rPr lang="en-GB" sz="1200" b="0" kern="1200">
                <a:solidFill>
                  <a:schemeClr val="tx1"/>
                </a:solidFill>
                <a:effectLst/>
                <a:latin typeface="+mn-lt"/>
                <a:ea typeface="+mn-ea"/>
                <a:cs typeface="+mn-cs"/>
              </a:rPr>
              <a:t>3 </a:t>
            </a:r>
            <a:r>
              <a:rPr lang="en-GB" sz="1200" b="0" kern="1200" dirty="0">
                <a:solidFill>
                  <a:schemeClr val="tx1"/>
                </a:solidFill>
                <a:effectLst/>
                <a:latin typeface="+mn-lt"/>
                <a:ea typeface="+mn-ea"/>
                <a:cs typeface="+mn-cs"/>
              </a:rPr>
              <a:t>minutes</a:t>
            </a:r>
            <a:br>
              <a:rPr lang="en-GB" sz="1200" b="1" kern="1200" dirty="0">
                <a:solidFill>
                  <a:schemeClr val="tx1"/>
                </a:solidFill>
                <a:effectLst/>
                <a:latin typeface="+mn-lt"/>
                <a:ea typeface="+mn-ea"/>
                <a:cs typeface="+mn-cs"/>
              </a:rPr>
            </a:br>
            <a:endParaRPr lang="en-GB" sz="1200" b="1" kern="1200" dirty="0">
              <a:solidFill>
                <a:schemeClr val="tx1"/>
              </a:solidFill>
              <a:effectLst/>
              <a:latin typeface="+mn-lt"/>
              <a:ea typeface="+mn-ea"/>
              <a:cs typeface="+mn-cs"/>
            </a:endParaRPr>
          </a:p>
          <a:p>
            <a:r>
              <a:rPr lang="en-GB" sz="1200" b="1" kern="1200">
                <a:solidFill>
                  <a:schemeClr val="tx1"/>
                </a:solidFill>
                <a:effectLst/>
                <a:latin typeface="+mn-lt"/>
                <a:ea typeface="+mn-ea"/>
                <a:cs typeface="+mn-cs"/>
              </a:rPr>
              <a:t>Aim</a:t>
            </a:r>
          </a:p>
          <a:p>
            <a:r>
              <a:rPr lang="en-GB" sz="1200" b="0" kern="1200">
                <a:solidFill>
                  <a:schemeClr val="tx1"/>
                </a:solidFill>
                <a:effectLst/>
                <a:latin typeface="+mn-lt"/>
                <a:ea typeface="+mn-ea"/>
                <a:cs typeface="+mn-cs"/>
              </a:rPr>
              <a:t>To </a:t>
            </a:r>
            <a:r>
              <a:rPr lang="en-GB" sz="1200" b="0" kern="1200" dirty="0">
                <a:solidFill>
                  <a:schemeClr val="tx1"/>
                </a:solidFill>
                <a:effectLst/>
                <a:latin typeface="+mn-lt"/>
                <a:ea typeface="+mn-ea"/>
                <a:cs typeface="+mn-cs"/>
              </a:rPr>
              <a:t>extend the explanation of the perfect tense to ‘he’ and ‘she’.</a:t>
            </a:r>
            <a:br>
              <a:rPr lang="en-GB" sz="1200" b="0" kern="1200" dirty="0">
                <a:solidFill>
                  <a:schemeClr val="tx1"/>
                </a:solidFill>
                <a:effectLst/>
                <a:latin typeface="+mn-lt"/>
                <a:ea typeface="+mn-ea"/>
                <a:cs typeface="+mn-cs"/>
              </a:rPr>
            </a:br>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Suggested procedure</a:t>
            </a:r>
            <a:r>
              <a:rPr lang="en-GB" sz="120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1. Click on the mouse</a:t>
            </a:r>
            <a:r>
              <a:rPr lang="en-GB" sz="1200" b="0" kern="1200" baseline="0" dirty="0">
                <a:solidFill>
                  <a:schemeClr val="tx1"/>
                </a:solidFill>
                <a:effectLst/>
                <a:latin typeface="+mn-lt"/>
                <a:ea typeface="+mn-ea"/>
                <a:cs typeface="+mn-cs"/>
              </a:rPr>
              <a:t> to animate the explanation.</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2. Elicit the English translations for the German examples, which use this week’s key vocabulary.</a:t>
            </a:r>
          </a:p>
          <a:p>
            <a:r>
              <a:rPr lang="en-GB" sz="1200" b="0" kern="1200" baseline="0" dirty="0">
                <a:solidFill>
                  <a:schemeClr val="tx1"/>
                </a:solidFill>
                <a:effectLst/>
                <a:latin typeface="+mn-lt"/>
                <a:ea typeface="+mn-ea"/>
                <a:cs typeface="+mn-cs"/>
              </a:rPr>
              <a:t>3. Check students’ understanding at all stages.</a:t>
            </a:r>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defRPr/>
            </a:pPr>
            <a:fld id="{00000000-1234-1234-1234-123412341234}" type="slidenum">
              <a:rPr lang="en-GB">
                <a:solidFill>
                  <a:prstClr val="black"/>
                </a:solidFill>
              </a:rPr>
              <a:pPr>
                <a:defRPr/>
              </a:pPr>
              <a:t>20</a:t>
            </a:fld>
            <a:endParaRPr>
              <a:solidFill>
                <a:prstClr val="black"/>
              </a:solidFill>
            </a:endParaRPr>
          </a:p>
        </p:txBody>
      </p:sp>
    </p:spTree>
    <p:extLst>
      <p:ext uri="{BB962C8B-B14F-4D97-AF65-F5344CB8AC3E}">
        <p14:creationId xmlns:p14="http://schemas.microsoft.com/office/powerpoint/2010/main" val="1790292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 </a:t>
            </a:r>
            <a:r>
              <a:rPr lang="en-GB" sz="1200" kern="1200" dirty="0">
                <a:solidFill>
                  <a:schemeClr val="tx1"/>
                </a:solidFill>
                <a:effectLst/>
                <a:latin typeface="+mn-lt"/>
                <a:ea typeface="+mn-ea"/>
                <a:cs typeface="+mn-cs"/>
              </a:rPr>
              <a:t>3 minutes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practise understanding the difference between ‘I’ and ‘s/he’ in the past (perfect) with </a:t>
            </a:r>
            <a:r>
              <a:rPr lang="en-GB" sz="1200" b="0" kern="1200" dirty="0" err="1">
                <a:solidFill>
                  <a:schemeClr val="tx1"/>
                </a:solidFill>
                <a:effectLst/>
                <a:latin typeface="+mn-lt"/>
                <a:ea typeface="+mn-ea"/>
                <a:cs typeface="+mn-cs"/>
              </a:rPr>
              <a:t>haben</a:t>
            </a:r>
            <a:r>
              <a:rPr lang="en-GB" sz="1200" b="0" kern="1200" dirty="0">
                <a:solidFill>
                  <a:schemeClr val="tx1"/>
                </a:solidFill>
                <a:effectLst/>
                <a:latin typeface="+mn-lt"/>
                <a:ea typeface="+mn-ea"/>
                <a:cs typeface="+mn-cs"/>
              </a:rPr>
              <a:t>. The pronoun is hidden to compel students to focus on the form of the auxiliary verb, </a:t>
            </a:r>
            <a:r>
              <a:rPr lang="en-GB" sz="1200" b="0" kern="1200" dirty="0" err="1">
                <a:solidFill>
                  <a:schemeClr val="tx1"/>
                </a:solidFill>
                <a:effectLst/>
                <a:latin typeface="+mn-lt"/>
                <a:ea typeface="+mn-ea"/>
                <a:cs typeface="+mn-cs"/>
              </a:rPr>
              <a:t>haben</a:t>
            </a:r>
            <a:r>
              <a:rPr lang="en-GB" sz="1200" b="0" kern="1200" dirty="0">
                <a:solidFill>
                  <a:schemeClr val="tx1"/>
                </a:solidFill>
                <a:effectLst/>
                <a:latin typeface="+mn-lt"/>
                <a:ea typeface="+mn-ea"/>
                <a:cs typeface="+mn-cs"/>
              </a:rPr>
              <a:t>.</a:t>
            </a:r>
          </a:p>
          <a:p>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Procedure:</a:t>
            </a:r>
            <a:endParaRPr lang="en-GB" sz="120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1</a:t>
            </a:r>
            <a:r>
              <a:rPr lang="en-GB" sz="1200" b="0" kern="1200" baseline="0" dirty="0">
                <a:solidFill>
                  <a:schemeClr val="tx1"/>
                </a:solidFill>
                <a:effectLst/>
                <a:latin typeface="+mn-lt"/>
                <a:ea typeface="+mn-ea"/>
                <a:cs typeface="+mn-cs"/>
              </a:rPr>
              <a:t>. Read the sentences and write either Mehmet [ICH] or to </a:t>
            </a:r>
            <a:r>
              <a:rPr lang="en-GB" sz="1200" b="0" kern="1200" baseline="0" dirty="0" err="1">
                <a:solidFill>
                  <a:schemeClr val="tx1"/>
                </a:solidFill>
                <a:effectLst/>
                <a:latin typeface="+mn-lt"/>
                <a:ea typeface="+mn-ea"/>
                <a:cs typeface="+mn-cs"/>
              </a:rPr>
              <a:t>Esma</a:t>
            </a:r>
            <a:r>
              <a:rPr lang="en-GB" sz="1200" b="0" kern="1200" baseline="0" dirty="0">
                <a:solidFill>
                  <a:schemeClr val="tx1"/>
                </a:solidFill>
                <a:effectLst/>
                <a:latin typeface="+mn-lt"/>
                <a:ea typeface="+mn-ea"/>
                <a:cs typeface="+mn-cs"/>
              </a:rPr>
              <a:t> [SIE]</a:t>
            </a:r>
          </a:p>
          <a:p>
            <a:r>
              <a:rPr lang="en-GB" sz="1200" b="0" kern="1200" baseline="0" dirty="0">
                <a:solidFill>
                  <a:schemeClr val="tx1"/>
                </a:solidFill>
                <a:effectLst/>
                <a:latin typeface="+mn-lt"/>
                <a:ea typeface="+mn-ea"/>
                <a:cs typeface="+mn-cs"/>
              </a:rPr>
              <a:t>2. </a:t>
            </a:r>
            <a:r>
              <a:rPr lang="en-GB" sz="1200" b="0" kern="1200" dirty="0">
                <a:solidFill>
                  <a:schemeClr val="tx1"/>
                </a:solidFill>
                <a:effectLst/>
                <a:latin typeface="+mn-lt"/>
                <a:ea typeface="+mn-ea"/>
                <a:cs typeface="+mn-cs"/>
              </a:rPr>
              <a:t>Check answers (animated ticks).</a:t>
            </a:r>
            <a:endParaRPr lang="en-GB" sz="1200" b="0" i="0" baseline="0" dirty="0">
              <a:solidFill>
                <a:srgbClr val="5B9BD5">
                  <a:lumMod val="50000"/>
                </a:srgbClr>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66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 </a:t>
            </a:r>
            <a:r>
              <a:rPr lang="en-GB" sz="1200" kern="1200" dirty="0">
                <a:solidFill>
                  <a:schemeClr val="tx1"/>
                </a:solidFill>
                <a:effectLst/>
                <a:latin typeface="+mn-lt"/>
                <a:ea typeface="+mn-ea"/>
                <a:cs typeface="+mn-cs"/>
              </a:rPr>
              <a:t>5 minutes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This slide juxtaposes</a:t>
            </a:r>
            <a:r>
              <a:rPr lang="en-GB" i="0" baseline="0" dirty="0"/>
              <a:t> the first and third person singular forms of the perfect tense with ‘</a:t>
            </a:r>
            <a:r>
              <a:rPr lang="en-GB" i="0" baseline="0" dirty="0" err="1"/>
              <a:t>haben</a:t>
            </a:r>
            <a:r>
              <a:rPr lang="en-GB" i="0" baseline="0" dirty="0"/>
              <a:t>’ in a listening exercise set in the context of Wolfgang telephoning his mother about his and Mehmet’s activities. The pronoun is obscured in each case, forcing students’ attention upon the form of the auxiliary verb.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1</a:t>
            </a:r>
            <a:r>
              <a:rPr lang="en-GB" sz="1200" b="0" kern="1200" baseline="0" dirty="0">
                <a:solidFill>
                  <a:schemeClr val="tx1"/>
                </a:solidFill>
                <a:effectLst/>
                <a:latin typeface="+mn-lt"/>
                <a:ea typeface="+mn-ea"/>
                <a:cs typeface="+mn-cs"/>
              </a:rPr>
              <a:t>. Students listen to the sentences and note whether each refers to Wolfgang or to Mehmet.</a:t>
            </a:r>
          </a:p>
          <a:p>
            <a:r>
              <a:rPr lang="en-GB" sz="1200" b="0" kern="1200" baseline="0" dirty="0">
                <a:solidFill>
                  <a:schemeClr val="tx1"/>
                </a:solidFill>
                <a:effectLst/>
                <a:latin typeface="+mn-lt"/>
                <a:ea typeface="+mn-ea"/>
                <a:cs typeface="+mn-cs"/>
              </a:rPr>
              <a:t>2. </a:t>
            </a:r>
            <a:r>
              <a:rPr lang="en-GB" sz="1200" b="0" kern="1200" dirty="0">
                <a:solidFill>
                  <a:schemeClr val="tx1"/>
                </a:solidFill>
                <a:effectLst/>
                <a:latin typeface="+mn-lt"/>
                <a:ea typeface="+mn-ea"/>
                <a:cs typeface="+mn-cs"/>
              </a:rPr>
              <a:t>Click on the mouse</a:t>
            </a:r>
            <a:r>
              <a:rPr lang="en-GB" sz="1200" b="0" kern="1200" baseline="0" dirty="0">
                <a:solidFill>
                  <a:schemeClr val="tx1"/>
                </a:solidFill>
                <a:effectLst/>
                <a:latin typeface="+mn-lt"/>
                <a:ea typeface="+mn-ea"/>
                <a:cs typeface="+mn-cs"/>
              </a:rPr>
              <a:t> to animate the answers – following each tick, the whole sentence appears.</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3. Elicit the English for some or all of the sentences.</a:t>
            </a:r>
          </a:p>
          <a:p>
            <a:pPr marL="0" lvl="0" indent="0" algn="l" rtl="0">
              <a:spcBef>
                <a:spcPts val="0"/>
              </a:spcBef>
              <a:spcAft>
                <a:spcPts val="0"/>
              </a:spcAft>
              <a:buNone/>
            </a:pPr>
            <a:endParaRPr lang="en-GB"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Transcript: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1. [Ich] habe den Wasserpark besucht.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2. [Ich] habe meine Freunde in der Stadt getroffen.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3. [Er] hat einen Film im Kino gesehen.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4.</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[Er] hat viel Sport gemacht.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5.</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[Ich] habe einmal in einem Ferienhaus gewohnt.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6. [Ich] habe Kleidung im Geschäft gekauft.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7. [Er] hat in der Bibliothek gelesen.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8. </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Er</a:t>
            </a:r>
            <a:r>
              <a:rPr lang="en-US" sz="1200" kern="1200" dirty="0">
                <a:solidFill>
                  <a:schemeClr val="tx1"/>
                </a:solidFill>
                <a:effectLst/>
                <a:latin typeface="+mn-lt"/>
                <a:ea typeface="+mn-ea"/>
                <a:cs typeface="+mn-cs"/>
              </a:rPr>
              <a:t>] hat </a:t>
            </a:r>
            <a:r>
              <a:rPr lang="en-US" sz="1200" kern="1200" dirty="0" err="1">
                <a:solidFill>
                  <a:schemeClr val="tx1"/>
                </a:solidFill>
                <a:effectLst/>
                <a:latin typeface="+mn-lt"/>
                <a:ea typeface="+mn-ea"/>
                <a:cs typeface="+mn-cs"/>
              </a:rPr>
              <a:t>einmal</a:t>
            </a:r>
            <a:r>
              <a:rPr lang="en-US" sz="1200" kern="1200" baseline="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Orchester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gespielt</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0" lvl="0" indent="0" algn="l" rtl="0">
              <a:spcBef>
                <a:spcPts val="0"/>
              </a:spcBef>
              <a:spcAft>
                <a:spcPts val="0"/>
              </a:spcAft>
              <a:buNone/>
            </a:pPr>
            <a:endParaRPr lang="en-GB" i="0" dirty="0"/>
          </a:p>
        </p:txBody>
      </p:sp>
      <p:sp>
        <p:nvSpPr>
          <p:cNvPr id="4" name="Slide Number Placeholder 3"/>
          <p:cNvSpPr>
            <a:spLocks noGrp="1"/>
          </p:cNvSpPr>
          <p:nvPr>
            <p:ph type="sldNum" sz="quarter" idx="10"/>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30610024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latin typeface="Century Gothic" panose="020B0502020202020204" pitchFamily="34" charset="0"/>
              </a:rPr>
              <a:t>Past (perfect) with </a:t>
            </a:r>
            <a:r>
              <a:rPr lang="en-GB" sz="1200" dirty="0" err="1">
                <a:solidFill>
                  <a:schemeClr val="bg1"/>
                </a:solidFill>
                <a:latin typeface="Century Gothic" panose="020B0502020202020204" pitchFamily="34" charset="0"/>
              </a:rPr>
              <a:t>haben</a:t>
            </a:r>
            <a:r>
              <a:rPr lang="en-GB" sz="1200" dirty="0">
                <a:solidFill>
                  <a:schemeClr val="bg1"/>
                </a:solidFill>
                <a:latin typeface="Century Gothic" panose="020B0502020202020204" pitchFamily="34" charset="0"/>
              </a:rPr>
              <a:t>; 1st person singular vs 2nd person singular (weak and some strong)</a:t>
            </a:r>
            <a:r>
              <a:rPr lang="en-GB" sz="1200" b="0" baseline="0" dirty="0"/>
              <a:t>.</a:t>
            </a:r>
            <a:endParaRPr lang="en-GB" sz="1200" b="0" i="0" baseline="0" dirty="0"/>
          </a:p>
          <a:p>
            <a:r>
              <a:rPr lang="de-DE" sz="1200" dirty="0">
                <a:solidFill>
                  <a:schemeClr val="bg1"/>
                </a:solidFill>
                <a:latin typeface="Century Gothic" panose="020B0502020202020204" pitchFamily="34" charset="0"/>
              </a:rPr>
              <a:t>Word patterns: </a:t>
            </a:r>
            <a:r>
              <a:rPr lang="en-GB" sz="1200" dirty="0">
                <a:solidFill>
                  <a:schemeClr val="bg1"/>
                </a:solidFill>
                <a:latin typeface="Century Gothic" panose="020B0502020202020204" pitchFamily="34" charset="0"/>
              </a:rPr>
              <a:t>English C </a:t>
            </a:r>
            <a:r>
              <a:rPr lang="en-GB" sz="1200" dirty="0">
                <a:solidFill>
                  <a:schemeClr val="bg1"/>
                </a:solidFill>
                <a:latin typeface="Century Gothic" panose="020B0502020202020204" pitchFamily="34" charset="0"/>
                <a:sym typeface="Wingdings" panose="05000000000000000000" pitchFamily="2" charset="2"/>
              </a:rPr>
              <a:t></a:t>
            </a:r>
            <a:r>
              <a:rPr lang="en-GB" sz="1200" dirty="0">
                <a:solidFill>
                  <a:schemeClr val="bg1"/>
                </a:solidFill>
                <a:latin typeface="Century Gothic" panose="020B0502020202020204" pitchFamily="34" charset="0"/>
              </a:rPr>
              <a:t> German K</a:t>
            </a:r>
          </a:p>
          <a:p>
            <a:r>
              <a:rPr lang="en-GB" sz="1200" dirty="0" err="1">
                <a:solidFill>
                  <a:schemeClr val="bg1"/>
                </a:solidFill>
                <a:latin typeface="Century Gothic" panose="020B0502020202020204" pitchFamily="34" charset="0"/>
              </a:rPr>
              <a:t>Welcher</a:t>
            </a:r>
            <a:r>
              <a:rPr lang="en-GB" sz="1200" dirty="0">
                <a:solidFill>
                  <a:schemeClr val="bg1"/>
                </a:solidFill>
                <a:latin typeface="Century Gothic" panose="020B0502020202020204" pitchFamily="34" charset="0"/>
              </a:rPr>
              <a:t>, </a:t>
            </a:r>
            <a:r>
              <a:rPr lang="en-GB" sz="1200" dirty="0" err="1">
                <a:solidFill>
                  <a:schemeClr val="bg1"/>
                </a:solidFill>
                <a:latin typeface="Century Gothic" panose="020B0502020202020204" pitchFamily="34" charset="0"/>
              </a:rPr>
              <a:t>welche</a:t>
            </a:r>
            <a:r>
              <a:rPr lang="en-GB" sz="1200" dirty="0">
                <a:solidFill>
                  <a:schemeClr val="bg1"/>
                </a:solidFill>
                <a:latin typeface="Century Gothic" panose="020B0502020202020204" pitchFamily="34" charset="0"/>
              </a:rPr>
              <a:t>, welches</a:t>
            </a:r>
            <a:endParaRPr lang="de-DE" sz="1200" dirty="0">
              <a:solidFill>
                <a:schemeClr val="bg1"/>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8.1.1.2 (introduce)</a:t>
            </a:r>
            <a:r>
              <a:rPr lang="en-GB" sz="1200" b="0" i="0" u="none" strike="noStrike" kern="1200" cap="none" baseline="0" dirty="0">
                <a:solidFill>
                  <a:schemeClr val="tx1"/>
                </a:solidFill>
                <a:effectLst/>
                <a:latin typeface="+mn-lt"/>
                <a:ea typeface="Calibri"/>
                <a:cs typeface="Calibri"/>
                <a:sym typeface="Calibri"/>
              </a:rPr>
              <a:t> </a:t>
            </a:r>
            <a:r>
              <a:rPr lang="en-US" sz="1200" b="0" kern="1200" dirty="0" err="1">
                <a:solidFill>
                  <a:schemeClr val="tx1"/>
                </a:solidFill>
                <a:effectLst/>
                <a:latin typeface="+mn-lt"/>
                <a:ea typeface="+mn-ea"/>
                <a:cs typeface="+mn-cs"/>
              </a:rPr>
              <a:t>gegessen</a:t>
            </a:r>
            <a:r>
              <a:rPr lang="en-US" sz="1200" b="0" kern="1200" dirty="0">
                <a:solidFill>
                  <a:schemeClr val="tx1"/>
                </a:solidFill>
                <a:effectLst/>
                <a:latin typeface="+mn-lt"/>
                <a:ea typeface="+mn-ea"/>
                <a:cs typeface="+mn-cs"/>
              </a:rPr>
              <a:t> [323] </a:t>
            </a:r>
            <a:r>
              <a:rPr lang="en-US" sz="1200" b="0" kern="1200" dirty="0" err="1">
                <a:solidFill>
                  <a:schemeClr val="tx1"/>
                </a:solidFill>
                <a:effectLst/>
                <a:latin typeface="+mn-lt"/>
                <a:ea typeface="+mn-ea"/>
                <a:cs typeface="+mn-cs"/>
              </a:rPr>
              <a:t>gelegen</a:t>
            </a:r>
            <a:r>
              <a:rPr lang="en-US" sz="1200" b="0" kern="1200" dirty="0">
                <a:solidFill>
                  <a:schemeClr val="tx1"/>
                </a:solidFill>
                <a:effectLst/>
                <a:latin typeface="+mn-lt"/>
                <a:ea typeface="+mn-ea"/>
                <a:cs typeface="+mn-cs"/>
              </a:rPr>
              <a:t> [118] </a:t>
            </a:r>
            <a:r>
              <a:rPr lang="en-US" sz="1200" b="0" kern="1200" dirty="0" err="1">
                <a:solidFill>
                  <a:schemeClr val="tx1"/>
                </a:solidFill>
                <a:effectLst/>
                <a:latin typeface="+mn-lt"/>
                <a:ea typeface="+mn-ea"/>
                <a:cs typeface="+mn-cs"/>
              </a:rPr>
              <a:t>gesprochen</a:t>
            </a:r>
            <a:r>
              <a:rPr lang="en-US" sz="1200" b="0" kern="1200" dirty="0">
                <a:solidFill>
                  <a:schemeClr val="tx1"/>
                </a:solidFill>
                <a:effectLst/>
                <a:latin typeface="+mn-lt"/>
                <a:ea typeface="+mn-ea"/>
                <a:cs typeface="+mn-cs"/>
              </a:rPr>
              <a:t> [161] </a:t>
            </a:r>
            <a:r>
              <a:rPr lang="en-US" sz="1200" b="0" kern="1200" dirty="0" err="1">
                <a:solidFill>
                  <a:schemeClr val="tx1"/>
                </a:solidFill>
                <a:effectLst/>
                <a:latin typeface="+mn-lt"/>
                <a:ea typeface="+mn-ea"/>
                <a:cs typeface="+mn-cs"/>
              </a:rPr>
              <a:t>geschrieben</a:t>
            </a:r>
            <a:r>
              <a:rPr lang="en-US" sz="1200" b="0" kern="1200" dirty="0">
                <a:solidFill>
                  <a:schemeClr val="tx1"/>
                </a:solidFill>
                <a:effectLst/>
                <a:latin typeface="+mn-lt"/>
                <a:ea typeface="+mn-ea"/>
                <a:cs typeface="+mn-cs"/>
              </a:rPr>
              <a:t> [184] </a:t>
            </a:r>
            <a:r>
              <a:rPr lang="en-US" sz="1200" b="0" kern="1200" dirty="0" err="1">
                <a:solidFill>
                  <a:schemeClr val="tx1"/>
                </a:solidFill>
                <a:effectLst/>
                <a:latin typeface="+mn-lt"/>
                <a:ea typeface="+mn-ea"/>
                <a:cs typeface="+mn-cs"/>
              </a:rPr>
              <a:t>gesungen</a:t>
            </a:r>
            <a:r>
              <a:rPr lang="en-US" sz="1200" b="0" kern="1200" dirty="0">
                <a:solidFill>
                  <a:schemeClr val="tx1"/>
                </a:solidFill>
                <a:effectLst/>
                <a:latin typeface="+mn-lt"/>
                <a:ea typeface="+mn-ea"/>
                <a:cs typeface="+mn-cs"/>
              </a:rPr>
              <a:t> [1063] </a:t>
            </a:r>
            <a:r>
              <a:rPr lang="en-US" sz="1200" b="0" kern="1200" dirty="0" err="1">
                <a:solidFill>
                  <a:schemeClr val="tx1"/>
                </a:solidFill>
                <a:effectLst/>
                <a:latin typeface="+mn-lt"/>
                <a:ea typeface="+mn-ea"/>
                <a:cs typeface="+mn-cs"/>
              </a:rPr>
              <a:t>getroffen</a:t>
            </a:r>
            <a:r>
              <a:rPr lang="en-US" sz="1200" b="0" kern="1200" dirty="0">
                <a:solidFill>
                  <a:schemeClr val="tx1"/>
                </a:solidFill>
                <a:effectLst/>
                <a:latin typeface="+mn-lt"/>
                <a:ea typeface="+mn-ea"/>
                <a:cs typeface="+mn-cs"/>
              </a:rPr>
              <a:t> [259] </a:t>
            </a:r>
            <a:r>
              <a:rPr lang="en-US" sz="1200" b="0" kern="1200" dirty="0" err="1">
                <a:solidFill>
                  <a:schemeClr val="tx1"/>
                </a:solidFill>
                <a:effectLst/>
                <a:latin typeface="+mn-lt"/>
                <a:ea typeface="+mn-ea"/>
                <a:cs typeface="+mn-cs"/>
              </a:rPr>
              <a:t>getrunken</a:t>
            </a:r>
            <a:r>
              <a:rPr lang="en-US" sz="1200" b="0" kern="1200" dirty="0">
                <a:solidFill>
                  <a:schemeClr val="tx1"/>
                </a:solidFill>
                <a:effectLst/>
                <a:latin typeface="+mn-lt"/>
                <a:ea typeface="+mn-ea"/>
                <a:cs typeface="+mn-cs"/>
              </a:rPr>
              <a:t> [634] </a:t>
            </a:r>
            <a:r>
              <a:rPr lang="en-US" sz="1200" b="0" kern="1200" dirty="0" err="1">
                <a:solidFill>
                  <a:schemeClr val="tx1"/>
                </a:solidFill>
                <a:effectLst/>
                <a:latin typeface="+mn-lt"/>
                <a:ea typeface="+mn-ea"/>
                <a:cs typeface="+mn-cs"/>
              </a:rPr>
              <a:t>treffen</a:t>
            </a:r>
            <a:r>
              <a:rPr lang="en-US" sz="1200" b="0" kern="1200" dirty="0">
                <a:solidFill>
                  <a:schemeClr val="tx1"/>
                </a:solidFill>
                <a:effectLst/>
                <a:latin typeface="+mn-lt"/>
                <a:ea typeface="+mn-ea"/>
                <a:cs typeface="+mn-cs"/>
              </a:rPr>
              <a:t> [259] </a:t>
            </a:r>
            <a:r>
              <a:rPr lang="en-US" sz="1200" b="0" kern="1200" dirty="0" err="1">
                <a:solidFill>
                  <a:schemeClr val="tx1"/>
                </a:solidFill>
                <a:effectLst/>
                <a:latin typeface="+mn-lt"/>
                <a:ea typeface="+mn-ea"/>
                <a:cs typeface="+mn-cs"/>
              </a:rPr>
              <a:t>Frankreich</a:t>
            </a:r>
            <a:r>
              <a:rPr lang="en-US" sz="1200" b="0" kern="1200" dirty="0">
                <a:solidFill>
                  <a:schemeClr val="tx1"/>
                </a:solidFill>
                <a:effectLst/>
                <a:latin typeface="+mn-lt"/>
                <a:ea typeface="+mn-ea"/>
                <a:cs typeface="+mn-cs"/>
              </a:rPr>
              <a:t> [813] Sommer [771] </a:t>
            </a:r>
            <a:r>
              <a:rPr lang="en-US" sz="1200" b="0" kern="1200" dirty="0" err="1">
                <a:solidFill>
                  <a:schemeClr val="tx1"/>
                </a:solidFill>
                <a:effectLst/>
                <a:latin typeface="+mn-lt"/>
                <a:ea typeface="+mn-ea"/>
                <a:cs typeface="+mn-cs"/>
              </a:rPr>
              <a:t>Spanien</a:t>
            </a:r>
            <a:r>
              <a:rPr lang="en-US" sz="1200" b="0" kern="1200" dirty="0">
                <a:solidFill>
                  <a:schemeClr val="tx1"/>
                </a:solidFill>
                <a:effectLst/>
                <a:latin typeface="+mn-lt"/>
                <a:ea typeface="+mn-ea"/>
                <a:cs typeface="+mn-cs"/>
              </a:rPr>
              <a:t> [1745] </a:t>
            </a:r>
            <a:r>
              <a:rPr lang="en-US" sz="1200" b="0" kern="1200" dirty="0" err="1">
                <a:solidFill>
                  <a:schemeClr val="tx1"/>
                </a:solidFill>
                <a:effectLst/>
                <a:latin typeface="+mn-lt"/>
                <a:ea typeface="+mn-ea"/>
                <a:cs typeface="+mn-cs"/>
              </a:rPr>
              <a:t>bisher</a:t>
            </a:r>
            <a:r>
              <a:rPr lang="en-US" sz="1200" b="0" kern="1200" dirty="0">
                <a:solidFill>
                  <a:schemeClr val="tx1"/>
                </a:solidFill>
                <a:effectLst/>
                <a:latin typeface="+mn-lt"/>
                <a:ea typeface="+mn-ea"/>
                <a:cs typeface="+mn-cs"/>
              </a:rPr>
              <a:t> [441] </a:t>
            </a:r>
            <a:r>
              <a:rPr lang="en-US" sz="1200" b="0" kern="1200" dirty="0" err="1">
                <a:solidFill>
                  <a:schemeClr val="tx1"/>
                </a:solidFill>
                <a:effectLst/>
                <a:latin typeface="+mn-lt"/>
                <a:ea typeface="+mn-ea"/>
                <a:cs typeface="+mn-cs"/>
              </a:rPr>
              <a:t>einmal</a:t>
            </a:r>
            <a:r>
              <a:rPr lang="en-US" sz="1200" b="0" kern="1200" dirty="0">
                <a:solidFill>
                  <a:schemeClr val="tx1"/>
                </a:solidFill>
                <a:effectLst/>
                <a:latin typeface="+mn-lt"/>
                <a:ea typeface="+mn-ea"/>
                <a:cs typeface="+mn-cs"/>
              </a:rPr>
              <a:t> [124] </a:t>
            </a:r>
            <a:r>
              <a:rPr lang="en-US" sz="1200" b="0" kern="1200" dirty="0" err="1">
                <a:solidFill>
                  <a:schemeClr val="tx1"/>
                </a:solidFill>
                <a:effectLst/>
                <a:latin typeface="+mn-lt"/>
                <a:ea typeface="+mn-ea"/>
                <a:cs typeface="+mn-cs"/>
              </a:rPr>
              <a:t>welcher</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welche</a:t>
            </a:r>
            <a:r>
              <a:rPr lang="en-US" sz="1200" b="0" kern="1200" dirty="0">
                <a:solidFill>
                  <a:schemeClr val="tx1"/>
                </a:solidFill>
                <a:effectLst/>
                <a:latin typeface="+mn-lt"/>
                <a:ea typeface="+mn-ea"/>
                <a:cs typeface="+mn-cs"/>
              </a:rPr>
              <a:t>, welches [122]</a:t>
            </a:r>
          </a:p>
          <a:p>
            <a:r>
              <a:rPr lang="de-DE" b="1" dirty="0"/>
              <a:t>7.3.2.5 (revisited) </a:t>
            </a:r>
            <a:r>
              <a:rPr lang="de-DE" b="0" dirty="0"/>
              <a:t>das Dorf [684] die Großstadt [74/188] der See [1167] der Strand [2047] das Schwimmbad [&gt;4034/1579]nächsten Monat [249/306] nächste Woche [249/211] nächstes Jahr [249/53] </a:t>
            </a:r>
          </a:p>
          <a:p>
            <a:r>
              <a:rPr lang="de-DE" b="1" dirty="0"/>
              <a:t>7.3.1.1 (revisited)</a:t>
            </a:r>
            <a:r>
              <a:rPr lang="de-DE" b="1" baseline="0" dirty="0"/>
              <a:t> </a:t>
            </a:r>
            <a:r>
              <a:rPr lang="de-DE" b="0" dirty="0"/>
              <a:t>Dienstag [1032] Mittwoch [1091] Donnerstag [1332] Freitag [1277] Samstag [1306] Sonntag [818] wann? [583] im Orchester [2553] im Chor [3714] die Bibliothek [927] das Theater [725] der Verein [1054]</a:t>
            </a:r>
          </a:p>
          <a:p>
            <a:endParaRPr lang="de-D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endParaRPr lang="de-DE" b="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23</a:t>
            </a:fld>
            <a:endParaRPr lang="en-GB" dirty="0">
              <a:solidFill>
                <a:prstClr val="black"/>
              </a:solidFill>
            </a:endParaRPr>
          </a:p>
        </p:txBody>
      </p:sp>
    </p:spTree>
    <p:extLst>
      <p:ext uri="{BB962C8B-B14F-4D97-AF65-F5344CB8AC3E}">
        <p14:creationId xmlns:p14="http://schemas.microsoft.com/office/powerpoint/2010/main" val="3871630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b="1" kern="1200" dirty="0">
                <a:solidFill>
                  <a:schemeClr val="tx1"/>
                </a:solidFill>
                <a:effectLst/>
                <a:latin typeface="+mn-lt"/>
                <a:ea typeface="+mn-ea"/>
                <a:cs typeface="+mn-cs"/>
              </a:rPr>
              <a:t>Grammatik</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Timing: </a:t>
            </a:r>
            <a:r>
              <a:rPr lang="en-GB" sz="1200" b="0" kern="1200" dirty="0">
                <a:solidFill>
                  <a:schemeClr val="tx1"/>
                </a:solidFill>
                <a:effectLst/>
                <a:latin typeface="+mn-lt"/>
                <a:ea typeface="+mn-ea"/>
                <a:cs typeface="+mn-cs"/>
              </a:rPr>
              <a:t>3 minutes</a:t>
            </a:r>
            <a:br>
              <a:rPr lang="en-GB" sz="1200" b="1" kern="1200" dirty="0">
                <a:solidFill>
                  <a:schemeClr val="tx1"/>
                </a:solidFill>
                <a:effectLst/>
                <a:latin typeface="+mn-lt"/>
                <a:ea typeface="+mn-ea"/>
                <a:cs typeface="+mn-cs"/>
              </a:rPr>
            </a:b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explain</a:t>
            </a:r>
            <a:r>
              <a:rPr lang="en-GB" sz="1200" b="0" kern="1200" baseline="0" dirty="0">
                <a:solidFill>
                  <a:schemeClr val="tx1"/>
                </a:solidFill>
                <a:effectLst/>
                <a:latin typeface="+mn-lt"/>
                <a:ea typeface="+mn-ea"/>
                <a:cs typeface="+mn-cs"/>
              </a:rPr>
              <a:t> the use of the question word </a:t>
            </a:r>
            <a:r>
              <a:rPr lang="en-GB" sz="1200" b="0" i="1" kern="1200" baseline="0" dirty="0" err="1">
                <a:solidFill>
                  <a:schemeClr val="tx1"/>
                </a:solidFill>
                <a:effectLst/>
                <a:latin typeface="+mn-lt"/>
                <a:ea typeface="+mn-ea"/>
                <a:cs typeface="+mn-cs"/>
              </a:rPr>
              <a:t>welcher</a:t>
            </a:r>
            <a:r>
              <a:rPr lang="en-GB" sz="1200" b="0" i="0" kern="1200" baseline="0" dirty="0">
                <a:solidFill>
                  <a:schemeClr val="tx1"/>
                </a:solidFill>
                <a:effectLst/>
                <a:latin typeface="+mn-lt"/>
                <a:ea typeface="+mn-ea"/>
                <a:cs typeface="+mn-cs"/>
              </a:rPr>
              <a:t>, </a:t>
            </a:r>
            <a:r>
              <a:rPr lang="en-GB" sz="1200" b="0" i="1" kern="1200" baseline="0" dirty="0" err="1">
                <a:solidFill>
                  <a:schemeClr val="tx1"/>
                </a:solidFill>
                <a:effectLst/>
                <a:latin typeface="+mn-lt"/>
                <a:ea typeface="+mn-ea"/>
                <a:cs typeface="+mn-cs"/>
              </a:rPr>
              <a:t>welche</a:t>
            </a:r>
            <a:r>
              <a:rPr lang="en-GB" sz="1200" b="0" i="0" kern="1200" baseline="0" dirty="0">
                <a:solidFill>
                  <a:schemeClr val="tx1"/>
                </a:solidFill>
                <a:effectLst/>
                <a:latin typeface="+mn-lt"/>
                <a:ea typeface="+mn-ea"/>
                <a:cs typeface="+mn-cs"/>
              </a:rPr>
              <a:t>, </a:t>
            </a:r>
            <a:r>
              <a:rPr lang="en-GB" sz="1200" b="0" i="1" kern="1200" baseline="0" dirty="0">
                <a:solidFill>
                  <a:schemeClr val="tx1"/>
                </a:solidFill>
                <a:effectLst/>
                <a:latin typeface="+mn-lt"/>
                <a:ea typeface="+mn-ea"/>
                <a:cs typeface="+mn-cs"/>
              </a:rPr>
              <a:t>welches</a:t>
            </a:r>
            <a:r>
              <a:rPr lang="en-GB" sz="1200" b="0" i="0" kern="1200" baseline="0" dirty="0">
                <a:solidFill>
                  <a:schemeClr val="tx1"/>
                </a:solidFill>
                <a:effectLst/>
                <a:latin typeface="+mn-lt"/>
                <a:ea typeface="+mn-ea"/>
                <a:cs typeface="+mn-cs"/>
              </a:rPr>
              <a:t>.</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r>
              <a:rPr lang="en-GB" sz="1200" b="0" kern="1200" dirty="0">
                <a:solidFill>
                  <a:schemeClr val="tx1"/>
                </a:solidFill>
                <a:effectLst/>
                <a:latin typeface="+mn-lt"/>
                <a:ea typeface="+mn-ea"/>
                <a:cs typeface="+mn-cs"/>
              </a:rPr>
              <a:t>1. Click on the mouse</a:t>
            </a:r>
            <a:r>
              <a:rPr lang="en-GB" sz="1200" b="0" kern="1200" baseline="0" dirty="0">
                <a:solidFill>
                  <a:schemeClr val="tx1"/>
                </a:solidFill>
                <a:effectLst/>
                <a:latin typeface="+mn-lt"/>
                <a:ea typeface="+mn-ea"/>
                <a:cs typeface="+mn-cs"/>
              </a:rPr>
              <a:t> to animate the explanation.</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2. Elicit the English translations for the German examples, which use this week’s key vocabulary.</a:t>
            </a:r>
          </a:p>
          <a:p>
            <a:r>
              <a:rPr lang="en-GB" sz="1200" b="0" kern="1200" baseline="0" dirty="0">
                <a:solidFill>
                  <a:schemeClr val="tx1"/>
                </a:solidFill>
                <a:effectLst/>
                <a:latin typeface="+mn-lt"/>
                <a:ea typeface="+mn-ea"/>
                <a:cs typeface="+mn-cs"/>
              </a:rPr>
              <a:t>3. Check students’ understanding at all stages.</a:t>
            </a:r>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defRPr/>
            </a:pPr>
            <a:fld id="{00000000-1234-1234-1234-123412341234}" type="slidenum">
              <a:rPr lang="en-GB">
                <a:solidFill>
                  <a:prstClr val="black"/>
                </a:solidFill>
              </a:rPr>
              <a:pPr>
                <a:defRPr/>
              </a:pPr>
              <a:t>24</a:t>
            </a:fld>
            <a:endParaRPr>
              <a:solidFill>
                <a:prstClr val="black"/>
              </a:solidFill>
            </a:endParaRPr>
          </a:p>
        </p:txBody>
      </p:sp>
    </p:spTree>
    <p:extLst>
      <p:ext uri="{BB962C8B-B14F-4D97-AF65-F5344CB8AC3E}">
        <p14:creationId xmlns:p14="http://schemas.microsoft.com/office/powerpoint/2010/main" val="42767451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Phonetik</a:t>
            </a:r>
            <a:r>
              <a:rPr lang="en-GB" b="1" dirty="0"/>
              <a:t> / </a:t>
            </a:r>
            <a:r>
              <a:rPr lang="en-GB" b="1" dirty="0" err="1"/>
              <a:t>Vokabeln</a:t>
            </a:r>
            <a:r>
              <a:rPr lang="en-GB" b="1" dirty="0"/>
              <a:t> / Grammatik</a:t>
            </a:r>
            <a:br>
              <a:rPr lang="en-GB" b="1" dirty="0"/>
            </a:br>
            <a:r>
              <a:rPr lang="en-GB" b="1" dirty="0"/>
              <a:t>Timing: </a:t>
            </a:r>
            <a:r>
              <a:rPr lang="en-GB" b="0" dirty="0"/>
              <a:t>3 minutes</a:t>
            </a:r>
          </a:p>
          <a:p>
            <a:endParaRPr lang="en-GB" b="0" dirty="0"/>
          </a:p>
          <a:p>
            <a:r>
              <a:rPr lang="en-GB" b="1" dirty="0"/>
              <a:t>Aim: </a:t>
            </a:r>
            <a:r>
              <a:rPr lang="en-GB" b="0" dirty="0"/>
              <a:t>To practise using the correct form of ‘</a:t>
            </a:r>
            <a:r>
              <a:rPr lang="en-GB" b="0" dirty="0" err="1"/>
              <a:t>welche</a:t>
            </a:r>
            <a:r>
              <a:rPr lang="en-GB" b="0" dirty="0"/>
              <a:t>(</a:t>
            </a:r>
            <a:r>
              <a:rPr lang="en-GB" b="0" dirty="0" err="1"/>
              <a:t>r,s</a:t>
            </a:r>
            <a:r>
              <a:rPr lang="en-GB" b="0" dirty="0"/>
              <a:t>)’ in oral production. </a:t>
            </a:r>
            <a:br>
              <a:rPr lang="en-GB" b="0" dirty="0"/>
            </a:br>
            <a:br>
              <a:rPr lang="en-GB" b="0" dirty="0"/>
            </a:br>
            <a:r>
              <a:rPr lang="en-GB" b="1" dirty="0"/>
              <a:t>Procedure:</a:t>
            </a:r>
            <a:br>
              <a:rPr lang="en-GB" b="1" dirty="0"/>
            </a:br>
            <a:r>
              <a:rPr lang="en-GB" b="0" dirty="0"/>
              <a:t>1. Students work in trios; two students asking and answering the questions (swapping roles after each question &amp; answer), the third listening and checking that the correct form of ‘</a:t>
            </a:r>
            <a:r>
              <a:rPr lang="en-GB" b="0" dirty="0" err="1"/>
              <a:t>welche</a:t>
            </a:r>
            <a:r>
              <a:rPr lang="en-GB" b="0" dirty="0"/>
              <a:t>(</a:t>
            </a:r>
            <a:r>
              <a:rPr lang="en-GB" b="0" dirty="0" err="1"/>
              <a:t>r,s</a:t>
            </a:r>
            <a:r>
              <a:rPr lang="en-GB" b="0" dirty="0"/>
              <a:t>)’ is used in each question.</a:t>
            </a:r>
            <a:br>
              <a:rPr lang="en-GB" b="0" dirty="0"/>
            </a:br>
            <a:r>
              <a:rPr lang="en-GB" b="0" dirty="0"/>
              <a:t>2. They can be encouraged to jumble the order of their questions, to increase their partner’s concentration.</a:t>
            </a:r>
            <a:br>
              <a:rPr lang="en-GB" b="0" dirty="0"/>
            </a:br>
            <a:br>
              <a:rPr lang="en-GB" b="0" dirty="0"/>
            </a:br>
            <a:r>
              <a:rPr lang="en-GB" b="0" dirty="0"/>
              <a:t>Note: Audio is not provided with this task.</a:t>
            </a:r>
            <a:endParaRPr lang="en-GB" b="1" dirty="0"/>
          </a:p>
          <a:p>
            <a:r>
              <a:rPr lang="en-GB" b="1" dirty="0"/>
              <a:t>EXPECTED ANSWERS</a:t>
            </a:r>
          </a:p>
          <a:p>
            <a:r>
              <a:rPr lang="de-DE" sz="1200" kern="1200" dirty="0">
                <a:solidFill>
                  <a:schemeClr val="tx1"/>
                </a:solidFill>
                <a:effectLst/>
                <a:latin typeface="+mn-lt"/>
                <a:ea typeface="+mn-ea"/>
                <a:cs typeface="+mn-cs"/>
              </a:rPr>
              <a:t>1) Welches Theater ist das? Das Schultheater.</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2) Welcher Tag ist das?</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Samstag</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3) Welche Schule ist das?  Die Sprachschule</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4) Welches Orchester ist das? Das Schulorchester</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5) Welcher Chor ist das? Der Stadtchor</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6) Welche Woche ist das? Nächste Woche</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7) Welcher Verein ist das?  Der Sportverein.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8) Welche Großstadt ist das?  Die Großstadt Stuttgart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9)</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Welches Jahr ist das? </a:t>
            </a:r>
            <a:r>
              <a:rPr lang="en-US" sz="1200" kern="1200" dirty="0" err="1">
                <a:solidFill>
                  <a:schemeClr val="tx1"/>
                </a:solidFill>
                <a:effectLst/>
                <a:latin typeface="+mn-lt"/>
                <a:ea typeface="+mn-ea"/>
                <a:cs typeface="+mn-cs"/>
              </a:rPr>
              <a:t>Nächstes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Jahr</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a:t>
            </a:r>
            <a:r>
              <a:rPr lang="en-GB" b="1" dirty="0" err="1"/>
              <a:t>fequency</a:t>
            </a:r>
            <a:endParaRPr lang="en-GB" b="1" dirty="0"/>
          </a:p>
          <a:p>
            <a:r>
              <a:rPr lang="en-US" sz="1200" b="0" kern="1200" dirty="0">
                <a:solidFill>
                  <a:schemeClr val="tx1"/>
                </a:solidFill>
                <a:effectLst/>
                <a:latin typeface="+mn-lt"/>
                <a:ea typeface="+mn-ea"/>
                <a:cs typeface="+mn-cs"/>
              </a:rPr>
              <a:t>das Theater [1086], der Tag [111], die Schule [359], das </a:t>
            </a:r>
            <a:r>
              <a:rPr lang="en-US" sz="1200" b="0" kern="1200" dirty="0" err="1">
                <a:solidFill>
                  <a:schemeClr val="tx1"/>
                </a:solidFill>
                <a:effectLst/>
                <a:latin typeface="+mn-lt"/>
                <a:ea typeface="+mn-ea"/>
                <a:cs typeface="+mn-cs"/>
              </a:rPr>
              <a:t>Orchester</a:t>
            </a:r>
            <a:r>
              <a:rPr lang="en-US" sz="1200" b="0" kern="1200" dirty="0">
                <a:solidFill>
                  <a:schemeClr val="tx1"/>
                </a:solidFill>
                <a:effectLst/>
                <a:latin typeface="+mn-lt"/>
                <a:ea typeface="+mn-ea"/>
                <a:cs typeface="+mn-cs"/>
              </a:rPr>
              <a:t> [4113], der </a:t>
            </a:r>
            <a:r>
              <a:rPr lang="en-US" sz="1200" b="0" kern="1200" dirty="0" err="1">
                <a:solidFill>
                  <a:schemeClr val="tx1"/>
                </a:solidFill>
                <a:effectLst/>
                <a:latin typeface="+mn-lt"/>
                <a:ea typeface="+mn-ea"/>
                <a:cs typeface="+mn-cs"/>
              </a:rPr>
              <a:t>Chor</a:t>
            </a:r>
            <a:r>
              <a:rPr lang="en-US" sz="1200" b="0" kern="1200" dirty="0">
                <a:solidFill>
                  <a:schemeClr val="tx1"/>
                </a:solidFill>
                <a:effectLst/>
                <a:latin typeface="+mn-lt"/>
                <a:ea typeface="+mn-ea"/>
                <a:cs typeface="+mn-cs"/>
              </a:rPr>
              <a:t> [3714],</a:t>
            </a:r>
            <a:r>
              <a:rPr lang="en-US" sz="1200" b="0" kern="1200" baseline="0" dirty="0">
                <a:solidFill>
                  <a:schemeClr val="tx1"/>
                </a:solidFill>
                <a:effectLst/>
                <a:latin typeface="+mn-lt"/>
                <a:ea typeface="+mn-ea"/>
                <a:cs typeface="+mn-cs"/>
              </a:rPr>
              <a:t> die </a:t>
            </a:r>
            <a:r>
              <a:rPr lang="en-US" sz="1200" b="0" kern="1200" baseline="0" dirty="0" err="1">
                <a:solidFill>
                  <a:schemeClr val="tx1"/>
                </a:solidFill>
                <a:effectLst/>
                <a:latin typeface="+mn-lt"/>
                <a:ea typeface="+mn-ea"/>
                <a:cs typeface="+mn-cs"/>
              </a:rPr>
              <a:t>Woche</a:t>
            </a:r>
            <a:r>
              <a:rPr lang="en-US" sz="1200" b="0" kern="1200" baseline="0" dirty="0">
                <a:solidFill>
                  <a:schemeClr val="tx1"/>
                </a:solidFill>
                <a:effectLst/>
                <a:latin typeface="+mn-lt"/>
                <a:ea typeface="+mn-ea"/>
                <a:cs typeface="+mn-cs"/>
              </a:rPr>
              <a:t> [219], </a:t>
            </a:r>
            <a:r>
              <a:rPr lang="en-US" sz="1200" b="0" kern="1200" dirty="0">
                <a:solidFill>
                  <a:schemeClr val="tx1"/>
                </a:solidFill>
                <a:effectLst/>
                <a:latin typeface="+mn-lt"/>
                <a:ea typeface="+mn-ea"/>
                <a:cs typeface="+mn-cs"/>
              </a:rPr>
              <a:t>der </a:t>
            </a:r>
            <a:r>
              <a:rPr lang="en-US" sz="1200" b="0" kern="1200" dirty="0" err="1">
                <a:solidFill>
                  <a:schemeClr val="tx1"/>
                </a:solidFill>
                <a:effectLst/>
                <a:latin typeface="+mn-lt"/>
                <a:ea typeface="+mn-ea"/>
                <a:cs typeface="+mn-cs"/>
              </a:rPr>
              <a:t>Sportverein</a:t>
            </a:r>
            <a:r>
              <a:rPr lang="en-US" sz="1200" b="0" kern="1200" dirty="0">
                <a:solidFill>
                  <a:schemeClr val="tx1"/>
                </a:solidFill>
                <a:effectLst/>
                <a:latin typeface="+mn-lt"/>
                <a:ea typeface="+mn-ea"/>
                <a:cs typeface="+mn-cs"/>
              </a:rPr>
              <a:t> [945/899], die </a:t>
            </a:r>
            <a:r>
              <a:rPr lang="en-US" sz="1200" b="0" kern="1200" dirty="0" err="1">
                <a:solidFill>
                  <a:schemeClr val="tx1"/>
                </a:solidFill>
                <a:effectLst/>
                <a:latin typeface="+mn-lt"/>
                <a:ea typeface="+mn-ea"/>
                <a:cs typeface="+mn-cs"/>
              </a:rPr>
              <a:t>Großstadt</a:t>
            </a:r>
            <a:r>
              <a:rPr lang="en-US" sz="1200" b="0" kern="1200" dirty="0">
                <a:solidFill>
                  <a:schemeClr val="tx1"/>
                </a:solidFill>
                <a:effectLst/>
                <a:latin typeface="+mn-lt"/>
                <a:ea typeface="+mn-ea"/>
                <a:cs typeface="+mn-cs"/>
              </a:rPr>
              <a:t> [3984], das</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Jahr</a:t>
            </a:r>
            <a:r>
              <a:rPr lang="en-US" sz="1200" b="0" kern="1200" baseline="0" dirty="0">
                <a:solidFill>
                  <a:schemeClr val="tx1"/>
                </a:solidFill>
                <a:effectLst/>
                <a:latin typeface="+mn-lt"/>
                <a:ea typeface="+mn-ea"/>
                <a:cs typeface="+mn-cs"/>
              </a:rPr>
              <a:t> [53]</a:t>
            </a:r>
            <a:endParaRPr lang="en-GB" b="0" dirty="0"/>
          </a:p>
        </p:txBody>
      </p:sp>
      <p:sp>
        <p:nvSpPr>
          <p:cNvPr id="4" name="Slide Number Placeholder 3"/>
          <p:cNvSpPr>
            <a:spLocks noGrp="1"/>
          </p:cNvSpPr>
          <p:nvPr>
            <p:ph type="sldNum" sz="quarter" idx="5"/>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14744816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sz="1200" b="1" kern="1200" dirty="0" err="1">
                    <a:solidFill>
                      <a:schemeClr val="tx1"/>
                    </a:solidFill>
                    <a:effectLst/>
                    <a:latin typeface="+mn-lt"/>
                    <a:ea typeface="+mn-ea"/>
                    <a:cs typeface="+mn-cs"/>
                  </a:rPr>
                  <a:t>Vokabeln</a:t>
                </a: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Timing: </a:t>
                </a:r>
                <a:r>
                  <a:rPr lang="en-GB" sz="1200" b="0" kern="1200" dirty="0">
                    <a:solidFill>
                      <a:schemeClr val="tx1"/>
                    </a:solidFill>
                    <a:effectLst/>
                    <a:latin typeface="+mn-lt"/>
                    <a:ea typeface="+mn-ea"/>
                    <a:cs typeface="+mn-cs"/>
                  </a:rPr>
                  <a:t>10 minutes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o strengthen knowledge of weak and strong past participles.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Write 1-12.  Model sentence one and answer one with students.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2. Students read each sentence and think about a past participle that fits the meaning.  They write it down in German.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3. Check the answers, eliciting full sentence answers from students.</a:t>
                </a:r>
              </a:p>
              <a:p>
                <a:r>
                  <a:rPr lang="en-US" sz="1200" kern="1200" dirty="0">
                    <a:solidFill>
                      <a:schemeClr val="tx1"/>
                    </a:solidFill>
                    <a:effectLst/>
                    <a:latin typeface="+mn-lt"/>
                    <a:ea typeface="+mn-ea"/>
                    <a:cs typeface="+mn-cs"/>
                  </a:rPr>
                  <a:t>4. The audio (optional) is available upon clicking each speech bubble.</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 For students who may need more support, the past participles are listed on the screen.  To reveal them click on the question: Welches Verb </a:t>
                </a:r>
                <a:r>
                  <a:rPr lang="en-US" sz="1200" kern="1200" dirty="0" err="1">
                    <a:solidFill>
                      <a:schemeClr val="tx1"/>
                    </a:solidFill>
                    <a:effectLst/>
                    <a:latin typeface="+mn-lt"/>
                    <a:ea typeface="+mn-ea"/>
                    <a:cs typeface="+mn-cs"/>
                  </a:rPr>
                  <a:t>passt</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Transcript (optional)</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(Wolfgang)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Mehmet hat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Urlaub</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in der Schweiz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gemacht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in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einem</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Ferienhaus</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gewohnt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hat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jeden</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Tag den See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besucht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auch</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Fu</a:t>
                </a:r>
                <a14:m>
                  <m:oMath xmlns:m="http://schemas.openxmlformats.org/officeDocument/2006/math">
                    <m:r>
                      <a:rPr kumimoji="0" lang="en-GB" sz="12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ß</m:t>
                    </m:r>
                  </m:oMath>
                </a14:m>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ball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gespielt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den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Wasserpark</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besucht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Hier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haben</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wir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nicht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gemacht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Nächstes</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Jahr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will ich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nach</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Frankreich</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reisen</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Ja</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das is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nicht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alles</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Heidi hat in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Spanien</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Urlaub</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gemacht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Sie hat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bei</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Freunden</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gewohnt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a:t>
                </a:r>
                <a:r>
                  <a:rPr kumimoji="0" lang="de-DE"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hat viel Spanisch gesprochen. Sie hat die Großstadt Madrid besucht. Wir haben Freunde getroffen und einen Film im Kino gesehen! Das ist nicht fair! Wann reisen wir?</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sz="1200" b="0" i="0" baseline="0" dirty="0">
                  <a:solidFill>
                    <a:srgbClr val="5B9BD5">
                      <a:lumMod val="50000"/>
                    </a:srgbClr>
                  </a:solidFill>
                  <a:latin typeface="Century Gothic" panose="020B0502020202020204" pitchFamily="34" charset="0"/>
                </a:endParaRPr>
              </a:p>
            </p:txBody>
          </p:sp>
        </mc:Choice>
        <mc:Fallback xmlns="">
          <p:sp>
            <p:nvSpPr>
              <p:cNvPr id="3" name="Notes Placeholder 2"/>
              <p:cNvSpPr>
                <a:spLocks noGrp="1"/>
              </p:cNvSpPr>
              <p:nvPr>
                <p:ph type="body" idx="1"/>
              </p:nvPr>
            </p:nvSpPr>
            <p:spPr/>
            <p:txBody>
              <a:bodyPr/>
              <a:lstStyle/>
              <a:p>
                <a:r>
                  <a:rPr lang="en-GB" sz="1200" b="1" kern="1200" dirty="0" err="1">
                    <a:solidFill>
                      <a:schemeClr val="tx1"/>
                    </a:solidFill>
                    <a:effectLst/>
                    <a:latin typeface="+mn-lt"/>
                    <a:ea typeface="+mn-ea"/>
                    <a:cs typeface="+mn-cs"/>
                  </a:rPr>
                  <a:t>Vokabeln</a:t>
                </a:r>
                <a:r>
                  <a:rPr lang="en-GB" sz="1200" b="1" kern="1200">
                    <a:solidFill>
                      <a:schemeClr val="tx1"/>
                    </a:solidFill>
                    <a:effectLst/>
                    <a:latin typeface="+mn-lt"/>
                    <a:ea typeface="+mn-ea"/>
                    <a:cs typeface="+mn-cs"/>
                  </a:rPr>
                  <a:t/>
                </a:r>
                <a:br>
                  <a:rPr lang="en-GB" sz="1200" b="1" kern="1200">
                    <a:solidFill>
                      <a:schemeClr val="tx1"/>
                    </a:solidFill>
                    <a:effectLst/>
                    <a:latin typeface="+mn-lt"/>
                    <a:ea typeface="+mn-ea"/>
                    <a:cs typeface="+mn-cs"/>
                  </a:rPr>
                </a:br>
                <a:r>
                  <a:rPr lang="en-GB" sz="1200" b="1" kern="1200" smtClean="0">
                    <a:solidFill>
                      <a:schemeClr val="tx1"/>
                    </a:solidFill>
                    <a:effectLst/>
                    <a:latin typeface="+mn-lt"/>
                    <a:ea typeface="+mn-ea"/>
                    <a:cs typeface="+mn-cs"/>
                  </a:rPr>
                  <a:t>Timing</a:t>
                </a:r>
                <a:endParaRPr lang="en-GB" sz="1200" b="1" kern="1200">
                  <a:solidFill>
                    <a:schemeClr val="tx1"/>
                  </a:solidFill>
                  <a:effectLst/>
                  <a:latin typeface="+mn-lt"/>
                  <a:ea typeface="+mn-ea"/>
                  <a:cs typeface="+mn-cs"/>
                </a:endParaRPr>
              </a:p>
              <a:p>
                <a:r>
                  <a:rPr lang="en-GB" sz="1200" b="0" kern="1200" smtClean="0">
                    <a:solidFill>
                      <a:schemeClr val="tx1"/>
                    </a:solidFill>
                    <a:effectLst/>
                    <a:latin typeface="+mn-lt"/>
                    <a:ea typeface="+mn-ea"/>
                    <a:cs typeface="+mn-cs"/>
                  </a:rPr>
                  <a:t>10 minutes</a:t>
                </a:r>
                <a:endParaRPr lang="en-GB" sz="1200" b="0"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p>
              <a:p>
                <a:r>
                  <a:rPr lang="en-US" sz="1200" kern="1200" smtClean="0">
                    <a:solidFill>
                      <a:schemeClr val="tx1"/>
                    </a:solidFill>
                    <a:effectLst/>
                    <a:latin typeface="+mn-lt"/>
                    <a:ea typeface="+mn-ea"/>
                    <a:cs typeface="+mn-cs"/>
                  </a:rPr>
                  <a:t>to strengthen knowledge of weak and strong past participles.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Suggested procedure</a:t>
                </a:r>
                <a:r>
                  <a:rPr lang="en-GB" sz="1200" kern="1200" dirty="0">
                    <a:solidFill>
                      <a:schemeClr val="tx1"/>
                    </a:solidFill>
                    <a:effectLst/>
                    <a:latin typeface="+mn-lt"/>
                    <a:ea typeface="+mn-ea"/>
                    <a:cs typeface="+mn-cs"/>
                  </a:rPr>
                  <a:t> </a:t>
                </a:r>
              </a:p>
              <a:p>
                <a:r>
                  <a:rPr lang="en-US" sz="1200" kern="1200" smtClean="0">
                    <a:solidFill>
                      <a:schemeClr val="tx1"/>
                    </a:solidFill>
                    <a:effectLst/>
                    <a:latin typeface="+mn-lt"/>
                    <a:ea typeface="+mn-ea"/>
                    <a:cs typeface="+mn-cs"/>
                  </a:rPr>
                  <a:t>1. Write 1-12.  Model sentence one and answer one with students.</a:t>
                </a:r>
                <a:br>
                  <a:rPr lang="en-US" sz="1200" kern="1200" smtClean="0">
                    <a:solidFill>
                      <a:schemeClr val="tx1"/>
                    </a:solidFill>
                    <a:effectLst/>
                    <a:latin typeface="+mn-lt"/>
                    <a:ea typeface="+mn-ea"/>
                    <a:cs typeface="+mn-cs"/>
                  </a:rPr>
                </a:br>
                <a:r>
                  <a:rPr lang="en-US" sz="1200" kern="1200" smtClean="0">
                    <a:solidFill>
                      <a:schemeClr val="tx1"/>
                    </a:solidFill>
                    <a:effectLst/>
                    <a:latin typeface="+mn-lt"/>
                    <a:ea typeface="+mn-ea"/>
                    <a:cs typeface="+mn-cs"/>
                  </a:rPr>
                  <a:t>2. Students read each sentence and think about a past participle that fits the meaning.  They write it down in German.</a:t>
                </a:r>
                <a:br>
                  <a:rPr lang="en-US" sz="1200" kern="1200" smtClean="0">
                    <a:solidFill>
                      <a:schemeClr val="tx1"/>
                    </a:solidFill>
                    <a:effectLst/>
                    <a:latin typeface="+mn-lt"/>
                    <a:ea typeface="+mn-ea"/>
                    <a:cs typeface="+mn-cs"/>
                  </a:rPr>
                </a:br>
                <a:r>
                  <a:rPr lang="en-US" sz="1200" kern="1200" smtClean="0">
                    <a:solidFill>
                      <a:schemeClr val="tx1"/>
                    </a:solidFill>
                    <a:effectLst/>
                    <a:latin typeface="+mn-lt"/>
                    <a:ea typeface="+mn-ea"/>
                    <a:cs typeface="+mn-cs"/>
                  </a:rPr>
                  <a:t>3. Check the answers, eliciting full sentence answers from students</a:t>
                </a:r>
                <a:r>
                  <a:rPr lang="en-US" sz="1200" kern="1200" smtClean="0">
                    <a:solidFill>
                      <a:schemeClr val="tx1"/>
                    </a:solidFill>
                    <a:effectLst/>
                    <a:latin typeface="+mn-lt"/>
                    <a:ea typeface="+mn-ea"/>
                    <a:cs typeface="+mn-cs"/>
                  </a:rPr>
                  <a:t>.</a:t>
                </a:r>
              </a:p>
              <a:p>
                <a:r>
                  <a:rPr lang="en-US" sz="1200" kern="1200" smtClean="0">
                    <a:solidFill>
                      <a:schemeClr val="tx1"/>
                    </a:solidFill>
                    <a:effectLst/>
                    <a:latin typeface="+mn-lt"/>
                    <a:ea typeface="+mn-ea"/>
                    <a:cs typeface="+mn-cs"/>
                  </a:rPr>
                  <a:t>4. The audio (optional) is available upon clicking each speech bubble.</a:t>
                </a:r>
                <a:r>
                  <a:rPr lang="en-US" sz="1200" kern="1200" smtClean="0">
                    <a:solidFill>
                      <a:schemeClr val="tx1"/>
                    </a:solidFill>
                    <a:effectLst/>
                    <a:latin typeface="+mn-lt"/>
                    <a:ea typeface="+mn-ea"/>
                    <a:cs typeface="+mn-cs"/>
                  </a:rPr>
                  <a:t/>
                </a:r>
                <a:br>
                  <a:rPr lang="en-US" sz="1200" kern="1200" smtClean="0">
                    <a:solidFill>
                      <a:schemeClr val="tx1"/>
                    </a:solidFill>
                    <a:effectLst/>
                    <a:latin typeface="+mn-lt"/>
                    <a:ea typeface="+mn-ea"/>
                    <a:cs typeface="+mn-cs"/>
                  </a:rPr>
                </a:br>
                <a:endParaRPr lang="en-US" sz="1200" kern="120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smtClean="0">
                    <a:solidFill>
                      <a:schemeClr val="tx1"/>
                    </a:solidFill>
                    <a:effectLst/>
                    <a:latin typeface="+mn-lt"/>
                    <a:ea typeface="+mn-ea"/>
                    <a:cs typeface="+mn-cs"/>
                  </a:rPr>
                  <a:t>Note: For students who may need more support, the past participles are listed on the screen.  To reveal them click on the question: Welches Verb </a:t>
                </a:r>
                <a:r>
                  <a:rPr lang="en-US" sz="1200" kern="1200" smtClean="0">
                    <a:solidFill>
                      <a:schemeClr val="tx1"/>
                    </a:solidFill>
                    <a:effectLst/>
                    <a:latin typeface="+mn-lt"/>
                    <a:ea typeface="+mn-ea"/>
                    <a:cs typeface="+mn-cs"/>
                  </a:rPr>
                  <a:t>passt?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smtClean="0">
                    <a:solidFill>
                      <a:schemeClr val="tx1"/>
                    </a:solidFill>
                    <a:effectLst/>
                    <a:latin typeface="+mn-lt"/>
                    <a:ea typeface="+mn-ea"/>
                    <a:cs typeface="+mn-cs"/>
                  </a:rPr>
                  <a:t>Transcript (optional)</a:t>
                </a:r>
                <a:endParaRPr lang="en-GB" sz="1200" b="0" kern="120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t>(Wolfgang)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t>Mehmet </a:t>
                </a:r>
                <a:r>
                  <a:rPr kumimoji="0" lang="en-GB" sz="12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hat </a:t>
                </a:r>
                <a:r>
                  <a:rPr kumimoji="0" lang="en-GB" sz="1200" b="0"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Urlaub</a:t>
                </a:r>
                <a:r>
                  <a:rPr kumimoji="0" lang="en-GB" sz="12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t>in </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der Schweiz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gemacht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in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einem</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Ferienhaus</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gewohnt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hat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jeden</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Tag den See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besucht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auch</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Fu</a:t>
                </a:r>
                <a:r>
                  <a:rPr kumimoji="0" lang="en-GB" sz="12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a:t>ß</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ball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gespielt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den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Wasserpark</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besucht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Hier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haben</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wir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nicht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gemacht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Nächstes</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Jahr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will ich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nach</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Frankreich</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reisen</a:t>
                </a:r>
                <a:r>
                  <a:rPr kumimoji="0" lang="en-GB" sz="1200" b="0"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t>(Mia)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t>Ja! Und das is nicht alles: Heidi hat in Spanien Urlaub gemacht. Sie hat bei Freunden gewohnt und </a:t>
                </a:r>
                <a:r>
                  <a:rPr kumimoji="0" lang="de-DE" sz="1200" b="0"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t>hat viel Spanisch gesprochen. Sie hat die Großstadt von Madrid besucht. Wir haben Freunde getroffen und einen Film im Kino gesehen! Das ist nicht fair! Wann reisen wir?</a:t>
                </a:r>
                <a:endParaRPr kumimoji="0" lang="en-GB" sz="1400" b="0"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smtClean="0">
                  <a:solidFill>
                    <a:schemeClr val="tx1"/>
                  </a:solidFill>
                  <a:effectLst/>
                  <a:latin typeface="+mn-lt"/>
                  <a:ea typeface="+mn-ea"/>
                  <a:cs typeface="+mn-cs"/>
                </a:endParaRPr>
              </a:p>
              <a:p>
                <a:endParaRPr lang="en-GB" sz="1200" b="0" i="0" baseline="0" dirty="0">
                  <a:solidFill>
                    <a:srgbClr val="5B9BD5">
                      <a:lumMod val="50000"/>
                    </a:srgbClr>
                  </a:solidFill>
                  <a:latin typeface="Century Gothic" panose="020B0502020202020204" pitchFamily="34" charset="0"/>
                </a:endParaRPr>
              </a:p>
            </p:txBody>
          </p:sp>
        </mc:Fallback>
      </mc:AlternateContent>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3534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b="1" kern="1200" dirty="0">
                <a:solidFill>
                  <a:schemeClr val="tx1"/>
                </a:solidFill>
                <a:effectLst/>
                <a:latin typeface="+mn-lt"/>
                <a:ea typeface="+mn-ea"/>
                <a:cs typeface="+mn-cs"/>
              </a:rPr>
              <a:t>Timing: </a:t>
            </a:r>
            <a:r>
              <a:rPr lang="en-GB" sz="1200" kern="1200" dirty="0">
                <a:solidFill>
                  <a:schemeClr val="tx1"/>
                </a:solidFill>
                <a:effectLst/>
                <a:latin typeface="+mn-lt"/>
                <a:ea typeface="+mn-ea"/>
                <a:cs typeface="+mn-cs"/>
              </a:rPr>
              <a:t>2 minutes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i="0" dirty="0"/>
              <a:t>This slide introduces the second person singular (you) form of the perfect tense. It reminds students that the past participle does not change when changing person. </a:t>
            </a:r>
            <a:br>
              <a:rPr lang="en-GB" i="0" dirty="0"/>
            </a:b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endParaRPr lang="en-GB" sz="120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1. Click on the mouse</a:t>
            </a:r>
            <a:r>
              <a:rPr lang="en-GB" sz="1200" b="0" kern="1200" baseline="0" dirty="0">
                <a:solidFill>
                  <a:schemeClr val="tx1"/>
                </a:solidFill>
                <a:effectLst/>
                <a:latin typeface="+mn-lt"/>
                <a:ea typeface="+mn-ea"/>
                <a:cs typeface="+mn-cs"/>
              </a:rPr>
              <a:t> to animate the explanation.</a:t>
            </a:r>
          </a:p>
          <a:p>
            <a:r>
              <a:rPr lang="en-GB" sz="1200" b="0" kern="1200" baseline="0" dirty="0">
                <a:solidFill>
                  <a:schemeClr val="tx1"/>
                </a:solidFill>
                <a:effectLst/>
                <a:latin typeface="+mn-lt"/>
                <a:ea typeface="+mn-ea"/>
                <a:cs typeface="+mn-cs"/>
              </a:rPr>
              <a:t>2. Check students’ understanding at all stages, i.e. by eliciting the English for the German examples.</a:t>
            </a:r>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defRPr/>
            </a:pPr>
            <a:fld id="{00000000-1234-1234-1234-123412341234}" type="slidenum">
              <a:rPr lang="en-GB">
                <a:solidFill>
                  <a:prstClr val="black"/>
                </a:solidFill>
              </a:rPr>
              <a:pPr>
                <a:defRPr/>
              </a:pPr>
              <a:t>27</a:t>
            </a:fld>
            <a:endParaRPr>
              <a:solidFill>
                <a:prstClr val="black"/>
              </a:solidFill>
            </a:endParaRPr>
          </a:p>
        </p:txBody>
      </p:sp>
    </p:spTree>
    <p:extLst>
      <p:ext uri="{BB962C8B-B14F-4D97-AF65-F5344CB8AC3E}">
        <p14:creationId xmlns:p14="http://schemas.microsoft.com/office/powerpoint/2010/main" val="22336957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 </a:t>
            </a:r>
            <a:r>
              <a:rPr lang="en-GB" sz="1200" kern="1200" dirty="0">
                <a:solidFill>
                  <a:schemeClr val="tx1"/>
                </a:solidFill>
                <a:effectLst/>
                <a:latin typeface="+mn-lt"/>
                <a:ea typeface="+mn-ea"/>
                <a:cs typeface="+mn-cs"/>
              </a:rPr>
              <a:t>5 minutes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practise understanding of the ‘ich’ and ‘du’ forms of the perfect tense in the written modality. Pronouns are obscured to focus students’ attention on the forms of ‘</a:t>
            </a:r>
            <a:r>
              <a:rPr lang="en-GB" sz="1200" b="0" kern="1200" dirty="0" err="1">
                <a:solidFill>
                  <a:schemeClr val="tx1"/>
                </a:solidFill>
                <a:effectLst/>
                <a:latin typeface="+mn-lt"/>
                <a:ea typeface="+mn-ea"/>
                <a:cs typeface="+mn-cs"/>
              </a:rPr>
              <a:t>haben</a:t>
            </a:r>
            <a:r>
              <a:rPr lang="en-GB" sz="1200" b="0" kern="1200" dirty="0">
                <a:solidFill>
                  <a:schemeClr val="tx1"/>
                </a:solidFill>
                <a:effectLst/>
                <a:latin typeface="+mn-lt"/>
                <a:ea typeface="+mn-ea"/>
                <a:cs typeface="+mn-cs"/>
              </a:rPr>
              <a:t>’.  </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endParaRPr lang="en-GB" sz="120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1</a:t>
            </a:r>
            <a:r>
              <a:rPr lang="en-GB" sz="1200" b="0" kern="1200" baseline="0" dirty="0">
                <a:solidFill>
                  <a:schemeClr val="tx1"/>
                </a:solidFill>
                <a:effectLst/>
                <a:latin typeface="+mn-lt"/>
                <a:ea typeface="+mn-ea"/>
                <a:cs typeface="+mn-cs"/>
              </a:rPr>
              <a:t>. Write 1-8.</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2. Read the sentences and note whether each refers to Mia (ich) or to Wolfgang (du).</a:t>
            </a:r>
          </a:p>
          <a:p>
            <a:r>
              <a:rPr lang="en-GB" sz="1200" b="0" kern="1200" baseline="0" dirty="0">
                <a:solidFill>
                  <a:schemeClr val="tx1"/>
                </a:solidFill>
                <a:effectLst/>
                <a:latin typeface="+mn-lt"/>
                <a:ea typeface="+mn-ea"/>
                <a:cs typeface="+mn-cs"/>
              </a:rPr>
              <a:t>2. </a:t>
            </a:r>
            <a:r>
              <a:rPr lang="en-GB" sz="1200" b="0" kern="1200" dirty="0">
                <a:solidFill>
                  <a:schemeClr val="tx1"/>
                </a:solidFill>
                <a:effectLst/>
                <a:latin typeface="+mn-lt"/>
                <a:ea typeface="+mn-ea"/>
                <a:cs typeface="+mn-cs"/>
              </a:rPr>
              <a:t>Click on the mouse</a:t>
            </a:r>
            <a:r>
              <a:rPr lang="en-GB" sz="1200" b="0" kern="1200" baseline="0" dirty="0">
                <a:solidFill>
                  <a:schemeClr val="tx1"/>
                </a:solidFill>
                <a:effectLst/>
                <a:latin typeface="+mn-lt"/>
                <a:ea typeface="+mn-ea"/>
                <a:cs typeface="+mn-cs"/>
              </a:rPr>
              <a:t> to animate the answers.</a:t>
            </a:r>
          </a:p>
          <a:p>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glossed: </a:t>
            </a:r>
            <a:r>
              <a:rPr lang="en-GB" sz="1200" b="1" i="0" kern="1200" baseline="0" dirty="0" err="1">
                <a:solidFill>
                  <a:schemeClr val="tx1"/>
                </a:solidFill>
                <a:effectLst/>
                <a:latin typeface="+mn-lt"/>
                <a:ea typeface="+mn-ea"/>
                <a:cs typeface="+mn-cs"/>
              </a:rPr>
              <a:t>Sonne</a:t>
            </a:r>
            <a:r>
              <a:rPr lang="en-GB" sz="1200" b="0" i="0" kern="1200" baseline="0" dirty="0">
                <a:solidFill>
                  <a:schemeClr val="tx1"/>
                </a:solidFill>
                <a:effectLst/>
                <a:latin typeface="+mn-lt"/>
                <a:ea typeface="+mn-ea"/>
                <a:cs typeface="+mn-cs"/>
              </a:rPr>
              <a:t> [864]</a:t>
            </a:r>
            <a:endParaRPr lang="en-GB" sz="1200" b="0" i="0" baseline="0" dirty="0">
              <a:solidFill>
                <a:srgbClr val="5B9BD5">
                  <a:lumMod val="50000"/>
                </a:srgbClr>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28</a:t>
            </a:fld>
            <a:endParaRPr lang="en-GB"/>
          </a:p>
        </p:txBody>
      </p:sp>
    </p:spTree>
    <p:extLst>
      <p:ext uri="{BB962C8B-B14F-4D97-AF65-F5344CB8AC3E}">
        <p14:creationId xmlns:p14="http://schemas.microsoft.com/office/powerpoint/2010/main" val="23784504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 </a:t>
            </a:r>
            <a:r>
              <a:rPr lang="en-GB" sz="1200" b="0" kern="1200" dirty="0">
                <a:solidFill>
                  <a:schemeClr val="tx1"/>
                </a:solidFill>
                <a:effectLst/>
                <a:latin typeface="+mn-lt"/>
                <a:ea typeface="+mn-ea"/>
                <a:cs typeface="+mn-cs"/>
              </a:rPr>
              <a:t>5</a:t>
            </a:r>
            <a:r>
              <a:rPr lang="en-GB" sz="1200" kern="1200" dirty="0">
                <a:solidFill>
                  <a:schemeClr val="tx1"/>
                </a:solidFill>
                <a:effectLst/>
                <a:latin typeface="+mn-lt"/>
                <a:ea typeface="+mn-ea"/>
                <a:cs typeface="+mn-cs"/>
              </a:rPr>
              <a:t> minutes</a:t>
            </a:r>
            <a:br>
              <a:rPr lang="en-GB"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Note: Omit this task if time is limited.</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practise understanding the difference between ‘she’ and ‘you’ forms of the perfect tense in the spoken modality.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endParaRPr lang="en-GB" sz="120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1</a:t>
            </a:r>
            <a:r>
              <a:rPr lang="en-GB" sz="1200" b="0" kern="1200" baseline="0" dirty="0">
                <a:solidFill>
                  <a:schemeClr val="tx1"/>
                </a:solidFill>
                <a:effectLst/>
                <a:latin typeface="+mn-lt"/>
                <a:ea typeface="+mn-ea"/>
                <a:cs typeface="+mn-cs"/>
              </a:rPr>
              <a:t>. Write 1-8.</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2. Listen and write Mia (</a:t>
            </a:r>
            <a:r>
              <a:rPr lang="en-GB" sz="1200" b="0" kern="1200" baseline="0" dirty="0" err="1">
                <a:solidFill>
                  <a:schemeClr val="tx1"/>
                </a:solidFill>
                <a:effectLst/>
                <a:latin typeface="+mn-lt"/>
                <a:ea typeface="+mn-ea"/>
                <a:cs typeface="+mn-cs"/>
              </a:rPr>
              <a:t>sie</a:t>
            </a:r>
            <a:r>
              <a:rPr lang="en-GB" sz="1200" b="0" kern="1200" baseline="0" dirty="0">
                <a:solidFill>
                  <a:schemeClr val="tx1"/>
                </a:solidFill>
                <a:effectLst/>
                <a:latin typeface="+mn-lt"/>
                <a:ea typeface="+mn-ea"/>
                <a:cs typeface="+mn-cs"/>
              </a:rPr>
              <a:t>) or Mehmet (du).</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3. Check answers.</a:t>
            </a:r>
          </a:p>
          <a:p>
            <a:endParaRPr lang="en-GB" sz="1200" b="0" kern="1200" baseline="0" dirty="0">
              <a:solidFill>
                <a:schemeClr val="tx1"/>
              </a:solidFill>
              <a:effectLst/>
              <a:latin typeface="+mn-lt"/>
              <a:ea typeface="+mn-ea"/>
              <a:cs typeface="+mn-cs"/>
            </a:endParaRPr>
          </a:p>
          <a:p>
            <a:r>
              <a:rPr lang="en-GB" sz="1200" b="1" i="0" kern="1200" baseline="0" dirty="0">
                <a:solidFill>
                  <a:schemeClr val="tx1"/>
                </a:solidFill>
                <a:effectLst/>
                <a:latin typeface="+mn-lt"/>
                <a:ea typeface="+mn-ea"/>
                <a:cs typeface="+mn-cs"/>
              </a:rPr>
              <a:t>Transcript</a:t>
            </a:r>
          </a:p>
          <a:p>
            <a:pPr rtl="0" eaLnBrk="1" fontAlgn="auto" latinLnBrk="0" hangingPunct="1"/>
            <a:r>
              <a:rPr lang="en-GB" sz="1200" b="0" i="0" u="none" strike="noStrike" kern="1200" dirty="0">
                <a:solidFill>
                  <a:schemeClr val="tx1"/>
                </a:solidFill>
                <a:effectLst/>
                <a:latin typeface="+mn-lt"/>
                <a:ea typeface="+mn-ea"/>
                <a:cs typeface="+mn-cs"/>
              </a:rPr>
              <a:t>1)</a:t>
            </a:r>
            <a:r>
              <a:rPr lang="en-GB" sz="1200" b="0" i="0" u="none" strike="noStrike" kern="1200" baseline="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[Sie] hat </a:t>
            </a:r>
            <a:r>
              <a:rPr lang="en-GB" sz="1200" b="0" i="0" u="none" strike="noStrike" kern="1200" baseline="0" dirty="0" err="1">
                <a:solidFill>
                  <a:schemeClr val="tx1"/>
                </a:solidFill>
                <a:effectLst/>
                <a:latin typeface="+mn-lt"/>
                <a:ea typeface="+mn-ea"/>
                <a:cs typeface="+mn-cs"/>
              </a:rPr>
              <a:t>im</a:t>
            </a:r>
            <a:r>
              <a:rPr lang="en-GB" sz="1200" b="0" i="0" u="none" strike="noStrike" kern="1200" baseline="0" dirty="0">
                <a:solidFill>
                  <a:schemeClr val="tx1"/>
                </a:solidFill>
                <a:effectLst/>
                <a:latin typeface="+mn-lt"/>
                <a:ea typeface="+mn-ea"/>
                <a:cs typeface="+mn-cs"/>
              </a:rPr>
              <a:t> Dorf </a:t>
            </a:r>
            <a:r>
              <a:rPr lang="en-GB" sz="1200" b="0" i="0" u="none" strike="noStrike" kern="1200" baseline="0" dirty="0" err="1">
                <a:solidFill>
                  <a:schemeClr val="tx1"/>
                </a:solidFill>
                <a:effectLst/>
                <a:latin typeface="+mn-lt"/>
                <a:ea typeface="+mn-ea"/>
                <a:cs typeface="+mn-cs"/>
              </a:rPr>
              <a:t>gegessen</a:t>
            </a:r>
            <a:r>
              <a:rPr lang="en-GB" sz="1200" b="0" i="0" u="none" strike="noStrike" kern="1200" baseline="0" dirty="0">
                <a:solidFill>
                  <a:schemeClr val="tx1"/>
                </a:solidFill>
                <a:effectLst/>
                <a:latin typeface="+mn-lt"/>
                <a:ea typeface="+mn-ea"/>
                <a:cs typeface="+mn-cs"/>
              </a:rPr>
              <a:t>.</a:t>
            </a:r>
            <a:endParaRPr lang="en-GB" sz="1200" b="0" i="0" u="none" strike="noStrike" kern="1200" dirty="0">
              <a:solidFill>
                <a:schemeClr val="tx1"/>
              </a:solidFill>
              <a:effectLst/>
              <a:latin typeface="+mn-lt"/>
              <a:ea typeface="+mn-ea"/>
              <a:cs typeface="+mn-cs"/>
            </a:endParaRPr>
          </a:p>
          <a:p>
            <a:pPr rtl="0" eaLnBrk="1" fontAlgn="auto" latinLnBrk="0" hangingPunct="1"/>
            <a:r>
              <a:rPr lang="en-GB" sz="1200" b="0" i="0" u="none" strike="noStrike" kern="1200" dirty="0">
                <a:solidFill>
                  <a:schemeClr val="tx1"/>
                </a:solidFill>
                <a:effectLst/>
                <a:latin typeface="+mn-lt"/>
                <a:ea typeface="+mn-ea"/>
                <a:cs typeface="+mn-cs"/>
              </a:rPr>
              <a:t>2) [Du] hast am Sonntag am Strand </a:t>
            </a:r>
            <a:r>
              <a:rPr lang="en-GB" sz="1200" b="0" i="0" u="none" strike="noStrike" kern="1200" dirty="0" err="1">
                <a:solidFill>
                  <a:schemeClr val="tx1"/>
                </a:solidFill>
                <a:effectLst/>
                <a:latin typeface="+mn-lt"/>
                <a:ea typeface="+mn-ea"/>
                <a:cs typeface="+mn-cs"/>
              </a:rPr>
              <a:t>gelegen</a:t>
            </a:r>
            <a:r>
              <a:rPr lang="en-GB" sz="1200" b="0" i="0" u="none" strike="noStrike" kern="1200" dirty="0">
                <a:solidFill>
                  <a:schemeClr val="tx1"/>
                </a:solidFill>
                <a:effectLst/>
                <a:latin typeface="+mn-lt"/>
                <a:ea typeface="+mn-ea"/>
                <a:cs typeface="+mn-cs"/>
              </a:rPr>
              <a:t>.</a:t>
            </a:r>
          </a:p>
          <a:p>
            <a:pPr rtl="0" eaLnBrk="1" fontAlgn="ctr" latinLnBrk="0" hangingPunct="1"/>
            <a:r>
              <a:rPr lang="en-GB" sz="1200" b="0" i="0" u="none" strike="noStrike" kern="1200" dirty="0">
                <a:solidFill>
                  <a:schemeClr val="tx1"/>
                </a:solidFill>
                <a:effectLst/>
                <a:latin typeface="+mn-lt"/>
                <a:ea typeface="+mn-ea"/>
                <a:cs typeface="+mn-cs"/>
              </a:rPr>
              <a:t>3) [Du] hast </a:t>
            </a:r>
            <a:r>
              <a:rPr lang="en-GB" sz="1200" b="0" i="0" u="none" strike="noStrike" kern="1200" dirty="0" err="1">
                <a:solidFill>
                  <a:schemeClr val="tx1"/>
                </a:solidFill>
                <a:effectLst/>
                <a:latin typeface="+mn-lt"/>
                <a:ea typeface="+mn-ea"/>
                <a:cs typeface="+mn-cs"/>
              </a:rPr>
              <a:t>einmal</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Frankreich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besucht</a:t>
            </a:r>
            <a:r>
              <a:rPr lang="en-GB" sz="1200" b="0" i="0" u="none" strike="noStrike" kern="1200" dirty="0">
                <a:solidFill>
                  <a:schemeClr val="tx1"/>
                </a:solidFill>
                <a:effectLst/>
                <a:latin typeface="+mn-lt"/>
                <a:ea typeface="+mn-ea"/>
                <a:cs typeface="+mn-cs"/>
              </a:rPr>
              <a:t>.</a:t>
            </a:r>
          </a:p>
          <a:p>
            <a:pPr rtl="0" eaLnBrk="1" fontAlgn="auto" latinLnBrk="0" hangingPunct="1"/>
            <a:r>
              <a:rPr lang="en-GB" sz="1200" b="0" i="0" u="none" strike="noStrike" kern="1200" dirty="0">
                <a:solidFill>
                  <a:schemeClr val="tx1"/>
                </a:solidFill>
                <a:effectLst/>
                <a:latin typeface="+mn-lt"/>
                <a:ea typeface="+mn-ea"/>
                <a:cs typeface="+mn-cs"/>
              </a:rPr>
              <a:t>4) [Sie] hat </a:t>
            </a:r>
            <a:r>
              <a:rPr lang="en-GB" sz="1200" b="0" i="0" u="none" strike="noStrike" kern="1200" dirty="0" err="1">
                <a:solidFill>
                  <a:schemeClr val="tx1"/>
                </a:solidFill>
                <a:effectLst/>
                <a:latin typeface="+mn-lt"/>
                <a:ea typeface="+mn-ea"/>
                <a:cs typeface="+mn-cs"/>
              </a:rPr>
              <a:t>viele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Postkarten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geschrieben</a:t>
            </a:r>
            <a:r>
              <a:rPr lang="en-GB" sz="1200" b="0" i="0" u="none" strike="noStrike" kern="1200" dirty="0">
                <a:solidFill>
                  <a:schemeClr val="tx1"/>
                </a:solidFill>
                <a:effectLst/>
                <a:latin typeface="+mn-lt"/>
                <a:ea typeface="+mn-ea"/>
                <a:cs typeface="+mn-cs"/>
              </a:rPr>
              <a:t>.</a:t>
            </a:r>
          </a:p>
          <a:p>
            <a:pPr rtl="0" eaLnBrk="1" fontAlgn="auto" latinLnBrk="0" hangingPunct="1"/>
            <a:r>
              <a:rPr lang="en-GB" sz="1200" b="0" i="0" u="none" strike="noStrike" kern="1200" dirty="0">
                <a:solidFill>
                  <a:schemeClr val="tx1"/>
                </a:solidFill>
                <a:effectLst/>
                <a:latin typeface="+mn-lt"/>
                <a:ea typeface="+mn-ea"/>
                <a:cs typeface="+mn-cs"/>
              </a:rPr>
              <a:t>5) [Du] hast </a:t>
            </a:r>
            <a:r>
              <a:rPr lang="en-GB" sz="1200" b="0" i="0" u="none" strike="noStrike" kern="1200" dirty="0" err="1">
                <a:solidFill>
                  <a:schemeClr val="tx1"/>
                </a:solidFill>
                <a:effectLst/>
                <a:latin typeface="+mn-lt"/>
                <a:ea typeface="+mn-ea"/>
                <a:cs typeface="+mn-cs"/>
              </a:rPr>
              <a:t>bisher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nur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ein</a:t>
            </a:r>
            <a:r>
              <a:rPr lang="en-GB" sz="1200" b="0" i="0" u="none" strike="noStrike" kern="1200" dirty="0">
                <a:solidFill>
                  <a:schemeClr val="tx1"/>
                </a:solidFill>
                <a:effectLst/>
                <a:latin typeface="+mn-lt"/>
                <a:ea typeface="+mn-ea"/>
                <a:cs typeface="+mn-cs"/>
              </a:rPr>
              <a:t> Buch </a:t>
            </a:r>
            <a:r>
              <a:rPr lang="en-GB" sz="1200" b="0" i="0" u="none" strike="noStrike" kern="1200" dirty="0" err="1">
                <a:solidFill>
                  <a:schemeClr val="tx1"/>
                </a:solidFill>
                <a:effectLst/>
                <a:latin typeface="+mn-lt"/>
                <a:ea typeface="+mn-ea"/>
                <a:cs typeface="+mn-cs"/>
              </a:rPr>
              <a:t>gelesen</a:t>
            </a:r>
            <a:r>
              <a:rPr lang="en-GB" sz="1200" b="0" i="0" u="none" strike="noStrike" kern="1200" dirty="0">
                <a:solidFill>
                  <a:schemeClr val="tx1"/>
                </a:solidFill>
                <a:effectLst/>
                <a:latin typeface="+mn-lt"/>
                <a:ea typeface="+mn-ea"/>
                <a:cs typeface="+mn-cs"/>
              </a:rPr>
              <a:t>.</a:t>
            </a:r>
          </a:p>
          <a:p>
            <a:pPr rtl="0" eaLnBrk="1" fontAlgn="ctr" latinLnBrk="0" hangingPunct="1"/>
            <a:r>
              <a:rPr lang="en-GB" sz="1200" b="0" i="0" u="none" strike="noStrike" kern="1200" dirty="0">
                <a:solidFill>
                  <a:schemeClr val="tx1"/>
                </a:solidFill>
                <a:effectLst/>
                <a:latin typeface="+mn-lt"/>
                <a:ea typeface="+mn-ea"/>
                <a:cs typeface="+mn-cs"/>
              </a:rPr>
              <a:t>6) [Du] hast</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schon</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viele</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Fotos</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gemacht</a:t>
            </a:r>
            <a:r>
              <a:rPr lang="en-GB" sz="1200" b="0" i="0" u="none" strike="noStrike" kern="1200" baseline="0" dirty="0">
                <a:solidFill>
                  <a:schemeClr val="tx1"/>
                </a:solidFill>
                <a:effectLst/>
                <a:latin typeface="+mn-lt"/>
                <a:ea typeface="+mn-ea"/>
                <a:cs typeface="+mn-cs"/>
              </a:rPr>
              <a:t>.</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7)</a:t>
            </a:r>
            <a:r>
              <a:rPr lang="en-GB" sz="1200" b="0" i="0" u="none" strike="noStrike" kern="1200" baseline="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[Sie] hat </a:t>
            </a:r>
            <a:r>
              <a:rPr lang="en-GB" sz="1200" b="0" i="0" u="none" strike="noStrike" kern="1200" dirty="0" err="1">
                <a:solidFill>
                  <a:schemeClr val="tx1"/>
                </a:solidFill>
                <a:effectLst/>
                <a:latin typeface="+mn-lt"/>
                <a:ea typeface="+mn-ea"/>
                <a:cs typeface="+mn-cs"/>
              </a:rPr>
              <a:t>nur</a:t>
            </a:r>
            <a:r>
              <a:rPr lang="en-GB" sz="1200" b="0" i="0" u="none" strike="noStrike" kern="120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einen</a:t>
            </a:r>
            <a:r>
              <a:rPr lang="en-GB" sz="1200" b="0" i="0" u="none" strike="noStrike" kern="1200" baseline="0" dirty="0">
                <a:solidFill>
                  <a:schemeClr val="tx1"/>
                </a:solidFill>
                <a:effectLst/>
                <a:latin typeface="+mn-lt"/>
                <a:ea typeface="+mn-ea"/>
                <a:cs typeface="+mn-cs"/>
              </a:rPr>
              <a:t> Film </a:t>
            </a:r>
            <a:r>
              <a:rPr lang="en-GB" sz="1200" b="0" i="0" u="none" strike="noStrike" kern="1200" baseline="0" dirty="0" err="1">
                <a:solidFill>
                  <a:schemeClr val="tx1"/>
                </a:solidFill>
                <a:effectLst/>
                <a:latin typeface="+mn-lt"/>
                <a:ea typeface="+mn-ea"/>
                <a:cs typeface="+mn-cs"/>
              </a:rPr>
              <a:t>im</a:t>
            </a:r>
            <a:r>
              <a:rPr lang="en-GB" sz="1200" b="0" i="0" u="none" strike="noStrike" kern="1200" baseline="0" dirty="0">
                <a:solidFill>
                  <a:schemeClr val="tx1"/>
                </a:solidFill>
                <a:effectLst/>
                <a:latin typeface="+mn-lt"/>
                <a:ea typeface="+mn-ea"/>
                <a:cs typeface="+mn-cs"/>
              </a:rPr>
              <a:t> Kino </a:t>
            </a:r>
            <a:r>
              <a:rPr lang="en-GB" sz="1200" b="0" i="0" u="none" strike="noStrike" kern="1200" baseline="0" dirty="0" err="1">
                <a:solidFill>
                  <a:schemeClr val="tx1"/>
                </a:solidFill>
                <a:effectLst/>
                <a:latin typeface="+mn-lt"/>
                <a:ea typeface="+mn-ea"/>
                <a:cs typeface="+mn-cs"/>
              </a:rPr>
              <a:t>gesehen</a:t>
            </a:r>
            <a:r>
              <a:rPr lang="en-GB" sz="1200" b="0" i="0" u="none" strike="noStrike" kern="1200" dirty="0">
                <a:solidFill>
                  <a:schemeClr val="tx1"/>
                </a:solidFill>
                <a:effectLst/>
                <a:latin typeface="+mn-lt"/>
                <a:ea typeface="+mn-ea"/>
                <a:cs typeface="+mn-cs"/>
              </a:rPr>
              <a:t>.</a:t>
            </a:r>
          </a:p>
          <a:p>
            <a:pPr rtl="0" eaLnBrk="1" fontAlgn="ctr" latinLnBrk="0" hangingPunct="1"/>
            <a:r>
              <a:rPr lang="en-GB" sz="1200" b="0" i="0" u="none" strike="noStrike" kern="1200" dirty="0">
                <a:solidFill>
                  <a:schemeClr val="tx1"/>
                </a:solidFill>
                <a:effectLst/>
                <a:latin typeface="+mn-lt"/>
                <a:ea typeface="+mn-ea"/>
                <a:cs typeface="+mn-cs"/>
              </a:rPr>
              <a:t>8)</a:t>
            </a:r>
            <a:r>
              <a:rPr lang="en-GB" sz="1200" b="0" i="0" u="none" strike="noStrike" kern="1200" baseline="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[Sie] hat am </a:t>
            </a:r>
            <a:r>
              <a:rPr lang="en-GB" sz="1200" b="0" i="0" u="none" strike="noStrike" kern="1200" dirty="0" err="1">
                <a:solidFill>
                  <a:schemeClr val="tx1"/>
                </a:solidFill>
                <a:effectLst/>
                <a:latin typeface="+mn-lt"/>
                <a:ea typeface="+mn-ea"/>
                <a:cs typeface="+mn-cs"/>
              </a:rPr>
              <a:t>Mittwoch</a:t>
            </a:r>
            <a:r>
              <a:rPr lang="en-GB" sz="1200" b="0" i="0" u="none" strike="noStrike" kern="120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mit</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Freunden</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gesprochen</a:t>
            </a:r>
            <a:r>
              <a:rPr lang="en-GB" sz="1200" b="0" i="0" u="none" strike="noStrike" kern="1200" dirty="0">
                <a:solidFill>
                  <a:schemeClr val="tx1"/>
                </a:solidFill>
                <a:effectLst/>
                <a:latin typeface="+mn-lt"/>
                <a:ea typeface="+mn-ea"/>
                <a:cs typeface="+mn-cs"/>
              </a:rPr>
              <a:t>.</a:t>
            </a:r>
          </a:p>
          <a:p>
            <a:endParaRPr lang="en-GB" sz="1200" b="0" i="0" baseline="0" dirty="0">
              <a:solidFill>
                <a:srgbClr val="5B9BD5">
                  <a:lumMod val="50000"/>
                </a:srgbClr>
              </a:solidFill>
              <a:latin typeface="Century Gothic" panose="020B0502020202020204" pitchFamily="34" charset="0"/>
            </a:endParaRPr>
          </a:p>
          <a:p>
            <a:endParaRPr lang="de-D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endParaRPr lang="de-DE" b="0" dirty="0"/>
          </a:p>
          <a:p>
            <a:endParaRPr lang="en-GB" sz="1200" b="0" i="0" baseline="0" dirty="0">
              <a:solidFill>
                <a:srgbClr val="5B9BD5">
                  <a:lumMod val="50000"/>
                </a:srgbClr>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069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Transcript</a:t>
            </a:r>
            <a:r>
              <a:rPr lang="en-GB" sz="1200" kern="1200">
                <a:solidFill>
                  <a:schemeClr val="tx1"/>
                </a:solidFill>
                <a:effectLst/>
                <a:latin typeface="+mn-lt"/>
                <a:ea typeface="+mn-ea"/>
                <a:cs typeface="+mn-cs"/>
              </a:rPr>
              <a:t> </a:t>
            </a:r>
          </a:p>
          <a:p>
            <a:r>
              <a:rPr lang="en-GB" sz="1200" kern="1200" baseline="0">
                <a:solidFill>
                  <a:schemeClr val="tx1"/>
                </a:solidFill>
                <a:effectLst/>
                <a:latin typeface="+mn-lt"/>
                <a:ea typeface="+mn-ea"/>
                <a:cs typeface="+mn-cs"/>
              </a:rPr>
              <a:t>2. Mürzzuschlag hat ein Wintersportmuseum.</a:t>
            </a:r>
          </a:p>
        </p:txBody>
      </p:sp>
      <p:sp>
        <p:nvSpPr>
          <p:cNvPr id="4" name="Slide Number Placeholder 3"/>
          <p:cNvSpPr>
            <a:spLocks noGrp="1"/>
          </p:cNvSpPr>
          <p:nvPr>
            <p:ph type="sldNum" sz="quarter" idx="10"/>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32959674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 </a:t>
            </a:r>
            <a:r>
              <a:rPr lang="en-GB" sz="1200" kern="1200" dirty="0">
                <a:solidFill>
                  <a:schemeClr val="tx1"/>
                </a:solidFill>
                <a:effectLst/>
                <a:latin typeface="+mn-lt"/>
                <a:ea typeface="+mn-ea"/>
                <a:cs typeface="+mn-cs"/>
              </a:rPr>
              <a:t>10 minutes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practise the 1</a:t>
            </a:r>
            <a:r>
              <a:rPr lang="en-GB" sz="1200" b="0" kern="1200" baseline="30000" dirty="0">
                <a:solidFill>
                  <a:schemeClr val="tx1"/>
                </a:solidFill>
                <a:effectLst/>
                <a:latin typeface="+mn-lt"/>
                <a:ea typeface="+mn-ea"/>
                <a:cs typeface="+mn-cs"/>
              </a:rPr>
              <a:t>st</a:t>
            </a:r>
            <a:r>
              <a:rPr lang="en-GB" sz="1200" b="0" kern="1200" dirty="0">
                <a:solidFill>
                  <a:schemeClr val="tx1"/>
                </a:solidFill>
                <a:effectLst/>
                <a:latin typeface="+mn-lt"/>
                <a:ea typeface="+mn-ea"/>
                <a:cs typeface="+mn-cs"/>
              </a:rPr>
              <a:t>, 2</a:t>
            </a:r>
            <a:r>
              <a:rPr lang="en-GB" sz="1200" b="0" kern="1200" baseline="30000" dirty="0">
                <a:solidFill>
                  <a:schemeClr val="tx1"/>
                </a:solidFill>
                <a:effectLst/>
                <a:latin typeface="+mn-lt"/>
                <a:ea typeface="+mn-ea"/>
                <a:cs typeface="+mn-cs"/>
              </a:rPr>
              <a:t>nd</a:t>
            </a:r>
            <a:r>
              <a:rPr lang="en-GB" sz="1200" b="0" kern="1200" dirty="0">
                <a:solidFill>
                  <a:schemeClr val="tx1"/>
                </a:solidFill>
                <a:effectLst/>
                <a:latin typeface="+mn-lt"/>
                <a:ea typeface="+mn-ea"/>
                <a:cs typeface="+mn-cs"/>
              </a:rPr>
              <a:t> and 3</a:t>
            </a:r>
            <a:r>
              <a:rPr lang="en-GB" sz="1200" b="0" kern="1200" baseline="30000" dirty="0">
                <a:solidFill>
                  <a:schemeClr val="tx1"/>
                </a:solidFill>
                <a:effectLst/>
                <a:latin typeface="+mn-lt"/>
                <a:ea typeface="+mn-ea"/>
                <a:cs typeface="+mn-cs"/>
              </a:rPr>
              <a:t>rd</a:t>
            </a:r>
            <a:r>
              <a:rPr lang="en-GB" sz="1200" b="0" kern="1200" dirty="0">
                <a:solidFill>
                  <a:schemeClr val="tx1"/>
                </a:solidFill>
                <a:effectLst/>
                <a:latin typeface="+mn-lt"/>
                <a:ea typeface="+mn-ea"/>
                <a:cs typeface="+mn-cs"/>
              </a:rPr>
              <a:t> person singular forms of the perfect tense with </a:t>
            </a:r>
            <a:r>
              <a:rPr lang="en-GB" sz="1200" b="0" i="1" kern="1200" dirty="0" err="1">
                <a:solidFill>
                  <a:schemeClr val="tx1"/>
                </a:solidFill>
                <a:effectLst/>
                <a:latin typeface="+mn-lt"/>
                <a:ea typeface="+mn-ea"/>
                <a:cs typeface="+mn-cs"/>
              </a:rPr>
              <a:t>haben</a:t>
            </a:r>
            <a:r>
              <a:rPr lang="en-GB" sz="1200" b="0" kern="1200" dirty="0">
                <a:solidFill>
                  <a:schemeClr val="tx1"/>
                </a:solidFill>
                <a:effectLst/>
                <a:latin typeface="+mn-lt"/>
                <a:ea typeface="+mn-ea"/>
                <a:cs typeface="+mn-cs"/>
              </a:rPr>
              <a:t> in written production.</a:t>
            </a:r>
          </a:p>
          <a:p>
            <a:endParaRPr lang="en-GB" b="0" baseline="0" dirty="0"/>
          </a:p>
          <a:p>
            <a:r>
              <a:rPr lang="en-GB" sz="1200" b="1" kern="1200" dirty="0">
                <a:solidFill>
                  <a:schemeClr val="tx1"/>
                </a:solidFill>
                <a:effectLst/>
                <a:latin typeface="+mn-lt"/>
                <a:ea typeface="+mn-ea"/>
                <a:cs typeface="+mn-cs"/>
              </a:rPr>
              <a:t>Procedure:</a:t>
            </a:r>
            <a:endParaRPr lang="en-GB" sz="120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1. Read </a:t>
            </a:r>
            <a:r>
              <a:rPr lang="en-GB" sz="1200" b="0" kern="1200" baseline="0" dirty="0">
                <a:solidFill>
                  <a:schemeClr val="tx1"/>
                </a:solidFill>
                <a:effectLst/>
                <a:latin typeface="+mn-lt"/>
                <a:ea typeface="+mn-ea"/>
                <a:cs typeface="+mn-cs"/>
              </a:rPr>
              <a:t>aloud </a:t>
            </a:r>
            <a:r>
              <a:rPr lang="en-GB" sz="1200" b="0" kern="1200" dirty="0">
                <a:solidFill>
                  <a:schemeClr val="tx1"/>
                </a:solidFill>
                <a:effectLst/>
                <a:latin typeface="+mn-lt"/>
                <a:ea typeface="+mn-ea"/>
                <a:cs typeface="+mn-cs"/>
              </a:rPr>
              <a:t>the text message from</a:t>
            </a:r>
            <a:r>
              <a:rPr lang="en-GB" sz="1200" b="0" kern="1200" baseline="0" dirty="0">
                <a:solidFill>
                  <a:schemeClr val="tx1"/>
                </a:solidFill>
                <a:effectLst/>
                <a:latin typeface="+mn-lt"/>
                <a:ea typeface="+mn-ea"/>
                <a:cs typeface="+mn-cs"/>
              </a:rPr>
              <a:t> Mia, and translate it.</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2. Write Mia’s diary extracts out as full sentences, paying attention to who did each action.</a:t>
            </a:r>
          </a:p>
          <a:p>
            <a:r>
              <a:rPr lang="en-GB" sz="1200" b="0" i="0" baseline="0" dirty="0">
                <a:solidFill>
                  <a:srgbClr val="5B9BD5">
                    <a:lumMod val="50000"/>
                  </a:srgbClr>
                </a:solidFill>
                <a:latin typeface="Century Gothic" panose="020B0502020202020204" pitchFamily="34" charset="0"/>
              </a:rPr>
              <a:t>3. Ask students to write three of their sentences using Word Order 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80260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ANTWORTEN</a:t>
            </a:r>
            <a:br>
              <a:rPr lang="en-GB" sz="1200" b="1"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Note: These are all in Word Order 1.</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Students should have written 3 of their sentences in WO2.  </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Elicit WO2 versions from students e.g. </a:t>
            </a:r>
            <a:r>
              <a:rPr lang="en-GB" sz="1200" b="0" kern="1200" dirty="0" err="1">
                <a:solidFill>
                  <a:schemeClr val="tx1"/>
                </a:solidFill>
                <a:effectLst/>
                <a:latin typeface="+mn-lt"/>
                <a:ea typeface="+mn-ea"/>
                <a:cs typeface="+mn-cs"/>
              </a:rPr>
              <a:t>Wer</a:t>
            </a:r>
            <a:r>
              <a:rPr lang="en-GB" sz="1200" b="0" kern="1200" dirty="0">
                <a:solidFill>
                  <a:schemeClr val="tx1"/>
                </a:solidFill>
                <a:effectLst/>
                <a:latin typeface="+mn-lt"/>
                <a:ea typeface="+mn-ea"/>
                <a:cs typeface="+mn-cs"/>
              </a:rPr>
              <a:t> hat </a:t>
            </a:r>
            <a:r>
              <a:rPr lang="en-GB" sz="1200" b="0" kern="1200" dirty="0" err="1">
                <a:solidFill>
                  <a:schemeClr val="tx1"/>
                </a:solidFill>
                <a:effectLst/>
                <a:latin typeface="+mn-lt"/>
                <a:ea typeface="+mn-ea"/>
                <a:cs typeface="+mn-cs"/>
              </a:rPr>
              <a:t>für</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diesen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Satz</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Wortstellung</a:t>
            </a:r>
            <a:r>
              <a:rPr lang="en-GB" sz="1200" b="0" kern="1200" dirty="0">
                <a:solidFill>
                  <a:schemeClr val="tx1"/>
                </a:solidFill>
                <a:effectLst/>
                <a:latin typeface="+mn-lt"/>
                <a:ea typeface="+mn-ea"/>
                <a:cs typeface="+mn-cs"/>
              </a:rPr>
              <a:t> 2 </a:t>
            </a:r>
            <a:r>
              <a:rPr lang="en-GB" sz="1200" b="0" kern="1200" dirty="0" err="1">
                <a:solidFill>
                  <a:schemeClr val="tx1"/>
                </a:solidFill>
                <a:effectLst/>
                <a:latin typeface="+mn-lt"/>
                <a:ea typeface="+mn-ea"/>
                <a:cs typeface="+mn-cs"/>
              </a:rPr>
              <a:t>gemacht</a:t>
            </a:r>
            <a:r>
              <a:rPr lang="en-GB" sz="1200" b="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06473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  2 minutes</a:t>
            </a:r>
            <a:br>
              <a:rPr lang="en-GB" sz="1200" b="1" kern="1200" dirty="0">
                <a:solidFill>
                  <a:schemeClr val="tx1"/>
                </a:solidFill>
                <a:effectLst/>
                <a:latin typeface="+mn-lt"/>
                <a:ea typeface="+mn-ea"/>
                <a:cs typeface="+mn-cs"/>
              </a:rPr>
            </a:b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This slide explains</a:t>
            </a:r>
            <a:r>
              <a:rPr lang="en-GB" i="0" baseline="0" dirty="0"/>
              <a:t> revises how to form questions using the perfect tense in German by inverting subject and the form of ‘</a:t>
            </a:r>
            <a:r>
              <a:rPr lang="en-GB" i="0" baseline="0" dirty="0" err="1"/>
              <a:t>haben</a:t>
            </a:r>
            <a:r>
              <a:rPr lang="en-GB" i="0" baseline="0" dirty="0"/>
              <a:t>’ in use.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b="0" dirty="0"/>
              <a:t>This time the change in word order of subject and conjugated verb happens in the English, as in the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Students are reminded</a:t>
            </a:r>
            <a:r>
              <a:rPr lang="en-GB" b="0" baseline="0" dirty="0"/>
              <a:t> that the past participle goes to the end of the sentence in German.</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rgbClr val="5B9BD5">
                  <a:lumMod val="50000"/>
                </a:srgbClr>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Suggested procedure</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1. Click on the mouse</a:t>
            </a:r>
            <a:r>
              <a:rPr lang="en-GB" sz="1200" b="0" kern="1200" baseline="0" dirty="0">
                <a:solidFill>
                  <a:schemeClr val="tx1"/>
                </a:solidFill>
                <a:effectLst/>
                <a:latin typeface="+mn-lt"/>
                <a:ea typeface="+mn-ea"/>
                <a:cs typeface="+mn-cs"/>
              </a:rPr>
              <a:t> to animate the explanation.</a:t>
            </a:r>
            <a:r>
              <a:rPr lang="en-GB" dirty="0"/>
              <a:t> </a:t>
            </a:r>
            <a:endParaRPr lang="en-GB" baseline="0" dirty="0"/>
          </a:p>
          <a:p>
            <a:r>
              <a:rPr lang="en-GB" sz="1200" b="0" kern="1200" baseline="0" dirty="0">
                <a:solidFill>
                  <a:schemeClr val="tx1"/>
                </a:solidFill>
                <a:effectLst/>
                <a:latin typeface="+mn-lt"/>
                <a:ea typeface="+mn-ea"/>
                <a:cs typeface="+mn-cs"/>
              </a:rPr>
              <a:t>2. Check students’ understanding at all stages.</a:t>
            </a:r>
          </a:p>
          <a:p>
            <a:pPr marL="0" lvl="0" indent="0" algn="l" rtl="0">
              <a:spcBef>
                <a:spcPts val="0"/>
              </a:spcBef>
              <a:spcAft>
                <a:spcPts val="0"/>
              </a:spcAft>
              <a:buNone/>
            </a:pPr>
            <a:endParaRPr lang="en-GB" sz="1200" b="0" i="0" baseline="0" dirty="0">
              <a:solidFill>
                <a:srgbClr val="5B9BD5">
                  <a:lumMod val="50000"/>
                </a:srgbClr>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2037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Timing </a:t>
            </a:r>
            <a:r>
              <a:rPr lang="en-GB" sz="1200" kern="1200">
                <a:solidFill>
                  <a:schemeClr val="tx1"/>
                </a:solidFill>
                <a:effectLst/>
                <a:latin typeface="+mn-lt"/>
                <a:ea typeface="+mn-ea"/>
                <a:cs typeface="+mn-cs"/>
              </a:rPr>
              <a:t>(reading </a:t>
            </a:r>
            <a:r>
              <a:rPr lang="en-GB" sz="1200" kern="1200" baseline="0">
                <a:solidFill>
                  <a:schemeClr val="tx1"/>
                </a:solidFill>
                <a:effectLst/>
                <a:latin typeface="+mn-lt"/>
                <a:ea typeface="+mn-ea"/>
                <a:cs typeface="+mn-cs"/>
              </a:rPr>
              <a:t>slide</a:t>
            </a:r>
            <a:r>
              <a:rPr lang="en-GB" sz="1200" kern="1200">
                <a:solidFill>
                  <a:schemeClr val="tx1"/>
                </a:solidFill>
                <a:effectLst/>
                <a:latin typeface="+mn-lt"/>
                <a:ea typeface="+mn-ea"/>
                <a:cs typeface="+mn-cs"/>
              </a:rPr>
              <a:t>)</a:t>
            </a:r>
          </a:p>
          <a:p>
            <a:r>
              <a:rPr lang="en-GB" sz="1200" kern="1200">
                <a:solidFill>
                  <a:schemeClr val="tx1"/>
                </a:solidFill>
                <a:effectLst/>
                <a:latin typeface="+mn-lt"/>
                <a:ea typeface="+mn-ea"/>
                <a:cs typeface="+mn-cs"/>
              </a:rPr>
              <a:t>5 minutes</a:t>
            </a:r>
          </a:p>
          <a:p>
            <a:endParaRPr lang="en-GB" sz="1200" b="1"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Aim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a:t>This slide practises recognising the subject-verb inversion of a question – in this case using the perfect tense with ‘haben’.</a:t>
            </a:r>
            <a:r>
              <a:rPr lang="en-GB" i="0" baseline="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a:t>The punctuation is obscured in each case, forcing students’ attention upon the word order. The answers are animated.</a:t>
            </a:r>
            <a:endParaRPr lang="en-GB" i="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Suggested procedure</a:t>
            </a:r>
            <a:r>
              <a:rPr lang="en-GB" sz="1200" kern="1200">
                <a:solidFill>
                  <a:schemeClr val="tx1"/>
                </a:solidFill>
                <a:effectLst/>
                <a:latin typeface="+mn-lt"/>
                <a:ea typeface="+mn-ea"/>
                <a:cs typeface="+mn-cs"/>
              </a:rPr>
              <a:t> </a:t>
            </a:r>
          </a:p>
          <a:p>
            <a:r>
              <a:rPr lang="en-GB" sz="1200" b="0" kern="1200">
                <a:solidFill>
                  <a:schemeClr val="tx1"/>
                </a:solidFill>
                <a:effectLst/>
                <a:latin typeface="+mn-lt"/>
                <a:ea typeface="+mn-ea"/>
                <a:cs typeface="+mn-cs"/>
              </a:rPr>
              <a:t>1</a:t>
            </a:r>
            <a:r>
              <a:rPr lang="en-GB" sz="1200" b="0" kern="1200" baseline="0">
                <a:solidFill>
                  <a:schemeClr val="tx1"/>
                </a:solidFill>
                <a:effectLst/>
                <a:latin typeface="+mn-lt"/>
                <a:ea typeface="+mn-ea"/>
                <a:cs typeface="+mn-cs"/>
              </a:rPr>
              <a:t>. </a:t>
            </a:r>
            <a:r>
              <a:rPr lang="en-US" sz="1200" b="0" kern="1200">
                <a:solidFill>
                  <a:schemeClr val="tx1"/>
                </a:solidFill>
                <a:effectLst/>
                <a:latin typeface="+mn-lt"/>
                <a:ea typeface="+mn-ea"/>
                <a:cs typeface="+mn-cs"/>
              </a:rPr>
              <a:t>Students write ‘?’ after the questions and ‘.’ after the statements.</a:t>
            </a:r>
          </a:p>
          <a:p>
            <a:r>
              <a:rPr lang="en-GB" sz="1200" b="0" kern="1200" baseline="0">
                <a:solidFill>
                  <a:schemeClr val="tx1"/>
                </a:solidFill>
                <a:effectLst/>
                <a:latin typeface="+mn-lt"/>
                <a:ea typeface="+mn-ea"/>
                <a:cs typeface="+mn-cs"/>
              </a:rPr>
              <a:t>2. </a:t>
            </a:r>
            <a:r>
              <a:rPr lang="en-GB" sz="1200" b="0" kern="1200">
                <a:solidFill>
                  <a:schemeClr val="tx1"/>
                </a:solidFill>
                <a:effectLst/>
                <a:latin typeface="+mn-lt"/>
                <a:ea typeface="+mn-ea"/>
                <a:cs typeface="+mn-cs"/>
              </a:rPr>
              <a:t>Click on the mouse</a:t>
            </a:r>
            <a:r>
              <a:rPr lang="en-GB" sz="1200" b="0" kern="1200" baseline="0">
                <a:solidFill>
                  <a:schemeClr val="tx1"/>
                </a:solidFill>
                <a:effectLst/>
                <a:latin typeface="+mn-lt"/>
                <a:ea typeface="+mn-ea"/>
                <a:cs typeface="+mn-cs"/>
              </a:rPr>
              <a:t> to animate the answers.</a:t>
            </a:r>
            <a:endParaRPr lang="en-GB" sz="1200" b="0" i="0" baseline="0">
              <a:solidFill>
                <a:srgbClr val="5B9BD5">
                  <a:lumMod val="50000"/>
                </a:srgbClr>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33</a:t>
            </a:fld>
            <a:endParaRPr lang="en-GB"/>
          </a:p>
        </p:txBody>
      </p:sp>
    </p:spTree>
    <p:extLst>
      <p:ext uri="{BB962C8B-B14F-4D97-AF65-F5344CB8AC3E}">
        <p14:creationId xmlns:p14="http://schemas.microsoft.com/office/powerpoint/2010/main" val="38619076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 </a:t>
            </a:r>
            <a:r>
              <a:rPr lang="en-GB" sz="1200" kern="1200" dirty="0">
                <a:solidFill>
                  <a:schemeClr val="tx1"/>
                </a:solidFill>
                <a:effectLst/>
                <a:latin typeface="+mn-lt"/>
                <a:ea typeface="+mn-ea"/>
                <a:cs typeface="+mn-cs"/>
              </a:rPr>
              <a:t>(speaking </a:t>
            </a:r>
            <a:r>
              <a:rPr lang="en-GB" sz="1200" kern="1200" baseline="0" dirty="0">
                <a:solidFill>
                  <a:schemeClr val="tx1"/>
                </a:solidFill>
                <a:effectLst/>
                <a:latin typeface="+mn-lt"/>
                <a:ea typeface="+mn-ea"/>
                <a:cs typeface="+mn-cs"/>
              </a:rPr>
              <a:t>slides</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10 minutes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This slide practises question formation using the perfect tense with ‘</a:t>
            </a:r>
            <a:r>
              <a:rPr lang="en-GB" i="0" dirty="0" err="1"/>
              <a:t>haben</a:t>
            </a:r>
            <a:r>
              <a:rPr lang="en-GB" i="0" dirty="0"/>
              <a:t>’.</a:t>
            </a:r>
            <a:r>
              <a:rPr lang="en-GB" i="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The verb is provided in the infinitive in each case, together with other vocabulary, including time and location expressions.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Students have to formulate the questions correctly, inverting subject and auxiliary verb and adding the appropriate past participle at the end of the sentence.</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Suggested procedure</a:t>
            </a:r>
            <a:r>
              <a:rPr lang="en-GB" sz="120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1</a:t>
            </a:r>
            <a:r>
              <a:rPr lang="en-GB"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Students use the vocabulary provided to formulate the suggested question in German. They should vary the order of the questions.</a:t>
            </a:r>
          </a:p>
          <a:p>
            <a:r>
              <a:rPr lang="en-GB" sz="1200" b="0" kern="1200" baseline="0" dirty="0">
                <a:solidFill>
                  <a:schemeClr val="tx1"/>
                </a:solidFill>
                <a:effectLst/>
                <a:latin typeface="+mn-lt"/>
                <a:ea typeface="+mn-ea"/>
                <a:cs typeface="+mn-cs"/>
              </a:rPr>
              <a:t>2. </a:t>
            </a:r>
            <a:r>
              <a:rPr lang="en-GB" sz="1200" b="0" kern="1200" dirty="0">
                <a:solidFill>
                  <a:schemeClr val="tx1"/>
                </a:solidFill>
                <a:effectLst/>
                <a:latin typeface="+mn-lt"/>
                <a:ea typeface="+mn-ea"/>
                <a:cs typeface="+mn-cs"/>
              </a:rPr>
              <a:t>They allow their partners to answer the questions.</a:t>
            </a:r>
            <a:endParaRPr lang="en-GB" sz="1200" b="0" kern="1200" baseline="0" dirty="0">
              <a:solidFill>
                <a:schemeClr val="tx1"/>
              </a:solidFill>
              <a:effectLst/>
              <a:latin typeface="+mn-lt"/>
              <a:ea typeface="+mn-ea"/>
              <a:cs typeface="+mn-cs"/>
            </a:endParaRPr>
          </a:p>
          <a:p>
            <a:endParaRPr lang="en-GB" sz="1200" b="0" i="0" kern="1200" baseline="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Self-study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1</a:t>
            </a:r>
            <a:r>
              <a:rPr lang="en-GB"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Students try to formulate the questions, then listen to the questions by clicking</a:t>
            </a:r>
            <a:r>
              <a:rPr lang="en-US" sz="1200" b="0" kern="1200" baseline="0" dirty="0">
                <a:solidFill>
                  <a:schemeClr val="tx1"/>
                </a:solidFill>
                <a:effectLst/>
                <a:latin typeface="+mn-lt"/>
                <a:ea typeface="+mn-ea"/>
                <a:cs typeface="+mn-cs"/>
              </a:rPr>
              <a:t> on the audio buttons.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1. Hast du Freunde in der Stadt </a:t>
            </a:r>
            <a:r>
              <a:rPr lang="en-US" sz="1200" b="0" kern="1200" baseline="0" dirty="0" err="1">
                <a:solidFill>
                  <a:schemeClr val="tx1"/>
                </a:solidFill>
                <a:effectLst/>
                <a:latin typeface="+mn-lt"/>
                <a:ea typeface="+mn-ea"/>
                <a:cs typeface="+mn-cs"/>
              </a:rPr>
              <a:t>getroffen</a:t>
            </a:r>
            <a:r>
              <a:rPr lang="en-US" sz="1200" b="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2. Hast du </a:t>
            </a:r>
            <a:r>
              <a:rPr lang="en-GB" sz="1200" dirty="0" err="1">
                <a:solidFill>
                  <a:srgbClr val="1F4E79"/>
                </a:solidFill>
                <a:latin typeface="Century Gothic" panose="020B0502020202020204" pitchFamily="34" charset="0"/>
              </a:rPr>
              <a:t>im</a:t>
            </a:r>
            <a:r>
              <a:rPr lang="en-GB" sz="1200" dirty="0">
                <a:solidFill>
                  <a:srgbClr val="1F4E79"/>
                </a:solidFill>
                <a:latin typeface="Century Gothic" panose="020B0502020202020204" pitchFamily="34" charset="0"/>
              </a:rPr>
              <a:t> Park </a:t>
            </a:r>
            <a:r>
              <a:rPr lang="en-GB" sz="1200" dirty="0" err="1">
                <a:solidFill>
                  <a:srgbClr val="1F4E79"/>
                </a:solidFill>
                <a:latin typeface="Century Gothic" panose="020B0502020202020204" pitchFamily="34" charset="0"/>
              </a:rPr>
              <a:t>Fußball</a:t>
            </a:r>
            <a:r>
              <a:rPr lang="en-GB" sz="1200" dirty="0">
                <a:solidFill>
                  <a:srgbClr val="1F4E79"/>
                </a:solidFill>
                <a:latin typeface="Century Gothic" panose="020B0502020202020204" pitchFamily="34" charset="0"/>
              </a:rPr>
              <a:t> </a:t>
            </a:r>
            <a:r>
              <a:rPr lang="en-GB" sz="1200" dirty="0" err="1">
                <a:solidFill>
                  <a:srgbClr val="1F4E79"/>
                </a:solidFill>
                <a:latin typeface="Century Gothic" panose="020B0502020202020204" pitchFamily="34" charset="0"/>
              </a:rPr>
              <a:t>gespielt</a:t>
            </a:r>
            <a:r>
              <a:rPr lang="en-GB" sz="1200" dirty="0">
                <a:solidFill>
                  <a:srgbClr val="1F4E79"/>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rgbClr val="1F4E79"/>
                </a:solidFill>
                <a:effectLst/>
                <a:latin typeface="Century Gothic" panose="020B0502020202020204" pitchFamily="34" charset="0"/>
                <a:ea typeface="+mn-ea"/>
                <a:cs typeface="+mn-cs"/>
              </a:rPr>
              <a:t>3.</a:t>
            </a:r>
            <a:r>
              <a:rPr lang="en-GB" sz="1200" b="0" kern="1200" baseline="0" dirty="0">
                <a:solidFill>
                  <a:srgbClr val="1F4E79"/>
                </a:solidFill>
                <a:effectLst/>
                <a:latin typeface="Century Gothic" panose="020B0502020202020204" pitchFamily="34" charset="0"/>
                <a:ea typeface="+mn-ea"/>
                <a:cs typeface="+mn-cs"/>
              </a:rPr>
              <a:t> Hast du </a:t>
            </a:r>
            <a:r>
              <a:rPr lang="en-GB" sz="1200" b="0" kern="1200" baseline="0" dirty="0" err="1">
                <a:solidFill>
                  <a:srgbClr val="1F4E79"/>
                </a:solidFill>
                <a:effectLst/>
                <a:latin typeface="Century Gothic" panose="020B0502020202020204" pitchFamily="34" charset="0"/>
                <a:ea typeface="+mn-ea"/>
                <a:cs typeface="+mn-cs"/>
              </a:rPr>
              <a:t>etwas</a:t>
            </a:r>
            <a:r>
              <a:rPr lang="en-GB" sz="1200" b="0" kern="1200" baseline="0" dirty="0">
                <a:solidFill>
                  <a:srgbClr val="1F4E79"/>
                </a:solidFill>
                <a:effectLst/>
                <a:latin typeface="Century Gothic" panose="020B0502020202020204" pitchFamily="34" charset="0"/>
                <a:ea typeface="+mn-ea"/>
                <a:cs typeface="+mn-cs"/>
              </a:rPr>
              <a:t> </a:t>
            </a:r>
            <a:r>
              <a:rPr lang="en-GB" sz="1200" b="0" kern="1200" baseline="0" dirty="0" err="1">
                <a:solidFill>
                  <a:srgbClr val="1F4E79"/>
                </a:solidFill>
                <a:effectLst/>
                <a:latin typeface="Century Gothic" panose="020B0502020202020204" pitchFamily="34" charset="0"/>
                <a:ea typeface="+mn-ea"/>
                <a:cs typeface="+mn-cs"/>
              </a:rPr>
              <a:t>im</a:t>
            </a:r>
            <a:r>
              <a:rPr lang="en-GB" sz="1200" b="0" kern="1200" baseline="0" dirty="0">
                <a:solidFill>
                  <a:srgbClr val="1F4E79"/>
                </a:solidFill>
                <a:effectLst/>
                <a:latin typeface="Century Gothic" panose="020B0502020202020204" pitchFamily="34" charset="0"/>
                <a:ea typeface="+mn-ea"/>
                <a:cs typeface="+mn-cs"/>
              </a:rPr>
              <a:t> </a:t>
            </a:r>
            <a:r>
              <a:rPr lang="en-GB" sz="1200" dirty="0" err="1">
                <a:solidFill>
                  <a:srgbClr val="1F4E79"/>
                </a:solidFill>
                <a:latin typeface="Century Gothic" panose="020B0502020202020204" pitchFamily="34" charset="0"/>
              </a:rPr>
              <a:t>Geschäft</a:t>
            </a:r>
            <a:r>
              <a:rPr lang="en-GB" sz="1200" dirty="0">
                <a:solidFill>
                  <a:srgbClr val="1F4E79"/>
                </a:solidFill>
                <a:latin typeface="Century Gothic" panose="020B0502020202020204" pitchFamily="34" charset="0"/>
              </a:rPr>
              <a:t> </a:t>
            </a:r>
            <a:r>
              <a:rPr lang="en-GB" sz="1200" dirty="0" err="1">
                <a:solidFill>
                  <a:srgbClr val="1F4E79"/>
                </a:solidFill>
                <a:latin typeface="Century Gothic" panose="020B0502020202020204" pitchFamily="34" charset="0"/>
              </a:rPr>
              <a:t>gekauft</a:t>
            </a:r>
            <a:r>
              <a:rPr lang="en-GB" sz="1200" dirty="0">
                <a:solidFill>
                  <a:srgbClr val="1F4E79"/>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F4E79"/>
                </a:solidFill>
                <a:latin typeface="Century Gothic" panose="020B0502020202020204" pitchFamily="34" charset="0"/>
              </a:rPr>
              <a:t>4.</a:t>
            </a:r>
            <a:r>
              <a:rPr lang="en-GB" sz="1200" baseline="0" dirty="0">
                <a:solidFill>
                  <a:srgbClr val="1F4E79"/>
                </a:solidFill>
                <a:latin typeface="Century Gothic" panose="020B0502020202020204" pitchFamily="34" charset="0"/>
              </a:rPr>
              <a:t> Hast du </a:t>
            </a:r>
            <a:r>
              <a:rPr lang="en-GB" sz="1200" baseline="0" dirty="0" err="1">
                <a:solidFill>
                  <a:srgbClr val="1F4E79"/>
                </a:solidFill>
                <a:latin typeface="Century Gothic" panose="020B0502020202020204" pitchFamily="34" charset="0"/>
              </a:rPr>
              <a:t>letzte</a:t>
            </a:r>
            <a:r>
              <a:rPr lang="en-GB" sz="1200" baseline="0" dirty="0">
                <a:solidFill>
                  <a:srgbClr val="1F4E79"/>
                </a:solidFill>
                <a:latin typeface="Century Gothic" panose="020B0502020202020204" pitchFamily="34" charset="0"/>
              </a:rPr>
              <a:t> </a:t>
            </a:r>
            <a:r>
              <a:rPr lang="en-GB" sz="1200" baseline="0" dirty="0" err="1">
                <a:solidFill>
                  <a:srgbClr val="1F4E79"/>
                </a:solidFill>
                <a:latin typeface="Century Gothic" panose="020B0502020202020204" pitchFamily="34" charset="0"/>
              </a:rPr>
              <a:t>Woche</a:t>
            </a:r>
            <a:r>
              <a:rPr lang="en-GB" sz="1200" baseline="0" dirty="0">
                <a:solidFill>
                  <a:srgbClr val="1F4E79"/>
                </a:solidFill>
                <a:latin typeface="Century Gothic" panose="020B0502020202020204" pitchFamily="34" charset="0"/>
              </a:rPr>
              <a:t> den </a:t>
            </a:r>
            <a:r>
              <a:rPr lang="en-GB" sz="1200" baseline="0" dirty="0" err="1">
                <a:solidFill>
                  <a:srgbClr val="1F4E79"/>
                </a:solidFill>
                <a:latin typeface="Century Gothic" panose="020B0502020202020204" pitchFamily="34" charset="0"/>
              </a:rPr>
              <a:t>Wasserpark</a:t>
            </a:r>
            <a:r>
              <a:rPr lang="en-GB" sz="1200" baseline="0" dirty="0">
                <a:solidFill>
                  <a:srgbClr val="1F4E79"/>
                </a:solidFill>
                <a:latin typeface="Century Gothic" panose="020B0502020202020204" pitchFamily="34" charset="0"/>
              </a:rPr>
              <a:t> </a:t>
            </a:r>
            <a:r>
              <a:rPr lang="en-GB" sz="1200" baseline="0" dirty="0" err="1">
                <a:solidFill>
                  <a:srgbClr val="1F4E79"/>
                </a:solidFill>
                <a:latin typeface="Century Gothic" panose="020B0502020202020204" pitchFamily="34" charset="0"/>
              </a:rPr>
              <a:t>besucht</a:t>
            </a:r>
            <a:r>
              <a:rPr lang="en-GB" sz="1200" baseline="0" dirty="0">
                <a:solidFill>
                  <a:srgbClr val="1F4E79"/>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rgbClr val="1F4E79"/>
                </a:solidFill>
                <a:latin typeface="Century Gothic" panose="020B0502020202020204" pitchFamily="34" charset="0"/>
              </a:rPr>
              <a:t>5. Hast du </a:t>
            </a:r>
            <a:r>
              <a:rPr lang="en-GB" sz="1200" baseline="0" dirty="0" err="1">
                <a:solidFill>
                  <a:srgbClr val="1F4E79"/>
                </a:solidFill>
                <a:latin typeface="Century Gothic" panose="020B0502020202020204" pitchFamily="34" charset="0"/>
              </a:rPr>
              <a:t>einen</a:t>
            </a:r>
            <a:r>
              <a:rPr lang="en-GB" sz="1200" baseline="0" dirty="0">
                <a:solidFill>
                  <a:srgbClr val="1F4E79"/>
                </a:solidFill>
                <a:latin typeface="Century Gothic" panose="020B0502020202020204" pitchFamily="34" charset="0"/>
              </a:rPr>
              <a:t> Film </a:t>
            </a:r>
            <a:r>
              <a:rPr lang="en-GB" sz="1200" baseline="0" dirty="0" err="1">
                <a:solidFill>
                  <a:srgbClr val="1F4E79"/>
                </a:solidFill>
                <a:latin typeface="Century Gothic" panose="020B0502020202020204" pitchFamily="34" charset="0"/>
              </a:rPr>
              <a:t>im</a:t>
            </a:r>
            <a:r>
              <a:rPr lang="en-GB" sz="1200" baseline="0" dirty="0">
                <a:solidFill>
                  <a:srgbClr val="1F4E79"/>
                </a:solidFill>
                <a:latin typeface="Century Gothic" panose="020B0502020202020204" pitchFamily="34" charset="0"/>
              </a:rPr>
              <a:t> Kino </a:t>
            </a:r>
            <a:r>
              <a:rPr lang="en-GB" sz="1200" baseline="0" dirty="0" err="1">
                <a:solidFill>
                  <a:srgbClr val="1F4E79"/>
                </a:solidFill>
                <a:latin typeface="Century Gothic" panose="020B0502020202020204" pitchFamily="34" charset="0"/>
              </a:rPr>
              <a:t>gesehen</a:t>
            </a:r>
            <a:r>
              <a:rPr lang="en-GB" sz="1200" baseline="0" dirty="0">
                <a:solidFill>
                  <a:srgbClr val="1F4E79"/>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rgbClr val="1F4E79"/>
                </a:solidFill>
                <a:latin typeface="Century Gothic" panose="020B0502020202020204" pitchFamily="34" charset="0"/>
              </a:rPr>
              <a:t>6. Hast du </a:t>
            </a:r>
            <a:r>
              <a:rPr lang="en-GB" sz="1200" baseline="0" dirty="0" err="1">
                <a:solidFill>
                  <a:srgbClr val="1F4E79"/>
                </a:solidFill>
                <a:latin typeface="Century Gothic" panose="020B0502020202020204" pitchFamily="34" charset="0"/>
              </a:rPr>
              <a:t>letzten</a:t>
            </a:r>
            <a:r>
              <a:rPr lang="en-GB" sz="1200" baseline="0" dirty="0">
                <a:solidFill>
                  <a:srgbClr val="1F4E79"/>
                </a:solidFill>
                <a:latin typeface="Century Gothic" panose="020B0502020202020204" pitchFamily="34" charset="0"/>
              </a:rPr>
              <a:t> Monat </a:t>
            </a:r>
            <a:r>
              <a:rPr lang="en-GB" sz="1200" baseline="0" dirty="0" err="1">
                <a:solidFill>
                  <a:srgbClr val="1F4E79"/>
                </a:solidFill>
                <a:latin typeface="Century Gothic" panose="020B0502020202020204" pitchFamily="34" charset="0"/>
              </a:rPr>
              <a:t>im</a:t>
            </a:r>
            <a:r>
              <a:rPr lang="en-GB" sz="1200" baseline="0" dirty="0">
                <a:solidFill>
                  <a:srgbClr val="1F4E79"/>
                </a:solidFill>
                <a:latin typeface="Century Gothic" panose="020B0502020202020204" pitchFamily="34" charset="0"/>
              </a:rPr>
              <a:t> </a:t>
            </a:r>
            <a:r>
              <a:rPr lang="en-GB" sz="1200" baseline="0" dirty="0" err="1">
                <a:solidFill>
                  <a:srgbClr val="1F4E79"/>
                </a:solidFill>
                <a:latin typeface="Century Gothic" panose="020B0502020202020204" pitchFamily="34" charset="0"/>
              </a:rPr>
              <a:t>Theater</a:t>
            </a:r>
            <a:r>
              <a:rPr lang="en-GB" sz="1200" baseline="0" dirty="0">
                <a:solidFill>
                  <a:srgbClr val="1F4E79"/>
                </a:solidFill>
                <a:latin typeface="Century Gothic" panose="020B0502020202020204" pitchFamily="34" charset="0"/>
              </a:rPr>
              <a:t> </a:t>
            </a:r>
            <a:r>
              <a:rPr lang="en-GB" sz="1200" baseline="0" dirty="0" err="1">
                <a:solidFill>
                  <a:srgbClr val="1F4E79"/>
                </a:solidFill>
                <a:latin typeface="Century Gothic" panose="020B0502020202020204" pitchFamily="34" charset="0"/>
              </a:rPr>
              <a:t>getanzt</a:t>
            </a:r>
            <a:r>
              <a:rPr lang="en-GB" sz="1200" baseline="0" dirty="0">
                <a:solidFill>
                  <a:srgbClr val="1F4E79"/>
                </a:solidFill>
                <a:latin typeface="Century Gothic" panose="020B0502020202020204" pitchFamily="34" charset="0"/>
              </a:rPr>
              <a:t>?</a:t>
            </a:r>
            <a:endParaRPr lang="en-GB" sz="1200" dirty="0">
              <a:solidFill>
                <a:srgbClr val="1F4E79"/>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endParaRPr lang="en-GB" sz="1200" b="0" i="0" baseline="0" dirty="0">
              <a:solidFill>
                <a:srgbClr val="5B9BD5">
                  <a:lumMod val="50000"/>
                </a:srgbClr>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34</a:t>
            </a:fld>
            <a:endParaRPr lang="en-GB"/>
          </a:p>
        </p:txBody>
      </p:sp>
    </p:spTree>
    <p:extLst>
      <p:ext uri="{BB962C8B-B14F-4D97-AF65-F5344CB8AC3E}">
        <p14:creationId xmlns:p14="http://schemas.microsoft.com/office/powerpoint/2010/main" val="697824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Aim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This slide practises the formation of answers to questions using the perfect tense with ‘</a:t>
            </a:r>
            <a:r>
              <a:rPr lang="en-GB" i="0" dirty="0" err="1"/>
              <a:t>haben</a:t>
            </a:r>
            <a:r>
              <a:rPr lang="en-GB" i="0" dirty="0"/>
              <a:t>’.</a:t>
            </a:r>
            <a:r>
              <a:rPr lang="en-GB" i="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The verb is provided in the infinitive in each case, together with other vocabulary, including time and location expressions.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Students have to formulate the answers correctly as indicated, adding the appropriate past </a:t>
            </a:r>
            <a:r>
              <a:rPr lang="en-GB" i="0" baseline="0" dirty="0" err="1"/>
              <a:t>partciple</a:t>
            </a:r>
            <a:r>
              <a:rPr lang="en-GB" i="0" baseline="0" dirty="0"/>
              <a:t> at the end of the sentence.</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Suggested procedure</a:t>
            </a:r>
            <a:r>
              <a:rPr lang="en-GB" sz="120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1</a:t>
            </a:r>
            <a:r>
              <a:rPr lang="en-GB" sz="1200" b="0" kern="1200" baseline="0" dirty="0">
                <a:solidFill>
                  <a:schemeClr val="tx1"/>
                </a:solidFill>
                <a:effectLst/>
                <a:latin typeface="+mn-lt"/>
                <a:ea typeface="+mn-ea"/>
                <a:cs typeface="+mn-cs"/>
              </a:rPr>
              <a:t>. Students listen to the questions from the partner. The order may be different from that shown.</a:t>
            </a:r>
          </a:p>
          <a:p>
            <a:r>
              <a:rPr lang="en-GB" sz="1200" b="0" kern="1200" baseline="0" dirty="0">
                <a:solidFill>
                  <a:schemeClr val="tx1"/>
                </a:solidFill>
                <a:effectLst/>
                <a:latin typeface="+mn-lt"/>
                <a:ea typeface="+mn-ea"/>
                <a:cs typeface="+mn-cs"/>
              </a:rPr>
              <a:t>2. </a:t>
            </a:r>
            <a:r>
              <a:rPr lang="en-US" sz="1200" b="0" kern="1200" dirty="0">
                <a:solidFill>
                  <a:schemeClr val="tx1"/>
                </a:solidFill>
                <a:effectLst/>
                <a:latin typeface="+mn-lt"/>
                <a:ea typeface="+mn-ea"/>
                <a:cs typeface="+mn-cs"/>
              </a:rPr>
              <a:t>Students use the vocabulary provided to formulate the suggested answer in German.</a:t>
            </a:r>
          </a:p>
          <a:p>
            <a:endParaRPr lang="en-GB" sz="1200" b="0" i="0" kern="1200" baseline="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Self-study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1</a:t>
            </a:r>
            <a:r>
              <a:rPr lang="en-GB"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Students try to formulate the answers, then listen to the answers by clicking</a:t>
            </a:r>
            <a:r>
              <a:rPr lang="en-US" sz="1200" b="0" kern="1200" baseline="0" dirty="0">
                <a:solidFill>
                  <a:schemeClr val="tx1"/>
                </a:solidFill>
                <a:effectLst/>
                <a:latin typeface="+mn-lt"/>
                <a:ea typeface="+mn-ea"/>
                <a:cs typeface="+mn-cs"/>
              </a:rPr>
              <a:t> on the audio buttons.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1. Ja. Ich </a:t>
            </a:r>
            <a:r>
              <a:rPr lang="en-US" sz="1200" b="0" kern="1200" baseline="0" dirty="0" err="1">
                <a:solidFill>
                  <a:schemeClr val="tx1"/>
                </a:solidFill>
                <a:effectLst/>
                <a:latin typeface="+mn-lt"/>
                <a:ea typeface="+mn-ea"/>
                <a:cs typeface="+mn-cs"/>
              </a:rPr>
              <a:t>habe</a:t>
            </a:r>
            <a:r>
              <a:rPr lang="en-US" sz="1200" b="0" kern="1200" baseline="0" dirty="0">
                <a:solidFill>
                  <a:schemeClr val="tx1"/>
                </a:solidFill>
                <a:effectLst/>
                <a:latin typeface="+mn-lt"/>
                <a:ea typeface="+mn-ea"/>
                <a:cs typeface="+mn-cs"/>
              </a:rPr>
              <a:t> Freunde in der Stadt </a:t>
            </a:r>
            <a:r>
              <a:rPr lang="en-US" sz="1200" b="0" kern="1200" baseline="0" dirty="0" err="1">
                <a:solidFill>
                  <a:schemeClr val="tx1"/>
                </a:solidFill>
                <a:effectLst/>
                <a:latin typeface="+mn-lt"/>
                <a:ea typeface="+mn-ea"/>
                <a:cs typeface="+mn-cs"/>
              </a:rPr>
              <a:t>getroffen</a:t>
            </a:r>
            <a:r>
              <a:rPr lang="en-US" sz="1200" b="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2. </a:t>
            </a:r>
            <a:r>
              <a:rPr lang="en-US" sz="1200" b="0" kern="1200" baseline="0" dirty="0" err="1">
                <a:solidFill>
                  <a:schemeClr val="tx1"/>
                </a:solidFill>
                <a:effectLst/>
                <a:latin typeface="+mn-lt"/>
                <a:ea typeface="+mn-ea"/>
                <a:cs typeface="+mn-cs"/>
              </a:rPr>
              <a:t>Nein</a:t>
            </a:r>
            <a:r>
              <a:rPr lang="en-US" sz="1200" b="0" kern="1200" baseline="0" dirty="0">
                <a:solidFill>
                  <a:schemeClr val="tx1"/>
                </a:solidFill>
                <a:effectLst/>
                <a:latin typeface="+mn-lt"/>
                <a:ea typeface="+mn-ea"/>
                <a:cs typeface="+mn-cs"/>
              </a:rPr>
              <a:t>. Ich </a:t>
            </a:r>
            <a:r>
              <a:rPr lang="en-US" sz="1200" b="0" kern="1200" baseline="0" dirty="0" err="1">
                <a:solidFill>
                  <a:schemeClr val="tx1"/>
                </a:solidFill>
                <a:effectLst/>
                <a:latin typeface="+mn-lt"/>
                <a:ea typeface="+mn-ea"/>
                <a:cs typeface="+mn-cs"/>
              </a:rPr>
              <a:t>habe</a:t>
            </a:r>
            <a:r>
              <a:rPr lang="en-US" sz="1200" b="0" kern="1200" baseline="0" dirty="0">
                <a:solidFill>
                  <a:schemeClr val="tx1"/>
                </a:solidFill>
                <a:effectLst/>
                <a:latin typeface="+mn-lt"/>
                <a:ea typeface="+mn-ea"/>
                <a:cs typeface="+mn-cs"/>
              </a:rPr>
              <a:t> </a:t>
            </a:r>
            <a:r>
              <a:rPr lang="en-GB" sz="1200" dirty="0" err="1">
                <a:solidFill>
                  <a:srgbClr val="1F4E79"/>
                </a:solidFill>
                <a:latin typeface="Century Gothic" panose="020B0502020202020204" pitchFamily="34" charset="0"/>
              </a:rPr>
              <a:t>im</a:t>
            </a:r>
            <a:r>
              <a:rPr lang="en-GB" sz="1200" dirty="0">
                <a:solidFill>
                  <a:srgbClr val="1F4E79"/>
                </a:solidFill>
                <a:latin typeface="Century Gothic" panose="020B0502020202020204" pitchFamily="34" charset="0"/>
              </a:rPr>
              <a:t> Park </a:t>
            </a:r>
            <a:r>
              <a:rPr lang="en-GB" sz="1200" dirty="0" err="1">
                <a:solidFill>
                  <a:srgbClr val="1F4E79"/>
                </a:solidFill>
                <a:latin typeface="Century Gothic" panose="020B0502020202020204" pitchFamily="34" charset="0"/>
              </a:rPr>
              <a:t>nicht</a:t>
            </a:r>
            <a:r>
              <a:rPr lang="en-GB" sz="1200" dirty="0">
                <a:solidFill>
                  <a:srgbClr val="1F4E79"/>
                </a:solidFill>
                <a:latin typeface="Century Gothic" panose="020B0502020202020204" pitchFamily="34" charset="0"/>
              </a:rPr>
              <a:t> </a:t>
            </a:r>
            <a:r>
              <a:rPr lang="en-GB" sz="1200" dirty="0" err="1">
                <a:solidFill>
                  <a:srgbClr val="1F4E79"/>
                </a:solidFill>
                <a:latin typeface="Century Gothic" panose="020B0502020202020204" pitchFamily="34" charset="0"/>
              </a:rPr>
              <a:t>Fußball</a:t>
            </a:r>
            <a:r>
              <a:rPr lang="en-GB" sz="1200" dirty="0">
                <a:solidFill>
                  <a:srgbClr val="1F4E79"/>
                </a:solidFill>
                <a:latin typeface="Century Gothic" panose="020B0502020202020204" pitchFamily="34" charset="0"/>
              </a:rPr>
              <a:t> </a:t>
            </a:r>
            <a:r>
              <a:rPr lang="en-GB" sz="1200" dirty="0" err="1">
                <a:solidFill>
                  <a:srgbClr val="1F4E79"/>
                </a:solidFill>
                <a:latin typeface="Century Gothic" panose="020B0502020202020204" pitchFamily="34" charset="0"/>
              </a:rPr>
              <a:t>gespielt</a:t>
            </a:r>
            <a:r>
              <a:rPr lang="en-GB" sz="1200" dirty="0">
                <a:solidFill>
                  <a:srgbClr val="1F4E79"/>
                </a:solidFill>
                <a:latin typeface="Century Gothic" panose="020B0502020202020204" pitchFamily="34" charset="0"/>
              </a:rPr>
              <a:t>.</a:t>
            </a:r>
          </a:p>
          <a:p>
            <a:pPr marL="0" indent="0">
              <a:buFont typeface="Arial" panose="020B0604020202020204" pitchFamily="34" charset="0"/>
              <a:buNone/>
            </a:pPr>
            <a:r>
              <a:rPr lang="en-GB" sz="1200" b="0" kern="1200" dirty="0">
                <a:solidFill>
                  <a:srgbClr val="1F4E79"/>
                </a:solidFill>
                <a:effectLst/>
                <a:latin typeface="Century Gothic" panose="020B0502020202020204" pitchFamily="34" charset="0"/>
                <a:ea typeface="+mn-ea"/>
                <a:cs typeface="+mn-cs"/>
              </a:rPr>
              <a:t>3.</a:t>
            </a:r>
            <a:r>
              <a:rPr lang="en-GB" sz="1200" b="0" kern="1200" baseline="0" dirty="0">
                <a:solidFill>
                  <a:srgbClr val="1F4E79"/>
                </a:solidFill>
                <a:effectLst/>
                <a:latin typeface="Century Gothic" panose="020B0502020202020204" pitchFamily="34" charset="0"/>
                <a:ea typeface="+mn-ea"/>
                <a:cs typeface="+mn-cs"/>
              </a:rPr>
              <a:t> </a:t>
            </a:r>
            <a:r>
              <a:rPr lang="en-GB" sz="1200" b="0" kern="1200" baseline="0" dirty="0" err="1">
                <a:solidFill>
                  <a:srgbClr val="1F4E79"/>
                </a:solidFill>
                <a:effectLst/>
                <a:latin typeface="Century Gothic" panose="020B0502020202020204" pitchFamily="34" charset="0"/>
                <a:ea typeface="+mn-ea"/>
                <a:cs typeface="+mn-cs"/>
              </a:rPr>
              <a:t>Ja</a:t>
            </a:r>
            <a:r>
              <a:rPr lang="en-GB" sz="1200" b="0" kern="1200" baseline="0" dirty="0">
                <a:solidFill>
                  <a:srgbClr val="1F4E79"/>
                </a:solidFill>
                <a:effectLst/>
                <a:latin typeface="Century Gothic" panose="020B0502020202020204" pitchFamily="34" charset="0"/>
                <a:ea typeface="+mn-ea"/>
                <a:cs typeface="+mn-cs"/>
              </a:rPr>
              <a:t>. Ich </a:t>
            </a:r>
            <a:r>
              <a:rPr lang="en-GB" sz="1200" b="0" kern="1200" baseline="0" dirty="0" err="1">
                <a:solidFill>
                  <a:srgbClr val="1F4E79"/>
                </a:solidFill>
                <a:effectLst/>
                <a:latin typeface="Century Gothic" panose="020B0502020202020204" pitchFamily="34" charset="0"/>
                <a:ea typeface="+mn-ea"/>
                <a:cs typeface="+mn-cs"/>
              </a:rPr>
              <a:t>habe</a:t>
            </a:r>
            <a:r>
              <a:rPr lang="en-GB" sz="1200" b="0" kern="1200" baseline="0" dirty="0">
                <a:solidFill>
                  <a:srgbClr val="1F4E79"/>
                </a:solidFill>
                <a:effectLst/>
                <a:latin typeface="Century Gothic" panose="020B0502020202020204" pitchFamily="34" charset="0"/>
                <a:ea typeface="+mn-ea"/>
                <a:cs typeface="+mn-cs"/>
              </a:rPr>
              <a:t> </a:t>
            </a:r>
            <a:r>
              <a:rPr lang="en-GB" sz="1200" b="0" kern="1200" baseline="0" dirty="0" err="1">
                <a:solidFill>
                  <a:srgbClr val="1F4E79"/>
                </a:solidFill>
                <a:effectLst/>
                <a:latin typeface="Century Gothic" panose="020B0502020202020204" pitchFamily="34" charset="0"/>
                <a:ea typeface="+mn-ea"/>
                <a:cs typeface="+mn-cs"/>
              </a:rPr>
              <a:t>etwas</a:t>
            </a:r>
            <a:r>
              <a:rPr lang="en-GB" sz="1200" b="0" kern="1200" baseline="0" dirty="0">
                <a:solidFill>
                  <a:srgbClr val="1F4E79"/>
                </a:solidFill>
                <a:effectLst/>
                <a:latin typeface="Century Gothic" panose="020B0502020202020204" pitchFamily="34" charset="0"/>
                <a:ea typeface="+mn-ea"/>
                <a:cs typeface="+mn-cs"/>
              </a:rPr>
              <a:t> </a:t>
            </a:r>
            <a:r>
              <a:rPr lang="en-GB" sz="1200" b="0" kern="1200" baseline="0" dirty="0" err="1">
                <a:solidFill>
                  <a:srgbClr val="1F4E79"/>
                </a:solidFill>
                <a:effectLst/>
                <a:latin typeface="Century Gothic" panose="020B0502020202020204" pitchFamily="34" charset="0"/>
                <a:ea typeface="+mn-ea"/>
                <a:cs typeface="+mn-cs"/>
              </a:rPr>
              <a:t>im</a:t>
            </a:r>
            <a:r>
              <a:rPr lang="en-GB" sz="1200" b="0" kern="1200" baseline="0" dirty="0">
                <a:solidFill>
                  <a:srgbClr val="1F4E79"/>
                </a:solidFill>
                <a:effectLst/>
                <a:latin typeface="Century Gothic" panose="020B0502020202020204" pitchFamily="34" charset="0"/>
                <a:ea typeface="+mn-ea"/>
                <a:cs typeface="+mn-cs"/>
              </a:rPr>
              <a:t> </a:t>
            </a:r>
            <a:r>
              <a:rPr lang="en-GB" sz="1200" dirty="0" err="1">
                <a:solidFill>
                  <a:srgbClr val="1F4E79"/>
                </a:solidFill>
                <a:latin typeface="Century Gothic" panose="020B0502020202020204" pitchFamily="34" charset="0"/>
              </a:rPr>
              <a:t>Geschäft</a:t>
            </a:r>
            <a:r>
              <a:rPr lang="en-GB" sz="1200" dirty="0">
                <a:solidFill>
                  <a:srgbClr val="1F4E79"/>
                </a:solidFill>
                <a:latin typeface="Century Gothic" panose="020B0502020202020204" pitchFamily="34" charset="0"/>
              </a:rPr>
              <a:t> </a:t>
            </a:r>
            <a:r>
              <a:rPr lang="en-GB" sz="1200" dirty="0" err="1">
                <a:solidFill>
                  <a:srgbClr val="1F4E79"/>
                </a:solidFill>
                <a:latin typeface="Century Gothic" panose="020B0502020202020204" pitchFamily="34" charset="0"/>
              </a:rPr>
              <a:t>gekauft</a:t>
            </a:r>
            <a:r>
              <a:rPr lang="en-GB" sz="1200" dirty="0">
                <a:solidFill>
                  <a:srgbClr val="1F4E79"/>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F4E79"/>
                </a:solidFill>
                <a:latin typeface="Century Gothic" panose="020B0502020202020204" pitchFamily="34" charset="0"/>
              </a:rPr>
              <a:t>4.</a:t>
            </a:r>
            <a:r>
              <a:rPr lang="en-GB" sz="1200" baseline="0" dirty="0">
                <a:solidFill>
                  <a:srgbClr val="1F4E79"/>
                </a:solidFill>
                <a:latin typeface="Century Gothic" panose="020B0502020202020204" pitchFamily="34" charset="0"/>
              </a:rPr>
              <a:t> </a:t>
            </a:r>
            <a:r>
              <a:rPr lang="en-GB" sz="1200" baseline="0" dirty="0" err="1">
                <a:solidFill>
                  <a:srgbClr val="1F4E79"/>
                </a:solidFill>
                <a:latin typeface="Century Gothic" panose="020B0502020202020204" pitchFamily="34" charset="0"/>
              </a:rPr>
              <a:t>Nein</a:t>
            </a:r>
            <a:r>
              <a:rPr lang="en-GB" sz="1200" baseline="0" dirty="0">
                <a:solidFill>
                  <a:srgbClr val="1F4E79"/>
                </a:solidFill>
                <a:latin typeface="Century Gothic" panose="020B0502020202020204" pitchFamily="34" charset="0"/>
              </a:rPr>
              <a:t>. Ich </a:t>
            </a:r>
            <a:r>
              <a:rPr lang="en-GB" sz="1200" baseline="0" dirty="0" err="1">
                <a:solidFill>
                  <a:srgbClr val="1F4E79"/>
                </a:solidFill>
                <a:latin typeface="Century Gothic" panose="020B0502020202020204" pitchFamily="34" charset="0"/>
              </a:rPr>
              <a:t>habe</a:t>
            </a:r>
            <a:r>
              <a:rPr lang="en-GB" sz="1200" baseline="0" dirty="0">
                <a:solidFill>
                  <a:srgbClr val="1F4E79"/>
                </a:solidFill>
                <a:latin typeface="Century Gothic" panose="020B0502020202020204" pitchFamily="34" charset="0"/>
              </a:rPr>
              <a:t> </a:t>
            </a:r>
            <a:r>
              <a:rPr lang="en-GB" sz="1200" baseline="0" dirty="0" err="1">
                <a:solidFill>
                  <a:srgbClr val="1F4E79"/>
                </a:solidFill>
                <a:latin typeface="Century Gothic" panose="020B0502020202020204" pitchFamily="34" charset="0"/>
              </a:rPr>
              <a:t>letzte</a:t>
            </a:r>
            <a:r>
              <a:rPr lang="en-GB" sz="1200" baseline="0" dirty="0">
                <a:solidFill>
                  <a:srgbClr val="1F4E79"/>
                </a:solidFill>
                <a:latin typeface="Century Gothic" panose="020B0502020202020204" pitchFamily="34" charset="0"/>
              </a:rPr>
              <a:t> </a:t>
            </a:r>
            <a:r>
              <a:rPr lang="en-GB" sz="1200" baseline="0" dirty="0" err="1">
                <a:solidFill>
                  <a:srgbClr val="1F4E79"/>
                </a:solidFill>
                <a:latin typeface="Century Gothic" panose="020B0502020202020204" pitchFamily="34" charset="0"/>
              </a:rPr>
              <a:t>Woche</a:t>
            </a:r>
            <a:r>
              <a:rPr lang="en-GB" sz="1200" baseline="0" dirty="0">
                <a:solidFill>
                  <a:srgbClr val="1F4E79"/>
                </a:solidFill>
                <a:latin typeface="Century Gothic" panose="020B0502020202020204" pitchFamily="34" charset="0"/>
              </a:rPr>
              <a:t> den </a:t>
            </a:r>
            <a:r>
              <a:rPr lang="en-GB" sz="1200" baseline="0" dirty="0" err="1">
                <a:solidFill>
                  <a:srgbClr val="1F4E79"/>
                </a:solidFill>
                <a:latin typeface="Century Gothic" panose="020B0502020202020204" pitchFamily="34" charset="0"/>
              </a:rPr>
              <a:t>Wasserpark</a:t>
            </a:r>
            <a:r>
              <a:rPr lang="en-GB" sz="1200" baseline="0" dirty="0">
                <a:solidFill>
                  <a:srgbClr val="1F4E79"/>
                </a:solidFill>
                <a:latin typeface="Century Gothic" panose="020B0502020202020204" pitchFamily="34" charset="0"/>
              </a:rPr>
              <a:t> </a:t>
            </a:r>
            <a:r>
              <a:rPr lang="en-GB" sz="1200" baseline="0" dirty="0" err="1">
                <a:solidFill>
                  <a:srgbClr val="1F4E79"/>
                </a:solidFill>
                <a:latin typeface="Century Gothic" panose="020B0502020202020204" pitchFamily="34" charset="0"/>
              </a:rPr>
              <a:t>nicht</a:t>
            </a:r>
            <a:r>
              <a:rPr lang="en-GB" sz="1200" baseline="0" dirty="0">
                <a:solidFill>
                  <a:srgbClr val="1F4E79"/>
                </a:solidFill>
                <a:latin typeface="Century Gothic" panose="020B0502020202020204" pitchFamily="34" charset="0"/>
              </a:rPr>
              <a:t> </a:t>
            </a:r>
            <a:r>
              <a:rPr lang="en-GB" sz="1200" baseline="0" dirty="0" err="1">
                <a:solidFill>
                  <a:srgbClr val="1F4E79"/>
                </a:solidFill>
                <a:latin typeface="Century Gothic" panose="020B0502020202020204" pitchFamily="34" charset="0"/>
              </a:rPr>
              <a:t>besucht</a:t>
            </a:r>
            <a:r>
              <a:rPr lang="en-GB" sz="1200" baseline="0" dirty="0">
                <a:solidFill>
                  <a:srgbClr val="1F4E79"/>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rgbClr val="1F4E79"/>
                </a:solidFill>
                <a:latin typeface="Century Gothic" panose="020B0502020202020204" pitchFamily="34" charset="0"/>
              </a:rPr>
              <a:t>5. </a:t>
            </a:r>
            <a:r>
              <a:rPr lang="en-GB" sz="1200" baseline="0" dirty="0" err="1">
                <a:solidFill>
                  <a:srgbClr val="1F4E79"/>
                </a:solidFill>
                <a:latin typeface="Century Gothic" panose="020B0502020202020204" pitchFamily="34" charset="0"/>
              </a:rPr>
              <a:t>Ja</a:t>
            </a:r>
            <a:r>
              <a:rPr lang="en-GB" sz="1200" baseline="0" dirty="0">
                <a:solidFill>
                  <a:srgbClr val="1F4E79"/>
                </a:solidFill>
                <a:latin typeface="Century Gothic" panose="020B0502020202020204" pitchFamily="34" charset="0"/>
              </a:rPr>
              <a:t>. Ich </a:t>
            </a:r>
            <a:r>
              <a:rPr lang="en-GB" sz="1200" baseline="0" dirty="0" err="1">
                <a:solidFill>
                  <a:srgbClr val="1F4E79"/>
                </a:solidFill>
                <a:latin typeface="Century Gothic" panose="020B0502020202020204" pitchFamily="34" charset="0"/>
              </a:rPr>
              <a:t>habe</a:t>
            </a:r>
            <a:r>
              <a:rPr lang="en-GB" sz="1200" baseline="0" dirty="0">
                <a:solidFill>
                  <a:srgbClr val="1F4E79"/>
                </a:solidFill>
                <a:latin typeface="Century Gothic" panose="020B0502020202020204" pitchFamily="34" charset="0"/>
              </a:rPr>
              <a:t> </a:t>
            </a:r>
            <a:r>
              <a:rPr lang="en-GB" sz="1200" baseline="0" dirty="0" err="1">
                <a:solidFill>
                  <a:srgbClr val="1F4E79"/>
                </a:solidFill>
                <a:latin typeface="Century Gothic" panose="020B0502020202020204" pitchFamily="34" charset="0"/>
              </a:rPr>
              <a:t>einen</a:t>
            </a:r>
            <a:r>
              <a:rPr lang="en-GB" sz="1200" baseline="0" dirty="0">
                <a:solidFill>
                  <a:srgbClr val="1F4E79"/>
                </a:solidFill>
                <a:latin typeface="Century Gothic" panose="020B0502020202020204" pitchFamily="34" charset="0"/>
              </a:rPr>
              <a:t> Film </a:t>
            </a:r>
            <a:r>
              <a:rPr lang="en-GB" sz="1200" baseline="0" dirty="0" err="1">
                <a:solidFill>
                  <a:srgbClr val="1F4E79"/>
                </a:solidFill>
                <a:latin typeface="Century Gothic" panose="020B0502020202020204" pitchFamily="34" charset="0"/>
              </a:rPr>
              <a:t>im</a:t>
            </a:r>
            <a:r>
              <a:rPr lang="en-GB" sz="1200" baseline="0" dirty="0">
                <a:solidFill>
                  <a:srgbClr val="1F4E79"/>
                </a:solidFill>
                <a:latin typeface="Century Gothic" panose="020B0502020202020204" pitchFamily="34" charset="0"/>
              </a:rPr>
              <a:t> Kino </a:t>
            </a:r>
            <a:r>
              <a:rPr lang="en-GB" sz="1200" baseline="0" dirty="0" err="1">
                <a:solidFill>
                  <a:srgbClr val="1F4E79"/>
                </a:solidFill>
                <a:latin typeface="Century Gothic" panose="020B0502020202020204" pitchFamily="34" charset="0"/>
              </a:rPr>
              <a:t>gesehen</a:t>
            </a:r>
            <a:r>
              <a:rPr lang="en-GB" sz="1200" baseline="0" dirty="0">
                <a:solidFill>
                  <a:srgbClr val="1F4E79"/>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rgbClr val="1F4E79"/>
                </a:solidFill>
                <a:latin typeface="Century Gothic" panose="020B0502020202020204" pitchFamily="34" charset="0"/>
              </a:rPr>
              <a:t>6. </a:t>
            </a:r>
            <a:r>
              <a:rPr lang="en-GB" sz="1200" baseline="0" dirty="0" err="1">
                <a:solidFill>
                  <a:srgbClr val="1F4E79"/>
                </a:solidFill>
                <a:latin typeface="Century Gothic" panose="020B0502020202020204" pitchFamily="34" charset="0"/>
              </a:rPr>
              <a:t>Nein</a:t>
            </a:r>
            <a:r>
              <a:rPr lang="en-GB" sz="1200" baseline="0" dirty="0">
                <a:solidFill>
                  <a:srgbClr val="1F4E79"/>
                </a:solidFill>
                <a:latin typeface="Century Gothic" panose="020B0502020202020204" pitchFamily="34" charset="0"/>
              </a:rPr>
              <a:t>. Ich </a:t>
            </a:r>
            <a:r>
              <a:rPr lang="en-GB" sz="1200" baseline="0" dirty="0" err="1">
                <a:solidFill>
                  <a:srgbClr val="1F4E79"/>
                </a:solidFill>
                <a:latin typeface="Century Gothic" panose="020B0502020202020204" pitchFamily="34" charset="0"/>
              </a:rPr>
              <a:t>habe</a:t>
            </a:r>
            <a:r>
              <a:rPr lang="en-GB" sz="1200" baseline="0" dirty="0">
                <a:solidFill>
                  <a:srgbClr val="1F4E79"/>
                </a:solidFill>
                <a:latin typeface="Century Gothic" panose="020B0502020202020204" pitchFamily="34" charset="0"/>
              </a:rPr>
              <a:t> </a:t>
            </a:r>
            <a:r>
              <a:rPr lang="en-GB" sz="1200" baseline="0" dirty="0" err="1">
                <a:solidFill>
                  <a:srgbClr val="1F4E79"/>
                </a:solidFill>
                <a:latin typeface="Century Gothic" panose="020B0502020202020204" pitchFamily="34" charset="0"/>
              </a:rPr>
              <a:t>letzten</a:t>
            </a:r>
            <a:r>
              <a:rPr lang="en-GB" sz="1200" baseline="0" dirty="0">
                <a:solidFill>
                  <a:srgbClr val="1F4E79"/>
                </a:solidFill>
                <a:latin typeface="Century Gothic" panose="020B0502020202020204" pitchFamily="34" charset="0"/>
              </a:rPr>
              <a:t> Monat </a:t>
            </a:r>
            <a:r>
              <a:rPr lang="en-GB" sz="1200" baseline="0" dirty="0" err="1">
                <a:solidFill>
                  <a:srgbClr val="1F4E79"/>
                </a:solidFill>
                <a:latin typeface="Century Gothic" panose="020B0502020202020204" pitchFamily="34" charset="0"/>
              </a:rPr>
              <a:t>im</a:t>
            </a:r>
            <a:r>
              <a:rPr lang="en-GB" sz="1200" baseline="0" dirty="0">
                <a:solidFill>
                  <a:srgbClr val="1F4E79"/>
                </a:solidFill>
                <a:latin typeface="Century Gothic" panose="020B0502020202020204" pitchFamily="34" charset="0"/>
              </a:rPr>
              <a:t> </a:t>
            </a:r>
            <a:r>
              <a:rPr lang="en-GB" sz="1200" baseline="0" dirty="0" err="1">
                <a:solidFill>
                  <a:srgbClr val="1F4E79"/>
                </a:solidFill>
                <a:latin typeface="Century Gothic" panose="020B0502020202020204" pitchFamily="34" charset="0"/>
              </a:rPr>
              <a:t>Theater</a:t>
            </a:r>
            <a:r>
              <a:rPr lang="en-GB" sz="1200" baseline="0" dirty="0">
                <a:solidFill>
                  <a:srgbClr val="1F4E79"/>
                </a:solidFill>
                <a:latin typeface="Century Gothic" panose="020B0502020202020204" pitchFamily="34" charset="0"/>
              </a:rPr>
              <a:t> </a:t>
            </a:r>
            <a:r>
              <a:rPr lang="en-GB" sz="1200" baseline="0" dirty="0" err="1">
                <a:solidFill>
                  <a:srgbClr val="1F4E79"/>
                </a:solidFill>
                <a:latin typeface="Century Gothic" panose="020B0502020202020204" pitchFamily="34" charset="0"/>
              </a:rPr>
              <a:t>nicht</a:t>
            </a:r>
            <a:r>
              <a:rPr lang="en-GB" sz="1200" baseline="0" dirty="0">
                <a:solidFill>
                  <a:srgbClr val="1F4E79"/>
                </a:solidFill>
                <a:latin typeface="Century Gothic" panose="020B0502020202020204" pitchFamily="34" charset="0"/>
              </a:rPr>
              <a:t> </a:t>
            </a:r>
            <a:r>
              <a:rPr lang="en-GB" sz="1200" baseline="0" dirty="0" err="1">
                <a:solidFill>
                  <a:srgbClr val="1F4E79"/>
                </a:solidFill>
                <a:latin typeface="Century Gothic" panose="020B0502020202020204" pitchFamily="34" charset="0"/>
              </a:rPr>
              <a:t>getanzt</a:t>
            </a:r>
            <a:r>
              <a:rPr lang="en-GB" sz="1200" baseline="0" dirty="0">
                <a:solidFill>
                  <a:srgbClr val="1F4E79"/>
                </a:solidFill>
                <a:latin typeface="Century Gothic" panose="020B0502020202020204" pitchFamily="34" charset="0"/>
              </a:rPr>
              <a:t>.</a:t>
            </a:r>
            <a:endParaRPr lang="en-GB" sz="1200" dirty="0">
              <a:solidFill>
                <a:srgbClr val="1F4E79"/>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endParaRPr lang="en-GB" sz="1200" b="0" i="0" baseline="0" dirty="0">
              <a:solidFill>
                <a:srgbClr val="5B9BD5">
                  <a:lumMod val="50000"/>
                </a:srgbClr>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35</a:t>
            </a:fld>
            <a:endParaRPr lang="en-GB"/>
          </a:p>
        </p:txBody>
      </p:sp>
    </p:spTree>
    <p:extLst>
      <p:ext uri="{BB962C8B-B14F-4D97-AF65-F5344CB8AC3E}">
        <p14:creationId xmlns:p14="http://schemas.microsoft.com/office/powerpoint/2010/main" val="23061767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0388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Answer sheets for the learning HW with the link to the HW sheets are here</a:t>
            </a:r>
            <a:r>
              <a:rPr lang="en-GB" sz="1200" b="0" i="0" dirty="0">
                <a:latin typeface="+mn-lt"/>
                <a:sym typeface="Calibri"/>
              </a:rPr>
              <a:t>:</a:t>
            </a:r>
            <a:r>
              <a:rPr lang="en-GB" sz="1200" b="0" i="0" baseline="0" dirty="0">
                <a:latin typeface="+mn-lt"/>
                <a:sym typeface="Calibri"/>
              </a:rPr>
              <a:t> </a:t>
            </a:r>
            <a:r>
              <a:rPr lang="en-GB" sz="1200" b="1" i="0" baseline="0" dirty="0">
                <a:latin typeface="+mn-lt"/>
                <a:sym typeface="Calibri"/>
              </a:rPr>
              <a:t>https://resources.ncelp.org/concern/resources/44558d88m?locale=en</a:t>
            </a:r>
            <a:endParaRPr lang="en-GB" sz="1200" b="1"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10984649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Answer sheets for the learning HW with the link to the HW sheets are here</a:t>
            </a:r>
            <a:r>
              <a:rPr lang="en-GB" sz="1200" b="0" i="0" dirty="0">
                <a:latin typeface="+mn-lt"/>
                <a:sym typeface="Calibri"/>
              </a:rPr>
              <a:t>:</a:t>
            </a:r>
            <a:r>
              <a:rPr lang="en-GB" sz="1200" b="0" i="0" baseline="0" dirty="0">
                <a:latin typeface="+mn-lt"/>
                <a:sym typeface="Calibri"/>
              </a:rPr>
              <a:t> </a:t>
            </a:r>
            <a:r>
              <a:rPr lang="en-GB" sz="1200" b="1" i="0" dirty="0">
                <a:solidFill>
                  <a:schemeClr val="accent1"/>
                </a:solidFill>
                <a:latin typeface="+mn-lt"/>
                <a:ea typeface="Calibri"/>
                <a:cs typeface="Calibri"/>
                <a:sym typeface="Calibri"/>
              </a:rPr>
              <a:t>https://resources.ncelp.org/concern/resources/44558d88m?locale=en</a:t>
            </a: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26628709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Schreiben</a:t>
            </a:r>
            <a:r>
              <a:rPr lang="en-GB" b="1" dirty="0"/>
              <a:t> Additional HW opportunity.</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Timing: </a:t>
            </a:r>
            <a:r>
              <a:rPr lang="en-GB" sz="1200" kern="1200" dirty="0">
                <a:solidFill>
                  <a:schemeClr val="tx1"/>
                </a:solidFill>
                <a:effectLst/>
                <a:latin typeface="+mn-lt"/>
                <a:ea typeface="+mn-ea"/>
                <a:cs typeface="+mn-cs"/>
              </a:rPr>
              <a:t>8 minutes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This slide challenges</a:t>
            </a:r>
            <a:r>
              <a:rPr lang="en-GB" i="0" baseline="0" dirty="0"/>
              <a:t> students to write using the three singular of the perfect tense with ‘</a:t>
            </a:r>
            <a:r>
              <a:rPr lang="en-GB" i="0" baseline="0" dirty="0" err="1"/>
              <a:t>haben</a:t>
            </a:r>
            <a:r>
              <a:rPr lang="en-GB" i="0" baseline="0" dirty="0"/>
              <a:t>’ in an exercise set in the context of Alastair writing to Mehmet in English, which the students have to translate into German for him.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i="0" baseline="0" dirty="0"/>
            </a:br>
            <a:r>
              <a:rPr lang="en-GB" i="0" baseline="0" dirty="0"/>
              <a:t>Both present perfect and simple past English forms are featured, students being required to translate both using the German perfect tense. Various question forms also feature, along with time and place adverbials. The slide is animated and the English sentences first appear one by one upon clicking the mouse, followed by the German translations.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Suggested procedure</a:t>
            </a:r>
            <a:r>
              <a:rPr lang="en-GB" sz="120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1</a:t>
            </a:r>
            <a:r>
              <a:rPr lang="en-GB" sz="1200" b="0" kern="1200" baseline="0" dirty="0">
                <a:solidFill>
                  <a:schemeClr val="tx1"/>
                </a:solidFill>
                <a:effectLst/>
                <a:latin typeface="+mn-lt"/>
                <a:ea typeface="+mn-ea"/>
                <a:cs typeface="+mn-cs"/>
              </a:rPr>
              <a:t>. Students translate the English sentences into German.</a:t>
            </a:r>
          </a:p>
          <a:p>
            <a:r>
              <a:rPr lang="en-GB" sz="1200" b="0" kern="1200" baseline="0" dirty="0">
                <a:solidFill>
                  <a:schemeClr val="tx1"/>
                </a:solidFill>
                <a:effectLst/>
                <a:latin typeface="+mn-lt"/>
                <a:ea typeface="+mn-ea"/>
                <a:cs typeface="+mn-cs"/>
              </a:rPr>
              <a:t>2. </a:t>
            </a:r>
            <a:r>
              <a:rPr lang="en-GB" sz="1200" b="0" kern="1200" dirty="0">
                <a:solidFill>
                  <a:schemeClr val="tx1"/>
                </a:solidFill>
                <a:effectLst/>
                <a:latin typeface="+mn-lt"/>
                <a:ea typeface="+mn-ea"/>
                <a:cs typeface="+mn-cs"/>
              </a:rPr>
              <a:t>Click on the mouse</a:t>
            </a:r>
            <a:r>
              <a:rPr lang="en-GB" sz="1200" b="0" kern="1200" baseline="0" dirty="0">
                <a:solidFill>
                  <a:schemeClr val="tx1"/>
                </a:solidFill>
                <a:effectLst/>
                <a:latin typeface="+mn-lt"/>
                <a:ea typeface="+mn-ea"/>
                <a:cs typeface="+mn-cs"/>
              </a:rPr>
              <a:t> to animate the answers.</a:t>
            </a:r>
            <a:endParaRPr lang="en-GB" sz="1200" b="0" i="0" baseline="0" dirty="0">
              <a:solidFill>
                <a:srgbClr val="5B9BD5">
                  <a:lumMod val="50000"/>
                </a:srgbClr>
              </a:solidFill>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051212F4-EB5A-464B-92EC-DACFCB1CC2CD}" type="slidenum">
              <a:rPr lang="en-GB" smtClean="0"/>
              <a:t>39</a:t>
            </a:fld>
            <a:endParaRPr lang="en-GB"/>
          </a:p>
        </p:txBody>
      </p:sp>
    </p:spTree>
    <p:extLst>
      <p:ext uri="{BB962C8B-B14F-4D97-AF65-F5344CB8AC3E}">
        <p14:creationId xmlns:p14="http://schemas.microsoft.com/office/powerpoint/2010/main" val="207057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Transcript</a:t>
            </a:r>
            <a:r>
              <a:rPr lang="en-GB" sz="1200" kern="1200">
                <a:solidFill>
                  <a:schemeClr val="tx1"/>
                </a:solidFill>
                <a:effectLst/>
                <a:latin typeface="+mn-lt"/>
                <a:ea typeface="+mn-ea"/>
                <a:cs typeface="+mn-cs"/>
              </a:rPr>
              <a:t> </a:t>
            </a:r>
          </a:p>
          <a:p>
            <a:r>
              <a:rPr lang="en-GB" sz="1200" kern="1200" baseline="0">
                <a:solidFill>
                  <a:schemeClr val="tx1"/>
                </a:solidFill>
                <a:effectLst/>
                <a:latin typeface="+mn-lt"/>
                <a:ea typeface="+mn-ea"/>
                <a:cs typeface="+mn-cs"/>
              </a:rPr>
              <a:t>3. In Schruns kann man viel Sport machen.</a:t>
            </a:r>
          </a:p>
        </p:txBody>
      </p:sp>
      <p:sp>
        <p:nvSpPr>
          <p:cNvPr id="4" name="Slide Number Placeholder 3"/>
          <p:cNvSpPr>
            <a:spLocks noGrp="1"/>
          </p:cNvSpPr>
          <p:nvPr>
            <p:ph type="sldNum" sz="quarter" idx="10"/>
          </p:nvPr>
        </p:nvSpPr>
        <p:spPr/>
        <p:txBody>
          <a:bodyPr/>
          <a:lstStyle/>
          <a:p>
            <a:fld id="{051212F4-EB5A-464B-92EC-DACFCB1CC2CD}" type="slidenum">
              <a:rPr lang="en-GB" smtClean="0"/>
              <a:t>4</a:t>
            </a:fld>
            <a:endParaRPr lang="en-GB"/>
          </a:p>
        </p:txBody>
      </p:sp>
    </p:spTree>
    <p:extLst>
      <p:ext uri="{BB962C8B-B14F-4D97-AF65-F5344CB8AC3E}">
        <p14:creationId xmlns:p14="http://schemas.microsoft.com/office/powerpoint/2010/main" val="1916735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Transcript</a:t>
            </a:r>
            <a:r>
              <a:rPr lang="en-GB" sz="1200" kern="1200">
                <a:solidFill>
                  <a:schemeClr val="tx1"/>
                </a:solidFill>
                <a:effectLst/>
                <a:latin typeface="+mn-lt"/>
                <a:ea typeface="+mn-ea"/>
                <a:cs typeface="+mn-cs"/>
              </a:rPr>
              <a:t> </a:t>
            </a:r>
          </a:p>
          <a:p>
            <a:r>
              <a:rPr lang="en-GB"/>
              <a:t>4. Stein am Rhein ist historisch.</a:t>
            </a:r>
          </a:p>
        </p:txBody>
      </p:sp>
      <p:sp>
        <p:nvSpPr>
          <p:cNvPr id="4" name="Slide Number Placeholder 3"/>
          <p:cNvSpPr>
            <a:spLocks noGrp="1"/>
          </p:cNvSpPr>
          <p:nvPr>
            <p:ph type="sldNum" sz="quarter" idx="10"/>
          </p:nvPr>
        </p:nvSpPr>
        <p:spPr/>
        <p:txBody>
          <a:bodyPr/>
          <a:lstStyle/>
          <a:p>
            <a:fld id="{051212F4-EB5A-464B-92EC-DACFCB1CC2CD}" type="slidenum">
              <a:rPr lang="en-GB" smtClean="0"/>
              <a:t>5</a:t>
            </a:fld>
            <a:endParaRPr lang="en-GB"/>
          </a:p>
        </p:txBody>
      </p:sp>
    </p:spTree>
    <p:extLst>
      <p:ext uri="{BB962C8B-B14F-4D97-AF65-F5344CB8AC3E}">
        <p14:creationId xmlns:p14="http://schemas.microsoft.com/office/powerpoint/2010/main" val="3043883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Transcript</a:t>
            </a:r>
            <a:r>
              <a:rPr lang="en-GB" sz="1200" kern="1200">
                <a:solidFill>
                  <a:schemeClr val="tx1"/>
                </a:solidFill>
                <a:effectLst/>
                <a:latin typeface="+mn-lt"/>
                <a:ea typeface="+mn-ea"/>
                <a:cs typeface="+mn-cs"/>
              </a:rPr>
              <a:t> </a:t>
            </a:r>
          </a:p>
          <a:p>
            <a:r>
              <a:rPr lang="en-GB"/>
              <a:t>5. Schaffhausen</a:t>
            </a:r>
            <a:r>
              <a:rPr lang="en-GB" baseline="0"/>
              <a:t> ist sehr schön!</a:t>
            </a:r>
          </a:p>
        </p:txBody>
      </p:sp>
      <p:sp>
        <p:nvSpPr>
          <p:cNvPr id="4" name="Slide Number Placeholder 3"/>
          <p:cNvSpPr>
            <a:spLocks noGrp="1"/>
          </p:cNvSpPr>
          <p:nvPr>
            <p:ph type="sldNum" sz="quarter" idx="10"/>
          </p:nvPr>
        </p:nvSpPr>
        <p:spPr/>
        <p:txBody>
          <a:bodyPr/>
          <a:lstStyle/>
          <a:p>
            <a:fld id="{051212F4-EB5A-464B-92EC-DACFCB1CC2CD}" type="slidenum">
              <a:rPr lang="en-GB" smtClean="0"/>
              <a:t>6</a:t>
            </a:fld>
            <a:endParaRPr lang="en-GB"/>
          </a:p>
        </p:txBody>
      </p:sp>
    </p:spTree>
    <p:extLst>
      <p:ext uri="{BB962C8B-B14F-4D97-AF65-F5344CB8AC3E}">
        <p14:creationId xmlns:p14="http://schemas.microsoft.com/office/powerpoint/2010/main" val="677871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Transcript</a:t>
            </a:r>
            <a:r>
              <a:rPr lang="en-GB" sz="1200" kern="1200">
                <a:solidFill>
                  <a:schemeClr val="tx1"/>
                </a:solidFill>
                <a:effectLst/>
                <a:latin typeface="+mn-lt"/>
                <a:ea typeface="+mn-ea"/>
                <a:cs typeface="+mn-cs"/>
              </a:rPr>
              <a:t> </a:t>
            </a:r>
          </a:p>
          <a:p>
            <a:r>
              <a:rPr lang="en-GB" baseline="0"/>
              <a:t>6. Schlieren hat ein Schwimmbad.</a:t>
            </a:r>
          </a:p>
        </p:txBody>
      </p:sp>
      <p:sp>
        <p:nvSpPr>
          <p:cNvPr id="4" name="Slide Number Placeholder 3"/>
          <p:cNvSpPr>
            <a:spLocks noGrp="1"/>
          </p:cNvSpPr>
          <p:nvPr>
            <p:ph type="sldNum" sz="quarter" idx="10"/>
          </p:nvPr>
        </p:nvSpPr>
        <p:spPr/>
        <p:txBody>
          <a:bodyPr/>
          <a:lstStyle/>
          <a:p>
            <a:fld id="{051212F4-EB5A-464B-92EC-DACFCB1CC2CD}" type="slidenum">
              <a:rPr lang="en-GB" smtClean="0"/>
              <a:t>7</a:t>
            </a:fld>
            <a:endParaRPr lang="en-GB"/>
          </a:p>
        </p:txBody>
      </p:sp>
    </p:spTree>
    <p:extLst>
      <p:ext uri="{BB962C8B-B14F-4D97-AF65-F5344CB8AC3E}">
        <p14:creationId xmlns:p14="http://schemas.microsoft.com/office/powerpoint/2010/main" val="514797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Transcript</a:t>
            </a:r>
            <a:r>
              <a:rPr lang="en-GB" sz="1200" kern="1200">
                <a:solidFill>
                  <a:schemeClr val="tx1"/>
                </a:solidFill>
                <a:effectLst/>
                <a:latin typeface="+mn-lt"/>
                <a:ea typeface="+mn-ea"/>
                <a:cs typeface="+mn-cs"/>
              </a:rPr>
              <a:t> </a:t>
            </a:r>
          </a:p>
          <a:p>
            <a:r>
              <a:rPr lang="en-GB" baseline="0"/>
              <a:t>7. In Altstätten spricht man Deutsch.</a:t>
            </a:r>
          </a:p>
        </p:txBody>
      </p:sp>
      <p:sp>
        <p:nvSpPr>
          <p:cNvPr id="4" name="Slide Number Placeholder 3"/>
          <p:cNvSpPr>
            <a:spLocks noGrp="1"/>
          </p:cNvSpPr>
          <p:nvPr>
            <p:ph type="sldNum" sz="quarter" idx="10"/>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3349863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Transcript</a:t>
            </a:r>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8. Hallstatt is sehr touristisch.</a:t>
            </a:r>
          </a:p>
        </p:txBody>
      </p:sp>
      <p:sp>
        <p:nvSpPr>
          <p:cNvPr id="4" name="Slide Number Placeholder 3"/>
          <p:cNvSpPr>
            <a:spLocks noGrp="1"/>
          </p:cNvSpPr>
          <p:nvPr>
            <p:ph type="sldNum" sz="quarter" idx="10"/>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361111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07/07/2021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07/07/2021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929698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023632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7704235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798772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431159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1407586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9831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742989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4163117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0832778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6699278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78743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6834139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069650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528291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28705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891522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911863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34398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891961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5690963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73896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614305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91053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158705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0657609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2091380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680125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7876536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5170480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9327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8065027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2171048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8797503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0629148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77037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2375268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21411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38564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978942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13677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992376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72891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143411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4029286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06504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51406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9522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07/07/2021</a:t>
            </a:fld>
            <a:endParaRPr lang="en-GB">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07/07/2021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07/07/2021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a:solidFill>
                  <a:srgbClr val="002060"/>
                </a:solidFill>
                <a:latin typeface="Century Gothic" panose="020B0502020202020204" pitchFamily="34" charset="0"/>
              </a:rPr>
              <a:t>Material</a:t>
            </a:r>
            <a:r>
              <a:rPr lang="en-GB" sz="1100">
                <a:solidFill>
                  <a:srgbClr val="002060"/>
                </a:solidFill>
                <a:latin typeface="Arial" panose="020B0604020202020204" pitchFamily="34" charset="0"/>
              </a:rPr>
              <a:t> </a:t>
            </a:r>
            <a:r>
              <a:rPr lang="en-GB" sz="1100">
                <a:solidFill>
                  <a:srgbClr val="002060"/>
                </a:solidFill>
                <a:latin typeface="Century Gothic" panose="020B0502020202020204" pitchFamily="34" charset="0"/>
              </a:rPr>
              <a:t>licensed as </a:t>
            </a:r>
            <a:r>
              <a:rPr lang="en-GB" sz="1100" b="1" u="sng">
                <a:solidFill>
                  <a:srgbClr val="FFFFFF"/>
                </a:solidFill>
                <a:latin typeface="Century Gothic" panose="020B0502020202020204" pitchFamily="34" charset="0"/>
                <a:hlinkClick r:id="rId16"/>
              </a:rPr>
              <a:t>CC BY-NC-SA 4.0</a:t>
            </a:r>
            <a:br>
              <a:rPr lang="en-GB" sz="1100">
                <a:solidFill>
                  <a:prstClr val="black"/>
                </a:solidFill>
                <a:latin typeface="Century Gothic" panose="020B0502020202020204" pitchFamily="34" charset="0"/>
              </a:rPr>
            </a:br>
            <a:endParaRPr lang="en-GB" sz="110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a:solidFill>
                  <a:srgbClr val="002060"/>
                </a:solidFill>
                <a:latin typeface="Century Gothic" panose="020B0502020202020204" pitchFamily="34" charset="0"/>
              </a:rPr>
              <a:t>Rachel Hawkes</a:t>
            </a:r>
            <a:endParaRPr lang="en-GB" sz="105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61611851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2475889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14137633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4145896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1.jpg"/><Relationship Id="rId7" Type="http://schemas.openxmlformats.org/officeDocument/2006/relationships/audio" Target="../media/audio11.wav"/><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audio" Target="../media/audio9.wav"/><Relationship Id="rId10" Type="http://schemas.openxmlformats.org/officeDocument/2006/relationships/audio" Target="../media/audio14.wav"/><Relationship Id="rId4" Type="http://schemas.openxmlformats.org/officeDocument/2006/relationships/image" Target="../media/image5.png"/><Relationship Id="rId9" Type="http://schemas.openxmlformats.org/officeDocument/2006/relationships/audio" Target="../media/audio13.wav"/></Relationships>
</file>

<file path=ppt/slides/_rels/slide11.xml.rels><?xml version="1.0" encoding="UTF-8" standalone="yes"?>
<Relationships xmlns="http://schemas.openxmlformats.org/package/2006/relationships"><Relationship Id="rId8" Type="http://schemas.openxmlformats.org/officeDocument/2006/relationships/audio" Target="../media/audio19.wav"/><Relationship Id="rId3" Type="http://schemas.openxmlformats.org/officeDocument/2006/relationships/image" Target="../media/image1.jpg"/><Relationship Id="rId7" Type="http://schemas.openxmlformats.org/officeDocument/2006/relationships/audio" Target="../media/audio18.wav"/><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audio" Target="../media/audio17.wav"/><Relationship Id="rId11" Type="http://schemas.openxmlformats.org/officeDocument/2006/relationships/audio" Target="../media/audio22.wav"/><Relationship Id="rId5" Type="http://schemas.openxmlformats.org/officeDocument/2006/relationships/audio" Target="../media/audio16.wav"/><Relationship Id="rId10" Type="http://schemas.openxmlformats.org/officeDocument/2006/relationships/audio" Target="../media/audio21.wav"/><Relationship Id="rId4" Type="http://schemas.openxmlformats.org/officeDocument/2006/relationships/image" Target="../media/image5.png"/><Relationship Id="rId9" Type="http://schemas.openxmlformats.org/officeDocument/2006/relationships/audio" Target="../media/audio20.wav"/></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gif"/><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audio" Target="../media/audio27.wav"/><Relationship Id="rId3" Type="http://schemas.openxmlformats.org/officeDocument/2006/relationships/slideLayout" Target="../slideLayouts/slideLayout2.xml"/><Relationship Id="rId7" Type="http://schemas.openxmlformats.org/officeDocument/2006/relationships/image" Target="../media/image15.gif"/><Relationship Id="rId12" Type="http://schemas.openxmlformats.org/officeDocument/2006/relationships/audio" Target="../media/audio26.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audio" Target="../media/audio25.wav"/><Relationship Id="rId5" Type="http://schemas.openxmlformats.org/officeDocument/2006/relationships/image" Target="../media/image14.jpeg"/><Relationship Id="rId15" Type="http://schemas.openxmlformats.org/officeDocument/2006/relationships/image" Target="../media/image18.png"/><Relationship Id="rId10" Type="http://schemas.openxmlformats.org/officeDocument/2006/relationships/audio" Target="../media/audio24.wav"/><Relationship Id="rId4" Type="http://schemas.openxmlformats.org/officeDocument/2006/relationships/notesSlide" Target="../notesSlides/notesSlide13.xml"/><Relationship Id="rId9" Type="http://schemas.openxmlformats.org/officeDocument/2006/relationships/audio" Target="../media/audio23.wav"/><Relationship Id="rId14" Type="http://schemas.openxmlformats.org/officeDocument/2006/relationships/audio" Target="../media/audio28.wav"/></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0.png"/><Relationship Id="rId4" Type="http://schemas.openxmlformats.org/officeDocument/2006/relationships/image" Target="../media/image15.gif"/></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80.png"/><Relationship Id="rId4" Type="http://schemas.openxmlformats.org/officeDocument/2006/relationships/image" Target="../media/image15.gi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5.png"/><Relationship Id="rId4" Type="http://schemas.openxmlformats.org/officeDocument/2006/relationships/image" Target="../media/image1.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hemeOverride" Target="../theme/themeOverride2.xml"/><Relationship Id="rId5" Type="http://schemas.openxmlformats.org/officeDocument/2006/relationships/image" Target="../media/image5.png"/><Relationship Id="rId4" Type="http://schemas.openxmlformats.org/officeDocument/2006/relationships/image" Target="../media/image1.jpg"/></Relationships>
</file>

<file path=ppt/slides/_rels/slide18.xml.rels><?xml version="1.0" encoding="UTF-8" standalone="yes"?>
<Relationships xmlns="http://schemas.openxmlformats.org/package/2006/relationships"><Relationship Id="rId8" Type="http://schemas.openxmlformats.org/officeDocument/2006/relationships/audio" Target="../media/audio32.wav"/><Relationship Id="rId3" Type="http://schemas.openxmlformats.org/officeDocument/2006/relationships/image" Target="../media/image5.png"/><Relationship Id="rId7" Type="http://schemas.openxmlformats.org/officeDocument/2006/relationships/audio" Target="../media/audio31.wav"/><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audio" Target="../media/audio30.wav"/><Relationship Id="rId11" Type="http://schemas.openxmlformats.org/officeDocument/2006/relationships/audio" Target="../media/audio35.wav"/><Relationship Id="rId5" Type="http://schemas.openxmlformats.org/officeDocument/2006/relationships/audio" Target="../media/audio29.wav"/><Relationship Id="rId10" Type="http://schemas.openxmlformats.org/officeDocument/2006/relationships/audio" Target="../media/audio34.wav"/><Relationship Id="rId4" Type="http://schemas.openxmlformats.org/officeDocument/2006/relationships/image" Target="../media/image19.png"/><Relationship Id="rId9" Type="http://schemas.openxmlformats.org/officeDocument/2006/relationships/audio" Target="../media/audio33.wav"/></Relationships>
</file>

<file path=ppt/slides/_rels/slide19.xml.rels><?xml version="1.0" encoding="UTF-8" standalone="yes"?>
<Relationships xmlns="http://schemas.openxmlformats.org/package/2006/relationships"><Relationship Id="rId8" Type="http://schemas.openxmlformats.org/officeDocument/2006/relationships/audio" Target="../media/audio40.wav"/><Relationship Id="rId3" Type="http://schemas.openxmlformats.org/officeDocument/2006/relationships/image" Target="../media/image5.png"/><Relationship Id="rId7" Type="http://schemas.openxmlformats.org/officeDocument/2006/relationships/audio" Target="../media/audio39.wav"/><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audio" Target="../media/audio38.wav"/><Relationship Id="rId5" Type="http://schemas.openxmlformats.org/officeDocument/2006/relationships/audio" Target="../media/audio37.wav"/><Relationship Id="rId10" Type="http://schemas.openxmlformats.org/officeDocument/2006/relationships/audio" Target="../media/audio42.wav"/><Relationship Id="rId4" Type="http://schemas.openxmlformats.org/officeDocument/2006/relationships/audio" Target="../media/audio36.wav"/><Relationship Id="rId9" Type="http://schemas.openxmlformats.org/officeDocument/2006/relationships/audio" Target="../media/audio41.wav"/></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en.wikipedia.org/wiki/en:Creative_Commons" TargetMode="External"/><Relationship Id="rId5" Type="http://schemas.openxmlformats.org/officeDocument/2006/relationships/image" Target="../media/image6.jpeg"/><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image" Target="../media/image5.png"/><Relationship Id="rId4" Type="http://schemas.openxmlformats.org/officeDocument/2006/relationships/image" Target="../media/image1.jp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15.gif"/><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audio" Target="../media/audio50.wav"/><Relationship Id="rId3" Type="http://schemas.openxmlformats.org/officeDocument/2006/relationships/image" Target="../media/image5.png"/><Relationship Id="rId7" Type="http://schemas.openxmlformats.org/officeDocument/2006/relationships/audio" Target="../media/audio44.wav"/><Relationship Id="rId12" Type="http://schemas.openxmlformats.org/officeDocument/2006/relationships/audio" Target="../media/audio49.wav"/><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audio" Target="../media/audio43.wav"/><Relationship Id="rId11" Type="http://schemas.openxmlformats.org/officeDocument/2006/relationships/audio" Target="../media/audio48.wav"/><Relationship Id="rId5" Type="http://schemas.openxmlformats.org/officeDocument/2006/relationships/image" Target="../media/image21.gif"/><Relationship Id="rId10" Type="http://schemas.openxmlformats.org/officeDocument/2006/relationships/audio" Target="../media/audio47.wav"/><Relationship Id="rId4" Type="http://schemas.openxmlformats.org/officeDocument/2006/relationships/image" Target="../media/image19.png"/><Relationship Id="rId9" Type="http://schemas.openxmlformats.org/officeDocument/2006/relationships/audio" Target="../media/audio46.wav"/></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22.gif"/><Relationship Id="rId5" Type="http://schemas.openxmlformats.org/officeDocument/2006/relationships/image" Target="../media/image5.png"/><Relationship Id="rId4" Type="http://schemas.openxmlformats.org/officeDocument/2006/relationships/image" Target="../media/image1.jp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audio" Target="../media/audio51.wav"/><Relationship Id="rId7" Type="http://schemas.openxmlformats.org/officeDocument/2006/relationships/image" Target="../media/image21.gi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audio" Target="../media/audio52.wav"/><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24.gif"/><Relationship Id="rId5" Type="http://schemas.openxmlformats.org/officeDocument/2006/relationships/image" Target="../media/image20.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8" Type="http://schemas.openxmlformats.org/officeDocument/2006/relationships/audio" Target="../media/audio55.wav"/><Relationship Id="rId13" Type="http://schemas.openxmlformats.org/officeDocument/2006/relationships/audio" Target="../media/audio60.wav"/><Relationship Id="rId3" Type="http://schemas.openxmlformats.org/officeDocument/2006/relationships/image" Target="../media/image5.png"/><Relationship Id="rId7" Type="http://schemas.openxmlformats.org/officeDocument/2006/relationships/audio" Target="../media/audio54.wav"/><Relationship Id="rId12" Type="http://schemas.openxmlformats.org/officeDocument/2006/relationships/audio" Target="../media/audio59.wav"/><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audio" Target="../media/audio53.wav"/><Relationship Id="rId11" Type="http://schemas.openxmlformats.org/officeDocument/2006/relationships/audio" Target="../media/audio58.wav"/><Relationship Id="rId5" Type="http://schemas.openxmlformats.org/officeDocument/2006/relationships/image" Target="../media/image21.gif"/><Relationship Id="rId10" Type="http://schemas.openxmlformats.org/officeDocument/2006/relationships/audio" Target="../media/audio57.wav"/><Relationship Id="rId4" Type="http://schemas.openxmlformats.org/officeDocument/2006/relationships/image" Target="../media/image19.png"/><Relationship Id="rId9" Type="http://schemas.openxmlformats.org/officeDocument/2006/relationships/audio" Target="../media/audio56.wav"/></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en.wikipedia.org/wiki/en:Creative_Commons" TargetMode="External"/><Relationship Id="rId5" Type="http://schemas.openxmlformats.org/officeDocument/2006/relationships/image" Target="../media/image7.jpe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4.gif"/><Relationship Id="rId5" Type="http://schemas.openxmlformats.org/officeDocument/2006/relationships/image" Target="../media/image21.gif"/><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4.gif"/><Relationship Id="rId5" Type="http://schemas.openxmlformats.org/officeDocument/2006/relationships/image" Target="../media/image21.gif"/><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1.gif"/><Relationship Id="rId4" Type="http://schemas.openxmlformats.org/officeDocument/2006/relationships/image" Target="../media/image15.gif"/></Relationships>
</file>

<file path=ppt/slides/_rels/slide34.xml.rels><?xml version="1.0" encoding="UTF-8" standalone="yes"?>
<Relationships xmlns="http://schemas.openxmlformats.org/package/2006/relationships"><Relationship Id="rId8" Type="http://schemas.openxmlformats.org/officeDocument/2006/relationships/audio" Target="../media/audio63.wav"/><Relationship Id="rId3" Type="http://schemas.openxmlformats.org/officeDocument/2006/relationships/image" Target="../media/image5.png"/><Relationship Id="rId7" Type="http://schemas.openxmlformats.org/officeDocument/2006/relationships/audio" Target="../media/audio62.wav"/><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audio" Target="../media/audio61.wav"/><Relationship Id="rId11" Type="http://schemas.openxmlformats.org/officeDocument/2006/relationships/audio" Target="../media/audio66.wav"/><Relationship Id="rId5" Type="http://schemas.openxmlformats.org/officeDocument/2006/relationships/image" Target="../media/image21.gif"/><Relationship Id="rId10" Type="http://schemas.openxmlformats.org/officeDocument/2006/relationships/audio" Target="../media/audio65.wav"/><Relationship Id="rId4" Type="http://schemas.openxmlformats.org/officeDocument/2006/relationships/image" Target="../media/image15.gif"/><Relationship Id="rId9" Type="http://schemas.openxmlformats.org/officeDocument/2006/relationships/audio" Target="../media/audio64.wav"/></Relationships>
</file>

<file path=ppt/slides/_rels/slide35.xml.rels><?xml version="1.0" encoding="UTF-8" standalone="yes"?>
<Relationships xmlns="http://schemas.openxmlformats.org/package/2006/relationships"><Relationship Id="rId8" Type="http://schemas.openxmlformats.org/officeDocument/2006/relationships/audio" Target="../media/audio69.wav"/><Relationship Id="rId13"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audio" Target="../media/audio68.wav"/><Relationship Id="rId12"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audio" Target="../media/audio67.wav"/><Relationship Id="rId11" Type="http://schemas.openxmlformats.org/officeDocument/2006/relationships/audio" Target="../media/audio72.wav"/><Relationship Id="rId5" Type="http://schemas.openxmlformats.org/officeDocument/2006/relationships/image" Target="../media/image21.gif"/><Relationship Id="rId10" Type="http://schemas.openxmlformats.org/officeDocument/2006/relationships/audio" Target="../media/audio71.wav"/><Relationship Id="rId4" Type="http://schemas.openxmlformats.org/officeDocument/2006/relationships/image" Target="../media/image15.gif"/><Relationship Id="rId9" Type="http://schemas.openxmlformats.org/officeDocument/2006/relationships/audio" Target="../media/audio70.wav"/></Relationships>
</file>

<file path=ppt/slides/_rels/slide3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jp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49.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hyperlink" Target="https://www.gaminggrammar.com/" TargetMode="External"/><Relationship Id="rId10" Type="http://schemas.openxmlformats.org/officeDocument/2006/relationships/image" Target="../media/image33.png"/><Relationship Id="rId4" Type="http://schemas.openxmlformats.org/officeDocument/2006/relationships/image" Target="../media/image5.png"/><Relationship Id="rId9"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8" Type="http://schemas.openxmlformats.org/officeDocument/2006/relationships/hyperlink" Target="https://quizlet.com/gb/499226027/year-7-german-term-31-week-3-flash-cards/" TargetMode="External"/><Relationship Id="rId3" Type="http://schemas.openxmlformats.org/officeDocument/2006/relationships/image" Target="../media/image5.png"/><Relationship Id="rId7" Type="http://schemas.openxmlformats.org/officeDocument/2006/relationships/hyperlink" Target="https://quizlet.com/gb/514904253/year-8-german-term-11-week-3-flash-cards/" TargetMode="External"/><Relationship Id="rId2" Type="http://schemas.openxmlformats.org/officeDocument/2006/relationships/notesSlide" Target="../notesSlides/notesSlide38.xml"/><Relationship Id="rId1" Type="http://schemas.openxmlformats.org/officeDocument/2006/relationships/slideLayout" Target="../slideLayouts/slideLayout37.xml"/><Relationship Id="rId6" Type="http://schemas.openxmlformats.org/officeDocument/2006/relationships/hyperlink" Target="https://resources.ncelp.org/concern/resources/fb494885f?locale=en" TargetMode="External"/><Relationship Id="rId11" Type="http://schemas.openxmlformats.org/officeDocument/2006/relationships/image" Target="../media/image41.png"/><Relationship Id="rId5" Type="http://schemas.openxmlformats.org/officeDocument/2006/relationships/hyperlink" Target="https://drive.google.com/file/d/1Bgkq5ilfrR4mqnrEfYhWQKC4NbwWfyN_/view?usp=sharing" TargetMode="External"/><Relationship Id="rId10"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hyperlink" Target="https://quizlet.com/gb/502939254/year-7-german-term-32-week-6-flash-card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2.gif"/><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audio" Target="../media/audio4.wav"/></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en.wikipedia.org/wiki/en:Creative_Commons" TargetMode="External"/><Relationship Id="rId5" Type="http://schemas.openxmlformats.org/officeDocument/2006/relationships/image" Target="../media/image10.jpeg"/><Relationship Id="rId4" Type="http://schemas.openxmlformats.org/officeDocument/2006/relationships/audio" Target="../media/audio5.wav"/></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audio" Target="../media/audio6.wav"/></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commons.wikimedia.org/wiki/User:Roland_Zumbuehl" TargetMode="External"/><Relationship Id="rId5" Type="http://schemas.openxmlformats.org/officeDocument/2006/relationships/hyperlink" Target="https://en.wikipedia.org/wiki/en:Creative_Commons" TargetMode="External"/><Relationship Id="rId4" Type="http://schemas.openxmlformats.org/officeDocument/2006/relationships/audio" Target="../media/audio7.wav"/></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en.wikipedia.org/wiki/en:Creative_Commons" TargetMode="External"/><Relationship Id="rId5" Type="http://schemas.openxmlformats.org/officeDocument/2006/relationships/image" Target="../media/image13.jpeg"/><Relationship Id="rId4" Type="http://schemas.openxmlformats.org/officeDocument/2006/relationships/audio" Target="../media/audio8.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grpSp>
        <p:sp>
          <p:nvSpPr>
            <p:cNvPr id="4" name="Isosceles Triangle 3"/>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 name="Rectangle 4"/>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gr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2" name="Title 3">
            <a:extLst>
              <a:ext uri="{FF2B5EF4-FFF2-40B4-BE49-F238E27FC236}">
                <a16:creationId xmlns:a16="http://schemas.microsoft.com/office/drawing/2014/main" id="{FB3080A5-F16B-4F94-9ED2-D83CD7136601}"/>
              </a:ext>
            </a:extLst>
          </p:cNvPr>
          <p:cNvSpPr txBox="1">
            <a:spLocks/>
          </p:cNvSpPr>
          <p:nvPr/>
        </p:nvSpPr>
        <p:spPr>
          <a:xfrm>
            <a:off x="107125" y="5315141"/>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2 - Lesson 3</a:t>
            </a:r>
          </a:p>
        </p:txBody>
      </p:sp>
      <p:sp>
        <p:nvSpPr>
          <p:cNvPr id="16" name="Title 3">
            <a:extLst>
              <a:ext uri="{FF2B5EF4-FFF2-40B4-BE49-F238E27FC236}">
                <a16:creationId xmlns:a16="http://schemas.microsoft.com/office/drawing/2014/main" id="{C8C5BCEA-3DC4-45BC-BA08-14F8484B404D}"/>
              </a:ext>
            </a:extLst>
          </p:cNvPr>
          <p:cNvSpPr txBox="1">
            <a:spLocks/>
          </p:cNvSpPr>
          <p:nvPr/>
        </p:nvSpPr>
        <p:spPr>
          <a:xfrm>
            <a:off x="103232" y="6102462"/>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Rachel Hawkes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7</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/7/2021</a:t>
            </a:r>
          </a:p>
        </p:txBody>
      </p:sp>
      <p:sp>
        <p:nvSpPr>
          <p:cNvPr id="2" name="Title 1">
            <a:extLst>
              <a:ext uri="{FF2B5EF4-FFF2-40B4-BE49-F238E27FC236}">
                <a16:creationId xmlns:a16="http://schemas.microsoft.com/office/drawing/2014/main" id="{3AA9E0A5-AC34-FD4D-A4BA-9F2AAE99E4E7}"/>
              </a:ext>
            </a:extLst>
          </p:cNvPr>
          <p:cNvSpPr>
            <a:spLocks noGrp="1"/>
          </p:cNvSpPr>
          <p:nvPr>
            <p:ph type="title"/>
          </p:nvPr>
        </p:nvSpPr>
        <p:spPr>
          <a:xfrm>
            <a:off x="300038" y="1901453"/>
            <a:ext cx="8387212" cy="1737281"/>
          </a:xfrm>
        </p:spPr>
        <p:txBody>
          <a:bodyPr>
            <a:normAutofit/>
          </a:bodyPr>
          <a:lstStyle/>
          <a:p>
            <a:r>
              <a:rPr lang="en-GB" sz="4000" b="1" dirty="0">
                <a:solidFill>
                  <a:prstClr val="white"/>
                </a:solidFill>
              </a:rPr>
              <a:t>Comparing experiences</a:t>
            </a:r>
            <a:endParaRPr lang="en-US" sz="4000" dirty="0"/>
          </a:p>
        </p:txBody>
      </p:sp>
      <p:sp>
        <p:nvSpPr>
          <p:cNvPr id="13" name="Title 3"/>
          <p:cNvSpPr txBox="1">
            <a:spLocks/>
          </p:cNvSpPr>
          <p:nvPr/>
        </p:nvSpPr>
        <p:spPr>
          <a:xfrm>
            <a:off x="248369" y="3055553"/>
            <a:ext cx="9405381" cy="855164"/>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Past (perfect) with </a:t>
            </a:r>
            <a:r>
              <a:rPr kumimoji="0" lang="en-GB" sz="2800" b="0" i="1"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haben</a:t>
            </a:r>
            <a:endParaRPr kumimoji="0" lang="en-GB" sz="2800" b="0" i="1"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SSC [sch-; st-; sp-] revisited</a:t>
            </a:r>
          </a:p>
        </p:txBody>
      </p:sp>
    </p:spTree>
    <p:extLst>
      <p:ext uri="{BB962C8B-B14F-4D97-AF65-F5344CB8AC3E}">
        <p14:creationId xmlns:p14="http://schemas.microsoft.com/office/powerpoint/2010/main" val="1176492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30" name="Table 29" descr="Table for exercises">
            <a:extLst>
              <a:ext uri="{FF2B5EF4-FFF2-40B4-BE49-F238E27FC236}">
                <a16:creationId xmlns:a16="http://schemas.microsoft.com/office/drawing/2014/main" id="{14B0B687-DE07-4FF2-B1B8-0D613633DECD}"/>
              </a:ext>
            </a:extLst>
          </p:cNvPr>
          <p:cNvGraphicFramePr>
            <a:graphicFrameLocks noGrp="1"/>
          </p:cNvGraphicFramePr>
          <p:nvPr>
            <p:extLst>
              <p:ext uri="{D42A27DB-BD31-4B8C-83A1-F6EECF244321}">
                <p14:modId xmlns:p14="http://schemas.microsoft.com/office/powerpoint/2010/main" val="1306727281"/>
              </p:ext>
            </p:extLst>
          </p:nvPr>
        </p:nvGraphicFramePr>
        <p:xfrm>
          <a:off x="829473" y="1966966"/>
          <a:ext cx="10461144" cy="3477047"/>
        </p:xfrm>
        <a:graphic>
          <a:graphicData uri="http://schemas.openxmlformats.org/drawingml/2006/table">
            <a:tbl>
              <a:tblPr firstRow="1" bandRow="1">
                <a:tableStyleId>{5940675A-B579-460E-94D1-54222C63F5DA}</a:tableStyleId>
              </a:tblPr>
              <a:tblGrid>
                <a:gridCol w="1154673">
                  <a:extLst>
                    <a:ext uri="{9D8B030D-6E8A-4147-A177-3AD203B41FA5}">
                      <a16:colId xmlns:a16="http://schemas.microsoft.com/office/drawing/2014/main" val="20000"/>
                    </a:ext>
                  </a:extLst>
                </a:gridCol>
                <a:gridCol w="4813691">
                  <a:extLst>
                    <a:ext uri="{9D8B030D-6E8A-4147-A177-3AD203B41FA5}">
                      <a16:colId xmlns:a16="http://schemas.microsoft.com/office/drawing/2014/main" val="2718503455"/>
                    </a:ext>
                  </a:extLst>
                </a:gridCol>
                <a:gridCol w="4492780">
                  <a:extLst>
                    <a:ext uri="{9D8B030D-6E8A-4147-A177-3AD203B41FA5}">
                      <a16:colId xmlns:a16="http://schemas.microsoft.com/office/drawing/2014/main" val="20001"/>
                    </a:ext>
                  </a:extLst>
                </a:gridCol>
              </a:tblGrid>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63221944"/>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15262788"/>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938271575"/>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2800" b="1" dirty="0" err="1">
                <a:solidFill>
                  <a:schemeClr val="bg1"/>
                </a:solidFill>
              </a:rPr>
              <a:t>Vokabeln</a:t>
            </a:r>
            <a:r>
              <a:rPr lang="en-GB" sz="28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860066" y="247046"/>
            <a:ext cx="109726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Title 11">
            <a:extLst>
              <a:ext uri="{FF2B5EF4-FFF2-40B4-BE49-F238E27FC236}">
                <a16:creationId xmlns:a16="http://schemas.microsoft.com/office/drawing/2014/main" id="{DDEF5F96-AF6D-4631-889A-5CDA23E1AA98}"/>
              </a:ext>
            </a:extLst>
          </p:cNvPr>
          <p:cNvSpPr txBox="1">
            <a:spLocks/>
          </p:cNvSpPr>
          <p:nvPr/>
        </p:nvSpPr>
        <p:spPr>
          <a:xfrm>
            <a:off x="2018406" y="3503236"/>
            <a:ext cx="4672036" cy="4054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j-ea"/>
                <a:cs typeface="+mj-cs"/>
              </a:rPr>
              <a:t>Spanien</a:t>
            </a:r>
            <a:endParaRPr kumimoji="0" lang="en-US"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34" name="TextBox 33" descr="table content ">
            <a:extLst>
              <a:ext uri="{FF2B5EF4-FFF2-40B4-BE49-F238E27FC236}">
                <a16:creationId xmlns:a16="http://schemas.microsoft.com/office/drawing/2014/main" id="{42562F44-294E-44BE-B603-D52DE9B2244B}"/>
              </a:ext>
            </a:extLst>
          </p:cNvPr>
          <p:cNvSpPr txBox="1"/>
          <p:nvPr/>
        </p:nvSpPr>
        <p:spPr>
          <a:xfrm>
            <a:off x="2019609" y="3981650"/>
            <a:ext cx="47587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04F70"/>
                </a:solidFill>
                <a:effectLst/>
                <a:uLnTx/>
                <a:uFillTx/>
                <a:latin typeface="Century Gothic" panose="020F0302020204030204"/>
                <a:ea typeface="+mn-ea"/>
                <a:cs typeface="+mn-cs"/>
              </a:rPr>
              <a:t>bisher</a:t>
            </a:r>
            <a:endParaRPr kumimoji="0" lang="en-US" sz="2400" b="0" i="0" u="none" strike="noStrike" kern="1200" cap="none" spc="0" normalizeH="0" baseline="0" noProof="0" dirty="0">
              <a:ln>
                <a:noFill/>
              </a:ln>
              <a:solidFill>
                <a:srgbClr val="104F70"/>
              </a:solidFill>
              <a:effectLst/>
              <a:uLnTx/>
              <a:uFillTx/>
              <a:latin typeface="Century Gothic" panose="020F0302020204030204"/>
              <a:ea typeface="+mn-ea"/>
              <a:cs typeface="+mn-cs"/>
            </a:endParaRPr>
          </a:p>
        </p:txBody>
      </p:sp>
      <p:sp>
        <p:nvSpPr>
          <p:cNvPr id="35" name="TextBox 34" descr="table content ">
            <a:extLst>
              <a:ext uri="{FF2B5EF4-FFF2-40B4-BE49-F238E27FC236}">
                <a16:creationId xmlns:a16="http://schemas.microsoft.com/office/drawing/2014/main" id="{526325D1-E827-4A76-878E-101D6A8C0129}"/>
              </a:ext>
            </a:extLst>
          </p:cNvPr>
          <p:cNvSpPr txBox="1"/>
          <p:nvPr/>
        </p:nvSpPr>
        <p:spPr>
          <a:xfrm>
            <a:off x="6856793" y="3988795"/>
            <a:ext cx="4316981" cy="461665"/>
          </a:xfrm>
          <a:prstGeom prst="rect">
            <a:avLst/>
          </a:prstGeom>
          <a:noFill/>
        </p:spPr>
        <p:txBody>
          <a:bodyPr wrap="square" rtlCol="0">
            <a:spAutoFit/>
          </a:bodyPr>
          <a:lstStyle/>
          <a:p>
            <a:pPr lvl="0">
              <a:defRPr/>
            </a:pPr>
            <a:r>
              <a:rPr lang="en-GB" sz="2400" dirty="0">
                <a:solidFill>
                  <a:srgbClr val="104F70"/>
                </a:solidFill>
                <a:latin typeface="+mj-lt"/>
              </a:rPr>
              <a:t>until now, up to now</a:t>
            </a:r>
            <a:endParaRPr kumimoji="0" lang="en-US" sz="2400" b="0" i="0" u="none" strike="noStrike" kern="1200" cap="none" spc="0" normalizeH="0" baseline="0" noProof="0" dirty="0">
              <a:ln>
                <a:noFill/>
              </a:ln>
              <a:solidFill>
                <a:srgbClr val="104F70"/>
              </a:solidFill>
              <a:effectLst/>
              <a:uLnTx/>
              <a:uFillTx/>
              <a:latin typeface="+mj-lt"/>
            </a:endParaRPr>
          </a:p>
        </p:txBody>
      </p:sp>
      <p:sp>
        <p:nvSpPr>
          <p:cNvPr id="37" name="TextBox 36" descr="table content ">
            <a:extLst>
              <a:ext uri="{FF2B5EF4-FFF2-40B4-BE49-F238E27FC236}">
                <a16:creationId xmlns:a16="http://schemas.microsoft.com/office/drawing/2014/main" id="{09D9C9AC-5DF6-41B9-A737-D3182CCAED58}"/>
              </a:ext>
            </a:extLst>
          </p:cNvPr>
          <p:cNvSpPr txBox="1"/>
          <p:nvPr/>
        </p:nvSpPr>
        <p:spPr>
          <a:xfrm>
            <a:off x="2018406" y="4490258"/>
            <a:ext cx="47194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04F70"/>
                </a:solidFill>
                <a:effectLst/>
                <a:uLnTx/>
                <a:uFillTx/>
                <a:latin typeface="Century Gothic" panose="020F0302020204030204"/>
                <a:ea typeface="+mn-ea"/>
                <a:cs typeface="+mn-cs"/>
              </a:rPr>
              <a:t>einmal</a:t>
            </a:r>
            <a:endParaRPr kumimoji="0" lang="en-US" sz="2400" b="0" i="0" u="none" strike="noStrike" kern="1200" cap="none" spc="0" normalizeH="0" baseline="0" noProof="0" dirty="0">
              <a:ln>
                <a:noFill/>
              </a:ln>
              <a:solidFill>
                <a:srgbClr val="104F70"/>
              </a:solidFill>
              <a:effectLst/>
              <a:uLnTx/>
              <a:uFillTx/>
              <a:latin typeface="Century Gothic" panose="020F0302020204030204"/>
              <a:ea typeface="+mn-ea"/>
              <a:cs typeface="+mn-cs"/>
            </a:endParaRPr>
          </a:p>
        </p:txBody>
      </p:sp>
      <p:sp>
        <p:nvSpPr>
          <p:cNvPr id="38" name="TextBox 37" descr="table content ">
            <a:extLst>
              <a:ext uri="{FF2B5EF4-FFF2-40B4-BE49-F238E27FC236}">
                <a16:creationId xmlns:a16="http://schemas.microsoft.com/office/drawing/2014/main" id="{D5860B2A-DC67-41B6-AE39-92F0B9BC9F66}"/>
              </a:ext>
            </a:extLst>
          </p:cNvPr>
          <p:cNvSpPr txBox="1"/>
          <p:nvPr/>
        </p:nvSpPr>
        <p:spPr>
          <a:xfrm>
            <a:off x="6878284" y="4480238"/>
            <a:ext cx="43969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04F70"/>
                </a:solidFill>
                <a:effectLst/>
                <a:uLnTx/>
                <a:uFillTx/>
                <a:latin typeface="+mj-lt"/>
                <a:ea typeface="+mn-ea"/>
                <a:cs typeface="+mn-cs"/>
              </a:rPr>
              <a:t>once</a:t>
            </a:r>
            <a:endParaRPr kumimoji="0" lang="en-US" sz="2400" b="0" i="0" u="none" strike="noStrike" kern="1200" cap="none" spc="0" normalizeH="0" baseline="0" noProof="0" dirty="0">
              <a:ln>
                <a:noFill/>
              </a:ln>
              <a:solidFill>
                <a:srgbClr val="104F70"/>
              </a:solidFill>
              <a:effectLst/>
              <a:uLnTx/>
              <a:uFillTx/>
              <a:latin typeface="+mj-lt"/>
              <a:ea typeface="+mn-ea"/>
              <a:cs typeface="+mn-cs"/>
            </a:endParaRPr>
          </a:p>
        </p:txBody>
      </p:sp>
      <p:sp>
        <p:nvSpPr>
          <p:cNvPr id="40" name="TextBox 39" descr="table content ">
            <a:extLst>
              <a:ext uri="{FF2B5EF4-FFF2-40B4-BE49-F238E27FC236}">
                <a16:creationId xmlns:a16="http://schemas.microsoft.com/office/drawing/2014/main" id="{D60D4552-87CB-4D3A-9725-A725451E9615}"/>
              </a:ext>
            </a:extLst>
          </p:cNvPr>
          <p:cNvSpPr txBox="1"/>
          <p:nvPr/>
        </p:nvSpPr>
        <p:spPr>
          <a:xfrm>
            <a:off x="2018406" y="4979496"/>
            <a:ext cx="47194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04F70"/>
                </a:solidFill>
                <a:effectLst/>
                <a:uLnTx/>
                <a:uFillTx/>
                <a:latin typeface="Century Gothic" panose="020F0302020204030204"/>
                <a:ea typeface="+mn-ea"/>
                <a:cs typeface="+mn-cs"/>
              </a:rPr>
              <a:t>welcher, welche, welches</a:t>
            </a:r>
            <a:endParaRPr kumimoji="0" lang="en-US" sz="2400" b="0" i="0" u="none" strike="noStrike" kern="1200" cap="none" spc="0" normalizeH="0" baseline="0" noProof="0" dirty="0">
              <a:ln>
                <a:noFill/>
              </a:ln>
              <a:solidFill>
                <a:srgbClr val="104F70"/>
              </a:solidFill>
              <a:effectLst/>
              <a:uLnTx/>
              <a:uFillTx/>
              <a:latin typeface="Century Gothic" panose="020F0302020204030204"/>
              <a:ea typeface="+mn-ea"/>
              <a:cs typeface="+mn-cs"/>
            </a:endParaRPr>
          </a:p>
        </p:txBody>
      </p:sp>
      <p:sp>
        <p:nvSpPr>
          <p:cNvPr id="41" name="TextBox 40" descr="table content ">
            <a:extLst>
              <a:ext uri="{FF2B5EF4-FFF2-40B4-BE49-F238E27FC236}">
                <a16:creationId xmlns:a16="http://schemas.microsoft.com/office/drawing/2014/main" id="{8E617751-CC4D-4453-BE98-75956747587F}"/>
              </a:ext>
            </a:extLst>
          </p:cNvPr>
          <p:cNvSpPr txBox="1"/>
          <p:nvPr/>
        </p:nvSpPr>
        <p:spPr>
          <a:xfrm>
            <a:off x="6856793" y="4982348"/>
            <a:ext cx="44338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04F70"/>
                </a:solidFill>
                <a:effectLst/>
                <a:uLnTx/>
                <a:uFillTx/>
                <a:latin typeface="+mj-lt"/>
                <a:ea typeface="+mn-ea"/>
                <a:cs typeface="+mn-cs"/>
              </a:rPr>
              <a:t>which</a:t>
            </a:r>
            <a:endParaRPr kumimoji="0" lang="en-US" sz="2400" b="0" i="0" u="none" strike="noStrike" kern="1200" cap="none" spc="0" normalizeH="0" baseline="0" noProof="0" dirty="0">
              <a:ln>
                <a:noFill/>
              </a:ln>
              <a:solidFill>
                <a:srgbClr val="104F70"/>
              </a:solidFill>
              <a:effectLst/>
              <a:uLnTx/>
              <a:uFillTx/>
              <a:latin typeface="+mj-lt"/>
              <a:ea typeface="+mn-ea"/>
              <a:cs typeface="+mn-cs"/>
            </a:endParaRPr>
          </a:p>
        </p:txBody>
      </p:sp>
      <p:sp>
        <p:nvSpPr>
          <p:cNvPr id="63" name="TextBox 62" descr="table content ">
            <a:extLst>
              <a:ext uri="{FF2B5EF4-FFF2-40B4-BE49-F238E27FC236}">
                <a16:creationId xmlns:a16="http://schemas.microsoft.com/office/drawing/2014/main" id="{526325D1-E827-4A76-878E-101D6A8C0129}"/>
              </a:ext>
            </a:extLst>
          </p:cNvPr>
          <p:cNvSpPr txBox="1"/>
          <p:nvPr/>
        </p:nvSpPr>
        <p:spPr>
          <a:xfrm>
            <a:off x="6878284" y="3497397"/>
            <a:ext cx="43169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04F70"/>
                </a:solidFill>
                <a:effectLst/>
                <a:uLnTx/>
                <a:uFillTx/>
                <a:latin typeface="+mj-lt"/>
                <a:ea typeface="+mn-ea"/>
                <a:cs typeface="+mn-cs"/>
              </a:rPr>
              <a:t>Spain</a:t>
            </a:r>
            <a:endParaRPr kumimoji="0" lang="en-US" sz="2400" b="0" i="0" u="none" strike="noStrike" kern="1200" cap="none" spc="0" normalizeH="0" baseline="0" noProof="0" dirty="0">
              <a:ln>
                <a:noFill/>
              </a:ln>
              <a:solidFill>
                <a:srgbClr val="104F70"/>
              </a:solidFill>
              <a:effectLst/>
              <a:uLnTx/>
              <a:uFillTx/>
              <a:latin typeface="+mj-lt"/>
              <a:ea typeface="+mn-ea"/>
              <a:cs typeface="+mn-cs"/>
            </a:endParaRPr>
          </a:p>
        </p:txBody>
      </p:sp>
      <p:sp>
        <p:nvSpPr>
          <p:cNvPr id="64" name="TextBox 63" descr="table content ">
            <a:extLst>
              <a:ext uri="{FF2B5EF4-FFF2-40B4-BE49-F238E27FC236}">
                <a16:creationId xmlns:a16="http://schemas.microsoft.com/office/drawing/2014/main" id="{DECE65AE-B26C-4D22-87AB-3630FF614CC1}"/>
              </a:ext>
            </a:extLst>
          </p:cNvPr>
          <p:cNvSpPr txBox="1"/>
          <p:nvPr/>
        </p:nvSpPr>
        <p:spPr>
          <a:xfrm>
            <a:off x="2065637" y="1952892"/>
            <a:ext cx="4719484" cy="461665"/>
          </a:xfrm>
          <a:prstGeom prst="rect">
            <a:avLst/>
          </a:prstGeom>
          <a:noFill/>
        </p:spPr>
        <p:txBody>
          <a:bodyPr wrap="square" rtlCol="0">
            <a:spAutoFit/>
          </a:bodyPr>
          <a:lstStyle/>
          <a:p>
            <a:pPr lvl="0">
              <a:defRPr/>
            </a:pPr>
            <a:r>
              <a:rPr lang="en-US" sz="2400">
                <a:solidFill>
                  <a:srgbClr val="104F70"/>
                </a:solidFill>
              </a:rPr>
              <a:t>treffen</a:t>
            </a:r>
          </a:p>
        </p:txBody>
      </p:sp>
      <p:sp>
        <p:nvSpPr>
          <p:cNvPr id="65" name="TextBox 64" descr="table content ">
            <a:extLst>
              <a:ext uri="{FF2B5EF4-FFF2-40B4-BE49-F238E27FC236}">
                <a16:creationId xmlns:a16="http://schemas.microsoft.com/office/drawing/2014/main" id="{E9683257-5EDF-41BB-B682-8DE3C7C99315}"/>
              </a:ext>
            </a:extLst>
          </p:cNvPr>
          <p:cNvSpPr txBox="1"/>
          <p:nvPr/>
        </p:nvSpPr>
        <p:spPr>
          <a:xfrm>
            <a:off x="6846322" y="1985752"/>
            <a:ext cx="45281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0"/>
                </a:solidFill>
                <a:effectLst/>
                <a:uLnTx/>
                <a:uFillTx/>
                <a:ea typeface="+mn-ea"/>
                <a:cs typeface="+mn-cs"/>
              </a:rPr>
              <a:t>to meet</a:t>
            </a:r>
          </a:p>
        </p:txBody>
      </p:sp>
      <p:sp>
        <p:nvSpPr>
          <p:cNvPr id="67" name="TextBox 66" descr="table content ">
            <a:extLst>
              <a:ext uri="{FF2B5EF4-FFF2-40B4-BE49-F238E27FC236}">
                <a16:creationId xmlns:a16="http://schemas.microsoft.com/office/drawing/2014/main" id="{AA075FD3-E2B0-4AC7-A6C3-86DAAEC30DED}"/>
              </a:ext>
            </a:extLst>
          </p:cNvPr>
          <p:cNvSpPr txBox="1"/>
          <p:nvPr/>
        </p:nvSpPr>
        <p:spPr>
          <a:xfrm>
            <a:off x="2085254" y="2460964"/>
            <a:ext cx="4719484" cy="461665"/>
          </a:xfrm>
          <a:prstGeom prst="rect">
            <a:avLst/>
          </a:prstGeom>
          <a:noFill/>
        </p:spPr>
        <p:txBody>
          <a:bodyPr wrap="square" rtlCol="0">
            <a:spAutoFit/>
          </a:bodyPr>
          <a:lstStyle/>
          <a:p>
            <a:pPr lvl="0">
              <a:defRPr/>
            </a:pPr>
            <a:r>
              <a:rPr lang="en-US" sz="2400">
                <a:solidFill>
                  <a:srgbClr val="104F70"/>
                </a:solidFill>
              </a:rPr>
              <a:t>Frankreich</a:t>
            </a:r>
          </a:p>
        </p:txBody>
      </p:sp>
      <p:sp>
        <p:nvSpPr>
          <p:cNvPr id="68" name="TextBox 67" descr="table content ">
            <a:extLst>
              <a:ext uri="{FF2B5EF4-FFF2-40B4-BE49-F238E27FC236}">
                <a16:creationId xmlns:a16="http://schemas.microsoft.com/office/drawing/2014/main" id="{A5190666-0C75-45E6-B576-046CF8038380}"/>
              </a:ext>
            </a:extLst>
          </p:cNvPr>
          <p:cNvSpPr txBox="1"/>
          <p:nvPr/>
        </p:nvSpPr>
        <p:spPr>
          <a:xfrm>
            <a:off x="6869705" y="2470138"/>
            <a:ext cx="44123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04F70"/>
                </a:solidFill>
                <a:effectLst/>
                <a:uLnTx/>
                <a:uFillTx/>
                <a:ea typeface="+mn-ea"/>
                <a:cs typeface="+mn-cs"/>
              </a:rPr>
              <a:t>France</a:t>
            </a:r>
            <a:endParaRPr kumimoji="0" lang="en-US" sz="2400" b="0" i="0" u="none" strike="noStrike" kern="1200" cap="none" spc="0" normalizeH="0" baseline="0" noProof="0" dirty="0">
              <a:ln>
                <a:noFill/>
              </a:ln>
              <a:solidFill>
                <a:srgbClr val="104F70"/>
              </a:solidFill>
              <a:effectLst/>
              <a:uLnTx/>
              <a:uFillTx/>
              <a:ea typeface="+mn-ea"/>
              <a:cs typeface="+mn-cs"/>
            </a:endParaRPr>
          </a:p>
        </p:txBody>
      </p:sp>
      <p:sp>
        <p:nvSpPr>
          <p:cNvPr id="70" name="TextBox 69" descr="table content ">
            <a:extLst>
              <a:ext uri="{FF2B5EF4-FFF2-40B4-BE49-F238E27FC236}">
                <a16:creationId xmlns:a16="http://schemas.microsoft.com/office/drawing/2014/main" id="{02C40508-B2A3-4D39-9648-0267CEE08878}"/>
              </a:ext>
            </a:extLst>
          </p:cNvPr>
          <p:cNvSpPr txBox="1"/>
          <p:nvPr/>
        </p:nvSpPr>
        <p:spPr>
          <a:xfrm>
            <a:off x="6904211" y="2968593"/>
            <a:ext cx="44123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04F70"/>
                </a:solidFill>
                <a:effectLst/>
                <a:uLnTx/>
                <a:uFillTx/>
                <a:ea typeface="+mn-ea"/>
                <a:cs typeface="+mn-cs"/>
              </a:rPr>
              <a:t>summer</a:t>
            </a:r>
            <a:endParaRPr kumimoji="0" lang="en-US" sz="2400" b="0" i="0" u="none" strike="noStrike" kern="1200" cap="none" spc="0" normalizeH="0" baseline="0" noProof="0" dirty="0">
              <a:ln>
                <a:noFill/>
              </a:ln>
              <a:solidFill>
                <a:srgbClr val="104F70"/>
              </a:solidFill>
              <a:effectLst/>
              <a:uLnTx/>
              <a:uFillTx/>
              <a:ea typeface="+mn-ea"/>
              <a:cs typeface="+mn-cs"/>
            </a:endParaRPr>
          </a:p>
        </p:txBody>
      </p:sp>
      <p:sp>
        <p:nvSpPr>
          <p:cNvPr id="72" name="TextBox 71" descr="table content ">
            <a:extLst>
              <a:ext uri="{FF2B5EF4-FFF2-40B4-BE49-F238E27FC236}">
                <a16:creationId xmlns:a16="http://schemas.microsoft.com/office/drawing/2014/main" id="{964C2E30-621C-4B4A-8331-94DA26BB371E}"/>
              </a:ext>
            </a:extLst>
          </p:cNvPr>
          <p:cNvSpPr txBox="1"/>
          <p:nvPr/>
        </p:nvSpPr>
        <p:spPr>
          <a:xfrm>
            <a:off x="2063690" y="2968684"/>
            <a:ext cx="4412332" cy="461665"/>
          </a:xfrm>
          <a:prstGeom prst="rect">
            <a:avLst/>
          </a:prstGeom>
          <a:noFill/>
        </p:spPr>
        <p:txBody>
          <a:bodyPr wrap="square" rtlCol="0">
            <a:spAutoFit/>
          </a:bodyPr>
          <a:lstStyle/>
          <a:p>
            <a:pPr lvl="0">
              <a:defRPr/>
            </a:pPr>
            <a:r>
              <a:rPr lang="en-US" sz="2400">
                <a:solidFill>
                  <a:srgbClr val="104F70"/>
                </a:solidFill>
              </a:rPr>
              <a:t>der Sommer</a:t>
            </a:r>
          </a:p>
        </p:txBody>
      </p:sp>
      <p:sp>
        <p:nvSpPr>
          <p:cNvPr id="31" name="Action Button: Custom 35" descr="number 1">
            <a:hlinkClick r:id="" action="ppaction://noaction" highlightClick="1">
              <a:snd r:embed="rId5" name="treffen.wav"/>
            </a:hlinkClick>
            <a:extLst>
              <a:ext uri="{FF2B5EF4-FFF2-40B4-BE49-F238E27FC236}">
                <a16:creationId xmlns:a16="http://schemas.microsoft.com/office/drawing/2014/main" id="{B9A89BB0-0A39-4A09-B903-CA553A919AB2}"/>
              </a:ext>
            </a:extLst>
          </p:cNvPr>
          <p:cNvSpPr/>
          <p:nvPr/>
        </p:nvSpPr>
        <p:spPr>
          <a:xfrm>
            <a:off x="1139253" y="1965443"/>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32" name="Action Button: Custom 38" descr="number 2">
            <a:hlinkClick r:id="" action="ppaction://noaction" highlightClick="1">
              <a:snd r:embed="rId6" name="Frankreich.wav"/>
            </a:hlinkClick>
            <a:extLst>
              <a:ext uri="{FF2B5EF4-FFF2-40B4-BE49-F238E27FC236}">
                <a16:creationId xmlns:a16="http://schemas.microsoft.com/office/drawing/2014/main" id="{43283745-0661-40C8-A9FF-5CE661BFCB7D}"/>
              </a:ext>
            </a:extLst>
          </p:cNvPr>
          <p:cNvSpPr/>
          <p:nvPr/>
        </p:nvSpPr>
        <p:spPr>
          <a:xfrm>
            <a:off x="1142401" y="2482106"/>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43" name="Action Button: Custom 41" descr="number 3">
            <a:hlinkClick r:id="" action="ppaction://noaction" highlightClick="1">
              <a:snd r:embed="rId7" name="Sommer.wav"/>
            </a:hlinkClick>
            <a:extLst>
              <a:ext uri="{FF2B5EF4-FFF2-40B4-BE49-F238E27FC236}">
                <a16:creationId xmlns:a16="http://schemas.microsoft.com/office/drawing/2014/main" id="{A58775BD-8B18-434B-A476-8DA417B63664}"/>
              </a:ext>
            </a:extLst>
          </p:cNvPr>
          <p:cNvSpPr/>
          <p:nvPr/>
        </p:nvSpPr>
        <p:spPr>
          <a:xfrm>
            <a:off x="1139253" y="2964280"/>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44" name="Action Button: Custom 44" descr="number 4">
            <a:hlinkClick r:id="" action="ppaction://noaction" highlightClick="1">
              <a:snd r:embed="rId8" name="Spanien.wav"/>
            </a:hlinkClick>
            <a:extLst>
              <a:ext uri="{FF2B5EF4-FFF2-40B4-BE49-F238E27FC236}">
                <a16:creationId xmlns:a16="http://schemas.microsoft.com/office/drawing/2014/main" id="{BC6F4752-D81D-46E9-8F7F-101A24DD86DC}"/>
              </a:ext>
            </a:extLst>
          </p:cNvPr>
          <p:cNvSpPr/>
          <p:nvPr/>
        </p:nvSpPr>
        <p:spPr>
          <a:xfrm>
            <a:off x="1139253" y="345589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45" name="Action Button: Custom 47" descr="number 5">
            <a:hlinkClick r:id="" action="ppaction://noaction" highlightClick="1">
              <a:snd r:embed="rId9" name="bisher.wav"/>
            </a:hlinkClick>
            <a:extLst>
              <a:ext uri="{FF2B5EF4-FFF2-40B4-BE49-F238E27FC236}">
                <a16:creationId xmlns:a16="http://schemas.microsoft.com/office/drawing/2014/main" id="{D9826E41-B3D5-41EF-B981-106730F2A021}"/>
              </a:ext>
            </a:extLst>
          </p:cNvPr>
          <p:cNvSpPr/>
          <p:nvPr/>
        </p:nvSpPr>
        <p:spPr>
          <a:xfrm>
            <a:off x="1139253" y="3942905"/>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46" name="Action Button: Custom 50" descr="number 6">
            <a:hlinkClick r:id="" action="ppaction://noaction" highlightClick="1">
              <a:snd r:embed="rId10" name="einmal.wav"/>
            </a:hlinkClick>
            <a:extLst>
              <a:ext uri="{FF2B5EF4-FFF2-40B4-BE49-F238E27FC236}">
                <a16:creationId xmlns:a16="http://schemas.microsoft.com/office/drawing/2014/main" id="{2B389872-F2E3-4564-8691-BC6F89A69208}"/>
              </a:ext>
            </a:extLst>
          </p:cNvPr>
          <p:cNvSpPr/>
          <p:nvPr/>
        </p:nvSpPr>
        <p:spPr>
          <a:xfrm>
            <a:off x="1132457" y="4448169"/>
            <a:ext cx="537317" cy="422005"/>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47" name="Action Button: Custom 53" descr="number 7">
            <a:hlinkClick r:id="" action="ppaction://noaction" highlightClick="1">
              <a:snd r:embed="rId11" name="welcher.wav"/>
            </a:hlinkClick>
            <a:extLst>
              <a:ext uri="{FF2B5EF4-FFF2-40B4-BE49-F238E27FC236}">
                <a16:creationId xmlns:a16="http://schemas.microsoft.com/office/drawing/2014/main" id="{DEFB5C4F-6A4E-4685-92E5-6541992EE254}"/>
              </a:ext>
            </a:extLst>
          </p:cNvPr>
          <p:cNvSpPr/>
          <p:nvPr/>
        </p:nvSpPr>
        <p:spPr>
          <a:xfrm>
            <a:off x="1146879" y="4953433"/>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4" grpId="0"/>
      <p:bldP spid="35" grpId="0"/>
      <p:bldP spid="37" grpId="0"/>
      <p:bldP spid="38" grpId="0"/>
      <p:bldP spid="40" grpId="0"/>
      <p:bldP spid="41" grpId="0"/>
      <p:bldP spid="63" grpId="0"/>
      <p:bldP spid="64" grpId="0"/>
      <p:bldP spid="65" grpId="0"/>
      <p:bldP spid="67" grpId="0"/>
      <p:bldP spid="68" grpId="0"/>
      <p:bldP spid="70" grpId="0"/>
      <p:bldP spid="7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30" name="Table 29" descr="Table for exercises">
            <a:extLst>
              <a:ext uri="{FF2B5EF4-FFF2-40B4-BE49-F238E27FC236}">
                <a16:creationId xmlns:a16="http://schemas.microsoft.com/office/drawing/2014/main" id="{14B0B687-DE07-4FF2-B1B8-0D613633DECD}"/>
              </a:ext>
            </a:extLst>
          </p:cNvPr>
          <p:cNvGraphicFramePr>
            <a:graphicFrameLocks noGrp="1"/>
          </p:cNvGraphicFramePr>
          <p:nvPr>
            <p:extLst>
              <p:ext uri="{D42A27DB-BD31-4B8C-83A1-F6EECF244321}">
                <p14:modId xmlns:p14="http://schemas.microsoft.com/office/powerpoint/2010/main" val="4087019191"/>
              </p:ext>
            </p:extLst>
          </p:nvPr>
        </p:nvGraphicFramePr>
        <p:xfrm>
          <a:off x="765635" y="1916619"/>
          <a:ext cx="10461144" cy="3477047"/>
        </p:xfrm>
        <a:graphic>
          <a:graphicData uri="http://schemas.openxmlformats.org/drawingml/2006/table">
            <a:tbl>
              <a:tblPr firstRow="1" bandRow="1">
                <a:tableStyleId>{5940675A-B579-460E-94D1-54222C63F5DA}</a:tableStyleId>
              </a:tblPr>
              <a:tblGrid>
                <a:gridCol w="1154673">
                  <a:extLst>
                    <a:ext uri="{9D8B030D-6E8A-4147-A177-3AD203B41FA5}">
                      <a16:colId xmlns:a16="http://schemas.microsoft.com/office/drawing/2014/main" val="20000"/>
                    </a:ext>
                  </a:extLst>
                </a:gridCol>
                <a:gridCol w="4813691">
                  <a:extLst>
                    <a:ext uri="{9D8B030D-6E8A-4147-A177-3AD203B41FA5}">
                      <a16:colId xmlns:a16="http://schemas.microsoft.com/office/drawing/2014/main" val="2718503455"/>
                    </a:ext>
                  </a:extLst>
                </a:gridCol>
                <a:gridCol w="4492780">
                  <a:extLst>
                    <a:ext uri="{9D8B030D-6E8A-4147-A177-3AD203B41FA5}">
                      <a16:colId xmlns:a16="http://schemas.microsoft.com/office/drawing/2014/main" val="20001"/>
                    </a:ext>
                  </a:extLst>
                </a:gridCol>
              </a:tblGrid>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kern="1200">
                        <a:solidFill>
                          <a:schemeClr val="tx1"/>
                        </a:solidFill>
                        <a:effectLst/>
                        <a:latin typeface="+mn-lt"/>
                        <a:ea typeface="+mn-ea"/>
                        <a:cs typeface="+mn-cs"/>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Autofit/>
          </a:bodyPr>
          <a:lstStyle/>
          <a:p>
            <a:r>
              <a:rPr lang="en-GB" sz="2800" b="1" dirty="0" err="1">
                <a:solidFill>
                  <a:schemeClr val="bg1"/>
                </a:solidFill>
              </a:rPr>
              <a:t>Vokabeln</a:t>
            </a:r>
            <a:r>
              <a:rPr lang="en-GB" sz="28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860066" y="247046"/>
            <a:ext cx="109726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descr="table content ">
            <a:extLst>
              <a:ext uri="{FF2B5EF4-FFF2-40B4-BE49-F238E27FC236}">
                <a16:creationId xmlns:a16="http://schemas.microsoft.com/office/drawing/2014/main" id="{42562F44-294E-44BE-B603-D52DE9B2244B}"/>
              </a:ext>
            </a:extLst>
          </p:cNvPr>
          <p:cNvSpPr txBox="1"/>
          <p:nvPr/>
        </p:nvSpPr>
        <p:spPr>
          <a:xfrm>
            <a:off x="1906178" y="2450092"/>
            <a:ext cx="4758717" cy="461665"/>
          </a:xfrm>
          <a:prstGeom prst="rect">
            <a:avLst/>
          </a:prstGeom>
          <a:noFill/>
        </p:spPr>
        <p:txBody>
          <a:bodyPr wrap="square" rtlCol="0">
            <a:spAutoFit/>
          </a:bodyPr>
          <a:lstStyle/>
          <a:p>
            <a:pPr lvl="0">
              <a:defRPr/>
            </a:pPr>
            <a:r>
              <a:rPr lang="en-US" sz="2400">
                <a:solidFill>
                  <a:srgbClr val="104F70"/>
                </a:solidFill>
              </a:rPr>
              <a:t>gelegen</a:t>
            </a:r>
          </a:p>
        </p:txBody>
      </p:sp>
      <p:sp>
        <p:nvSpPr>
          <p:cNvPr id="35" name="TextBox 34" descr="table content ">
            <a:extLst>
              <a:ext uri="{FF2B5EF4-FFF2-40B4-BE49-F238E27FC236}">
                <a16:creationId xmlns:a16="http://schemas.microsoft.com/office/drawing/2014/main" id="{526325D1-E827-4A76-878E-101D6A8C0129}"/>
              </a:ext>
            </a:extLst>
          </p:cNvPr>
          <p:cNvSpPr txBox="1"/>
          <p:nvPr/>
        </p:nvSpPr>
        <p:spPr>
          <a:xfrm>
            <a:off x="6743362" y="2439984"/>
            <a:ext cx="43169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0"/>
                </a:solidFill>
                <a:effectLst/>
                <a:uLnTx/>
                <a:uFillTx/>
                <a:ea typeface="+mn-ea"/>
                <a:cs typeface="+mn-cs"/>
              </a:rPr>
              <a:t>lay (down) (pp)</a:t>
            </a:r>
          </a:p>
        </p:txBody>
      </p:sp>
      <p:sp>
        <p:nvSpPr>
          <p:cNvPr id="37" name="TextBox 36" descr="table content ">
            <a:extLst>
              <a:ext uri="{FF2B5EF4-FFF2-40B4-BE49-F238E27FC236}">
                <a16:creationId xmlns:a16="http://schemas.microsoft.com/office/drawing/2014/main" id="{09D9C9AC-5DF6-41B9-A737-D3182CCAED58}"/>
              </a:ext>
            </a:extLst>
          </p:cNvPr>
          <p:cNvSpPr txBox="1"/>
          <p:nvPr/>
        </p:nvSpPr>
        <p:spPr>
          <a:xfrm>
            <a:off x="1910905" y="2958687"/>
            <a:ext cx="4719484" cy="461665"/>
          </a:xfrm>
          <a:prstGeom prst="rect">
            <a:avLst/>
          </a:prstGeom>
          <a:noFill/>
        </p:spPr>
        <p:txBody>
          <a:bodyPr wrap="square" rtlCol="0">
            <a:spAutoFit/>
          </a:bodyPr>
          <a:lstStyle/>
          <a:p>
            <a:pPr lvl="0">
              <a:defRPr/>
            </a:pPr>
            <a:r>
              <a:rPr lang="en-US" sz="2400" dirty="0" err="1">
                <a:solidFill>
                  <a:srgbClr val="104F70"/>
                </a:solidFill>
              </a:rPr>
              <a:t>gesprochen</a:t>
            </a:r>
            <a:endParaRPr lang="en-US" sz="2400" dirty="0">
              <a:solidFill>
                <a:srgbClr val="104F70"/>
              </a:solidFill>
            </a:endParaRPr>
          </a:p>
        </p:txBody>
      </p:sp>
      <p:sp>
        <p:nvSpPr>
          <p:cNvPr id="38" name="TextBox 37" descr="table content ">
            <a:extLst>
              <a:ext uri="{FF2B5EF4-FFF2-40B4-BE49-F238E27FC236}">
                <a16:creationId xmlns:a16="http://schemas.microsoft.com/office/drawing/2014/main" id="{D5860B2A-DC67-41B6-AE39-92F0B9BC9F66}"/>
              </a:ext>
            </a:extLst>
          </p:cNvPr>
          <p:cNvSpPr txBox="1"/>
          <p:nvPr/>
        </p:nvSpPr>
        <p:spPr>
          <a:xfrm>
            <a:off x="6747600" y="2948680"/>
            <a:ext cx="43969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0"/>
                </a:solidFill>
                <a:effectLst/>
                <a:uLnTx/>
                <a:uFillTx/>
                <a:ea typeface="+mn-ea"/>
                <a:cs typeface="+mn-cs"/>
              </a:rPr>
              <a:t>spoke, spoken (pp)</a:t>
            </a:r>
          </a:p>
        </p:txBody>
      </p:sp>
      <p:sp>
        <p:nvSpPr>
          <p:cNvPr id="40" name="TextBox 39" descr="table content ">
            <a:extLst>
              <a:ext uri="{FF2B5EF4-FFF2-40B4-BE49-F238E27FC236}">
                <a16:creationId xmlns:a16="http://schemas.microsoft.com/office/drawing/2014/main" id="{D60D4552-87CB-4D3A-9725-A725451E9615}"/>
              </a:ext>
            </a:extLst>
          </p:cNvPr>
          <p:cNvSpPr txBox="1"/>
          <p:nvPr/>
        </p:nvSpPr>
        <p:spPr>
          <a:xfrm>
            <a:off x="1904975" y="3447938"/>
            <a:ext cx="4719484" cy="461665"/>
          </a:xfrm>
          <a:prstGeom prst="rect">
            <a:avLst/>
          </a:prstGeom>
          <a:noFill/>
        </p:spPr>
        <p:txBody>
          <a:bodyPr wrap="square" rtlCol="0">
            <a:spAutoFit/>
          </a:bodyPr>
          <a:lstStyle/>
          <a:p>
            <a:pPr lvl="0">
              <a:defRPr/>
            </a:pPr>
            <a:r>
              <a:rPr lang="en-US" sz="2400" dirty="0" err="1">
                <a:solidFill>
                  <a:srgbClr val="104F70"/>
                </a:solidFill>
              </a:rPr>
              <a:t>geschrieben</a:t>
            </a:r>
            <a:endParaRPr lang="en-US" sz="2400" dirty="0">
              <a:solidFill>
                <a:srgbClr val="104F70"/>
              </a:solidFill>
            </a:endParaRPr>
          </a:p>
        </p:txBody>
      </p:sp>
      <p:sp>
        <p:nvSpPr>
          <p:cNvPr id="41" name="TextBox 40" descr="table content ">
            <a:extLst>
              <a:ext uri="{FF2B5EF4-FFF2-40B4-BE49-F238E27FC236}">
                <a16:creationId xmlns:a16="http://schemas.microsoft.com/office/drawing/2014/main" id="{8E617751-CC4D-4453-BE98-75956747587F}"/>
              </a:ext>
            </a:extLst>
          </p:cNvPr>
          <p:cNvSpPr txBox="1"/>
          <p:nvPr/>
        </p:nvSpPr>
        <p:spPr>
          <a:xfrm>
            <a:off x="6743362" y="3450790"/>
            <a:ext cx="44338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0"/>
                </a:solidFill>
                <a:effectLst/>
                <a:uLnTx/>
                <a:uFillTx/>
                <a:ea typeface="+mn-ea"/>
                <a:cs typeface="+mn-cs"/>
              </a:rPr>
              <a:t>wrote, written (pp)</a:t>
            </a:r>
          </a:p>
        </p:txBody>
      </p:sp>
      <p:sp>
        <p:nvSpPr>
          <p:cNvPr id="43" name="TextBox 42" descr="table content ">
            <a:extLst>
              <a:ext uri="{FF2B5EF4-FFF2-40B4-BE49-F238E27FC236}">
                <a16:creationId xmlns:a16="http://schemas.microsoft.com/office/drawing/2014/main" id="{F23B35AE-FD30-4562-8F82-D426C591FC83}"/>
              </a:ext>
            </a:extLst>
          </p:cNvPr>
          <p:cNvSpPr txBox="1"/>
          <p:nvPr/>
        </p:nvSpPr>
        <p:spPr>
          <a:xfrm>
            <a:off x="1922228" y="3933272"/>
            <a:ext cx="4719484" cy="461665"/>
          </a:xfrm>
          <a:prstGeom prst="rect">
            <a:avLst/>
          </a:prstGeom>
          <a:noFill/>
        </p:spPr>
        <p:txBody>
          <a:bodyPr wrap="square" rtlCol="0">
            <a:spAutoFit/>
          </a:bodyPr>
          <a:lstStyle/>
          <a:p>
            <a:pPr lvl="0">
              <a:defRPr/>
            </a:pPr>
            <a:r>
              <a:rPr lang="en-US" sz="2400" dirty="0" err="1">
                <a:solidFill>
                  <a:srgbClr val="104F70"/>
                </a:solidFill>
              </a:rPr>
              <a:t>gesungen</a:t>
            </a:r>
            <a:endParaRPr lang="en-US" sz="2400" dirty="0">
              <a:solidFill>
                <a:srgbClr val="104F70"/>
              </a:solidFill>
            </a:endParaRPr>
          </a:p>
        </p:txBody>
      </p:sp>
      <p:sp>
        <p:nvSpPr>
          <p:cNvPr id="44" name="TextBox 43" descr="table content ">
            <a:extLst>
              <a:ext uri="{FF2B5EF4-FFF2-40B4-BE49-F238E27FC236}">
                <a16:creationId xmlns:a16="http://schemas.microsoft.com/office/drawing/2014/main" id="{DC6D9E66-E3B5-4C59-B6F9-DC1086E9AF2B}"/>
              </a:ext>
            </a:extLst>
          </p:cNvPr>
          <p:cNvSpPr txBox="1"/>
          <p:nvPr/>
        </p:nvSpPr>
        <p:spPr>
          <a:xfrm>
            <a:off x="6747601" y="3940547"/>
            <a:ext cx="44123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104F70"/>
                </a:solidFill>
              </a:rPr>
              <a:t>sang, sung (pp)</a:t>
            </a:r>
            <a:endParaRPr kumimoji="0" lang="en-US" sz="2400" b="0" i="0" u="none" strike="noStrike" kern="1200" cap="none" spc="0" normalizeH="0" baseline="0" noProof="0" dirty="0">
              <a:ln>
                <a:noFill/>
              </a:ln>
              <a:solidFill>
                <a:srgbClr val="104F70"/>
              </a:solidFill>
              <a:effectLst/>
              <a:uLnTx/>
              <a:uFillTx/>
            </a:endParaRPr>
          </a:p>
        </p:txBody>
      </p:sp>
      <p:sp>
        <p:nvSpPr>
          <p:cNvPr id="46" name="TextBox 45" descr="table content ">
            <a:extLst>
              <a:ext uri="{FF2B5EF4-FFF2-40B4-BE49-F238E27FC236}">
                <a16:creationId xmlns:a16="http://schemas.microsoft.com/office/drawing/2014/main" id="{369867D3-2984-4F7C-B3EA-2A7794B61E83}"/>
              </a:ext>
            </a:extLst>
          </p:cNvPr>
          <p:cNvSpPr txBox="1"/>
          <p:nvPr/>
        </p:nvSpPr>
        <p:spPr>
          <a:xfrm>
            <a:off x="1965028" y="4430076"/>
            <a:ext cx="4719484" cy="461665"/>
          </a:xfrm>
          <a:prstGeom prst="rect">
            <a:avLst/>
          </a:prstGeom>
          <a:noFill/>
        </p:spPr>
        <p:txBody>
          <a:bodyPr wrap="square" rtlCol="0">
            <a:spAutoFit/>
          </a:bodyPr>
          <a:lstStyle/>
          <a:p>
            <a:pPr lvl="0">
              <a:defRPr/>
            </a:pPr>
            <a:r>
              <a:rPr lang="en-US" sz="2400" dirty="0" err="1">
                <a:solidFill>
                  <a:srgbClr val="104F70"/>
                </a:solidFill>
              </a:rPr>
              <a:t>getroffen</a:t>
            </a:r>
            <a:endParaRPr lang="en-US" sz="2400" dirty="0">
              <a:solidFill>
                <a:srgbClr val="104F70"/>
              </a:solidFill>
            </a:endParaRPr>
          </a:p>
        </p:txBody>
      </p:sp>
      <p:sp>
        <p:nvSpPr>
          <p:cNvPr id="47" name="TextBox 46" descr="table content ">
            <a:extLst>
              <a:ext uri="{FF2B5EF4-FFF2-40B4-BE49-F238E27FC236}">
                <a16:creationId xmlns:a16="http://schemas.microsoft.com/office/drawing/2014/main" id="{8D2AEA71-A90E-4AA0-BBA2-A7232CD400FB}"/>
              </a:ext>
            </a:extLst>
          </p:cNvPr>
          <p:cNvSpPr txBox="1"/>
          <p:nvPr/>
        </p:nvSpPr>
        <p:spPr>
          <a:xfrm>
            <a:off x="6747601" y="4446075"/>
            <a:ext cx="41892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0"/>
                </a:solidFill>
                <a:effectLst/>
                <a:uLnTx/>
                <a:uFillTx/>
                <a:ea typeface="+mn-ea"/>
                <a:cs typeface="+mn-cs"/>
              </a:rPr>
              <a:t>met (pp)</a:t>
            </a:r>
          </a:p>
        </p:txBody>
      </p:sp>
      <p:sp>
        <p:nvSpPr>
          <p:cNvPr id="49" name="TextBox 48" descr="table content ">
            <a:extLst>
              <a:ext uri="{FF2B5EF4-FFF2-40B4-BE49-F238E27FC236}">
                <a16:creationId xmlns:a16="http://schemas.microsoft.com/office/drawing/2014/main" id="{E126C157-AF78-4D02-813B-233115FE4FDA}"/>
              </a:ext>
            </a:extLst>
          </p:cNvPr>
          <p:cNvSpPr txBox="1"/>
          <p:nvPr/>
        </p:nvSpPr>
        <p:spPr>
          <a:xfrm>
            <a:off x="1945411" y="4925857"/>
            <a:ext cx="4719484" cy="461665"/>
          </a:xfrm>
          <a:prstGeom prst="rect">
            <a:avLst/>
          </a:prstGeom>
          <a:noFill/>
        </p:spPr>
        <p:txBody>
          <a:bodyPr wrap="square" rtlCol="0">
            <a:spAutoFit/>
          </a:bodyPr>
          <a:lstStyle/>
          <a:p>
            <a:pPr lvl="0">
              <a:defRPr/>
            </a:pPr>
            <a:r>
              <a:rPr lang="en-US" sz="2400" dirty="0" err="1">
                <a:solidFill>
                  <a:srgbClr val="104F70"/>
                </a:solidFill>
              </a:rPr>
              <a:t>getrunken</a:t>
            </a:r>
            <a:endParaRPr lang="en-US" sz="2400" dirty="0">
              <a:solidFill>
                <a:srgbClr val="104F70"/>
              </a:solidFill>
            </a:endParaRPr>
          </a:p>
        </p:txBody>
      </p:sp>
      <p:sp>
        <p:nvSpPr>
          <p:cNvPr id="50" name="TextBox 49" descr="table content ">
            <a:extLst>
              <a:ext uri="{FF2B5EF4-FFF2-40B4-BE49-F238E27FC236}">
                <a16:creationId xmlns:a16="http://schemas.microsoft.com/office/drawing/2014/main" id="{E39CEF56-0BB7-4BEE-B39A-EBD6ECB25085}"/>
              </a:ext>
            </a:extLst>
          </p:cNvPr>
          <p:cNvSpPr txBox="1"/>
          <p:nvPr/>
        </p:nvSpPr>
        <p:spPr>
          <a:xfrm>
            <a:off x="6742888" y="4920263"/>
            <a:ext cx="45155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0"/>
                </a:solidFill>
                <a:effectLst/>
                <a:uLnTx/>
                <a:uFillTx/>
                <a:ea typeface="+mn-ea"/>
                <a:cs typeface="+mn-cs"/>
              </a:rPr>
              <a:t>drank, drunk (pp)</a:t>
            </a:r>
          </a:p>
        </p:txBody>
      </p:sp>
      <p:sp>
        <p:nvSpPr>
          <p:cNvPr id="63" name="TextBox 62" descr="table content ">
            <a:extLst>
              <a:ext uri="{FF2B5EF4-FFF2-40B4-BE49-F238E27FC236}">
                <a16:creationId xmlns:a16="http://schemas.microsoft.com/office/drawing/2014/main" id="{42562F44-294E-44BE-B603-D52DE9B2244B}"/>
              </a:ext>
            </a:extLst>
          </p:cNvPr>
          <p:cNvSpPr txBox="1"/>
          <p:nvPr/>
        </p:nvSpPr>
        <p:spPr>
          <a:xfrm>
            <a:off x="1937456" y="1890077"/>
            <a:ext cx="4758717" cy="461665"/>
          </a:xfrm>
          <a:prstGeom prst="rect">
            <a:avLst/>
          </a:prstGeom>
          <a:noFill/>
        </p:spPr>
        <p:txBody>
          <a:bodyPr wrap="square" rtlCol="0">
            <a:spAutoFit/>
          </a:bodyPr>
          <a:lstStyle/>
          <a:p>
            <a:pPr lvl="0">
              <a:defRPr/>
            </a:pPr>
            <a:r>
              <a:rPr lang="en-US" sz="2400">
                <a:solidFill>
                  <a:srgbClr val="104F70"/>
                </a:solidFill>
              </a:rPr>
              <a:t>gegessen</a:t>
            </a:r>
          </a:p>
        </p:txBody>
      </p:sp>
      <p:sp>
        <p:nvSpPr>
          <p:cNvPr id="71" name="TextBox 70" descr="table content ">
            <a:extLst>
              <a:ext uri="{FF2B5EF4-FFF2-40B4-BE49-F238E27FC236}">
                <a16:creationId xmlns:a16="http://schemas.microsoft.com/office/drawing/2014/main" id="{526325D1-E827-4A76-878E-101D6A8C0129}"/>
              </a:ext>
            </a:extLst>
          </p:cNvPr>
          <p:cNvSpPr txBox="1"/>
          <p:nvPr/>
        </p:nvSpPr>
        <p:spPr>
          <a:xfrm>
            <a:off x="6743361" y="1948599"/>
            <a:ext cx="4316981" cy="461665"/>
          </a:xfrm>
          <a:prstGeom prst="rect">
            <a:avLst/>
          </a:prstGeom>
          <a:noFill/>
        </p:spPr>
        <p:txBody>
          <a:bodyPr wrap="square" rtlCol="0">
            <a:spAutoFit/>
          </a:bodyPr>
          <a:lstStyle/>
          <a:p>
            <a:pPr>
              <a:defRPr/>
            </a:pPr>
            <a:r>
              <a:rPr lang="en-GB" sz="2400" dirty="0">
                <a:solidFill>
                  <a:srgbClr val="104F70"/>
                </a:solidFill>
              </a:rPr>
              <a:t>ate, eaten (pp)</a:t>
            </a:r>
          </a:p>
        </p:txBody>
      </p:sp>
      <p:sp>
        <p:nvSpPr>
          <p:cNvPr id="28" name="Action Button: Custom 35" descr="number 1">
            <a:hlinkClick r:id="" action="ppaction://noaction" highlightClick="1">
              <a:snd r:embed="rId5" name="geschrieben.wav"/>
            </a:hlinkClick>
            <a:extLst>
              <a:ext uri="{FF2B5EF4-FFF2-40B4-BE49-F238E27FC236}">
                <a16:creationId xmlns:a16="http://schemas.microsoft.com/office/drawing/2014/main" id="{C74F9A51-15DF-4DDD-B4A9-49D8B8A28B05}"/>
              </a:ext>
            </a:extLst>
          </p:cNvPr>
          <p:cNvSpPr/>
          <p:nvPr/>
        </p:nvSpPr>
        <p:spPr>
          <a:xfrm>
            <a:off x="1094861" y="3418542"/>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F0302020204030204"/>
                <a:ea typeface="+mn-ea"/>
                <a:cs typeface="+mn-cs"/>
              </a:rPr>
              <a:t>11</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9" name="Action Button: Custom 38" descr="number 2">
            <a:hlinkClick r:id="" action="ppaction://noaction" highlightClick="1">
              <a:snd r:embed="rId6" name="gesungen.wav"/>
            </a:hlinkClick>
            <a:extLst>
              <a:ext uri="{FF2B5EF4-FFF2-40B4-BE49-F238E27FC236}">
                <a16:creationId xmlns:a16="http://schemas.microsoft.com/office/drawing/2014/main" id="{F1522431-76E0-41D5-9F06-71863149489F}"/>
              </a:ext>
            </a:extLst>
          </p:cNvPr>
          <p:cNvSpPr/>
          <p:nvPr/>
        </p:nvSpPr>
        <p:spPr>
          <a:xfrm>
            <a:off x="1098009" y="3935205"/>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F0302020204030204"/>
                <a:ea typeface="+mn-ea"/>
                <a:cs typeface="+mn-cs"/>
              </a:rPr>
              <a:t>12</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1" name="Action Button: Custom 41" descr="number 3">
            <a:hlinkClick r:id="" action="ppaction://noaction" highlightClick="1">
              <a:snd r:embed="rId7" name="getroffen.wav"/>
            </a:hlinkClick>
            <a:extLst>
              <a:ext uri="{FF2B5EF4-FFF2-40B4-BE49-F238E27FC236}">
                <a16:creationId xmlns:a16="http://schemas.microsoft.com/office/drawing/2014/main" id="{708AFCAE-325F-4F3D-8B31-2F713EFD1E2A}"/>
              </a:ext>
            </a:extLst>
          </p:cNvPr>
          <p:cNvSpPr/>
          <p:nvPr/>
        </p:nvSpPr>
        <p:spPr>
          <a:xfrm>
            <a:off x="1094861" y="4417379"/>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F0302020204030204"/>
                <a:ea typeface="+mn-ea"/>
                <a:cs typeface="+mn-cs"/>
              </a:rPr>
              <a:t>13</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2" name="Action Button: Custom 44" descr="number 4">
            <a:hlinkClick r:id="" action="ppaction://noaction" highlightClick="1">
              <a:snd r:embed="rId8" name="getrunken.wav"/>
            </a:hlinkClick>
            <a:extLst>
              <a:ext uri="{FF2B5EF4-FFF2-40B4-BE49-F238E27FC236}">
                <a16:creationId xmlns:a16="http://schemas.microsoft.com/office/drawing/2014/main" id="{0A9B5A81-CFC7-4189-BB03-342BE242B96F}"/>
              </a:ext>
            </a:extLst>
          </p:cNvPr>
          <p:cNvSpPr/>
          <p:nvPr/>
        </p:nvSpPr>
        <p:spPr>
          <a:xfrm>
            <a:off x="1094861" y="4908997"/>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F0302020204030204"/>
                <a:ea typeface="+mn-ea"/>
                <a:cs typeface="+mn-cs"/>
              </a:rPr>
              <a:t>14</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2" name="Action Button: Custom 56" descr="number 8">
            <a:hlinkClick r:id="" action="ppaction://noaction" highlightClick="1">
              <a:snd r:embed="rId9" name="gegessen.wav"/>
            </a:hlinkClick>
            <a:extLst>
              <a:ext uri="{FF2B5EF4-FFF2-40B4-BE49-F238E27FC236}">
                <a16:creationId xmlns:a16="http://schemas.microsoft.com/office/drawing/2014/main" id="{FAEE7EFE-FE76-4E10-A87D-1F1DFED7EA6B}"/>
              </a:ext>
            </a:extLst>
          </p:cNvPr>
          <p:cNvSpPr/>
          <p:nvPr/>
        </p:nvSpPr>
        <p:spPr>
          <a:xfrm>
            <a:off x="1094861" y="1924209"/>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53" name="Action Button: Custom 59" descr="number 9">
            <a:hlinkClick r:id="" action="ppaction://noaction" highlightClick="1">
              <a:snd r:embed="rId10" name="gelegen.wav"/>
            </a:hlinkClick>
            <a:extLst>
              <a:ext uri="{FF2B5EF4-FFF2-40B4-BE49-F238E27FC236}">
                <a16:creationId xmlns:a16="http://schemas.microsoft.com/office/drawing/2014/main" id="{9D63E0B0-2604-4582-9F3B-3846A2F91619}"/>
              </a:ext>
            </a:extLst>
          </p:cNvPr>
          <p:cNvSpPr/>
          <p:nvPr/>
        </p:nvSpPr>
        <p:spPr>
          <a:xfrm>
            <a:off x="1094865" y="2417075"/>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54" name="Action Button: Custom 62" descr="number 10">
            <a:hlinkClick r:id="" action="ppaction://noaction" highlightClick="1">
              <a:snd r:embed="rId11" name="gesprochen.wav"/>
            </a:hlinkClick>
            <a:extLst>
              <a:ext uri="{FF2B5EF4-FFF2-40B4-BE49-F238E27FC236}">
                <a16:creationId xmlns:a16="http://schemas.microsoft.com/office/drawing/2014/main" id="{64609EB4-B040-4525-9900-02E0D4045C8F}"/>
              </a:ext>
            </a:extLst>
          </p:cNvPr>
          <p:cNvSpPr/>
          <p:nvPr/>
        </p:nvSpPr>
        <p:spPr>
          <a:xfrm>
            <a:off x="1105929" y="290012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spTree>
    <p:extLst>
      <p:ext uri="{BB962C8B-B14F-4D97-AF65-F5344CB8AC3E}">
        <p14:creationId xmlns:p14="http://schemas.microsoft.com/office/powerpoint/2010/main" val="236368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7" grpId="0"/>
      <p:bldP spid="38" grpId="0"/>
      <p:bldP spid="40" grpId="0"/>
      <p:bldP spid="41" grpId="0"/>
      <p:bldP spid="43" grpId="0"/>
      <p:bldP spid="44" grpId="0"/>
      <p:bldP spid="46" grpId="0"/>
      <p:bldP spid="47" grpId="0"/>
      <p:bldP spid="49" grpId="0"/>
      <p:bldP spid="50" grpId="0"/>
      <p:bldP spid="63" grpId="0"/>
      <p:bldP spid="7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odensee, germany, lake of constan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8303" y="873124"/>
            <a:ext cx="2759502" cy="1839668"/>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148;p2"/>
          <p:cNvPicPr preferRelativeResize="0"/>
          <p:nvPr/>
        </p:nvPicPr>
        <p:blipFill rotWithShape="1">
          <a:blip r:embed="rId4">
            <a:alphaModFix/>
          </a:blip>
          <a:srcRect/>
          <a:stretch/>
        </p:blipFill>
        <p:spPr>
          <a:xfrm>
            <a:off x="0" y="267916"/>
            <a:ext cx="8294914" cy="869950"/>
          </a:xfrm>
          <a:prstGeom prst="rect">
            <a:avLst/>
          </a:prstGeom>
          <a:noFill/>
          <a:ln>
            <a:noFill/>
          </a:ln>
        </p:spPr>
      </p:pic>
      <p:sp>
        <p:nvSpPr>
          <p:cNvPr id="2" name="Title 1"/>
          <p:cNvSpPr>
            <a:spLocks noGrp="1"/>
          </p:cNvSpPr>
          <p:nvPr>
            <p:ph type="title"/>
          </p:nvPr>
        </p:nvSpPr>
        <p:spPr>
          <a:xfrm>
            <a:off x="21227" y="-53739"/>
            <a:ext cx="10515600" cy="1325563"/>
          </a:xfrm>
        </p:spPr>
        <p:txBody>
          <a:bodyPr>
            <a:normAutofit/>
          </a:bodyPr>
          <a:lstStyle/>
          <a:p>
            <a:r>
              <a:rPr lang="en-GB" sz="2400">
                <a:solidFill>
                  <a:schemeClr val="bg1"/>
                </a:solidFill>
              </a:rPr>
              <a:t>Mehmet redet über seinen Urlaub in der Schweiz</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9739" r="52505"/>
          <a:stretch/>
        </p:blipFill>
        <p:spPr>
          <a:xfrm>
            <a:off x="336384" y="2875712"/>
            <a:ext cx="1512000" cy="2581106"/>
          </a:xfrm>
          <a:prstGeom prst="rect">
            <a:avLst/>
          </a:prstGeom>
        </p:spPr>
      </p:pic>
      <p:sp>
        <p:nvSpPr>
          <p:cNvPr id="9" name="TextBox 8"/>
          <p:cNvSpPr txBox="1"/>
          <p:nvPr/>
        </p:nvSpPr>
        <p:spPr>
          <a:xfrm>
            <a:off x="9744891" y="2640685"/>
            <a:ext cx="3135085" cy="461665"/>
          </a:xfrm>
          <a:prstGeom prst="rect">
            <a:avLst/>
          </a:prstGeom>
          <a:noFill/>
        </p:spPr>
        <p:txBody>
          <a:bodyPr wrap="square" rtlCol="0">
            <a:spAutoFit/>
          </a:bodyPr>
          <a:lstStyle/>
          <a:p>
            <a:r>
              <a:rPr lang="en-GB" sz="2400" i="1">
                <a:solidFill>
                  <a:srgbClr val="104F75"/>
                </a:solidFill>
                <a:latin typeface="Century Gothic" panose="020B0502020202020204" pitchFamily="34" charset="0"/>
              </a:rPr>
              <a:t>der Bodensee</a:t>
            </a:r>
          </a:p>
        </p:txBody>
      </p:sp>
      <p:sp>
        <p:nvSpPr>
          <p:cNvPr id="11" name="TextBox 10"/>
          <p:cNvSpPr txBox="1"/>
          <p:nvPr/>
        </p:nvSpPr>
        <p:spPr>
          <a:xfrm>
            <a:off x="188495" y="5615544"/>
            <a:ext cx="11123939" cy="369332"/>
          </a:xfrm>
          <a:prstGeom prst="rect">
            <a:avLst/>
          </a:prstGeom>
          <a:noFill/>
        </p:spPr>
        <p:txBody>
          <a:bodyPr wrap="square" rtlCol="0">
            <a:spAutoFit/>
          </a:bodyPr>
          <a:lstStyle/>
          <a:p>
            <a:r>
              <a:rPr lang="en-GB" b="1" dirty="0">
                <a:solidFill>
                  <a:srgbClr val="104F75"/>
                </a:solidFill>
                <a:latin typeface="Century Gothic" panose="020B0502020202020204" pitchFamily="34" charset="0"/>
              </a:rPr>
              <a:t>Lies auf Deutsch! </a:t>
            </a:r>
            <a:r>
              <a:rPr lang="en-GB" dirty="0">
                <a:solidFill>
                  <a:srgbClr val="104F75"/>
                </a:solidFill>
                <a:latin typeface="Century Gothic" panose="020B0502020202020204" pitchFamily="34" charset="0"/>
              </a:rPr>
              <a:t>Die SSC </a:t>
            </a:r>
            <a:r>
              <a:rPr lang="en-GB" dirty="0" err="1">
                <a:solidFill>
                  <a:srgbClr val="104F75"/>
                </a:solidFill>
                <a:latin typeface="Century Gothic" panose="020B0502020202020204" pitchFamily="34" charset="0"/>
              </a:rPr>
              <a:t>sind</a:t>
            </a:r>
            <a:r>
              <a:rPr lang="en-GB" dirty="0">
                <a:solidFill>
                  <a:srgbClr val="104F75"/>
                </a:solidFill>
                <a:latin typeface="Century Gothic" panose="020B0502020202020204" pitchFamily="34" charset="0"/>
              </a:rPr>
              <a:t> </a:t>
            </a:r>
            <a:r>
              <a:rPr lang="en-GB" b="1" dirty="0">
                <a:solidFill>
                  <a:srgbClr val="E87D1E"/>
                </a:solidFill>
                <a:latin typeface="Century Gothic" panose="020B0502020202020204" pitchFamily="34" charset="0"/>
              </a:rPr>
              <a:t>orange</a:t>
            </a:r>
            <a:r>
              <a:rPr lang="en-GB" dirty="0">
                <a:solidFill>
                  <a:srgbClr val="104F75"/>
                </a:solidFill>
                <a:latin typeface="Century Gothic" panose="020B0502020202020204" pitchFamily="34" charset="0"/>
              </a:rPr>
              <a:t>.</a:t>
            </a:r>
          </a:p>
        </p:txBody>
      </p:sp>
      <p:sp>
        <p:nvSpPr>
          <p:cNvPr id="14" name="Google Shape;150;p2"/>
          <p:cNvSpPr/>
          <p:nvPr/>
        </p:nvSpPr>
        <p:spPr>
          <a:xfrm>
            <a:off x="10405834" y="103918"/>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err="1">
                <a:solidFill>
                  <a:srgbClr val="FFFFFF"/>
                </a:solidFill>
                <a:latin typeface="Century Gothic" panose="020B0502020202020204" pitchFamily="34" charset="0"/>
                <a:ea typeface="Century Gothic"/>
                <a:cs typeface="Century Gothic"/>
                <a:sym typeface="Century Gothic"/>
              </a:rPr>
              <a:t>sprechen</a:t>
            </a:r>
            <a:endParaRPr b="1" dirty="0">
              <a:solidFill>
                <a:srgbClr val="FFFFFF"/>
              </a:solidFill>
              <a:latin typeface="Century Gothic" panose="020B0502020202020204" pitchFamily="34" charset="0"/>
              <a:ea typeface="Century Gothic"/>
              <a:cs typeface="Century Gothic"/>
              <a:sym typeface="Century Gothic"/>
            </a:endParaRPr>
          </a:p>
        </p:txBody>
      </p:sp>
      <mc:AlternateContent xmlns:mc="http://schemas.openxmlformats.org/markup-compatibility/2006" xmlns:a14="http://schemas.microsoft.com/office/drawing/2010/main">
        <mc:Choice Requires="a14">
          <p:sp>
            <p:nvSpPr>
              <p:cNvPr id="13" name="Rounded Rectangular Callout 7">
                <a:extLst>
                  <a:ext uri="{FF2B5EF4-FFF2-40B4-BE49-F238E27FC236}">
                    <a16:creationId xmlns:a16="http://schemas.microsoft.com/office/drawing/2014/main" id="{A96E53A3-D1AD-4C79-A05C-B877ED9B0633}"/>
                  </a:ext>
                </a:extLst>
              </p:cNvPr>
              <p:cNvSpPr/>
              <p:nvPr/>
            </p:nvSpPr>
            <p:spPr>
              <a:xfrm>
                <a:off x="2315633" y="1272288"/>
                <a:ext cx="6232657" cy="4131255"/>
              </a:xfrm>
              <a:prstGeom prst="wedgeRoundRectCallout">
                <a:avLst>
                  <a:gd name="adj1" fmla="val -57653"/>
                  <a:gd name="adj2" fmla="val 26556"/>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latin typeface="Century Gothic" panose="020B0502020202020204" pitchFamily="34" charset="0"/>
                  </a:rPr>
                  <a:t>Diesen</a:t>
                </a:r>
                <a:r>
                  <a:rPr lang="en-GB" sz="2000" dirty="0">
                    <a:latin typeface="Century Gothic" panose="020B0502020202020204" pitchFamily="34" charset="0"/>
                  </a:rPr>
                  <a:t> Sommer </a:t>
                </a:r>
                <a:r>
                  <a:rPr lang="en-GB" sz="2000" dirty="0" err="1">
                    <a:latin typeface="Century Gothic" panose="020B0502020202020204" pitchFamily="34" charset="0"/>
                  </a:rPr>
                  <a:t>mache</a:t>
                </a:r>
                <a:r>
                  <a:rPr lang="en-GB" sz="2000" dirty="0">
                    <a:latin typeface="Century Gothic" panose="020B0502020202020204" pitchFamily="34" charset="0"/>
                  </a:rPr>
                  <a:t> ich in </a:t>
                </a:r>
                <a:r>
                  <a:rPr lang="en-GB" sz="2000" dirty="0" err="1">
                    <a:latin typeface="Century Gothic" panose="020B0502020202020204" pitchFamily="34" charset="0"/>
                  </a:rPr>
                  <a:t>Kreuzlingen</a:t>
                </a:r>
                <a:r>
                  <a:rPr lang="en-GB" sz="2000" dirty="0">
                    <a:latin typeface="Century Gothic" panose="020B0502020202020204" pitchFamily="34" charset="0"/>
                  </a:rPr>
                  <a:t> in der </a:t>
                </a:r>
                <a:r>
                  <a:rPr lang="en-GB" sz="2000" b="1" dirty="0">
                    <a:solidFill>
                      <a:srgbClr val="E87D1E"/>
                    </a:solidFill>
                    <a:latin typeface="Century Gothic" panose="020B0502020202020204" pitchFamily="34" charset="0"/>
                  </a:rPr>
                  <a:t>Sch</a:t>
                </a:r>
                <a:r>
                  <a:rPr lang="en-GB" sz="2000" dirty="0">
                    <a:latin typeface="Century Gothic" panose="020B0502020202020204" pitchFamily="34" charset="0"/>
                  </a:rPr>
                  <a:t>weiz </a:t>
                </a:r>
                <a:r>
                  <a:rPr lang="en-GB" sz="2000" dirty="0" err="1">
                    <a:solidFill>
                      <a:schemeClr val="bg1"/>
                    </a:solidFill>
                    <a:latin typeface="Century Gothic" panose="020B0502020202020204" pitchFamily="34" charset="0"/>
                  </a:rPr>
                  <a:t>Sommerurlaub</a:t>
                </a:r>
                <a:r>
                  <a:rPr lang="en-GB" sz="2000" dirty="0">
                    <a:solidFill>
                      <a:schemeClr val="bg1"/>
                    </a:solidFill>
                    <a:latin typeface="Century Gothic" panose="020B0502020202020204" pitchFamily="34" charset="0"/>
                  </a:rPr>
                  <a:t>. </a:t>
                </a:r>
              </a:p>
              <a:p>
                <a:pPr algn="ctr"/>
                <a:r>
                  <a:rPr lang="en-GB" sz="2000" dirty="0">
                    <a:latin typeface="Century Gothic" panose="020B0502020202020204" pitchFamily="34" charset="0"/>
                  </a:rPr>
                  <a:t>Ich mag das Haus </a:t>
                </a:r>
                <a:r>
                  <a:rPr lang="en-GB" sz="2000" dirty="0" err="1">
                    <a:latin typeface="Century Gothic" panose="020B0502020202020204" pitchFamily="34" charset="0"/>
                  </a:rPr>
                  <a:t>sehr</a:t>
                </a:r>
                <a:r>
                  <a:rPr lang="en-GB" sz="2000" dirty="0">
                    <a:latin typeface="Century Gothic" panose="020B0502020202020204" pitchFamily="34" charset="0"/>
                  </a:rPr>
                  <a:t>. Ich </a:t>
                </a:r>
                <a:r>
                  <a:rPr lang="en-GB" sz="2000" dirty="0" err="1">
                    <a:latin typeface="Century Gothic" panose="020B0502020202020204" pitchFamily="34" charset="0"/>
                  </a:rPr>
                  <a:t>habe</a:t>
                </a:r>
                <a:r>
                  <a:rPr lang="en-GB" sz="2000" dirty="0">
                    <a:latin typeface="Century Gothic" panose="020B0502020202020204" pitchFamily="34" charset="0"/>
                  </a:rPr>
                  <a:t> </a:t>
                </a:r>
                <a:r>
                  <a:rPr lang="en-GB" sz="2000" dirty="0" err="1">
                    <a:latin typeface="Century Gothic" panose="020B0502020202020204" pitchFamily="34" charset="0"/>
                  </a:rPr>
                  <a:t>bisher</a:t>
                </a:r>
                <a:r>
                  <a:rPr lang="en-GB" sz="2000" dirty="0">
                    <a:latin typeface="Century Gothic" panose="020B0502020202020204" pitchFamily="34" charset="0"/>
                  </a:rPr>
                  <a:t> </a:t>
                </a:r>
                <a:r>
                  <a:rPr lang="en-GB" sz="2000" dirty="0" err="1">
                    <a:latin typeface="Century Gothic" panose="020B0502020202020204" pitchFamily="34" charset="0"/>
                  </a:rPr>
                  <a:t>nie</a:t>
                </a:r>
                <a:r>
                  <a:rPr lang="en-GB" sz="2000" dirty="0">
                    <a:latin typeface="Century Gothic" panose="020B0502020202020204" pitchFamily="34" charset="0"/>
                  </a:rPr>
                  <a:t> in </a:t>
                </a:r>
                <a:r>
                  <a:rPr lang="en-GB" sz="2000" dirty="0" err="1">
                    <a:latin typeface="Century Gothic" panose="020B0502020202020204" pitchFamily="34" charset="0"/>
                  </a:rPr>
                  <a:t>einem</a:t>
                </a:r>
                <a:r>
                  <a:rPr lang="en-GB" sz="2000" dirty="0">
                    <a:latin typeface="Century Gothic" panose="020B0502020202020204" pitchFamily="34" charset="0"/>
                  </a:rPr>
                  <a:t> </a:t>
                </a:r>
                <a:r>
                  <a:rPr lang="en-GB" sz="2000" dirty="0" err="1">
                    <a:solidFill>
                      <a:schemeClr val="bg1"/>
                    </a:solidFill>
                    <a:latin typeface="Century Gothic" panose="020B0502020202020204" pitchFamily="34" charset="0"/>
                  </a:rPr>
                  <a:t>Ferienhaus</a:t>
                </a:r>
                <a:r>
                  <a:rPr lang="en-GB" sz="2000" dirty="0">
                    <a:latin typeface="Century Gothic" panose="020B0502020202020204" pitchFamily="34" charset="0"/>
                  </a:rPr>
                  <a:t> </a:t>
                </a:r>
                <a:r>
                  <a:rPr lang="en-GB" sz="2000" dirty="0" err="1">
                    <a:latin typeface="Century Gothic" panose="020B0502020202020204" pitchFamily="34" charset="0"/>
                  </a:rPr>
                  <a:t>gewohnt</a:t>
                </a:r>
                <a:r>
                  <a:rPr lang="en-GB" sz="2000" dirty="0">
                    <a:latin typeface="Century Gothic" panose="020B0502020202020204" pitchFamily="34" charset="0"/>
                  </a:rPr>
                  <a:t>! Mein </a:t>
                </a:r>
                <a:r>
                  <a:rPr lang="en-GB" sz="2000" b="1" dirty="0" err="1">
                    <a:solidFill>
                      <a:srgbClr val="E87D1E"/>
                    </a:solidFill>
                    <a:latin typeface="Century Gothic" panose="020B0502020202020204" pitchFamily="34" charset="0"/>
                  </a:rPr>
                  <a:t>Sch</a:t>
                </a:r>
                <a:r>
                  <a:rPr lang="en-GB" sz="2000" dirty="0" err="1">
                    <a:solidFill>
                      <a:schemeClr val="bg1"/>
                    </a:solidFill>
                    <a:latin typeface="Century Gothic" panose="020B0502020202020204" pitchFamily="34" charset="0"/>
                  </a:rPr>
                  <a:t>lafzimmer</a:t>
                </a:r>
                <a:r>
                  <a:rPr lang="en-GB" sz="2000" dirty="0">
                    <a:latin typeface="Century Gothic" panose="020B0502020202020204" pitchFamily="34" charset="0"/>
                  </a:rPr>
                  <a:t> hat </a:t>
                </a:r>
                <a:r>
                  <a:rPr lang="en-GB" sz="2000" dirty="0" err="1">
                    <a:latin typeface="Century Gothic" panose="020B0502020202020204" pitchFamily="34" charset="0"/>
                  </a:rPr>
                  <a:t>einen</a:t>
                </a:r>
                <a:r>
                  <a:rPr lang="en-GB" sz="2000" dirty="0">
                    <a:latin typeface="Century Gothic" panose="020B0502020202020204" pitchFamily="34" charset="0"/>
                  </a:rPr>
                  <a:t> </a:t>
                </a:r>
                <a:r>
                  <a:rPr lang="en-GB" sz="2000" b="1" dirty="0" err="1">
                    <a:solidFill>
                      <a:srgbClr val="E87D1E"/>
                    </a:solidFill>
                    <a:latin typeface="Century Gothic" panose="020B0502020202020204" pitchFamily="34" charset="0"/>
                  </a:rPr>
                  <a:t>Sch</a:t>
                </a:r>
                <a:r>
                  <a:rPr lang="en-GB" sz="2000" dirty="0" err="1">
                    <a:solidFill>
                      <a:schemeClr val="bg1"/>
                    </a:solidFill>
                    <a:latin typeface="Century Gothic" panose="020B0502020202020204" pitchFamily="34" charset="0"/>
                  </a:rPr>
                  <a:t>reibti</a:t>
                </a:r>
                <a:r>
                  <a:rPr lang="en-GB" sz="2000" b="1" dirty="0" err="1">
                    <a:solidFill>
                      <a:srgbClr val="E87D1E"/>
                    </a:solidFill>
                    <a:latin typeface="Century Gothic" panose="020B0502020202020204" pitchFamily="34" charset="0"/>
                  </a:rPr>
                  <a:t>sch</a:t>
                </a:r>
                <a:r>
                  <a:rPr lang="en-GB" sz="2000" dirty="0">
                    <a:latin typeface="Century Gothic" panose="020B0502020202020204" pitchFamily="34" charset="0"/>
                  </a:rPr>
                  <a:t>, </a:t>
                </a:r>
                <a:r>
                  <a:rPr lang="en-GB" sz="2000" dirty="0" err="1">
                    <a:latin typeface="Century Gothic" panose="020B0502020202020204" pitchFamily="34" charset="0"/>
                  </a:rPr>
                  <a:t>eine</a:t>
                </a:r>
                <a:r>
                  <a:rPr lang="en-GB" sz="2000" dirty="0">
                    <a:latin typeface="Century Gothic" panose="020B0502020202020204" pitchFamily="34" charset="0"/>
                  </a:rPr>
                  <a:t> </a:t>
                </a:r>
                <a:r>
                  <a:rPr lang="en-GB" sz="2000" b="1" dirty="0" err="1">
                    <a:solidFill>
                      <a:srgbClr val="E87D1E"/>
                    </a:solidFill>
                    <a:latin typeface="Century Gothic" panose="020B0502020202020204" pitchFamily="34" charset="0"/>
                  </a:rPr>
                  <a:t>St</a:t>
                </a:r>
                <a:r>
                  <a:rPr lang="en-GB" sz="2000" dirty="0" err="1">
                    <a:solidFill>
                      <a:schemeClr val="bg1"/>
                    </a:solidFill>
                    <a:latin typeface="Century Gothic" panose="020B0502020202020204" pitchFamily="34" charset="0"/>
                  </a:rPr>
                  <a:t>ehlampe</a:t>
                </a:r>
                <a:r>
                  <a:rPr lang="en-GB" sz="2000" dirty="0">
                    <a:solidFill>
                      <a:schemeClr val="bg1"/>
                    </a:solidFill>
                    <a:latin typeface="Century Gothic" panose="020B0502020202020204" pitchFamily="34" charset="0"/>
                  </a:rPr>
                  <a:t> </a:t>
                </a:r>
                <a:r>
                  <a:rPr lang="en-GB" sz="2000" dirty="0">
                    <a:latin typeface="Century Gothic" panose="020B0502020202020204" pitchFamily="34" charset="0"/>
                  </a:rPr>
                  <a:t>und... </a:t>
                </a:r>
                <a:r>
                  <a:rPr lang="en-GB" sz="2000" dirty="0" err="1">
                    <a:latin typeface="Century Gothic" panose="020B0502020202020204" pitchFamily="34" charset="0"/>
                  </a:rPr>
                  <a:t>ein</a:t>
                </a:r>
                <a:r>
                  <a:rPr lang="en-GB" sz="2000" dirty="0">
                    <a:latin typeface="Century Gothic" panose="020B0502020202020204" pitchFamily="34" charset="0"/>
                  </a:rPr>
                  <a:t> </a:t>
                </a:r>
                <a:r>
                  <a:rPr lang="en-GB" sz="2000" b="1" dirty="0" err="1">
                    <a:solidFill>
                      <a:srgbClr val="E87D1E"/>
                    </a:solidFill>
                    <a:latin typeface="Century Gothic" panose="020B0502020202020204" pitchFamily="34" charset="0"/>
                  </a:rPr>
                  <a:t>Sch</a:t>
                </a:r>
                <a:r>
                  <a:rPr lang="en-GB" sz="2000" dirty="0" err="1">
                    <a:latin typeface="Century Gothic" panose="020B0502020202020204" pitchFamily="34" charset="0"/>
                  </a:rPr>
                  <a:t>lagzeug</a:t>
                </a:r>
                <a:r>
                  <a:rPr lang="en-GB" sz="2000" dirty="0">
                    <a:latin typeface="Century Gothic" panose="020B0502020202020204" pitchFamily="34" charset="0"/>
                  </a:rPr>
                  <a:t>!</a:t>
                </a:r>
              </a:p>
              <a:p>
                <a:pPr algn="ctr"/>
                <a:r>
                  <a:rPr lang="en-GB" sz="2000" dirty="0" err="1">
                    <a:latin typeface="Century Gothic" panose="020B0502020202020204" pitchFamily="34" charset="0"/>
                  </a:rPr>
                  <a:t>Letzte</a:t>
                </a:r>
                <a:r>
                  <a:rPr lang="en-GB" sz="2000" dirty="0">
                    <a:latin typeface="Century Gothic" panose="020B0502020202020204" pitchFamily="34" charset="0"/>
                  </a:rPr>
                  <a:t> </a:t>
                </a:r>
                <a:r>
                  <a:rPr lang="en-GB" sz="2000" dirty="0" err="1">
                    <a:latin typeface="Century Gothic" panose="020B0502020202020204" pitchFamily="34" charset="0"/>
                  </a:rPr>
                  <a:t>Woche</a:t>
                </a:r>
                <a:r>
                  <a:rPr lang="en-GB" sz="2000" dirty="0">
                    <a:latin typeface="Century Gothic" panose="020B0502020202020204" pitchFamily="34" charset="0"/>
                  </a:rPr>
                  <a:t> </a:t>
                </a:r>
                <a:r>
                  <a:rPr lang="en-GB" sz="2000" dirty="0" err="1">
                    <a:latin typeface="Century Gothic" panose="020B0502020202020204" pitchFamily="34" charset="0"/>
                  </a:rPr>
                  <a:t>habe</a:t>
                </a:r>
                <a:r>
                  <a:rPr lang="en-GB" sz="2000" dirty="0">
                    <a:latin typeface="Century Gothic" panose="020B0502020202020204" pitchFamily="34" charset="0"/>
                  </a:rPr>
                  <a:t> ich </a:t>
                </a:r>
                <a:r>
                  <a:rPr lang="en-GB" sz="2000" dirty="0" err="1">
                    <a:latin typeface="Century Gothic" panose="020B0502020202020204" pitchFamily="34" charset="0"/>
                  </a:rPr>
                  <a:t>jeden</a:t>
                </a:r>
                <a:r>
                  <a:rPr lang="en-GB" sz="2000" dirty="0">
                    <a:latin typeface="Century Gothic" panose="020B0502020202020204" pitchFamily="34" charset="0"/>
                  </a:rPr>
                  <a:t> Tag den Bodensee </a:t>
                </a:r>
                <a:r>
                  <a:rPr lang="en-GB" sz="2000" dirty="0" err="1">
                    <a:latin typeface="Century Gothic" panose="020B0502020202020204" pitchFamily="34" charset="0"/>
                  </a:rPr>
                  <a:t>besucht</a:t>
                </a:r>
                <a:r>
                  <a:rPr lang="en-GB" sz="2000" dirty="0">
                    <a:latin typeface="Century Gothic" panose="020B0502020202020204" pitchFamily="34" charset="0"/>
                  </a:rPr>
                  <a:t> und </a:t>
                </a:r>
                <a:r>
                  <a:rPr lang="en-GB" sz="2000" dirty="0" err="1">
                    <a:latin typeface="Century Gothic" panose="020B0502020202020204" pitchFamily="34" charset="0"/>
                  </a:rPr>
                  <a:t>danach</a:t>
                </a:r>
                <a:r>
                  <a:rPr lang="en-GB" sz="2000" dirty="0">
                    <a:latin typeface="Century Gothic" panose="020B0502020202020204" pitchFamily="34" charset="0"/>
                  </a:rPr>
                  <a:t> Fu</a:t>
                </a:r>
                <a14:m>
                  <m:oMath xmlns:m="http://schemas.openxmlformats.org/officeDocument/2006/math">
                    <m:r>
                      <a:rPr lang="en-GB" sz="2000" b="0" i="0" smtClean="0">
                        <a:latin typeface="Cambria Math" panose="02040503050406030204" pitchFamily="18" charset="0"/>
                      </a:rPr>
                      <m:t>ß</m:t>
                    </m:r>
                  </m:oMath>
                </a14:m>
                <a:r>
                  <a:rPr lang="en-GB" sz="2000" dirty="0">
                    <a:latin typeface="Century Gothic" panose="020B0502020202020204" pitchFamily="34" charset="0"/>
                  </a:rPr>
                  <a:t>ball</a:t>
                </a:r>
                <a:r>
                  <a:rPr lang="en-GB" sz="2000" b="1" dirty="0">
                    <a:latin typeface="Century Gothic" panose="020B0502020202020204" pitchFamily="34" charset="0"/>
                  </a:rPr>
                  <a:t> </a:t>
                </a:r>
                <a:r>
                  <a:rPr lang="en-GB" sz="2000" dirty="0" err="1">
                    <a:latin typeface="Century Gothic" panose="020B0502020202020204" pitchFamily="34" charset="0"/>
                  </a:rPr>
                  <a:t>ge</a:t>
                </a:r>
                <a:r>
                  <a:rPr lang="en-GB" sz="2000" b="1" dirty="0" err="1">
                    <a:solidFill>
                      <a:srgbClr val="E87D1E"/>
                    </a:solidFill>
                    <a:latin typeface="Century Gothic" panose="020B0502020202020204" pitchFamily="34" charset="0"/>
                  </a:rPr>
                  <a:t>sp</a:t>
                </a:r>
                <a:r>
                  <a:rPr lang="en-GB" sz="2000" dirty="0" err="1">
                    <a:latin typeface="Century Gothic" panose="020B0502020202020204" pitchFamily="34" charset="0"/>
                  </a:rPr>
                  <a:t>ielt</a:t>
                </a:r>
                <a:r>
                  <a:rPr lang="en-GB" sz="2000" dirty="0">
                    <a:latin typeface="Century Gothic" panose="020B0502020202020204" pitchFamily="34" charset="0"/>
                  </a:rPr>
                  <a:t>. Ich </a:t>
                </a:r>
                <a:r>
                  <a:rPr lang="en-GB" sz="2000" dirty="0" err="1">
                    <a:latin typeface="Century Gothic" panose="020B0502020202020204" pitchFamily="34" charset="0"/>
                  </a:rPr>
                  <a:t>habe</a:t>
                </a:r>
                <a:r>
                  <a:rPr lang="en-GB" sz="2000" dirty="0">
                    <a:latin typeface="Century Gothic" panose="020B0502020202020204" pitchFamily="34" charset="0"/>
                  </a:rPr>
                  <a:t> </a:t>
                </a:r>
                <a:r>
                  <a:rPr lang="en-GB" sz="2000" dirty="0" err="1">
                    <a:latin typeface="Century Gothic" panose="020B0502020202020204" pitchFamily="34" charset="0"/>
                  </a:rPr>
                  <a:t>auch</a:t>
                </a:r>
                <a:r>
                  <a:rPr lang="en-GB" sz="2000" dirty="0">
                    <a:latin typeface="Century Gothic" panose="020B0502020202020204" pitchFamily="34" charset="0"/>
                  </a:rPr>
                  <a:t> </a:t>
                </a:r>
                <a:r>
                  <a:rPr lang="en-GB" sz="2000" b="1" dirty="0" err="1">
                    <a:solidFill>
                      <a:srgbClr val="E87D1E"/>
                    </a:solidFill>
                    <a:latin typeface="Century Gothic" panose="020B0502020202020204" pitchFamily="34" charset="0"/>
                  </a:rPr>
                  <a:t>sch</a:t>
                </a:r>
                <a:r>
                  <a:rPr lang="en-GB" sz="2000" dirty="0" err="1">
                    <a:latin typeface="Century Gothic" panose="020B0502020202020204" pitchFamily="34" charset="0"/>
                  </a:rPr>
                  <a:t>on</a:t>
                </a:r>
                <a:r>
                  <a:rPr lang="en-GB" sz="2000" dirty="0">
                    <a:latin typeface="Century Gothic" panose="020B0502020202020204" pitchFamily="34" charset="0"/>
                  </a:rPr>
                  <a:t> </a:t>
                </a:r>
                <a:r>
                  <a:rPr lang="en-GB" sz="2000" dirty="0" err="1">
                    <a:latin typeface="Century Gothic" panose="020B0502020202020204" pitchFamily="34" charset="0"/>
                  </a:rPr>
                  <a:t>einen</a:t>
                </a:r>
                <a:r>
                  <a:rPr lang="en-GB" sz="2000" dirty="0">
                    <a:latin typeface="Century Gothic" panose="020B0502020202020204" pitchFamily="34" charset="0"/>
                  </a:rPr>
                  <a:t> </a:t>
                </a:r>
                <a:r>
                  <a:rPr lang="en-GB" sz="2000" dirty="0" err="1">
                    <a:latin typeface="Century Gothic" panose="020B0502020202020204" pitchFamily="34" charset="0"/>
                  </a:rPr>
                  <a:t>Wasserpark</a:t>
                </a:r>
                <a:r>
                  <a:rPr lang="en-GB" sz="2000" dirty="0">
                    <a:latin typeface="Century Gothic" panose="020B0502020202020204" pitchFamily="34" charset="0"/>
                  </a:rPr>
                  <a:t> </a:t>
                </a:r>
                <a:r>
                  <a:rPr lang="en-GB" sz="2000" dirty="0" err="1">
                    <a:latin typeface="Century Gothic" panose="020B0502020202020204" pitchFamily="34" charset="0"/>
                  </a:rPr>
                  <a:t>besucht</a:t>
                </a:r>
                <a:r>
                  <a:rPr lang="en-GB" sz="2000" dirty="0">
                    <a:latin typeface="Century Gothic" panose="020B0502020202020204" pitchFamily="34" charset="0"/>
                  </a:rPr>
                  <a:t>. </a:t>
                </a:r>
                <a:r>
                  <a:rPr lang="en-GB" sz="2000" dirty="0" err="1">
                    <a:latin typeface="Century Gothic" panose="020B0502020202020204" pitchFamily="34" charset="0"/>
                  </a:rPr>
                  <a:t>Heute</a:t>
                </a:r>
                <a:r>
                  <a:rPr lang="en-GB" sz="2000" dirty="0">
                    <a:latin typeface="Century Gothic" panose="020B0502020202020204" pitchFamily="34" charset="0"/>
                  </a:rPr>
                  <a:t> </a:t>
                </a:r>
                <a:r>
                  <a:rPr lang="en-GB" sz="2000" dirty="0" err="1">
                    <a:latin typeface="Century Gothic" panose="020B0502020202020204" pitchFamily="34" charset="0"/>
                  </a:rPr>
                  <a:t>Nachmittag</a:t>
                </a:r>
                <a:r>
                  <a:rPr lang="en-GB" sz="2000" dirty="0">
                    <a:latin typeface="Century Gothic" panose="020B0502020202020204" pitchFamily="34" charset="0"/>
                  </a:rPr>
                  <a:t> </a:t>
                </a:r>
                <a:r>
                  <a:rPr lang="en-GB" sz="2000" dirty="0" err="1">
                    <a:latin typeface="Century Gothic" panose="020B0502020202020204" pitchFamily="34" charset="0"/>
                  </a:rPr>
                  <a:t>habe</a:t>
                </a:r>
                <a:r>
                  <a:rPr lang="en-GB" sz="2000" dirty="0">
                    <a:latin typeface="Century Gothic" panose="020B0502020202020204" pitchFamily="34" charset="0"/>
                  </a:rPr>
                  <a:t> ich </a:t>
                </a:r>
                <a:r>
                  <a:rPr lang="en-GB" sz="2000" dirty="0" err="1">
                    <a:latin typeface="Century Gothic" panose="020B0502020202020204" pitchFamily="34" charset="0"/>
                  </a:rPr>
                  <a:t>eine</a:t>
                </a:r>
                <a:r>
                  <a:rPr lang="en-GB" sz="2000" dirty="0">
                    <a:latin typeface="Century Gothic" panose="020B0502020202020204" pitchFamily="34" charset="0"/>
                  </a:rPr>
                  <a:t> </a:t>
                </a:r>
                <a:r>
                  <a:rPr lang="en-GB" sz="2000" dirty="0" err="1">
                    <a:latin typeface="Century Gothic" panose="020B0502020202020204" pitchFamily="34" charset="0"/>
                  </a:rPr>
                  <a:t>Radtour</a:t>
                </a:r>
                <a:r>
                  <a:rPr lang="en-GB" sz="2000" dirty="0">
                    <a:latin typeface="Century Gothic" panose="020B0502020202020204" pitchFamily="34" charset="0"/>
                  </a:rPr>
                  <a:t> </a:t>
                </a:r>
                <a:r>
                  <a:rPr lang="en-GB" sz="2000" dirty="0" err="1">
                    <a:latin typeface="Century Gothic" panose="020B0502020202020204" pitchFamily="34" charset="0"/>
                  </a:rPr>
                  <a:t>gemacht</a:t>
                </a:r>
                <a:r>
                  <a:rPr lang="en-GB" sz="2000" dirty="0">
                    <a:latin typeface="Century Gothic" panose="020B0502020202020204" pitchFamily="34" charset="0"/>
                  </a:rPr>
                  <a:t>. </a:t>
                </a:r>
                <a:r>
                  <a:rPr lang="en-GB" sz="2000" dirty="0" err="1">
                    <a:latin typeface="Century Gothic" panose="020B0502020202020204" pitchFamily="34" charset="0"/>
                  </a:rPr>
                  <a:t>Näch</a:t>
                </a:r>
                <a:r>
                  <a:rPr lang="en-GB" sz="2000" b="1" dirty="0" err="1">
                    <a:solidFill>
                      <a:srgbClr val="E87D1E"/>
                    </a:solidFill>
                    <a:latin typeface="Century Gothic" panose="020B0502020202020204" pitchFamily="34" charset="0"/>
                  </a:rPr>
                  <a:t>st</a:t>
                </a:r>
                <a:r>
                  <a:rPr lang="en-GB" sz="2000" dirty="0" err="1">
                    <a:latin typeface="Century Gothic" panose="020B0502020202020204" pitchFamily="34" charset="0"/>
                  </a:rPr>
                  <a:t>e</a:t>
                </a:r>
                <a:r>
                  <a:rPr lang="en-GB" sz="2000" dirty="0">
                    <a:latin typeface="Century Gothic" panose="020B0502020202020204" pitchFamily="34" charset="0"/>
                  </a:rPr>
                  <a:t> </a:t>
                </a:r>
                <a:r>
                  <a:rPr lang="en-GB" sz="2000" dirty="0" err="1">
                    <a:latin typeface="Century Gothic" panose="020B0502020202020204" pitchFamily="34" charset="0"/>
                  </a:rPr>
                  <a:t>Woche</a:t>
                </a:r>
                <a:r>
                  <a:rPr lang="en-GB" sz="2000" dirty="0">
                    <a:latin typeface="Century Gothic" panose="020B0502020202020204" pitchFamily="34" charset="0"/>
                  </a:rPr>
                  <a:t> </a:t>
                </a:r>
                <a:r>
                  <a:rPr lang="en-GB" sz="2000" dirty="0" err="1">
                    <a:latin typeface="Century Gothic" panose="020B0502020202020204" pitchFamily="34" charset="0"/>
                  </a:rPr>
                  <a:t>gehen</a:t>
                </a:r>
                <a:r>
                  <a:rPr lang="en-GB" sz="2000" dirty="0">
                    <a:latin typeface="Century Gothic" panose="020B0502020202020204" pitchFamily="34" charset="0"/>
                  </a:rPr>
                  <a:t> </a:t>
                </a:r>
                <a:r>
                  <a:rPr lang="en-GB" sz="2000" dirty="0" err="1">
                    <a:latin typeface="Century Gothic" panose="020B0502020202020204" pitchFamily="34" charset="0"/>
                  </a:rPr>
                  <a:t>wir</a:t>
                </a:r>
                <a:r>
                  <a:rPr lang="en-GB" sz="2000" dirty="0">
                    <a:latin typeface="Century Gothic" panose="020B0502020202020204" pitchFamily="34" charset="0"/>
                  </a:rPr>
                  <a:t> </a:t>
                </a:r>
                <a:r>
                  <a:rPr lang="en-GB" sz="2000" dirty="0" err="1">
                    <a:latin typeface="Century Gothic" panose="020B0502020202020204" pitchFamily="34" charset="0"/>
                  </a:rPr>
                  <a:t>jeden</a:t>
                </a:r>
                <a:r>
                  <a:rPr lang="en-GB" sz="2000" dirty="0">
                    <a:latin typeface="Century Gothic" panose="020B0502020202020204" pitchFamily="34" charset="0"/>
                  </a:rPr>
                  <a:t> Morgen </a:t>
                </a:r>
                <a:r>
                  <a:rPr lang="en-GB" sz="2000" dirty="0" err="1">
                    <a:latin typeface="Century Gothic" panose="020B0502020202020204" pitchFamily="34" charset="0"/>
                  </a:rPr>
                  <a:t>zum</a:t>
                </a:r>
                <a:r>
                  <a:rPr lang="en-GB" sz="2000" dirty="0">
                    <a:latin typeface="Century Gothic" panose="020B0502020202020204" pitchFamily="34" charset="0"/>
                  </a:rPr>
                  <a:t> </a:t>
                </a:r>
                <a:r>
                  <a:rPr lang="en-GB" sz="2000" b="1" dirty="0">
                    <a:solidFill>
                      <a:srgbClr val="E87D1E"/>
                    </a:solidFill>
                    <a:latin typeface="Century Gothic" panose="020B0502020202020204" pitchFamily="34" charset="0"/>
                  </a:rPr>
                  <a:t>St</a:t>
                </a:r>
                <a:r>
                  <a:rPr lang="en-GB" sz="2000" dirty="0">
                    <a:latin typeface="Century Gothic" panose="020B0502020202020204" pitchFamily="34" charset="0"/>
                  </a:rPr>
                  <a:t>rand. Ich </a:t>
                </a:r>
                <a:r>
                  <a:rPr lang="en-GB" sz="2000" dirty="0" err="1">
                    <a:latin typeface="Century Gothic" panose="020B0502020202020204" pitchFamily="34" charset="0"/>
                  </a:rPr>
                  <a:t>finde</a:t>
                </a:r>
                <a:r>
                  <a:rPr lang="en-GB" sz="2000" dirty="0">
                    <a:latin typeface="Century Gothic" panose="020B0502020202020204" pitchFamily="34" charset="0"/>
                  </a:rPr>
                  <a:t> den Bodensee </a:t>
                </a:r>
                <a:r>
                  <a:rPr lang="en-GB" sz="2000" dirty="0" err="1">
                    <a:solidFill>
                      <a:schemeClr val="bg1"/>
                    </a:solidFill>
                    <a:latin typeface="Century Gothic" panose="020B0502020202020204" pitchFamily="34" charset="0"/>
                  </a:rPr>
                  <a:t>wunder</a:t>
                </a:r>
                <a:r>
                  <a:rPr lang="en-GB" sz="2000" b="1" dirty="0" err="1">
                    <a:solidFill>
                      <a:srgbClr val="E87D1E"/>
                    </a:solidFill>
                    <a:latin typeface="Century Gothic" panose="020B0502020202020204" pitchFamily="34" charset="0"/>
                  </a:rPr>
                  <a:t>sch</a:t>
                </a:r>
                <a:r>
                  <a:rPr lang="en-GB" sz="2000" dirty="0" err="1">
                    <a:solidFill>
                      <a:schemeClr val="bg1"/>
                    </a:solidFill>
                    <a:latin typeface="Century Gothic" panose="020B0502020202020204" pitchFamily="34" charset="0"/>
                  </a:rPr>
                  <a:t>ön</a:t>
                </a:r>
                <a:r>
                  <a:rPr lang="en-GB" sz="2000" dirty="0">
                    <a:latin typeface="Century Gothic" panose="020B0502020202020204" pitchFamily="34" charset="0"/>
                  </a:rPr>
                  <a:t>! </a:t>
                </a:r>
              </a:p>
            </p:txBody>
          </p:sp>
        </mc:Choice>
        <mc:Fallback xmlns="">
          <p:sp>
            <p:nvSpPr>
              <p:cNvPr id="13" name="Rounded Rectangular Callout 7">
                <a:extLst>
                  <a:ext uri="{FF2B5EF4-FFF2-40B4-BE49-F238E27FC236}">
                    <a16:creationId xmlns:a16="http://schemas.microsoft.com/office/drawing/2014/main" id="{A96E53A3-D1AD-4C79-A05C-B877ED9B0633}"/>
                  </a:ext>
                </a:extLst>
              </p:cNvPr>
              <p:cNvSpPr>
                <a:spLocks noRot="1" noChangeAspect="1" noMove="1" noResize="1" noEditPoints="1" noAdjustHandles="1" noChangeArrowheads="1" noChangeShapeType="1" noTextEdit="1"/>
              </p:cNvSpPr>
              <p:nvPr/>
            </p:nvSpPr>
            <p:spPr>
              <a:xfrm>
                <a:off x="2315633" y="1272288"/>
                <a:ext cx="6232657" cy="4131255"/>
              </a:xfrm>
              <a:prstGeom prst="wedgeRoundRectCallout">
                <a:avLst>
                  <a:gd name="adj1" fmla="val -57653"/>
                  <a:gd name="adj2" fmla="val 26556"/>
                  <a:gd name="adj3" fmla="val 16667"/>
                </a:avLst>
              </a:prstGeom>
              <a:blipFill>
                <a:blip r:embed="rId6"/>
                <a:stretch>
                  <a:fillRect b="-1620"/>
                </a:stretch>
              </a:blipFill>
              <a:ln>
                <a:solidFill>
                  <a:srgbClr val="104F75"/>
                </a:solidFill>
              </a:ln>
            </p:spPr>
            <p:txBody>
              <a:bodyPr/>
              <a:lstStyle/>
              <a:p>
                <a:r>
                  <a:rPr lang="en-GB">
                    <a:noFill/>
                  </a:rPr>
                  <a:t> </a:t>
                </a:r>
              </a:p>
            </p:txBody>
          </p:sp>
        </mc:Fallback>
      </mc:AlternateContent>
    </p:spTree>
    <p:extLst>
      <p:ext uri="{BB962C8B-B14F-4D97-AF65-F5344CB8AC3E}">
        <p14:creationId xmlns:p14="http://schemas.microsoft.com/office/powerpoint/2010/main" val="2664463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odensee, germany, lake of constanc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3135" y="951996"/>
            <a:ext cx="3804414" cy="2536276"/>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148;p2"/>
          <p:cNvPicPr preferRelativeResize="0"/>
          <p:nvPr/>
        </p:nvPicPr>
        <p:blipFill rotWithShape="1">
          <a:blip r:embed="rId6">
            <a:alphaModFix/>
          </a:blip>
          <a:srcRect/>
          <a:stretch/>
        </p:blipFill>
        <p:spPr>
          <a:xfrm>
            <a:off x="0" y="267916"/>
            <a:ext cx="8294914" cy="869950"/>
          </a:xfrm>
          <a:prstGeom prst="rect">
            <a:avLst/>
          </a:prstGeom>
          <a:noFill/>
          <a:ln>
            <a:noFill/>
          </a:ln>
        </p:spPr>
      </p:pic>
      <p:sp>
        <p:nvSpPr>
          <p:cNvPr id="2" name="Title 1"/>
          <p:cNvSpPr>
            <a:spLocks noGrp="1"/>
          </p:cNvSpPr>
          <p:nvPr>
            <p:ph type="title"/>
          </p:nvPr>
        </p:nvSpPr>
        <p:spPr>
          <a:xfrm>
            <a:off x="22301" y="0"/>
            <a:ext cx="10503373" cy="1325563"/>
          </a:xfrm>
        </p:spPr>
        <p:txBody>
          <a:bodyPr>
            <a:normAutofit/>
          </a:bodyPr>
          <a:lstStyle/>
          <a:p>
            <a:r>
              <a:rPr lang="en-GB" sz="2400">
                <a:solidFill>
                  <a:schemeClr val="bg1"/>
                </a:solidFill>
              </a:rPr>
              <a:t>Mehmet redet über seinen Urlaub in der Schweiz</a:t>
            </a:r>
          </a:p>
        </p:txBody>
      </p:sp>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l="9739" r="52505"/>
          <a:stretch/>
        </p:blipFill>
        <p:spPr>
          <a:xfrm>
            <a:off x="336384" y="2875712"/>
            <a:ext cx="1512000" cy="2581106"/>
          </a:xfrm>
          <a:prstGeom prst="rect">
            <a:avLst/>
          </a:prstGeom>
        </p:spPr>
      </p:pic>
      <mc:AlternateContent xmlns:mc="http://schemas.openxmlformats.org/markup-compatibility/2006" xmlns:a14="http://schemas.microsoft.com/office/drawing/2010/main">
        <mc:Choice Requires="a14">
          <p:sp>
            <p:nvSpPr>
              <p:cNvPr id="8" name="Rounded Rectangular Callout 7"/>
              <p:cNvSpPr/>
              <p:nvPr/>
            </p:nvSpPr>
            <p:spPr>
              <a:xfrm>
                <a:off x="2325188" y="1325563"/>
                <a:ext cx="6232657" cy="4131255"/>
              </a:xfrm>
              <a:prstGeom prst="wedgeRoundRectCallout">
                <a:avLst>
                  <a:gd name="adj1" fmla="val -57653"/>
                  <a:gd name="adj2" fmla="val 26556"/>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latin typeface="Century Gothic" panose="020B0502020202020204" pitchFamily="34" charset="0"/>
                  </a:rPr>
                  <a:t>Diesen</a:t>
                </a:r>
                <a:r>
                  <a:rPr lang="en-GB" sz="2000" dirty="0">
                    <a:latin typeface="Century Gothic" panose="020B0502020202020204" pitchFamily="34" charset="0"/>
                  </a:rPr>
                  <a:t> Sommer </a:t>
                </a:r>
                <a:r>
                  <a:rPr lang="en-GB" sz="2000" dirty="0" err="1">
                    <a:latin typeface="Century Gothic" panose="020B0502020202020204" pitchFamily="34" charset="0"/>
                  </a:rPr>
                  <a:t>mache</a:t>
                </a:r>
                <a:r>
                  <a:rPr lang="en-GB" sz="2000" dirty="0">
                    <a:latin typeface="Century Gothic" panose="020B0502020202020204" pitchFamily="34" charset="0"/>
                  </a:rPr>
                  <a:t> ich in </a:t>
                </a:r>
                <a:r>
                  <a:rPr lang="en-GB" sz="2000" dirty="0" err="1">
                    <a:latin typeface="Century Gothic" panose="020B0502020202020204" pitchFamily="34" charset="0"/>
                  </a:rPr>
                  <a:t>Kreuzlingen</a:t>
                </a:r>
                <a:r>
                  <a:rPr lang="en-GB" sz="2000" dirty="0">
                    <a:latin typeface="Century Gothic" panose="020B0502020202020204" pitchFamily="34" charset="0"/>
                  </a:rPr>
                  <a:t> in der Schweiz </a:t>
                </a:r>
                <a:r>
                  <a:rPr lang="en-GB" sz="2000" b="1" dirty="0" err="1">
                    <a:solidFill>
                      <a:srgbClr val="E87D1E"/>
                    </a:solidFill>
                    <a:latin typeface="Century Gothic" panose="020B0502020202020204" pitchFamily="34" charset="0"/>
                  </a:rPr>
                  <a:t>Sommerurlaub</a:t>
                </a:r>
                <a:r>
                  <a:rPr lang="en-GB" sz="2000" b="1" dirty="0">
                    <a:solidFill>
                      <a:srgbClr val="E87D1E"/>
                    </a:solidFill>
                    <a:latin typeface="Century Gothic" panose="020B0502020202020204" pitchFamily="34" charset="0"/>
                  </a:rPr>
                  <a:t>.</a:t>
                </a:r>
                <a:r>
                  <a:rPr lang="en-GB" sz="2000" dirty="0">
                    <a:latin typeface="Century Gothic" panose="020B0502020202020204" pitchFamily="34" charset="0"/>
                  </a:rPr>
                  <a:t> </a:t>
                </a:r>
              </a:p>
              <a:p>
                <a:pPr algn="ctr"/>
                <a:r>
                  <a:rPr lang="en-GB" sz="2000" dirty="0">
                    <a:latin typeface="Century Gothic" panose="020B0502020202020204" pitchFamily="34" charset="0"/>
                  </a:rPr>
                  <a:t>Ich mag das Haus </a:t>
                </a:r>
                <a:r>
                  <a:rPr lang="en-GB" sz="2000" dirty="0" err="1">
                    <a:latin typeface="Century Gothic" panose="020B0502020202020204" pitchFamily="34" charset="0"/>
                  </a:rPr>
                  <a:t>sehr</a:t>
                </a:r>
                <a:r>
                  <a:rPr lang="en-GB" sz="2000" dirty="0">
                    <a:latin typeface="Century Gothic" panose="020B0502020202020204" pitchFamily="34" charset="0"/>
                  </a:rPr>
                  <a:t>. Ich </a:t>
                </a:r>
                <a:r>
                  <a:rPr lang="en-GB" sz="2000" dirty="0" err="1">
                    <a:latin typeface="Century Gothic" panose="020B0502020202020204" pitchFamily="34" charset="0"/>
                  </a:rPr>
                  <a:t>habe</a:t>
                </a:r>
                <a:r>
                  <a:rPr lang="en-GB" sz="2000" dirty="0">
                    <a:latin typeface="Century Gothic" panose="020B0502020202020204" pitchFamily="34" charset="0"/>
                  </a:rPr>
                  <a:t> </a:t>
                </a:r>
                <a:r>
                  <a:rPr lang="en-GB" sz="2000" dirty="0" err="1">
                    <a:latin typeface="Century Gothic" panose="020B0502020202020204" pitchFamily="34" charset="0"/>
                  </a:rPr>
                  <a:t>bisher</a:t>
                </a:r>
                <a:r>
                  <a:rPr lang="en-GB" sz="2000" dirty="0">
                    <a:latin typeface="Century Gothic" panose="020B0502020202020204" pitchFamily="34" charset="0"/>
                  </a:rPr>
                  <a:t> </a:t>
                </a:r>
                <a:r>
                  <a:rPr lang="en-GB" sz="2000" dirty="0" err="1">
                    <a:latin typeface="Century Gothic" panose="020B0502020202020204" pitchFamily="34" charset="0"/>
                  </a:rPr>
                  <a:t>nie</a:t>
                </a:r>
                <a:r>
                  <a:rPr lang="en-GB" sz="2000" dirty="0">
                    <a:latin typeface="Century Gothic" panose="020B0502020202020204" pitchFamily="34" charset="0"/>
                  </a:rPr>
                  <a:t> in </a:t>
                </a:r>
                <a:r>
                  <a:rPr lang="en-GB" sz="2000" dirty="0" err="1">
                    <a:latin typeface="Century Gothic" panose="020B0502020202020204" pitchFamily="34" charset="0"/>
                  </a:rPr>
                  <a:t>einem</a:t>
                </a:r>
                <a:r>
                  <a:rPr lang="en-GB" sz="2000" dirty="0">
                    <a:latin typeface="Century Gothic" panose="020B0502020202020204" pitchFamily="34" charset="0"/>
                  </a:rPr>
                  <a:t> </a:t>
                </a:r>
                <a:r>
                  <a:rPr lang="en-GB" sz="2000" b="1" dirty="0" err="1">
                    <a:solidFill>
                      <a:srgbClr val="E87D1E"/>
                    </a:solidFill>
                    <a:latin typeface="Century Gothic" panose="020B0502020202020204" pitchFamily="34" charset="0"/>
                  </a:rPr>
                  <a:t>Ferienhaus</a:t>
                </a:r>
                <a:r>
                  <a:rPr lang="en-GB" sz="2000" dirty="0">
                    <a:latin typeface="Century Gothic" panose="020B0502020202020204" pitchFamily="34" charset="0"/>
                  </a:rPr>
                  <a:t> </a:t>
                </a:r>
                <a:r>
                  <a:rPr lang="en-GB" sz="2000" dirty="0" err="1">
                    <a:latin typeface="Century Gothic" panose="020B0502020202020204" pitchFamily="34" charset="0"/>
                  </a:rPr>
                  <a:t>gewohnt</a:t>
                </a:r>
                <a:r>
                  <a:rPr lang="en-GB" sz="2000" dirty="0">
                    <a:latin typeface="Century Gothic" panose="020B0502020202020204" pitchFamily="34" charset="0"/>
                  </a:rPr>
                  <a:t>! Mein </a:t>
                </a:r>
                <a:r>
                  <a:rPr lang="en-GB" sz="2000" b="1" dirty="0" err="1">
                    <a:solidFill>
                      <a:srgbClr val="E87D1E"/>
                    </a:solidFill>
                    <a:latin typeface="Century Gothic" panose="020B0502020202020204" pitchFamily="34" charset="0"/>
                  </a:rPr>
                  <a:t>Schlafzimmer</a:t>
                </a:r>
                <a:r>
                  <a:rPr lang="en-GB" sz="2000" dirty="0">
                    <a:latin typeface="Century Gothic" panose="020B0502020202020204" pitchFamily="34" charset="0"/>
                  </a:rPr>
                  <a:t> hat </a:t>
                </a:r>
                <a:r>
                  <a:rPr lang="en-GB" sz="2000" dirty="0" err="1">
                    <a:latin typeface="Century Gothic" panose="020B0502020202020204" pitchFamily="34" charset="0"/>
                  </a:rPr>
                  <a:t>einen</a:t>
                </a:r>
                <a:r>
                  <a:rPr lang="en-GB" sz="2000" dirty="0">
                    <a:latin typeface="Century Gothic" panose="020B0502020202020204" pitchFamily="34" charset="0"/>
                  </a:rPr>
                  <a:t> </a:t>
                </a:r>
                <a:r>
                  <a:rPr lang="en-GB" sz="2000" b="1" dirty="0" err="1">
                    <a:solidFill>
                      <a:srgbClr val="E87D1E"/>
                    </a:solidFill>
                    <a:latin typeface="Century Gothic" panose="020B0502020202020204" pitchFamily="34" charset="0"/>
                  </a:rPr>
                  <a:t>Schreibtisch</a:t>
                </a:r>
                <a:r>
                  <a:rPr lang="en-GB" sz="2000" dirty="0">
                    <a:latin typeface="Century Gothic" panose="020B0502020202020204" pitchFamily="34" charset="0"/>
                  </a:rPr>
                  <a:t>, </a:t>
                </a:r>
                <a:r>
                  <a:rPr lang="en-GB" sz="2000" dirty="0" err="1">
                    <a:latin typeface="Century Gothic" panose="020B0502020202020204" pitchFamily="34" charset="0"/>
                  </a:rPr>
                  <a:t>eine</a:t>
                </a:r>
                <a:r>
                  <a:rPr lang="en-GB" sz="2000" dirty="0">
                    <a:latin typeface="Century Gothic" panose="020B0502020202020204" pitchFamily="34" charset="0"/>
                  </a:rPr>
                  <a:t> </a:t>
                </a:r>
                <a:r>
                  <a:rPr lang="en-GB" sz="2000" b="1" dirty="0" err="1">
                    <a:solidFill>
                      <a:srgbClr val="E87D1E"/>
                    </a:solidFill>
                    <a:latin typeface="Century Gothic" panose="020B0502020202020204" pitchFamily="34" charset="0"/>
                  </a:rPr>
                  <a:t>Stehlampe</a:t>
                </a:r>
                <a:r>
                  <a:rPr lang="en-GB" sz="2000" b="1" dirty="0">
                    <a:solidFill>
                      <a:srgbClr val="E87D1E"/>
                    </a:solidFill>
                    <a:latin typeface="Century Gothic" panose="020B0502020202020204" pitchFamily="34" charset="0"/>
                  </a:rPr>
                  <a:t> </a:t>
                </a:r>
                <a:r>
                  <a:rPr lang="en-GB" sz="2000" dirty="0">
                    <a:latin typeface="Century Gothic" panose="020B0502020202020204" pitchFamily="34" charset="0"/>
                  </a:rPr>
                  <a:t>und... </a:t>
                </a:r>
                <a:r>
                  <a:rPr lang="en-GB" sz="2000" dirty="0" err="1">
                    <a:latin typeface="Century Gothic" panose="020B0502020202020204" pitchFamily="34" charset="0"/>
                  </a:rPr>
                  <a:t>ein</a:t>
                </a:r>
                <a:r>
                  <a:rPr lang="en-GB" sz="2000" dirty="0">
                    <a:latin typeface="Century Gothic" panose="020B0502020202020204" pitchFamily="34" charset="0"/>
                  </a:rPr>
                  <a:t> </a:t>
                </a:r>
                <a:r>
                  <a:rPr lang="en-GB" sz="2000" b="1" dirty="0" err="1">
                    <a:latin typeface="Century Gothic" panose="020B0502020202020204" pitchFamily="34" charset="0"/>
                  </a:rPr>
                  <a:t>Schlagzeug</a:t>
                </a:r>
                <a:r>
                  <a:rPr lang="en-GB" sz="2000" dirty="0">
                    <a:latin typeface="Century Gothic" panose="020B0502020202020204" pitchFamily="34" charset="0"/>
                  </a:rPr>
                  <a:t>!</a:t>
                </a:r>
              </a:p>
              <a:p>
                <a:pPr algn="ctr"/>
                <a:r>
                  <a:rPr lang="en-GB" sz="2000" dirty="0" err="1">
                    <a:latin typeface="Century Gothic" panose="020B0502020202020204" pitchFamily="34" charset="0"/>
                  </a:rPr>
                  <a:t>Letzte</a:t>
                </a:r>
                <a:r>
                  <a:rPr lang="en-GB" sz="2000" dirty="0">
                    <a:latin typeface="Century Gothic" panose="020B0502020202020204" pitchFamily="34" charset="0"/>
                  </a:rPr>
                  <a:t> </a:t>
                </a:r>
                <a:r>
                  <a:rPr lang="en-GB" sz="2000" dirty="0" err="1">
                    <a:latin typeface="Century Gothic" panose="020B0502020202020204" pitchFamily="34" charset="0"/>
                  </a:rPr>
                  <a:t>Woche</a:t>
                </a:r>
                <a:r>
                  <a:rPr lang="en-GB" sz="2000" dirty="0">
                    <a:latin typeface="Century Gothic" panose="020B0502020202020204" pitchFamily="34" charset="0"/>
                  </a:rPr>
                  <a:t> </a:t>
                </a:r>
                <a:r>
                  <a:rPr lang="en-GB" sz="2000" dirty="0" err="1">
                    <a:latin typeface="Century Gothic" panose="020B0502020202020204" pitchFamily="34" charset="0"/>
                  </a:rPr>
                  <a:t>habe</a:t>
                </a:r>
                <a:r>
                  <a:rPr lang="en-GB" sz="2000" dirty="0">
                    <a:latin typeface="Century Gothic" panose="020B0502020202020204" pitchFamily="34" charset="0"/>
                  </a:rPr>
                  <a:t> ich </a:t>
                </a:r>
                <a:r>
                  <a:rPr lang="en-GB" sz="2000" dirty="0" err="1">
                    <a:latin typeface="Century Gothic" panose="020B0502020202020204" pitchFamily="34" charset="0"/>
                  </a:rPr>
                  <a:t>jeden</a:t>
                </a:r>
                <a:r>
                  <a:rPr lang="en-GB" sz="2000" dirty="0">
                    <a:latin typeface="Century Gothic" panose="020B0502020202020204" pitchFamily="34" charset="0"/>
                  </a:rPr>
                  <a:t> Tag den </a:t>
                </a:r>
                <a:r>
                  <a:rPr lang="en-GB" sz="2000" b="1" dirty="0">
                    <a:latin typeface="Century Gothic" panose="020B0502020202020204" pitchFamily="34" charset="0"/>
                  </a:rPr>
                  <a:t>Bodensee</a:t>
                </a:r>
                <a:r>
                  <a:rPr lang="en-GB" sz="2000" dirty="0">
                    <a:latin typeface="Century Gothic" panose="020B0502020202020204" pitchFamily="34" charset="0"/>
                  </a:rPr>
                  <a:t> </a:t>
                </a:r>
                <a:r>
                  <a:rPr lang="en-GB" sz="2000" dirty="0" err="1">
                    <a:latin typeface="Century Gothic" panose="020B0502020202020204" pitchFamily="34" charset="0"/>
                  </a:rPr>
                  <a:t>besucht</a:t>
                </a:r>
                <a:r>
                  <a:rPr lang="en-GB" sz="2000" dirty="0">
                    <a:latin typeface="Century Gothic" panose="020B0502020202020204" pitchFamily="34" charset="0"/>
                  </a:rPr>
                  <a:t> und </a:t>
                </a:r>
                <a:r>
                  <a:rPr lang="en-GB" sz="2000" dirty="0" err="1">
                    <a:latin typeface="Century Gothic" panose="020B0502020202020204" pitchFamily="34" charset="0"/>
                  </a:rPr>
                  <a:t>danach</a:t>
                </a:r>
                <a:r>
                  <a:rPr lang="en-GB" sz="2000" dirty="0">
                    <a:latin typeface="Century Gothic" panose="020B0502020202020204" pitchFamily="34" charset="0"/>
                  </a:rPr>
                  <a:t> </a:t>
                </a:r>
                <a:r>
                  <a:rPr lang="en-GB" sz="2000" b="1" dirty="0">
                    <a:latin typeface="Century Gothic" panose="020B0502020202020204" pitchFamily="34" charset="0"/>
                  </a:rPr>
                  <a:t>Fu</a:t>
                </a:r>
                <a14:m>
                  <m:oMath xmlns:m="http://schemas.openxmlformats.org/officeDocument/2006/math">
                    <m:r>
                      <a:rPr lang="en-GB" sz="2000" b="1" i="0" smtClean="0">
                        <a:latin typeface="Cambria Math" panose="02040503050406030204" pitchFamily="18" charset="0"/>
                      </a:rPr>
                      <m:t>ß</m:t>
                    </m:r>
                  </m:oMath>
                </a14:m>
                <a:r>
                  <a:rPr lang="en-GB" sz="2000" b="1" dirty="0">
                    <a:latin typeface="Century Gothic" panose="020B0502020202020204" pitchFamily="34" charset="0"/>
                  </a:rPr>
                  <a:t>ball </a:t>
                </a:r>
                <a:r>
                  <a:rPr lang="en-GB" sz="2000" dirty="0" err="1">
                    <a:latin typeface="Century Gothic" panose="020B0502020202020204" pitchFamily="34" charset="0"/>
                  </a:rPr>
                  <a:t>gespielt</a:t>
                </a:r>
                <a:r>
                  <a:rPr lang="en-GB" sz="2000" dirty="0">
                    <a:latin typeface="Century Gothic" panose="020B0502020202020204" pitchFamily="34" charset="0"/>
                  </a:rPr>
                  <a:t>. Ich </a:t>
                </a:r>
                <a:r>
                  <a:rPr lang="en-GB" sz="2000" dirty="0" err="1">
                    <a:latin typeface="Century Gothic" panose="020B0502020202020204" pitchFamily="34" charset="0"/>
                  </a:rPr>
                  <a:t>habe</a:t>
                </a:r>
                <a:r>
                  <a:rPr lang="en-GB" sz="2000" dirty="0">
                    <a:latin typeface="Century Gothic" panose="020B0502020202020204" pitchFamily="34" charset="0"/>
                  </a:rPr>
                  <a:t> </a:t>
                </a:r>
                <a:r>
                  <a:rPr lang="en-GB" sz="2000" dirty="0" err="1">
                    <a:latin typeface="Century Gothic" panose="020B0502020202020204" pitchFamily="34" charset="0"/>
                  </a:rPr>
                  <a:t>auch</a:t>
                </a:r>
                <a:r>
                  <a:rPr lang="en-GB" sz="2000" dirty="0">
                    <a:latin typeface="Century Gothic" panose="020B0502020202020204" pitchFamily="34" charset="0"/>
                  </a:rPr>
                  <a:t> </a:t>
                </a:r>
                <a:r>
                  <a:rPr lang="en-GB" sz="2000" dirty="0" err="1">
                    <a:latin typeface="Century Gothic" panose="020B0502020202020204" pitchFamily="34" charset="0"/>
                  </a:rPr>
                  <a:t>schon</a:t>
                </a:r>
                <a:r>
                  <a:rPr lang="en-GB" sz="2000" dirty="0">
                    <a:latin typeface="Century Gothic" panose="020B0502020202020204" pitchFamily="34" charset="0"/>
                  </a:rPr>
                  <a:t> </a:t>
                </a:r>
                <a:r>
                  <a:rPr lang="en-GB" sz="2000" dirty="0" err="1">
                    <a:latin typeface="Century Gothic" panose="020B0502020202020204" pitchFamily="34" charset="0"/>
                  </a:rPr>
                  <a:t>einen</a:t>
                </a:r>
                <a:r>
                  <a:rPr lang="en-GB" sz="2000" dirty="0">
                    <a:latin typeface="Century Gothic" panose="020B0502020202020204" pitchFamily="34" charset="0"/>
                  </a:rPr>
                  <a:t> </a:t>
                </a:r>
                <a:r>
                  <a:rPr lang="en-GB" sz="2000" b="1" dirty="0" err="1">
                    <a:latin typeface="Century Gothic" panose="020B0502020202020204" pitchFamily="34" charset="0"/>
                  </a:rPr>
                  <a:t>Wasserpark</a:t>
                </a:r>
                <a:r>
                  <a:rPr lang="en-GB" sz="2000" dirty="0">
                    <a:latin typeface="Century Gothic" panose="020B0502020202020204" pitchFamily="34" charset="0"/>
                  </a:rPr>
                  <a:t> </a:t>
                </a:r>
                <a:r>
                  <a:rPr lang="en-GB" sz="2000" dirty="0" err="1">
                    <a:latin typeface="Century Gothic" panose="020B0502020202020204" pitchFamily="34" charset="0"/>
                  </a:rPr>
                  <a:t>besucht</a:t>
                </a:r>
                <a:r>
                  <a:rPr lang="en-GB" sz="2000" dirty="0">
                    <a:latin typeface="Century Gothic" panose="020B0502020202020204" pitchFamily="34" charset="0"/>
                  </a:rPr>
                  <a:t>. </a:t>
                </a:r>
                <a:r>
                  <a:rPr lang="en-GB" sz="2000" dirty="0" err="1">
                    <a:latin typeface="Century Gothic" panose="020B0502020202020204" pitchFamily="34" charset="0"/>
                  </a:rPr>
                  <a:t>Heute</a:t>
                </a:r>
                <a:r>
                  <a:rPr lang="en-GB" sz="2000" dirty="0">
                    <a:latin typeface="Century Gothic" panose="020B0502020202020204" pitchFamily="34" charset="0"/>
                  </a:rPr>
                  <a:t> </a:t>
                </a:r>
                <a:r>
                  <a:rPr lang="en-GB" sz="2000" dirty="0" err="1">
                    <a:latin typeface="Century Gothic" panose="020B0502020202020204" pitchFamily="34" charset="0"/>
                  </a:rPr>
                  <a:t>Nachmittag</a:t>
                </a:r>
                <a:r>
                  <a:rPr lang="en-GB" sz="2000" dirty="0">
                    <a:latin typeface="Century Gothic" panose="020B0502020202020204" pitchFamily="34" charset="0"/>
                  </a:rPr>
                  <a:t> </a:t>
                </a:r>
                <a:r>
                  <a:rPr lang="en-GB" sz="2000" dirty="0" err="1">
                    <a:latin typeface="Century Gothic" panose="020B0502020202020204" pitchFamily="34" charset="0"/>
                  </a:rPr>
                  <a:t>habe</a:t>
                </a:r>
                <a:r>
                  <a:rPr lang="en-GB" sz="2000" dirty="0">
                    <a:latin typeface="Century Gothic" panose="020B0502020202020204" pitchFamily="34" charset="0"/>
                  </a:rPr>
                  <a:t> ich </a:t>
                </a:r>
                <a:r>
                  <a:rPr lang="en-GB" sz="2000" dirty="0" err="1">
                    <a:latin typeface="Century Gothic" panose="020B0502020202020204" pitchFamily="34" charset="0"/>
                  </a:rPr>
                  <a:t>eine</a:t>
                </a:r>
                <a:r>
                  <a:rPr lang="en-GB" sz="2000" dirty="0">
                    <a:latin typeface="Century Gothic" panose="020B0502020202020204" pitchFamily="34" charset="0"/>
                  </a:rPr>
                  <a:t> </a:t>
                </a:r>
                <a:r>
                  <a:rPr lang="en-GB" sz="2000" b="1" dirty="0" err="1">
                    <a:latin typeface="Century Gothic" panose="020B0502020202020204" pitchFamily="34" charset="0"/>
                  </a:rPr>
                  <a:t>Radtour</a:t>
                </a:r>
                <a:r>
                  <a:rPr lang="en-GB" sz="2000" b="1" dirty="0">
                    <a:latin typeface="Century Gothic" panose="020B0502020202020204" pitchFamily="34" charset="0"/>
                  </a:rPr>
                  <a:t> </a:t>
                </a:r>
                <a:r>
                  <a:rPr lang="en-GB" sz="2000" dirty="0" err="1">
                    <a:latin typeface="Century Gothic" panose="020B0502020202020204" pitchFamily="34" charset="0"/>
                  </a:rPr>
                  <a:t>gemacht</a:t>
                </a:r>
                <a:r>
                  <a:rPr lang="en-GB" sz="2000" dirty="0">
                    <a:latin typeface="Century Gothic" panose="020B0502020202020204" pitchFamily="34" charset="0"/>
                  </a:rPr>
                  <a:t>. </a:t>
                </a:r>
                <a:r>
                  <a:rPr lang="en-GB" sz="2000" dirty="0" err="1">
                    <a:latin typeface="Century Gothic" panose="020B0502020202020204" pitchFamily="34" charset="0"/>
                  </a:rPr>
                  <a:t>Nächste</a:t>
                </a:r>
                <a:r>
                  <a:rPr lang="en-GB" sz="2000" dirty="0">
                    <a:latin typeface="Century Gothic" panose="020B0502020202020204" pitchFamily="34" charset="0"/>
                  </a:rPr>
                  <a:t> </a:t>
                </a:r>
                <a:r>
                  <a:rPr lang="en-GB" sz="2000" dirty="0" err="1">
                    <a:latin typeface="Century Gothic" panose="020B0502020202020204" pitchFamily="34" charset="0"/>
                  </a:rPr>
                  <a:t>Woche</a:t>
                </a:r>
                <a:r>
                  <a:rPr lang="en-GB" sz="2000" dirty="0">
                    <a:latin typeface="Century Gothic" panose="020B0502020202020204" pitchFamily="34" charset="0"/>
                  </a:rPr>
                  <a:t> </a:t>
                </a:r>
                <a:r>
                  <a:rPr lang="en-GB" sz="2000" dirty="0" err="1">
                    <a:latin typeface="Century Gothic" panose="020B0502020202020204" pitchFamily="34" charset="0"/>
                  </a:rPr>
                  <a:t>gehen</a:t>
                </a:r>
                <a:r>
                  <a:rPr lang="en-GB" sz="2000" dirty="0">
                    <a:latin typeface="Century Gothic" panose="020B0502020202020204" pitchFamily="34" charset="0"/>
                  </a:rPr>
                  <a:t> </a:t>
                </a:r>
                <a:r>
                  <a:rPr lang="en-GB" sz="2000" dirty="0" err="1">
                    <a:latin typeface="Century Gothic" panose="020B0502020202020204" pitchFamily="34" charset="0"/>
                  </a:rPr>
                  <a:t>wir</a:t>
                </a:r>
                <a:r>
                  <a:rPr lang="en-GB" sz="2000" dirty="0">
                    <a:latin typeface="Century Gothic" panose="020B0502020202020204" pitchFamily="34" charset="0"/>
                  </a:rPr>
                  <a:t> </a:t>
                </a:r>
                <a:r>
                  <a:rPr lang="en-GB" sz="2000" dirty="0" err="1">
                    <a:latin typeface="Century Gothic" panose="020B0502020202020204" pitchFamily="34" charset="0"/>
                  </a:rPr>
                  <a:t>jeden</a:t>
                </a:r>
                <a:r>
                  <a:rPr lang="en-GB" sz="2000" dirty="0">
                    <a:latin typeface="Century Gothic" panose="020B0502020202020204" pitchFamily="34" charset="0"/>
                  </a:rPr>
                  <a:t> Morgen </a:t>
                </a:r>
                <a:r>
                  <a:rPr lang="en-GB" sz="2000" dirty="0" err="1">
                    <a:latin typeface="Century Gothic" panose="020B0502020202020204" pitchFamily="34" charset="0"/>
                  </a:rPr>
                  <a:t>zum</a:t>
                </a:r>
                <a:r>
                  <a:rPr lang="en-GB" sz="2000" dirty="0">
                    <a:latin typeface="Century Gothic" panose="020B0502020202020204" pitchFamily="34" charset="0"/>
                  </a:rPr>
                  <a:t> Strand. Ich </a:t>
                </a:r>
                <a:r>
                  <a:rPr lang="en-GB" sz="2000" dirty="0" err="1">
                    <a:latin typeface="Century Gothic" panose="020B0502020202020204" pitchFamily="34" charset="0"/>
                  </a:rPr>
                  <a:t>finde</a:t>
                </a:r>
                <a:r>
                  <a:rPr lang="en-GB" sz="2000" dirty="0">
                    <a:latin typeface="Century Gothic" panose="020B0502020202020204" pitchFamily="34" charset="0"/>
                  </a:rPr>
                  <a:t> den Bodensee </a:t>
                </a:r>
                <a:r>
                  <a:rPr lang="en-GB" sz="2000" b="1" dirty="0" err="1">
                    <a:solidFill>
                      <a:srgbClr val="E87D1E"/>
                    </a:solidFill>
                    <a:latin typeface="Century Gothic" panose="020B0502020202020204" pitchFamily="34" charset="0"/>
                  </a:rPr>
                  <a:t>wunderschön</a:t>
                </a:r>
                <a:r>
                  <a:rPr lang="en-GB" sz="2000" dirty="0">
                    <a:latin typeface="Century Gothic" panose="020B0502020202020204" pitchFamily="34" charset="0"/>
                  </a:rPr>
                  <a:t>! </a:t>
                </a:r>
              </a:p>
            </p:txBody>
          </p:sp>
        </mc:Choice>
        <mc:Fallback xmlns="">
          <p:sp>
            <p:nvSpPr>
              <p:cNvPr id="8" name="Rounded Rectangular Callout 7"/>
              <p:cNvSpPr>
                <a:spLocks noRot="1" noChangeAspect="1" noMove="1" noResize="1" noEditPoints="1" noAdjustHandles="1" noChangeArrowheads="1" noChangeShapeType="1" noTextEdit="1"/>
              </p:cNvSpPr>
              <p:nvPr/>
            </p:nvSpPr>
            <p:spPr>
              <a:xfrm>
                <a:off x="2325188" y="1325563"/>
                <a:ext cx="6232657" cy="4131255"/>
              </a:xfrm>
              <a:prstGeom prst="wedgeRoundRectCallout">
                <a:avLst>
                  <a:gd name="adj1" fmla="val -57653"/>
                  <a:gd name="adj2" fmla="val 26556"/>
                  <a:gd name="adj3" fmla="val 16667"/>
                </a:avLst>
              </a:prstGeom>
              <a:blipFill>
                <a:blip r:embed="rId8"/>
                <a:stretch>
                  <a:fillRect b="-1618"/>
                </a:stretch>
              </a:blipFill>
              <a:ln>
                <a:solidFill>
                  <a:srgbClr val="104F75"/>
                </a:solidFill>
              </a:ln>
            </p:spPr>
            <p:txBody>
              <a:bodyPr/>
              <a:lstStyle/>
              <a:p>
                <a:r>
                  <a:rPr lang="en-GB">
                    <a:noFill/>
                  </a:rPr>
                  <a:t> </a:t>
                </a:r>
              </a:p>
            </p:txBody>
          </p:sp>
        </mc:Fallback>
      </mc:AlternateContent>
      <p:sp>
        <p:nvSpPr>
          <p:cNvPr id="9" name="TextBox 8"/>
          <p:cNvSpPr txBox="1"/>
          <p:nvPr/>
        </p:nvSpPr>
        <p:spPr>
          <a:xfrm>
            <a:off x="9729545" y="3463954"/>
            <a:ext cx="3135085" cy="461665"/>
          </a:xfrm>
          <a:prstGeom prst="rect">
            <a:avLst/>
          </a:prstGeom>
          <a:noFill/>
        </p:spPr>
        <p:txBody>
          <a:bodyPr wrap="square" rtlCol="0">
            <a:spAutoFit/>
          </a:bodyPr>
          <a:lstStyle/>
          <a:p>
            <a:r>
              <a:rPr lang="en-GB" sz="2400" i="1" dirty="0">
                <a:solidFill>
                  <a:srgbClr val="104F75"/>
                </a:solidFill>
                <a:latin typeface="Century Gothic" panose="020B0502020202020204" pitchFamily="34" charset="0"/>
              </a:rPr>
              <a:t>der Bodensee</a:t>
            </a:r>
          </a:p>
        </p:txBody>
      </p:sp>
      <p:sp>
        <p:nvSpPr>
          <p:cNvPr id="11" name="TextBox 10"/>
          <p:cNvSpPr txBox="1"/>
          <p:nvPr/>
        </p:nvSpPr>
        <p:spPr>
          <a:xfrm>
            <a:off x="188495" y="5615544"/>
            <a:ext cx="11123939" cy="369332"/>
          </a:xfrm>
          <a:prstGeom prst="rect">
            <a:avLst/>
          </a:prstGeom>
          <a:noFill/>
        </p:spPr>
        <p:txBody>
          <a:bodyPr wrap="square" rtlCol="0">
            <a:spAutoFit/>
          </a:bodyPr>
          <a:lstStyle/>
          <a:p>
            <a:r>
              <a:rPr lang="en-GB" dirty="0">
                <a:solidFill>
                  <a:srgbClr val="104F75"/>
                </a:solidFill>
                <a:latin typeface="Century Gothic" panose="020B0502020202020204" pitchFamily="34" charset="0"/>
              </a:rPr>
              <a:t>Wie </a:t>
            </a:r>
            <a:r>
              <a:rPr lang="en-GB" dirty="0" err="1">
                <a:solidFill>
                  <a:srgbClr val="104F75"/>
                </a:solidFill>
                <a:latin typeface="Century Gothic" panose="020B0502020202020204" pitchFamily="34" charset="0"/>
              </a:rPr>
              <a:t>heißen</a:t>
            </a:r>
            <a:r>
              <a:rPr lang="en-GB" dirty="0">
                <a:solidFill>
                  <a:srgbClr val="104F75"/>
                </a:solidFill>
                <a:latin typeface="Century Gothic" panose="020B0502020202020204" pitchFamily="34" charset="0"/>
              </a:rPr>
              <a:t> </a:t>
            </a:r>
            <a:r>
              <a:rPr lang="en-GB" dirty="0" err="1">
                <a:solidFill>
                  <a:srgbClr val="104F75"/>
                </a:solidFill>
                <a:latin typeface="Century Gothic" panose="020B0502020202020204" pitchFamily="34" charset="0"/>
              </a:rPr>
              <a:t>diese</a:t>
            </a:r>
            <a:r>
              <a:rPr lang="en-GB" dirty="0">
                <a:solidFill>
                  <a:srgbClr val="104F75"/>
                </a:solidFill>
                <a:latin typeface="Century Gothic" panose="020B0502020202020204" pitchFamily="34" charset="0"/>
              </a:rPr>
              <a:t> </a:t>
            </a:r>
            <a:r>
              <a:rPr lang="en-GB" dirty="0" err="1">
                <a:solidFill>
                  <a:srgbClr val="104F75"/>
                </a:solidFill>
                <a:latin typeface="Century Gothic" panose="020B0502020202020204" pitchFamily="34" charset="0"/>
              </a:rPr>
              <a:t>Wörter</a:t>
            </a:r>
            <a:r>
              <a:rPr lang="en-GB" dirty="0">
                <a:solidFill>
                  <a:srgbClr val="104F75"/>
                </a:solidFill>
                <a:latin typeface="Century Gothic" panose="020B0502020202020204" pitchFamily="34" charset="0"/>
              </a:rPr>
              <a:t>?  </a:t>
            </a:r>
            <a:r>
              <a:rPr lang="en-GB" b="1" dirty="0" err="1">
                <a:solidFill>
                  <a:srgbClr val="104F75"/>
                </a:solidFill>
                <a:latin typeface="Century Gothic" panose="020B0502020202020204" pitchFamily="34" charset="0"/>
              </a:rPr>
              <a:t>Schlagzeug</a:t>
            </a:r>
            <a:r>
              <a:rPr lang="en-GB" dirty="0">
                <a:solidFill>
                  <a:srgbClr val="104F75"/>
                </a:solidFill>
                <a:latin typeface="Century Gothic" panose="020B0502020202020204" pitchFamily="34" charset="0"/>
              </a:rPr>
              <a:t>, </a:t>
            </a:r>
            <a:r>
              <a:rPr lang="en-GB" b="1" dirty="0">
                <a:solidFill>
                  <a:srgbClr val="104F75"/>
                </a:solidFill>
                <a:latin typeface="Century Gothic" panose="020B0502020202020204" pitchFamily="34" charset="0"/>
              </a:rPr>
              <a:t>Bodensee</a:t>
            </a:r>
            <a:r>
              <a:rPr lang="en-GB" dirty="0">
                <a:solidFill>
                  <a:srgbClr val="104F75"/>
                </a:solidFill>
                <a:latin typeface="Century Gothic" panose="020B0502020202020204" pitchFamily="34" charset="0"/>
              </a:rPr>
              <a:t>, </a:t>
            </a:r>
            <a:r>
              <a:rPr lang="en-GB" b="1" dirty="0" err="1">
                <a:solidFill>
                  <a:srgbClr val="104F75"/>
                </a:solidFill>
                <a:latin typeface="Century Gothic" panose="020B0502020202020204" pitchFamily="34" charset="0"/>
              </a:rPr>
              <a:t>Fußball</a:t>
            </a:r>
            <a:r>
              <a:rPr lang="en-GB" b="1" dirty="0">
                <a:solidFill>
                  <a:srgbClr val="104F75"/>
                </a:solidFill>
                <a:latin typeface="Century Gothic" panose="020B0502020202020204" pitchFamily="34" charset="0"/>
              </a:rPr>
              <a:t>, </a:t>
            </a:r>
            <a:r>
              <a:rPr lang="en-GB" b="1" dirty="0" err="1">
                <a:solidFill>
                  <a:srgbClr val="104F75"/>
                </a:solidFill>
                <a:latin typeface="Century Gothic" panose="020B0502020202020204" pitchFamily="34" charset="0"/>
              </a:rPr>
              <a:t>Wasserpark</a:t>
            </a:r>
            <a:r>
              <a:rPr lang="en-GB" b="1" dirty="0">
                <a:solidFill>
                  <a:srgbClr val="104F75"/>
                </a:solidFill>
                <a:latin typeface="Century Gothic" panose="020B0502020202020204" pitchFamily="34" charset="0"/>
              </a:rPr>
              <a:t>, </a:t>
            </a:r>
            <a:r>
              <a:rPr lang="en-GB" b="1" dirty="0" err="1">
                <a:solidFill>
                  <a:srgbClr val="104F75"/>
                </a:solidFill>
                <a:latin typeface="Century Gothic" panose="020B0502020202020204" pitchFamily="34" charset="0"/>
              </a:rPr>
              <a:t>Radtour</a:t>
            </a:r>
            <a:r>
              <a:rPr lang="en-GB" dirty="0">
                <a:solidFill>
                  <a:srgbClr val="104F75"/>
                </a:solidFill>
                <a:latin typeface="Century Gothic" panose="020B0502020202020204" pitchFamily="34" charset="0"/>
              </a:rPr>
              <a:t>.</a:t>
            </a:r>
          </a:p>
        </p:txBody>
      </p:sp>
      <p:sp>
        <p:nvSpPr>
          <p:cNvPr id="14" name="Google Shape;150;p2"/>
          <p:cNvSpPr/>
          <p:nvPr/>
        </p:nvSpPr>
        <p:spPr>
          <a:xfrm>
            <a:off x="9914022" y="103918"/>
            <a:ext cx="2127504"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err="1">
                <a:solidFill>
                  <a:srgbClr val="FFFFFF"/>
                </a:solidFill>
                <a:latin typeface="Century Gothic" panose="020B0502020202020204" pitchFamily="34" charset="0"/>
                <a:ea typeface="Century Gothic"/>
                <a:cs typeface="Century Gothic"/>
                <a:sym typeface="Century Gothic"/>
              </a:rPr>
              <a:t>hören</a:t>
            </a:r>
            <a:r>
              <a:rPr lang="en-GB" b="1" dirty="0">
                <a:solidFill>
                  <a:srgbClr val="FFFFFF"/>
                </a:solidFill>
                <a:latin typeface="Century Gothic" panose="020B0502020202020204" pitchFamily="34" charset="0"/>
                <a:ea typeface="Century Gothic"/>
                <a:cs typeface="Century Gothic"/>
                <a:sym typeface="Century Gothic"/>
              </a:rPr>
              <a:t> und </a:t>
            </a:r>
            <a:r>
              <a:rPr lang="en-GB" b="1" dirty="0" err="1">
                <a:solidFill>
                  <a:srgbClr val="FFFFFF"/>
                </a:solidFill>
                <a:latin typeface="Century Gothic" panose="020B0502020202020204" pitchFamily="34" charset="0"/>
                <a:ea typeface="Century Gothic"/>
                <a:cs typeface="Century Gothic"/>
                <a:sym typeface="Century Gothic"/>
              </a:rPr>
              <a:t>lesen</a:t>
            </a:r>
            <a:endParaRPr b="1" dirty="0">
              <a:solidFill>
                <a:srgbClr val="FFFFFF"/>
              </a:solidFill>
              <a:latin typeface="Century Gothic" panose="020B0502020202020204" pitchFamily="34" charset="0"/>
              <a:ea typeface="Century Gothic"/>
              <a:cs typeface="Century Gothic"/>
              <a:sym typeface="Century Gothic"/>
            </a:endParaRPr>
          </a:p>
        </p:txBody>
      </p:sp>
      <p:sp>
        <p:nvSpPr>
          <p:cNvPr id="5" name="Rectangle 4">
            <a:extLst>
              <a:ext uri="{FF2B5EF4-FFF2-40B4-BE49-F238E27FC236}">
                <a16:creationId xmlns:a16="http://schemas.microsoft.com/office/drawing/2014/main" id="{E919A92C-4666-49C4-B465-1F7B10F6225C}"/>
              </a:ext>
            </a:extLst>
          </p:cNvPr>
          <p:cNvSpPr/>
          <p:nvPr/>
        </p:nvSpPr>
        <p:spPr>
          <a:xfrm>
            <a:off x="188494" y="5984876"/>
            <a:ext cx="11533605" cy="369332"/>
          </a:xfrm>
          <a:prstGeom prst="rect">
            <a:avLst/>
          </a:prstGeom>
        </p:spPr>
        <p:txBody>
          <a:bodyPr wrap="square">
            <a:spAutoFit/>
          </a:bodyPr>
          <a:lstStyle/>
          <a:p>
            <a:pPr lvl="0"/>
            <a:r>
              <a:rPr lang="en-GB" dirty="0">
                <a:solidFill>
                  <a:srgbClr val="104F75"/>
                </a:solidFill>
                <a:latin typeface="Century Gothic" panose="020B0502020202020204" pitchFamily="34" charset="0"/>
              </a:rPr>
              <a:t>Wie </a:t>
            </a:r>
            <a:r>
              <a:rPr lang="en-GB" dirty="0" err="1">
                <a:solidFill>
                  <a:srgbClr val="104F75"/>
                </a:solidFill>
                <a:latin typeface="Century Gothic" panose="020B0502020202020204" pitchFamily="34" charset="0"/>
              </a:rPr>
              <a:t>heißen</a:t>
            </a:r>
            <a:r>
              <a:rPr lang="en-GB" dirty="0">
                <a:solidFill>
                  <a:srgbClr val="104F75"/>
                </a:solidFill>
                <a:latin typeface="Century Gothic" panose="020B0502020202020204" pitchFamily="34" charset="0"/>
              </a:rPr>
              <a:t> </a:t>
            </a:r>
            <a:r>
              <a:rPr lang="en-GB" b="1" dirty="0" err="1">
                <a:solidFill>
                  <a:srgbClr val="E87D1E"/>
                </a:solidFill>
                <a:latin typeface="Century Gothic" panose="020B0502020202020204" pitchFamily="34" charset="0"/>
              </a:rPr>
              <a:t>diese</a:t>
            </a:r>
            <a:r>
              <a:rPr lang="en-GB" b="1" dirty="0">
                <a:solidFill>
                  <a:srgbClr val="E87D1E"/>
                </a:solidFill>
                <a:latin typeface="Century Gothic" panose="020B0502020202020204" pitchFamily="34" charset="0"/>
              </a:rPr>
              <a:t> </a:t>
            </a:r>
            <a:r>
              <a:rPr lang="en-GB" b="1" dirty="0" err="1">
                <a:solidFill>
                  <a:srgbClr val="E87D1E"/>
                </a:solidFill>
                <a:latin typeface="Century Gothic" panose="020B0502020202020204" pitchFamily="34" charset="0"/>
              </a:rPr>
              <a:t>sechs</a:t>
            </a:r>
            <a:r>
              <a:rPr lang="en-GB" b="1" dirty="0">
                <a:solidFill>
                  <a:srgbClr val="E87D1E"/>
                </a:solidFill>
                <a:latin typeface="Century Gothic" panose="020B0502020202020204" pitchFamily="34" charset="0"/>
              </a:rPr>
              <a:t> </a:t>
            </a:r>
            <a:r>
              <a:rPr lang="en-GB" b="1" dirty="0" err="1">
                <a:solidFill>
                  <a:srgbClr val="E87D1E"/>
                </a:solidFill>
                <a:latin typeface="Century Gothic" panose="020B0502020202020204" pitchFamily="34" charset="0"/>
              </a:rPr>
              <a:t>Wörter</a:t>
            </a:r>
            <a:r>
              <a:rPr lang="en-GB" dirty="0">
                <a:solidFill>
                  <a:srgbClr val="104F75"/>
                </a:solidFill>
                <a:latin typeface="Century Gothic" panose="020B0502020202020204" pitchFamily="34" charset="0"/>
              </a:rPr>
              <a:t>? → </a:t>
            </a:r>
            <a:r>
              <a:rPr lang="en-GB" b="1" dirty="0" err="1">
                <a:solidFill>
                  <a:srgbClr val="104F75"/>
                </a:solidFill>
                <a:latin typeface="Century Gothic" panose="020B0502020202020204" pitchFamily="34" charset="0"/>
              </a:rPr>
              <a:t>Schreib</a:t>
            </a:r>
            <a:r>
              <a:rPr lang="en-GB" b="1" dirty="0">
                <a:solidFill>
                  <a:srgbClr val="104F75"/>
                </a:solidFill>
                <a:latin typeface="Century Gothic" panose="020B0502020202020204" pitchFamily="34" charset="0"/>
              </a:rPr>
              <a:t> </a:t>
            </a:r>
            <a:r>
              <a:rPr lang="en-GB" b="1" dirty="0" err="1">
                <a:solidFill>
                  <a:srgbClr val="104F75"/>
                </a:solidFill>
                <a:latin typeface="Century Gothic" panose="020B0502020202020204" pitchFamily="34" charset="0"/>
              </a:rPr>
              <a:t>eine</a:t>
            </a:r>
            <a:r>
              <a:rPr lang="en-GB" b="1" dirty="0">
                <a:solidFill>
                  <a:srgbClr val="104F75"/>
                </a:solidFill>
                <a:latin typeface="Century Gothic" panose="020B0502020202020204" pitchFamily="34" charset="0"/>
              </a:rPr>
              <a:t> </a:t>
            </a:r>
            <a:r>
              <a:rPr lang="en-GB" b="1" dirty="0" err="1">
                <a:solidFill>
                  <a:srgbClr val="104F75"/>
                </a:solidFill>
                <a:latin typeface="Century Gothic" panose="020B0502020202020204" pitchFamily="34" charset="0"/>
              </a:rPr>
              <a:t>Liste</a:t>
            </a:r>
            <a:r>
              <a:rPr lang="en-GB" b="1" dirty="0">
                <a:solidFill>
                  <a:srgbClr val="104F75"/>
                </a:solidFill>
                <a:latin typeface="Century Gothic" panose="020B0502020202020204" pitchFamily="34" charset="0"/>
              </a:rPr>
              <a:t>!</a:t>
            </a:r>
          </a:p>
        </p:txBody>
      </p:sp>
      <p:sp>
        <p:nvSpPr>
          <p:cNvPr id="15" name="Action Button: Custom 22">
            <a:hlinkClick r:id="" action="ppaction://noaction" highlightClick="1">
              <a:snd r:embed="rId9" name="Slide12_Mehmet_P1.wav"/>
            </a:hlinkClick>
            <a:extLst>
              <a:ext uri="{FF2B5EF4-FFF2-40B4-BE49-F238E27FC236}">
                <a16:creationId xmlns:a16="http://schemas.microsoft.com/office/drawing/2014/main" id="{09DA4AF6-A2B0-4CE0-B700-698ECA3B6A4A}"/>
              </a:ext>
            </a:extLst>
          </p:cNvPr>
          <p:cNvSpPr/>
          <p:nvPr/>
        </p:nvSpPr>
        <p:spPr>
          <a:xfrm>
            <a:off x="9729545" y="4143798"/>
            <a:ext cx="387388" cy="369703"/>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1</a:t>
            </a:r>
          </a:p>
        </p:txBody>
      </p:sp>
      <p:sp>
        <p:nvSpPr>
          <p:cNvPr id="16" name="Action Button: Custom 22">
            <a:hlinkClick r:id="" action="ppaction://noaction" highlightClick="1">
              <a:snd r:embed="rId10" name="Slide12_Mehmet_P2.wav"/>
            </a:hlinkClick>
            <a:extLst>
              <a:ext uri="{FF2B5EF4-FFF2-40B4-BE49-F238E27FC236}">
                <a16:creationId xmlns:a16="http://schemas.microsoft.com/office/drawing/2014/main" id="{0C590E1F-AFEA-4D96-B1FF-F97110FBD991}"/>
              </a:ext>
            </a:extLst>
          </p:cNvPr>
          <p:cNvSpPr/>
          <p:nvPr/>
        </p:nvSpPr>
        <p:spPr>
          <a:xfrm>
            <a:off x="9746441" y="4657959"/>
            <a:ext cx="387388" cy="369703"/>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2</a:t>
            </a:r>
          </a:p>
        </p:txBody>
      </p:sp>
      <p:sp>
        <p:nvSpPr>
          <p:cNvPr id="17" name="Action Button: Custom 22">
            <a:hlinkClick r:id="" action="ppaction://noaction" highlightClick="1">
              <a:snd r:embed="rId11" name="Slide12_Mehmet_P3.wav"/>
            </a:hlinkClick>
            <a:extLst>
              <a:ext uri="{FF2B5EF4-FFF2-40B4-BE49-F238E27FC236}">
                <a16:creationId xmlns:a16="http://schemas.microsoft.com/office/drawing/2014/main" id="{15D543C8-AC15-433D-A8D6-B4110A6AC825}"/>
              </a:ext>
            </a:extLst>
          </p:cNvPr>
          <p:cNvSpPr/>
          <p:nvPr/>
        </p:nvSpPr>
        <p:spPr>
          <a:xfrm>
            <a:off x="9746441" y="5172120"/>
            <a:ext cx="387388" cy="369703"/>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3</a:t>
            </a:r>
          </a:p>
        </p:txBody>
      </p:sp>
      <p:sp>
        <p:nvSpPr>
          <p:cNvPr id="18" name="Action Button: Custom 22">
            <a:hlinkClick r:id="" action="ppaction://noaction" highlightClick="1">
              <a:snd r:embed="rId12" name="Slide12_Mehmet_P4.wav"/>
            </a:hlinkClick>
            <a:extLst>
              <a:ext uri="{FF2B5EF4-FFF2-40B4-BE49-F238E27FC236}">
                <a16:creationId xmlns:a16="http://schemas.microsoft.com/office/drawing/2014/main" id="{1AA461F4-44CB-4612-9E63-60775350EED3}"/>
              </a:ext>
            </a:extLst>
          </p:cNvPr>
          <p:cNvSpPr/>
          <p:nvPr/>
        </p:nvSpPr>
        <p:spPr>
          <a:xfrm>
            <a:off x="10836770" y="4144766"/>
            <a:ext cx="387388" cy="369703"/>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4</a:t>
            </a:r>
          </a:p>
        </p:txBody>
      </p:sp>
      <p:sp>
        <p:nvSpPr>
          <p:cNvPr id="19" name="Action Button: Custom 22">
            <a:hlinkClick r:id="" action="ppaction://noaction" highlightClick="1">
              <a:snd r:embed="rId13" name="Slide12_Mehmet_P5.wav"/>
            </a:hlinkClick>
            <a:extLst>
              <a:ext uri="{FF2B5EF4-FFF2-40B4-BE49-F238E27FC236}">
                <a16:creationId xmlns:a16="http://schemas.microsoft.com/office/drawing/2014/main" id="{3ABF932E-3D9E-4EA9-B9F4-629CB73D71F5}"/>
              </a:ext>
            </a:extLst>
          </p:cNvPr>
          <p:cNvSpPr/>
          <p:nvPr/>
        </p:nvSpPr>
        <p:spPr>
          <a:xfrm>
            <a:off x="10853666" y="4658927"/>
            <a:ext cx="387388" cy="369703"/>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5</a:t>
            </a:r>
          </a:p>
        </p:txBody>
      </p:sp>
      <p:sp>
        <p:nvSpPr>
          <p:cNvPr id="20" name="Action Button: Custom 22">
            <a:hlinkClick r:id="" action="ppaction://noaction" highlightClick="1">
              <a:snd r:embed="rId14" name="Slide12_Mehmet_P6.wav"/>
            </a:hlinkClick>
            <a:extLst>
              <a:ext uri="{FF2B5EF4-FFF2-40B4-BE49-F238E27FC236}">
                <a16:creationId xmlns:a16="http://schemas.microsoft.com/office/drawing/2014/main" id="{11FA2C34-6524-4977-927C-E3E035AE81E5}"/>
              </a:ext>
            </a:extLst>
          </p:cNvPr>
          <p:cNvSpPr/>
          <p:nvPr/>
        </p:nvSpPr>
        <p:spPr>
          <a:xfrm>
            <a:off x="10853666" y="5173088"/>
            <a:ext cx="387388" cy="369703"/>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6</a:t>
            </a:r>
          </a:p>
        </p:txBody>
      </p:sp>
      <p:pic>
        <p:nvPicPr>
          <p:cNvPr id="3" name="NCELP 8.1.1.2 Mehmet redet Slide 12">
            <a:hlinkClick r:id="" action="ppaction://media"/>
            <a:extLst>
              <a:ext uri="{FF2B5EF4-FFF2-40B4-BE49-F238E27FC236}">
                <a16:creationId xmlns:a16="http://schemas.microsoft.com/office/drawing/2014/main" id="{AA3DBD23-1030-456A-891D-629916A8BA14}"/>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243363" y="102214"/>
            <a:ext cx="503078" cy="503078"/>
          </a:xfrm>
          <a:prstGeom prst="rect">
            <a:avLst/>
          </a:prstGeom>
        </p:spPr>
      </p:pic>
    </p:spTree>
    <p:extLst>
      <p:ext uri="{BB962C8B-B14F-4D97-AF65-F5344CB8AC3E}">
        <p14:creationId xmlns:p14="http://schemas.microsoft.com/office/powerpoint/2010/main" val="254248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71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11"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48;p2"/>
          <p:cNvPicPr preferRelativeResize="0"/>
          <p:nvPr/>
        </p:nvPicPr>
        <p:blipFill rotWithShape="1">
          <a:blip r:embed="rId3">
            <a:alphaModFix/>
          </a:blip>
          <a:srcRect/>
          <a:stretch/>
        </p:blipFill>
        <p:spPr>
          <a:xfrm>
            <a:off x="0" y="267916"/>
            <a:ext cx="8294914" cy="869950"/>
          </a:xfrm>
          <a:prstGeom prst="rect">
            <a:avLst/>
          </a:prstGeom>
          <a:noFill/>
          <a:ln>
            <a:noFill/>
          </a:ln>
        </p:spPr>
      </p:pic>
      <p:sp>
        <p:nvSpPr>
          <p:cNvPr id="2" name="Title 1"/>
          <p:cNvSpPr>
            <a:spLocks noGrp="1"/>
          </p:cNvSpPr>
          <p:nvPr>
            <p:ph type="title"/>
          </p:nvPr>
        </p:nvSpPr>
        <p:spPr>
          <a:xfrm>
            <a:off x="-66826" y="0"/>
            <a:ext cx="10503373" cy="1325563"/>
          </a:xfrm>
        </p:spPr>
        <p:txBody>
          <a:bodyPr>
            <a:normAutofit/>
          </a:bodyPr>
          <a:lstStyle/>
          <a:p>
            <a:r>
              <a:rPr lang="en-GB" sz="2400" dirty="0">
                <a:solidFill>
                  <a:schemeClr val="bg1"/>
                </a:solidFill>
              </a:rPr>
              <a:t>Mehmet </a:t>
            </a:r>
            <a:r>
              <a:rPr lang="en-GB" sz="2400" dirty="0" err="1">
                <a:solidFill>
                  <a:schemeClr val="bg1"/>
                </a:solidFill>
              </a:rPr>
              <a:t>redet</a:t>
            </a:r>
            <a:r>
              <a:rPr lang="en-GB" sz="2400" dirty="0">
                <a:solidFill>
                  <a:schemeClr val="bg1"/>
                </a:solidFill>
              </a:rPr>
              <a:t> </a:t>
            </a:r>
            <a:r>
              <a:rPr lang="en-GB" sz="2400" dirty="0" err="1">
                <a:solidFill>
                  <a:schemeClr val="bg1"/>
                </a:solidFill>
              </a:rPr>
              <a:t>über</a:t>
            </a:r>
            <a:r>
              <a:rPr lang="en-GB" sz="2400" dirty="0">
                <a:solidFill>
                  <a:schemeClr val="bg1"/>
                </a:solidFill>
              </a:rPr>
              <a:t> </a:t>
            </a:r>
            <a:r>
              <a:rPr lang="en-GB" sz="2400" dirty="0" err="1">
                <a:solidFill>
                  <a:schemeClr val="bg1"/>
                </a:solidFill>
              </a:rPr>
              <a:t>seinen</a:t>
            </a:r>
            <a:r>
              <a:rPr lang="en-GB" sz="2400" dirty="0">
                <a:solidFill>
                  <a:schemeClr val="bg1"/>
                </a:solidFill>
              </a:rPr>
              <a:t> </a:t>
            </a:r>
            <a:r>
              <a:rPr lang="en-GB" sz="2400" dirty="0" err="1">
                <a:solidFill>
                  <a:schemeClr val="bg1"/>
                </a:solidFill>
              </a:rPr>
              <a:t>Urlaub</a:t>
            </a:r>
            <a:r>
              <a:rPr lang="en-GB" sz="2400" dirty="0">
                <a:solidFill>
                  <a:schemeClr val="bg1"/>
                </a:solidFill>
              </a:rPr>
              <a:t> in der Schweiz</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9739" r="52505"/>
          <a:stretch/>
        </p:blipFill>
        <p:spPr>
          <a:xfrm>
            <a:off x="336384" y="2875712"/>
            <a:ext cx="1512000" cy="2581106"/>
          </a:xfrm>
          <a:prstGeom prst="rect">
            <a:avLst/>
          </a:prstGeom>
        </p:spPr>
      </p:pic>
      <mc:AlternateContent xmlns:mc="http://schemas.openxmlformats.org/markup-compatibility/2006" xmlns:a14="http://schemas.microsoft.com/office/drawing/2010/main">
        <mc:Choice Requires="a14">
          <p:sp>
            <p:nvSpPr>
              <p:cNvPr id="8" name="Rounded Rectangular Callout 7"/>
              <p:cNvSpPr/>
              <p:nvPr/>
            </p:nvSpPr>
            <p:spPr>
              <a:xfrm>
                <a:off x="2325188" y="1325563"/>
                <a:ext cx="6232657" cy="4131255"/>
              </a:xfrm>
              <a:prstGeom prst="wedgeRoundRectCallout">
                <a:avLst>
                  <a:gd name="adj1" fmla="val -57653"/>
                  <a:gd name="adj2" fmla="val 26556"/>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Diesen Sommer </a:t>
                </a:r>
                <a:r>
                  <a:rPr lang="en-GB" sz="2000" dirty="0" err="1">
                    <a:solidFill>
                      <a:schemeClr val="bg1"/>
                    </a:solidFill>
                    <a:latin typeface="Century Gothic" panose="020B0502020202020204" pitchFamily="34" charset="0"/>
                  </a:rPr>
                  <a:t>mache</a:t>
                </a:r>
                <a:r>
                  <a:rPr lang="en-GB" sz="2000" dirty="0">
                    <a:solidFill>
                      <a:schemeClr val="bg1"/>
                    </a:solidFill>
                    <a:latin typeface="Century Gothic" panose="020B0502020202020204" pitchFamily="34" charset="0"/>
                  </a:rPr>
                  <a:t> ich in </a:t>
                </a:r>
                <a:r>
                  <a:rPr lang="en-GB" sz="2000" dirty="0" err="1">
                    <a:solidFill>
                      <a:schemeClr val="bg1"/>
                    </a:solidFill>
                    <a:latin typeface="Century Gothic" panose="020B0502020202020204" pitchFamily="34" charset="0"/>
                  </a:rPr>
                  <a:t>Kreuzlingen</a:t>
                </a:r>
                <a:r>
                  <a:rPr lang="en-GB" sz="2000" dirty="0">
                    <a:solidFill>
                      <a:schemeClr val="bg1"/>
                    </a:solidFill>
                    <a:latin typeface="Century Gothic" panose="020B0502020202020204" pitchFamily="34" charset="0"/>
                  </a:rPr>
                  <a:t> in der Schweiz </a:t>
                </a:r>
                <a:r>
                  <a:rPr lang="en-GB" sz="2000" dirty="0" err="1">
                    <a:solidFill>
                      <a:schemeClr val="bg1"/>
                    </a:solidFill>
                    <a:latin typeface="Century Gothic" panose="020B0502020202020204" pitchFamily="34" charset="0"/>
                  </a:rPr>
                  <a:t>Sommerurlaub</a:t>
                </a:r>
                <a:r>
                  <a:rPr lang="en-GB" sz="2000" dirty="0">
                    <a:solidFill>
                      <a:schemeClr val="bg1"/>
                    </a:solidFill>
                    <a:latin typeface="Century Gothic" panose="020B0502020202020204" pitchFamily="34" charset="0"/>
                  </a:rPr>
                  <a:t>. </a:t>
                </a:r>
              </a:p>
              <a:p>
                <a:pPr algn="ctr"/>
                <a:r>
                  <a:rPr lang="en-GB" sz="2000" dirty="0">
                    <a:solidFill>
                      <a:schemeClr val="bg1"/>
                    </a:solidFill>
                    <a:latin typeface="Century Gothic" panose="020B0502020202020204" pitchFamily="34" charset="0"/>
                  </a:rPr>
                  <a:t>Ich mag das Haus </a:t>
                </a:r>
                <a:r>
                  <a:rPr lang="en-GB" sz="2000" dirty="0" err="1">
                    <a:solidFill>
                      <a:schemeClr val="bg1"/>
                    </a:solidFill>
                    <a:latin typeface="Century Gothic" panose="020B0502020202020204" pitchFamily="34" charset="0"/>
                  </a:rPr>
                  <a:t>sehr</a:t>
                </a:r>
                <a:r>
                  <a:rPr lang="en-GB" sz="2000" dirty="0">
                    <a:solidFill>
                      <a:schemeClr val="bg1"/>
                    </a:solidFill>
                    <a:latin typeface="Century Gothic" panose="020B0502020202020204" pitchFamily="34" charset="0"/>
                  </a:rPr>
                  <a:t>. </a:t>
                </a:r>
                <a:r>
                  <a:rPr lang="en-GB" sz="2000" b="1" dirty="0">
                    <a:solidFill>
                      <a:srgbClr val="E87D1E"/>
                    </a:solidFill>
                    <a:latin typeface="Century Gothic" panose="020B0502020202020204" pitchFamily="34" charset="0"/>
                  </a:rPr>
                  <a:t>[1] </a:t>
                </a:r>
                <a:r>
                  <a:rPr lang="en-GB" sz="2000" b="1" dirty="0">
                    <a:solidFill>
                      <a:schemeClr val="bg1"/>
                    </a:solidFill>
                    <a:latin typeface="Century Gothic" panose="020B0502020202020204" pitchFamily="34" charset="0"/>
                  </a:rPr>
                  <a:t>Ich </a:t>
                </a:r>
                <a:r>
                  <a:rPr lang="en-GB" sz="2000" b="1" dirty="0" err="1">
                    <a:solidFill>
                      <a:schemeClr val="bg1"/>
                    </a:solidFill>
                    <a:latin typeface="Century Gothic" panose="020B0502020202020204" pitchFamily="34" charset="0"/>
                  </a:rPr>
                  <a:t>habe</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bisher</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nie</a:t>
                </a:r>
                <a:r>
                  <a:rPr lang="en-GB" sz="2000" b="1" dirty="0">
                    <a:solidFill>
                      <a:schemeClr val="bg1"/>
                    </a:solidFill>
                    <a:latin typeface="Century Gothic" panose="020B0502020202020204" pitchFamily="34" charset="0"/>
                  </a:rPr>
                  <a:t> in </a:t>
                </a:r>
                <a:r>
                  <a:rPr lang="en-GB" sz="2000" b="1" dirty="0" err="1">
                    <a:solidFill>
                      <a:schemeClr val="bg1"/>
                    </a:solidFill>
                    <a:latin typeface="Century Gothic" panose="020B0502020202020204" pitchFamily="34" charset="0"/>
                  </a:rPr>
                  <a:t>einem</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Ferienhaus</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gewohnt</a:t>
                </a:r>
                <a:r>
                  <a:rPr lang="en-GB" sz="2000" b="1" dirty="0">
                    <a:solidFill>
                      <a:schemeClr val="bg1"/>
                    </a:solidFill>
                    <a:latin typeface="Century Gothic" panose="020B0502020202020204" pitchFamily="34" charset="0"/>
                  </a:rPr>
                  <a:t>! </a:t>
                </a:r>
                <a:r>
                  <a:rPr lang="en-GB" sz="2000" dirty="0">
                    <a:solidFill>
                      <a:schemeClr val="bg1"/>
                    </a:solidFill>
                    <a:latin typeface="Century Gothic" panose="020B0502020202020204" pitchFamily="34" charset="0"/>
                  </a:rPr>
                  <a:t>Mein </a:t>
                </a:r>
                <a:r>
                  <a:rPr lang="en-GB" sz="2000" dirty="0" err="1">
                    <a:solidFill>
                      <a:schemeClr val="bg1"/>
                    </a:solidFill>
                    <a:latin typeface="Century Gothic" panose="020B0502020202020204" pitchFamily="34" charset="0"/>
                  </a:rPr>
                  <a:t>Schlafzimmer</a:t>
                </a:r>
                <a:r>
                  <a:rPr lang="en-GB" sz="2000" dirty="0">
                    <a:solidFill>
                      <a:schemeClr val="bg1"/>
                    </a:solidFill>
                    <a:latin typeface="Century Gothic" panose="020B0502020202020204" pitchFamily="34" charset="0"/>
                  </a:rPr>
                  <a:t> hat </a:t>
                </a:r>
                <a:r>
                  <a:rPr lang="en-GB" sz="2000" dirty="0" err="1">
                    <a:solidFill>
                      <a:schemeClr val="bg1"/>
                    </a:solidFill>
                    <a:latin typeface="Century Gothic" panose="020B0502020202020204" pitchFamily="34" charset="0"/>
                  </a:rPr>
                  <a:t>einen</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Schreibtisch</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eine</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Stehlampe</a:t>
                </a:r>
                <a:r>
                  <a:rPr lang="en-GB" sz="2000" dirty="0">
                    <a:solidFill>
                      <a:schemeClr val="bg1"/>
                    </a:solidFill>
                    <a:latin typeface="Century Gothic" panose="020B0502020202020204" pitchFamily="34" charset="0"/>
                  </a:rPr>
                  <a:t> und... </a:t>
                </a:r>
                <a:r>
                  <a:rPr lang="en-GB" sz="2000" dirty="0" err="1">
                    <a:solidFill>
                      <a:schemeClr val="bg1"/>
                    </a:solidFill>
                    <a:latin typeface="Century Gothic" panose="020B0502020202020204" pitchFamily="34" charset="0"/>
                  </a:rPr>
                  <a:t>ein</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Schlagzeug</a:t>
                </a:r>
                <a:r>
                  <a:rPr lang="en-GB" sz="2000" dirty="0">
                    <a:solidFill>
                      <a:schemeClr val="bg1"/>
                    </a:solidFill>
                    <a:latin typeface="Century Gothic" panose="020B0502020202020204" pitchFamily="34" charset="0"/>
                  </a:rPr>
                  <a:t>!</a:t>
                </a:r>
              </a:p>
              <a:p>
                <a:pPr algn="ctr"/>
                <a:r>
                  <a:rPr lang="en-GB" sz="2000" b="1" dirty="0">
                    <a:solidFill>
                      <a:srgbClr val="E87D1E"/>
                    </a:solidFill>
                    <a:latin typeface="Century Gothic" panose="020B0502020202020204" pitchFamily="34" charset="0"/>
                  </a:rPr>
                  <a:t>[2] </a:t>
                </a:r>
                <a:r>
                  <a:rPr lang="en-GB" sz="2000" b="1" dirty="0" err="1">
                    <a:solidFill>
                      <a:schemeClr val="bg1"/>
                    </a:solidFill>
                    <a:latin typeface="Century Gothic" panose="020B0502020202020204" pitchFamily="34" charset="0"/>
                  </a:rPr>
                  <a:t>Letzte</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Woche</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habe</a:t>
                </a:r>
                <a:r>
                  <a:rPr lang="en-GB" sz="2000" b="1" dirty="0">
                    <a:solidFill>
                      <a:schemeClr val="bg1"/>
                    </a:solidFill>
                    <a:latin typeface="Century Gothic" panose="020B0502020202020204" pitchFamily="34" charset="0"/>
                  </a:rPr>
                  <a:t> ich </a:t>
                </a:r>
                <a:r>
                  <a:rPr lang="en-GB" sz="2000" b="1" dirty="0" err="1">
                    <a:solidFill>
                      <a:schemeClr val="bg1"/>
                    </a:solidFill>
                    <a:latin typeface="Century Gothic" panose="020B0502020202020204" pitchFamily="34" charset="0"/>
                  </a:rPr>
                  <a:t>jeden</a:t>
                </a:r>
                <a:r>
                  <a:rPr lang="en-GB" sz="2000" b="1" dirty="0">
                    <a:solidFill>
                      <a:schemeClr val="bg1"/>
                    </a:solidFill>
                    <a:latin typeface="Century Gothic" panose="020B0502020202020204" pitchFamily="34" charset="0"/>
                  </a:rPr>
                  <a:t> Tag den Bodensee </a:t>
                </a:r>
                <a:r>
                  <a:rPr lang="en-GB" sz="2000" b="1" dirty="0" err="1">
                    <a:solidFill>
                      <a:schemeClr val="bg1"/>
                    </a:solidFill>
                    <a:latin typeface="Century Gothic" panose="020B0502020202020204" pitchFamily="34" charset="0"/>
                  </a:rPr>
                  <a:t>besucht</a:t>
                </a:r>
                <a:r>
                  <a:rPr lang="en-GB" sz="2000" b="1" dirty="0">
                    <a:solidFill>
                      <a:schemeClr val="bg1"/>
                    </a:solidFill>
                    <a:latin typeface="Century Gothic" panose="020B0502020202020204" pitchFamily="34" charset="0"/>
                  </a:rPr>
                  <a:t> und </a:t>
                </a:r>
                <a:r>
                  <a:rPr lang="en-GB" sz="2000" b="1" dirty="0" err="1">
                    <a:solidFill>
                      <a:schemeClr val="bg1"/>
                    </a:solidFill>
                    <a:latin typeface="Century Gothic" panose="020B0502020202020204" pitchFamily="34" charset="0"/>
                  </a:rPr>
                  <a:t>danach</a:t>
                </a:r>
                <a:r>
                  <a:rPr lang="en-GB" sz="2000" b="1" dirty="0">
                    <a:solidFill>
                      <a:schemeClr val="bg1"/>
                    </a:solidFill>
                    <a:latin typeface="Century Gothic" panose="020B0502020202020204" pitchFamily="34" charset="0"/>
                  </a:rPr>
                  <a:t> Fu</a:t>
                </a:r>
                <a14:m>
                  <m:oMath xmlns:m="http://schemas.openxmlformats.org/officeDocument/2006/math">
                    <m:r>
                      <a:rPr lang="en-GB" sz="2000" b="1" i="0" smtClean="0">
                        <a:solidFill>
                          <a:schemeClr val="bg1"/>
                        </a:solidFill>
                        <a:latin typeface="Cambria Math" panose="02040503050406030204" pitchFamily="18" charset="0"/>
                      </a:rPr>
                      <m:t>ß</m:t>
                    </m:r>
                  </m:oMath>
                </a14:m>
                <a:r>
                  <a:rPr lang="en-GB" sz="2000" b="1" dirty="0">
                    <a:solidFill>
                      <a:schemeClr val="bg1"/>
                    </a:solidFill>
                    <a:latin typeface="Century Gothic" panose="020B0502020202020204" pitchFamily="34" charset="0"/>
                  </a:rPr>
                  <a:t>ball </a:t>
                </a:r>
                <a:r>
                  <a:rPr lang="en-GB" sz="2000" b="1" dirty="0" err="1">
                    <a:solidFill>
                      <a:schemeClr val="bg1"/>
                    </a:solidFill>
                    <a:latin typeface="Century Gothic" panose="020B0502020202020204" pitchFamily="34" charset="0"/>
                  </a:rPr>
                  <a:t>gespielt</a:t>
                </a:r>
                <a:r>
                  <a:rPr lang="en-GB" sz="2000" b="1" dirty="0">
                    <a:solidFill>
                      <a:schemeClr val="bg1"/>
                    </a:solidFill>
                    <a:latin typeface="Century Gothic" panose="020B0502020202020204" pitchFamily="34" charset="0"/>
                  </a:rPr>
                  <a:t>. </a:t>
                </a:r>
                <a:r>
                  <a:rPr lang="en-GB" sz="2000" b="1" dirty="0">
                    <a:solidFill>
                      <a:srgbClr val="E87D1E"/>
                    </a:solidFill>
                    <a:latin typeface="Century Gothic" panose="020B0502020202020204" pitchFamily="34" charset="0"/>
                  </a:rPr>
                  <a:t>[3] </a:t>
                </a:r>
                <a:r>
                  <a:rPr lang="en-GB" sz="2000" b="1" dirty="0">
                    <a:solidFill>
                      <a:schemeClr val="bg1"/>
                    </a:solidFill>
                    <a:latin typeface="Century Gothic" panose="020B0502020202020204" pitchFamily="34" charset="0"/>
                  </a:rPr>
                  <a:t>Ich </a:t>
                </a:r>
                <a:r>
                  <a:rPr lang="en-GB" sz="2000" b="1" dirty="0" err="1">
                    <a:solidFill>
                      <a:schemeClr val="bg1"/>
                    </a:solidFill>
                    <a:latin typeface="Century Gothic" panose="020B0502020202020204" pitchFamily="34" charset="0"/>
                  </a:rPr>
                  <a:t>habe</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auch</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schon</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einen</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Wasserpark</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besucht</a:t>
                </a:r>
                <a:r>
                  <a:rPr lang="en-GB" sz="2000" b="1" dirty="0">
                    <a:solidFill>
                      <a:schemeClr val="bg1"/>
                    </a:solidFill>
                    <a:latin typeface="Century Gothic" panose="020B0502020202020204" pitchFamily="34" charset="0"/>
                  </a:rPr>
                  <a:t>. </a:t>
                </a:r>
                <a:r>
                  <a:rPr lang="en-GB" sz="2000" b="1" dirty="0">
                    <a:solidFill>
                      <a:srgbClr val="E87D1E"/>
                    </a:solidFill>
                    <a:latin typeface="Century Gothic" panose="020B0502020202020204" pitchFamily="34" charset="0"/>
                  </a:rPr>
                  <a:t>[4] </a:t>
                </a:r>
                <a:r>
                  <a:rPr lang="en-GB" sz="2000" b="1" dirty="0" err="1">
                    <a:solidFill>
                      <a:schemeClr val="bg1"/>
                    </a:solidFill>
                    <a:latin typeface="Century Gothic" panose="020B0502020202020204" pitchFamily="34" charset="0"/>
                  </a:rPr>
                  <a:t>Heute</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Nachmittag</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habe</a:t>
                </a:r>
                <a:r>
                  <a:rPr lang="en-GB" sz="2000" b="1" dirty="0">
                    <a:solidFill>
                      <a:schemeClr val="bg1"/>
                    </a:solidFill>
                    <a:latin typeface="Century Gothic" panose="020B0502020202020204" pitchFamily="34" charset="0"/>
                  </a:rPr>
                  <a:t> ich </a:t>
                </a:r>
                <a:r>
                  <a:rPr lang="en-GB" sz="2000" b="1" dirty="0" err="1">
                    <a:solidFill>
                      <a:schemeClr val="bg1"/>
                    </a:solidFill>
                    <a:latin typeface="Century Gothic" panose="020B0502020202020204" pitchFamily="34" charset="0"/>
                  </a:rPr>
                  <a:t>eine</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Radtour</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gemacht</a:t>
                </a:r>
                <a:r>
                  <a:rPr lang="en-GB" sz="2000" b="1"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Nächste</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Woche</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gehen</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wir</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jeden</a:t>
                </a:r>
                <a:r>
                  <a:rPr lang="en-GB" sz="2000" dirty="0">
                    <a:solidFill>
                      <a:schemeClr val="bg1"/>
                    </a:solidFill>
                    <a:latin typeface="Century Gothic" panose="020B0502020202020204" pitchFamily="34" charset="0"/>
                  </a:rPr>
                  <a:t> Morgen </a:t>
                </a:r>
                <a:r>
                  <a:rPr lang="en-GB" sz="2000" dirty="0" err="1">
                    <a:solidFill>
                      <a:schemeClr val="bg1"/>
                    </a:solidFill>
                    <a:latin typeface="Century Gothic" panose="020B0502020202020204" pitchFamily="34" charset="0"/>
                  </a:rPr>
                  <a:t>zum</a:t>
                </a:r>
                <a:r>
                  <a:rPr lang="en-GB" sz="2000" dirty="0">
                    <a:solidFill>
                      <a:schemeClr val="bg1"/>
                    </a:solidFill>
                    <a:latin typeface="Century Gothic" panose="020B0502020202020204" pitchFamily="34" charset="0"/>
                  </a:rPr>
                  <a:t> Strand. Ich </a:t>
                </a:r>
                <a:r>
                  <a:rPr lang="en-GB" sz="2000" dirty="0" err="1">
                    <a:solidFill>
                      <a:schemeClr val="bg1"/>
                    </a:solidFill>
                    <a:latin typeface="Century Gothic" panose="020B0502020202020204" pitchFamily="34" charset="0"/>
                  </a:rPr>
                  <a:t>finde</a:t>
                </a:r>
                <a:r>
                  <a:rPr lang="en-GB" sz="2000" dirty="0">
                    <a:solidFill>
                      <a:schemeClr val="bg1"/>
                    </a:solidFill>
                    <a:latin typeface="Century Gothic" panose="020B0502020202020204" pitchFamily="34" charset="0"/>
                  </a:rPr>
                  <a:t> den Bodensee </a:t>
                </a:r>
                <a:r>
                  <a:rPr lang="en-GB" sz="2000" dirty="0" err="1">
                    <a:solidFill>
                      <a:schemeClr val="bg1"/>
                    </a:solidFill>
                    <a:latin typeface="Century Gothic" panose="020B0502020202020204" pitchFamily="34" charset="0"/>
                  </a:rPr>
                  <a:t>wunderschön</a:t>
                </a:r>
                <a:r>
                  <a:rPr lang="en-GB" sz="2000" dirty="0">
                    <a:solidFill>
                      <a:schemeClr val="bg1"/>
                    </a:solidFill>
                    <a:latin typeface="Century Gothic" panose="020B0502020202020204" pitchFamily="34" charset="0"/>
                  </a:rPr>
                  <a:t>! </a:t>
                </a:r>
              </a:p>
            </p:txBody>
          </p:sp>
        </mc:Choice>
        <mc:Fallback xmlns="">
          <p:sp>
            <p:nvSpPr>
              <p:cNvPr id="8" name="Rounded Rectangular Callout 7"/>
              <p:cNvSpPr>
                <a:spLocks noRot="1" noChangeAspect="1" noMove="1" noResize="1" noEditPoints="1" noAdjustHandles="1" noChangeArrowheads="1" noChangeShapeType="1" noTextEdit="1"/>
              </p:cNvSpPr>
              <p:nvPr/>
            </p:nvSpPr>
            <p:spPr>
              <a:xfrm>
                <a:off x="2325188" y="1325563"/>
                <a:ext cx="6232657" cy="4131255"/>
              </a:xfrm>
              <a:prstGeom prst="wedgeRoundRectCallout">
                <a:avLst>
                  <a:gd name="adj1" fmla="val -57653"/>
                  <a:gd name="adj2" fmla="val 26556"/>
                  <a:gd name="adj3" fmla="val 16667"/>
                </a:avLst>
              </a:prstGeom>
              <a:blipFill>
                <a:blip r:embed="rId5"/>
                <a:stretch>
                  <a:fillRect b="-1618"/>
                </a:stretch>
              </a:blipFill>
              <a:ln>
                <a:solidFill>
                  <a:srgbClr val="104F75"/>
                </a:solidFill>
              </a:ln>
            </p:spPr>
            <p:txBody>
              <a:bodyPr/>
              <a:lstStyle/>
              <a:p>
                <a:r>
                  <a:rPr lang="en-GB">
                    <a:noFill/>
                  </a:rPr>
                  <a:t> </a:t>
                </a:r>
              </a:p>
            </p:txBody>
          </p:sp>
        </mc:Fallback>
      </mc:AlternateContent>
      <p:sp>
        <p:nvSpPr>
          <p:cNvPr id="14" name="Google Shape;150;p2"/>
          <p:cNvSpPr/>
          <p:nvPr/>
        </p:nvSpPr>
        <p:spPr>
          <a:xfrm>
            <a:off x="10909300" y="103918"/>
            <a:ext cx="1132226"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err="1">
                <a:solidFill>
                  <a:srgbClr val="FFFFFF"/>
                </a:solidFill>
                <a:latin typeface="Century Gothic" panose="020B0502020202020204" pitchFamily="34" charset="0"/>
                <a:ea typeface="Century Gothic"/>
                <a:cs typeface="Century Gothic"/>
                <a:sym typeface="Century Gothic"/>
              </a:rPr>
              <a:t>lesen</a:t>
            </a:r>
            <a:endParaRPr b="1" dirty="0">
              <a:solidFill>
                <a:srgbClr val="FFFFFF"/>
              </a:solidFill>
              <a:latin typeface="Century Gothic" panose="020B0502020202020204" pitchFamily="34" charset="0"/>
              <a:ea typeface="Century Gothic"/>
              <a:cs typeface="Century Gothic"/>
              <a:sym typeface="Century Gothic"/>
            </a:endParaRPr>
          </a:p>
        </p:txBody>
      </p:sp>
      <p:sp>
        <p:nvSpPr>
          <p:cNvPr id="13" name="Rounded Rectangular Callout 4">
            <a:extLst>
              <a:ext uri="{FF2B5EF4-FFF2-40B4-BE49-F238E27FC236}">
                <a16:creationId xmlns:a16="http://schemas.microsoft.com/office/drawing/2014/main" id="{D0D56F1C-ACA9-4137-A122-467CD8A5C591}"/>
              </a:ext>
            </a:extLst>
          </p:cNvPr>
          <p:cNvSpPr/>
          <p:nvPr/>
        </p:nvSpPr>
        <p:spPr>
          <a:xfrm>
            <a:off x="8975207" y="1536700"/>
            <a:ext cx="2922679" cy="3378200"/>
          </a:xfrm>
          <a:prstGeom prst="wedgeRoundRectCallout">
            <a:avLst/>
          </a:prstGeom>
          <a:solidFill>
            <a:srgbClr val="104F75"/>
          </a:solidFill>
          <a:ln w="38100">
            <a:solidFill>
              <a:srgbClr val="E2B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Remember: </a:t>
            </a:r>
            <a:br>
              <a:rPr lang="en-GB" sz="2000" dirty="0">
                <a:solidFill>
                  <a:schemeClr val="bg1"/>
                </a:solidFill>
                <a:latin typeface="Century Gothic" panose="020B0502020202020204" pitchFamily="34" charset="0"/>
              </a:rPr>
            </a:br>
            <a:r>
              <a:rPr lang="en-GB" sz="2000" dirty="0">
                <a:solidFill>
                  <a:schemeClr val="bg1"/>
                </a:solidFill>
                <a:latin typeface="Century Gothic" panose="020B0502020202020204" pitchFamily="34" charset="0"/>
              </a:rPr>
              <a:t>English translates the German perfect tense in two ways:</a:t>
            </a:r>
            <a:br>
              <a:rPr lang="en-GB" sz="2000" dirty="0">
                <a:solidFill>
                  <a:schemeClr val="bg1"/>
                </a:solidFill>
                <a:latin typeface="Century Gothic" panose="020B0502020202020204" pitchFamily="34" charset="0"/>
              </a:rPr>
            </a:br>
            <a:r>
              <a:rPr lang="en-GB" sz="2000" b="1" dirty="0">
                <a:solidFill>
                  <a:schemeClr val="bg1"/>
                </a:solidFill>
                <a:latin typeface="Century Gothic" panose="020B0502020202020204" pitchFamily="34" charset="0"/>
              </a:rPr>
              <a:t>I did </a:t>
            </a:r>
            <a:br>
              <a:rPr lang="en-GB" sz="2000" b="1" dirty="0">
                <a:solidFill>
                  <a:schemeClr val="bg1"/>
                </a:solidFill>
                <a:latin typeface="Century Gothic" panose="020B0502020202020204" pitchFamily="34" charset="0"/>
              </a:rPr>
            </a:br>
            <a:r>
              <a:rPr lang="en-GB" sz="2000" dirty="0">
                <a:solidFill>
                  <a:schemeClr val="bg1"/>
                </a:solidFill>
                <a:latin typeface="Century Gothic" panose="020B0502020202020204" pitchFamily="34" charset="0"/>
              </a:rPr>
              <a:t>(specified time)</a:t>
            </a:r>
            <a:br>
              <a:rPr lang="en-GB" sz="2000" dirty="0">
                <a:solidFill>
                  <a:schemeClr val="bg1"/>
                </a:solidFill>
                <a:latin typeface="Century Gothic" panose="020B0502020202020204" pitchFamily="34" charset="0"/>
              </a:rPr>
            </a:br>
            <a:r>
              <a:rPr lang="en-GB" sz="2000" dirty="0">
                <a:solidFill>
                  <a:schemeClr val="bg1"/>
                </a:solidFill>
                <a:latin typeface="Century Gothic" panose="020B0502020202020204" pitchFamily="34" charset="0"/>
              </a:rPr>
              <a:t>OR</a:t>
            </a:r>
            <a:br>
              <a:rPr lang="en-GB" sz="2000" dirty="0">
                <a:solidFill>
                  <a:schemeClr val="bg1"/>
                </a:solidFill>
                <a:latin typeface="Century Gothic" panose="020B0502020202020204" pitchFamily="34" charset="0"/>
              </a:rPr>
            </a:br>
            <a:r>
              <a:rPr lang="en-GB" sz="2000" b="1" dirty="0">
                <a:solidFill>
                  <a:schemeClr val="bg1"/>
                </a:solidFill>
                <a:latin typeface="Century Gothic" panose="020B0502020202020204" pitchFamily="34" charset="0"/>
              </a:rPr>
              <a:t>I have done </a:t>
            </a:r>
            <a:r>
              <a:rPr lang="en-GB" sz="2000" dirty="0">
                <a:solidFill>
                  <a:schemeClr val="bg1"/>
                </a:solidFill>
                <a:latin typeface="Century Gothic" panose="020B0502020202020204" pitchFamily="34" charset="0"/>
              </a:rPr>
              <a:t>(unspecified time)</a:t>
            </a:r>
          </a:p>
        </p:txBody>
      </p:sp>
    </p:spTree>
    <p:extLst>
      <p:ext uri="{BB962C8B-B14F-4D97-AF65-F5344CB8AC3E}">
        <p14:creationId xmlns:p14="http://schemas.microsoft.com/office/powerpoint/2010/main" val="99744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48;p2"/>
          <p:cNvPicPr preferRelativeResize="0"/>
          <p:nvPr/>
        </p:nvPicPr>
        <p:blipFill rotWithShape="1">
          <a:blip r:embed="rId3">
            <a:alphaModFix/>
          </a:blip>
          <a:srcRect/>
          <a:stretch/>
        </p:blipFill>
        <p:spPr>
          <a:xfrm>
            <a:off x="0" y="267916"/>
            <a:ext cx="8294914" cy="869950"/>
          </a:xfrm>
          <a:prstGeom prst="rect">
            <a:avLst/>
          </a:prstGeom>
          <a:noFill/>
          <a:ln>
            <a:noFill/>
          </a:ln>
        </p:spPr>
      </p:pic>
      <p:sp>
        <p:nvSpPr>
          <p:cNvPr id="2" name="Title 1"/>
          <p:cNvSpPr>
            <a:spLocks noGrp="1"/>
          </p:cNvSpPr>
          <p:nvPr>
            <p:ph type="title"/>
          </p:nvPr>
        </p:nvSpPr>
        <p:spPr>
          <a:xfrm>
            <a:off x="-66826" y="0"/>
            <a:ext cx="10503373" cy="1325563"/>
          </a:xfrm>
        </p:spPr>
        <p:txBody>
          <a:bodyPr>
            <a:normAutofit/>
          </a:bodyPr>
          <a:lstStyle/>
          <a:p>
            <a:r>
              <a:rPr lang="en-GB" sz="2400" dirty="0">
                <a:solidFill>
                  <a:schemeClr val="bg1"/>
                </a:solidFill>
              </a:rPr>
              <a:t>Mehmet </a:t>
            </a:r>
            <a:r>
              <a:rPr lang="en-GB" sz="2400" dirty="0" err="1">
                <a:solidFill>
                  <a:schemeClr val="bg1"/>
                </a:solidFill>
              </a:rPr>
              <a:t>redet</a:t>
            </a:r>
            <a:r>
              <a:rPr lang="en-GB" sz="2400" dirty="0">
                <a:solidFill>
                  <a:schemeClr val="bg1"/>
                </a:solidFill>
              </a:rPr>
              <a:t> </a:t>
            </a:r>
            <a:r>
              <a:rPr lang="en-GB" sz="2400" dirty="0" err="1">
                <a:solidFill>
                  <a:schemeClr val="bg1"/>
                </a:solidFill>
              </a:rPr>
              <a:t>über</a:t>
            </a:r>
            <a:r>
              <a:rPr lang="en-GB" sz="2400" dirty="0">
                <a:solidFill>
                  <a:schemeClr val="bg1"/>
                </a:solidFill>
              </a:rPr>
              <a:t> </a:t>
            </a:r>
            <a:r>
              <a:rPr lang="en-GB" sz="2400" dirty="0" err="1">
                <a:solidFill>
                  <a:schemeClr val="bg1"/>
                </a:solidFill>
              </a:rPr>
              <a:t>seinen</a:t>
            </a:r>
            <a:r>
              <a:rPr lang="en-GB" sz="2400" dirty="0">
                <a:solidFill>
                  <a:schemeClr val="bg1"/>
                </a:solidFill>
              </a:rPr>
              <a:t> </a:t>
            </a:r>
            <a:r>
              <a:rPr lang="en-GB" sz="2400" dirty="0" err="1">
                <a:solidFill>
                  <a:schemeClr val="bg1"/>
                </a:solidFill>
              </a:rPr>
              <a:t>Urlaub</a:t>
            </a:r>
            <a:r>
              <a:rPr lang="en-GB" sz="2400" dirty="0">
                <a:solidFill>
                  <a:schemeClr val="bg1"/>
                </a:solidFill>
              </a:rPr>
              <a:t> in der Schweiz</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9739" r="52505"/>
          <a:stretch/>
        </p:blipFill>
        <p:spPr>
          <a:xfrm>
            <a:off x="336384" y="2875712"/>
            <a:ext cx="1512000" cy="2581106"/>
          </a:xfrm>
          <a:prstGeom prst="rect">
            <a:avLst/>
          </a:prstGeom>
        </p:spPr>
      </p:pic>
      <mc:AlternateContent xmlns:mc="http://schemas.openxmlformats.org/markup-compatibility/2006" xmlns:a14="http://schemas.microsoft.com/office/drawing/2010/main">
        <mc:Choice Requires="a14">
          <p:sp>
            <p:nvSpPr>
              <p:cNvPr id="8" name="Rounded Rectangular Callout 7"/>
              <p:cNvSpPr/>
              <p:nvPr/>
            </p:nvSpPr>
            <p:spPr>
              <a:xfrm>
                <a:off x="2325188" y="1325563"/>
                <a:ext cx="6232657" cy="4131255"/>
              </a:xfrm>
              <a:prstGeom prst="wedgeRoundRectCallout">
                <a:avLst>
                  <a:gd name="adj1" fmla="val -57653"/>
                  <a:gd name="adj2" fmla="val 26556"/>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Diesen Sommer </a:t>
                </a:r>
                <a:r>
                  <a:rPr lang="en-GB" sz="2000" dirty="0" err="1">
                    <a:solidFill>
                      <a:schemeClr val="bg1"/>
                    </a:solidFill>
                    <a:latin typeface="Century Gothic" panose="020B0502020202020204" pitchFamily="34" charset="0"/>
                  </a:rPr>
                  <a:t>mache</a:t>
                </a:r>
                <a:r>
                  <a:rPr lang="en-GB" sz="2000" dirty="0">
                    <a:solidFill>
                      <a:schemeClr val="bg1"/>
                    </a:solidFill>
                    <a:latin typeface="Century Gothic" panose="020B0502020202020204" pitchFamily="34" charset="0"/>
                  </a:rPr>
                  <a:t> ich in </a:t>
                </a:r>
                <a:r>
                  <a:rPr lang="en-GB" sz="2000" dirty="0" err="1">
                    <a:solidFill>
                      <a:schemeClr val="bg1"/>
                    </a:solidFill>
                    <a:latin typeface="Century Gothic" panose="020B0502020202020204" pitchFamily="34" charset="0"/>
                  </a:rPr>
                  <a:t>Kreuzlingen</a:t>
                </a:r>
                <a:r>
                  <a:rPr lang="en-GB" sz="2000" dirty="0">
                    <a:solidFill>
                      <a:schemeClr val="bg1"/>
                    </a:solidFill>
                    <a:latin typeface="Century Gothic" panose="020B0502020202020204" pitchFamily="34" charset="0"/>
                  </a:rPr>
                  <a:t> in der Schweiz </a:t>
                </a:r>
                <a:r>
                  <a:rPr lang="en-GB" sz="2000" dirty="0" err="1">
                    <a:solidFill>
                      <a:schemeClr val="bg1"/>
                    </a:solidFill>
                    <a:latin typeface="Century Gothic" panose="020B0502020202020204" pitchFamily="34" charset="0"/>
                  </a:rPr>
                  <a:t>Sommerurlaub</a:t>
                </a:r>
                <a:r>
                  <a:rPr lang="en-GB" sz="2000" dirty="0">
                    <a:solidFill>
                      <a:schemeClr val="bg1"/>
                    </a:solidFill>
                    <a:latin typeface="Century Gothic" panose="020B0502020202020204" pitchFamily="34" charset="0"/>
                  </a:rPr>
                  <a:t>. </a:t>
                </a:r>
              </a:p>
              <a:p>
                <a:pPr algn="ctr"/>
                <a:r>
                  <a:rPr lang="en-GB" sz="2000" dirty="0">
                    <a:solidFill>
                      <a:schemeClr val="bg1"/>
                    </a:solidFill>
                    <a:latin typeface="Century Gothic" panose="020B0502020202020204" pitchFamily="34" charset="0"/>
                  </a:rPr>
                  <a:t>Ich mag das Haus </a:t>
                </a:r>
                <a:r>
                  <a:rPr lang="en-GB" sz="2000" dirty="0" err="1">
                    <a:solidFill>
                      <a:schemeClr val="bg1"/>
                    </a:solidFill>
                    <a:latin typeface="Century Gothic" panose="020B0502020202020204" pitchFamily="34" charset="0"/>
                  </a:rPr>
                  <a:t>sehr</a:t>
                </a:r>
                <a:r>
                  <a:rPr lang="en-GB" sz="2000" dirty="0">
                    <a:solidFill>
                      <a:schemeClr val="bg1"/>
                    </a:solidFill>
                    <a:latin typeface="Century Gothic" panose="020B0502020202020204" pitchFamily="34" charset="0"/>
                  </a:rPr>
                  <a:t>. </a:t>
                </a:r>
                <a:r>
                  <a:rPr lang="en-GB" sz="2000" b="1" dirty="0">
                    <a:solidFill>
                      <a:srgbClr val="E87D1E"/>
                    </a:solidFill>
                    <a:latin typeface="Century Gothic" panose="020B0502020202020204" pitchFamily="34" charset="0"/>
                  </a:rPr>
                  <a:t>[1] </a:t>
                </a:r>
                <a:r>
                  <a:rPr lang="en-GB" sz="2000" b="1" dirty="0">
                    <a:solidFill>
                      <a:schemeClr val="bg1"/>
                    </a:solidFill>
                    <a:latin typeface="Century Gothic" panose="020B0502020202020204" pitchFamily="34" charset="0"/>
                  </a:rPr>
                  <a:t>Ich </a:t>
                </a:r>
                <a:r>
                  <a:rPr lang="en-GB" sz="2000" b="1" dirty="0" err="1">
                    <a:solidFill>
                      <a:schemeClr val="bg1"/>
                    </a:solidFill>
                    <a:latin typeface="Century Gothic" panose="020B0502020202020204" pitchFamily="34" charset="0"/>
                  </a:rPr>
                  <a:t>habe</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bisher</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nie</a:t>
                </a:r>
                <a:r>
                  <a:rPr lang="en-GB" sz="2000" b="1" dirty="0">
                    <a:solidFill>
                      <a:schemeClr val="bg1"/>
                    </a:solidFill>
                    <a:latin typeface="Century Gothic" panose="020B0502020202020204" pitchFamily="34" charset="0"/>
                  </a:rPr>
                  <a:t> in </a:t>
                </a:r>
                <a:r>
                  <a:rPr lang="en-GB" sz="2000" b="1" dirty="0" err="1">
                    <a:solidFill>
                      <a:schemeClr val="bg1"/>
                    </a:solidFill>
                    <a:latin typeface="Century Gothic" panose="020B0502020202020204" pitchFamily="34" charset="0"/>
                  </a:rPr>
                  <a:t>einem</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Ferienhaus</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gewohnt</a:t>
                </a:r>
                <a:r>
                  <a:rPr lang="en-GB" sz="2000" b="1" dirty="0">
                    <a:solidFill>
                      <a:schemeClr val="bg1"/>
                    </a:solidFill>
                    <a:latin typeface="Century Gothic" panose="020B0502020202020204" pitchFamily="34" charset="0"/>
                  </a:rPr>
                  <a:t>! </a:t>
                </a:r>
                <a:r>
                  <a:rPr lang="en-GB" sz="2000" dirty="0">
                    <a:solidFill>
                      <a:schemeClr val="bg1"/>
                    </a:solidFill>
                    <a:latin typeface="Century Gothic" panose="020B0502020202020204" pitchFamily="34" charset="0"/>
                  </a:rPr>
                  <a:t>Mein </a:t>
                </a:r>
                <a:r>
                  <a:rPr lang="en-GB" sz="2000" dirty="0" err="1">
                    <a:solidFill>
                      <a:schemeClr val="bg1"/>
                    </a:solidFill>
                    <a:latin typeface="Century Gothic" panose="020B0502020202020204" pitchFamily="34" charset="0"/>
                  </a:rPr>
                  <a:t>Schlafzimmer</a:t>
                </a:r>
                <a:r>
                  <a:rPr lang="en-GB" sz="2000" dirty="0">
                    <a:solidFill>
                      <a:schemeClr val="bg1"/>
                    </a:solidFill>
                    <a:latin typeface="Century Gothic" panose="020B0502020202020204" pitchFamily="34" charset="0"/>
                  </a:rPr>
                  <a:t> hat </a:t>
                </a:r>
                <a:r>
                  <a:rPr lang="en-GB" sz="2000" dirty="0" err="1">
                    <a:solidFill>
                      <a:schemeClr val="bg1"/>
                    </a:solidFill>
                    <a:latin typeface="Century Gothic" panose="020B0502020202020204" pitchFamily="34" charset="0"/>
                  </a:rPr>
                  <a:t>einen</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Schreibtisch</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eine</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Stehlampe</a:t>
                </a:r>
                <a:r>
                  <a:rPr lang="en-GB" sz="2000" dirty="0">
                    <a:solidFill>
                      <a:schemeClr val="bg1"/>
                    </a:solidFill>
                    <a:latin typeface="Century Gothic" panose="020B0502020202020204" pitchFamily="34" charset="0"/>
                  </a:rPr>
                  <a:t> und... </a:t>
                </a:r>
                <a:r>
                  <a:rPr lang="en-GB" sz="2000" dirty="0" err="1">
                    <a:solidFill>
                      <a:schemeClr val="bg1"/>
                    </a:solidFill>
                    <a:latin typeface="Century Gothic" panose="020B0502020202020204" pitchFamily="34" charset="0"/>
                  </a:rPr>
                  <a:t>ein</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Schlagzeug</a:t>
                </a:r>
                <a:r>
                  <a:rPr lang="en-GB" sz="2000" dirty="0">
                    <a:solidFill>
                      <a:schemeClr val="bg1"/>
                    </a:solidFill>
                    <a:latin typeface="Century Gothic" panose="020B0502020202020204" pitchFamily="34" charset="0"/>
                  </a:rPr>
                  <a:t>!</a:t>
                </a:r>
              </a:p>
              <a:p>
                <a:pPr algn="ctr"/>
                <a:r>
                  <a:rPr lang="en-GB" sz="2000" b="1" dirty="0">
                    <a:solidFill>
                      <a:srgbClr val="E87D1E"/>
                    </a:solidFill>
                    <a:latin typeface="Century Gothic" panose="020B0502020202020204" pitchFamily="34" charset="0"/>
                  </a:rPr>
                  <a:t>[2] </a:t>
                </a:r>
                <a:r>
                  <a:rPr lang="en-GB" sz="2000" b="1" dirty="0" err="1">
                    <a:solidFill>
                      <a:schemeClr val="bg1"/>
                    </a:solidFill>
                    <a:latin typeface="Century Gothic" panose="020B0502020202020204" pitchFamily="34" charset="0"/>
                  </a:rPr>
                  <a:t>Letzte</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Woche</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habe</a:t>
                </a:r>
                <a:r>
                  <a:rPr lang="en-GB" sz="2000" b="1" dirty="0">
                    <a:solidFill>
                      <a:schemeClr val="bg1"/>
                    </a:solidFill>
                    <a:latin typeface="Century Gothic" panose="020B0502020202020204" pitchFamily="34" charset="0"/>
                  </a:rPr>
                  <a:t> ich </a:t>
                </a:r>
                <a:r>
                  <a:rPr lang="en-GB" sz="2000" b="1" dirty="0" err="1">
                    <a:solidFill>
                      <a:schemeClr val="bg1"/>
                    </a:solidFill>
                    <a:latin typeface="Century Gothic" panose="020B0502020202020204" pitchFamily="34" charset="0"/>
                  </a:rPr>
                  <a:t>jeden</a:t>
                </a:r>
                <a:r>
                  <a:rPr lang="en-GB" sz="2000" b="1" dirty="0">
                    <a:solidFill>
                      <a:schemeClr val="bg1"/>
                    </a:solidFill>
                    <a:latin typeface="Century Gothic" panose="020B0502020202020204" pitchFamily="34" charset="0"/>
                  </a:rPr>
                  <a:t> Tag den Bodensee </a:t>
                </a:r>
                <a:r>
                  <a:rPr lang="en-GB" sz="2000" b="1" dirty="0" err="1">
                    <a:solidFill>
                      <a:schemeClr val="bg1"/>
                    </a:solidFill>
                    <a:latin typeface="Century Gothic" panose="020B0502020202020204" pitchFamily="34" charset="0"/>
                  </a:rPr>
                  <a:t>besucht</a:t>
                </a:r>
                <a:r>
                  <a:rPr lang="en-GB" sz="2000" b="1" dirty="0">
                    <a:solidFill>
                      <a:schemeClr val="bg1"/>
                    </a:solidFill>
                    <a:latin typeface="Century Gothic" panose="020B0502020202020204" pitchFamily="34" charset="0"/>
                  </a:rPr>
                  <a:t> und </a:t>
                </a:r>
                <a:r>
                  <a:rPr lang="en-GB" sz="2000" b="1" dirty="0" err="1">
                    <a:solidFill>
                      <a:schemeClr val="bg1"/>
                    </a:solidFill>
                    <a:latin typeface="Century Gothic" panose="020B0502020202020204" pitchFamily="34" charset="0"/>
                  </a:rPr>
                  <a:t>danach</a:t>
                </a:r>
                <a:r>
                  <a:rPr lang="en-GB" sz="2000" b="1" dirty="0">
                    <a:solidFill>
                      <a:schemeClr val="bg1"/>
                    </a:solidFill>
                    <a:latin typeface="Century Gothic" panose="020B0502020202020204" pitchFamily="34" charset="0"/>
                  </a:rPr>
                  <a:t> Fu</a:t>
                </a:r>
                <a14:m>
                  <m:oMath xmlns:m="http://schemas.openxmlformats.org/officeDocument/2006/math">
                    <m:r>
                      <a:rPr lang="en-GB" sz="2000" b="1" i="0" smtClean="0">
                        <a:solidFill>
                          <a:schemeClr val="bg1"/>
                        </a:solidFill>
                        <a:latin typeface="Cambria Math" panose="02040503050406030204" pitchFamily="18" charset="0"/>
                      </a:rPr>
                      <m:t>ß</m:t>
                    </m:r>
                  </m:oMath>
                </a14:m>
                <a:r>
                  <a:rPr lang="en-GB" sz="2000" b="1" dirty="0">
                    <a:solidFill>
                      <a:schemeClr val="bg1"/>
                    </a:solidFill>
                    <a:latin typeface="Century Gothic" panose="020B0502020202020204" pitchFamily="34" charset="0"/>
                  </a:rPr>
                  <a:t>ball </a:t>
                </a:r>
                <a:r>
                  <a:rPr lang="en-GB" sz="2000" b="1" dirty="0" err="1">
                    <a:solidFill>
                      <a:schemeClr val="bg1"/>
                    </a:solidFill>
                    <a:latin typeface="Century Gothic" panose="020B0502020202020204" pitchFamily="34" charset="0"/>
                  </a:rPr>
                  <a:t>gespielt</a:t>
                </a:r>
                <a:r>
                  <a:rPr lang="en-GB" sz="2000" b="1" dirty="0">
                    <a:solidFill>
                      <a:schemeClr val="bg1"/>
                    </a:solidFill>
                    <a:latin typeface="Century Gothic" panose="020B0502020202020204" pitchFamily="34" charset="0"/>
                  </a:rPr>
                  <a:t>. </a:t>
                </a:r>
                <a:r>
                  <a:rPr lang="en-GB" sz="2000" b="1" dirty="0">
                    <a:solidFill>
                      <a:srgbClr val="E87D1E"/>
                    </a:solidFill>
                    <a:latin typeface="Century Gothic" panose="020B0502020202020204" pitchFamily="34" charset="0"/>
                  </a:rPr>
                  <a:t>[3] </a:t>
                </a:r>
                <a:r>
                  <a:rPr lang="en-GB" sz="2000" b="1" dirty="0">
                    <a:solidFill>
                      <a:schemeClr val="bg1"/>
                    </a:solidFill>
                    <a:latin typeface="Century Gothic" panose="020B0502020202020204" pitchFamily="34" charset="0"/>
                  </a:rPr>
                  <a:t>Ich </a:t>
                </a:r>
                <a:r>
                  <a:rPr lang="en-GB" sz="2000" b="1" dirty="0" err="1">
                    <a:solidFill>
                      <a:schemeClr val="bg1"/>
                    </a:solidFill>
                    <a:latin typeface="Century Gothic" panose="020B0502020202020204" pitchFamily="34" charset="0"/>
                  </a:rPr>
                  <a:t>habe</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auch</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schon</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einen</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Wasserpark</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besucht</a:t>
                </a:r>
                <a:r>
                  <a:rPr lang="en-GB" sz="2000" b="1" dirty="0">
                    <a:solidFill>
                      <a:schemeClr val="bg1"/>
                    </a:solidFill>
                    <a:latin typeface="Century Gothic" panose="020B0502020202020204" pitchFamily="34" charset="0"/>
                  </a:rPr>
                  <a:t>. </a:t>
                </a:r>
                <a:r>
                  <a:rPr lang="en-GB" sz="2000" b="1" dirty="0">
                    <a:solidFill>
                      <a:srgbClr val="E87D1E"/>
                    </a:solidFill>
                    <a:latin typeface="Century Gothic" panose="020B0502020202020204" pitchFamily="34" charset="0"/>
                  </a:rPr>
                  <a:t>[4] </a:t>
                </a:r>
                <a:r>
                  <a:rPr lang="en-GB" sz="2000" b="1" dirty="0" err="1">
                    <a:solidFill>
                      <a:schemeClr val="bg1"/>
                    </a:solidFill>
                    <a:latin typeface="Century Gothic" panose="020B0502020202020204" pitchFamily="34" charset="0"/>
                  </a:rPr>
                  <a:t>Heute</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Nachmittag</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habe</a:t>
                </a:r>
                <a:r>
                  <a:rPr lang="en-GB" sz="2000" b="1" dirty="0">
                    <a:solidFill>
                      <a:schemeClr val="bg1"/>
                    </a:solidFill>
                    <a:latin typeface="Century Gothic" panose="020B0502020202020204" pitchFamily="34" charset="0"/>
                  </a:rPr>
                  <a:t> ich </a:t>
                </a:r>
                <a:r>
                  <a:rPr lang="en-GB" sz="2000" b="1" dirty="0" err="1">
                    <a:solidFill>
                      <a:schemeClr val="bg1"/>
                    </a:solidFill>
                    <a:latin typeface="Century Gothic" panose="020B0502020202020204" pitchFamily="34" charset="0"/>
                  </a:rPr>
                  <a:t>eine</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Radtour</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gemacht</a:t>
                </a:r>
                <a:r>
                  <a:rPr lang="en-GB" sz="2000" b="1"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Nächste</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Woche</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gehen</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wir</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jeden</a:t>
                </a:r>
                <a:r>
                  <a:rPr lang="en-GB" sz="2000" dirty="0">
                    <a:solidFill>
                      <a:schemeClr val="bg1"/>
                    </a:solidFill>
                    <a:latin typeface="Century Gothic" panose="020B0502020202020204" pitchFamily="34" charset="0"/>
                  </a:rPr>
                  <a:t> Morgen </a:t>
                </a:r>
                <a:r>
                  <a:rPr lang="en-GB" sz="2000" dirty="0" err="1">
                    <a:solidFill>
                      <a:schemeClr val="bg1"/>
                    </a:solidFill>
                    <a:latin typeface="Century Gothic" panose="020B0502020202020204" pitchFamily="34" charset="0"/>
                  </a:rPr>
                  <a:t>zum</a:t>
                </a:r>
                <a:r>
                  <a:rPr lang="en-GB" sz="2000" dirty="0">
                    <a:solidFill>
                      <a:schemeClr val="bg1"/>
                    </a:solidFill>
                    <a:latin typeface="Century Gothic" panose="020B0502020202020204" pitchFamily="34" charset="0"/>
                  </a:rPr>
                  <a:t> Strand. Ich </a:t>
                </a:r>
                <a:r>
                  <a:rPr lang="en-GB" sz="2000" dirty="0" err="1">
                    <a:solidFill>
                      <a:schemeClr val="bg1"/>
                    </a:solidFill>
                    <a:latin typeface="Century Gothic" panose="020B0502020202020204" pitchFamily="34" charset="0"/>
                  </a:rPr>
                  <a:t>finde</a:t>
                </a:r>
                <a:r>
                  <a:rPr lang="en-GB" sz="2000" dirty="0">
                    <a:solidFill>
                      <a:schemeClr val="bg1"/>
                    </a:solidFill>
                    <a:latin typeface="Century Gothic" panose="020B0502020202020204" pitchFamily="34" charset="0"/>
                  </a:rPr>
                  <a:t> den Bodensee </a:t>
                </a:r>
                <a:r>
                  <a:rPr lang="en-GB" sz="2000" dirty="0" err="1">
                    <a:solidFill>
                      <a:schemeClr val="bg1"/>
                    </a:solidFill>
                    <a:latin typeface="Century Gothic" panose="020B0502020202020204" pitchFamily="34" charset="0"/>
                  </a:rPr>
                  <a:t>wunderschön</a:t>
                </a:r>
                <a:r>
                  <a:rPr lang="en-GB" sz="2000" dirty="0">
                    <a:solidFill>
                      <a:schemeClr val="bg1"/>
                    </a:solidFill>
                    <a:latin typeface="Century Gothic" panose="020B0502020202020204" pitchFamily="34" charset="0"/>
                  </a:rPr>
                  <a:t>! </a:t>
                </a:r>
              </a:p>
            </p:txBody>
          </p:sp>
        </mc:Choice>
        <mc:Fallback xmlns="">
          <p:sp>
            <p:nvSpPr>
              <p:cNvPr id="8" name="Rounded Rectangular Callout 7"/>
              <p:cNvSpPr>
                <a:spLocks noRot="1" noChangeAspect="1" noMove="1" noResize="1" noEditPoints="1" noAdjustHandles="1" noChangeArrowheads="1" noChangeShapeType="1" noTextEdit="1"/>
              </p:cNvSpPr>
              <p:nvPr/>
            </p:nvSpPr>
            <p:spPr>
              <a:xfrm>
                <a:off x="2325188" y="1325563"/>
                <a:ext cx="6232657" cy="4131255"/>
              </a:xfrm>
              <a:prstGeom prst="wedgeRoundRectCallout">
                <a:avLst>
                  <a:gd name="adj1" fmla="val -57653"/>
                  <a:gd name="adj2" fmla="val 26556"/>
                  <a:gd name="adj3" fmla="val 16667"/>
                </a:avLst>
              </a:prstGeom>
              <a:blipFill>
                <a:blip r:embed="rId5"/>
                <a:stretch>
                  <a:fillRect b="-1618"/>
                </a:stretch>
              </a:blipFill>
              <a:ln>
                <a:solidFill>
                  <a:srgbClr val="104F75"/>
                </a:solidFill>
              </a:ln>
            </p:spPr>
            <p:txBody>
              <a:bodyPr/>
              <a:lstStyle/>
              <a:p>
                <a:r>
                  <a:rPr lang="en-GB">
                    <a:noFill/>
                  </a:rPr>
                  <a:t> </a:t>
                </a:r>
              </a:p>
            </p:txBody>
          </p:sp>
        </mc:Fallback>
      </mc:AlternateContent>
      <p:sp>
        <p:nvSpPr>
          <p:cNvPr id="14" name="Google Shape;150;p2"/>
          <p:cNvSpPr/>
          <p:nvPr/>
        </p:nvSpPr>
        <p:spPr>
          <a:xfrm>
            <a:off x="10096500" y="103918"/>
            <a:ext cx="1945026"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err="1">
                <a:solidFill>
                  <a:srgbClr val="FFFFFF"/>
                </a:solidFill>
                <a:latin typeface="Century Gothic" panose="020B0502020202020204" pitchFamily="34" charset="0"/>
                <a:ea typeface="Century Gothic"/>
                <a:cs typeface="Century Gothic"/>
                <a:sym typeface="Century Gothic"/>
              </a:rPr>
              <a:t>Antworten</a:t>
            </a:r>
            <a:endParaRPr b="1" dirty="0">
              <a:solidFill>
                <a:srgbClr val="FFFFFF"/>
              </a:solidFill>
              <a:latin typeface="Century Gothic" panose="020B0502020202020204" pitchFamily="34" charset="0"/>
              <a:ea typeface="Century Gothic"/>
              <a:cs typeface="Century Gothic"/>
              <a:sym typeface="Century Gothic"/>
            </a:endParaRPr>
          </a:p>
        </p:txBody>
      </p:sp>
      <p:graphicFrame>
        <p:nvGraphicFramePr>
          <p:cNvPr id="3" name="Table 4">
            <a:extLst>
              <a:ext uri="{FF2B5EF4-FFF2-40B4-BE49-F238E27FC236}">
                <a16:creationId xmlns:a16="http://schemas.microsoft.com/office/drawing/2014/main" id="{C807D588-83AD-4DF4-B9D0-C9AF83F52917}"/>
              </a:ext>
            </a:extLst>
          </p:cNvPr>
          <p:cNvGraphicFramePr>
            <a:graphicFrameLocks noGrp="1"/>
          </p:cNvGraphicFramePr>
          <p:nvPr>
            <p:extLst>
              <p:ext uri="{D42A27DB-BD31-4B8C-83A1-F6EECF244321}">
                <p14:modId xmlns:p14="http://schemas.microsoft.com/office/powerpoint/2010/main" val="112709749"/>
              </p:ext>
            </p:extLst>
          </p:nvPr>
        </p:nvGraphicFramePr>
        <p:xfrm>
          <a:off x="8648700" y="719666"/>
          <a:ext cx="3392826" cy="5427136"/>
        </p:xfrm>
        <a:graphic>
          <a:graphicData uri="http://schemas.openxmlformats.org/drawingml/2006/table">
            <a:tbl>
              <a:tblPr firstRow="1" bandRow="1">
                <a:tableStyleId>{5940675A-B579-460E-94D1-54222C63F5DA}</a:tableStyleId>
              </a:tblPr>
              <a:tblGrid>
                <a:gridCol w="508000">
                  <a:extLst>
                    <a:ext uri="{9D8B030D-6E8A-4147-A177-3AD203B41FA5}">
                      <a16:colId xmlns:a16="http://schemas.microsoft.com/office/drawing/2014/main" val="3963858898"/>
                    </a:ext>
                  </a:extLst>
                </a:gridCol>
                <a:gridCol w="2884826">
                  <a:extLst>
                    <a:ext uri="{9D8B030D-6E8A-4147-A177-3AD203B41FA5}">
                      <a16:colId xmlns:a16="http://schemas.microsoft.com/office/drawing/2014/main" val="2152348257"/>
                    </a:ext>
                  </a:extLst>
                </a:gridCol>
              </a:tblGrid>
              <a:tr h="1356784">
                <a:tc>
                  <a:txBody>
                    <a:bodyPr/>
                    <a:lstStyle/>
                    <a:p>
                      <a:pPr algn="ctr"/>
                      <a:r>
                        <a:rPr lang="en-GB" sz="2000" dirty="0">
                          <a:solidFill>
                            <a:schemeClr val="accent5">
                              <a:lumMod val="50000"/>
                            </a:schemeClr>
                          </a:solidFill>
                          <a:latin typeface="Century Gothic" panose="020B0502020202020204" pitchFamily="34" charset="0"/>
                        </a:rPr>
                        <a:t>1</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09180891"/>
                  </a:ext>
                </a:extLst>
              </a:tr>
              <a:tr h="1356784">
                <a:tc>
                  <a:txBody>
                    <a:bodyPr/>
                    <a:lstStyle/>
                    <a:p>
                      <a:pPr algn="ctr"/>
                      <a:r>
                        <a:rPr lang="en-GB" sz="2000" dirty="0">
                          <a:solidFill>
                            <a:schemeClr val="accent5">
                              <a:lumMod val="50000"/>
                            </a:schemeClr>
                          </a:solidFill>
                          <a:latin typeface="Century Gothic" panose="020B0502020202020204" pitchFamily="34" charset="0"/>
                        </a:rPr>
                        <a:t>2</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5830601"/>
                  </a:ext>
                </a:extLst>
              </a:tr>
              <a:tr h="1356784">
                <a:tc>
                  <a:txBody>
                    <a:bodyPr/>
                    <a:lstStyle/>
                    <a:p>
                      <a:pPr algn="ctr"/>
                      <a:r>
                        <a:rPr lang="en-GB" sz="2000" dirty="0">
                          <a:solidFill>
                            <a:schemeClr val="accent5">
                              <a:lumMod val="50000"/>
                            </a:schemeClr>
                          </a:solidFill>
                          <a:latin typeface="Century Gothic" panose="020B0502020202020204" pitchFamily="34" charset="0"/>
                        </a:rPr>
                        <a:t>3</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5858846"/>
                  </a:ext>
                </a:extLst>
              </a:tr>
              <a:tr h="1356784">
                <a:tc>
                  <a:txBody>
                    <a:bodyPr/>
                    <a:lstStyle/>
                    <a:p>
                      <a:pPr algn="ctr"/>
                      <a:r>
                        <a:rPr lang="en-GB" sz="2000" dirty="0">
                          <a:solidFill>
                            <a:schemeClr val="accent5">
                              <a:lumMod val="50000"/>
                            </a:schemeClr>
                          </a:solidFill>
                          <a:latin typeface="Century Gothic" panose="020B0502020202020204" pitchFamily="34" charset="0"/>
                        </a:rPr>
                        <a:t>4</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2392501"/>
                  </a:ext>
                </a:extLst>
              </a:tr>
            </a:tbl>
          </a:graphicData>
        </a:graphic>
      </p:graphicFrame>
      <p:sp>
        <p:nvSpPr>
          <p:cNvPr id="6" name="TextBox 5">
            <a:extLst>
              <a:ext uri="{FF2B5EF4-FFF2-40B4-BE49-F238E27FC236}">
                <a16:creationId xmlns:a16="http://schemas.microsoft.com/office/drawing/2014/main" id="{DFBBD91F-57D3-4D1A-A4C1-C3293B322FF2}"/>
              </a:ext>
            </a:extLst>
          </p:cNvPr>
          <p:cNvSpPr txBox="1"/>
          <p:nvPr/>
        </p:nvSpPr>
        <p:spPr>
          <a:xfrm>
            <a:off x="9193902" y="817731"/>
            <a:ext cx="2667000" cy="1015663"/>
          </a:xfrm>
          <a:prstGeom prst="rect">
            <a:avLst/>
          </a:prstGeom>
          <a:noFill/>
        </p:spPr>
        <p:txBody>
          <a:bodyPr wrap="square" rtlCol="0">
            <a:spAutoFit/>
          </a:bodyPr>
          <a:lstStyle/>
          <a:p>
            <a:r>
              <a:rPr lang="en-GB" sz="2000" b="1" dirty="0">
                <a:solidFill>
                  <a:schemeClr val="accent5">
                    <a:lumMod val="50000"/>
                  </a:schemeClr>
                </a:solidFill>
                <a:latin typeface="Century Gothic" panose="020B0502020202020204" pitchFamily="34" charset="0"/>
              </a:rPr>
              <a:t>I have </a:t>
            </a:r>
            <a:r>
              <a:rPr lang="en-GB" sz="2000" dirty="0">
                <a:solidFill>
                  <a:schemeClr val="accent5">
                    <a:lumMod val="50000"/>
                  </a:schemeClr>
                </a:solidFill>
                <a:latin typeface="Century Gothic" panose="020B0502020202020204" pitchFamily="34" charset="0"/>
              </a:rPr>
              <a:t>never </a:t>
            </a:r>
            <a:r>
              <a:rPr lang="en-GB" sz="2000" b="1" dirty="0">
                <a:solidFill>
                  <a:schemeClr val="accent5">
                    <a:lumMod val="50000"/>
                  </a:schemeClr>
                </a:solidFill>
                <a:latin typeface="Century Gothic" panose="020B0502020202020204" pitchFamily="34" charset="0"/>
              </a:rPr>
              <a:t>stayed</a:t>
            </a:r>
            <a:r>
              <a:rPr lang="en-GB" sz="2000" dirty="0">
                <a:solidFill>
                  <a:schemeClr val="accent5">
                    <a:lumMod val="50000"/>
                  </a:schemeClr>
                </a:solidFill>
                <a:latin typeface="Century Gothic" panose="020B0502020202020204" pitchFamily="34" charset="0"/>
              </a:rPr>
              <a:t> in a holiday house before!</a:t>
            </a:r>
          </a:p>
        </p:txBody>
      </p:sp>
      <p:sp>
        <p:nvSpPr>
          <p:cNvPr id="11" name="TextBox 10">
            <a:extLst>
              <a:ext uri="{FF2B5EF4-FFF2-40B4-BE49-F238E27FC236}">
                <a16:creationId xmlns:a16="http://schemas.microsoft.com/office/drawing/2014/main" id="{EFD2F287-C211-445F-A46A-4FD7E7041DB5}"/>
              </a:ext>
            </a:extLst>
          </p:cNvPr>
          <p:cNvSpPr txBox="1"/>
          <p:nvPr/>
        </p:nvSpPr>
        <p:spPr>
          <a:xfrm>
            <a:off x="9150515" y="2070629"/>
            <a:ext cx="2943765" cy="1323439"/>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Last week </a:t>
            </a:r>
            <a:r>
              <a:rPr lang="en-GB" sz="2000" b="1" dirty="0">
                <a:solidFill>
                  <a:schemeClr val="accent5">
                    <a:lumMod val="50000"/>
                  </a:schemeClr>
                </a:solidFill>
                <a:latin typeface="Century Gothic" panose="020B0502020202020204" pitchFamily="34" charset="0"/>
              </a:rPr>
              <a:t>I visited </a:t>
            </a:r>
            <a:r>
              <a:rPr lang="en-GB" sz="2000" dirty="0">
                <a:solidFill>
                  <a:schemeClr val="accent5">
                    <a:lumMod val="50000"/>
                  </a:schemeClr>
                </a:solidFill>
                <a:latin typeface="Century Gothic" panose="020B0502020202020204" pitchFamily="34" charset="0"/>
              </a:rPr>
              <a:t>Lake Constance every day and </a:t>
            </a:r>
            <a:r>
              <a:rPr lang="en-GB" sz="2000" b="1" dirty="0">
                <a:solidFill>
                  <a:schemeClr val="accent5">
                    <a:lumMod val="50000"/>
                  </a:schemeClr>
                </a:solidFill>
                <a:latin typeface="Century Gothic" panose="020B0502020202020204" pitchFamily="34" charset="0"/>
              </a:rPr>
              <a:t>played</a:t>
            </a:r>
            <a:r>
              <a:rPr lang="en-GB" sz="2000" dirty="0">
                <a:solidFill>
                  <a:schemeClr val="accent5">
                    <a:lumMod val="50000"/>
                  </a:schemeClr>
                </a:solidFill>
                <a:latin typeface="Century Gothic" panose="020B0502020202020204" pitchFamily="34" charset="0"/>
              </a:rPr>
              <a:t> football afterwards.</a:t>
            </a:r>
          </a:p>
        </p:txBody>
      </p:sp>
      <p:sp>
        <p:nvSpPr>
          <p:cNvPr id="12" name="TextBox 11">
            <a:extLst>
              <a:ext uri="{FF2B5EF4-FFF2-40B4-BE49-F238E27FC236}">
                <a16:creationId xmlns:a16="http://schemas.microsoft.com/office/drawing/2014/main" id="{4DA81A90-8D5B-4C72-81C0-0C326D127C93}"/>
              </a:ext>
            </a:extLst>
          </p:cNvPr>
          <p:cNvSpPr txBox="1"/>
          <p:nvPr/>
        </p:nvSpPr>
        <p:spPr>
          <a:xfrm>
            <a:off x="9157828" y="3759791"/>
            <a:ext cx="2943765" cy="707886"/>
          </a:xfrm>
          <a:prstGeom prst="rect">
            <a:avLst/>
          </a:prstGeom>
          <a:noFill/>
        </p:spPr>
        <p:txBody>
          <a:bodyPr wrap="square" rtlCol="0">
            <a:spAutoFit/>
          </a:bodyPr>
          <a:lstStyle/>
          <a:p>
            <a:r>
              <a:rPr lang="en-GB" sz="2000" b="1" dirty="0">
                <a:solidFill>
                  <a:schemeClr val="accent5">
                    <a:lumMod val="50000"/>
                  </a:schemeClr>
                </a:solidFill>
                <a:latin typeface="Century Gothic" panose="020B0502020202020204" pitchFamily="34" charset="0"/>
              </a:rPr>
              <a:t>I have </a:t>
            </a:r>
            <a:r>
              <a:rPr lang="en-GB" sz="2000" dirty="0">
                <a:solidFill>
                  <a:schemeClr val="accent5">
                    <a:lumMod val="50000"/>
                  </a:schemeClr>
                </a:solidFill>
                <a:latin typeface="Century Gothic" panose="020B0502020202020204" pitchFamily="34" charset="0"/>
              </a:rPr>
              <a:t>also already </a:t>
            </a:r>
            <a:r>
              <a:rPr lang="en-GB" sz="2000" b="1" dirty="0">
                <a:solidFill>
                  <a:schemeClr val="accent5">
                    <a:lumMod val="50000"/>
                  </a:schemeClr>
                </a:solidFill>
                <a:latin typeface="Century Gothic" panose="020B0502020202020204" pitchFamily="34" charset="0"/>
              </a:rPr>
              <a:t>visited</a:t>
            </a:r>
            <a:r>
              <a:rPr lang="en-GB" sz="2000" dirty="0">
                <a:solidFill>
                  <a:schemeClr val="accent5">
                    <a:lumMod val="50000"/>
                  </a:schemeClr>
                </a:solidFill>
                <a:latin typeface="Century Gothic" panose="020B0502020202020204" pitchFamily="34" charset="0"/>
              </a:rPr>
              <a:t> an aqua park.</a:t>
            </a:r>
          </a:p>
        </p:txBody>
      </p:sp>
      <p:sp>
        <p:nvSpPr>
          <p:cNvPr id="15" name="TextBox 14">
            <a:extLst>
              <a:ext uri="{FF2B5EF4-FFF2-40B4-BE49-F238E27FC236}">
                <a16:creationId xmlns:a16="http://schemas.microsoft.com/office/drawing/2014/main" id="{0BB880FD-6CB7-4456-BD91-0B82F2581254}"/>
              </a:ext>
            </a:extLst>
          </p:cNvPr>
          <p:cNvSpPr txBox="1"/>
          <p:nvPr/>
        </p:nvSpPr>
        <p:spPr>
          <a:xfrm>
            <a:off x="9193902" y="5102875"/>
            <a:ext cx="2943765" cy="707886"/>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This afternoon </a:t>
            </a:r>
            <a:r>
              <a:rPr lang="en-GB" sz="2000" b="1" dirty="0">
                <a:solidFill>
                  <a:schemeClr val="accent5">
                    <a:lumMod val="50000"/>
                  </a:schemeClr>
                </a:solidFill>
                <a:latin typeface="Century Gothic" panose="020B0502020202020204" pitchFamily="34" charset="0"/>
              </a:rPr>
              <a:t>I went on (I did)</a:t>
            </a:r>
            <a:r>
              <a:rPr lang="en-GB" sz="2000" dirty="0">
                <a:solidFill>
                  <a:schemeClr val="accent5">
                    <a:lumMod val="50000"/>
                  </a:schemeClr>
                </a:solidFill>
                <a:latin typeface="Century Gothic" panose="020B0502020202020204" pitchFamily="34" charset="0"/>
              </a:rPr>
              <a:t> a bike ride.</a:t>
            </a:r>
          </a:p>
        </p:txBody>
      </p:sp>
    </p:spTree>
    <p:extLst>
      <p:ext uri="{BB962C8B-B14F-4D97-AF65-F5344CB8AC3E}">
        <p14:creationId xmlns:p14="http://schemas.microsoft.com/office/powerpoint/2010/main" val="237790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5">
            <a:alphaModFix/>
          </a:blip>
          <a:srcRect/>
          <a:stretch/>
        </p:blipFill>
        <p:spPr>
          <a:xfrm>
            <a:off x="0" y="267916"/>
            <a:ext cx="8294914" cy="869950"/>
          </a:xfrm>
          <a:prstGeom prst="rect">
            <a:avLst/>
          </a:prstGeom>
          <a:noFill/>
          <a:ln>
            <a:noFill/>
          </a:ln>
        </p:spPr>
      </p:pic>
      <p:sp>
        <p:nvSpPr>
          <p:cNvPr id="149" name="Google Shape;149;p2"/>
          <p:cNvSpPr txBox="1">
            <a:spLocks noGrp="1"/>
          </p:cNvSpPr>
          <p:nvPr>
            <p:ph type="title"/>
          </p:nvPr>
        </p:nvSpPr>
        <p:spPr>
          <a:xfrm>
            <a:off x="0" y="294040"/>
            <a:ext cx="7396843"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000" dirty="0">
                <a:solidFill>
                  <a:schemeClr val="lt1"/>
                </a:solidFill>
              </a:rPr>
              <a:t>Talking about past actions and events</a:t>
            </a:r>
            <a:endParaRPr sz="3000" i="1" dirty="0">
              <a:solidFill>
                <a:schemeClr val="lt1"/>
              </a:solidFill>
            </a:endParaRPr>
          </a:p>
        </p:txBody>
      </p:sp>
      <p:sp>
        <p:nvSpPr>
          <p:cNvPr id="150" name="Google Shape;150;p2"/>
          <p:cNvSpPr/>
          <p:nvPr/>
        </p:nvSpPr>
        <p:spPr>
          <a:xfrm>
            <a:off x="10321636" y="247046"/>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a:solidFill>
                  <a:srgbClr val="FFFFFF"/>
                </a:solidFill>
                <a:latin typeface="Century Gothic" panose="020B0502020202020204" pitchFamily="34" charset="0"/>
                <a:ea typeface="Century Gothic"/>
                <a:cs typeface="Century Gothic"/>
                <a:sym typeface="Century Gothic"/>
              </a:rPr>
              <a:t>Grammatik</a:t>
            </a:r>
            <a:endParaRPr b="1" dirty="0">
              <a:solidFill>
                <a:srgbClr val="FFFFFF"/>
              </a:solidFill>
              <a:latin typeface="Century Gothic" panose="020B0502020202020204" pitchFamily="34" charset="0"/>
              <a:ea typeface="Century Gothic"/>
              <a:cs typeface="Century Gothic"/>
              <a:sym typeface="Century Gothic"/>
            </a:endParaRPr>
          </a:p>
        </p:txBody>
      </p:sp>
      <p:sp>
        <p:nvSpPr>
          <p:cNvPr id="2" name="TextBox 1"/>
          <p:cNvSpPr txBox="1"/>
          <p:nvPr/>
        </p:nvSpPr>
        <p:spPr>
          <a:xfrm>
            <a:off x="143837" y="1258557"/>
            <a:ext cx="11888835" cy="830997"/>
          </a:xfrm>
          <a:prstGeom prst="rect">
            <a:avLst/>
          </a:prstGeom>
          <a:noFill/>
        </p:spPr>
        <p:txBody>
          <a:bodyPr wrap="square" rtlCol="0">
            <a:spAutoFit/>
          </a:bodyPr>
          <a:lstStyle/>
          <a:p>
            <a:pPr>
              <a:defRPr/>
            </a:pPr>
            <a:r>
              <a:rPr lang="en-GB" sz="2400" b="1" dirty="0">
                <a:solidFill>
                  <a:srgbClr val="104F75"/>
                </a:solidFill>
                <a:latin typeface="Century Gothic" panose="020B0502020202020204" pitchFamily="34" charset="0"/>
              </a:rPr>
              <a:t>Remember:</a:t>
            </a:r>
            <a:r>
              <a:rPr lang="en-GB" sz="2400" dirty="0">
                <a:solidFill>
                  <a:srgbClr val="104F75"/>
                </a:solidFill>
                <a:latin typeface="Century Gothic" panose="020B0502020202020204" pitchFamily="34" charset="0"/>
              </a:rPr>
              <a:t> The </a:t>
            </a:r>
            <a:r>
              <a:rPr lang="en-GB" sz="2400" b="1" dirty="0">
                <a:solidFill>
                  <a:srgbClr val="104F75"/>
                </a:solidFill>
                <a:latin typeface="Century Gothic" panose="020B0502020202020204" pitchFamily="34" charset="0"/>
              </a:rPr>
              <a:t>perfect tense </a:t>
            </a:r>
            <a:r>
              <a:rPr lang="en-GB" sz="2400" dirty="0">
                <a:solidFill>
                  <a:srgbClr val="104F75"/>
                </a:solidFill>
                <a:latin typeface="Century Gothic" panose="020B0502020202020204" pitchFamily="34" charset="0"/>
              </a:rPr>
              <a:t>with weak verbs uses the present tense of the verb ‘</a:t>
            </a:r>
            <a:r>
              <a:rPr lang="en-GB" sz="2400" b="1" dirty="0">
                <a:solidFill>
                  <a:srgbClr val="104F75"/>
                </a:solidFill>
                <a:latin typeface="Century Gothic" panose="020B0502020202020204" pitchFamily="34" charset="0"/>
              </a:rPr>
              <a:t>to have</a:t>
            </a:r>
            <a:r>
              <a:rPr lang="en-GB" sz="2400" dirty="0">
                <a:solidFill>
                  <a:srgbClr val="104F75"/>
                </a:solidFill>
                <a:latin typeface="Century Gothic" panose="020B0502020202020204" pitchFamily="34" charset="0"/>
              </a:rPr>
              <a:t>’ together with a </a:t>
            </a:r>
            <a:r>
              <a:rPr lang="en-GB" sz="2400" b="1" dirty="0">
                <a:solidFill>
                  <a:srgbClr val="E87D1E"/>
                </a:solidFill>
                <a:latin typeface="Century Gothic" panose="020B0502020202020204" pitchFamily="34" charset="0"/>
              </a:rPr>
              <a:t>past participle</a:t>
            </a:r>
            <a:r>
              <a:rPr lang="en-GB" sz="2400" dirty="0">
                <a:solidFill>
                  <a:srgbClr val="115076"/>
                </a:solidFill>
                <a:latin typeface="Century Gothic" panose="020B0502020202020204" pitchFamily="34" charset="0"/>
              </a:rPr>
              <a:t>:</a:t>
            </a:r>
            <a:endParaRPr lang="en-GB" sz="2400" b="1" dirty="0">
              <a:solidFill>
                <a:srgbClr val="115076"/>
              </a:solidFill>
              <a:latin typeface="Century Gothic" panose="020B0502020202020204" pitchFamily="34" charset="0"/>
            </a:endParaRPr>
          </a:p>
        </p:txBody>
      </p:sp>
      <p:sp>
        <p:nvSpPr>
          <p:cNvPr id="26" name="TextBox 25"/>
          <p:cNvSpPr txBox="1"/>
          <p:nvPr/>
        </p:nvSpPr>
        <p:spPr>
          <a:xfrm>
            <a:off x="242289" y="4410414"/>
            <a:ext cx="7665555" cy="461665"/>
          </a:xfrm>
          <a:prstGeom prst="rect">
            <a:avLst/>
          </a:prstGeom>
          <a:noFill/>
        </p:spPr>
        <p:txBody>
          <a:bodyPr wrap="square" rtlCol="0">
            <a:spAutoFit/>
          </a:bodyPr>
          <a:lstStyle/>
          <a:p>
            <a:pPr>
              <a:defRPr/>
            </a:pPr>
            <a:r>
              <a:rPr lang="en-GB" sz="2400" dirty="0">
                <a:solidFill>
                  <a:srgbClr val="104F75"/>
                </a:solidFill>
                <a:latin typeface="Century Gothic" panose="020B0502020202020204" pitchFamily="34" charset="0"/>
              </a:rPr>
              <a:t>Ich </a:t>
            </a:r>
            <a:r>
              <a:rPr lang="en-GB" sz="2400" b="1" dirty="0" err="1">
                <a:solidFill>
                  <a:srgbClr val="104F75"/>
                </a:solidFill>
                <a:latin typeface="Century Gothic" panose="020B0502020202020204" pitchFamily="34" charset="0"/>
              </a:rPr>
              <a:t>habe</a:t>
            </a:r>
            <a:r>
              <a:rPr lang="en-GB" sz="2400" dirty="0">
                <a:solidFill>
                  <a:srgbClr val="104F75"/>
                </a:solidFill>
                <a:latin typeface="Century Gothic" panose="020B0502020202020204" pitchFamily="34" charset="0"/>
              </a:rPr>
              <a:t> </a:t>
            </a:r>
            <a:r>
              <a:rPr lang="en-GB" sz="2400" dirty="0" err="1">
                <a:solidFill>
                  <a:srgbClr val="104F75"/>
                </a:solidFill>
                <a:latin typeface="Century Gothic" panose="020B0502020202020204" pitchFamily="34" charset="0"/>
              </a:rPr>
              <a:t>im</a:t>
            </a:r>
            <a:r>
              <a:rPr lang="en-GB" sz="2400" dirty="0">
                <a:solidFill>
                  <a:srgbClr val="104F75"/>
                </a:solidFill>
                <a:latin typeface="Century Gothic" panose="020B0502020202020204" pitchFamily="34" charset="0"/>
              </a:rPr>
              <a:t> </a:t>
            </a:r>
            <a:r>
              <a:rPr lang="en-GB" sz="2400" dirty="0" err="1">
                <a:solidFill>
                  <a:srgbClr val="104F75"/>
                </a:solidFill>
                <a:latin typeface="Century Gothic" panose="020B0502020202020204" pitchFamily="34" charset="0"/>
              </a:rPr>
              <a:t>Orchester</a:t>
            </a:r>
            <a:r>
              <a:rPr lang="en-GB" sz="2400" dirty="0">
                <a:solidFill>
                  <a:srgbClr val="104F75"/>
                </a:solidFill>
                <a:latin typeface="Century Gothic" panose="020B0502020202020204" pitchFamily="34" charset="0"/>
              </a:rPr>
              <a:t> </a:t>
            </a:r>
            <a:r>
              <a:rPr lang="en-GB" sz="2400" b="1" dirty="0" err="1">
                <a:solidFill>
                  <a:srgbClr val="E87D1E"/>
                </a:solidFill>
                <a:latin typeface="Century Gothic" panose="020B0502020202020204" pitchFamily="34" charset="0"/>
              </a:rPr>
              <a:t>ge</a:t>
            </a:r>
            <a:r>
              <a:rPr lang="en-GB" sz="2400" b="1" dirty="0" err="1">
                <a:solidFill>
                  <a:srgbClr val="104F75"/>
                </a:solidFill>
                <a:latin typeface="Century Gothic" panose="020B0502020202020204" pitchFamily="34" charset="0"/>
              </a:rPr>
              <a:t>spiel</a:t>
            </a:r>
            <a:r>
              <a:rPr lang="en-GB" sz="2400" b="1" dirty="0" err="1">
                <a:solidFill>
                  <a:srgbClr val="E87D1E"/>
                </a:solidFill>
                <a:latin typeface="Century Gothic" panose="020B0502020202020204" pitchFamily="34" charset="0"/>
              </a:rPr>
              <a:t>t</a:t>
            </a:r>
            <a:r>
              <a:rPr lang="en-GB" sz="2400" dirty="0">
                <a:solidFill>
                  <a:srgbClr val="115076"/>
                </a:solidFill>
                <a:latin typeface="Century Gothic" panose="020B0502020202020204" pitchFamily="34" charset="0"/>
              </a:rPr>
              <a:t>.</a:t>
            </a:r>
            <a:endParaRPr lang="en-GB" sz="2400" b="1" dirty="0">
              <a:solidFill>
                <a:srgbClr val="115076"/>
              </a:solidFill>
              <a:latin typeface="Century Gothic" panose="020B0502020202020204" pitchFamily="34" charset="0"/>
            </a:endParaRPr>
          </a:p>
        </p:txBody>
      </p:sp>
      <p:sp>
        <p:nvSpPr>
          <p:cNvPr id="27" name="TextBox 26"/>
          <p:cNvSpPr txBox="1"/>
          <p:nvPr/>
        </p:nvSpPr>
        <p:spPr>
          <a:xfrm>
            <a:off x="242288" y="2874226"/>
            <a:ext cx="8488945" cy="461665"/>
          </a:xfrm>
          <a:prstGeom prst="rect">
            <a:avLst/>
          </a:prstGeom>
          <a:noFill/>
        </p:spPr>
        <p:txBody>
          <a:bodyPr wrap="square" rtlCol="0">
            <a:spAutoFit/>
          </a:bodyPr>
          <a:lstStyle/>
          <a:p>
            <a:pPr>
              <a:defRPr/>
            </a:pPr>
            <a:r>
              <a:rPr lang="en-GB" sz="2400">
                <a:solidFill>
                  <a:srgbClr val="104F75"/>
                </a:solidFill>
                <a:latin typeface="Century Gothic" panose="020B0502020202020204" pitchFamily="34" charset="0"/>
              </a:rPr>
              <a:t>Ich </a:t>
            </a:r>
            <a:r>
              <a:rPr lang="en-GB" sz="2400" b="1">
                <a:solidFill>
                  <a:srgbClr val="104F75"/>
                </a:solidFill>
                <a:latin typeface="Century Gothic" panose="020B0502020202020204" pitchFamily="34" charset="0"/>
              </a:rPr>
              <a:t>habe</a:t>
            </a:r>
            <a:r>
              <a:rPr lang="en-GB" sz="2400">
                <a:solidFill>
                  <a:srgbClr val="104F75"/>
                </a:solidFill>
                <a:latin typeface="Century Gothic" panose="020B0502020202020204" pitchFamily="34" charset="0"/>
              </a:rPr>
              <a:t> meine Hausaufgaben </a:t>
            </a:r>
            <a:r>
              <a:rPr lang="en-GB" sz="2400" b="1">
                <a:solidFill>
                  <a:srgbClr val="E87D1E"/>
                </a:solidFill>
                <a:latin typeface="Century Gothic" panose="020B0502020202020204" pitchFamily="34" charset="0"/>
              </a:rPr>
              <a:t>ge</a:t>
            </a:r>
            <a:r>
              <a:rPr lang="en-GB" sz="2400" b="1">
                <a:solidFill>
                  <a:srgbClr val="104F75"/>
                </a:solidFill>
                <a:latin typeface="Century Gothic" panose="020B0502020202020204" pitchFamily="34" charset="0"/>
              </a:rPr>
              <a:t>mach</a:t>
            </a:r>
            <a:r>
              <a:rPr lang="en-GB" sz="2400" b="1">
                <a:solidFill>
                  <a:srgbClr val="E87D1E"/>
                </a:solidFill>
                <a:latin typeface="Century Gothic" panose="020B0502020202020204" pitchFamily="34" charset="0"/>
              </a:rPr>
              <a:t>t</a:t>
            </a:r>
            <a:r>
              <a:rPr lang="en-GB" sz="2400">
                <a:solidFill>
                  <a:srgbClr val="115076"/>
                </a:solidFill>
                <a:latin typeface="Century Gothic" panose="020B0502020202020204" pitchFamily="34" charset="0"/>
              </a:rPr>
              <a:t>.</a:t>
            </a:r>
            <a:endParaRPr lang="en-GB" sz="2400" b="1" dirty="0">
              <a:solidFill>
                <a:srgbClr val="115076"/>
              </a:solidFill>
              <a:latin typeface="Century Gothic" panose="020B0502020202020204" pitchFamily="34" charset="0"/>
            </a:endParaRPr>
          </a:p>
        </p:txBody>
      </p:sp>
      <p:sp>
        <p:nvSpPr>
          <p:cNvPr id="20" name="TextBox 19"/>
          <p:cNvSpPr txBox="1"/>
          <p:nvPr/>
        </p:nvSpPr>
        <p:spPr>
          <a:xfrm>
            <a:off x="242289" y="3307661"/>
            <a:ext cx="9816111" cy="461665"/>
          </a:xfrm>
          <a:prstGeom prst="rect">
            <a:avLst/>
          </a:prstGeom>
          <a:noFill/>
        </p:spPr>
        <p:txBody>
          <a:bodyPr wrap="square" rtlCol="0">
            <a:spAutoFit/>
          </a:bodyPr>
          <a:lstStyle/>
          <a:p>
            <a:r>
              <a:rPr lang="en-GB" sz="2400" i="1" dirty="0">
                <a:solidFill>
                  <a:srgbClr val="104F75"/>
                </a:solidFill>
                <a:latin typeface="Century Gothic" panose="020B0502020202020204" pitchFamily="34" charset="0"/>
              </a:rPr>
              <a:t>I </a:t>
            </a:r>
            <a:r>
              <a:rPr lang="en-GB" sz="2400" i="1" u="sng" dirty="0">
                <a:solidFill>
                  <a:srgbClr val="104F75"/>
                </a:solidFill>
                <a:latin typeface="Century Gothic" panose="020B0502020202020204" pitchFamily="34" charset="0"/>
              </a:rPr>
              <a:t>have</a:t>
            </a:r>
            <a:r>
              <a:rPr lang="en-GB" sz="2400" i="1" dirty="0">
                <a:solidFill>
                  <a:srgbClr val="104F75"/>
                </a:solidFill>
                <a:latin typeface="Century Gothic" panose="020B0502020202020204" pitchFamily="34" charset="0"/>
              </a:rPr>
              <a:t> </a:t>
            </a:r>
            <a:r>
              <a:rPr lang="en-GB" sz="2400" i="1" u="sng" dirty="0">
                <a:solidFill>
                  <a:srgbClr val="104F75"/>
                </a:solidFill>
                <a:latin typeface="Century Gothic" panose="020B0502020202020204" pitchFamily="34" charset="0"/>
              </a:rPr>
              <a:t>done</a:t>
            </a:r>
            <a:r>
              <a:rPr lang="en-GB" sz="2400" i="1" dirty="0">
                <a:solidFill>
                  <a:srgbClr val="104F75"/>
                </a:solidFill>
                <a:latin typeface="Century Gothic" panose="020B0502020202020204" pitchFamily="34" charset="0"/>
              </a:rPr>
              <a:t> my homework. / I </a:t>
            </a:r>
            <a:r>
              <a:rPr lang="en-GB" sz="2400" i="1" u="sng" dirty="0">
                <a:solidFill>
                  <a:srgbClr val="104F75"/>
                </a:solidFill>
                <a:latin typeface="Century Gothic" panose="020B0502020202020204" pitchFamily="34" charset="0"/>
              </a:rPr>
              <a:t>did</a:t>
            </a:r>
            <a:r>
              <a:rPr lang="en-GB" sz="2400" i="1" dirty="0">
                <a:solidFill>
                  <a:srgbClr val="104F75"/>
                </a:solidFill>
                <a:latin typeface="Century Gothic" panose="020B0502020202020204" pitchFamily="34" charset="0"/>
              </a:rPr>
              <a:t> my homework.</a:t>
            </a:r>
          </a:p>
        </p:txBody>
      </p:sp>
      <p:sp>
        <p:nvSpPr>
          <p:cNvPr id="21" name="TextBox 20"/>
          <p:cNvSpPr txBox="1"/>
          <p:nvPr/>
        </p:nvSpPr>
        <p:spPr>
          <a:xfrm>
            <a:off x="242289" y="4844918"/>
            <a:ext cx="11251211" cy="461665"/>
          </a:xfrm>
          <a:prstGeom prst="rect">
            <a:avLst/>
          </a:prstGeom>
          <a:noFill/>
        </p:spPr>
        <p:txBody>
          <a:bodyPr wrap="square" rtlCol="0">
            <a:spAutoFit/>
          </a:bodyPr>
          <a:lstStyle/>
          <a:p>
            <a:r>
              <a:rPr lang="en-GB" sz="2400" i="1" dirty="0">
                <a:solidFill>
                  <a:srgbClr val="104F75"/>
                </a:solidFill>
                <a:latin typeface="Century Gothic" panose="020B0502020202020204" pitchFamily="34" charset="0"/>
              </a:rPr>
              <a:t>I </a:t>
            </a:r>
            <a:r>
              <a:rPr lang="en-GB" sz="2400" i="1" u="sng" dirty="0">
                <a:solidFill>
                  <a:srgbClr val="104F75"/>
                </a:solidFill>
                <a:latin typeface="Century Gothic" panose="020B0502020202020204" pitchFamily="34" charset="0"/>
              </a:rPr>
              <a:t>have</a:t>
            </a:r>
            <a:r>
              <a:rPr lang="en-GB" sz="2400" i="1" dirty="0">
                <a:solidFill>
                  <a:srgbClr val="104F75"/>
                </a:solidFill>
                <a:latin typeface="Century Gothic" panose="020B0502020202020204" pitchFamily="34" charset="0"/>
              </a:rPr>
              <a:t> </a:t>
            </a:r>
            <a:r>
              <a:rPr lang="en-GB" sz="2400" i="1" u="sng" dirty="0">
                <a:solidFill>
                  <a:srgbClr val="104F75"/>
                </a:solidFill>
                <a:latin typeface="Century Gothic" panose="020B0502020202020204" pitchFamily="34" charset="0"/>
              </a:rPr>
              <a:t>played</a:t>
            </a:r>
            <a:r>
              <a:rPr lang="en-GB" sz="2400" i="1" dirty="0">
                <a:solidFill>
                  <a:srgbClr val="104F75"/>
                </a:solidFill>
                <a:latin typeface="Century Gothic" panose="020B0502020202020204" pitchFamily="34" charset="0"/>
              </a:rPr>
              <a:t> in the orchestra. / I </a:t>
            </a:r>
            <a:r>
              <a:rPr lang="en-GB" sz="2400" i="1" u="sng" dirty="0">
                <a:solidFill>
                  <a:srgbClr val="104F75"/>
                </a:solidFill>
                <a:latin typeface="Century Gothic" panose="020B0502020202020204" pitchFamily="34" charset="0"/>
              </a:rPr>
              <a:t>playe</a:t>
            </a:r>
            <a:r>
              <a:rPr lang="en-GB" sz="2400" i="1" dirty="0">
                <a:solidFill>
                  <a:srgbClr val="104F75"/>
                </a:solidFill>
                <a:latin typeface="Century Gothic" panose="020B0502020202020204" pitchFamily="34" charset="0"/>
              </a:rPr>
              <a:t>d in the orchestra.</a:t>
            </a:r>
          </a:p>
        </p:txBody>
      </p:sp>
      <p:sp>
        <p:nvSpPr>
          <p:cNvPr id="3" name="Rounded Rectangular Callout 2"/>
          <p:cNvSpPr/>
          <p:nvPr/>
        </p:nvSpPr>
        <p:spPr>
          <a:xfrm>
            <a:off x="7011341" y="1916675"/>
            <a:ext cx="3096917" cy="1095476"/>
          </a:xfrm>
          <a:prstGeom prst="wedgeRoundRectCallout">
            <a:avLst>
              <a:gd name="adj1" fmla="val -64376"/>
              <a:gd name="adj2" fmla="val 45983"/>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spcAft>
                <a:spcPts val="0"/>
              </a:spcAft>
            </a:pPr>
            <a:r>
              <a:rPr lang="en-US" sz="2000" dirty="0">
                <a:solidFill>
                  <a:schemeClr val="bg1"/>
                </a:solidFill>
                <a:latin typeface="Century Gothic" panose="020B0502020202020204" pitchFamily="34" charset="0"/>
              </a:rPr>
              <a:t>The past participle sandwiches the stem with </a:t>
            </a:r>
            <a:r>
              <a:rPr lang="en-US" sz="2000" b="1" dirty="0" err="1">
                <a:solidFill>
                  <a:srgbClr val="E87D1E"/>
                </a:solidFill>
                <a:latin typeface="Century Gothic" panose="020B0502020202020204" pitchFamily="34" charset="0"/>
              </a:rPr>
              <a:t>ge</a:t>
            </a:r>
            <a:r>
              <a:rPr lang="en-US" sz="2000" b="1" dirty="0">
                <a:solidFill>
                  <a:srgbClr val="E87D1E"/>
                </a:solidFill>
                <a:latin typeface="Century Gothic" panose="020B0502020202020204" pitchFamily="34" charset="0"/>
              </a:rPr>
              <a:t>-</a:t>
            </a:r>
            <a:r>
              <a:rPr lang="en-US" sz="2000" b="1" dirty="0">
                <a:solidFill>
                  <a:srgbClr val="E07A1B"/>
                </a:solidFill>
                <a:latin typeface="Century Gothic" panose="020B0502020202020204" pitchFamily="34" charset="0"/>
              </a:rPr>
              <a:t> </a:t>
            </a:r>
            <a:r>
              <a:rPr lang="en-US" sz="2000" dirty="0">
                <a:solidFill>
                  <a:schemeClr val="bg1"/>
                </a:solidFill>
                <a:latin typeface="Century Gothic" panose="020B0502020202020204" pitchFamily="34" charset="0"/>
              </a:rPr>
              <a:t>and</a:t>
            </a:r>
            <a:r>
              <a:rPr lang="en-US" sz="2000" dirty="0">
                <a:solidFill>
                  <a:srgbClr val="E07A1B"/>
                </a:solidFill>
                <a:latin typeface="Century Gothic" panose="020B0502020202020204" pitchFamily="34" charset="0"/>
              </a:rPr>
              <a:t> </a:t>
            </a:r>
            <a:r>
              <a:rPr lang="en-US" sz="2000" b="1" dirty="0">
                <a:solidFill>
                  <a:srgbClr val="E87D1E"/>
                </a:solidFill>
                <a:latin typeface="Century Gothic" panose="020B0502020202020204" pitchFamily="34" charset="0"/>
              </a:rPr>
              <a:t>–t</a:t>
            </a:r>
            <a:r>
              <a:rPr lang="en-US" sz="2000" b="1" dirty="0">
                <a:solidFill>
                  <a:schemeClr val="bg1"/>
                </a:solidFill>
                <a:latin typeface="Century Gothic" panose="020B0502020202020204" pitchFamily="34" charset="0"/>
              </a:rPr>
              <a:t>.</a:t>
            </a:r>
            <a:endParaRPr lang="en-GB" sz="2000" kern="1400" dirty="0">
              <a:solidFill>
                <a:schemeClr val="bg1"/>
              </a:solidFill>
              <a:latin typeface="Century Gothic" panose="020B0502020202020204" pitchFamily="34" charset="0"/>
              <a:ea typeface="Times New Roman" panose="02020603050405020304" pitchFamily="18" charset="0"/>
            </a:endParaRPr>
          </a:p>
        </p:txBody>
      </p:sp>
      <p:sp>
        <p:nvSpPr>
          <p:cNvPr id="6" name="Rounded Rectangular Callout 5"/>
          <p:cNvSpPr/>
          <p:nvPr/>
        </p:nvSpPr>
        <p:spPr>
          <a:xfrm>
            <a:off x="5727700" y="3876921"/>
            <a:ext cx="3338286" cy="860402"/>
          </a:xfrm>
          <a:prstGeom prst="wedgeRoundRectCallout">
            <a:avLst>
              <a:gd name="adj1" fmla="val -72725"/>
              <a:gd name="adj2" fmla="val 37238"/>
              <a:gd name="adj3" fmla="val 16667"/>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How is the word order different in German?</a:t>
            </a:r>
          </a:p>
        </p:txBody>
      </p:sp>
    </p:spTree>
    <p:extLst>
      <p:ext uri="{BB962C8B-B14F-4D97-AF65-F5344CB8AC3E}">
        <p14:creationId xmlns:p14="http://schemas.microsoft.com/office/powerpoint/2010/main" val="12580214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p:bldP spid="27" grpId="0"/>
      <p:bldP spid="20" grpId="0"/>
      <p:bldP spid="21" grpId="0"/>
      <p:bldP spid="3"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5">
            <a:alphaModFix/>
          </a:blip>
          <a:srcRect/>
          <a:stretch/>
        </p:blipFill>
        <p:spPr>
          <a:xfrm>
            <a:off x="0" y="267916"/>
            <a:ext cx="8294914" cy="869950"/>
          </a:xfrm>
          <a:prstGeom prst="rect">
            <a:avLst/>
          </a:prstGeom>
          <a:noFill/>
          <a:ln>
            <a:noFill/>
          </a:ln>
        </p:spPr>
      </p:pic>
      <p:sp>
        <p:nvSpPr>
          <p:cNvPr id="149" name="Google Shape;149;p2"/>
          <p:cNvSpPr txBox="1">
            <a:spLocks noGrp="1"/>
          </p:cNvSpPr>
          <p:nvPr>
            <p:ph type="title"/>
          </p:nvPr>
        </p:nvSpPr>
        <p:spPr>
          <a:xfrm>
            <a:off x="0" y="294040"/>
            <a:ext cx="7396843"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000" dirty="0">
                <a:solidFill>
                  <a:schemeClr val="lt1"/>
                </a:solidFill>
              </a:rPr>
              <a:t>Talking about past actions and events</a:t>
            </a:r>
            <a:endParaRPr sz="3000" i="1" dirty="0">
              <a:solidFill>
                <a:schemeClr val="lt1"/>
              </a:solidFill>
            </a:endParaRPr>
          </a:p>
        </p:txBody>
      </p:sp>
      <p:sp>
        <p:nvSpPr>
          <p:cNvPr id="150" name="Google Shape;150;p2"/>
          <p:cNvSpPr/>
          <p:nvPr/>
        </p:nvSpPr>
        <p:spPr>
          <a:xfrm>
            <a:off x="10321636" y="247046"/>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a:solidFill>
                  <a:srgbClr val="FFFFFF"/>
                </a:solidFill>
                <a:latin typeface="Century Gothic" panose="020B0502020202020204" pitchFamily="34" charset="0"/>
                <a:ea typeface="Century Gothic"/>
                <a:cs typeface="Century Gothic"/>
                <a:sym typeface="Century Gothic"/>
              </a:rPr>
              <a:t>Grammatik</a:t>
            </a:r>
            <a:endParaRPr b="1" dirty="0">
              <a:solidFill>
                <a:srgbClr val="FFFFFF"/>
              </a:solidFill>
              <a:latin typeface="Century Gothic" panose="020B0502020202020204" pitchFamily="34" charset="0"/>
              <a:ea typeface="Century Gothic"/>
              <a:cs typeface="Century Gothic"/>
              <a:sym typeface="Century Gothic"/>
            </a:endParaRPr>
          </a:p>
        </p:txBody>
      </p:sp>
      <p:sp>
        <p:nvSpPr>
          <p:cNvPr id="2" name="TextBox 1"/>
          <p:cNvSpPr txBox="1"/>
          <p:nvPr/>
        </p:nvSpPr>
        <p:spPr>
          <a:xfrm>
            <a:off x="143837" y="1258557"/>
            <a:ext cx="11888835" cy="707886"/>
          </a:xfrm>
          <a:prstGeom prst="rect">
            <a:avLst/>
          </a:prstGeom>
          <a:noFill/>
        </p:spPr>
        <p:txBody>
          <a:bodyPr wrap="square" rtlCol="0">
            <a:spAutoFit/>
          </a:bodyPr>
          <a:lstStyle/>
          <a:p>
            <a:pPr>
              <a:defRPr/>
            </a:pPr>
            <a:r>
              <a:rPr lang="en-GB" sz="2000" dirty="0">
                <a:solidFill>
                  <a:srgbClr val="104F75"/>
                </a:solidFill>
                <a:latin typeface="Century Gothic" panose="020B0502020202020204" pitchFamily="34" charset="0"/>
              </a:rPr>
              <a:t>Past </a:t>
            </a:r>
            <a:r>
              <a:rPr lang="en-GB" sz="2000" dirty="0" err="1">
                <a:solidFill>
                  <a:srgbClr val="104F75"/>
                </a:solidFill>
                <a:latin typeface="Century Gothic" panose="020B0502020202020204" pitchFamily="34" charset="0"/>
              </a:rPr>
              <a:t>pariciples</a:t>
            </a:r>
            <a:r>
              <a:rPr lang="en-GB" sz="2000" dirty="0">
                <a:solidFill>
                  <a:srgbClr val="104F75"/>
                </a:solidFill>
                <a:latin typeface="Century Gothic" panose="020B0502020202020204" pitchFamily="34" charset="0"/>
              </a:rPr>
              <a:t> of </a:t>
            </a:r>
            <a:r>
              <a:rPr lang="en-GB" sz="2000" b="1" dirty="0">
                <a:solidFill>
                  <a:srgbClr val="104F75"/>
                </a:solidFill>
                <a:latin typeface="Century Gothic" panose="020B0502020202020204" pitchFamily="34" charset="0"/>
              </a:rPr>
              <a:t>strong verbs </a:t>
            </a:r>
            <a:r>
              <a:rPr lang="en-GB" sz="2000" dirty="0">
                <a:solidFill>
                  <a:srgbClr val="104F75"/>
                </a:solidFill>
                <a:latin typeface="Century Gothic" panose="020B0502020202020204" pitchFamily="34" charset="0"/>
              </a:rPr>
              <a:t>in German </a:t>
            </a:r>
            <a:r>
              <a:rPr lang="en-US" sz="2000" dirty="0">
                <a:solidFill>
                  <a:srgbClr val="104F75"/>
                </a:solidFill>
                <a:latin typeface="Century Gothic" panose="020B0502020202020204" pitchFamily="34" charset="0"/>
              </a:rPr>
              <a:t>sandwich the stem with</a:t>
            </a:r>
            <a:r>
              <a:rPr lang="en-US" sz="2000" dirty="0">
                <a:solidFill>
                  <a:schemeClr val="bg1"/>
                </a:solidFill>
                <a:latin typeface="Century Gothic" panose="020B0502020202020204" pitchFamily="34" charset="0"/>
              </a:rPr>
              <a:t> </a:t>
            </a:r>
            <a:r>
              <a:rPr lang="en-US" sz="2000" b="1" dirty="0" err="1">
                <a:solidFill>
                  <a:srgbClr val="E07A1B"/>
                </a:solidFill>
                <a:latin typeface="Century Gothic" panose="020B0502020202020204" pitchFamily="34" charset="0"/>
              </a:rPr>
              <a:t>ge</a:t>
            </a:r>
            <a:r>
              <a:rPr lang="en-US" sz="2000" b="1" dirty="0">
                <a:solidFill>
                  <a:srgbClr val="E07A1B"/>
                </a:solidFill>
                <a:latin typeface="Century Gothic" panose="020B0502020202020204" pitchFamily="34" charset="0"/>
              </a:rPr>
              <a:t>- </a:t>
            </a:r>
            <a:r>
              <a:rPr lang="en-US" sz="2000" dirty="0">
                <a:solidFill>
                  <a:srgbClr val="104F75"/>
                </a:solidFill>
                <a:latin typeface="Century Gothic" panose="020B0502020202020204" pitchFamily="34" charset="0"/>
              </a:rPr>
              <a:t>and</a:t>
            </a:r>
            <a:r>
              <a:rPr lang="en-US" sz="2000" dirty="0">
                <a:solidFill>
                  <a:srgbClr val="E07A1B"/>
                </a:solidFill>
                <a:latin typeface="Century Gothic" panose="020B0502020202020204" pitchFamily="34" charset="0"/>
              </a:rPr>
              <a:t> </a:t>
            </a:r>
            <a:r>
              <a:rPr lang="en-US" sz="2000" b="1" dirty="0">
                <a:solidFill>
                  <a:srgbClr val="E87D1E"/>
                </a:solidFill>
                <a:latin typeface="Century Gothic" panose="020B0502020202020204" pitchFamily="34" charset="0"/>
              </a:rPr>
              <a:t>–</a:t>
            </a:r>
            <a:r>
              <a:rPr lang="en-US" sz="2000" b="1" dirty="0" err="1">
                <a:solidFill>
                  <a:srgbClr val="E87D1E"/>
                </a:solidFill>
                <a:latin typeface="Century Gothic" panose="020B0502020202020204" pitchFamily="34" charset="0"/>
              </a:rPr>
              <a:t>en</a:t>
            </a:r>
            <a:r>
              <a:rPr lang="en-US" sz="2000" dirty="0">
                <a:solidFill>
                  <a:srgbClr val="104F75"/>
                </a:solidFill>
                <a:latin typeface="Century Gothic" panose="020B0502020202020204" pitchFamily="34" charset="0"/>
              </a:rPr>
              <a:t> to make the </a:t>
            </a:r>
            <a:r>
              <a:rPr lang="en-GB" sz="2000" b="1" dirty="0">
                <a:solidFill>
                  <a:srgbClr val="104F75"/>
                </a:solidFill>
                <a:latin typeface="Century Gothic" panose="020B0502020202020204" pitchFamily="34" charset="0"/>
              </a:rPr>
              <a:t>past participle</a:t>
            </a:r>
            <a:r>
              <a:rPr lang="en-GB" sz="2000" dirty="0">
                <a:solidFill>
                  <a:srgbClr val="104F75"/>
                </a:solidFill>
                <a:latin typeface="Century Gothic" panose="020B0502020202020204" pitchFamily="34" charset="0"/>
              </a:rPr>
              <a:t>:</a:t>
            </a:r>
          </a:p>
        </p:txBody>
      </p:sp>
      <p:sp>
        <p:nvSpPr>
          <p:cNvPr id="26" name="TextBox 25"/>
          <p:cNvSpPr txBox="1"/>
          <p:nvPr/>
        </p:nvSpPr>
        <p:spPr>
          <a:xfrm>
            <a:off x="317492" y="2195163"/>
            <a:ext cx="5463597" cy="415498"/>
          </a:xfrm>
          <a:prstGeom prst="rect">
            <a:avLst/>
          </a:prstGeom>
          <a:noFill/>
        </p:spPr>
        <p:txBody>
          <a:bodyPr wrap="square" rtlCol="0">
            <a:spAutoFit/>
          </a:bodyPr>
          <a:lstStyle/>
          <a:p>
            <a:pPr>
              <a:defRPr/>
            </a:pPr>
            <a:r>
              <a:rPr lang="en-GB" sz="2000">
                <a:solidFill>
                  <a:srgbClr val="104F75"/>
                </a:solidFill>
                <a:latin typeface="Century Gothic" panose="020B0502020202020204" pitchFamily="34" charset="0"/>
              </a:rPr>
              <a:t>Ich </a:t>
            </a:r>
            <a:r>
              <a:rPr lang="en-GB" sz="2000" b="1">
                <a:solidFill>
                  <a:srgbClr val="104F75"/>
                </a:solidFill>
                <a:latin typeface="Century Gothic" panose="020B0502020202020204" pitchFamily="34" charset="0"/>
              </a:rPr>
              <a:t>habe</a:t>
            </a:r>
            <a:r>
              <a:rPr lang="en-GB" sz="2000">
                <a:solidFill>
                  <a:srgbClr val="104F75"/>
                </a:solidFill>
                <a:latin typeface="Century Gothic" panose="020B0502020202020204" pitchFamily="34" charset="0"/>
              </a:rPr>
              <a:t> ein Buch </a:t>
            </a:r>
            <a:r>
              <a:rPr lang="en-GB" sz="2000" b="1">
                <a:solidFill>
                  <a:srgbClr val="E87D1E"/>
                </a:solidFill>
                <a:latin typeface="Century Gothic" panose="020B0502020202020204" pitchFamily="34" charset="0"/>
              </a:rPr>
              <a:t>ge</a:t>
            </a:r>
            <a:r>
              <a:rPr lang="en-GB" sz="2000" b="1">
                <a:solidFill>
                  <a:srgbClr val="104F75"/>
                </a:solidFill>
                <a:latin typeface="Century Gothic" panose="020B0502020202020204" pitchFamily="34" charset="0"/>
              </a:rPr>
              <a:t>les</a:t>
            </a:r>
            <a:r>
              <a:rPr lang="en-GB" sz="2000" b="1">
                <a:solidFill>
                  <a:srgbClr val="E87D1E"/>
                </a:solidFill>
                <a:latin typeface="Century Gothic" panose="020B0502020202020204" pitchFamily="34" charset="0"/>
              </a:rPr>
              <a:t>en</a:t>
            </a:r>
            <a:r>
              <a:rPr lang="en-GB" sz="2000">
                <a:solidFill>
                  <a:srgbClr val="115076"/>
                </a:solidFill>
                <a:latin typeface="Century Gothic" panose="020B0502020202020204" pitchFamily="34" charset="0"/>
              </a:rPr>
              <a:t>.</a:t>
            </a:r>
            <a:endParaRPr lang="en-GB" sz="2100" b="1" dirty="0">
              <a:solidFill>
                <a:srgbClr val="115076"/>
              </a:solidFill>
              <a:latin typeface="Century Gothic" panose="020B0502020202020204" pitchFamily="34" charset="0"/>
            </a:endParaRPr>
          </a:p>
        </p:txBody>
      </p:sp>
      <p:sp>
        <p:nvSpPr>
          <p:cNvPr id="27" name="TextBox 26"/>
          <p:cNvSpPr txBox="1"/>
          <p:nvPr/>
        </p:nvSpPr>
        <p:spPr>
          <a:xfrm>
            <a:off x="311498" y="3878292"/>
            <a:ext cx="6027914" cy="400110"/>
          </a:xfrm>
          <a:prstGeom prst="rect">
            <a:avLst/>
          </a:prstGeom>
          <a:noFill/>
        </p:spPr>
        <p:txBody>
          <a:bodyPr wrap="square" rtlCol="0">
            <a:spAutoFit/>
          </a:bodyPr>
          <a:lstStyle/>
          <a:p>
            <a:pPr>
              <a:defRPr/>
            </a:pPr>
            <a:r>
              <a:rPr lang="en-GB" sz="2000" dirty="0">
                <a:solidFill>
                  <a:srgbClr val="104F75"/>
                </a:solidFill>
                <a:latin typeface="Century Gothic" panose="020B0502020202020204" pitchFamily="34" charset="0"/>
              </a:rPr>
              <a:t>Ich </a:t>
            </a:r>
            <a:r>
              <a:rPr lang="en-GB" sz="2000" b="1" dirty="0" err="1">
                <a:solidFill>
                  <a:srgbClr val="104F75"/>
                </a:solidFill>
                <a:latin typeface="Century Gothic" panose="020B0502020202020204" pitchFamily="34" charset="0"/>
              </a:rPr>
              <a:t>habe</a:t>
            </a:r>
            <a:r>
              <a:rPr lang="en-GB" sz="2000" dirty="0">
                <a:solidFill>
                  <a:srgbClr val="104F75"/>
                </a:solidFill>
                <a:latin typeface="Century Gothic" panose="020B0502020202020204" pitchFamily="34" charset="0"/>
              </a:rPr>
              <a:t> </a:t>
            </a:r>
            <a:r>
              <a:rPr lang="en-GB" sz="2000" dirty="0" err="1">
                <a:solidFill>
                  <a:srgbClr val="104F75"/>
                </a:solidFill>
                <a:latin typeface="Century Gothic" panose="020B0502020202020204" pitchFamily="34" charset="0"/>
              </a:rPr>
              <a:t>einen</a:t>
            </a:r>
            <a:r>
              <a:rPr lang="en-GB" sz="2000" dirty="0">
                <a:solidFill>
                  <a:srgbClr val="104F75"/>
                </a:solidFill>
                <a:latin typeface="Century Gothic" panose="020B0502020202020204" pitchFamily="34" charset="0"/>
              </a:rPr>
              <a:t> Keks </a:t>
            </a:r>
            <a:r>
              <a:rPr lang="en-GB" sz="2000" b="1" dirty="0" err="1">
                <a:solidFill>
                  <a:srgbClr val="E87D1E"/>
                </a:solidFill>
                <a:latin typeface="Century Gothic" panose="020B0502020202020204" pitchFamily="34" charset="0"/>
              </a:rPr>
              <a:t>ge</a:t>
            </a:r>
            <a:r>
              <a:rPr lang="en-GB" sz="2000" b="1" dirty="0" err="1">
                <a:solidFill>
                  <a:srgbClr val="104F75"/>
                </a:solidFill>
                <a:latin typeface="Century Gothic" panose="020B0502020202020204" pitchFamily="34" charset="0"/>
              </a:rPr>
              <a:t>gess</a:t>
            </a:r>
            <a:r>
              <a:rPr lang="en-GB" sz="2000" b="1" dirty="0" err="1">
                <a:solidFill>
                  <a:srgbClr val="E87D1E"/>
                </a:solidFill>
                <a:latin typeface="Century Gothic" panose="020B0502020202020204" pitchFamily="34" charset="0"/>
              </a:rPr>
              <a:t>en</a:t>
            </a:r>
            <a:r>
              <a:rPr lang="en-GB" sz="2000" dirty="0">
                <a:solidFill>
                  <a:srgbClr val="115076"/>
                </a:solidFill>
                <a:latin typeface="Century Gothic" panose="020B0502020202020204" pitchFamily="34" charset="0"/>
              </a:rPr>
              <a:t>.</a:t>
            </a:r>
            <a:endParaRPr lang="en-GB" sz="2100" b="1" dirty="0">
              <a:solidFill>
                <a:srgbClr val="115076"/>
              </a:solidFill>
              <a:latin typeface="Century Gothic" panose="020B0502020202020204" pitchFamily="34" charset="0"/>
            </a:endParaRPr>
          </a:p>
        </p:txBody>
      </p:sp>
      <p:sp>
        <p:nvSpPr>
          <p:cNvPr id="37" name="TextBox 36"/>
          <p:cNvSpPr txBox="1"/>
          <p:nvPr/>
        </p:nvSpPr>
        <p:spPr>
          <a:xfrm>
            <a:off x="329478" y="4635526"/>
            <a:ext cx="5451611" cy="415498"/>
          </a:xfrm>
          <a:prstGeom prst="rect">
            <a:avLst/>
          </a:prstGeom>
          <a:noFill/>
        </p:spPr>
        <p:txBody>
          <a:bodyPr wrap="square" rtlCol="0">
            <a:spAutoFit/>
          </a:bodyPr>
          <a:lstStyle/>
          <a:p>
            <a:pPr>
              <a:defRPr/>
            </a:pPr>
            <a:r>
              <a:rPr lang="en-GB" sz="2000">
                <a:solidFill>
                  <a:srgbClr val="104F75"/>
                </a:solidFill>
                <a:latin typeface="Century Gothic" panose="020B0502020202020204" pitchFamily="34" charset="0"/>
              </a:rPr>
              <a:t>Ich </a:t>
            </a:r>
            <a:r>
              <a:rPr lang="en-GB" sz="2000" b="1">
                <a:solidFill>
                  <a:srgbClr val="104F75"/>
                </a:solidFill>
                <a:latin typeface="Century Gothic" panose="020B0502020202020204" pitchFamily="34" charset="0"/>
              </a:rPr>
              <a:t>habe</a:t>
            </a:r>
            <a:r>
              <a:rPr lang="en-GB" sz="2000">
                <a:solidFill>
                  <a:srgbClr val="104F75"/>
                </a:solidFill>
                <a:latin typeface="Century Gothic" panose="020B0502020202020204" pitchFamily="34" charset="0"/>
              </a:rPr>
              <a:t> Wasser </a:t>
            </a:r>
            <a:r>
              <a:rPr lang="en-GB" sz="2000" b="1">
                <a:solidFill>
                  <a:srgbClr val="E87D1E"/>
                </a:solidFill>
                <a:latin typeface="Century Gothic" panose="020B0502020202020204" pitchFamily="34" charset="0"/>
              </a:rPr>
              <a:t>ge</a:t>
            </a:r>
            <a:r>
              <a:rPr lang="en-GB" sz="2000" b="1">
                <a:solidFill>
                  <a:srgbClr val="104F75"/>
                </a:solidFill>
                <a:latin typeface="Century Gothic" panose="020B0502020202020204" pitchFamily="34" charset="0"/>
              </a:rPr>
              <a:t>trunk</a:t>
            </a:r>
            <a:r>
              <a:rPr lang="en-GB" sz="2000" b="1">
                <a:solidFill>
                  <a:srgbClr val="E87D1E"/>
                </a:solidFill>
                <a:latin typeface="Century Gothic" panose="020B0502020202020204" pitchFamily="34" charset="0"/>
              </a:rPr>
              <a:t>en</a:t>
            </a:r>
            <a:r>
              <a:rPr lang="en-GB" sz="2000">
                <a:solidFill>
                  <a:srgbClr val="115076"/>
                </a:solidFill>
                <a:latin typeface="Century Gothic" panose="020B0502020202020204" pitchFamily="34" charset="0"/>
              </a:rPr>
              <a:t>.</a:t>
            </a:r>
            <a:r>
              <a:rPr lang="en-GB" sz="2100">
                <a:solidFill>
                  <a:srgbClr val="115076"/>
                </a:solidFill>
                <a:latin typeface="Century Gothic" panose="020B0502020202020204" pitchFamily="34" charset="0"/>
              </a:rPr>
              <a:t> </a:t>
            </a:r>
            <a:endParaRPr lang="en-GB" sz="2100" b="1" dirty="0">
              <a:solidFill>
                <a:srgbClr val="115076"/>
              </a:solidFill>
              <a:latin typeface="Century Gothic" panose="020B0502020202020204" pitchFamily="34" charset="0"/>
            </a:endParaRPr>
          </a:p>
        </p:txBody>
      </p:sp>
      <p:sp>
        <p:nvSpPr>
          <p:cNvPr id="20" name="TextBox 19"/>
          <p:cNvSpPr txBox="1"/>
          <p:nvPr/>
        </p:nvSpPr>
        <p:spPr>
          <a:xfrm>
            <a:off x="4384775" y="3843522"/>
            <a:ext cx="5651102" cy="400110"/>
          </a:xfrm>
          <a:prstGeom prst="rect">
            <a:avLst/>
          </a:prstGeom>
          <a:noFill/>
        </p:spPr>
        <p:txBody>
          <a:bodyPr wrap="square" rtlCol="0">
            <a:spAutoFit/>
          </a:bodyPr>
          <a:lstStyle/>
          <a:p>
            <a:r>
              <a:rPr lang="en-GB" sz="2000" i="1" dirty="0">
                <a:solidFill>
                  <a:srgbClr val="104F75"/>
                </a:solidFill>
                <a:latin typeface="Century Gothic" panose="020B0502020202020204" pitchFamily="34" charset="0"/>
              </a:rPr>
              <a:t>I </a:t>
            </a:r>
            <a:r>
              <a:rPr lang="en-GB" sz="2000" i="1" u="sng" dirty="0">
                <a:solidFill>
                  <a:srgbClr val="104F75"/>
                </a:solidFill>
                <a:latin typeface="Century Gothic" panose="020B0502020202020204" pitchFamily="34" charset="0"/>
              </a:rPr>
              <a:t>have</a:t>
            </a:r>
            <a:r>
              <a:rPr lang="en-GB" sz="2000" i="1" dirty="0">
                <a:solidFill>
                  <a:srgbClr val="104F75"/>
                </a:solidFill>
                <a:latin typeface="Century Gothic" panose="020B0502020202020204" pitchFamily="34" charset="0"/>
              </a:rPr>
              <a:t> </a:t>
            </a:r>
            <a:r>
              <a:rPr lang="en-GB" sz="2000" i="1" u="sng" dirty="0">
                <a:solidFill>
                  <a:srgbClr val="104F75"/>
                </a:solidFill>
                <a:latin typeface="Century Gothic" panose="020B0502020202020204" pitchFamily="34" charset="0"/>
              </a:rPr>
              <a:t>eaten</a:t>
            </a:r>
            <a:r>
              <a:rPr lang="en-GB" sz="2000" i="1" dirty="0">
                <a:solidFill>
                  <a:srgbClr val="104F75"/>
                </a:solidFill>
                <a:latin typeface="Century Gothic" panose="020B0502020202020204" pitchFamily="34" charset="0"/>
              </a:rPr>
              <a:t> a biscuit.</a:t>
            </a:r>
          </a:p>
        </p:txBody>
      </p:sp>
      <p:sp>
        <p:nvSpPr>
          <p:cNvPr id="21" name="TextBox 20"/>
          <p:cNvSpPr txBox="1"/>
          <p:nvPr/>
        </p:nvSpPr>
        <p:spPr>
          <a:xfrm>
            <a:off x="4299926" y="2146523"/>
            <a:ext cx="3096917" cy="400110"/>
          </a:xfrm>
          <a:prstGeom prst="rect">
            <a:avLst/>
          </a:prstGeom>
          <a:noFill/>
        </p:spPr>
        <p:txBody>
          <a:bodyPr wrap="square" rtlCol="0">
            <a:spAutoFit/>
          </a:bodyPr>
          <a:lstStyle/>
          <a:p>
            <a:r>
              <a:rPr lang="en-GB" sz="2000" i="1" dirty="0">
                <a:solidFill>
                  <a:srgbClr val="104F75"/>
                </a:solidFill>
                <a:latin typeface="Century Gothic" panose="020B0502020202020204" pitchFamily="34" charset="0"/>
              </a:rPr>
              <a:t>I </a:t>
            </a:r>
            <a:r>
              <a:rPr lang="en-GB" sz="2000" i="1" u="sng" dirty="0">
                <a:solidFill>
                  <a:srgbClr val="104F75"/>
                </a:solidFill>
                <a:latin typeface="Century Gothic" panose="020B0502020202020204" pitchFamily="34" charset="0"/>
              </a:rPr>
              <a:t>have</a:t>
            </a:r>
            <a:r>
              <a:rPr lang="en-GB" sz="2000" i="1" dirty="0">
                <a:solidFill>
                  <a:srgbClr val="104F75"/>
                </a:solidFill>
                <a:latin typeface="Century Gothic" panose="020B0502020202020204" pitchFamily="34" charset="0"/>
              </a:rPr>
              <a:t> </a:t>
            </a:r>
            <a:r>
              <a:rPr lang="en-GB" sz="2000" i="1" u="sng" dirty="0">
                <a:solidFill>
                  <a:srgbClr val="104F75"/>
                </a:solidFill>
                <a:latin typeface="Century Gothic" panose="020B0502020202020204" pitchFamily="34" charset="0"/>
              </a:rPr>
              <a:t>read</a:t>
            </a:r>
            <a:r>
              <a:rPr lang="en-GB" sz="2000" i="1" dirty="0">
                <a:solidFill>
                  <a:srgbClr val="104F75"/>
                </a:solidFill>
                <a:latin typeface="Century Gothic" panose="020B0502020202020204" pitchFamily="34" charset="0"/>
              </a:rPr>
              <a:t> a book.</a:t>
            </a:r>
          </a:p>
        </p:txBody>
      </p:sp>
      <p:sp>
        <p:nvSpPr>
          <p:cNvPr id="22" name="TextBox 21"/>
          <p:cNvSpPr txBox="1"/>
          <p:nvPr/>
        </p:nvSpPr>
        <p:spPr>
          <a:xfrm>
            <a:off x="4384775" y="4689164"/>
            <a:ext cx="5575253" cy="400110"/>
          </a:xfrm>
          <a:prstGeom prst="rect">
            <a:avLst/>
          </a:prstGeom>
          <a:noFill/>
        </p:spPr>
        <p:txBody>
          <a:bodyPr wrap="square" rtlCol="0">
            <a:spAutoFit/>
          </a:bodyPr>
          <a:lstStyle/>
          <a:p>
            <a:r>
              <a:rPr lang="en-GB" sz="2000" i="1" dirty="0">
                <a:solidFill>
                  <a:srgbClr val="104F75"/>
                </a:solidFill>
                <a:latin typeface="Century Gothic" panose="020B0502020202020204" pitchFamily="34" charset="0"/>
              </a:rPr>
              <a:t>I </a:t>
            </a:r>
            <a:r>
              <a:rPr lang="en-GB" sz="2000" i="1" u="sng" dirty="0">
                <a:solidFill>
                  <a:srgbClr val="104F75"/>
                </a:solidFill>
                <a:latin typeface="Century Gothic" panose="020B0502020202020204" pitchFamily="34" charset="0"/>
              </a:rPr>
              <a:t>have</a:t>
            </a:r>
            <a:r>
              <a:rPr lang="en-GB" sz="2000" i="1" dirty="0">
                <a:solidFill>
                  <a:srgbClr val="104F75"/>
                </a:solidFill>
                <a:latin typeface="Century Gothic" panose="020B0502020202020204" pitchFamily="34" charset="0"/>
              </a:rPr>
              <a:t> </a:t>
            </a:r>
            <a:r>
              <a:rPr lang="en-GB" sz="2000" i="1" u="sng" dirty="0">
                <a:solidFill>
                  <a:srgbClr val="104F75"/>
                </a:solidFill>
                <a:latin typeface="Century Gothic" panose="020B0502020202020204" pitchFamily="34" charset="0"/>
              </a:rPr>
              <a:t>drunk</a:t>
            </a:r>
            <a:r>
              <a:rPr lang="en-GB" sz="2000" i="1" dirty="0">
                <a:solidFill>
                  <a:srgbClr val="104F75"/>
                </a:solidFill>
                <a:latin typeface="Century Gothic" panose="020B0502020202020204" pitchFamily="34" charset="0"/>
              </a:rPr>
              <a:t> water.</a:t>
            </a:r>
          </a:p>
        </p:txBody>
      </p:sp>
      <p:sp>
        <p:nvSpPr>
          <p:cNvPr id="15" name="TextBox 14"/>
          <p:cNvSpPr txBox="1"/>
          <p:nvPr/>
        </p:nvSpPr>
        <p:spPr>
          <a:xfrm>
            <a:off x="317492" y="5434702"/>
            <a:ext cx="4583972" cy="415498"/>
          </a:xfrm>
          <a:prstGeom prst="rect">
            <a:avLst/>
          </a:prstGeom>
          <a:noFill/>
        </p:spPr>
        <p:txBody>
          <a:bodyPr wrap="square" rtlCol="0">
            <a:spAutoFit/>
          </a:bodyPr>
          <a:lstStyle/>
          <a:p>
            <a:pPr>
              <a:defRPr/>
            </a:pPr>
            <a:r>
              <a:rPr lang="en-GB" sz="2000" dirty="0">
                <a:solidFill>
                  <a:srgbClr val="104F75"/>
                </a:solidFill>
                <a:latin typeface="Century Gothic" panose="020B0502020202020204" pitchFamily="34" charset="0"/>
              </a:rPr>
              <a:t>Ich </a:t>
            </a:r>
            <a:r>
              <a:rPr lang="en-GB" sz="2000" b="1" dirty="0" err="1">
                <a:solidFill>
                  <a:srgbClr val="104F75"/>
                </a:solidFill>
                <a:latin typeface="Century Gothic" panose="020B0502020202020204" pitchFamily="34" charset="0"/>
              </a:rPr>
              <a:t>habe</a:t>
            </a:r>
            <a:r>
              <a:rPr lang="en-GB" sz="2000" dirty="0">
                <a:solidFill>
                  <a:srgbClr val="104F75"/>
                </a:solidFill>
                <a:latin typeface="Century Gothic" panose="020B0502020202020204" pitchFamily="34" charset="0"/>
              </a:rPr>
              <a:t> </a:t>
            </a:r>
            <a:r>
              <a:rPr lang="en-GB" sz="2000" dirty="0" err="1">
                <a:solidFill>
                  <a:srgbClr val="104F75"/>
                </a:solidFill>
                <a:latin typeface="Century Gothic" panose="020B0502020202020204" pitchFamily="34" charset="0"/>
              </a:rPr>
              <a:t>meine</a:t>
            </a:r>
            <a:r>
              <a:rPr lang="en-GB" sz="2000" dirty="0">
                <a:solidFill>
                  <a:srgbClr val="104F75"/>
                </a:solidFill>
                <a:latin typeface="Century Gothic" panose="020B0502020202020204" pitchFamily="34" charset="0"/>
              </a:rPr>
              <a:t> Freunde </a:t>
            </a:r>
            <a:r>
              <a:rPr lang="en-GB" sz="2000" b="1" dirty="0" err="1">
                <a:solidFill>
                  <a:srgbClr val="E87D1E"/>
                </a:solidFill>
                <a:latin typeface="Century Gothic" panose="020B0502020202020204" pitchFamily="34" charset="0"/>
              </a:rPr>
              <a:t>ge</a:t>
            </a:r>
            <a:r>
              <a:rPr lang="en-GB" sz="2000" b="1" dirty="0" err="1">
                <a:solidFill>
                  <a:srgbClr val="104F75"/>
                </a:solidFill>
                <a:latin typeface="Century Gothic" panose="020B0502020202020204" pitchFamily="34" charset="0"/>
              </a:rPr>
              <a:t>troff</a:t>
            </a:r>
            <a:r>
              <a:rPr lang="en-GB" sz="2000" b="1" dirty="0" err="1">
                <a:solidFill>
                  <a:srgbClr val="E87D1E"/>
                </a:solidFill>
                <a:latin typeface="Century Gothic" panose="020B0502020202020204" pitchFamily="34" charset="0"/>
              </a:rPr>
              <a:t>en</a:t>
            </a:r>
            <a:r>
              <a:rPr lang="en-GB" sz="2000" dirty="0">
                <a:solidFill>
                  <a:srgbClr val="115076"/>
                </a:solidFill>
                <a:latin typeface="Century Gothic" panose="020B0502020202020204" pitchFamily="34" charset="0"/>
              </a:rPr>
              <a:t>.</a:t>
            </a:r>
            <a:r>
              <a:rPr lang="en-GB" sz="2100" dirty="0">
                <a:solidFill>
                  <a:srgbClr val="115076"/>
                </a:solidFill>
                <a:latin typeface="Century Gothic" panose="020B0502020202020204" pitchFamily="34" charset="0"/>
              </a:rPr>
              <a:t> </a:t>
            </a:r>
            <a:endParaRPr lang="en-GB" sz="2100" b="1" dirty="0">
              <a:solidFill>
                <a:srgbClr val="115076"/>
              </a:solidFill>
              <a:latin typeface="Century Gothic" panose="020B0502020202020204" pitchFamily="34" charset="0"/>
            </a:endParaRPr>
          </a:p>
        </p:txBody>
      </p:sp>
      <p:sp>
        <p:nvSpPr>
          <p:cNvPr id="18" name="TextBox 17"/>
          <p:cNvSpPr txBox="1"/>
          <p:nvPr/>
        </p:nvSpPr>
        <p:spPr>
          <a:xfrm>
            <a:off x="4746383" y="5470927"/>
            <a:ext cx="5575253" cy="400110"/>
          </a:xfrm>
          <a:prstGeom prst="rect">
            <a:avLst/>
          </a:prstGeom>
          <a:noFill/>
        </p:spPr>
        <p:txBody>
          <a:bodyPr wrap="square" rtlCol="0">
            <a:spAutoFit/>
          </a:bodyPr>
          <a:lstStyle/>
          <a:p>
            <a:r>
              <a:rPr lang="en-GB" sz="2000" i="1" dirty="0">
                <a:solidFill>
                  <a:srgbClr val="104F75"/>
                </a:solidFill>
                <a:latin typeface="Century Gothic" panose="020B0502020202020204" pitchFamily="34" charset="0"/>
              </a:rPr>
              <a:t>I </a:t>
            </a:r>
            <a:r>
              <a:rPr lang="en-GB" sz="2000" i="1" u="sng" dirty="0">
                <a:solidFill>
                  <a:srgbClr val="104F75"/>
                </a:solidFill>
                <a:latin typeface="Century Gothic" panose="020B0502020202020204" pitchFamily="34" charset="0"/>
              </a:rPr>
              <a:t>have</a:t>
            </a:r>
            <a:r>
              <a:rPr lang="en-GB" sz="2000" i="1" dirty="0">
                <a:solidFill>
                  <a:srgbClr val="104F75"/>
                </a:solidFill>
                <a:latin typeface="Century Gothic" panose="020B0502020202020204" pitchFamily="34" charset="0"/>
              </a:rPr>
              <a:t> </a:t>
            </a:r>
            <a:r>
              <a:rPr lang="en-GB" sz="2000" i="1" u="sng" dirty="0">
                <a:solidFill>
                  <a:srgbClr val="104F75"/>
                </a:solidFill>
                <a:latin typeface="Century Gothic" panose="020B0502020202020204" pitchFamily="34" charset="0"/>
              </a:rPr>
              <a:t>met</a:t>
            </a:r>
            <a:r>
              <a:rPr lang="en-GB" sz="2000" i="1" dirty="0">
                <a:solidFill>
                  <a:srgbClr val="104F75"/>
                </a:solidFill>
                <a:latin typeface="Century Gothic" panose="020B0502020202020204" pitchFamily="34" charset="0"/>
              </a:rPr>
              <a:t> my friends.</a:t>
            </a:r>
          </a:p>
        </p:txBody>
      </p:sp>
      <p:sp>
        <p:nvSpPr>
          <p:cNvPr id="19" name="TextBox 18">
            <a:extLst>
              <a:ext uri="{FF2B5EF4-FFF2-40B4-BE49-F238E27FC236}">
                <a16:creationId xmlns:a16="http://schemas.microsoft.com/office/drawing/2014/main" id="{D8F215D0-7BE6-4DB6-9FF9-ED4512D9DC4F}"/>
              </a:ext>
            </a:extLst>
          </p:cNvPr>
          <p:cNvSpPr txBox="1"/>
          <p:nvPr/>
        </p:nvSpPr>
        <p:spPr>
          <a:xfrm>
            <a:off x="323485" y="3023435"/>
            <a:ext cx="5463597" cy="415498"/>
          </a:xfrm>
          <a:prstGeom prst="rect">
            <a:avLst/>
          </a:prstGeom>
          <a:noFill/>
        </p:spPr>
        <p:txBody>
          <a:bodyPr wrap="square" rtlCol="0">
            <a:spAutoFit/>
          </a:bodyPr>
          <a:lstStyle/>
          <a:p>
            <a:pPr>
              <a:defRPr/>
            </a:pPr>
            <a:r>
              <a:rPr lang="en-GB" sz="2000" dirty="0">
                <a:solidFill>
                  <a:srgbClr val="104F75"/>
                </a:solidFill>
                <a:latin typeface="Century Gothic" panose="020B0502020202020204" pitchFamily="34" charset="0"/>
              </a:rPr>
              <a:t>Ich </a:t>
            </a:r>
            <a:r>
              <a:rPr lang="en-GB" sz="2000" b="1" dirty="0" err="1">
                <a:solidFill>
                  <a:srgbClr val="104F75"/>
                </a:solidFill>
                <a:latin typeface="Century Gothic" panose="020B0502020202020204" pitchFamily="34" charset="0"/>
              </a:rPr>
              <a:t>habe</a:t>
            </a:r>
            <a:r>
              <a:rPr lang="en-GB" sz="2000" dirty="0">
                <a:solidFill>
                  <a:srgbClr val="104F75"/>
                </a:solidFill>
                <a:latin typeface="Century Gothic" panose="020B0502020202020204" pitchFamily="34" charset="0"/>
              </a:rPr>
              <a:t> </a:t>
            </a:r>
            <a:r>
              <a:rPr lang="en-GB" sz="2000" dirty="0" err="1">
                <a:solidFill>
                  <a:srgbClr val="104F75"/>
                </a:solidFill>
                <a:latin typeface="Century Gothic" panose="020B0502020202020204" pitchFamily="34" charset="0"/>
              </a:rPr>
              <a:t>einen</a:t>
            </a:r>
            <a:r>
              <a:rPr lang="en-GB" sz="2000" dirty="0">
                <a:solidFill>
                  <a:srgbClr val="104F75"/>
                </a:solidFill>
                <a:latin typeface="Century Gothic" panose="020B0502020202020204" pitchFamily="34" charset="0"/>
              </a:rPr>
              <a:t> Film </a:t>
            </a:r>
            <a:r>
              <a:rPr lang="en-GB" sz="2000" b="1" dirty="0" err="1">
                <a:solidFill>
                  <a:srgbClr val="E87D1E"/>
                </a:solidFill>
                <a:latin typeface="Century Gothic" panose="020B0502020202020204" pitchFamily="34" charset="0"/>
              </a:rPr>
              <a:t>ge</a:t>
            </a:r>
            <a:r>
              <a:rPr lang="en-GB" sz="2000" b="1" dirty="0" err="1">
                <a:solidFill>
                  <a:srgbClr val="104F75"/>
                </a:solidFill>
                <a:latin typeface="Century Gothic" panose="020B0502020202020204" pitchFamily="34" charset="0"/>
              </a:rPr>
              <a:t>seh</a:t>
            </a:r>
            <a:r>
              <a:rPr lang="en-GB" sz="2000" b="1" dirty="0" err="1">
                <a:solidFill>
                  <a:srgbClr val="E87D1E"/>
                </a:solidFill>
                <a:latin typeface="Century Gothic" panose="020B0502020202020204" pitchFamily="34" charset="0"/>
              </a:rPr>
              <a:t>en</a:t>
            </a:r>
            <a:r>
              <a:rPr lang="en-GB" sz="2000" dirty="0">
                <a:solidFill>
                  <a:srgbClr val="115076"/>
                </a:solidFill>
                <a:latin typeface="Century Gothic" panose="020B0502020202020204" pitchFamily="34" charset="0"/>
              </a:rPr>
              <a:t>.</a:t>
            </a:r>
            <a:endParaRPr lang="en-GB" sz="2100" b="1" dirty="0">
              <a:solidFill>
                <a:srgbClr val="115076"/>
              </a:solidFill>
              <a:latin typeface="Century Gothic" panose="020B0502020202020204" pitchFamily="34" charset="0"/>
            </a:endParaRPr>
          </a:p>
        </p:txBody>
      </p:sp>
      <p:sp>
        <p:nvSpPr>
          <p:cNvPr id="23" name="TextBox 22">
            <a:extLst>
              <a:ext uri="{FF2B5EF4-FFF2-40B4-BE49-F238E27FC236}">
                <a16:creationId xmlns:a16="http://schemas.microsoft.com/office/drawing/2014/main" id="{F5D88CAD-693F-4CAE-BF3F-527B3B91D3BD}"/>
              </a:ext>
            </a:extLst>
          </p:cNvPr>
          <p:cNvSpPr txBox="1"/>
          <p:nvPr/>
        </p:nvSpPr>
        <p:spPr>
          <a:xfrm>
            <a:off x="4289749" y="2990183"/>
            <a:ext cx="5575253" cy="400110"/>
          </a:xfrm>
          <a:prstGeom prst="rect">
            <a:avLst/>
          </a:prstGeom>
          <a:noFill/>
        </p:spPr>
        <p:txBody>
          <a:bodyPr wrap="square" rtlCol="0">
            <a:spAutoFit/>
          </a:bodyPr>
          <a:lstStyle/>
          <a:p>
            <a:r>
              <a:rPr lang="en-GB" sz="2000" i="1" dirty="0">
                <a:solidFill>
                  <a:srgbClr val="104F75"/>
                </a:solidFill>
                <a:latin typeface="Century Gothic" panose="020B0502020202020204" pitchFamily="34" charset="0"/>
              </a:rPr>
              <a:t>I </a:t>
            </a:r>
            <a:r>
              <a:rPr lang="en-GB" sz="2000" i="1" u="sng" dirty="0">
                <a:solidFill>
                  <a:srgbClr val="104F75"/>
                </a:solidFill>
                <a:latin typeface="Century Gothic" panose="020B0502020202020204" pitchFamily="34" charset="0"/>
              </a:rPr>
              <a:t>have</a:t>
            </a:r>
            <a:r>
              <a:rPr lang="en-GB" sz="2000" i="1" dirty="0">
                <a:solidFill>
                  <a:srgbClr val="104F75"/>
                </a:solidFill>
                <a:latin typeface="Century Gothic" panose="020B0502020202020204" pitchFamily="34" charset="0"/>
              </a:rPr>
              <a:t> </a:t>
            </a:r>
            <a:r>
              <a:rPr lang="en-GB" sz="2000" i="1" u="sng" dirty="0">
                <a:solidFill>
                  <a:srgbClr val="104F75"/>
                </a:solidFill>
                <a:latin typeface="Century Gothic" panose="020B0502020202020204" pitchFamily="34" charset="0"/>
              </a:rPr>
              <a:t>seen</a:t>
            </a:r>
            <a:r>
              <a:rPr lang="en-GB" sz="2000" i="1" dirty="0">
                <a:solidFill>
                  <a:srgbClr val="104F75"/>
                </a:solidFill>
                <a:latin typeface="Century Gothic" panose="020B0502020202020204" pitchFamily="34" charset="0"/>
              </a:rPr>
              <a:t> a film.</a:t>
            </a:r>
          </a:p>
        </p:txBody>
      </p:sp>
      <p:sp>
        <p:nvSpPr>
          <p:cNvPr id="24" name="TextBox 23">
            <a:extLst>
              <a:ext uri="{FF2B5EF4-FFF2-40B4-BE49-F238E27FC236}">
                <a16:creationId xmlns:a16="http://schemas.microsoft.com/office/drawing/2014/main" id="{BD976D7A-976F-4C7F-A83D-1BDF5E4DA279}"/>
              </a:ext>
            </a:extLst>
          </p:cNvPr>
          <p:cNvSpPr txBox="1"/>
          <p:nvPr/>
        </p:nvSpPr>
        <p:spPr>
          <a:xfrm>
            <a:off x="6907716" y="2145910"/>
            <a:ext cx="3096917" cy="400110"/>
          </a:xfrm>
          <a:prstGeom prst="rect">
            <a:avLst/>
          </a:prstGeom>
          <a:noFill/>
        </p:spPr>
        <p:txBody>
          <a:bodyPr wrap="square" rtlCol="0">
            <a:spAutoFit/>
          </a:bodyPr>
          <a:lstStyle/>
          <a:p>
            <a:r>
              <a:rPr lang="en-GB" sz="2000" i="1" dirty="0">
                <a:solidFill>
                  <a:srgbClr val="104F75"/>
                </a:solidFill>
                <a:latin typeface="Century Gothic" panose="020B0502020202020204" pitchFamily="34" charset="0"/>
              </a:rPr>
              <a:t>I </a:t>
            </a:r>
            <a:r>
              <a:rPr lang="en-GB" sz="2000" i="1" u="sng" dirty="0">
                <a:solidFill>
                  <a:srgbClr val="104F75"/>
                </a:solidFill>
                <a:latin typeface="Century Gothic" panose="020B0502020202020204" pitchFamily="34" charset="0"/>
              </a:rPr>
              <a:t>read</a:t>
            </a:r>
            <a:r>
              <a:rPr lang="en-GB" sz="2000" i="1" dirty="0">
                <a:solidFill>
                  <a:srgbClr val="104F75"/>
                </a:solidFill>
                <a:latin typeface="Century Gothic" panose="020B0502020202020204" pitchFamily="34" charset="0"/>
              </a:rPr>
              <a:t> a book.</a:t>
            </a:r>
          </a:p>
        </p:txBody>
      </p:sp>
      <p:sp>
        <p:nvSpPr>
          <p:cNvPr id="25" name="TextBox 24">
            <a:extLst>
              <a:ext uri="{FF2B5EF4-FFF2-40B4-BE49-F238E27FC236}">
                <a16:creationId xmlns:a16="http://schemas.microsoft.com/office/drawing/2014/main" id="{901666AD-65B9-4F25-BEE2-E7A0A2BA59B8}"/>
              </a:ext>
            </a:extLst>
          </p:cNvPr>
          <p:cNvSpPr txBox="1"/>
          <p:nvPr/>
        </p:nvSpPr>
        <p:spPr>
          <a:xfrm>
            <a:off x="6714371" y="2986008"/>
            <a:ext cx="5575253" cy="400110"/>
          </a:xfrm>
          <a:prstGeom prst="rect">
            <a:avLst/>
          </a:prstGeom>
          <a:noFill/>
        </p:spPr>
        <p:txBody>
          <a:bodyPr wrap="square" rtlCol="0">
            <a:spAutoFit/>
          </a:bodyPr>
          <a:lstStyle/>
          <a:p>
            <a:r>
              <a:rPr lang="en-GB" sz="2000" i="1" dirty="0">
                <a:solidFill>
                  <a:srgbClr val="104F75"/>
                </a:solidFill>
                <a:latin typeface="Century Gothic" panose="020B0502020202020204" pitchFamily="34" charset="0"/>
              </a:rPr>
              <a:t>I </a:t>
            </a:r>
            <a:r>
              <a:rPr lang="en-GB" sz="2000" i="1" u="sng" dirty="0">
                <a:solidFill>
                  <a:srgbClr val="104F75"/>
                </a:solidFill>
                <a:latin typeface="Century Gothic" panose="020B0502020202020204" pitchFamily="34" charset="0"/>
              </a:rPr>
              <a:t>saw</a:t>
            </a:r>
            <a:r>
              <a:rPr lang="en-GB" sz="2000" i="1" dirty="0">
                <a:solidFill>
                  <a:srgbClr val="104F75"/>
                </a:solidFill>
                <a:latin typeface="Century Gothic" panose="020B0502020202020204" pitchFamily="34" charset="0"/>
              </a:rPr>
              <a:t> a film.</a:t>
            </a:r>
          </a:p>
        </p:txBody>
      </p:sp>
      <p:sp>
        <p:nvSpPr>
          <p:cNvPr id="28" name="TextBox 27">
            <a:extLst>
              <a:ext uri="{FF2B5EF4-FFF2-40B4-BE49-F238E27FC236}">
                <a16:creationId xmlns:a16="http://schemas.microsoft.com/office/drawing/2014/main" id="{E91E3120-03CA-407B-8950-30F5BE2A6B0E}"/>
              </a:ext>
            </a:extLst>
          </p:cNvPr>
          <p:cNvSpPr txBox="1"/>
          <p:nvPr/>
        </p:nvSpPr>
        <p:spPr>
          <a:xfrm>
            <a:off x="7290537" y="3840338"/>
            <a:ext cx="5651102" cy="400110"/>
          </a:xfrm>
          <a:prstGeom prst="rect">
            <a:avLst/>
          </a:prstGeom>
          <a:noFill/>
        </p:spPr>
        <p:txBody>
          <a:bodyPr wrap="square" rtlCol="0">
            <a:spAutoFit/>
          </a:bodyPr>
          <a:lstStyle/>
          <a:p>
            <a:r>
              <a:rPr lang="en-GB" sz="2000" i="1" dirty="0">
                <a:solidFill>
                  <a:srgbClr val="104F75"/>
                </a:solidFill>
                <a:latin typeface="Century Gothic" panose="020B0502020202020204" pitchFamily="34" charset="0"/>
              </a:rPr>
              <a:t>I </a:t>
            </a:r>
            <a:r>
              <a:rPr lang="en-GB" sz="2000" i="1" u="sng" dirty="0">
                <a:solidFill>
                  <a:srgbClr val="104F75"/>
                </a:solidFill>
                <a:latin typeface="Century Gothic" panose="020B0502020202020204" pitchFamily="34" charset="0"/>
              </a:rPr>
              <a:t>ate</a:t>
            </a:r>
            <a:r>
              <a:rPr lang="en-GB" sz="2000" i="1" dirty="0">
                <a:solidFill>
                  <a:srgbClr val="104F75"/>
                </a:solidFill>
                <a:latin typeface="Century Gothic" panose="020B0502020202020204" pitchFamily="34" charset="0"/>
              </a:rPr>
              <a:t> a biscuit.</a:t>
            </a:r>
          </a:p>
        </p:txBody>
      </p:sp>
      <p:sp>
        <p:nvSpPr>
          <p:cNvPr id="29" name="TextBox 28">
            <a:extLst>
              <a:ext uri="{FF2B5EF4-FFF2-40B4-BE49-F238E27FC236}">
                <a16:creationId xmlns:a16="http://schemas.microsoft.com/office/drawing/2014/main" id="{6A6DF2B2-7DEF-42CF-8203-7D858B389CDD}"/>
              </a:ext>
            </a:extLst>
          </p:cNvPr>
          <p:cNvSpPr txBox="1"/>
          <p:nvPr/>
        </p:nvSpPr>
        <p:spPr>
          <a:xfrm>
            <a:off x="7179387" y="4663535"/>
            <a:ext cx="5575253" cy="400110"/>
          </a:xfrm>
          <a:prstGeom prst="rect">
            <a:avLst/>
          </a:prstGeom>
          <a:noFill/>
        </p:spPr>
        <p:txBody>
          <a:bodyPr wrap="square" rtlCol="0">
            <a:spAutoFit/>
          </a:bodyPr>
          <a:lstStyle/>
          <a:p>
            <a:r>
              <a:rPr lang="en-GB" sz="2000" i="1" dirty="0">
                <a:solidFill>
                  <a:srgbClr val="104F75"/>
                </a:solidFill>
                <a:latin typeface="Century Gothic" panose="020B0502020202020204" pitchFamily="34" charset="0"/>
              </a:rPr>
              <a:t>I </a:t>
            </a:r>
            <a:r>
              <a:rPr lang="en-GB" sz="2000" i="1" u="sng" dirty="0">
                <a:solidFill>
                  <a:srgbClr val="104F75"/>
                </a:solidFill>
                <a:latin typeface="Century Gothic" panose="020B0502020202020204" pitchFamily="34" charset="0"/>
              </a:rPr>
              <a:t>drank</a:t>
            </a:r>
            <a:r>
              <a:rPr lang="en-GB" sz="2000" i="1" dirty="0">
                <a:solidFill>
                  <a:srgbClr val="104F75"/>
                </a:solidFill>
                <a:latin typeface="Century Gothic" panose="020B0502020202020204" pitchFamily="34" charset="0"/>
              </a:rPr>
              <a:t> water.</a:t>
            </a:r>
          </a:p>
        </p:txBody>
      </p:sp>
      <p:sp>
        <p:nvSpPr>
          <p:cNvPr id="30" name="TextBox 29">
            <a:extLst>
              <a:ext uri="{FF2B5EF4-FFF2-40B4-BE49-F238E27FC236}">
                <a16:creationId xmlns:a16="http://schemas.microsoft.com/office/drawing/2014/main" id="{4B350F01-EED9-485B-B970-600A83D5AC67}"/>
              </a:ext>
            </a:extLst>
          </p:cNvPr>
          <p:cNvSpPr txBox="1"/>
          <p:nvPr/>
        </p:nvSpPr>
        <p:spPr>
          <a:xfrm>
            <a:off x="7798537" y="5450090"/>
            <a:ext cx="5575253" cy="400110"/>
          </a:xfrm>
          <a:prstGeom prst="rect">
            <a:avLst/>
          </a:prstGeom>
          <a:noFill/>
        </p:spPr>
        <p:txBody>
          <a:bodyPr wrap="square" rtlCol="0">
            <a:spAutoFit/>
          </a:bodyPr>
          <a:lstStyle/>
          <a:p>
            <a:r>
              <a:rPr lang="en-GB" sz="2000" i="1" dirty="0">
                <a:solidFill>
                  <a:srgbClr val="104F75"/>
                </a:solidFill>
                <a:latin typeface="Century Gothic" panose="020B0502020202020204" pitchFamily="34" charset="0"/>
              </a:rPr>
              <a:t>I </a:t>
            </a:r>
            <a:r>
              <a:rPr lang="en-GB" sz="2000" i="1" u="sng" dirty="0">
                <a:solidFill>
                  <a:srgbClr val="104F75"/>
                </a:solidFill>
                <a:latin typeface="Century Gothic" panose="020B0502020202020204" pitchFamily="34" charset="0"/>
              </a:rPr>
              <a:t>met</a:t>
            </a:r>
            <a:r>
              <a:rPr lang="en-GB" sz="2000" i="1" dirty="0">
                <a:solidFill>
                  <a:srgbClr val="104F75"/>
                </a:solidFill>
                <a:latin typeface="Century Gothic" panose="020B0502020202020204" pitchFamily="34" charset="0"/>
              </a:rPr>
              <a:t> my friends.</a:t>
            </a:r>
          </a:p>
        </p:txBody>
      </p:sp>
      <p:sp>
        <p:nvSpPr>
          <p:cNvPr id="16" name="Rounded Rectangular Callout 15"/>
          <p:cNvSpPr/>
          <p:nvPr/>
        </p:nvSpPr>
        <p:spPr>
          <a:xfrm>
            <a:off x="2067142" y="1623357"/>
            <a:ext cx="3096917" cy="1653134"/>
          </a:xfrm>
          <a:prstGeom prst="wedgeRoundRectCallout">
            <a:avLst>
              <a:gd name="adj1" fmla="val -11821"/>
              <a:gd name="adj2" fmla="val 89369"/>
              <a:gd name="adj3" fmla="val 16667"/>
            </a:avLst>
          </a:prstGeom>
          <a:solidFill>
            <a:srgbClr val="104F7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spcAft>
                <a:spcPts val="0"/>
              </a:spcAft>
            </a:pPr>
            <a:r>
              <a:rPr lang="en-US" sz="2000">
                <a:solidFill>
                  <a:schemeClr val="bg1"/>
                </a:solidFill>
                <a:latin typeface="Century Gothic" panose="020B0502020202020204" pitchFamily="34" charset="0"/>
              </a:rPr>
              <a:t>Notice that </a:t>
            </a:r>
            <a:r>
              <a:rPr lang="en-US" sz="2000" i="1">
                <a:solidFill>
                  <a:schemeClr val="bg1"/>
                </a:solidFill>
                <a:latin typeface="Century Gothic" panose="020B0502020202020204" pitchFamily="34" charset="0"/>
              </a:rPr>
              <a:t>essen</a:t>
            </a:r>
            <a:r>
              <a:rPr lang="en-US" sz="2000">
                <a:solidFill>
                  <a:schemeClr val="bg1"/>
                </a:solidFill>
                <a:latin typeface="Century Gothic" panose="020B0502020202020204" pitchFamily="34" charset="0"/>
              </a:rPr>
              <a:t> also adds a </a:t>
            </a:r>
            <a:r>
              <a:rPr lang="en-US" sz="2000" b="1">
                <a:solidFill>
                  <a:schemeClr val="bg1"/>
                </a:solidFill>
                <a:latin typeface="Century Gothic" panose="020B0502020202020204" pitchFamily="34" charset="0"/>
              </a:rPr>
              <a:t>g-</a:t>
            </a:r>
            <a:r>
              <a:rPr lang="en-US" sz="2000">
                <a:solidFill>
                  <a:schemeClr val="bg1"/>
                </a:solidFill>
                <a:latin typeface="Century Gothic" panose="020B0502020202020204" pitchFamily="34" charset="0"/>
              </a:rPr>
              <a:t> to the stem:</a:t>
            </a:r>
          </a:p>
          <a:p>
            <a:pPr algn="ctr" hangingPunct="0">
              <a:spcAft>
                <a:spcPts val="0"/>
              </a:spcAft>
            </a:pPr>
            <a:r>
              <a:rPr lang="en-US" sz="2000" b="1">
                <a:solidFill>
                  <a:schemeClr val="bg1"/>
                </a:solidFill>
                <a:latin typeface="Century Gothic" panose="020B0502020202020204" pitchFamily="34" charset="0"/>
              </a:rPr>
              <a:t>essen→</a:t>
            </a:r>
            <a:r>
              <a:rPr lang="en-US" sz="2000" b="1">
                <a:solidFill>
                  <a:srgbClr val="E87D1E"/>
                </a:solidFill>
                <a:latin typeface="Century Gothic" panose="020B0502020202020204" pitchFamily="34" charset="0"/>
              </a:rPr>
              <a:t>ge</a:t>
            </a:r>
            <a:r>
              <a:rPr lang="en-US" sz="2000" b="1" u="sng">
                <a:solidFill>
                  <a:schemeClr val="bg1"/>
                </a:solidFill>
                <a:latin typeface="Century Gothic" panose="020B0502020202020204" pitchFamily="34" charset="0"/>
              </a:rPr>
              <a:t>g</a:t>
            </a:r>
            <a:r>
              <a:rPr lang="en-US" sz="2000" b="1">
                <a:solidFill>
                  <a:schemeClr val="bg1"/>
                </a:solidFill>
                <a:latin typeface="Century Gothic" panose="020B0502020202020204" pitchFamily="34" charset="0"/>
              </a:rPr>
              <a:t>ess</a:t>
            </a:r>
            <a:r>
              <a:rPr lang="en-US" sz="2000" b="1">
                <a:solidFill>
                  <a:srgbClr val="E87D1E"/>
                </a:solidFill>
                <a:latin typeface="Century Gothic" panose="020B0502020202020204" pitchFamily="34" charset="0"/>
              </a:rPr>
              <a:t>en</a:t>
            </a:r>
            <a:endParaRPr lang="en-GB" sz="2000" kern="1400" dirty="0">
              <a:solidFill>
                <a:srgbClr val="E87D1E"/>
              </a:solidFill>
              <a:latin typeface="Century Gothic" panose="020B0502020202020204" pitchFamily="34" charset="0"/>
              <a:ea typeface="Times New Roman" panose="02020603050405020304" pitchFamily="18" charset="0"/>
            </a:endParaRPr>
          </a:p>
        </p:txBody>
      </p:sp>
      <p:sp>
        <p:nvSpPr>
          <p:cNvPr id="14" name="Rounded Rectangular Callout 13"/>
          <p:cNvSpPr/>
          <p:nvPr/>
        </p:nvSpPr>
        <p:spPr>
          <a:xfrm>
            <a:off x="8996926" y="2940496"/>
            <a:ext cx="2883576" cy="1653134"/>
          </a:xfrm>
          <a:prstGeom prst="wedgeRoundRectCallout">
            <a:avLst>
              <a:gd name="adj1" fmla="val -252954"/>
              <a:gd name="adj2" fmla="val 59408"/>
              <a:gd name="adj3" fmla="val 16667"/>
            </a:avLst>
          </a:prstGeom>
          <a:solidFill>
            <a:srgbClr val="104F7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spcAft>
                <a:spcPts val="0"/>
              </a:spcAft>
            </a:pPr>
            <a:r>
              <a:rPr lang="en-US" sz="2000" dirty="0">
                <a:solidFill>
                  <a:schemeClr val="bg1"/>
                </a:solidFill>
                <a:latin typeface="Century Gothic" panose="020B0502020202020204" pitchFamily="34" charset="0"/>
              </a:rPr>
              <a:t>The vowel often changes in the stems, too:</a:t>
            </a:r>
          </a:p>
          <a:p>
            <a:pPr algn="ctr" hangingPunct="0">
              <a:spcAft>
                <a:spcPts val="0"/>
              </a:spcAft>
            </a:pPr>
            <a:r>
              <a:rPr lang="en-US" sz="2000" b="1" dirty="0" err="1">
                <a:solidFill>
                  <a:schemeClr val="bg1"/>
                </a:solidFill>
                <a:latin typeface="Century Gothic" panose="020B0502020202020204" pitchFamily="34" charset="0"/>
              </a:rPr>
              <a:t>trinken→</a:t>
            </a:r>
            <a:r>
              <a:rPr lang="en-US" sz="2000" b="1" dirty="0" err="1">
                <a:solidFill>
                  <a:srgbClr val="E87D1E"/>
                </a:solidFill>
                <a:latin typeface="Century Gothic" panose="020B0502020202020204" pitchFamily="34" charset="0"/>
              </a:rPr>
              <a:t>ge</a:t>
            </a:r>
            <a:r>
              <a:rPr lang="en-US" sz="2000" b="1" dirty="0" err="1">
                <a:solidFill>
                  <a:schemeClr val="bg1"/>
                </a:solidFill>
                <a:latin typeface="Century Gothic" panose="020B0502020202020204" pitchFamily="34" charset="0"/>
              </a:rPr>
              <a:t>tr</a:t>
            </a:r>
            <a:r>
              <a:rPr lang="en-US" sz="2000" b="1" u="sng" dirty="0" err="1">
                <a:solidFill>
                  <a:schemeClr val="bg1"/>
                </a:solidFill>
                <a:latin typeface="Century Gothic" panose="020B0502020202020204" pitchFamily="34" charset="0"/>
              </a:rPr>
              <a:t>u</a:t>
            </a:r>
            <a:r>
              <a:rPr lang="en-US" sz="2000" b="1" dirty="0" err="1">
                <a:solidFill>
                  <a:schemeClr val="bg1"/>
                </a:solidFill>
                <a:latin typeface="Century Gothic" panose="020B0502020202020204" pitchFamily="34" charset="0"/>
              </a:rPr>
              <a:t>nk</a:t>
            </a:r>
            <a:r>
              <a:rPr lang="en-US" sz="2000" b="1" dirty="0" err="1">
                <a:solidFill>
                  <a:srgbClr val="E87D1E"/>
                </a:solidFill>
                <a:latin typeface="Century Gothic" panose="020B0502020202020204" pitchFamily="34" charset="0"/>
              </a:rPr>
              <a:t>en</a:t>
            </a:r>
            <a:endParaRPr lang="en-US" sz="2000" b="1" dirty="0">
              <a:solidFill>
                <a:srgbClr val="E87D1E"/>
              </a:solidFill>
              <a:latin typeface="Century Gothic" panose="020B0502020202020204" pitchFamily="34" charset="0"/>
            </a:endParaRPr>
          </a:p>
          <a:p>
            <a:pPr algn="ctr" hangingPunct="0">
              <a:spcAft>
                <a:spcPts val="0"/>
              </a:spcAft>
            </a:pPr>
            <a:r>
              <a:rPr lang="en-US" sz="2000" b="1" kern="1400" dirty="0" err="1">
                <a:solidFill>
                  <a:schemeClr val="bg1"/>
                </a:solidFill>
                <a:latin typeface="Century Gothic" panose="020B0502020202020204" pitchFamily="34" charset="0"/>
                <a:ea typeface="Times New Roman" panose="02020603050405020304" pitchFamily="18" charset="0"/>
              </a:rPr>
              <a:t>treffen</a:t>
            </a:r>
            <a:r>
              <a:rPr lang="en-US" sz="2000" b="1" dirty="0" err="1">
                <a:solidFill>
                  <a:schemeClr val="bg1"/>
                </a:solidFill>
                <a:latin typeface="Century Gothic" panose="020B0502020202020204" pitchFamily="34" charset="0"/>
              </a:rPr>
              <a:t>→</a:t>
            </a:r>
            <a:r>
              <a:rPr lang="en-US" sz="2000" b="1" dirty="0" err="1">
                <a:solidFill>
                  <a:srgbClr val="E87D1E"/>
                </a:solidFill>
                <a:latin typeface="Century Gothic" panose="020B0502020202020204" pitchFamily="34" charset="0"/>
              </a:rPr>
              <a:t>ge</a:t>
            </a:r>
            <a:r>
              <a:rPr lang="en-US" sz="2000" b="1" dirty="0" err="1">
                <a:solidFill>
                  <a:schemeClr val="bg1"/>
                </a:solidFill>
                <a:latin typeface="Century Gothic" panose="020B0502020202020204" pitchFamily="34" charset="0"/>
              </a:rPr>
              <a:t>tr</a:t>
            </a:r>
            <a:r>
              <a:rPr lang="en-US" sz="2000" b="1" u="sng" dirty="0" err="1">
                <a:solidFill>
                  <a:schemeClr val="bg1"/>
                </a:solidFill>
                <a:latin typeface="Century Gothic" panose="020B0502020202020204" pitchFamily="34" charset="0"/>
              </a:rPr>
              <a:t>o</a:t>
            </a:r>
            <a:r>
              <a:rPr lang="en-US" sz="2000" b="1" dirty="0" err="1">
                <a:solidFill>
                  <a:schemeClr val="bg1"/>
                </a:solidFill>
                <a:latin typeface="Century Gothic" panose="020B0502020202020204" pitchFamily="34" charset="0"/>
              </a:rPr>
              <a:t>ff</a:t>
            </a:r>
            <a:r>
              <a:rPr lang="en-US" sz="2000" b="1" dirty="0" err="1">
                <a:solidFill>
                  <a:srgbClr val="E87D1E"/>
                </a:solidFill>
                <a:latin typeface="Century Gothic" panose="020B0502020202020204" pitchFamily="34" charset="0"/>
              </a:rPr>
              <a:t>en</a:t>
            </a:r>
            <a:endParaRPr lang="en-GB" sz="2000" kern="1400" dirty="0">
              <a:solidFill>
                <a:srgbClr val="E87D1E"/>
              </a:solidFill>
              <a:latin typeface="Century Gothic" panose="020B0502020202020204" pitchFamily="34" charset="0"/>
              <a:ea typeface="Times New Roman" panose="02020603050405020304" pitchFamily="18" charset="0"/>
            </a:endParaRPr>
          </a:p>
        </p:txBody>
      </p:sp>
    </p:spTree>
    <p:extLst>
      <p:ext uri="{BB962C8B-B14F-4D97-AF65-F5344CB8AC3E}">
        <p14:creationId xmlns:p14="http://schemas.microsoft.com/office/powerpoint/2010/main" val="40055166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fade">
                                      <p:cBhvr>
                                        <p:cTn id="80" dur="500"/>
                                        <p:tgtEl>
                                          <p:spTgt spid="30"/>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p:bldP spid="27" grpId="0"/>
      <p:bldP spid="37" grpId="0"/>
      <p:bldP spid="20" grpId="0"/>
      <p:bldP spid="21" grpId="0"/>
      <p:bldP spid="22" grpId="0"/>
      <p:bldP spid="15" grpId="0"/>
      <p:bldP spid="18" grpId="0"/>
      <p:bldP spid="19" grpId="0"/>
      <p:bldP spid="23" grpId="0"/>
      <p:bldP spid="24" grpId="0"/>
      <p:bldP spid="25" grpId="0"/>
      <p:bldP spid="28" grpId="0"/>
      <p:bldP spid="29" grpId="0"/>
      <p:bldP spid="30" grpId="0"/>
      <p:bldP spid="16"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graphicFrame>
        <p:nvGraphicFramePr>
          <p:cNvPr id="4" name="Table 3" descr="Table for exercises">
            <a:extLst>
              <a:ext uri="{FF2B5EF4-FFF2-40B4-BE49-F238E27FC236}">
                <a16:creationId xmlns:a16="http://schemas.microsoft.com/office/drawing/2014/main" id="{14B0B687-DE07-4FF2-B1B8-0D613633DECD}"/>
              </a:ext>
            </a:extLst>
          </p:cNvPr>
          <p:cNvGraphicFramePr>
            <a:graphicFrameLocks noGrp="1"/>
          </p:cNvGraphicFramePr>
          <p:nvPr>
            <p:extLst>
              <p:ext uri="{D42A27DB-BD31-4B8C-83A1-F6EECF244321}">
                <p14:modId xmlns:p14="http://schemas.microsoft.com/office/powerpoint/2010/main" val="2253260892"/>
              </p:ext>
            </p:extLst>
          </p:nvPr>
        </p:nvGraphicFramePr>
        <p:xfrm>
          <a:off x="702800" y="1768636"/>
          <a:ext cx="10461144" cy="3973768"/>
        </p:xfrm>
        <a:graphic>
          <a:graphicData uri="http://schemas.openxmlformats.org/drawingml/2006/table">
            <a:tbl>
              <a:tblPr firstRow="1" bandRow="1">
                <a:tableStyleId>{5940675A-B579-460E-94D1-54222C63F5DA}</a:tableStyleId>
              </a:tblPr>
              <a:tblGrid>
                <a:gridCol w="1154673">
                  <a:extLst>
                    <a:ext uri="{9D8B030D-6E8A-4147-A177-3AD203B41FA5}">
                      <a16:colId xmlns:a16="http://schemas.microsoft.com/office/drawing/2014/main" val="20000"/>
                    </a:ext>
                  </a:extLst>
                </a:gridCol>
                <a:gridCol w="4813691">
                  <a:extLst>
                    <a:ext uri="{9D8B030D-6E8A-4147-A177-3AD203B41FA5}">
                      <a16:colId xmlns:a16="http://schemas.microsoft.com/office/drawing/2014/main" val="2718503455"/>
                    </a:ext>
                  </a:extLst>
                </a:gridCol>
                <a:gridCol w="4492780">
                  <a:extLst>
                    <a:ext uri="{9D8B030D-6E8A-4147-A177-3AD203B41FA5}">
                      <a16:colId xmlns:a16="http://schemas.microsoft.com/office/drawing/2014/main" val="20001"/>
                    </a:ext>
                  </a:extLst>
                </a:gridCol>
              </a:tblGrid>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kern="1200">
                        <a:solidFill>
                          <a:schemeClr val="tx1"/>
                        </a:solidFill>
                        <a:effectLst/>
                        <a:latin typeface="+mn-lt"/>
                        <a:ea typeface="+mn-ea"/>
                        <a:cs typeface="+mn-cs"/>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53" name="TextBox 52" descr="table content ">
            <a:extLst>
              <a:ext uri="{FF2B5EF4-FFF2-40B4-BE49-F238E27FC236}">
                <a16:creationId xmlns:a16="http://schemas.microsoft.com/office/drawing/2014/main" id="{DC6D9E66-E3B5-4C59-B6F9-DC1086E9AF2B}"/>
              </a:ext>
            </a:extLst>
          </p:cNvPr>
          <p:cNvSpPr txBox="1"/>
          <p:nvPr/>
        </p:nvSpPr>
        <p:spPr>
          <a:xfrm>
            <a:off x="2251289" y="1777271"/>
            <a:ext cx="4307722" cy="461665"/>
          </a:xfrm>
          <a:prstGeom prst="rect">
            <a:avLst/>
          </a:prstGeom>
          <a:noFill/>
        </p:spPr>
        <p:txBody>
          <a:bodyPr wrap="square" rtlCol="0">
            <a:spAutoFit/>
          </a:bodyPr>
          <a:lstStyle/>
          <a:p>
            <a:pPr lvl="0" algn="ctr">
              <a:defRPr/>
            </a:pPr>
            <a:r>
              <a:rPr lang="en-US" sz="2400" b="1">
                <a:solidFill>
                  <a:srgbClr val="104F70"/>
                </a:solidFill>
                <a:latin typeface="Century Gothic" panose="020B0502020202020204" pitchFamily="34" charset="0"/>
              </a:rPr>
              <a:t>now / in the future</a:t>
            </a:r>
          </a:p>
        </p:txBody>
      </p:sp>
      <p:sp>
        <p:nvSpPr>
          <p:cNvPr id="2" name="Title 1">
            <a:extLst>
              <a:ext uri="{FF2B5EF4-FFF2-40B4-BE49-F238E27FC236}">
                <a16:creationId xmlns:a16="http://schemas.microsoft.com/office/drawing/2014/main" id="{9DF6F246-F7DC-4D36-A40D-3E192520D6C2}"/>
              </a:ext>
            </a:extLst>
          </p:cNvPr>
          <p:cNvSpPr>
            <a:spLocks noGrp="1"/>
          </p:cNvSpPr>
          <p:nvPr>
            <p:ph type="title"/>
          </p:nvPr>
        </p:nvSpPr>
        <p:spPr>
          <a:xfrm>
            <a:off x="0" y="-41305"/>
            <a:ext cx="10515600" cy="1325563"/>
          </a:xfrm>
        </p:spPr>
        <p:txBody>
          <a:bodyPr>
            <a:normAutofit/>
          </a:bodyPr>
          <a:lstStyle/>
          <a:p>
            <a:r>
              <a:rPr lang="en-GB" sz="3600">
                <a:solidFill>
                  <a:schemeClr val="bg1"/>
                </a:solidFill>
              </a:rPr>
              <a:t>Wann ist das? [1/2]</a:t>
            </a:r>
          </a:p>
        </p:txBody>
      </p:sp>
      <p:sp>
        <p:nvSpPr>
          <p:cNvPr id="15" name="TextBox 14" descr="table content ">
            <a:extLst>
              <a:ext uri="{FF2B5EF4-FFF2-40B4-BE49-F238E27FC236}">
                <a16:creationId xmlns:a16="http://schemas.microsoft.com/office/drawing/2014/main" id="{F23B35AE-FD30-4562-8F82-D426C591FC83}"/>
              </a:ext>
            </a:extLst>
          </p:cNvPr>
          <p:cNvSpPr txBox="1"/>
          <p:nvPr/>
        </p:nvSpPr>
        <p:spPr>
          <a:xfrm>
            <a:off x="1775955" y="2739626"/>
            <a:ext cx="46075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04F70"/>
              </a:solidFill>
              <a:effectLst/>
              <a:uLnTx/>
              <a:uFillTx/>
              <a:latin typeface="Century Gothic" panose="020B0502020202020204" pitchFamily="34" charset="0"/>
            </a:endParaRPr>
          </a:p>
        </p:txBody>
      </p:sp>
      <p:sp>
        <p:nvSpPr>
          <p:cNvPr id="16" name="TextBox 15" descr="table content ">
            <a:extLst>
              <a:ext uri="{FF2B5EF4-FFF2-40B4-BE49-F238E27FC236}">
                <a16:creationId xmlns:a16="http://schemas.microsoft.com/office/drawing/2014/main" id="{DC6D9E66-E3B5-4C59-B6F9-DC1086E9AF2B}"/>
              </a:ext>
            </a:extLst>
          </p:cNvPr>
          <p:cNvSpPr txBox="1"/>
          <p:nvPr/>
        </p:nvSpPr>
        <p:spPr>
          <a:xfrm>
            <a:off x="6748867" y="1779842"/>
            <a:ext cx="43077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04F70"/>
                </a:solidFill>
                <a:effectLst/>
                <a:uLnTx/>
                <a:uFillTx/>
                <a:latin typeface="Century Gothic" panose="020B0502020202020204" pitchFamily="34" charset="0"/>
              </a:rPr>
              <a:t>in the past</a:t>
            </a:r>
            <a:endParaRPr kumimoji="0" lang="en-US" sz="2400" b="1" i="0" u="none" strike="noStrike" kern="1200" cap="none" spc="0" normalizeH="0" baseline="0" noProof="0" dirty="0">
              <a:ln>
                <a:noFill/>
              </a:ln>
              <a:solidFill>
                <a:srgbClr val="104F70"/>
              </a:solidFill>
              <a:effectLst/>
              <a:uLnTx/>
              <a:uFillTx/>
              <a:latin typeface="Century Gothic" panose="020B0502020202020204" pitchFamily="34" charset="0"/>
            </a:endParaRPr>
          </a:p>
        </p:txBody>
      </p:sp>
      <p:sp>
        <p:nvSpPr>
          <p:cNvPr id="17" name="TextBox 16" descr="table content ">
            <a:extLst>
              <a:ext uri="{FF2B5EF4-FFF2-40B4-BE49-F238E27FC236}">
                <a16:creationId xmlns:a16="http://schemas.microsoft.com/office/drawing/2014/main" id="{369867D3-2984-4F7C-B3EA-2A7794B61E83}"/>
              </a:ext>
            </a:extLst>
          </p:cNvPr>
          <p:cNvSpPr txBox="1"/>
          <p:nvPr/>
        </p:nvSpPr>
        <p:spPr>
          <a:xfrm>
            <a:off x="1836008" y="3288189"/>
            <a:ext cx="46075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04F70"/>
              </a:solidFill>
              <a:effectLst/>
              <a:uLnTx/>
              <a:uFillTx/>
              <a:latin typeface="Century Gothic" panose="020B0502020202020204" pitchFamily="34" charset="0"/>
            </a:endParaRPr>
          </a:p>
        </p:txBody>
      </p:sp>
      <p:sp>
        <p:nvSpPr>
          <p:cNvPr id="18" name="TextBox 17" descr="table content ">
            <a:extLst>
              <a:ext uri="{FF2B5EF4-FFF2-40B4-BE49-F238E27FC236}">
                <a16:creationId xmlns:a16="http://schemas.microsoft.com/office/drawing/2014/main" id="{8D2AEA71-A90E-4AA0-BBA2-A7232CD400FB}"/>
              </a:ext>
            </a:extLst>
          </p:cNvPr>
          <p:cNvSpPr txBox="1"/>
          <p:nvPr/>
        </p:nvSpPr>
        <p:spPr>
          <a:xfrm>
            <a:off x="6635835" y="3321441"/>
            <a:ext cx="40899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04F70"/>
              </a:solidFill>
              <a:effectLst/>
              <a:uLnTx/>
              <a:uFillTx/>
              <a:latin typeface="Century Gothic" panose="020B0502020202020204" pitchFamily="34" charset="0"/>
            </a:endParaRPr>
          </a:p>
        </p:txBody>
      </p:sp>
      <p:sp>
        <p:nvSpPr>
          <p:cNvPr id="20" name="TextBox 19" descr="table content ">
            <a:extLst>
              <a:ext uri="{FF2B5EF4-FFF2-40B4-BE49-F238E27FC236}">
                <a16:creationId xmlns:a16="http://schemas.microsoft.com/office/drawing/2014/main" id="{E39CEF56-0BB7-4BEE-B39A-EBD6ECB25085}"/>
              </a:ext>
            </a:extLst>
          </p:cNvPr>
          <p:cNvSpPr txBox="1"/>
          <p:nvPr/>
        </p:nvSpPr>
        <p:spPr>
          <a:xfrm>
            <a:off x="6648374" y="3761123"/>
            <a:ext cx="44085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04F70"/>
              </a:solidFill>
              <a:effectLst/>
              <a:uLnTx/>
              <a:uFillTx/>
              <a:latin typeface="Century Gothic" panose="020B0502020202020204" pitchFamily="34" charset="0"/>
            </a:endParaRPr>
          </a:p>
        </p:txBody>
      </p:sp>
      <p:sp>
        <p:nvSpPr>
          <p:cNvPr id="21" name="TextBox 20" descr="table content ">
            <a:extLst>
              <a:ext uri="{FF2B5EF4-FFF2-40B4-BE49-F238E27FC236}">
                <a16:creationId xmlns:a16="http://schemas.microsoft.com/office/drawing/2014/main" id="{DECE65AE-B26C-4D22-87AB-3630FF614CC1}"/>
              </a:ext>
            </a:extLst>
          </p:cNvPr>
          <p:cNvSpPr txBox="1"/>
          <p:nvPr/>
        </p:nvSpPr>
        <p:spPr>
          <a:xfrm>
            <a:off x="1816391" y="4237263"/>
            <a:ext cx="46075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04F70"/>
              </a:solidFill>
              <a:effectLst/>
              <a:uLnTx/>
              <a:uFillTx/>
              <a:latin typeface="Century Gothic" panose="020B0502020202020204" pitchFamily="34" charset="0"/>
            </a:endParaRPr>
          </a:p>
        </p:txBody>
      </p:sp>
      <p:sp>
        <p:nvSpPr>
          <p:cNvPr id="22" name="TextBox 21" descr="table content ">
            <a:extLst>
              <a:ext uri="{FF2B5EF4-FFF2-40B4-BE49-F238E27FC236}">
                <a16:creationId xmlns:a16="http://schemas.microsoft.com/office/drawing/2014/main" id="{E9683257-5EDF-41BB-B682-8DE3C7C99315}"/>
              </a:ext>
            </a:extLst>
          </p:cNvPr>
          <p:cNvSpPr txBox="1"/>
          <p:nvPr/>
        </p:nvSpPr>
        <p:spPr>
          <a:xfrm>
            <a:off x="6635834" y="4249814"/>
            <a:ext cx="44207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04F70"/>
              </a:solidFill>
              <a:effectLst/>
              <a:uLnTx/>
              <a:uFillTx/>
              <a:latin typeface="Century Gothic" panose="020B0502020202020204" pitchFamily="34" charset="0"/>
            </a:endParaRPr>
          </a:p>
        </p:txBody>
      </p:sp>
      <p:sp>
        <p:nvSpPr>
          <p:cNvPr id="23" name="TextBox 22" descr="table content ">
            <a:extLst>
              <a:ext uri="{FF2B5EF4-FFF2-40B4-BE49-F238E27FC236}">
                <a16:creationId xmlns:a16="http://schemas.microsoft.com/office/drawing/2014/main" id="{AA075FD3-E2B0-4AC7-A6C3-86DAAEC30DED}"/>
              </a:ext>
            </a:extLst>
          </p:cNvPr>
          <p:cNvSpPr txBox="1"/>
          <p:nvPr/>
        </p:nvSpPr>
        <p:spPr>
          <a:xfrm>
            <a:off x="1836008" y="4745335"/>
            <a:ext cx="46075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04F70"/>
              </a:solidFill>
              <a:effectLst/>
              <a:uLnTx/>
              <a:uFillTx/>
              <a:latin typeface="Century Gothic" panose="020B0502020202020204" pitchFamily="34" charset="0"/>
            </a:endParaRPr>
          </a:p>
        </p:txBody>
      </p:sp>
      <p:sp>
        <p:nvSpPr>
          <p:cNvPr id="24" name="TextBox 23" descr="table content ">
            <a:extLst>
              <a:ext uri="{FF2B5EF4-FFF2-40B4-BE49-F238E27FC236}">
                <a16:creationId xmlns:a16="http://schemas.microsoft.com/office/drawing/2014/main" id="{A5190666-0C75-45E6-B576-046CF8038380}"/>
              </a:ext>
            </a:extLst>
          </p:cNvPr>
          <p:cNvSpPr txBox="1"/>
          <p:nvPr/>
        </p:nvSpPr>
        <p:spPr>
          <a:xfrm>
            <a:off x="6620459" y="4754509"/>
            <a:ext cx="43077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04F70"/>
              </a:solidFill>
              <a:effectLst/>
              <a:uLnTx/>
              <a:uFillTx/>
              <a:latin typeface="Century Gothic" panose="020B0502020202020204" pitchFamily="34" charset="0"/>
            </a:endParaRPr>
          </a:p>
        </p:txBody>
      </p:sp>
      <p:sp>
        <p:nvSpPr>
          <p:cNvPr id="25" name="TextBox 24" descr="table content ">
            <a:extLst>
              <a:ext uri="{FF2B5EF4-FFF2-40B4-BE49-F238E27FC236}">
                <a16:creationId xmlns:a16="http://schemas.microsoft.com/office/drawing/2014/main" id="{964C2E30-621C-4B4A-8331-94DA26BB371E}"/>
              </a:ext>
            </a:extLst>
          </p:cNvPr>
          <p:cNvSpPr txBox="1"/>
          <p:nvPr/>
        </p:nvSpPr>
        <p:spPr>
          <a:xfrm>
            <a:off x="1883456" y="5253055"/>
            <a:ext cx="43077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04F70"/>
              </a:solidFill>
              <a:effectLst/>
              <a:uLnTx/>
              <a:uFillTx/>
              <a:latin typeface="Century Gothic" panose="020B0502020202020204" pitchFamily="34" charset="0"/>
            </a:endParaRPr>
          </a:p>
        </p:txBody>
      </p:sp>
      <p:sp>
        <p:nvSpPr>
          <p:cNvPr id="26" name="TextBox 25" descr="table content ">
            <a:extLst>
              <a:ext uri="{FF2B5EF4-FFF2-40B4-BE49-F238E27FC236}">
                <a16:creationId xmlns:a16="http://schemas.microsoft.com/office/drawing/2014/main" id="{F25D6AF3-9378-4431-8FB0-57E9BBC96F6A}"/>
              </a:ext>
            </a:extLst>
          </p:cNvPr>
          <p:cNvSpPr txBox="1"/>
          <p:nvPr/>
        </p:nvSpPr>
        <p:spPr>
          <a:xfrm>
            <a:off x="6685427" y="5429033"/>
            <a:ext cx="43077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04F70"/>
              </a:solidFill>
              <a:effectLst/>
              <a:uLnTx/>
              <a:uFillTx/>
              <a:latin typeface="Century Gothic" panose="020B0502020202020204" pitchFamily="34" charset="0"/>
            </a:endParaRPr>
          </a:p>
        </p:txBody>
      </p:sp>
      <p:sp>
        <p:nvSpPr>
          <p:cNvPr id="39" name="TextBox 38" descr="table content ">
            <a:extLst>
              <a:ext uri="{FF2B5EF4-FFF2-40B4-BE49-F238E27FC236}">
                <a16:creationId xmlns:a16="http://schemas.microsoft.com/office/drawing/2014/main" id="{F23B35AE-FD30-4562-8F82-D426C591FC83}"/>
              </a:ext>
            </a:extLst>
          </p:cNvPr>
          <p:cNvSpPr txBox="1"/>
          <p:nvPr/>
        </p:nvSpPr>
        <p:spPr>
          <a:xfrm>
            <a:off x="1733521" y="2278064"/>
            <a:ext cx="46075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04F70"/>
              </a:solidFill>
              <a:effectLst/>
              <a:uLnTx/>
              <a:uFillTx/>
              <a:latin typeface="Century Gothic" panose="020B0502020202020204" pitchFamily="34" charset="0"/>
            </a:endParaRPr>
          </a:p>
        </p:txBody>
      </p:sp>
      <p:sp>
        <p:nvSpPr>
          <p:cNvPr id="52" name="TextBox 51" descr="table content ">
            <a:extLst>
              <a:ext uri="{FF2B5EF4-FFF2-40B4-BE49-F238E27FC236}">
                <a16:creationId xmlns:a16="http://schemas.microsoft.com/office/drawing/2014/main" id="{DC6D9E66-E3B5-4C59-B6F9-DC1086E9AF2B}"/>
              </a:ext>
            </a:extLst>
          </p:cNvPr>
          <p:cNvSpPr txBox="1"/>
          <p:nvPr/>
        </p:nvSpPr>
        <p:spPr>
          <a:xfrm>
            <a:off x="6730762" y="2310468"/>
            <a:ext cx="43077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04F70"/>
              </a:solidFill>
              <a:effectLst/>
              <a:uLnTx/>
              <a:uFillTx/>
              <a:latin typeface="Century Gothic" panose="020B0502020202020204" pitchFamily="34" charset="0"/>
            </a:endParaRPr>
          </a:p>
        </p:txBody>
      </p:sp>
      <p:sp>
        <p:nvSpPr>
          <p:cNvPr id="54" name="TextBox 53" descr="table content ">
            <a:extLst>
              <a:ext uri="{FF2B5EF4-FFF2-40B4-BE49-F238E27FC236}">
                <a16:creationId xmlns:a16="http://schemas.microsoft.com/office/drawing/2014/main" id="{DC6D9E66-E3B5-4C59-B6F9-DC1086E9AF2B}"/>
              </a:ext>
            </a:extLst>
          </p:cNvPr>
          <p:cNvSpPr txBox="1"/>
          <p:nvPr/>
        </p:nvSpPr>
        <p:spPr>
          <a:xfrm>
            <a:off x="6788234" y="2933807"/>
            <a:ext cx="43077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04F70"/>
              </a:solidFill>
              <a:effectLst/>
              <a:uLnTx/>
              <a:uFillTx/>
              <a:latin typeface="Century Gothic" panose="020B0502020202020204" pitchFamily="34" charset="0"/>
            </a:endParaRPr>
          </a:p>
        </p:txBody>
      </p:sp>
      <p:pic>
        <p:nvPicPr>
          <p:cNvPr id="55" name="Picture 54" descr="green checkmark">
            <a:extLst>
              <a:ext uri="{FF2B5EF4-FFF2-40B4-BE49-F238E27FC236}">
                <a16:creationId xmlns:a16="http://schemas.microsoft.com/office/drawing/2014/main" id="{A871E970-1A74-4FF2-8D88-EF80270288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0214" y="1775951"/>
            <a:ext cx="410964" cy="428087"/>
          </a:xfrm>
          <a:prstGeom prst="rect">
            <a:avLst/>
          </a:prstGeom>
        </p:spPr>
      </p:pic>
      <p:pic>
        <p:nvPicPr>
          <p:cNvPr id="56" name="Picture 55" descr="green checkmark">
            <a:extLst>
              <a:ext uri="{FF2B5EF4-FFF2-40B4-BE49-F238E27FC236}">
                <a16:creationId xmlns:a16="http://schemas.microsoft.com/office/drawing/2014/main" id="{A871E970-1A74-4FF2-8D88-EF80270288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0103" y="1794554"/>
            <a:ext cx="410964" cy="428087"/>
          </a:xfrm>
          <a:prstGeom prst="rect">
            <a:avLst/>
          </a:prstGeom>
        </p:spPr>
      </p:pic>
      <p:sp>
        <p:nvSpPr>
          <p:cNvPr id="62" name="Rounded Rectangle 11">
            <a:extLst>
              <a:ext uri="{FF2B5EF4-FFF2-40B4-BE49-F238E27FC236}">
                <a16:creationId xmlns:a16="http://schemas.microsoft.com/office/drawing/2014/main" id="{483D7EB9-C2AA-4190-98DE-925F861600E9}"/>
              </a:ext>
            </a:extLst>
          </p:cNvPr>
          <p:cNvSpPr/>
          <p:nvPr/>
        </p:nvSpPr>
        <p:spPr>
          <a:xfrm>
            <a:off x="10860066" y="247046"/>
            <a:ext cx="109726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4" name="Table 63" descr="Table for exercises">
            <a:extLst>
              <a:ext uri="{FF2B5EF4-FFF2-40B4-BE49-F238E27FC236}">
                <a16:creationId xmlns:a16="http://schemas.microsoft.com/office/drawing/2014/main" id="{14B0B687-DE07-4FF2-B1B8-0D613633DECD}"/>
              </a:ext>
            </a:extLst>
          </p:cNvPr>
          <p:cNvGraphicFramePr>
            <a:graphicFrameLocks noGrp="1"/>
          </p:cNvGraphicFramePr>
          <p:nvPr>
            <p:extLst>
              <p:ext uri="{D42A27DB-BD31-4B8C-83A1-F6EECF244321}">
                <p14:modId xmlns:p14="http://schemas.microsoft.com/office/powerpoint/2010/main" val="1936505918"/>
              </p:ext>
            </p:extLst>
          </p:nvPr>
        </p:nvGraphicFramePr>
        <p:xfrm>
          <a:off x="702800" y="1768636"/>
          <a:ext cx="10461144" cy="3973768"/>
        </p:xfrm>
        <a:graphic>
          <a:graphicData uri="http://schemas.openxmlformats.org/drawingml/2006/table">
            <a:tbl>
              <a:tblPr firstRow="1" bandRow="1">
                <a:tableStyleId>{5940675A-B579-460E-94D1-54222C63F5DA}</a:tableStyleId>
              </a:tblPr>
              <a:tblGrid>
                <a:gridCol w="1154673">
                  <a:extLst>
                    <a:ext uri="{9D8B030D-6E8A-4147-A177-3AD203B41FA5}">
                      <a16:colId xmlns:a16="http://schemas.microsoft.com/office/drawing/2014/main" val="20000"/>
                    </a:ext>
                  </a:extLst>
                </a:gridCol>
                <a:gridCol w="4813691">
                  <a:extLst>
                    <a:ext uri="{9D8B030D-6E8A-4147-A177-3AD203B41FA5}">
                      <a16:colId xmlns:a16="http://schemas.microsoft.com/office/drawing/2014/main" val="2718503455"/>
                    </a:ext>
                  </a:extLst>
                </a:gridCol>
                <a:gridCol w="4492780">
                  <a:extLst>
                    <a:ext uri="{9D8B030D-6E8A-4147-A177-3AD203B41FA5}">
                      <a16:colId xmlns:a16="http://schemas.microsoft.com/office/drawing/2014/main" val="20001"/>
                    </a:ext>
                  </a:extLst>
                </a:gridCol>
              </a:tblGrid>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kern="1200">
                        <a:solidFill>
                          <a:schemeClr val="tx1"/>
                        </a:solidFill>
                        <a:effectLst/>
                        <a:latin typeface="+mn-lt"/>
                        <a:ea typeface="+mn-ea"/>
                        <a:cs typeface="+mn-cs"/>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pic>
        <p:nvPicPr>
          <p:cNvPr id="65" name="Picture 64" descr="green checkmark">
            <a:extLst>
              <a:ext uri="{FF2B5EF4-FFF2-40B4-BE49-F238E27FC236}">
                <a16:creationId xmlns:a16="http://schemas.microsoft.com/office/drawing/2014/main" id="{A871E970-1A74-4FF2-8D88-EF80270288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5468" y="2292594"/>
            <a:ext cx="410964" cy="428087"/>
          </a:xfrm>
          <a:prstGeom prst="rect">
            <a:avLst/>
          </a:prstGeom>
        </p:spPr>
      </p:pic>
      <p:pic>
        <p:nvPicPr>
          <p:cNvPr id="66" name="Picture 65" descr="green checkmark">
            <a:extLst>
              <a:ext uri="{FF2B5EF4-FFF2-40B4-BE49-F238E27FC236}">
                <a16:creationId xmlns:a16="http://schemas.microsoft.com/office/drawing/2014/main" id="{A871E970-1A74-4FF2-8D88-EF80270288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4320" y="2790802"/>
            <a:ext cx="410964" cy="428087"/>
          </a:xfrm>
          <a:prstGeom prst="rect">
            <a:avLst/>
          </a:prstGeom>
        </p:spPr>
      </p:pic>
      <p:pic>
        <p:nvPicPr>
          <p:cNvPr id="67" name="Picture 66" descr="green checkmark">
            <a:extLst>
              <a:ext uri="{FF2B5EF4-FFF2-40B4-BE49-F238E27FC236}">
                <a16:creationId xmlns:a16="http://schemas.microsoft.com/office/drawing/2014/main" id="{A871E970-1A74-4FF2-8D88-EF80270288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4320" y="3271775"/>
            <a:ext cx="410964" cy="428087"/>
          </a:xfrm>
          <a:prstGeom prst="rect">
            <a:avLst/>
          </a:prstGeom>
        </p:spPr>
      </p:pic>
      <p:pic>
        <p:nvPicPr>
          <p:cNvPr id="68" name="Picture 67" descr="green checkmark">
            <a:extLst>
              <a:ext uri="{FF2B5EF4-FFF2-40B4-BE49-F238E27FC236}">
                <a16:creationId xmlns:a16="http://schemas.microsoft.com/office/drawing/2014/main" id="{A871E970-1A74-4FF2-8D88-EF80270288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8022" y="3836752"/>
            <a:ext cx="410964" cy="428087"/>
          </a:xfrm>
          <a:prstGeom prst="rect">
            <a:avLst/>
          </a:prstGeom>
        </p:spPr>
      </p:pic>
      <p:pic>
        <p:nvPicPr>
          <p:cNvPr id="69" name="Picture 68" descr="green checkmark">
            <a:extLst>
              <a:ext uri="{FF2B5EF4-FFF2-40B4-BE49-F238E27FC236}">
                <a16:creationId xmlns:a16="http://schemas.microsoft.com/office/drawing/2014/main" id="{A871E970-1A74-4FF2-8D88-EF80270288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9141" y="4302341"/>
            <a:ext cx="410964" cy="428087"/>
          </a:xfrm>
          <a:prstGeom prst="rect">
            <a:avLst/>
          </a:prstGeom>
        </p:spPr>
      </p:pic>
      <p:pic>
        <p:nvPicPr>
          <p:cNvPr id="70" name="Picture 69" descr="green checkmark">
            <a:extLst>
              <a:ext uri="{FF2B5EF4-FFF2-40B4-BE49-F238E27FC236}">
                <a16:creationId xmlns:a16="http://schemas.microsoft.com/office/drawing/2014/main" id="{A871E970-1A74-4FF2-8D88-EF80270288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7317" y="4795776"/>
            <a:ext cx="410964" cy="428087"/>
          </a:xfrm>
          <a:prstGeom prst="rect">
            <a:avLst/>
          </a:prstGeom>
        </p:spPr>
      </p:pic>
      <p:pic>
        <p:nvPicPr>
          <p:cNvPr id="71" name="Picture 70" descr="green checkmark">
            <a:extLst>
              <a:ext uri="{FF2B5EF4-FFF2-40B4-BE49-F238E27FC236}">
                <a16:creationId xmlns:a16="http://schemas.microsoft.com/office/drawing/2014/main" id="{A871E970-1A74-4FF2-8D88-EF80270288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8291" y="5294355"/>
            <a:ext cx="410964" cy="428087"/>
          </a:xfrm>
          <a:prstGeom prst="rect">
            <a:avLst/>
          </a:prstGeom>
        </p:spPr>
      </p:pic>
      <p:sp>
        <p:nvSpPr>
          <p:cNvPr id="5" name="Action Button: Custom 35" descr="number 1">
            <a:hlinkClick r:id="" action="ppaction://noaction" highlightClick="1">
              <a:snd r:embed="rId5" name="18.1_beep.wav"/>
            </a:hlinkClick>
            <a:extLst>
              <a:ext uri="{FF2B5EF4-FFF2-40B4-BE49-F238E27FC236}">
                <a16:creationId xmlns:a16="http://schemas.microsoft.com/office/drawing/2014/main" id="{9BC8BD3F-2DC9-4949-BBA3-AD5348A1BF36}"/>
              </a:ext>
            </a:extLst>
          </p:cNvPr>
          <p:cNvSpPr/>
          <p:nvPr/>
        </p:nvSpPr>
        <p:spPr>
          <a:xfrm>
            <a:off x="1062598" y="2265065"/>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6" name="Action Button: Custom 38" descr="number 2">
            <a:hlinkClick r:id="" action="ppaction://noaction" highlightClick="1">
              <a:snd r:embed="rId6" name="18.2_beep.wav"/>
            </a:hlinkClick>
            <a:extLst>
              <a:ext uri="{FF2B5EF4-FFF2-40B4-BE49-F238E27FC236}">
                <a16:creationId xmlns:a16="http://schemas.microsoft.com/office/drawing/2014/main" id="{4E7D34D5-9AC9-49C2-8A5A-BB5A43C883CE}"/>
              </a:ext>
            </a:extLst>
          </p:cNvPr>
          <p:cNvSpPr/>
          <p:nvPr/>
        </p:nvSpPr>
        <p:spPr>
          <a:xfrm>
            <a:off x="1065746" y="278172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7" name="Action Button: Custom 41" descr="number 3">
            <a:hlinkClick r:id="" action="ppaction://noaction" highlightClick="1">
              <a:snd r:embed="rId7" name="18.3_beep.wav"/>
            </a:hlinkClick>
            <a:extLst>
              <a:ext uri="{FF2B5EF4-FFF2-40B4-BE49-F238E27FC236}">
                <a16:creationId xmlns:a16="http://schemas.microsoft.com/office/drawing/2014/main" id="{13258242-EF1D-4E1B-BF08-245076282CEA}"/>
              </a:ext>
            </a:extLst>
          </p:cNvPr>
          <p:cNvSpPr/>
          <p:nvPr/>
        </p:nvSpPr>
        <p:spPr>
          <a:xfrm>
            <a:off x="1062598" y="3263902"/>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8" name="Action Button: Custom 44" descr="number 4">
            <a:hlinkClick r:id="" action="ppaction://noaction" highlightClick="1">
              <a:snd r:embed="rId8" name="18.4_beep.wav"/>
            </a:hlinkClick>
            <a:extLst>
              <a:ext uri="{FF2B5EF4-FFF2-40B4-BE49-F238E27FC236}">
                <a16:creationId xmlns:a16="http://schemas.microsoft.com/office/drawing/2014/main" id="{C22388B6-351B-4AFD-BB3D-0903CA620AA6}"/>
              </a:ext>
            </a:extLst>
          </p:cNvPr>
          <p:cNvSpPr/>
          <p:nvPr/>
        </p:nvSpPr>
        <p:spPr>
          <a:xfrm>
            <a:off x="1062598" y="3755520"/>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9" name="Action Button: Custom 47" descr="number 5">
            <a:hlinkClick r:id="" action="ppaction://noaction" highlightClick="1">
              <a:snd r:embed="rId9" name="18.5_beep.wav"/>
            </a:hlinkClick>
            <a:extLst>
              <a:ext uri="{FF2B5EF4-FFF2-40B4-BE49-F238E27FC236}">
                <a16:creationId xmlns:a16="http://schemas.microsoft.com/office/drawing/2014/main" id="{BE1DDE1F-3F21-4AAF-87F3-84EB251E488C}"/>
              </a:ext>
            </a:extLst>
          </p:cNvPr>
          <p:cNvSpPr/>
          <p:nvPr/>
        </p:nvSpPr>
        <p:spPr>
          <a:xfrm>
            <a:off x="1062598" y="4242527"/>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0" name="Action Button: Custom 50" descr="number 6">
            <a:hlinkClick r:id="" action="ppaction://noaction" highlightClick="1">
              <a:snd r:embed="rId10" name="18.6_beep.wav"/>
            </a:hlinkClick>
            <a:extLst>
              <a:ext uri="{FF2B5EF4-FFF2-40B4-BE49-F238E27FC236}">
                <a16:creationId xmlns:a16="http://schemas.microsoft.com/office/drawing/2014/main" id="{016EC9EC-5809-4F8B-B8AF-CBC4B0D6FF73}"/>
              </a:ext>
            </a:extLst>
          </p:cNvPr>
          <p:cNvSpPr/>
          <p:nvPr/>
        </p:nvSpPr>
        <p:spPr>
          <a:xfrm>
            <a:off x="1070224" y="4746787"/>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1" name="Action Button: Custom 53" descr="number 7">
            <a:hlinkClick r:id="" action="ppaction://noaction" highlightClick="1">
              <a:snd r:embed="rId11" name="18.7_beep.wav"/>
            </a:hlinkClick>
            <a:extLst>
              <a:ext uri="{FF2B5EF4-FFF2-40B4-BE49-F238E27FC236}">
                <a16:creationId xmlns:a16="http://schemas.microsoft.com/office/drawing/2014/main" id="{68A53582-DF6A-43F8-A1C7-60636E9B727A}"/>
              </a:ext>
            </a:extLst>
          </p:cNvPr>
          <p:cNvSpPr/>
          <p:nvPr/>
        </p:nvSpPr>
        <p:spPr>
          <a:xfrm>
            <a:off x="1070224" y="5253055"/>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Tree>
    <p:extLst>
      <p:ext uri="{BB962C8B-B14F-4D97-AF65-F5344CB8AC3E}">
        <p14:creationId xmlns:p14="http://schemas.microsoft.com/office/powerpoint/2010/main" val="65515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graphicFrame>
        <p:nvGraphicFramePr>
          <p:cNvPr id="4" name="Table 3" descr="Table for exercises">
            <a:extLst>
              <a:ext uri="{FF2B5EF4-FFF2-40B4-BE49-F238E27FC236}">
                <a16:creationId xmlns:a16="http://schemas.microsoft.com/office/drawing/2014/main" id="{14B0B687-DE07-4FF2-B1B8-0D613633DECD}"/>
              </a:ext>
            </a:extLst>
          </p:cNvPr>
          <p:cNvGraphicFramePr>
            <a:graphicFrameLocks noGrp="1"/>
          </p:cNvGraphicFramePr>
          <p:nvPr>
            <p:extLst>
              <p:ext uri="{D42A27DB-BD31-4B8C-83A1-F6EECF244321}">
                <p14:modId xmlns:p14="http://schemas.microsoft.com/office/powerpoint/2010/main" val="2519788509"/>
              </p:ext>
            </p:extLst>
          </p:nvPr>
        </p:nvGraphicFramePr>
        <p:xfrm>
          <a:off x="749908" y="2265065"/>
          <a:ext cx="10297615" cy="3477047"/>
        </p:xfrm>
        <a:graphic>
          <a:graphicData uri="http://schemas.openxmlformats.org/drawingml/2006/table">
            <a:tbl>
              <a:tblPr firstRow="1" bandRow="1">
                <a:tableStyleId>{5940675A-B579-460E-94D1-54222C63F5DA}</a:tableStyleId>
              </a:tblPr>
              <a:tblGrid>
                <a:gridCol w="991144">
                  <a:extLst>
                    <a:ext uri="{9D8B030D-6E8A-4147-A177-3AD203B41FA5}">
                      <a16:colId xmlns:a16="http://schemas.microsoft.com/office/drawing/2014/main" val="20000"/>
                    </a:ext>
                  </a:extLst>
                </a:gridCol>
                <a:gridCol w="9306471">
                  <a:extLst>
                    <a:ext uri="{9D8B030D-6E8A-4147-A177-3AD203B41FA5}">
                      <a16:colId xmlns:a16="http://schemas.microsoft.com/office/drawing/2014/main" val="2718503455"/>
                    </a:ext>
                  </a:extLst>
                </a:gridCol>
              </a:tblGrid>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2" name="Title 1">
            <a:extLst>
              <a:ext uri="{FF2B5EF4-FFF2-40B4-BE49-F238E27FC236}">
                <a16:creationId xmlns:a16="http://schemas.microsoft.com/office/drawing/2014/main" id="{9DF6F246-F7DC-4D36-A40D-3E192520D6C2}"/>
              </a:ext>
            </a:extLst>
          </p:cNvPr>
          <p:cNvSpPr>
            <a:spLocks noGrp="1"/>
          </p:cNvSpPr>
          <p:nvPr>
            <p:ph type="title"/>
          </p:nvPr>
        </p:nvSpPr>
        <p:spPr>
          <a:xfrm>
            <a:off x="0" y="-41305"/>
            <a:ext cx="10515600" cy="1325563"/>
          </a:xfrm>
        </p:spPr>
        <p:txBody>
          <a:bodyPr>
            <a:normAutofit/>
          </a:bodyPr>
          <a:lstStyle/>
          <a:p>
            <a:r>
              <a:rPr lang="en-GB" sz="3600">
                <a:solidFill>
                  <a:schemeClr val="bg1"/>
                </a:solidFill>
              </a:rPr>
              <a:t>Wann ist das? [2/2]</a:t>
            </a:r>
          </a:p>
        </p:txBody>
      </p:sp>
      <p:sp>
        <p:nvSpPr>
          <p:cNvPr id="5" name="Action Button: Custom 35" descr="number 1">
            <a:hlinkClick r:id="" action="ppaction://noaction" highlightClick="1">
              <a:snd r:embed="rId4" name="18.1_full.wav"/>
            </a:hlinkClick>
            <a:extLst>
              <a:ext uri="{FF2B5EF4-FFF2-40B4-BE49-F238E27FC236}">
                <a16:creationId xmlns:a16="http://schemas.microsoft.com/office/drawing/2014/main" id="{9BC8BD3F-2DC9-4949-BBA3-AD5348A1BF36}"/>
              </a:ext>
            </a:extLst>
          </p:cNvPr>
          <p:cNvSpPr/>
          <p:nvPr/>
        </p:nvSpPr>
        <p:spPr>
          <a:xfrm>
            <a:off x="1062598" y="2265065"/>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6" name="Action Button: Custom 38" descr="number 2">
            <a:hlinkClick r:id="" action="ppaction://noaction" highlightClick="1">
              <a:snd r:embed="rId5" name="18.2_full.wav"/>
            </a:hlinkClick>
            <a:extLst>
              <a:ext uri="{FF2B5EF4-FFF2-40B4-BE49-F238E27FC236}">
                <a16:creationId xmlns:a16="http://schemas.microsoft.com/office/drawing/2014/main" id="{4E7D34D5-9AC9-49C2-8A5A-BB5A43C883CE}"/>
              </a:ext>
            </a:extLst>
          </p:cNvPr>
          <p:cNvSpPr/>
          <p:nvPr/>
        </p:nvSpPr>
        <p:spPr>
          <a:xfrm>
            <a:off x="1065746" y="278172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7" name="Action Button: Custom 41" descr="number 3">
            <a:hlinkClick r:id="" action="ppaction://noaction" highlightClick="1">
              <a:snd r:embed="rId6" name="18.3_full_final.wav"/>
            </a:hlinkClick>
            <a:extLst>
              <a:ext uri="{FF2B5EF4-FFF2-40B4-BE49-F238E27FC236}">
                <a16:creationId xmlns:a16="http://schemas.microsoft.com/office/drawing/2014/main" id="{13258242-EF1D-4E1B-BF08-245076282CEA}"/>
              </a:ext>
            </a:extLst>
          </p:cNvPr>
          <p:cNvSpPr/>
          <p:nvPr/>
        </p:nvSpPr>
        <p:spPr>
          <a:xfrm>
            <a:off x="1062598" y="3263902"/>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8" name="Action Button: Custom 44" descr="number 4">
            <a:hlinkClick r:id="" action="ppaction://noaction" highlightClick="1">
              <a:snd r:embed="rId7" name="18.4_full.wav"/>
            </a:hlinkClick>
            <a:extLst>
              <a:ext uri="{FF2B5EF4-FFF2-40B4-BE49-F238E27FC236}">
                <a16:creationId xmlns:a16="http://schemas.microsoft.com/office/drawing/2014/main" id="{C22388B6-351B-4AFD-BB3D-0903CA620AA6}"/>
              </a:ext>
            </a:extLst>
          </p:cNvPr>
          <p:cNvSpPr/>
          <p:nvPr/>
        </p:nvSpPr>
        <p:spPr>
          <a:xfrm>
            <a:off x="1062598" y="3755520"/>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9" name="Action Button: Custom 47" descr="number 5">
            <a:hlinkClick r:id="" action="ppaction://noaction" highlightClick="1">
              <a:snd r:embed="rId8" name="18.5_full.wav"/>
            </a:hlinkClick>
            <a:extLst>
              <a:ext uri="{FF2B5EF4-FFF2-40B4-BE49-F238E27FC236}">
                <a16:creationId xmlns:a16="http://schemas.microsoft.com/office/drawing/2014/main" id="{BE1DDE1F-3F21-4AAF-87F3-84EB251E488C}"/>
              </a:ext>
            </a:extLst>
          </p:cNvPr>
          <p:cNvSpPr/>
          <p:nvPr/>
        </p:nvSpPr>
        <p:spPr>
          <a:xfrm>
            <a:off x="1062598" y="4242527"/>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0" name="Action Button: Custom 50" descr="number 6">
            <a:hlinkClick r:id="" action="ppaction://noaction" highlightClick="1">
              <a:snd r:embed="rId9" name="18.6_full.wav"/>
            </a:hlinkClick>
            <a:extLst>
              <a:ext uri="{FF2B5EF4-FFF2-40B4-BE49-F238E27FC236}">
                <a16:creationId xmlns:a16="http://schemas.microsoft.com/office/drawing/2014/main" id="{016EC9EC-5809-4F8B-B8AF-CBC4B0D6FF73}"/>
              </a:ext>
            </a:extLst>
          </p:cNvPr>
          <p:cNvSpPr/>
          <p:nvPr/>
        </p:nvSpPr>
        <p:spPr>
          <a:xfrm>
            <a:off x="1070224" y="4746787"/>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1" name="Action Button: Custom 53" descr="number 7">
            <a:hlinkClick r:id="" action="ppaction://noaction" highlightClick="1">
              <a:snd r:embed="rId10" name="18.7_full.wav"/>
            </a:hlinkClick>
            <a:extLst>
              <a:ext uri="{FF2B5EF4-FFF2-40B4-BE49-F238E27FC236}">
                <a16:creationId xmlns:a16="http://schemas.microsoft.com/office/drawing/2014/main" id="{68A53582-DF6A-43F8-A1C7-60636E9B727A}"/>
              </a:ext>
            </a:extLst>
          </p:cNvPr>
          <p:cNvSpPr/>
          <p:nvPr/>
        </p:nvSpPr>
        <p:spPr>
          <a:xfrm>
            <a:off x="1070224" y="5253055"/>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22" name="TextBox 21" descr="table content ">
            <a:extLst>
              <a:ext uri="{FF2B5EF4-FFF2-40B4-BE49-F238E27FC236}">
                <a16:creationId xmlns:a16="http://schemas.microsoft.com/office/drawing/2014/main" id="{E9683257-5EDF-41BB-B682-8DE3C7C99315}"/>
              </a:ext>
            </a:extLst>
          </p:cNvPr>
          <p:cNvSpPr txBox="1"/>
          <p:nvPr/>
        </p:nvSpPr>
        <p:spPr>
          <a:xfrm>
            <a:off x="1951418" y="4267828"/>
            <a:ext cx="7587437" cy="461665"/>
          </a:xfrm>
          <a:prstGeom prst="rect">
            <a:avLst/>
          </a:prstGeom>
          <a:noFill/>
        </p:spPr>
        <p:txBody>
          <a:bodyPr wrap="square" rtlCol="0">
            <a:spAutoFit/>
          </a:bodyPr>
          <a:lstStyle/>
          <a:p>
            <a:pPr lvl="0">
              <a:defRPr/>
            </a:pPr>
            <a:r>
              <a:rPr lang="de-DE" sz="2400">
                <a:solidFill>
                  <a:srgbClr val="104F70"/>
                </a:solidFill>
                <a:latin typeface="Century Gothic" panose="020B0502020202020204" pitchFamily="34" charset="0"/>
              </a:rPr>
              <a:t>Ich habe jeden Tag auf dem Strand gelegen.</a:t>
            </a:r>
            <a:endParaRPr kumimoji="0" lang="en-US" sz="2400" b="0" i="0" u="none" strike="noStrike" kern="1200" cap="none" spc="0" normalizeH="0" baseline="0" noProof="0" dirty="0">
              <a:ln>
                <a:noFill/>
              </a:ln>
              <a:solidFill>
                <a:srgbClr val="104F70"/>
              </a:solidFill>
              <a:effectLst/>
              <a:uLnTx/>
              <a:uFillTx/>
              <a:latin typeface="Century Gothic" panose="020B0502020202020204" pitchFamily="34" charset="0"/>
            </a:endParaRPr>
          </a:p>
        </p:txBody>
      </p:sp>
      <p:sp>
        <p:nvSpPr>
          <p:cNvPr id="25" name="TextBox 24" descr="table content ">
            <a:extLst>
              <a:ext uri="{FF2B5EF4-FFF2-40B4-BE49-F238E27FC236}">
                <a16:creationId xmlns:a16="http://schemas.microsoft.com/office/drawing/2014/main" id="{964C2E30-621C-4B4A-8331-94DA26BB371E}"/>
              </a:ext>
            </a:extLst>
          </p:cNvPr>
          <p:cNvSpPr txBox="1"/>
          <p:nvPr/>
        </p:nvSpPr>
        <p:spPr>
          <a:xfrm>
            <a:off x="1879568" y="5283450"/>
            <a:ext cx="5451621" cy="461665"/>
          </a:xfrm>
          <a:prstGeom prst="rect">
            <a:avLst/>
          </a:prstGeom>
          <a:noFill/>
        </p:spPr>
        <p:txBody>
          <a:bodyPr wrap="square" rtlCol="0">
            <a:spAutoFit/>
          </a:bodyPr>
          <a:lstStyle/>
          <a:p>
            <a:r>
              <a:rPr lang="en-GB" sz="2400">
                <a:solidFill>
                  <a:srgbClr val="104F70"/>
                </a:solidFill>
                <a:latin typeface="Century Gothic" panose="020B0502020202020204" pitchFamily="34" charset="0"/>
              </a:rPr>
              <a:t>Ich kann leider keine Lieder singen.</a:t>
            </a:r>
            <a:endParaRPr lang="en-GB" sz="2400" dirty="0">
              <a:solidFill>
                <a:srgbClr val="104F70"/>
              </a:solidFill>
              <a:latin typeface="Century Gothic" panose="020B0502020202020204" pitchFamily="34" charset="0"/>
            </a:endParaRPr>
          </a:p>
        </p:txBody>
      </p:sp>
      <p:sp>
        <p:nvSpPr>
          <p:cNvPr id="39" name="TextBox 38" descr="table content ">
            <a:extLst>
              <a:ext uri="{FF2B5EF4-FFF2-40B4-BE49-F238E27FC236}">
                <a16:creationId xmlns:a16="http://schemas.microsoft.com/office/drawing/2014/main" id="{F23B35AE-FD30-4562-8F82-D426C591FC83}"/>
              </a:ext>
            </a:extLst>
          </p:cNvPr>
          <p:cNvSpPr txBox="1"/>
          <p:nvPr/>
        </p:nvSpPr>
        <p:spPr>
          <a:xfrm>
            <a:off x="1951418" y="2320063"/>
            <a:ext cx="6682601" cy="461665"/>
          </a:xfrm>
          <a:prstGeom prst="rect">
            <a:avLst/>
          </a:prstGeom>
          <a:noFill/>
        </p:spPr>
        <p:txBody>
          <a:bodyPr wrap="square" rtlCol="0">
            <a:spAutoFit/>
          </a:bodyPr>
          <a:lstStyle/>
          <a:p>
            <a:pPr lvl="0">
              <a:defRPr/>
            </a:pPr>
            <a:r>
              <a:rPr lang="de-DE" sz="2400">
                <a:solidFill>
                  <a:srgbClr val="104F70"/>
                </a:solidFill>
                <a:latin typeface="Century Gothic" panose="020B0502020202020204" pitchFamily="34" charset="0"/>
              </a:rPr>
              <a:t>Ich will heute meine Freunde treffen.</a:t>
            </a:r>
            <a:endParaRPr kumimoji="0" lang="en-US" sz="2400" b="0" i="0" u="none" strike="noStrike" kern="1200" cap="none" spc="0" normalizeH="0" baseline="0" noProof="0" dirty="0">
              <a:ln>
                <a:noFill/>
              </a:ln>
              <a:solidFill>
                <a:srgbClr val="104F70"/>
              </a:solidFill>
              <a:effectLst/>
              <a:uLnTx/>
              <a:uFillTx/>
              <a:latin typeface="Century Gothic" panose="020B0502020202020204" pitchFamily="34" charset="0"/>
            </a:endParaRPr>
          </a:p>
        </p:txBody>
      </p:sp>
      <p:sp>
        <p:nvSpPr>
          <p:cNvPr id="62" name="Rounded Rectangle 11">
            <a:extLst>
              <a:ext uri="{FF2B5EF4-FFF2-40B4-BE49-F238E27FC236}">
                <a16:creationId xmlns:a16="http://schemas.microsoft.com/office/drawing/2014/main" id="{483D7EB9-C2AA-4190-98DE-925F861600E9}"/>
              </a:ext>
            </a:extLst>
          </p:cNvPr>
          <p:cNvSpPr/>
          <p:nvPr/>
        </p:nvSpPr>
        <p:spPr>
          <a:xfrm>
            <a:off x="10860066" y="247046"/>
            <a:ext cx="109726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1942181" y="2789069"/>
            <a:ext cx="6691837" cy="461665"/>
          </a:xfrm>
          <a:prstGeom prst="rect">
            <a:avLst/>
          </a:prstGeom>
          <a:noFill/>
        </p:spPr>
        <p:txBody>
          <a:bodyPr wrap="square" rtlCol="0">
            <a:spAutoFit/>
          </a:bodyPr>
          <a:lstStyle/>
          <a:p>
            <a:r>
              <a:rPr lang="de-DE" sz="2400">
                <a:solidFill>
                  <a:srgbClr val="104F70"/>
                </a:solidFill>
                <a:latin typeface="Century Gothic" panose="020B0502020202020204" pitchFamily="34" charset="0"/>
              </a:rPr>
              <a:t>Ich habe oft in der Bibliothek gelesen.</a:t>
            </a:r>
            <a:endParaRPr lang="en-GB" sz="2400">
              <a:solidFill>
                <a:srgbClr val="104F70"/>
              </a:solidFill>
              <a:latin typeface="Century Gothic" panose="020B0502020202020204" pitchFamily="34" charset="0"/>
            </a:endParaRPr>
          </a:p>
        </p:txBody>
      </p:sp>
      <p:sp>
        <p:nvSpPr>
          <p:cNvPr id="37" name="TextBox 36"/>
          <p:cNvSpPr txBox="1"/>
          <p:nvPr/>
        </p:nvSpPr>
        <p:spPr>
          <a:xfrm>
            <a:off x="1942182" y="3277961"/>
            <a:ext cx="7326509" cy="461665"/>
          </a:xfrm>
          <a:prstGeom prst="rect">
            <a:avLst/>
          </a:prstGeom>
          <a:noFill/>
        </p:spPr>
        <p:txBody>
          <a:bodyPr wrap="square" rtlCol="0">
            <a:spAutoFit/>
          </a:bodyPr>
          <a:lstStyle/>
          <a:p>
            <a:r>
              <a:rPr lang="de-DE" sz="2400">
                <a:solidFill>
                  <a:srgbClr val="104F70"/>
                </a:solidFill>
                <a:latin typeface="Century Gothic" panose="020B0502020202020204" pitchFamily="34" charset="0"/>
              </a:rPr>
              <a:t>Ich habe schon das Schwimmbad gesehen.</a:t>
            </a:r>
            <a:endParaRPr lang="en-GB" sz="2400">
              <a:solidFill>
                <a:srgbClr val="104F70"/>
              </a:solidFill>
              <a:latin typeface="Century Gothic" panose="020B0502020202020204" pitchFamily="34" charset="0"/>
            </a:endParaRPr>
          </a:p>
        </p:txBody>
      </p:sp>
      <p:sp>
        <p:nvSpPr>
          <p:cNvPr id="40" name="TextBox 39"/>
          <p:cNvSpPr txBox="1"/>
          <p:nvPr/>
        </p:nvSpPr>
        <p:spPr>
          <a:xfrm>
            <a:off x="1951418" y="3755519"/>
            <a:ext cx="6984764" cy="461665"/>
          </a:xfrm>
          <a:prstGeom prst="rect">
            <a:avLst/>
          </a:prstGeom>
          <a:noFill/>
        </p:spPr>
        <p:txBody>
          <a:bodyPr wrap="square" rtlCol="0">
            <a:spAutoFit/>
          </a:bodyPr>
          <a:lstStyle/>
          <a:p>
            <a:r>
              <a:rPr lang="de-DE" sz="2400">
                <a:solidFill>
                  <a:srgbClr val="104F70"/>
                </a:solidFill>
                <a:latin typeface="Century Gothic" panose="020B0502020202020204" pitchFamily="34" charset="0"/>
              </a:rPr>
              <a:t>Ich muss am Dienstag einen Brief schreiben.</a:t>
            </a:r>
            <a:endParaRPr lang="en-GB" sz="2400">
              <a:solidFill>
                <a:srgbClr val="104F70"/>
              </a:solidFill>
              <a:latin typeface="Century Gothic" panose="020B0502020202020204" pitchFamily="34" charset="0"/>
            </a:endParaRPr>
          </a:p>
        </p:txBody>
      </p:sp>
      <p:sp>
        <p:nvSpPr>
          <p:cNvPr id="45" name="TextBox 44" descr="table content ">
            <a:extLst>
              <a:ext uri="{FF2B5EF4-FFF2-40B4-BE49-F238E27FC236}">
                <a16:creationId xmlns:a16="http://schemas.microsoft.com/office/drawing/2014/main" id="{964C2E30-621C-4B4A-8331-94DA26BB371E}"/>
              </a:ext>
            </a:extLst>
          </p:cNvPr>
          <p:cNvSpPr txBox="1"/>
          <p:nvPr/>
        </p:nvSpPr>
        <p:spPr>
          <a:xfrm>
            <a:off x="1879567" y="4754353"/>
            <a:ext cx="5451621" cy="461665"/>
          </a:xfrm>
          <a:prstGeom prst="rect">
            <a:avLst/>
          </a:prstGeom>
          <a:noFill/>
        </p:spPr>
        <p:txBody>
          <a:bodyPr wrap="square" rtlCol="0">
            <a:spAutoFit/>
          </a:bodyPr>
          <a:lstStyle/>
          <a:p>
            <a:r>
              <a:rPr lang="en-GB" sz="2400">
                <a:solidFill>
                  <a:srgbClr val="104F70"/>
                </a:solidFill>
                <a:latin typeface="Century Gothic" panose="020B0502020202020204" pitchFamily="34" charset="0"/>
              </a:rPr>
              <a:t>Ich will jetzt ein Butterbrot essen.</a:t>
            </a:r>
            <a:endParaRPr lang="en-GB" sz="2400" dirty="0">
              <a:solidFill>
                <a:srgbClr val="104F70"/>
              </a:solidFill>
              <a:latin typeface="Century Gothic" panose="020B0502020202020204" pitchFamily="34" charset="0"/>
            </a:endParaRPr>
          </a:p>
        </p:txBody>
      </p:sp>
    </p:spTree>
    <p:extLst>
      <p:ext uri="{BB962C8B-B14F-4D97-AF65-F5344CB8AC3E}">
        <p14:creationId xmlns:p14="http://schemas.microsoft.com/office/powerpoint/2010/main" val="2946092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79724"/>
          </a:xfrm>
          <a:prstGeom prst="rect">
            <a:avLst/>
          </a:prstGeom>
        </p:spPr>
      </p:pic>
      <p:sp>
        <p:nvSpPr>
          <p:cNvPr id="2" name="Title 1"/>
          <p:cNvSpPr>
            <a:spLocks noGrp="1"/>
          </p:cNvSpPr>
          <p:nvPr>
            <p:ph type="title"/>
          </p:nvPr>
        </p:nvSpPr>
        <p:spPr>
          <a:xfrm>
            <a:off x="74315" y="423706"/>
            <a:ext cx="10515600" cy="1325563"/>
          </a:xfrm>
        </p:spPr>
        <p:txBody>
          <a:bodyPr anchor="t">
            <a:normAutofit/>
          </a:bodyPr>
          <a:lstStyle/>
          <a:p>
            <a:r>
              <a:rPr lang="en-GB" sz="2800" dirty="0" err="1">
                <a:solidFill>
                  <a:schemeClr val="bg1"/>
                </a:solidFill>
              </a:rPr>
              <a:t>sch</a:t>
            </a:r>
            <a:r>
              <a:rPr lang="en-GB" sz="2800" dirty="0">
                <a:solidFill>
                  <a:schemeClr val="bg1"/>
                </a:solidFill>
              </a:rPr>
              <a:t>, </a:t>
            </a:r>
            <a:r>
              <a:rPr lang="en-GB" sz="2800" dirty="0" err="1">
                <a:solidFill>
                  <a:schemeClr val="bg1"/>
                </a:solidFill>
              </a:rPr>
              <a:t>st</a:t>
            </a:r>
            <a:r>
              <a:rPr lang="en-GB" sz="2800" dirty="0">
                <a:solidFill>
                  <a:schemeClr val="bg1"/>
                </a:solidFill>
              </a:rPr>
              <a:t>-, </a:t>
            </a:r>
            <a:r>
              <a:rPr lang="en-GB" sz="2800" dirty="0" err="1">
                <a:solidFill>
                  <a:schemeClr val="bg1"/>
                </a:solidFill>
              </a:rPr>
              <a:t>sp</a:t>
            </a:r>
            <a:r>
              <a:rPr lang="en-GB" sz="2800" dirty="0">
                <a:solidFill>
                  <a:schemeClr val="bg1"/>
                </a:solidFill>
              </a:rPr>
              <a:t>- : </a:t>
            </a:r>
            <a:r>
              <a:rPr lang="en-GB" sz="2800" dirty="0" err="1">
                <a:solidFill>
                  <a:schemeClr val="bg1"/>
                </a:solidFill>
              </a:rPr>
              <a:t>wie</a:t>
            </a:r>
            <a:r>
              <a:rPr lang="en-GB" sz="2800" dirty="0">
                <a:solidFill>
                  <a:schemeClr val="bg1"/>
                </a:solidFill>
              </a:rPr>
              <a:t> </a:t>
            </a:r>
            <a:r>
              <a:rPr lang="en-GB" sz="2800" dirty="0" err="1">
                <a:solidFill>
                  <a:schemeClr val="bg1"/>
                </a:solidFill>
              </a:rPr>
              <a:t>viele</a:t>
            </a:r>
            <a:r>
              <a:rPr lang="en-GB" sz="2800" dirty="0">
                <a:solidFill>
                  <a:schemeClr val="bg1"/>
                </a:solidFill>
              </a:rPr>
              <a:t> </a:t>
            </a:r>
            <a:r>
              <a:rPr lang="en-GB" sz="2800" dirty="0" err="1">
                <a:solidFill>
                  <a:schemeClr val="bg1"/>
                </a:solidFill>
              </a:rPr>
              <a:t>hörst</a:t>
            </a:r>
            <a:r>
              <a:rPr lang="en-GB" sz="2800" dirty="0">
                <a:solidFill>
                  <a:schemeClr val="bg1"/>
                </a:solidFill>
              </a:rPr>
              <a:t> du?</a:t>
            </a:r>
          </a:p>
        </p:txBody>
      </p:sp>
      <p:sp>
        <p:nvSpPr>
          <p:cNvPr id="29" name="Google Shape;150;p2"/>
          <p:cNvSpPr/>
          <p:nvPr/>
        </p:nvSpPr>
        <p:spPr>
          <a:xfrm>
            <a:off x="10405834" y="103918"/>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err="1">
                <a:solidFill>
                  <a:srgbClr val="FFFFFF"/>
                </a:solidFill>
                <a:latin typeface="Century Gothic" panose="020B0502020202020204" pitchFamily="34" charset="0"/>
                <a:ea typeface="Century Gothic"/>
                <a:cs typeface="Century Gothic"/>
                <a:sym typeface="Century Gothic"/>
              </a:rPr>
              <a:t>hören</a:t>
            </a:r>
            <a:endParaRPr b="1" dirty="0">
              <a:solidFill>
                <a:srgbClr val="FFFFFF"/>
              </a:solidFill>
              <a:latin typeface="Century Gothic" panose="020B0502020202020204" pitchFamily="34" charset="0"/>
              <a:ea typeface="Century Gothic"/>
              <a:cs typeface="Century Gothic"/>
              <a:sym typeface="Century Gothic"/>
            </a:endParaRPr>
          </a:p>
        </p:txBody>
      </p:sp>
      <p:sp>
        <p:nvSpPr>
          <p:cNvPr id="43" name="TextBox 42"/>
          <p:cNvSpPr txBox="1"/>
          <p:nvPr/>
        </p:nvSpPr>
        <p:spPr>
          <a:xfrm>
            <a:off x="278250" y="2146221"/>
            <a:ext cx="6724185" cy="461665"/>
          </a:xfrm>
          <a:prstGeom prst="rect">
            <a:avLst/>
          </a:prstGeom>
          <a:noFill/>
        </p:spPr>
        <p:txBody>
          <a:bodyPr wrap="square" rtlCol="0">
            <a:spAutoFit/>
          </a:bodyPr>
          <a:lstStyle/>
          <a:p>
            <a:r>
              <a:rPr lang="en-GB" sz="2400">
                <a:solidFill>
                  <a:srgbClr val="104F75"/>
                </a:solidFill>
                <a:latin typeface="Century Gothic" panose="020B0502020202020204" pitchFamily="34" charset="0"/>
              </a:rPr>
              <a:t>Frei</a:t>
            </a:r>
            <a:r>
              <a:rPr lang="en-GB" sz="2400">
                <a:solidFill>
                  <a:srgbClr val="E87D1E"/>
                </a:solidFill>
                <a:latin typeface="Century Gothic" panose="020B0502020202020204" pitchFamily="34" charset="0"/>
              </a:rPr>
              <a:t>st</a:t>
            </a:r>
            <a:r>
              <a:rPr lang="en-GB" sz="2400">
                <a:solidFill>
                  <a:srgbClr val="104F75"/>
                </a:solidFill>
                <a:latin typeface="Century Gothic" panose="020B0502020202020204" pitchFamily="34" charset="0"/>
              </a:rPr>
              <a:t>adt hat ein </a:t>
            </a:r>
            <a:r>
              <a:rPr lang="en-GB" sz="2400">
                <a:solidFill>
                  <a:srgbClr val="E87D1E"/>
                </a:solidFill>
                <a:latin typeface="Century Gothic" panose="020B0502020202020204" pitchFamily="34" charset="0"/>
              </a:rPr>
              <a:t>Sch</a:t>
            </a:r>
            <a:r>
              <a:rPr lang="en-GB" sz="2400">
                <a:solidFill>
                  <a:srgbClr val="104F75"/>
                </a:solidFill>
                <a:latin typeface="Century Gothic" panose="020B0502020202020204" pitchFamily="34" charset="0"/>
              </a:rPr>
              <a:t>loss.</a:t>
            </a:r>
          </a:p>
        </p:txBody>
      </p:sp>
      <p:sp>
        <p:nvSpPr>
          <p:cNvPr id="23" name="Action Button: Custom 22">
            <a:hlinkClick r:id="" action="ppaction://noaction" highlightClick="1">
              <a:snd r:embed="rId4" name="8.1.1.2_phonetik_1.wav"/>
            </a:hlinkClick>
          </p:cNvPr>
          <p:cNvSpPr/>
          <p:nvPr/>
        </p:nvSpPr>
        <p:spPr>
          <a:xfrm>
            <a:off x="236896" y="1272316"/>
            <a:ext cx="387388" cy="369703"/>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1</a:t>
            </a:r>
          </a:p>
        </p:txBody>
      </p:sp>
      <p:pic>
        <p:nvPicPr>
          <p:cNvPr id="1026" name="Picture 2" descr="File:Schloss Freistadt.jpg - Wikimedia Comm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2115" y="1218026"/>
            <a:ext cx="6400800" cy="48006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5332115" y="6047433"/>
            <a:ext cx="6400800" cy="215444"/>
          </a:xfrm>
          <a:prstGeom prst="rect">
            <a:avLst/>
          </a:prstGeom>
        </p:spPr>
        <p:txBody>
          <a:bodyPr wrap="square">
            <a:spAutoFit/>
          </a:bodyPr>
          <a:lstStyle/>
          <a:p>
            <a:r>
              <a:rPr lang="en-GB" sz="800">
                <a:solidFill>
                  <a:srgbClr val="104F75"/>
                </a:solidFill>
                <a:latin typeface="Century Gothic" panose="020B0502020202020204" pitchFamily="34" charset="0"/>
              </a:rPr>
              <a:t>Photo licensed under </a:t>
            </a:r>
            <a:r>
              <a:rPr lang="en-GB" sz="800">
                <a:solidFill>
                  <a:srgbClr val="104F75"/>
                </a:solidFill>
                <a:latin typeface="Century Gothic" panose="020B0502020202020204" pitchFamily="34" charset="0"/>
                <a:hlinkClick r:id="rId6"/>
              </a:rPr>
              <a:t>Creative Commons</a:t>
            </a:r>
            <a:r>
              <a:rPr lang="en-GB" sz="800">
                <a:solidFill>
                  <a:srgbClr val="104F75"/>
                </a:solidFill>
                <a:latin typeface="Century Gothic" panose="020B0502020202020204" pitchFamily="34" charset="0"/>
              </a:rPr>
              <a:t> Author: Hjanko</a:t>
            </a:r>
          </a:p>
        </p:txBody>
      </p:sp>
      <p:graphicFrame>
        <p:nvGraphicFramePr>
          <p:cNvPr id="4" name="Table 3"/>
          <p:cNvGraphicFramePr>
            <a:graphicFrameLocks noGrp="1"/>
          </p:cNvGraphicFramePr>
          <p:nvPr>
            <p:extLst>
              <p:ext uri="{D42A27DB-BD31-4B8C-83A1-F6EECF244321}">
                <p14:modId xmlns:p14="http://schemas.microsoft.com/office/powerpoint/2010/main" val="1900114697"/>
              </p:ext>
            </p:extLst>
          </p:nvPr>
        </p:nvGraphicFramePr>
        <p:xfrm>
          <a:off x="1111775" y="3446971"/>
          <a:ext cx="2851904" cy="1031894"/>
        </p:xfrm>
        <a:graphic>
          <a:graphicData uri="http://schemas.openxmlformats.org/drawingml/2006/table">
            <a:tbl>
              <a:tblPr firstRow="1" bandRow="1">
                <a:tableStyleId>{5C22544A-7EE6-4342-B048-85BDC9FD1C3A}</a:tableStyleId>
              </a:tblPr>
              <a:tblGrid>
                <a:gridCol w="1082004">
                  <a:extLst>
                    <a:ext uri="{9D8B030D-6E8A-4147-A177-3AD203B41FA5}">
                      <a16:colId xmlns:a16="http://schemas.microsoft.com/office/drawing/2014/main" val="1247584366"/>
                    </a:ext>
                  </a:extLst>
                </a:gridCol>
                <a:gridCol w="884950">
                  <a:extLst>
                    <a:ext uri="{9D8B030D-6E8A-4147-A177-3AD203B41FA5}">
                      <a16:colId xmlns:a16="http://schemas.microsoft.com/office/drawing/2014/main" val="1443539444"/>
                    </a:ext>
                  </a:extLst>
                </a:gridCol>
                <a:gridCol w="884950">
                  <a:extLst>
                    <a:ext uri="{9D8B030D-6E8A-4147-A177-3AD203B41FA5}">
                      <a16:colId xmlns:a16="http://schemas.microsoft.com/office/drawing/2014/main" val="4159753349"/>
                    </a:ext>
                  </a:extLst>
                </a:gridCol>
              </a:tblGrid>
              <a:tr h="559619">
                <a:tc>
                  <a:txBody>
                    <a:bodyPr/>
                    <a:lstStyle/>
                    <a:p>
                      <a:pPr algn="ctr"/>
                      <a:r>
                        <a:rPr lang="en-GB" sz="2800" b="1">
                          <a:solidFill>
                            <a:srgbClr val="E87D1E"/>
                          </a:solidFill>
                          <a:latin typeface="Century Gothic" panose="020B0502020202020204" pitchFamily="34" charset="0"/>
                        </a:rPr>
                        <a:t>sch-</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st-</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sp-</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7477341"/>
                  </a:ext>
                </a:extLst>
              </a:tr>
              <a:tr h="472275">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6307809"/>
                  </a:ext>
                </a:extLst>
              </a:tr>
            </a:tbl>
          </a:graphicData>
        </a:graphic>
      </p:graphicFrame>
      <p:cxnSp>
        <p:nvCxnSpPr>
          <p:cNvPr id="18" name="Straight Connector 17"/>
          <p:cNvCxnSpPr/>
          <p:nvPr/>
        </p:nvCxnSpPr>
        <p:spPr>
          <a:xfrm>
            <a:off x="2362186" y="4022476"/>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299103" y="4022475"/>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531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5">
            <a:alphaModFix/>
          </a:blip>
          <a:srcRect/>
          <a:stretch/>
        </p:blipFill>
        <p:spPr>
          <a:xfrm>
            <a:off x="0" y="267916"/>
            <a:ext cx="8294914" cy="869950"/>
          </a:xfrm>
          <a:prstGeom prst="rect">
            <a:avLst/>
          </a:prstGeom>
          <a:noFill/>
          <a:ln>
            <a:noFill/>
          </a:ln>
        </p:spPr>
      </p:pic>
      <p:sp>
        <p:nvSpPr>
          <p:cNvPr id="149" name="Google Shape;149;p2"/>
          <p:cNvSpPr txBox="1">
            <a:spLocks noGrp="1"/>
          </p:cNvSpPr>
          <p:nvPr>
            <p:ph type="title"/>
          </p:nvPr>
        </p:nvSpPr>
        <p:spPr>
          <a:xfrm>
            <a:off x="0" y="294040"/>
            <a:ext cx="7396843"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000" dirty="0">
                <a:solidFill>
                  <a:schemeClr val="lt1"/>
                </a:solidFill>
              </a:rPr>
              <a:t>Talking about past actions and events</a:t>
            </a:r>
            <a:endParaRPr sz="3000" i="1" dirty="0">
              <a:solidFill>
                <a:schemeClr val="lt1"/>
              </a:solidFill>
            </a:endParaRPr>
          </a:p>
        </p:txBody>
      </p:sp>
      <p:sp>
        <p:nvSpPr>
          <p:cNvPr id="150" name="Google Shape;150;p2"/>
          <p:cNvSpPr/>
          <p:nvPr/>
        </p:nvSpPr>
        <p:spPr>
          <a:xfrm>
            <a:off x="10321636" y="247046"/>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a:solidFill>
                  <a:srgbClr val="FFFFFF"/>
                </a:solidFill>
                <a:latin typeface="Century Gothic" panose="020B0502020202020204" pitchFamily="34" charset="0"/>
                <a:ea typeface="Century Gothic"/>
                <a:cs typeface="Century Gothic"/>
                <a:sym typeface="Century Gothic"/>
              </a:rPr>
              <a:t>Grammatik</a:t>
            </a:r>
            <a:endParaRPr b="1" dirty="0">
              <a:solidFill>
                <a:srgbClr val="FFFFFF"/>
              </a:solidFill>
              <a:latin typeface="Century Gothic" panose="020B0502020202020204" pitchFamily="34" charset="0"/>
              <a:ea typeface="Century Gothic"/>
              <a:cs typeface="Century Gothic"/>
              <a:sym typeface="Century Gothic"/>
            </a:endParaRPr>
          </a:p>
        </p:txBody>
      </p:sp>
      <p:sp>
        <p:nvSpPr>
          <p:cNvPr id="26" name="TextBox 25"/>
          <p:cNvSpPr txBox="1"/>
          <p:nvPr/>
        </p:nvSpPr>
        <p:spPr>
          <a:xfrm>
            <a:off x="7589837" y="4251288"/>
            <a:ext cx="5463597" cy="415498"/>
          </a:xfrm>
          <a:prstGeom prst="rect">
            <a:avLst/>
          </a:prstGeom>
          <a:noFill/>
        </p:spPr>
        <p:txBody>
          <a:bodyPr wrap="square" rtlCol="0">
            <a:spAutoFit/>
          </a:bodyPr>
          <a:lstStyle/>
          <a:p>
            <a:pPr>
              <a:defRPr/>
            </a:pPr>
            <a:r>
              <a:rPr lang="en-GB" sz="2000" dirty="0" err="1">
                <a:solidFill>
                  <a:srgbClr val="104F75"/>
                </a:solidFill>
                <a:latin typeface="Century Gothic" panose="020B0502020202020204" pitchFamily="34" charset="0"/>
              </a:rPr>
              <a:t>Er</a:t>
            </a:r>
            <a:r>
              <a:rPr lang="en-GB" sz="2000" dirty="0">
                <a:solidFill>
                  <a:srgbClr val="104F75"/>
                </a:solidFill>
                <a:latin typeface="Century Gothic" panose="020B0502020202020204" pitchFamily="34" charset="0"/>
              </a:rPr>
              <a:t> </a:t>
            </a:r>
            <a:r>
              <a:rPr lang="en-GB" sz="2000" b="1" dirty="0">
                <a:solidFill>
                  <a:srgbClr val="104F75"/>
                </a:solidFill>
                <a:latin typeface="Century Gothic" panose="020B0502020202020204" pitchFamily="34" charset="0"/>
              </a:rPr>
              <a:t>hat</a:t>
            </a:r>
            <a:r>
              <a:rPr lang="en-GB" sz="2000" dirty="0">
                <a:solidFill>
                  <a:srgbClr val="104F75"/>
                </a:solidFill>
                <a:latin typeface="Century Gothic" panose="020B0502020202020204" pitchFamily="34" charset="0"/>
              </a:rPr>
              <a:t> Deutsch </a:t>
            </a:r>
            <a:r>
              <a:rPr lang="en-GB" sz="2000" b="1" dirty="0" err="1">
                <a:solidFill>
                  <a:srgbClr val="E87D1E"/>
                </a:solidFill>
                <a:latin typeface="Century Gothic" panose="020B0502020202020204" pitchFamily="34" charset="0"/>
              </a:rPr>
              <a:t>ge</a:t>
            </a:r>
            <a:r>
              <a:rPr lang="en-GB" sz="2000" b="1" dirty="0" err="1">
                <a:solidFill>
                  <a:srgbClr val="104F75"/>
                </a:solidFill>
                <a:latin typeface="Century Gothic" panose="020B0502020202020204" pitchFamily="34" charset="0"/>
              </a:rPr>
              <a:t>sproch</a:t>
            </a:r>
            <a:r>
              <a:rPr lang="en-GB" sz="2000" b="1" dirty="0" err="1">
                <a:solidFill>
                  <a:srgbClr val="E87D1E"/>
                </a:solidFill>
                <a:latin typeface="Century Gothic" panose="020B0502020202020204" pitchFamily="34" charset="0"/>
              </a:rPr>
              <a:t>en</a:t>
            </a:r>
            <a:r>
              <a:rPr lang="en-GB" sz="2000" dirty="0">
                <a:solidFill>
                  <a:srgbClr val="115076"/>
                </a:solidFill>
                <a:latin typeface="Century Gothic" panose="020B0502020202020204" pitchFamily="34" charset="0"/>
              </a:rPr>
              <a:t>.</a:t>
            </a:r>
            <a:endParaRPr lang="en-GB" sz="2100" b="1" dirty="0">
              <a:solidFill>
                <a:srgbClr val="115076"/>
              </a:solidFill>
              <a:latin typeface="Century Gothic" panose="020B0502020202020204" pitchFamily="34" charset="0"/>
            </a:endParaRPr>
          </a:p>
        </p:txBody>
      </p:sp>
      <p:sp>
        <p:nvSpPr>
          <p:cNvPr id="37" name="TextBox 36"/>
          <p:cNvSpPr txBox="1"/>
          <p:nvPr/>
        </p:nvSpPr>
        <p:spPr>
          <a:xfrm>
            <a:off x="8363842" y="2249777"/>
            <a:ext cx="5451611" cy="415498"/>
          </a:xfrm>
          <a:prstGeom prst="rect">
            <a:avLst/>
          </a:prstGeom>
          <a:noFill/>
        </p:spPr>
        <p:txBody>
          <a:bodyPr wrap="square" rtlCol="0">
            <a:spAutoFit/>
          </a:bodyPr>
          <a:lstStyle/>
          <a:p>
            <a:pPr>
              <a:defRPr/>
            </a:pPr>
            <a:r>
              <a:rPr lang="en-GB" sz="2000" dirty="0">
                <a:solidFill>
                  <a:srgbClr val="104F75"/>
                </a:solidFill>
                <a:latin typeface="Century Gothic" panose="020B0502020202020204" pitchFamily="34" charset="0"/>
              </a:rPr>
              <a:t>Sie </a:t>
            </a:r>
            <a:r>
              <a:rPr lang="en-GB" sz="2000" b="1" dirty="0">
                <a:solidFill>
                  <a:srgbClr val="104F75"/>
                </a:solidFill>
                <a:latin typeface="Century Gothic" panose="020B0502020202020204" pitchFamily="34" charset="0"/>
              </a:rPr>
              <a:t>hat</a:t>
            </a:r>
            <a:r>
              <a:rPr lang="en-GB" sz="2000" dirty="0">
                <a:solidFill>
                  <a:srgbClr val="104F75"/>
                </a:solidFill>
                <a:latin typeface="Century Gothic" panose="020B0502020202020204" pitchFamily="34" charset="0"/>
              </a:rPr>
              <a:t> Freunde </a:t>
            </a:r>
            <a:r>
              <a:rPr lang="en-GB" sz="2000" b="1" dirty="0" err="1">
                <a:solidFill>
                  <a:srgbClr val="E87D1E"/>
                </a:solidFill>
                <a:latin typeface="Century Gothic" panose="020B0502020202020204" pitchFamily="34" charset="0"/>
              </a:rPr>
              <a:t>be</a:t>
            </a:r>
            <a:r>
              <a:rPr lang="en-GB" sz="2000" b="1" dirty="0" err="1">
                <a:solidFill>
                  <a:srgbClr val="104F75"/>
                </a:solidFill>
                <a:latin typeface="Century Gothic" panose="020B0502020202020204" pitchFamily="34" charset="0"/>
              </a:rPr>
              <a:t>such</a:t>
            </a:r>
            <a:r>
              <a:rPr lang="en-GB" sz="2000" b="1" dirty="0" err="1">
                <a:solidFill>
                  <a:srgbClr val="E87D1E"/>
                </a:solidFill>
                <a:latin typeface="Century Gothic" panose="020B0502020202020204" pitchFamily="34" charset="0"/>
              </a:rPr>
              <a:t>t</a:t>
            </a:r>
            <a:r>
              <a:rPr lang="en-GB" sz="2000" dirty="0">
                <a:solidFill>
                  <a:srgbClr val="115076"/>
                </a:solidFill>
                <a:latin typeface="Century Gothic" panose="020B0502020202020204" pitchFamily="34" charset="0"/>
              </a:rPr>
              <a:t>.</a:t>
            </a:r>
            <a:r>
              <a:rPr lang="en-GB" sz="2100" dirty="0">
                <a:solidFill>
                  <a:srgbClr val="115076"/>
                </a:solidFill>
                <a:latin typeface="Century Gothic" panose="020B0502020202020204" pitchFamily="34" charset="0"/>
              </a:rPr>
              <a:t> </a:t>
            </a:r>
            <a:endParaRPr lang="en-GB" sz="2100" b="1" dirty="0">
              <a:solidFill>
                <a:srgbClr val="115076"/>
              </a:solidFill>
              <a:latin typeface="Century Gothic" panose="020B0502020202020204" pitchFamily="34" charset="0"/>
            </a:endParaRPr>
          </a:p>
        </p:txBody>
      </p:sp>
      <p:sp>
        <p:nvSpPr>
          <p:cNvPr id="21" name="TextBox 20"/>
          <p:cNvSpPr txBox="1"/>
          <p:nvPr/>
        </p:nvSpPr>
        <p:spPr>
          <a:xfrm>
            <a:off x="7578717" y="4725965"/>
            <a:ext cx="5575253" cy="400110"/>
          </a:xfrm>
          <a:prstGeom prst="rect">
            <a:avLst/>
          </a:prstGeom>
          <a:noFill/>
        </p:spPr>
        <p:txBody>
          <a:bodyPr wrap="square" rtlCol="0">
            <a:spAutoFit/>
          </a:bodyPr>
          <a:lstStyle/>
          <a:p>
            <a:r>
              <a:rPr lang="en-GB" sz="2000" dirty="0">
                <a:solidFill>
                  <a:srgbClr val="104F75"/>
                </a:solidFill>
                <a:latin typeface="Century Gothic" panose="020B0502020202020204" pitchFamily="34" charset="0"/>
              </a:rPr>
              <a:t>He </a:t>
            </a:r>
            <a:r>
              <a:rPr lang="en-GB" sz="2000" u="sng" dirty="0">
                <a:solidFill>
                  <a:srgbClr val="104F75"/>
                </a:solidFill>
                <a:latin typeface="Century Gothic" panose="020B0502020202020204" pitchFamily="34" charset="0"/>
              </a:rPr>
              <a:t>has</a:t>
            </a:r>
            <a:r>
              <a:rPr lang="en-GB" sz="2000" dirty="0">
                <a:solidFill>
                  <a:srgbClr val="104F75"/>
                </a:solidFill>
                <a:latin typeface="Century Gothic" panose="020B0502020202020204" pitchFamily="34" charset="0"/>
              </a:rPr>
              <a:t> </a:t>
            </a:r>
            <a:r>
              <a:rPr lang="en-GB" sz="2000" u="sng" dirty="0">
                <a:solidFill>
                  <a:srgbClr val="104F75"/>
                </a:solidFill>
                <a:latin typeface="Century Gothic" panose="020B0502020202020204" pitchFamily="34" charset="0"/>
              </a:rPr>
              <a:t>spoken</a:t>
            </a:r>
            <a:r>
              <a:rPr lang="en-GB" sz="2000" dirty="0">
                <a:solidFill>
                  <a:srgbClr val="104F75"/>
                </a:solidFill>
                <a:latin typeface="Century Gothic" panose="020B0502020202020204" pitchFamily="34" charset="0"/>
              </a:rPr>
              <a:t> / spoke German.</a:t>
            </a:r>
          </a:p>
        </p:txBody>
      </p:sp>
      <p:sp>
        <p:nvSpPr>
          <p:cNvPr id="22" name="TextBox 21"/>
          <p:cNvSpPr txBox="1"/>
          <p:nvPr/>
        </p:nvSpPr>
        <p:spPr>
          <a:xfrm>
            <a:off x="8351854" y="2705303"/>
            <a:ext cx="5575253" cy="400110"/>
          </a:xfrm>
          <a:prstGeom prst="rect">
            <a:avLst/>
          </a:prstGeom>
          <a:noFill/>
        </p:spPr>
        <p:txBody>
          <a:bodyPr wrap="square" rtlCol="0">
            <a:spAutoFit/>
          </a:bodyPr>
          <a:lstStyle/>
          <a:p>
            <a:r>
              <a:rPr lang="en-GB" sz="2000" i="1" dirty="0">
                <a:solidFill>
                  <a:srgbClr val="104F75"/>
                </a:solidFill>
                <a:latin typeface="Century Gothic" panose="020B0502020202020204" pitchFamily="34" charset="0"/>
              </a:rPr>
              <a:t>She </a:t>
            </a:r>
            <a:r>
              <a:rPr lang="en-GB" sz="2000" i="1" u="sng" dirty="0">
                <a:solidFill>
                  <a:srgbClr val="104F75"/>
                </a:solidFill>
                <a:latin typeface="Century Gothic" panose="020B0502020202020204" pitchFamily="34" charset="0"/>
              </a:rPr>
              <a:t>has</a:t>
            </a:r>
            <a:r>
              <a:rPr lang="en-GB" sz="2000" i="1" dirty="0">
                <a:solidFill>
                  <a:srgbClr val="104F75"/>
                </a:solidFill>
                <a:latin typeface="Century Gothic" panose="020B0502020202020204" pitchFamily="34" charset="0"/>
              </a:rPr>
              <a:t> </a:t>
            </a:r>
            <a:r>
              <a:rPr lang="en-GB" sz="2000" i="1" u="sng" dirty="0">
                <a:solidFill>
                  <a:srgbClr val="104F75"/>
                </a:solidFill>
                <a:latin typeface="Century Gothic" panose="020B0502020202020204" pitchFamily="34" charset="0"/>
              </a:rPr>
              <a:t>visited</a:t>
            </a:r>
            <a:r>
              <a:rPr lang="en-GB" sz="2000" i="1" dirty="0">
                <a:solidFill>
                  <a:srgbClr val="104F75"/>
                </a:solidFill>
                <a:latin typeface="Century Gothic" panose="020B0502020202020204" pitchFamily="34" charset="0"/>
              </a:rPr>
              <a:t> / visited friends.</a:t>
            </a:r>
          </a:p>
        </p:txBody>
      </p:sp>
      <p:sp>
        <p:nvSpPr>
          <p:cNvPr id="16" name="TextBox 15"/>
          <p:cNvSpPr txBox="1"/>
          <p:nvPr/>
        </p:nvSpPr>
        <p:spPr>
          <a:xfrm>
            <a:off x="151582" y="1262660"/>
            <a:ext cx="11888835" cy="707886"/>
          </a:xfrm>
          <a:prstGeom prst="rect">
            <a:avLst/>
          </a:prstGeom>
          <a:noFill/>
        </p:spPr>
        <p:txBody>
          <a:bodyPr wrap="square" rtlCol="0">
            <a:spAutoFit/>
          </a:bodyPr>
          <a:lstStyle/>
          <a:p>
            <a:pPr>
              <a:defRPr/>
            </a:pPr>
            <a:r>
              <a:rPr lang="en-GB" sz="2000" dirty="0">
                <a:solidFill>
                  <a:srgbClr val="104F75"/>
                </a:solidFill>
                <a:latin typeface="Century Gothic" panose="020B0502020202020204" pitchFamily="34" charset="0"/>
              </a:rPr>
              <a:t>To talk about what other people have done, use the </a:t>
            </a:r>
            <a:r>
              <a:rPr lang="en-GB" sz="2000" b="1" dirty="0">
                <a:solidFill>
                  <a:srgbClr val="104F75"/>
                </a:solidFill>
                <a:latin typeface="Century Gothic" panose="020B0502020202020204" pitchFamily="34" charset="0"/>
              </a:rPr>
              <a:t>“</a:t>
            </a:r>
            <a:r>
              <a:rPr lang="en-GB" sz="2000" b="1" dirty="0" err="1">
                <a:solidFill>
                  <a:srgbClr val="104F75"/>
                </a:solidFill>
                <a:latin typeface="Century Gothic" panose="020B0502020202020204" pitchFamily="34" charset="0"/>
              </a:rPr>
              <a:t>er</a:t>
            </a:r>
            <a:r>
              <a:rPr lang="en-GB" sz="2000" b="1" dirty="0">
                <a:solidFill>
                  <a:srgbClr val="104F75"/>
                </a:solidFill>
                <a:latin typeface="Century Gothic" panose="020B0502020202020204" pitchFamily="34" charset="0"/>
              </a:rPr>
              <a:t>” </a:t>
            </a:r>
            <a:r>
              <a:rPr lang="en-GB" sz="2000" dirty="0">
                <a:solidFill>
                  <a:srgbClr val="104F75"/>
                </a:solidFill>
                <a:latin typeface="Century Gothic" panose="020B0502020202020204" pitchFamily="34" charset="0"/>
              </a:rPr>
              <a:t>and</a:t>
            </a:r>
            <a:r>
              <a:rPr lang="en-GB" sz="2000" b="1" dirty="0">
                <a:solidFill>
                  <a:srgbClr val="104F75"/>
                </a:solidFill>
                <a:latin typeface="Century Gothic" panose="020B0502020202020204" pitchFamily="34" charset="0"/>
              </a:rPr>
              <a:t> “</a:t>
            </a:r>
            <a:r>
              <a:rPr lang="en-GB" sz="2000" b="1" dirty="0" err="1">
                <a:solidFill>
                  <a:srgbClr val="104F75"/>
                </a:solidFill>
                <a:latin typeface="Century Gothic" panose="020B0502020202020204" pitchFamily="34" charset="0"/>
              </a:rPr>
              <a:t>sie</a:t>
            </a:r>
            <a:r>
              <a:rPr lang="en-GB" sz="2000" b="1" dirty="0">
                <a:solidFill>
                  <a:srgbClr val="104F75"/>
                </a:solidFill>
                <a:latin typeface="Century Gothic" panose="020B0502020202020204" pitchFamily="34" charset="0"/>
              </a:rPr>
              <a:t>” </a:t>
            </a:r>
            <a:r>
              <a:rPr lang="en-GB" sz="2000" dirty="0">
                <a:solidFill>
                  <a:srgbClr val="104F75"/>
                </a:solidFill>
                <a:latin typeface="Century Gothic" panose="020B0502020202020204" pitchFamily="34" charset="0"/>
              </a:rPr>
              <a:t>form of </a:t>
            </a:r>
            <a:r>
              <a:rPr lang="en-GB" sz="2000" b="1" dirty="0" err="1">
                <a:solidFill>
                  <a:srgbClr val="104F75"/>
                </a:solidFill>
                <a:latin typeface="Century Gothic" panose="020B0502020202020204" pitchFamily="34" charset="0"/>
              </a:rPr>
              <a:t>haben</a:t>
            </a:r>
            <a:r>
              <a:rPr lang="en-GB" sz="2000" dirty="0">
                <a:solidFill>
                  <a:srgbClr val="104F75"/>
                </a:solidFill>
                <a:latin typeface="Century Gothic" panose="020B0502020202020204" pitchFamily="34" charset="0"/>
              </a:rPr>
              <a:t>,</a:t>
            </a:r>
            <a:endParaRPr lang="en-GB" sz="2000" b="1" dirty="0">
              <a:solidFill>
                <a:srgbClr val="104F75"/>
              </a:solidFill>
              <a:latin typeface="Century Gothic" panose="020B0502020202020204" pitchFamily="34" charset="0"/>
            </a:endParaRPr>
          </a:p>
          <a:p>
            <a:pPr>
              <a:defRPr/>
            </a:pPr>
            <a:r>
              <a:rPr lang="en-GB" sz="2000" dirty="0">
                <a:solidFill>
                  <a:srgbClr val="104F75"/>
                </a:solidFill>
                <a:latin typeface="Century Gothic" panose="020B0502020202020204" pitchFamily="34" charset="0"/>
              </a:rPr>
              <a:t>together with the </a:t>
            </a:r>
            <a:r>
              <a:rPr lang="en-GB" sz="2000" b="1" dirty="0">
                <a:solidFill>
                  <a:srgbClr val="E87D1E"/>
                </a:solidFill>
                <a:latin typeface="Century Gothic" panose="020B0502020202020204" pitchFamily="34" charset="0"/>
              </a:rPr>
              <a:t>past participle</a:t>
            </a:r>
            <a:r>
              <a:rPr lang="en-GB" sz="2000" dirty="0">
                <a:solidFill>
                  <a:srgbClr val="115076"/>
                </a:solidFill>
                <a:latin typeface="Century Gothic" panose="020B0502020202020204" pitchFamily="34" charset="0"/>
              </a:rPr>
              <a:t>:</a:t>
            </a:r>
            <a:endParaRPr lang="en-GB" sz="2000" b="1" dirty="0">
              <a:solidFill>
                <a:srgbClr val="115076"/>
              </a:solidFill>
              <a:latin typeface="Century Gothic" panose="020B0502020202020204" pitchFamily="34" charset="0"/>
            </a:endParaRPr>
          </a:p>
        </p:txBody>
      </p:sp>
      <p:sp>
        <p:nvSpPr>
          <p:cNvPr id="17" name="TextBox 16"/>
          <p:cNvSpPr txBox="1"/>
          <p:nvPr/>
        </p:nvSpPr>
        <p:spPr>
          <a:xfrm>
            <a:off x="144325" y="4259273"/>
            <a:ext cx="5463597" cy="415498"/>
          </a:xfrm>
          <a:prstGeom prst="rect">
            <a:avLst/>
          </a:prstGeom>
          <a:noFill/>
        </p:spPr>
        <p:txBody>
          <a:bodyPr wrap="square" rtlCol="0">
            <a:spAutoFit/>
          </a:bodyPr>
          <a:lstStyle/>
          <a:p>
            <a:pPr>
              <a:defRPr/>
            </a:pPr>
            <a:r>
              <a:rPr lang="en-GB" sz="2000" dirty="0" err="1">
                <a:solidFill>
                  <a:srgbClr val="104F75"/>
                </a:solidFill>
                <a:latin typeface="Century Gothic" panose="020B0502020202020204" pitchFamily="34" charset="0"/>
              </a:rPr>
              <a:t>Er</a:t>
            </a:r>
            <a:r>
              <a:rPr lang="en-GB" sz="2000" dirty="0">
                <a:solidFill>
                  <a:srgbClr val="104F75"/>
                </a:solidFill>
                <a:latin typeface="Century Gothic" panose="020B0502020202020204" pitchFamily="34" charset="0"/>
              </a:rPr>
              <a:t> </a:t>
            </a:r>
            <a:r>
              <a:rPr lang="en-GB" sz="2000" b="1" dirty="0">
                <a:solidFill>
                  <a:srgbClr val="104F75"/>
                </a:solidFill>
                <a:latin typeface="Century Gothic" panose="020B0502020202020204" pitchFamily="34" charset="0"/>
              </a:rPr>
              <a:t>hat</a:t>
            </a:r>
            <a:r>
              <a:rPr lang="en-GB" sz="2000" dirty="0">
                <a:solidFill>
                  <a:srgbClr val="104F75"/>
                </a:solidFill>
                <a:latin typeface="Century Gothic" panose="020B0502020202020204" pitchFamily="34" charset="0"/>
              </a:rPr>
              <a:t> Freunde </a:t>
            </a:r>
            <a:r>
              <a:rPr lang="en-GB" sz="2000" b="1" dirty="0" err="1">
                <a:solidFill>
                  <a:srgbClr val="E87D1E"/>
                </a:solidFill>
                <a:latin typeface="Century Gothic" panose="020B0502020202020204" pitchFamily="34" charset="0"/>
              </a:rPr>
              <a:t>ge</a:t>
            </a:r>
            <a:r>
              <a:rPr lang="en-GB" sz="2000" b="1" dirty="0" err="1">
                <a:solidFill>
                  <a:srgbClr val="104F75"/>
                </a:solidFill>
                <a:latin typeface="Century Gothic" panose="020B0502020202020204" pitchFamily="34" charset="0"/>
              </a:rPr>
              <a:t>troff</a:t>
            </a:r>
            <a:r>
              <a:rPr lang="en-GB" sz="2000" b="1" dirty="0" err="1">
                <a:solidFill>
                  <a:srgbClr val="E87D1E"/>
                </a:solidFill>
                <a:latin typeface="Century Gothic" panose="020B0502020202020204" pitchFamily="34" charset="0"/>
              </a:rPr>
              <a:t>en</a:t>
            </a:r>
            <a:r>
              <a:rPr lang="en-GB" sz="2000" dirty="0">
                <a:solidFill>
                  <a:srgbClr val="115076"/>
                </a:solidFill>
                <a:latin typeface="Century Gothic" panose="020B0502020202020204" pitchFamily="34" charset="0"/>
              </a:rPr>
              <a:t>.</a:t>
            </a:r>
            <a:endParaRPr lang="en-GB" sz="2100" b="1" dirty="0">
              <a:solidFill>
                <a:srgbClr val="115076"/>
              </a:solidFill>
              <a:latin typeface="Century Gothic" panose="020B0502020202020204" pitchFamily="34" charset="0"/>
            </a:endParaRPr>
          </a:p>
        </p:txBody>
      </p:sp>
      <p:sp>
        <p:nvSpPr>
          <p:cNvPr id="18" name="TextBox 17"/>
          <p:cNvSpPr txBox="1"/>
          <p:nvPr/>
        </p:nvSpPr>
        <p:spPr>
          <a:xfrm>
            <a:off x="213431" y="2198560"/>
            <a:ext cx="5451611" cy="415498"/>
          </a:xfrm>
          <a:prstGeom prst="rect">
            <a:avLst/>
          </a:prstGeom>
          <a:noFill/>
        </p:spPr>
        <p:txBody>
          <a:bodyPr wrap="square" rtlCol="0">
            <a:spAutoFit/>
          </a:bodyPr>
          <a:lstStyle/>
          <a:p>
            <a:pPr>
              <a:defRPr/>
            </a:pPr>
            <a:r>
              <a:rPr lang="en-GB" sz="2000" dirty="0">
                <a:solidFill>
                  <a:srgbClr val="104F75"/>
                </a:solidFill>
                <a:latin typeface="Century Gothic" panose="020B0502020202020204" pitchFamily="34" charset="0"/>
              </a:rPr>
              <a:t>Sie </a:t>
            </a:r>
            <a:r>
              <a:rPr lang="en-GB" sz="2000" b="1" dirty="0">
                <a:solidFill>
                  <a:srgbClr val="104F75"/>
                </a:solidFill>
                <a:latin typeface="Century Gothic" panose="020B0502020202020204" pitchFamily="34" charset="0"/>
              </a:rPr>
              <a:t>hat</a:t>
            </a:r>
            <a:r>
              <a:rPr lang="en-GB" sz="2000" dirty="0">
                <a:solidFill>
                  <a:srgbClr val="104F75"/>
                </a:solidFill>
                <a:latin typeface="Century Gothic" panose="020B0502020202020204" pitchFamily="34" charset="0"/>
              </a:rPr>
              <a:t> </a:t>
            </a:r>
            <a:r>
              <a:rPr lang="en-GB" sz="2000" dirty="0" err="1">
                <a:solidFill>
                  <a:srgbClr val="104F75"/>
                </a:solidFill>
                <a:latin typeface="Century Gothic" panose="020B0502020202020204" pitchFamily="34" charset="0"/>
              </a:rPr>
              <a:t>im</a:t>
            </a:r>
            <a:r>
              <a:rPr lang="en-GB" sz="2000" dirty="0">
                <a:solidFill>
                  <a:srgbClr val="104F75"/>
                </a:solidFill>
                <a:latin typeface="Century Gothic" panose="020B0502020202020204" pitchFamily="34" charset="0"/>
              </a:rPr>
              <a:t> Café </a:t>
            </a:r>
            <a:r>
              <a:rPr lang="en-GB" sz="2000" b="1" dirty="0" err="1">
                <a:solidFill>
                  <a:srgbClr val="E87D1E"/>
                </a:solidFill>
                <a:latin typeface="Century Gothic" panose="020B0502020202020204" pitchFamily="34" charset="0"/>
              </a:rPr>
              <a:t>ge</a:t>
            </a:r>
            <a:r>
              <a:rPr lang="en-GB" sz="2000" b="1" dirty="0" err="1">
                <a:solidFill>
                  <a:srgbClr val="104F75"/>
                </a:solidFill>
                <a:latin typeface="Century Gothic" panose="020B0502020202020204" pitchFamily="34" charset="0"/>
              </a:rPr>
              <a:t>gess</a:t>
            </a:r>
            <a:r>
              <a:rPr lang="en-GB" sz="2000" b="1" dirty="0" err="1">
                <a:solidFill>
                  <a:srgbClr val="E87D1E"/>
                </a:solidFill>
                <a:latin typeface="Century Gothic" panose="020B0502020202020204" pitchFamily="34" charset="0"/>
              </a:rPr>
              <a:t>en</a:t>
            </a:r>
            <a:r>
              <a:rPr lang="en-GB" sz="2000" dirty="0">
                <a:solidFill>
                  <a:srgbClr val="115076"/>
                </a:solidFill>
                <a:latin typeface="Century Gothic" panose="020B0502020202020204" pitchFamily="34" charset="0"/>
              </a:rPr>
              <a:t>.</a:t>
            </a:r>
            <a:r>
              <a:rPr lang="en-GB" sz="2100" dirty="0">
                <a:solidFill>
                  <a:srgbClr val="115076"/>
                </a:solidFill>
                <a:latin typeface="Century Gothic" panose="020B0502020202020204" pitchFamily="34" charset="0"/>
              </a:rPr>
              <a:t> </a:t>
            </a:r>
            <a:endParaRPr lang="en-GB" sz="2100" b="1" dirty="0">
              <a:solidFill>
                <a:srgbClr val="115076"/>
              </a:solidFill>
              <a:latin typeface="Century Gothic" panose="020B0502020202020204" pitchFamily="34" charset="0"/>
            </a:endParaRPr>
          </a:p>
        </p:txBody>
      </p:sp>
      <p:sp>
        <p:nvSpPr>
          <p:cNvPr id="19" name="TextBox 18"/>
          <p:cNvSpPr txBox="1"/>
          <p:nvPr/>
        </p:nvSpPr>
        <p:spPr>
          <a:xfrm>
            <a:off x="120669" y="4713919"/>
            <a:ext cx="5575253" cy="400110"/>
          </a:xfrm>
          <a:prstGeom prst="rect">
            <a:avLst/>
          </a:prstGeom>
          <a:noFill/>
        </p:spPr>
        <p:txBody>
          <a:bodyPr wrap="square" rtlCol="0">
            <a:spAutoFit/>
          </a:bodyPr>
          <a:lstStyle/>
          <a:p>
            <a:r>
              <a:rPr lang="en-GB" sz="2000" dirty="0">
                <a:solidFill>
                  <a:srgbClr val="104F75"/>
                </a:solidFill>
                <a:latin typeface="Century Gothic" panose="020B0502020202020204" pitchFamily="34" charset="0"/>
              </a:rPr>
              <a:t>He </a:t>
            </a:r>
            <a:r>
              <a:rPr lang="en-GB" sz="2000" u="sng" dirty="0">
                <a:solidFill>
                  <a:srgbClr val="104F75"/>
                </a:solidFill>
                <a:latin typeface="Century Gothic" panose="020B0502020202020204" pitchFamily="34" charset="0"/>
              </a:rPr>
              <a:t>has</a:t>
            </a:r>
            <a:r>
              <a:rPr lang="en-GB" sz="2000" dirty="0">
                <a:solidFill>
                  <a:srgbClr val="104F75"/>
                </a:solidFill>
                <a:latin typeface="Century Gothic" panose="020B0502020202020204" pitchFamily="34" charset="0"/>
              </a:rPr>
              <a:t> </a:t>
            </a:r>
            <a:r>
              <a:rPr lang="en-GB" sz="2000" u="sng" dirty="0">
                <a:solidFill>
                  <a:srgbClr val="104F75"/>
                </a:solidFill>
                <a:latin typeface="Century Gothic" panose="020B0502020202020204" pitchFamily="34" charset="0"/>
              </a:rPr>
              <a:t>met</a:t>
            </a:r>
            <a:r>
              <a:rPr lang="en-GB" sz="2000" dirty="0">
                <a:solidFill>
                  <a:srgbClr val="104F75"/>
                </a:solidFill>
                <a:latin typeface="Century Gothic" panose="020B0502020202020204" pitchFamily="34" charset="0"/>
              </a:rPr>
              <a:t> / </a:t>
            </a:r>
            <a:r>
              <a:rPr lang="en-GB" sz="2000" u="sng" dirty="0">
                <a:solidFill>
                  <a:srgbClr val="104F75"/>
                </a:solidFill>
                <a:latin typeface="Century Gothic" panose="020B0502020202020204" pitchFamily="34" charset="0"/>
              </a:rPr>
              <a:t>met</a:t>
            </a:r>
            <a:r>
              <a:rPr lang="en-GB" sz="2000" dirty="0">
                <a:solidFill>
                  <a:srgbClr val="104F75"/>
                </a:solidFill>
                <a:latin typeface="Century Gothic" panose="020B0502020202020204" pitchFamily="34" charset="0"/>
              </a:rPr>
              <a:t> friends.</a:t>
            </a:r>
          </a:p>
        </p:txBody>
      </p:sp>
      <p:sp>
        <p:nvSpPr>
          <p:cNvPr id="23" name="TextBox 22"/>
          <p:cNvSpPr txBox="1"/>
          <p:nvPr/>
        </p:nvSpPr>
        <p:spPr>
          <a:xfrm>
            <a:off x="170028" y="2695753"/>
            <a:ext cx="5575253" cy="400110"/>
          </a:xfrm>
          <a:prstGeom prst="rect">
            <a:avLst/>
          </a:prstGeom>
          <a:noFill/>
        </p:spPr>
        <p:txBody>
          <a:bodyPr wrap="square" rtlCol="0">
            <a:spAutoFit/>
          </a:bodyPr>
          <a:lstStyle/>
          <a:p>
            <a:r>
              <a:rPr lang="en-GB" sz="2000" i="1" dirty="0">
                <a:solidFill>
                  <a:srgbClr val="104F75"/>
                </a:solidFill>
                <a:latin typeface="Century Gothic" panose="020B0502020202020204" pitchFamily="34" charset="0"/>
              </a:rPr>
              <a:t>She </a:t>
            </a:r>
            <a:r>
              <a:rPr lang="en-GB" sz="2000" i="1" u="sng" dirty="0">
                <a:solidFill>
                  <a:srgbClr val="104F75"/>
                </a:solidFill>
                <a:latin typeface="Century Gothic" panose="020B0502020202020204" pitchFamily="34" charset="0"/>
              </a:rPr>
              <a:t>has</a:t>
            </a:r>
            <a:r>
              <a:rPr lang="en-GB" sz="2000" i="1" dirty="0">
                <a:solidFill>
                  <a:srgbClr val="104F75"/>
                </a:solidFill>
                <a:latin typeface="Century Gothic" panose="020B0502020202020204" pitchFamily="34" charset="0"/>
              </a:rPr>
              <a:t> </a:t>
            </a:r>
            <a:r>
              <a:rPr lang="en-GB" sz="2000" i="1" u="sng" dirty="0">
                <a:solidFill>
                  <a:srgbClr val="104F75"/>
                </a:solidFill>
                <a:latin typeface="Century Gothic" panose="020B0502020202020204" pitchFamily="34" charset="0"/>
              </a:rPr>
              <a:t>eaten</a:t>
            </a:r>
            <a:r>
              <a:rPr lang="en-GB" sz="2000" i="1" dirty="0">
                <a:solidFill>
                  <a:srgbClr val="104F75"/>
                </a:solidFill>
                <a:latin typeface="Century Gothic" panose="020B0502020202020204" pitchFamily="34" charset="0"/>
              </a:rPr>
              <a:t> / </a:t>
            </a:r>
            <a:r>
              <a:rPr lang="en-GB" sz="2000" i="1" u="sng" dirty="0">
                <a:solidFill>
                  <a:srgbClr val="104F75"/>
                </a:solidFill>
                <a:latin typeface="Century Gothic" panose="020B0502020202020204" pitchFamily="34" charset="0"/>
              </a:rPr>
              <a:t>ate</a:t>
            </a:r>
            <a:r>
              <a:rPr lang="en-GB" sz="2000" i="1" dirty="0">
                <a:solidFill>
                  <a:srgbClr val="104F75"/>
                </a:solidFill>
                <a:latin typeface="Century Gothic" panose="020B0502020202020204" pitchFamily="34" charset="0"/>
              </a:rPr>
              <a:t> in the café.</a:t>
            </a:r>
          </a:p>
        </p:txBody>
      </p:sp>
      <p:sp>
        <p:nvSpPr>
          <p:cNvPr id="24" name="TextBox 23"/>
          <p:cNvSpPr txBox="1"/>
          <p:nvPr/>
        </p:nvSpPr>
        <p:spPr>
          <a:xfrm>
            <a:off x="3698421" y="4243303"/>
            <a:ext cx="5463597" cy="415498"/>
          </a:xfrm>
          <a:prstGeom prst="rect">
            <a:avLst/>
          </a:prstGeom>
          <a:noFill/>
        </p:spPr>
        <p:txBody>
          <a:bodyPr wrap="square" rtlCol="0">
            <a:spAutoFit/>
          </a:bodyPr>
          <a:lstStyle/>
          <a:p>
            <a:pPr>
              <a:defRPr/>
            </a:pPr>
            <a:r>
              <a:rPr lang="en-GB" sz="2000" dirty="0" err="1">
                <a:solidFill>
                  <a:srgbClr val="104F75"/>
                </a:solidFill>
                <a:latin typeface="Century Gothic" panose="020B0502020202020204" pitchFamily="34" charset="0"/>
              </a:rPr>
              <a:t>Er</a:t>
            </a:r>
            <a:r>
              <a:rPr lang="en-GB" sz="2000" dirty="0">
                <a:solidFill>
                  <a:srgbClr val="104F75"/>
                </a:solidFill>
                <a:latin typeface="Century Gothic" panose="020B0502020202020204" pitchFamily="34" charset="0"/>
              </a:rPr>
              <a:t> </a:t>
            </a:r>
            <a:r>
              <a:rPr lang="en-GB" sz="2000" b="1" dirty="0">
                <a:solidFill>
                  <a:srgbClr val="104F75"/>
                </a:solidFill>
                <a:latin typeface="Century Gothic" panose="020B0502020202020204" pitchFamily="34" charset="0"/>
              </a:rPr>
              <a:t>hat</a:t>
            </a:r>
            <a:r>
              <a:rPr lang="en-GB" sz="2000" dirty="0">
                <a:solidFill>
                  <a:srgbClr val="104F75"/>
                </a:solidFill>
                <a:latin typeface="Century Gothic" panose="020B0502020202020204" pitchFamily="34" charset="0"/>
              </a:rPr>
              <a:t> </a:t>
            </a:r>
            <a:r>
              <a:rPr lang="en-GB" sz="2000" dirty="0" err="1">
                <a:solidFill>
                  <a:srgbClr val="104F75"/>
                </a:solidFill>
                <a:latin typeface="Century Gothic" panose="020B0502020202020204" pitchFamily="34" charset="0"/>
              </a:rPr>
              <a:t>viel</a:t>
            </a:r>
            <a:r>
              <a:rPr lang="en-GB" sz="2000" dirty="0">
                <a:solidFill>
                  <a:srgbClr val="104F75"/>
                </a:solidFill>
                <a:latin typeface="Century Gothic" panose="020B0502020202020204" pitchFamily="34" charset="0"/>
              </a:rPr>
              <a:t> Wasser </a:t>
            </a:r>
            <a:r>
              <a:rPr lang="en-GB" sz="2000" b="1" dirty="0" err="1">
                <a:solidFill>
                  <a:srgbClr val="E87D1E"/>
                </a:solidFill>
                <a:latin typeface="Century Gothic" panose="020B0502020202020204" pitchFamily="34" charset="0"/>
              </a:rPr>
              <a:t>ge</a:t>
            </a:r>
            <a:r>
              <a:rPr lang="en-GB" sz="2000" b="1" dirty="0" err="1">
                <a:solidFill>
                  <a:srgbClr val="104F75"/>
                </a:solidFill>
                <a:latin typeface="Century Gothic" panose="020B0502020202020204" pitchFamily="34" charset="0"/>
              </a:rPr>
              <a:t>trunk</a:t>
            </a:r>
            <a:r>
              <a:rPr lang="en-GB" sz="2000" b="1" dirty="0" err="1">
                <a:solidFill>
                  <a:srgbClr val="E87D1E"/>
                </a:solidFill>
                <a:latin typeface="Century Gothic" panose="020B0502020202020204" pitchFamily="34" charset="0"/>
              </a:rPr>
              <a:t>en</a:t>
            </a:r>
            <a:r>
              <a:rPr lang="en-GB" sz="2000" dirty="0">
                <a:solidFill>
                  <a:srgbClr val="115076"/>
                </a:solidFill>
                <a:latin typeface="Century Gothic" panose="020B0502020202020204" pitchFamily="34" charset="0"/>
              </a:rPr>
              <a:t>.</a:t>
            </a:r>
            <a:endParaRPr lang="en-GB" sz="2100" b="1" dirty="0">
              <a:solidFill>
                <a:srgbClr val="115076"/>
              </a:solidFill>
              <a:latin typeface="Century Gothic" panose="020B0502020202020204" pitchFamily="34" charset="0"/>
            </a:endParaRPr>
          </a:p>
        </p:txBody>
      </p:sp>
      <p:sp>
        <p:nvSpPr>
          <p:cNvPr id="25" name="TextBox 24"/>
          <p:cNvSpPr txBox="1"/>
          <p:nvPr/>
        </p:nvSpPr>
        <p:spPr>
          <a:xfrm>
            <a:off x="4399667" y="2209749"/>
            <a:ext cx="5451611" cy="415498"/>
          </a:xfrm>
          <a:prstGeom prst="rect">
            <a:avLst/>
          </a:prstGeom>
          <a:noFill/>
        </p:spPr>
        <p:txBody>
          <a:bodyPr wrap="square" rtlCol="0">
            <a:spAutoFit/>
          </a:bodyPr>
          <a:lstStyle/>
          <a:p>
            <a:pPr>
              <a:defRPr/>
            </a:pPr>
            <a:r>
              <a:rPr lang="en-GB" sz="2000" dirty="0">
                <a:solidFill>
                  <a:srgbClr val="104F75"/>
                </a:solidFill>
                <a:latin typeface="Century Gothic" panose="020B0502020202020204" pitchFamily="34" charset="0"/>
              </a:rPr>
              <a:t>Sie </a:t>
            </a:r>
            <a:r>
              <a:rPr lang="en-GB" sz="2000" b="1" dirty="0">
                <a:solidFill>
                  <a:srgbClr val="104F75"/>
                </a:solidFill>
                <a:latin typeface="Century Gothic" panose="020B0502020202020204" pitchFamily="34" charset="0"/>
              </a:rPr>
              <a:t>hat</a:t>
            </a:r>
            <a:r>
              <a:rPr lang="en-GB" sz="2000" dirty="0">
                <a:solidFill>
                  <a:srgbClr val="104F75"/>
                </a:solidFill>
                <a:latin typeface="Century Gothic" panose="020B0502020202020204" pitchFamily="34" charset="0"/>
              </a:rPr>
              <a:t> </a:t>
            </a:r>
            <a:r>
              <a:rPr lang="en-GB" sz="2000" dirty="0" err="1">
                <a:solidFill>
                  <a:srgbClr val="104F75"/>
                </a:solidFill>
                <a:latin typeface="Century Gothic" panose="020B0502020202020204" pitchFamily="34" charset="0"/>
              </a:rPr>
              <a:t>eine</a:t>
            </a:r>
            <a:r>
              <a:rPr lang="en-GB" sz="2000" dirty="0">
                <a:solidFill>
                  <a:srgbClr val="104F75"/>
                </a:solidFill>
                <a:latin typeface="Century Gothic" panose="020B0502020202020204" pitchFamily="34" charset="0"/>
              </a:rPr>
              <a:t> </a:t>
            </a:r>
            <a:r>
              <a:rPr lang="en-GB" sz="2000" dirty="0" err="1">
                <a:solidFill>
                  <a:srgbClr val="104F75"/>
                </a:solidFill>
                <a:latin typeface="Century Gothic" panose="020B0502020202020204" pitchFamily="34" charset="0"/>
              </a:rPr>
              <a:t>Liste</a:t>
            </a:r>
            <a:r>
              <a:rPr lang="en-GB" sz="2000" dirty="0">
                <a:solidFill>
                  <a:srgbClr val="104F75"/>
                </a:solidFill>
                <a:latin typeface="Century Gothic" panose="020B0502020202020204" pitchFamily="34" charset="0"/>
              </a:rPr>
              <a:t> </a:t>
            </a:r>
            <a:r>
              <a:rPr lang="en-GB" sz="2000" b="1" dirty="0" err="1">
                <a:solidFill>
                  <a:srgbClr val="E87D1E"/>
                </a:solidFill>
                <a:latin typeface="Century Gothic" panose="020B0502020202020204" pitchFamily="34" charset="0"/>
              </a:rPr>
              <a:t>ge</a:t>
            </a:r>
            <a:r>
              <a:rPr lang="en-GB" sz="2000" b="1" dirty="0" err="1">
                <a:solidFill>
                  <a:srgbClr val="104F75"/>
                </a:solidFill>
                <a:latin typeface="Century Gothic" panose="020B0502020202020204" pitchFamily="34" charset="0"/>
              </a:rPr>
              <a:t>schrieb</a:t>
            </a:r>
            <a:r>
              <a:rPr lang="en-GB" sz="2000" b="1" dirty="0" err="1">
                <a:solidFill>
                  <a:srgbClr val="E87D1E"/>
                </a:solidFill>
                <a:latin typeface="Century Gothic" panose="020B0502020202020204" pitchFamily="34" charset="0"/>
              </a:rPr>
              <a:t>en</a:t>
            </a:r>
            <a:r>
              <a:rPr lang="en-GB" sz="2000" dirty="0">
                <a:solidFill>
                  <a:srgbClr val="115076"/>
                </a:solidFill>
                <a:latin typeface="Century Gothic" panose="020B0502020202020204" pitchFamily="34" charset="0"/>
              </a:rPr>
              <a:t>.</a:t>
            </a:r>
            <a:r>
              <a:rPr lang="en-GB" sz="2100" dirty="0">
                <a:solidFill>
                  <a:srgbClr val="115076"/>
                </a:solidFill>
                <a:latin typeface="Century Gothic" panose="020B0502020202020204" pitchFamily="34" charset="0"/>
              </a:rPr>
              <a:t> </a:t>
            </a:r>
            <a:endParaRPr lang="en-GB" sz="2100" b="1" dirty="0">
              <a:solidFill>
                <a:srgbClr val="115076"/>
              </a:solidFill>
              <a:latin typeface="Century Gothic" panose="020B0502020202020204" pitchFamily="34" charset="0"/>
            </a:endParaRPr>
          </a:p>
        </p:txBody>
      </p:sp>
      <p:sp>
        <p:nvSpPr>
          <p:cNvPr id="28" name="TextBox 27"/>
          <p:cNvSpPr txBox="1"/>
          <p:nvPr/>
        </p:nvSpPr>
        <p:spPr>
          <a:xfrm>
            <a:off x="3708453" y="4725965"/>
            <a:ext cx="5575253" cy="400110"/>
          </a:xfrm>
          <a:prstGeom prst="rect">
            <a:avLst/>
          </a:prstGeom>
          <a:noFill/>
        </p:spPr>
        <p:txBody>
          <a:bodyPr wrap="square" rtlCol="0">
            <a:spAutoFit/>
          </a:bodyPr>
          <a:lstStyle/>
          <a:p>
            <a:r>
              <a:rPr lang="en-GB" sz="2000" dirty="0">
                <a:solidFill>
                  <a:srgbClr val="104F75"/>
                </a:solidFill>
                <a:latin typeface="Century Gothic" panose="020B0502020202020204" pitchFamily="34" charset="0"/>
              </a:rPr>
              <a:t>He </a:t>
            </a:r>
            <a:r>
              <a:rPr lang="en-GB" sz="2000" u="sng" dirty="0">
                <a:solidFill>
                  <a:srgbClr val="104F75"/>
                </a:solidFill>
                <a:latin typeface="Century Gothic" panose="020B0502020202020204" pitchFamily="34" charset="0"/>
              </a:rPr>
              <a:t>has</a:t>
            </a:r>
            <a:r>
              <a:rPr lang="en-GB" sz="2000" dirty="0">
                <a:solidFill>
                  <a:srgbClr val="104F75"/>
                </a:solidFill>
                <a:latin typeface="Century Gothic" panose="020B0502020202020204" pitchFamily="34" charset="0"/>
              </a:rPr>
              <a:t> </a:t>
            </a:r>
            <a:r>
              <a:rPr lang="en-GB" sz="2000" u="sng" dirty="0">
                <a:solidFill>
                  <a:srgbClr val="104F75"/>
                </a:solidFill>
                <a:latin typeface="Century Gothic" panose="020B0502020202020204" pitchFamily="34" charset="0"/>
              </a:rPr>
              <a:t>read </a:t>
            </a:r>
            <a:r>
              <a:rPr lang="en-GB" sz="2000" dirty="0">
                <a:solidFill>
                  <a:srgbClr val="104F75"/>
                </a:solidFill>
                <a:latin typeface="Century Gothic" panose="020B0502020202020204" pitchFamily="34" charset="0"/>
              </a:rPr>
              <a:t>/ </a:t>
            </a:r>
            <a:r>
              <a:rPr lang="en-GB" sz="2000" u="sng" dirty="0">
                <a:solidFill>
                  <a:srgbClr val="104F75"/>
                </a:solidFill>
                <a:latin typeface="Century Gothic" panose="020B0502020202020204" pitchFamily="34" charset="0"/>
              </a:rPr>
              <a:t>read</a:t>
            </a:r>
            <a:r>
              <a:rPr lang="en-GB" sz="2000" dirty="0">
                <a:solidFill>
                  <a:srgbClr val="104F75"/>
                </a:solidFill>
                <a:latin typeface="Century Gothic" panose="020B0502020202020204" pitchFamily="34" charset="0"/>
              </a:rPr>
              <a:t> a book.</a:t>
            </a:r>
          </a:p>
        </p:txBody>
      </p:sp>
      <p:sp>
        <p:nvSpPr>
          <p:cNvPr id="29" name="TextBox 28"/>
          <p:cNvSpPr txBox="1"/>
          <p:nvPr/>
        </p:nvSpPr>
        <p:spPr>
          <a:xfrm>
            <a:off x="4387679" y="2695753"/>
            <a:ext cx="5575253" cy="400110"/>
          </a:xfrm>
          <a:prstGeom prst="rect">
            <a:avLst/>
          </a:prstGeom>
          <a:noFill/>
        </p:spPr>
        <p:txBody>
          <a:bodyPr wrap="square" rtlCol="0">
            <a:spAutoFit/>
          </a:bodyPr>
          <a:lstStyle/>
          <a:p>
            <a:r>
              <a:rPr lang="en-GB" sz="2000" i="1" dirty="0">
                <a:solidFill>
                  <a:srgbClr val="104F75"/>
                </a:solidFill>
                <a:latin typeface="Century Gothic" panose="020B0502020202020204" pitchFamily="34" charset="0"/>
              </a:rPr>
              <a:t>She </a:t>
            </a:r>
            <a:r>
              <a:rPr lang="en-GB" sz="2000" i="1" u="sng" dirty="0">
                <a:solidFill>
                  <a:srgbClr val="104F75"/>
                </a:solidFill>
                <a:latin typeface="Century Gothic" panose="020B0502020202020204" pitchFamily="34" charset="0"/>
              </a:rPr>
              <a:t>has</a:t>
            </a:r>
            <a:r>
              <a:rPr lang="en-GB" sz="2000" i="1" dirty="0">
                <a:solidFill>
                  <a:srgbClr val="104F75"/>
                </a:solidFill>
                <a:latin typeface="Century Gothic" panose="020B0502020202020204" pitchFamily="34" charset="0"/>
              </a:rPr>
              <a:t> </a:t>
            </a:r>
            <a:r>
              <a:rPr lang="en-GB" sz="2000" i="1" u="sng" dirty="0">
                <a:solidFill>
                  <a:srgbClr val="104F75"/>
                </a:solidFill>
                <a:latin typeface="Century Gothic" panose="020B0502020202020204" pitchFamily="34" charset="0"/>
              </a:rPr>
              <a:t>written</a:t>
            </a:r>
            <a:r>
              <a:rPr lang="en-GB" sz="2000" i="1" dirty="0">
                <a:solidFill>
                  <a:srgbClr val="104F75"/>
                </a:solidFill>
                <a:latin typeface="Century Gothic" panose="020B0502020202020204" pitchFamily="34" charset="0"/>
              </a:rPr>
              <a:t> / </a:t>
            </a:r>
            <a:r>
              <a:rPr lang="en-GB" sz="2000" i="1" u="sng" dirty="0">
                <a:solidFill>
                  <a:srgbClr val="104F75"/>
                </a:solidFill>
                <a:latin typeface="Century Gothic" panose="020B0502020202020204" pitchFamily="34" charset="0"/>
              </a:rPr>
              <a:t>wrote</a:t>
            </a:r>
            <a:r>
              <a:rPr lang="en-GB" sz="2000" i="1" dirty="0">
                <a:solidFill>
                  <a:srgbClr val="104F75"/>
                </a:solidFill>
                <a:latin typeface="Century Gothic" panose="020B0502020202020204" pitchFamily="34" charset="0"/>
              </a:rPr>
              <a:t> a list.</a:t>
            </a:r>
          </a:p>
        </p:txBody>
      </p:sp>
      <p:sp>
        <p:nvSpPr>
          <p:cNvPr id="4" name="Rounded Rectangular Callout 3"/>
          <p:cNvSpPr/>
          <p:nvPr/>
        </p:nvSpPr>
        <p:spPr>
          <a:xfrm>
            <a:off x="723900" y="3426593"/>
            <a:ext cx="10528299" cy="467045"/>
          </a:xfrm>
          <a:prstGeom prst="wedgeRoundRectCallout">
            <a:avLst>
              <a:gd name="adj1" fmla="val -26839"/>
              <a:gd name="adj2" fmla="val 47285"/>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latin typeface="Century Gothic" panose="020B0502020202020204" pitchFamily="34" charset="0"/>
              </a:rPr>
              <a:t>The past participle </a:t>
            </a:r>
            <a:r>
              <a:rPr lang="en-GB" sz="2000" b="1">
                <a:solidFill>
                  <a:srgbClr val="E87D1E"/>
                </a:solidFill>
                <a:latin typeface="Century Gothic" panose="020B0502020202020204" pitchFamily="34" charset="0"/>
              </a:rPr>
              <a:t>stays the same </a:t>
            </a:r>
            <a:r>
              <a:rPr lang="en-GB" sz="2000" b="1">
                <a:latin typeface="Century Gothic" panose="020B0502020202020204" pitchFamily="34" charset="0"/>
              </a:rPr>
              <a:t>when we are talking about different people</a:t>
            </a:r>
            <a:r>
              <a:rPr lang="en-GB" b="1"/>
              <a:t>!</a:t>
            </a:r>
          </a:p>
        </p:txBody>
      </p:sp>
    </p:spTree>
    <p:extLst>
      <p:ext uri="{BB962C8B-B14F-4D97-AF65-F5344CB8AC3E}">
        <p14:creationId xmlns:p14="http://schemas.microsoft.com/office/powerpoint/2010/main" val="34920595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7" grpId="0"/>
      <p:bldP spid="21" grpId="0"/>
      <p:bldP spid="22" grpId="0"/>
      <p:bldP spid="16" grpId="0"/>
      <p:bldP spid="17" grpId="0"/>
      <p:bldP spid="18" grpId="0"/>
      <p:bldP spid="19" grpId="0"/>
      <p:bldP spid="23" grpId="0"/>
      <p:bldP spid="24" grpId="0"/>
      <p:bldP spid="25" grpId="0"/>
      <p:bldP spid="28" grpId="0"/>
      <p:bldP spid="29" grpId="0"/>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descr="table showing whether the sentence has  a plural or singular verb">
            <a:extLst>
              <a:ext uri="{FF2B5EF4-FFF2-40B4-BE49-F238E27FC236}">
                <a16:creationId xmlns:a16="http://schemas.microsoft.com/office/drawing/2014/main" id="{47CA1965-2D03-48EA-9B0F-C0C5FD6245D7}"/>
              </a:ext>
            </a:extLst>
          </p:cNvPr>
          <p:cNvGraphicFramePr>
            <a:graphicFrameLocks/>
          </p:cNvGraphicFramePr>
          <p:nvPr>
            <p:extLst>
              <p:ext uri="{D42A27DB-BD31-4B8C-83A1-F6EECF244321}">
                <p14:modId xmlns:p14="http://schemas.microsoft.com/office/powerpoint/2010/main" val="2384028934"/>
              </p:ext>
            </p:extLst>
          </p:nvPr>
        </p:nvGraphicFramePr>
        <p:xfrm>
          <a:off x="156886" y="1276352"/>
          <a:ext cx="11753850" cy="4988477"/>
        </p:xfrm>
        <a:graphic>
          <a:graphicData uri="http://schemas.openxmlformats.org/drawingml/2006/table">
            <a:tbl>
              <a:tblPr firstRow="1" bandRow="1">
                <a:tableStyleId>{5C22544A-7EE6-4342-B048-85BDC9FD1C3A}</a:tableStyleId>
              </a:tblPr>
              <a:tblGrid>
                <a:gridCol w="552450">
                  <a:extLst>
                    <a:ext uri="{9D8B030D-6E8A-4147-A177-3AD203B41FA5}">
                      <a16:colId xmlns:a16="http://schemas.microsoft.com/office/drawing/2014/main" val="2548973513"/>
                    </a:ext>
                  </a:extLst>
                </a:gridCol>
                <a:gridCol w="6188421">
                  <a:extLst>
                    <a:ext uri="{9D8B030D-6E8A-4147-A177-3AD203B41FA5}">
                      <a16:colId xmlns:a16="http://schemas.microsoft.com/office/drawing/2014/main" val="2775102314"/>
                    </a:ext>
                  </a:extLst>
                </a:gridCol>
                <a:gridCol w="2425147">
                  <a:extLst>
                    <a:ext uri="{9D8B030D-6E8A-4147-A177-3AD203B41FA5}">
                      <a16:colId xmlns:a16="http://schemas.microsoft.com/office/drawing/2014/main" val="1859025906"/>
                    </a:ext>
                  </a:extLst>
                </a:gridCol>
                <a:gridCol w="2587832">
                  <a:extLst>
                    <a:ext uri="{9D8B030D-6E8A-4147-A177-3AD203B41FA5}">
                      <a16:colId xmlns:a16="http://schemas.microsoft.com/office/drawing/2014/main" val="3979149899"/>
                    </a:ext>
                  </a:extLst>
                </a:gridCol>
              </a:tblGrid>
              <a:tr h="633283">
                <a:tc gridSpan="2">
                  <a:txBody>
                    <a:bodyPr/>
                    <a:lstStyle/>
                    <a:p>
                      <a:endParaRPr lang="en-GB" sz="22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1">
                          <a:solidFill>
                            <a:schemeClr val="accent5">
                              <a:lumMod val="50000"/>
                            </a:schemeClr>
                          </a:solidFill>
                          <a:latin typeface="Century Gothic" panose="020B0502020202020204" pitchFamily="34" charset="0"/>
                        </a:rPr>
                        <a:t>Mehmet (“ich”)</a:t>
                      </a:r>
                      <a:endParaRPr lang="en-GB" sz="20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1">
                          <a:solidFill>
                            <a:schemeClr val="accent5">
                              <a:lumMod val="50000"/>
                            </a:schemeClr>
                          </a:solidFill>
                          <a:latin typeface="Century Gothic" panose="020B0502020202020204" pitchFamily="34" charset="0"/>
                        </a:rPr>
                        <a:t>Esma (“sie”)</a:t>
                      </a:r>
                      <a:endParaRPr lang="en-GB" sz="20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534440">
                <a:tc>
                  <a:txBody>
                    <a:bodyPr/>
                    <a:lstStyle/>
                    <a:p>
                      <a:pPr algn="ctr"/>
                      <a:r>
                        <a:rPr lang="en-GB" sz="2400" b="1" dirty="0">
                          <a:solidFill>
                            <a:schemeClr val="accent5">
                              <a:lumMod val="50000"/>
                            </a:schemeClr>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b="0">
                          <a:solidFill>
                            <a:schemeClr val="accent5">
                              <a:lumMod val="50000"/>
                            </a:schemeClr>
                          </a:solidFill>
                          <a:latin typeface="Century Gothic" panose="020B0502020202020204" pitchFamily="34" charset="0"/>
                        </a:rPr>
                        <a:t>Sie hat bisher keinen Film im Kino gesehen.</a:t>
                      </a:r>
                      <a:endParaRPr lang="en-GB" sz="2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534440">
                <a:tc>
                  <a:txBody>
                    <a:bodyPr/>
                    <a:lstStyle/>
                    <a:p>
                      <a:pPr algn="ctr"/>
                      <a:r>
                        <a:rPr lang="en-GB" sz="2400" b="1" dirty="0">
                          <a:solidFill>
                            <a:schemeClr val="accent5">
                              <a:lumMod val="50000"/>
                            </a:schemeClr>
                          </a:solidFill>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a:solidFill>
                            <a:schemeClr val="accent5">
                              <a:lumMod val="50000"/>
                            </a:schemeClr>
                          </a:solidFill>
                          <a:latin typeface="Century Gothic" panose="020B0502020202020204" pitchFamily="34" charset="0"/>
                        </a:rPr>
                        <a:t>Ich habe jeden Tag </a:t>
                      </a:r>
                      <a:r>
                        <a:rPr lang="en-GB" sz="2200" b="0" baseline="0">
                          <a:solidFill>
                            <a:schemeClr val="accent5">
                              <a:lumMod val="50000"/>
                            </a:schemeClr>
                          </a:solidFill>
                          <a:latin typeface="Century Gothic" panose="020B0502020202020204" pitchFamily="34" charset="0"/>
                        </a:rPr>
                        <a:t>den Bodensee besucht.</a:t>
                      </a:r>
                      <a:endParaRPr lang="en-GB" sz="2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534440">
                <a:tc>
                  <a:txBody>
                    <a:bodyPr/>
                    <a:lstStyle/>
                    <a:p>
                      <a:pPr algn="ctr"/>
                      <a:r>
                        <a:rPr lang="en-GB" sz="2400" b="1" dirty="0">
                          <a:solidFill>
                            <a:schemeClr val="accent5">
                              <a:lumMod val="50000"/>
                            </a:schemeClr>
                          </a:solidFill>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b="0" dirty="0">
                          <a:solidFill>
                            <a:schemeClr val="accent5">
                              <a:lumMod val="50000"/>
                            </a:schemeClr>
                          </a:solidFill>
                          <a:latin typeface="Century Gothic" panose="020B0502020202020204" pitchFamily="34" charset="0"/>
                        </a:rPr>
                        <a:t>Sie   hat </a:t>
                      </a:r>
                      <a:r>
                        <a:rPr lang="en-GB" sz="2200" b="0" dirty="0" err="1">
                          <a:solidFill>
                            <a:schemeClr val="accent5">
                              <a:lumMod val="50000"/>
                            </a:schemeClr>
                          </a:solidFill>
                          <a:latin typeface="Century Gothic" panose="020B0502020202020204" pitchFamily="34" charset="0"/>
                        </a:rPr>
                        <a:t>viel</a:t>
                      </a:r>
                      <a:r>
                        <a:rPr lang="en-GB" sz="2200" b="0" dirty="0">
                          <a:solidFill>
                            <a:schemeClr val="accent5">
                              <a:lumMod val="50000"/>
                            </a:schemeClr>
                          </a:solidFill>
                          <a:latin typeface="Century Gothic" panose="020B0502020202020204" pitchFamily="34" charset="0"/>
                        </a:rPr>
                        <a:t> </a:t>
                      </a:r>
                      <a:r>
                        <a:rPr lang="en-GB" sz="2200" b="0" dirty="0" err="1">
                          <a:solidFill>
                            <a:schemeClr val="accent5">
                              <a:lumMod val="50000"/>
                            </a:schemeClr>
                          </a:solidFill>
                          <a:latin typeface="Century Gothic" panose="020B0502020202020204" pitchFamily="34" charset="0"/>
                        </a:rPr>
                        <a:t>Fußball</a:t>
                      </a:r>
                      <a:r>
                        <a:rPr lang="en-GB" sz="2200" b="0" dirty="0">
                          <a:solidFill>
                            <a:schemeClr val="accent5">
                              <a:lumMod val="50000"/>
                            </a:schemeClr>
                          </a:solidFill>
                          <a:latin typeface="Century Gothic" panose="020B0502020202020204" pitchFamily="34" charset="0"/>
                        </a:rPr>
                        <a:t> </a:t>
                      </a:r>
                      <a:r>
                        <a:rPr lang="en-GB" sz="2200" b="0" dirty="0" err="1">
                          <a:solidFill>
                            <a:schemeClr val="accent5">
                              <a:lumMod val="50000"/>
                            </a:schemeClr>
                          </a:solidFill>
                          <a:latin typeface="Century Gothic" panose="020B0502020202020204" pitchFamily="34" charset="0"/>
                        </a:rPr>
                        <a:t>gespielt</a:t>
                      </a:r>
                      <a:r>
                        <a:rPr lang="en-GB" sz="2200" b="0" baseline="0" dirty="0">
                          <a:solidFill>
                            <a:schemeClr val="accent5">
                              <a:lumMod val="50000"/>
                            </a:schemeClr>
                          </a:solidFill>
                          <a:latin typeface="Century Gothic" panose="020B0502020202020204" pitchFamily="34" charset="0"/>
                        </a:rPr>
                        <a:t>.</a:t>
                      </a:r>
                      <a:endParaRPr lang="en-GB" sz="2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534440">
                <a:tc>
                  <a:txBody>
                    <a:bodyPr/>
                    <a:lstStyle/>
                    <a:p>
                      <a:pPr algn="ctr"/>
                      <a:r>
                        <a:rPr lang="en-GB" sz="2400" b="1" dirty="0">
                          <a:solidFill>
                            <a:schemeClr val="accent5">
                              <a:lumMod val="50000"/>
                            </a:schemeClr>
                          </a:solidFill>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b="0">
                          <a:solidFill>
                            <a:schemeClr val="accent5">
                              <a:lumMod val="50000"/>
                            </a:schemeClr>
                          </a:solidFill>
                          <a:latin typeface="Century Gothic" panose="020B0502020202020204" pitchFamily="34" charset="0"/>
                        </a:rPr>
                        <a:t>Sie hat nie Karaoke gesungen.</a:t>
                      </a:r>
                      <a:endParaRPr lang="en-GB" sz="2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r h="534440">
                <a:tc>
                  <a:txBody>
                    <a:bodyPr/>
                    <a:lstStyle/>
                    <a:p>
                      <a:pPr algn="ctr"/>
                      <a:r>
                        <a:rPr lang="en-GB" sz="2400" b="1" dirty="0">
                          <a:solidFill>
                            <a:schemeClr val="accent5">
                              <a:lumMod val="50000"/>
                            </a:schemeClr>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a:solidFill>
                            <a:schemeClr val="accent5">
                              <a:lumMod val="50000"/>
                            </a:schemeClr>
                          </a:solidFill>
                          <a:latin typeface="Century Gothic" panose="020B0502020202020204" pitchFamily="34" charset="0"/>
                        </a:rPr>
                        <a:t>Ich </a:t>
                      </a:r>
                      <a:r>
                        <a:rPr lang="en-GB" sz="2200" b="0" dirty="0" err="1">
                          <a:solidFill>
                            <a:schemeClr val="accent5">
                              <a:lumMod val="50000"/>
                            </a:schemeClr>
                          </a:solidFill>
                          <a:latin typeface="Century Gothic" panose="020B0502020202020204" pitchFamily="34" charset="0"/>
                        </a:rPr>
                        <a:t>habe</a:t>
                      </a:r>
                      <a:r>
                        <a:rPr lang="en-GB" sz="2200" b="0" dirty="0">
                          <a:solidFill>
                            <a:schemeClr val="accent5">
                              <a:lumMod val="50000"/>
                            </a:schemeClr>
                          </a:solidFill>
                          <a:latin typeface="Century Gothic" panose="020B0502020202020204" pitchFamily="34" charset="0"/>
                        </a:rPr>
                        <a:t> </a:t>
                      </a:r>
                      <a:r>
                        <a:rPr lang="en-GB" sz="2200" b="0" dirty="0" err="1">
                          <a:solidFill>
                            <a:schemeClr val="accent5">
                              <a:lumMod val="50000"/>
                            </a:schemeClr>
                          </a:solidFill>
                          <a:latin typeface="Century Gothic" panose="020B0502020202020204" pitchFamily="34" charset="0"/>
                        </a:rPr>
                        <a:t>einmal</a:t>
                      </a:r>
                      <a:r>
                        <a:rPr lang="en-GB" sz="2200" b="0" dirty="0">
                          <a:solidFill>
                            <a:schemeClr val="accent5">
                              <a:lumMod val="50000"/>
                            </a:schemeClr>
                          </a:solidFill>
                          <a:latin typeface="Century Gothic" panose="020B0502020202020204" pitchFamily="34" charset="0"/>
                        </a:rPr>
                        <a:t> </a:t>
                      </a:r>
                      <a:r>
                        <a:rPr lang="en-GB" sz="2200" b="0" dirty="0" err="1">
                          <a:solidFill>
                            <a:schemeClr val="accent5">
                              <a:lumMod val="50000"/>
                            </a:schemeClr>
                          </a:solidFill>
                          <a:latin typeface="Century Gothic" panose="020B0502020202020204" pitchFamily="34" charset="0"/>
                        </a:rPr>
                        <a:t>mit</a:t>
                      </a:r>
                      <a:r>
                        <a:rPr lang="en-GB" sz="2200" b="0" dirty="0">
                          <a:solidFill>
                            <a:schemeClr val="accent5">
                              <a:lumMod val="50000"/>
                            </a:schemeClr>
                          </a:solidFill>
                          <a:latin typeface="Century Gothic" panose="020B0502020202020204" pitchFamily="34" charset="0"/>
                        </a:rPr>
                        <a:t> </a:t>
                      </a:r>
                      <a:r>
                        <a:rPr lang="en-GB" sz="2200" b="0" dirty="0" err="1">
                          <a:solidFill>
                            <a:schemeClr val="accent5">
                              <a:lumMod val="50000"/>
                            </a:schemeClr>
                          </a:solidFill>
                          <a:latin typeface="Century Gothic" panose="020B0502020202020204" pitchFamily="34" charset="0"/>
                        </a:rPr>
                        <a:t>Freunden</a:t>
                      </a:r>
                      <a:r>
                        <a:rPr lang="en-GB" sz="2200" b="0" dirty="0">
                          <a:solidFill>
                            <a:schemeClr val="accent5">
                              <a:lumMod val="50000"/>
                            </a:schemeClr>
                          </a:solidFill>
                          <a:latin typeface="Century Gothic" panose="020B0502020202020204" pitchFamily="34" charset="0"/>
                        </a:rPr>
                        <a:t> </a:t>
                      </a:r>
                      <a:r>
                        <a:rPr lang="en-GB" sz="2200" b="0" dirty="0" err="1">
                          <a:solidFill>
                            <a:schemeClr val="accent5">
                              <a:lumMod val="50000"/>
                            </a:schemeClr>
                          </a:solidFill>
                          <a:latin typeface="Century Gothic" panose="020B0502020202020204" pitchFamily="34" charset="0"/>
                        </a:rPr>
                        <a:t>gesprochen</a:t>
                      </a:r>
                      <a:r>
                        <a:rPr lang="en-GB" sz="2200" b="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333039"/>
                  </a:ext>
                </a:extLst>
              </a:tr>
              <a:tr h="534440">
                <a:tc>
                  <a:txBody>
                    <a:bodyPr/>
                    <a:lstStyle/>
                    <a:p>
                      <a:pPr algn="ctr"/>
                      <a:r>
                        <a:rPr lang="en-GB" sz="2400" b="1" dirty="0">
                          <a:solidFill>
                            <a:schemeClr val="accent5">
                              <a:lumMod val="50000"/>
                            </a:schemeClr>
                          </a:solidFill>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b="0">
                          <a:solidFill>
                            <a:schemeClr val="accent5">
                              <a:lumMod val="50000"/>
                            </a:schemeClr>
                          </a:solidFill>
                          <a:latin typeface="Century Gothic" panose="020B0502020202020204" pitchFamily="34" charset="0"/>
                        </a:rPr>
                        <a:t>Ich habe</a:t>
                      </a:r>
                      <a:r>
                        <a:rPr lang="en-GB" sz="2200" b="0" baseline="0">
                          <a:solidFill>
                            <a:schemeClr val="accent5">
                              <a:lumMod val="50000"/>
                            </a:schemeClr>
                          </a:solidFill>
                          <a:latin typeface="Century Gothic" panose="020B0502020202020204" pitchFamily="34" charset="0"/>
                        </a:rPr>
                        <a:t> schon im Café gegessen</a:t>
                      </a:r>
                      <a:r>
                        <a:rPr lang="en-GB" sz="2200" b="0">
                          <a:solidFill>
                            <a:schemeClr val="accent5">
                              <a:lumMod val="50000"/>
                            </a:schemeClr>
                          </a:solidFill>
                          <a:latin typeface="Century Gothic" panose="020B0502020202020204" pitchFamily="34" charset="0"/>
                        </a:rPr>
                        <a:t>.</a:t>
                      </a:r>
                      <a:endParaRPr lang="en-GB" sz="2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3042220"/>
                  </a:ext>
                </a:extLst>
              </a:tr>
              <a:tr h="534440">
                <a:tc>
                  <a:txBody>
                    <a:bodyPr/>
                    <a:lstStyle/>
                    <a:p>
                      <a:pPr algn="ctr"/>
                      <a:r>
                        <a:rPr lang="en-GB" sz="2400" b="1" dirty="0">
                          <a:solidFill>
                            <a:schemeClr val="accent5">
                              <a:lumMod val="50000"/>
                            </a:schemeClr>
                          </a:solidFill>
                          <a:latin typeface="Century Gothic" panose="020B0502020202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b="0">
                          <a:solidFill>
                            <a:schemeClr val="accent5">
                              <a:lumMod val="50000"/>
                            </a:schemeClr>
                          </a:solidFill>
                          <a:latin typeface="Century Gothic" panose="020B0502020202020204" pitchFamily="34" charset="0"/>
                        </a:rPr>
                        <a:t>Sie hat etwas im Geschäft gekauft.</a:t>
                      </a:r>
                      <a:endParaRPr lang="en-GB" sz="2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016251"/>
                  </a:ext>
                </a:extLst>
              </a:tr>
              <a:tr h="614114">
                <a:tc>
                  <a:txBody>
                    <a:bodyPr/>
                    <a:lstStyle/>
                    <a:p>
                      <a:pPr algn="ctr"/>
                      <a:r>
                        <a:rPr lang="en-GB" sz="2400" b="1" dirty="0">
                          <a:solidFill>
                            <a:schemeClr val="accent5">
                              <a:lumMod val="50000"/>
                            </a:schemeClr>
                          </a:solidFill>
                          <a:latin typeface="Century Gothic" panose="020B050202020202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b="0" dirty="0">
                          <a:solidFill>
                            <a:schemeClr val="accent5">
                              <a:lumMod val="50000"/>
                            </a:schemeClr>
                          </a:solidFill>
                          <a:latin typeface="Century Gothic" panose="020B0502020202020204" pitchFamily="34" charset="0"/>
                        </a:rPr>
                        <a:t>Ich </a:t>
                      </a:r>
                      <a:r>
                        <a:rPr lang="en-GB" sz="2200" b="0" dirty="0" err="1">
                          <a:solidFill>
                            <a:schemeClr val="accent5">
                              <a:lumMod val="50000"/>
                            </a:schemeClr>
                          </a:solidFill>
                          <a:latin typeface="Century Gothic" panose="020B0502020202020204" pitchFamily="34" charset="0"/>
                        </a:rPr>
                        <a:t>habe</a:t>
                      </a:r>
                      <a:r>
                        <a:rPr lang="en-GB" sz="2200" b="0" dirty="0">
                          <a:solidFill>
                            <a:schemeClr val="accent5">
                              <a:lumMod val="50000"/>
                            </a:schemeClr>
                          </a:solidFill>
                          <a:latin typeface="Century Gothic" panose="020B0502020202020204" pitchFamily="34" charset="0"/>
                        </a:rPr>
                        <a:t> </a:t>
                      </a:r>
                      <a:r>
                        <a:rPr lang="en-GB" sz="2200" b="0" dirty="0" err="1">
                          <a:solidFill>
                            <a:schemeClr val="accent5">
                              <a:lumMod val="50000"/>
                            </a:schemeClr>
                          </a:solidFill>
                          <a:latin typeface="Century Gothic" panose="020B0502020202020204" pitchFamily="34" charset="0"/>
                        </a:rPr>
                        <a:t>schon</a:t>
                      </a:r>
                      <a:r>
                        <a:rPr lang="en-GB" sz="2200" b="0" dirty="0">
                          <a:solidFill>
                            <a:schemeClr val="accent5">
                              <a:lumMod val="50000"/>
                            </a:schemeClr>
                          </a:solidFill>
                          <a:latin typeface="Century Gothic" panose="020B0502020202020204" pitchFamily="34" charset="0"/>
                        </a:rPr>
                        <a:t> </a:t>
                      </a:r>
                      <a:r>
                        <a:rPr lang="en-GB" sz="2200" b="0" dirty="0" err="1">
                          <a:solidFill>
                            <a:schemeClr val="accent5">
                              <a:lumMod val="50000"/>
                            </a:schemeClr>
                          </a:solidFill>
                          <a:latin typeface="Century Gothic" panose="020B0502020202020204" pitchFamily="34" charset="0"/>
                        </a:rPr>
                        <a:t>zwei</a:t>
                      </a:r>
                      <a:r>
                        <a:rPr lang="en-GB" sz="2200" b="0" dirty="0">
                          <a:solidFill>
                            <a:schemeClr val="accent5">
                              <a:lumMod val="50000"/>
                            </a:schemeClr>
                          </a:solidFill>
                          <a:latin typeface="Century Gothic" panose="020B0502020202020204" pitchFamily="34" charset="0"/>
                        </a:rPr>
                        <a:t> </a:t>
                      </a:r>
                      <a:r>
                        <a:rPr lang="en-GB" sz="2200" b="0" dirty="0" err="1">
                          <a:solidFill>
                            <a:schemeClr val="accent5">
                              <a:lumMod val="50000"/>
                            </a:schemeClr>
                          </a:solidFill>
                          <a:latin typeface="Century Gothic" panose="020B0502020202020204" pitchFamily="34" charset="0"/>
                        </a:rPr>
                        <a:t>Bücher</a:t>
                      </a:r>
                      <a:r>
                        <a:rPr lang="en-GB" sz="2200" b="0" dirty="0">
                          <a:solidFill>
                            <a:schemeClr val="accent5">
                              <a:lumMod val="50000"/>
                            </a:schemeClr>
                          </a:solidFill>
                          <a:latin typeface="Century Gothic" panose="020B0502020202020204" pitchFamily="34" charset="0"/>
                        </a:rPr>
                        <a:t> </a:t>
                      </a:r>
                      <a:r>
                        <a:rPr lang="en-GB" sz="2200" b="0" dirty="0" err="1">
                          <a:solidFill>
                            <a:schemeClr val="accent5">
                              <a:lumMod val="50000"/>
                            </a:schemeClr>
                          </a:solidFill>
                          <a:latin typeface="Century Gothic" panose="020B0502020202020204" pitchFamily="34" charset="0"/>
                        </a:rPr>
                        <a:t>gelesen</a:t>
                      </a:r>
                      <a:r>
                        <a:rPr lang="en-GB" sz="2200" b="0" baseline="0" dirty="0">
                          <a:solidFill>
                            <a:schemeClr val="accent5">
                              <a:lumMod val="50000"/>
                            </a:schemeClr>
                          </a:solidFill>
                          <a:latin typeface="Century Gothic" panose="020B0502020202020204" pitchFamily="34" charset="0"/>
                        </a:rPr>
                        <a:t>.</a:t>
                      </a:r>
                      <a:endParaRPr lang="en-GB" sz="2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5941149"/>
                  </a:ext>
                </a:extLst>
              </a:tr>
            </a:tbl>
          </a:graphicData>
        </a:graphic>
      </p:graphicFrame>
      <p:sp>
        <p:nvSpPr>
          <p:cNvPr id="20" name="Explosion 1 19"/>
          <p:cNvSpPr/>
          <p:nvPr/>
        </p:nvSpPr>
        <p:spPr>
          <a:xfrm>
            <a:off x="607531" y="3006326"/>
            <a:ext cx="706070" cy="478465"/>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1" name="Explosion 1 20"/>
          <p:cNvSpPr/>
          <p:nvPr/>
        </p:nvSpPr>
        <p:spPr>
          <a:xfrm>
            <a:off x="607529" y="5722241"/>
            <a:ext cx="759283" cy="478465"/>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2" name="Explosion 1 21"/>
          <p:cNvSpPr/>
          <p:nvPr/>
        </p:nvSpPr>
        <p:spPr>
          <a:xfrm>
            <a:off x="607530" y="4617042"/>
            <a:ext cx="706070" cy="507025"/>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3" name="Explosion 1 22"/>
          <p:cNvSpPr/>
          <p:nvPr/>
        </p:nvSpPr>
        <p:spPr>
          <a:xfrm>
            <a:off x="595172" y="5175006"/>
            <a:ext cx="730786" cy="478465"/>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4" name="Explosion 1 23"/>
          <p:cNvSpPr/>
          <p:nvPr/>
        </p:nvSpPr>
        <p:spPr>
          <a:xfrm>
            <a:off x="586602" y="1978194"/>
            <a:ext cx="698501" cy="478465"/>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5" name="Explosion 1 24"/>
          <p:cNvSpPr/>
          <p:nvPr/>
        </p:nvSpPr>
        <p:spPr>
          <a:xfrm>
            <a:off x="632245" y="4056110"/>
            <a:ext cx="689928" cy="516672"/>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6" name="Explosion 1 25"/>
          <p:cNvSpPr/>
          <p:nvPr/>
        </p:nvSpPr>
        <p:spPr>
          <a:xfrm>
            <a:off x="636030" y="2459091"/>
            <a:ext cx="649073" cy="478465"/>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7" name="Explosion 1 26"/>
          <p:cNvSpPr/>
          <p:nvPr/>
        </p:nvSpPr>
        <p:spPr>
          <a:xfrm>
            <a:off x="611314" y="3521099"/>
            <a:ext cx="698501" cy="549662"/>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31" name="Google Shape;148;p2"/>
          <p:cNvPicPr preferRelativeResize="0"/>
          <p:nvPr/>
        </p:nvPicPr>
        <p:blipFill rotWithShape="1">
          <a:blip r:embed="rId3">
            <a:alphaModFix/>
          </a:blip>
          <a:srcRect/>
          <a:stretch/>
        </p:blipFill>
        <p:spPr>
          <a:xfrm>
            <a:off x="84442" y="198316"/>
            <a:ext cx="8294914" cy="869950"/>
          </a:xfrm>
          <a:prstGeom prst="rect">
            <a:avLst/>
          </a:prstGeom>
          <a:noFill/>
          <a:ln>
            <a:noFill/>
          </a:ln>
        </p:spPr>
      </p:pic>
      <p:sp>
        <p:nvSpPr>
          <p:cNvPr id="33" name="Title 1">
            <a:extLst>
              <a:ext uri="{FF2B5EF4-FFF2-40B4-BE49-F238E27FC236}">
                <a16:creationId xmlns:a16="http://schemas.microsoft.com/office/drawing/2014/main" id="{10CCB11B-E72D-0249-BE80-66424B923690}"/>
              </a:ext>
            </a:extLst>
          </p:cNvPr>
          <p:cNvSpPr txBox="1">
            <a:spLocks/>
          </p:cNvSpPr>
          <p:nvPr/>
        </p:nvSpPr>
        <p:spPr>
          <a:xfrm>
            <a:off x="203200" y="355600"/>
            <a:ext cx="7415756" cy="4763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Mehmet hat an Wolfgang </a:t>
            </a: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geschrieben</a:t>
            </a: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 name="Google Shape;150;p2"/>
          <p:cNvSpPr/>
          <p:nvPr/>
        </p:nvSpPr>
        <p:spPr>
          <a:xfrm>
            <a:off x="10405834" y="103918"/>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FFFFFF"/>
                </a:solidFill>
                <a:effectLst/>
                <a:uLnTx/>
                <a:uFillTx/>
                <a:latin typeface="Century Gothic" panose="020B0502020202020204" pitchFamily="34" charset="0"/>
                <a:ea typeface="Century Gothic"/>
                <a:cs typeface="Century Gothic"/>
                <a:sym typeface="Century Gothic"/>
              </a:rPr>
              <a:t>lesen</a:t>
            </a:r>
            <a:endParaRPr kumimoji="0" sz="18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6" name="Picture 5" descr="green checkmark">
            <a:extLst>
              <a:ext uri="{FF2B5EF4-FFF2-40B4-BE49-F238E27FC236}">
                <a16:creationId xmlns:a16="http://schemas.microsoft.com/office/drawing/2014/main" id="{A871E970-1A74-4FF2-8D88-EF80270288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85095" y="1893021"/>
            <a:ext cx="410964" cy="428087"/>
          </a:xfrm>
          <a:prstGeom prst="rect">
            <a:avLst/>
          </a:prstGeom>
        </p:spPr>
      </p:pic>
      <p:pic>
        <p:nvPicPr>
          <p:cNvPr id="7" name="Picture 6" descr="green checkmark">
            <a:extLst>
              <a:ext uri="{FF2B5EF4-FFF2-40B4-BE49-F238E27FC236}">
                <a16:creationId xmlns:a16="http://schemas.microsoft.com/office/drawing/2014/main" id="{428E7C3B-4410-4947-ADAB-5D7B436137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8392" y="2468086"/>
            <a:ext cx="410964" cy="428087"/>
          </a:xfrm>
          <a:prstGeom prst="rect">
            <a:avLst/>
          </a:prstGeom>
        </p:spPr>
      </p:pic>
      <p:pic>
        <p:nvPicPr>
          <p:cNvPr id="8" name="Picture 7" descr="green checkmark">
            <a:extLst>
              <a:ext uri="{FF2B5EF4-FFF2-40B4-BE49-F238E27FC236}">
                <a16:creationId xmlns:a16="http://schemas.microsoft.com/office/drawing/2014/main" id="{1954DC82-FBEC-4F87-BA4F-35BD5705F9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85095" y="3006326"/>
            <a:ext cx="410964" cy="428087"/>
          </a:xfrm>
          <a:prstGeom prst="rect">
            <a:avLst/>
          </a:prstGeom>
        </p:spPr>
      </p:pic>
      <p:pic>
        <p:nvPicPr>
          <p:cNvPr id="9" name="Picture 8" descr="green checkmark">
            <a:extLst>
              <a:ext uri="{FF2B5EF4-FFF2-40B4-BE49-F238E27FC236}">
                <a16:creationId xmlns:a16="http://schemas.microsoft.com/office/drawing/2014/main" id="{7E7DE31D-6DC3-4428-83A6-359BD9B0E0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85095" y="3582117"/>
            <a:ext cx="410964" cy="428087"/>
          </a:xfrm>
          <a:prstGeom prst="rect">
            <a:avLst/>
          </a:prstGeom>
        </p:spPr>
      </p:pic>
      <p:pic>
        <p:nvPicPr>
          <p:cNvPr id="10" name="Picture 9" descr="green checkmark">
            <a:extLst>
              <a:ext uri="{FF2B5EF4-FFF2-40B4-BE49-F238E27FC236}">
                <a16:creationId xmlns:a16="http://schemas.microsoft.com/office/drawing/2014/main" id="{82BD3A61-4F85-4190-8A18-CA8E6B8CA3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7896" y="4078012"/>
            <a:ext cx="410964" cy="428087"/>
          </a:xfrm>
          <a:prstGeom prst="rect">
            <a:avLst/>
          </a:prstGeom>
        </p:spPr>
      </p:pic>
      <p:pic>
        <p:nvPicPr>
          <p:cNvPr id="11" name="Picture 10" descr="green checkmark">
            <a:extLst>
              <a:ext uri="{FF2B5EF4-FFF2-40B4-BE49-F238E27FC236}">
                <a16:creationId xmlns:a16="http://schemas.microsoft.com/office/drawing/2014/main" id="{D4604E58-9BF2-4C7B-A06D-FA4F5FC60B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8392" y="4621513"/>
            <a:ext cx="410964" cy="428087"/>
          </a:xfrm>
          <a:prstGeom prst="rect">
            <a:avLst/>
          </a:prstGeom>
        </p:spPr>
      </p:pic>
      <p:pic>
        <p:nvPicPr>
          <p:cNvPr id="12" name="Picture 11" descr="green checkmark">
            <a:extLst>
              <a:ext uri="{FF2B5EF4-FFF2-40B4-BE49-F238E27FC236}">
                <a16:creationId xmlns:a16="http://schemas.microsoft.com/office/drawing/2014/main" id="{D90FA2E3-0355-457B-B96E-CD4FCEDD8E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4225" y="5150359"/>
            <a:ext cx="410964" cy="428087"/>
          </a:xfrm>
          <a:prstGeom prst="rect">
            <a:avLst/>
          </a:prstGeom>
        </p:spPr>
      </p:pic>
      <p:pic>
        <p:nvPicPr>
          <p:cNvPr id="13" name="Picture 12" descr="green checkmark">
            <a:extLst>
              <a:ext uri="{FF2B5EF4-FFF2-40B4-BE49-F238E27FC236}">
                <a16:creationId xmlns:a16="http://schemas.microsoft.com/office/drawing/2014/main" id="{64C4D52A-E88B-4B06-AF1A-C74B3CF2D8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8392" y="5708515"/>
            <a:ext cx="410964" cy="428087"/>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02574" y="250401"/>
            <a:ext cx="939677" cy="593171"/>
          </a:xfrm>
          <a:prstGeom prst="rect">
            <a:avLst/>
          </a:prstGeom>
        </p:spPr>
      </p:pic>
      <p:sp>
        <p:nvSpPr>
          <p:cNvPr id="30" name="Rectangle 29"/>
          <p:cNvSpPr/>
          <p:nvPr/>
        </p:nvSpPr>
        <p:spPr>
          <a:xfrm>
            <a:off x="284010" y="1366733"/>
            <a:ext cx="366638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Ist das Mehmet oder Esma? </a:t>
            </a:r>
            <a:endParaRPr kumimoji="0" lang="en-GB" sz="18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2" name="Title 1"/>
          <p:cNvSpPr txBox="1">
            <a:spLocks/>
          </p:cNvSpPr>
          <p:nvPr/>
        </p:nvSpPr>
        <p:spPr>
          <a:xfrm>
            <a:off x="284010" y="1148481"/>
            <a:ext cx="1050337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endParaRPr>
          </a:p>
        </p:txBody>
      </p:sp>
      <p:pic>
        <p:nvPicPr>
          <p:cNvPr id="28" name="Picture 27"/>
          <p:cNvPicPr>
            <a:picLocks noChangeAspect="1"/>
          </p:cNvPicPr>
          <p:nvPr/>
        </p:nvPicPr>
        <p:blipFill rotWithShape="1">
          <a:blip r:embed="rId6" cstate="print">
            <a:extLst>
              <a:ext uri="{28A0092B-C50C-407E-A947-70E740481C1C}">
                <a14:useLocalDpi xmlns:a14="http://schemas.microsoft.com/office/drawing/2010/main" val="0"/>
              </a:ext>
            </a:extLst>
          </a:blip>
          <a:srcRect l="9739" r="52505"/>
          <a:stretch/>
        </p:blipFill>
        <p:spPr>
          <a:xfrm>
            <a:off x="8492263" y="198316"/>
            <a:ext cx="373939" cy="638366"/>
          </a:xfrm>
          <a:prstGeom prst="rect">
            <a:avLst/>
          </a:prstGeom>
        </p:spPr>
      </p:pic>
    </p:spTree>
    <p:extLst>
      <p:ext uri="{BB962C8B-B14F-4D97-AF65-F5344CB8AC3E}">
        <p14:creationId xmlns:p14="http://schemas.microsoft.com/office/powerpoint/2010/main" val="56463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descr="table showing whether the sentence has  a plural or singular verb">
            <a:extLst>
              <a:ext uri="{FF2B5EF4-FFF2-40B4-BE49-F238E27FC236}">
                <a16:creationId xmlns:a16="http://schemas.microsoft.com/office/drawing/2014/main" id="{47CA1965-2D03-48EA-9B0F-C0C5FD6245D7}"/>
              </a:ext>
            </a:extLst>
          </p:cNvPr>
          <p:cNvGraphicFramePr>
            <a:graphicFrameLocks/>
          </p:cNvGraphicFramePr>
          <p:nvPr>
            <p:extLst>
              <p:ext uri="{D42A27DB-BD31-4B8C-83A1-F6EECF244321}">
                <p14:modId xmlns:p14="http://schemas.microsoft.com/office/powerpoint/2010/main" val="1946788952"/>
              </p:ext>
            </p:extLst>
          </p:nvPr>
        </p:nvGraphicFramePr>
        <p:xfrm>
          <a:off x="1013352" y="1482938"/>
          <a:ext cx="10074149" cy="4692442"/>
        </p:xfrm>
        <a:graphic>
          <a:graphicData uri="http://schemas.openxmlformats.org/drawingml/2006/table">
            <a:tbl>
              <a:tblPr firstRow="1" bandRow="1">
                <a:tableStyleId>{5C22544A-7EE6-4342-B048-85BDC9FD1C3A}</a:tableStyleId>
              </a:tblPr>
              <a:tblGrid>
                <a:gridCol w="552450">
                  <a:extLst>
                    <a:ext uri="{9D8B030D-6E8A-4147-A177-3AD203B41FA5}">
                      <a16:colId xmlns:a16="http://schemas.microsoft.com/office/drawing/2014/main" val="2548973513"/>
                    </a:ext>
                  </a:extLst>
                </a:gridCol>
                <a:gridCol w="6188421">
                  <a:extLst>
                    <a:ext uri="{9D8B030D-6E8A-4147-A177-3AD203B41FA5}">
                      <a16:colId xmlns:a16="http://schemas.microsoft.com/office/drawing/2014/main" val="2775102314"/>
                    </a:ext>
                  </a:extLst>
                </a:gridCol>
                <a:gridCol w="1653576">
                  <a:extLst>
                    <a:ext uri="{9D8B030D-6E8A-4147-A177-3AD203B41FA5}">
                      <a16:colId xmlns:a16="http://schemas.microsoft.com/office/drawing/2014/main" val="1859025906"/>
                    </a:ext>
                  </a:extLst>
                </a:gridCol>
                <a:gridCol w="1679702">
                  <a:extLst>
                    <a:ext uri="{9D8B030D-6E8A-4147-A177-3AD203B41FA5}">
                      <a16:colId xmlns:a16="http://schemas.microsoft.com/office/drawing/2014/main" val="3979149899"/>
                    </a:ext>
                  </a:extLst>
                </a:gridCol>
              </a:tblGrid>
              <a:tr h="678001">
                <a:tc gridSpan="2">
                  <a:txBody>
                    <a:bodyPr/>
                    <a:lstStyle/>
                    <a:p>
                      <a:endParaRPr lang="en-GB" sz="22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1">
                          <a:solidFill>
                            <a:schemeClr val="accent5">
                              <a:lumMod val="50000"/>
                            </a:schemeClr>
                          </a:solidFill>
                          <a:latin typeface="Century Gothic" panose="020B0502020202020204" pitchFamily="34" charset="0"/>
                        </a:rPr>
                        <a:t>Wolfgang (“ich”)</a:t>
                      </a:r>
                      <a:endParaRPr lang="en-GB" sz="20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1">
                          <a:solidFill>
                            <a:schemeClr val="accent5">
                              <a:lumMod val="50000"/>
                            </a:schemeClr>
                          </a:solidFill>
                          <a:latin typeface="Century Gothic" panose="020B0502020202020204" pitchFamily="34" charset="0"/>
                        </a:rPr>
                        <a:t>Mehmet</a:t>
                      </a:r>
                      <a:r>
                        <a:rPr lang="en-GB" sz="2000" b="1" baseline="0">
                          <a:solidFill>
                            <a:schemeClr val="accent5">
                              <a:lumMod val="50000"/>
                            </a:schemeClr>
                          </a:solidFill>
                          <a:latin typeface="Century Gothic" panose="020B0502020202020204" pitchFamily="34" charset="0"/>
                        </a:rPr>
                        <a:t> </a:t>
                      </a:r>
                      <a:r>
                        <a:rPr lang="en-GB" sz="2000" b="1">
                          <a:solidFill>
                            <a:schemeClr val="accent5">
                              <a:lumMod val="50000"/>
                            </a:schemeClr>
                          </a:solidFill>
                          <a:latin typeface="Century Gothic" panose="020B0502020202020204" pitchFamily="34" charset="0"/>
                        </a:rPr>
                        <a:t>(“er”)</a:t>
                      </a:r>
                      <a:endParaRPr lang="en-GB" sz="20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489798">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489798">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489798">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489798">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r h="489798">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333039"/>
                  </a:ext>
                </a:extLst>
              </a:tr>
              <a:tr h="489798">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3042220"/>
                  </a:ext>
                </a:extLst>
              </a:tr>
              <a:tr h="489798">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016251"/>
                  </a:ext>
                </a:extLst>
              </a:tr>
              <a:tr h="562816">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5941149"/>
                  </a:ext>
                </a:extLst>
              </a:tr>
            </a:tbl>
          </a:graphicData>
        </a:graphic>
      </p:graphicFrame>
      <p:pic>
        <p:nvPicPr>
          <p:cNvPr id="31" name="Google Shape;148;p2"/>
          <p:cNvPicPr preferRelativeResize="0"/>
          <p:nvPr/>
        </p:nvPicPr>
        <p:blipFill rotWithShape="1">
          <a:blip r:embed="rId3">
            <a:alphaModFix/>
          </a:blip>
          <a:srcRect/>
          <a:stretch/>
        </p:blipFill>
        <p:spPr>
          <a:xfrm>
            <a:off x="17497" y="81811"/>
            <a:ext cx="8294914" cy="869950"/>
          </a:xfrm>
          <a:prstGeom prst="rect">
            <a:avLst/>
          </a:prstGeom>
          <a:noFill/>
          <a:ln>
            <a:noFill/>
          </a:ln>
        </p:spPr>
      </p:pic>
      <p:sp>
        <p:nvSpPr>
          <p:cNvPr id="33" name="Title 1">
            <a:extLst>
              <a:ext uri="{FF2B5EF4-FFF2-40B4-BE49-F238E27FC236}">
                <a16:creationId xmlns:a16="http://schemas.microsoft.com/office/drawing/2014/main" id="{10CCB11B-E72D-0249-BE80-66424B923690}"/>
              </a:ext>
            </a:extLst>
          </p:cNvPr>
          <p:cNvSpPr txBox="1">
            <a:spLocks/>
          </p:cNvSpPr>
          <p:nvPr/>
        </p:nvSpPr>
        <p:spPr>
          <a:xfrm>
            <a:off x="70866" y="231110"/>
            <a:ext cx="7449370" cy="4901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a:solidFill>
                  <a:schemeClr val="bg1"/>
                </a:solidFill>
              </a:rPr>
              <a:t>Wolfgang telefoniert mit seiner Mutti</a:t>
            </a:r>
            <a:endParaRPr lang="en-GB" sz="2800" dirty="0">
              <a:solidFill>
                <a:schemeClr val="bg1"/>
              </a:solidFill>
            </a:endParaRPr>
          </a:p>
        </p:txBody>
      </p:sp>
      <p:sp>
        <p:nvSpPr>
          <p:cNvPr id="4" name="Google Shape;150;p2"/>
          <p:cNvSpPr/>
          <p:nvPr/>
        </p:nvSpPr>
        <p:spPr>
          <a:xfrm>
            <a:off x="10405834" y="103918"/>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lvl="0" algn="ctr">
              <a:defRPr/>
            </a:pPr>
            <a:r>
              <a:rPr lang="en-GB" b="1">
                <a:solidFill>
                  <a:prstClr val="white"/>
                </a:solidFill>
                <a:latin typeface="Century Gothic" panose="020B0502020202020204" pitchFamily="34" charset="0"/>
              </a:rPr>
              <a:t>hören</a:t>
            </a:r>
            <a:endParaRPr lang="en-GB" b="1" dirty="0">
              <a:solidFill>
                <a:prstClr val="white"/>
              </a:solidFill>
              <a:latin typeface="Century Gothic" panose="020B0502020202020204" pitchFamily="34" charset="0"/>
            </a:endParaRPr>
          </a:p>
        </p:txBody>
      </p:sp>
      <p:pic>
        <p:nvPicPr>
          <p:cNvPr id="6" name="Picture 5" descr="green checkmark">
            <a:extLst>
              <a:ext uri="{FF2B5EF4-FFF2-40B4-BE49-F238E27FC236}">
                <a16:creationId xmlns:a16="http://schemas.microsoft.com/office/drawing/2014/main" id="{A871E970-1A74-4FF2-8D88-EF80270288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7734" y="2178395"/>
            <a:ext cx="410964" cy="428087"/>
          </a:xfrm>
          <a:prstGeom prst="rect">
            <a:avLst/>
          </a:prstGeom>
        </p:spPr>
      </p:pic>
      <p:pic>
        <p:nvPicPr>
          <p:cNvPr id="7" name="Picture 6" descr="green checkmark">
            <a:extLst>
              <a:ext uri="{FF2B5EF4-FFF2-40B4-BE49-F238E27FC236}">
                <a16:creationId xmlns:a16="http://schemas.microsoft.com/office/drawing/2014/main" id="{428E7C3B-4410-4947-ADAB-5D7B436137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6884" y="2676447"/>
            <a:ext cx="410964" cy="428087"/>
          </a:xfrm>
          <a:prstGeom prst="rect">
            <a:avLst/>
          </a:prstGeom>
        </p:spPr>
      </p:pic>
      <p:pic>
        <p:nvPicPr>
          <p:cNvPr id="8" name="Picture 7" descr="green checkmark">
            <a:extLst>
              <a:ext uri="{FF2B5EF4-FFF2-40B4-BE49-F238E27FC236}">
                <a16:creationId xmlns:a16="http://schemas.microsoft.com/office/drawing/2014/main" id="{1954DC82-FBEC-4F87-BA4F-35BD5705F9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8697" y="3145589"/>
            <a:ext cx="410964" cy="428087"/>
          </a:xfrm>
          <a:prstGeom prst="rect">
            <a:avLst/>
          </a:prstGeom>
        </p:spPr>
      </p:pic>
      <p:pic>
        <p:nvPicPr>
          <p:cNvPr id="9" name="Picture 8" descr="green checkmark">
            <a:extLst>
              <a:ext uri="{FF2B5EF4-FFF2-40B4-BE49-F238E27FC236}">
                <a16:creationId xmlns:a16="http://schemas.microsoft.com/office/drawing/2014/main" id="{7E7DE31D-6DC3-4428-83A6-359BD9B0E0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6766" y="3661257"/>
            <a:ext cx="410964" cy="428087"/>
          </a:xfrm>
          <a:prstGeom prst="rect">
            <a:avLst/>
          </a:prstGeom>
        </p:spPr>
      </p:pic>
      <p:pic>
        <p:nvPicPr>
          <p:cNvPr id="10" name="Picture 9" descr="green checkmark">
            <a:extLst>
              <a:ext uri="{FF2B5EF4-FFF2-40B4-BE49-F238E27FC236}">
                <a16:creationId xmlns:a16="http://schemas.microsoft.com/office/drawing/2014/main" id="{82BD3A61-4F85-4190-8A18-CA8E6B8CA3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7734" y="4150097"/>
            <a:ext cx="410964" cy="428087"/>
          </a:xfrm>
          <a:prstGeom prst="rect">
            <a:avLst/>
          </a:prstGeom>
        </p:spPr>
      </p:pic>
      <p:pic>
        <p:nvPicPr>
          <p:cNvPr id="11" name="Picture 10" descr="green checkmark">
            <a:extLst>
              <a:ext uri="{FF2B5EF4-FFF2-40B4-BE49-F238E27FC236}">
                <a16:creationId xmlns:a16="http://schemas.microsoft.com/office/drawing/2014/main" id="{D4604E58-9BF2-4C7B-A06D-FA4F5FC60B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6884" y="4672388"/>
            <a:ext cx="410964" cy="428087"/>
          </a:xfrm>
          <a:prstGeom prst="rect">
            <a:avLst/>
          </a:prstGeom>
        </p:spPr>
      </p:pic>
      <p:pic>
        <p:nvPicPr>
          <p:cNvPr id="12" name="Picture 11" descr="green checkmark">
            <a:extLst>
              <a:ext uri="{FF2B5EF4-FFF2-40B4-BE49-F238E27FC236}">
                <a16:creationId xmlns:a16="http://schemas.microsoft.com/office/drawing/2014/main" id="{D90FA2E3-0355-457B-B96E-CD4FCEDD8E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74284" y="5135999"/>
            <a:ext cx="410964" cy="428087"/>
          </a:xfrm>
          <a:prstGeom prst="rect">
            <a:avLst/>
          </a:prstGeom>
        </p:spPr>
      </p:pic>
      <p:pic>
        <p:nvPicPr>
          <p:cNvPr id="13" name="Picture 12" descr="green checkmark">
            <a:extLst>
              <a:ext uri="{FF2B5EF4-FFF2-40B4-BE49-F238E27FC236}">
                <a16:creationId xmlns:a16="http://schemas.microsoft.com/office/drawing/2014/main" id="{64C4D52A-E88B-4B06-AF1A-C74B3CF2D8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5113" y="5663186"/>
            <a:ext cx="410964" cy="428087"/>
          </a:xfrm>
          <a:prstGeom prst="rect">
            <a:avLst/>
          </a:prstGeom>
        </p:spPr>
      </p:pic>
      <p:sp>
        <p:nvSpPr>
          <p:cNvPr id="30" name="Rectangle 29"/>
          <p:cNvSpPr/>
          <p:nvPr/>
        </p:nvSpPr>
        <p:spPr>
          <a:xfrm>
            <a:off x="156886" y="1018646"/>
            <a:ext cx="11670182" cy="707886"/>
          </a:xfrm>
          <a:prstGeom prst="rect">
            <a:avLst/>
          </a:prstGeom>
        </p:spPr>
        <p:txBody>
          <a:bodyPr wrap="none">
            <a:spAutoFit/>
          </a:bodyPr>
          <a:lstStyle/>
          <a:p>
            <a:r>
              <a:rPr lang="de-DE" sz="2000">
                <a:solidFill>
                  <a:srgbClr val="104F70"/>
                </a:solidFill>
                <a:latin typeface="Century Gothic" panose="020B0502020202020204" pitchFamily="34" charset="0"/>
              </a:rPr>
              <a:t>Wolfgang ist in Berlin. Er telefoniert mit seiner Mutti.  Ist das Wolfgang (ich) oder Mehmet (er)?</a:t>
            </a:r>
            <a:br>
              <a:rPr lang="de-DE" sz="2000">
                <a:solidFill>
                  <a:srgbClr val="104F70"/>
                </a:solidFill>
                <a:latin typeface="Century Gothic" panose="020B0502020202020204" pitchFamily="34" charset="0"/>
              </a:rPr>
            </a:br>
            <a:endParaRPr lang="en-GB" sz="2000" b="1" dirty="0">
              <a:solidFill>
                <a:srgbClr val="104F70"/>
              </a:solidFill>
              <a:latin typeface="Century Gothic" panose="020B0502020202020204" pitchFamily="34" charset="0"/>
            </a:endParaRPr>
          </a:p>
        </p:txBody>
      </p:sp>
      <p:sp>
        <p:nvSpPr>
          <p:cNvPr id="32" name="Title 1"/>
          <p:cNvSpPr txBox="1">
            <a:spLocks/>
          </p:cNvSpPr>
          <p:nvPr/>
        </p:nvSpPr>
        <p:spPr>
          <a:xfrm>
            <a:off x="284010" y="1148481"/>
            <a:ext cx="1050337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2400">
              <a:solidFill>
                <a:schemeClr val="bg1"/>
              </a:solidFill>
            </a:endParaRPr>
          </a:p>
        </p:txBody>
      </p:sp>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9356" y="224752"/>
            <a:ext cx="656273" cy="631508"/>
          </a:xfrm>
          <a:prstGeom prst="rect">
            <a:avLst/>
          </a:prstGeom>
        </p:spPr>
      </p:pic>
      <p:grpSp>
        <p:nvGrpSpPr>
          <p:cNvPr id="39" name="Group 38">
            <a:extLst>
              <a:ext uri="{FF2B5EF4-FFF2-40B4-BE49-F238E27FC236}">
                <a16:creationId xmlns:a16="http://schemas.microsoft.com/office/drawing/2014/main" id="{D75A9328-389D-444C-B00B-D94BE34F30D1}"/>
              </a:ext>
            </a:extLst>
          </p:cNvPr>
          <p:cNvGrpSpPr>
            <a:grpSpLocks noChangeAspect="1"/>
          </p:cNvGrpSpPr>
          <p:nvPr/>
        </p:nvGrpSpPr>
        <p:grpSpPr>
          <a:xfrm>
            <a:off x="9188084" y="271134"/>
            <a:ext cx="355098" cy="614172"/>
            <a:chOff x="-30480" y="22860"/>
            <a:chExt cx="3394710" cy="6004560"/>
          </a:xfrm>
        </p:grpSpPr>
        <p:grpSp>
          <p:nvGrpSpPr>
            <p:cNvPr id="41" name="Group 40">
              <a:extLst>
                <a:ext uri="{FF2B5EF4-FFF2-40B4-BE49-F238E27FC236}">
                  <a16:creationId xmlns:a16="http://schemas.microsoft.com/office/drawing/2014/main" id="{7020764E-ED02-42E6-9A59-D371FCF15D9B}"/>
                </a:ext>
              </a:extLst>
            </p:cNvPr>
            <p:cNvGrpSpPr/>
            <p:nvPr/>
          </p:nvGrpSpPr>
          <p:grpSpPr>
            <a:xfrm>
              <a:off x="-30480" y="22860"/>
              <a:ext cx="3394710" cy="6004560"/>
              <a:chOff x="-30480" y="22860"/>
              <a:chExt cx="3394710" cy="6004560"/>
            </a:xfrm>
          </p:grpSpPr>
          <p:sp>
            <p:nvSpPr>
              <p:cNvPr id="43" name="Rectangle: Rounded Corners 80">
                <a:extLst>
                  <a:ext uri="{FF2B5EF4-FFF2-40B4-BE49-F238E27FC236}">
                    <a16:creationId xmlns:a16="http://schemas.microsoft.com/office/drawing/2014/main" id="{069099F8-6722-4A8F-B685-F4EDED6119E5}"/>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4" name="Rectangle 43">
                <a:extLst>
                  <a:ext uri="{FF2B5EF4-FFF2-40B4-BE49-F238E27FC236}">
                    <a16:creationId xmlns:a16="http://schemas.microsoft.com/office/drawing/2014/main" id="{879BCA75-A814-4DA4-A859-302359A0E6F4}"/>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42" name="Oval 41">
              <a:extLst>
                <a:ext uri="{FF2B5EF4-FFF2-40B4-BE49-F238E27FC236}">
                  <a16:creationId xmlns:a16="http://schemas.microsoft.com/office/drawing/2014/main" id="{8C437A37-4428-43F1-A016-887FECEA67C4}"/>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2" name="TextBox 1"/>
          <p:cNvSpPr txBox="1"/>
          <p:nvPr/>
        </p:nvSpPr>
        <p:spPr>
          <a:xfrm>
            <a:off x="1529001" y="3226232"/>
            <a:ext cx="5407278" cy="400110"/>
          </a:xfrm>
          <a:prstGeom prst="rect">
            <a:avLst/>
          </a:prstGeom>
          <a:noFill/>
        </p:spPr>
        <p:txBody>
          <a:bodyPr wrap="square" rtlCol="0">
            <a:spAutoFit/>
          </a:bodyPr>
          <a:lstStyle/>
          <a:p>
            <a:r>
              <a:rPr lang="en-GB" sz="2000">
                <a:solidFill>
                  <a:srgbClr val="104F70"/>
                </a:solidFill>
                <a:latin typeface="Century Gothic" panose="020B0502020202020204" pitchFamily="34" charset="0"/>
              </a:rPr>
              <a:t>Er hat einen Film im Kino gesehen.</a:t>
            </a:r>
            <a:endParaRPr lang="en-GB" sz="2000" dirty="0">
              <a:solidFill>
                <a:srgbClr val="104F70"/>
              </a:solidFill>
              <a:latin typeface="Century Gothic" panose="020B0502020202020204" pitchFamily="34" charset="0"/>
            </a:endParaRPr>
          </a:p>
        </p:txBody>
      </p:sp>
      <p:sp>
        <p:nvSpPr>
          <p:cNvPr id="45" name="TextBox 44"/>
          <p:cNvSpPr txBox="1"/>
          <p:nvPr/>
        </p:nvSpPr>
        <p:spPr>
          <a:xfrm>
            <a:off x="1548653" y="3733794"/>
            <a:ext cx="5407278" cy="400110"/>
          </a:xfrm>
          <a:prstGeom prst="rect">
            <a:avLst/>
          </a:prstGeom>
          <a:noFill/>
        </p:spPr>
        <p:txBody>
          <a:bodyPr wrap="square" rtlCol="0">
            <a:spAutoFit/>
          </a:bodyPr>
          <a:lstStyle/>
          <a:p>
            <a:r>
              <a:rPr lang="en-GB" sz="2000">
                <a:solidFill>
                  <a:srgbClr val="104F70"/>
                </a:solidFill>
                <a:latin typeface="Century Gothic" panose="020B0502020202020204" pitchFamily="34" charset="0"/>
              </a:rPr>
              <a:t>Er hat viel Sport gemacht.</a:t>
            </a:r>
            <a:endParaRPr lang="en-GB" sz="2000" dirty="0">
              <a:solidFill>
                <a:srgbClr val="104F70"/>
              </a:solidFill>
              <a:latin typeface="Century Gothic" panose="020B0502020202020204" pitchFamily="34" charset="0"/>
            </a:endParaRPr>
          </a:p>
        </p:txBody>
      </p:sp>
      <p:sp>
        <p:nvSpPr>
          <p:cNvPr id="46" name="TextBox 45"/>
          <p:cNvSpPr txBox="1"/>
          <p:nvPr/>
        </p:nvSpPr>
        <p:spPr>
          <a:xfrm>
            <a:off x="1548653" y="4229759"/>
            <a:ext cx="6283932" cy="400110"/>
          </a:xfrm>
          <a:prstGeom prst="rect">
            <a:avLst/>
          </a:prstGeom>
          <a:noFill/>
        </p:spPr>
        <p:txBody>
          <a:bodyPr wrap="square" rtlCol="0">
            <a:spAutoFit/>
          </a:bodyPr>
          <a:lstStyle/>
          <a:p>
            <a:pPr lvl="0">
              <a:defRPr/>
            </a:pPr>
            <a:r>
              <a:rPr lang="en-GB" sz="2000">
                <a:solidFill>
                  <a:srgbClr val="104F70"/>
                </a:solidFill>
                <a:latin typeface="Century Gothic" panose="020B0502020202020204" pitchFamily="34" charset="0"/>
              </a:rPr>
              <a:t>Ich habe einmal in einem Ferienhaus gewohnt.</a:t>
            </a:r>
            <a:endParaRPr lang="en-GB" sz="2000" dirty="0">
              <a:solidFill>
                <a:srgbClr val="104F70"/>
              </a:solidFill>
              <a:latin typeface="Century Gothic" panose="020B0502020202020204" pitchFamily="34" charset="0"/>
            </a:endParaRPr>
          </a:p>
        </p:txBody>
      </p:sp>
      <p:sp>
        <p:nvSpPr>
          <p:cNvPr id="47" name="TextBox 46"/>
          <p:cNvSpPr txBox="1"/>
          <p:nvPr/>
        </p:nvSpPr>
        <p:spPr>
          <a:xfrm>
            <a:off x="1548653" y="5208777"/>
            <a:ext cx="5407278" cy="400110"/>
          </a:xfrm>
          <a:prstGeom prst="rect">
            <a:avLst/>
          </a:prstGeom>
          <a:noFill/>
        </p:spPr>
        <p:txBody>
          <a:bodyPr wrap="square" rtlCol="0">
            <a:spAutoFit/>
          </a:bodyPr>
          <a:lstStyle/>
          <a:p>
            <a:r>
              <a:rPr lang="en-GB" sz="2000">
                <a:solidFill>
                  <a:srgbClr val="104F70"/>
                </a:solidFill>
                <a:latin typeface="Century Gothic" panose="020B0502020202020204" pitchFamily="34" charset="0"/>
              </a:rPr>
              <a:t>Er hat in der Bibliothek gelesen.</a:t>
            </a:r>
            <a:endParaRPr lang="en-GB" sz="2000" dirty="0">
              <a:solidFill>
                <a:srgbClr val="104F70"/>
              </a:solidFill>
              <a:latin typeface="Century Gothic" panose="020B0502020202020204" pitchFamily="34" charset="0"/>
            </a:endParaRPr>
          </a:p>
        </p:txBody>
      </p:sp>
      <p:sp>
        <p:nvSpPr>
          <p:cNvPr id="48" name="TextBox 47"/>
          <p:cNvSpPr txBox="1"/>
          <p:nvPr/>
        </p:nvSpPr>
        <p:spPr>
          <a:xfrm>
            <a:off x="1548653" y="2244382"/>
            <a:ext cx="5407278" cy="400110"/>
          </a:xfrm>
          <a:prstGeom prst="rect">
            <a:avLst/>
          </a:prstGeom>
          <a:noFill/>
        </p:spPr>
        <p:txBody>
          <a:bodyPr wrap="square" rtlCol="0">
            <a:spAutoFit/>
          </a:bodyPr>
          <a:lstStyle/>
          <a:p>
            <a:r>
              <a:rPr lang="en-GB" sz="2000">
                <a:solidFill>
                  <a:srgbClr val="104F70"/>
                </a:solidFill>
                <a:latin typeface="Century Gothic" panose="020B0502020202020204" pitchFamily="34" charset="0"/>
              </a:rPr>
              <a:t>Ich habe den Wasserpark besucht.</a:t>
            </a:r>
            <a:endParaRPr lang="en-GB" sz="2000" dirty="0">
              <a:solidFill>
                <a:srgbClr val="104F70"/>
              </a:solidFill>
              <a:latin typeface="Century Gothic" panose="020B0502020202020204" pitchFamily="34" charset="0"/>
            </a:endParaRPr>
          </a:p>
        </p:txBody>
      </p:sp>
      <p:sp>
        <p:nvSpPr>
          <p:cNvPr id="49" name="TextBox 48"/>
          <p:cNvSpPr txBox="1"/>
          <p:nvPr/>
        </p:nvSpPr>
        <p:spPr>
          <a:xfrm>
            <a:off x="1548652" y="2749018"/>
            <a:ext cx="6283931" cy="400110"/>
          </a:xfrm>
          <a:prstGeom prst="rect">
            <a:avLst/>
          </a:prstGeom>
          <a:noFill/>
        </p:spPr>
        <p:txBody>
          <a:bodyPr wrap="square" rtlCol="0">
            <a:spAutoFit/>
          </a:bodyPr>
          <a:lstStyle/>
          <a:p>
            <a:pPr lvl="0">
              <a:defRPr/>
            </a:pPr>
            <a:r>
              <a:rPr lang="en-GB" sz="2000" dirty="0">
                <a:solidFill>
                  <a:srgbClr val="104F70"/>
                </a:solidFill>
                <a:latin typeface="Century Gothic" panose="020B0502020202020204" pitchFamily="34" charset="0"/>
              </a:rPr>
              <a:t>Ich </a:t>
            </a:r>
            <a:r>
              <a:rPr lang="en-GB" sz="2000" dirty="0" err="1">
                <a:solidFill>
                  <a:srgbClr val="104F70"/>
                </a:solidFill>
                <a:latin typeface="Century Gothic" panose="020B0502020202020204" pitchFamily="34" charset="0"/>
              </a:rPr>
              <a:t>habe</a:t>
            </a:r>
            <a:r>
              <a:rPr lang="en-GB" sz="2000" dirty="0">
                <a:solidFill>
                  <a:srgbClr val="104F70"/>
                </a:solidFill>
                <a:latin typeface="Century Gothic" panose="020B0502020202020204" pitchFamily="34" charset="0"/>
              </a:rPr>
              <a:t> </a:t>
            </a:r>
            <a:r>
              <a:rPr lang="en-GB" sz="2000" dirty="0" err="1">
                <a:solidFill>
                  <a:srgbClr val="104F70"/>
                </a:solidFill>
                <a:latin typeface="Century Gothic" panose="020B0502020202020204" pitchFamily="34" charset="0"/>
              </a:rPr>
              <a:t>meine</a:t>
            </a:r>
            <a:r>
              <a:rPr lang="en-GB" sz="2000" dirty="0">
                <a:solidFill>
                  <a:srgbClr val="104F70"/>
                </a:solidFill>
                <a:latin typeface="Century Gothic" panose="020B0502020202020204" pitchFamily="34" charset="0"/>
              </a:rPr>
              <a:t> Freunde in der Stadt </a:t>
            </a:r>
            <a:r>
              <a:rPr lang="en-GB" sz="2000" dirty="0" err="1">
                <a:solidFill>
                  <a:srgbClr val="104F70"/>
                </a:solidFill>
                <a:latin typeface="Century Gothic" panose="020B0502020202020204" pitchFamily="34" charset="0"/>
              </a:rPr>
              <a:t>getroffen</a:t>
            </a:r>
            <a:r>
              <a:rPr lang="en-GB" sz="2000" dirty="0">
                <a:solidFill>
                  <a:srgbClr val="104F70"/>
                </a:solidFill>
                <a:latin typeface="Century Gothic" panose="020B0502020202020204" pitchFamily="34" charset="0"/>
              </a:rPr>
              <a:t>.</a:t>
            </a:r>
          </a:p>
        </p:txBody>
      </p:sp>
      <p:sp>
        <p:nvSpPr>
          <p:cNvPr id="50" name="TextBox 49"/>
          <p:cNvSpPr txBox="1"/>
          <p:nvPr/>
        </p:nvSpPr>
        <p:spPr>
          <a:xfrm>
            <a:off x="1548653" y="4687703"/>
            <a:ext cx="5407278" cy="400110"/>
          </a:xfrm>
          <a:prstGeom prst="rect">
            <a:avLst/>
          </a:prstGeom>
          <a:noFill/>
        </p:spPr>
        <p:txBody>
          <a:bodyPr wrap="square" rtlCol="0">
            <a:spAutoFit/>
          </a:bodyPr>
          <a:lstStyle/>
          <a:p>
            <a:r>
              <a:rPr lang="en-GB" sz="2000">
                <a:solidFill>
                  <a:srgbClr val="104F70"/>
                </a:solidFill>
                <a:latin typeface="Century Gothic" panose="020B0502020202020204" pitchFamily="34" charset="0"/>
              </a:rPr>
              <a:t>Ich habe Kleidung im Geschäft gekauft.</a:t>
            </a:r>
            <a:endParaRPr lang="en-GB" sz="2000" dirty="0">
              <a:solidFill>
                <a:srgbClr val="104F70"/>
              </a:solidFill>
              <a:latin typeface="Century Gothic" panose="020B0502020202020204" pitchFamily="34" charset="0"/>
            </a:endParaRPr>
          </a:p>
        </p:txBody>
      </p:sp>
      <p:sp>
        <p:nvSpPr>
          <p:cNvPr id="51" name="TextBox 50"/>
          <p:cNvSpPr txBox="1"/>
          <p:nvPr/>
        </p:nvSpPr>
        <p:spPr>
          <a:xfrm>
            <a:off x="1529001" y="5713627"/>
            <a:ext cx="5407278" cy="400110"/>
          </a:xfrm>
          <a:prstGeom prst="rect">
            <a:avLst/>
          </a:prstGeom>
          <a:noFill/>
        </p:spPr>
        <p:txBody>
          <a:bodyPr wrap="square" rtlCol="0">
            <a:spAutoFit/>
          </a:bodyPr>
          <a:lstStyle/>
          <a:p>
            <a:r>
              <a:rPr lang="en-GB" sz="2000">
                <a:solidFill>
                  <a:srgbClr val="104F70"/>
                </a:solidFill>
                <a:latin typeface="Century Gothic" panose="020B0502020202020204" pitchFamily="34" charset="0"/>
              </a:rPr>
              <a:t>Er hat einmal im Orchester gespielt.</a:t>
            </a:r>
            <a:endParaRPr lang="en-GB" sz="2000" dirty="0">
              <a:solidFill>
                <a:srgbClr val="104F70"/>
              </a:solidFill>
              <a:latin typeface="Century Gothic" panose="020B0502020202020204" pitchFamily="34" charset="0"/>
            </a:endParaRPr>
          </a:p>
        </p:txBody>
      </p:sp>
      <p:sp>
        <p:nvSpPr>
          <p:cNvPr id="52" name="Action Button: Custom 35" descr="number 1">
            <a:hlinkClick r:id="" action="ppaction://noaction" highlightClick="1">
              <a:snd r:embed="rId6" name="22.1_beep.wav"/>
            </a:hlinkClick>
            <a:extLst>
              <a:ext uri="{FF2B5EF4-FFF2-40B4-BE49-F238E27FC236}">
                <a16:creationId xmlns:a16="http://schemas.microsoft.com/office/drawing/2014/main" id="{9BC8BD3F-2DC9-4949-BBA3-AD5348A1BF36}"/>
              </a:ext>
            </a:extLst>
          </p:cNvPr>
          <p:cNvSpPr/>
          <p:nvPr/>
        </p:nvSpPr>
        <p:spPr>
          <a:xfrm>
            <a:off x="1005726" y="2236039"/>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53" name="Action Button: Custom 38" descr="number 2">
            <a:hlinkClick r:id="" action="ppaction://noaction" highlightClick="1">
              <a:snd r:embed="rId7" name="22.2_beep.wav"/>
            </a:hlinkClick>
            <a:extLst>
              <a:ext uri="{FF2B5EF4-FFF2-40B4-BE49-F238E27FC236}">
                <a16:creationId xmlns:a16="http://schemas.microsoft.com/office/drawing/2014/main" id="{4E7D34D5-9AC9-49C2-8A5A-BB5A43C883CE}"/>
              </a:ext>
            </a:extLst>
          </p:cNvPr>
          <p:cNvSpPr/>
          <p:nvPr/>
        </p:nvSpPr>
        <p:spPr>
          <a:xfrm>
            <a:off x="1008874" y="2752702"/>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54" name="Action Button: Custom 41" descr="number 3">
            <a:hlinkClick r:id="" action="ppaction://noaction" highlightClick="1">
              <a:snd r:embed="rId8" name="22.3_beep.wav"/>
            </a:hlinkClick>
            <a:extLst>
              <a:ext uri="{FF2B5EF4-FFF2-40B4-BE49-F238E27FC236}">
                <a16:creationId xmlns:a16="http://schemas.microsoft.com/office/drawing/2014/main" id="{13258242-EF1D-4E1B-BF08-245076282CEA}"/>
              </a:ext>
            </a:extLst>
          </p:cNvPr>
          <p:cNvSpPr/>
          <p:nvPr/>
        </p:nvSpPr>
        <p:spPr>
          <a:xfrm>
            <a:off x="1005726" y="3234876"/>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55" name="Action Button: Custom 44" descr="number 4">
            <a:hlinkClick r:id="" action="ppaction://noaction" highlightClick="1">
              <a:snd r:embed="rId9" name="22.4_beep.wav"/>
            </a:hlinkClick>
            <a:extLst>
              <a:ext uri="{FF2B5EF4-FFF2-40B4-BE49-F238E27FC236}">
                <a16:creationId xmlns:a16="http://schemas.microsoft.com/office/drawing/2014/main" id="{C22388B6-351B-4AFD-BB3D-0903CA620AA6}"/>
              </a:ext>
            </a:extLst>
          </p:cNvPr>
          <p:cNvSpPr/>
          <p:nvPr/>
        </p:nvSpPr>
        <p:spPr>
          <a:xfrm>
            <a:off x="1005726" y="3726494"/>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56" name="Action Button: Custom 47" descr="number 5">
            <a:hlinkClick r:id="" action="ppaction://noaction" highlightClick="1">
              <a:snd r:embed="rId10" name="22.5_beep.wav"/>
            </a:hlinkClick>
            <a:extLst>
              <a:ext uri="{FF2B5EF4-FFF2-40B4-BE49-F238E27FC236}">
                <a16:creationId xmlns:a16="http://schemas.microsoft.com/office/drawing/2014/main" id="{BE1DDE1F-3F21-4AAF-87F3-84EB251E488C}"/>
              </a:ext>
            </a:extLst>
          </p:cNvPr>
          <p:cNvSpPr/>
          <p:nvPr/>
        </p:nvSpPr>
        <p:spPr>
          <a:xfrm>
            <a:off x="1005726" y="4213501"/>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57" name="Action Button: Custom 50" descr="number 6">
            <a:hlinkClick r:id="" action="ppaction://noaction" highlightClick="1">
              <a:snd r:embed="rId11" name="22.6_beep.wav"/>
            </a:hlinkClick>
            <a:extLst>
              <a:ext uri="{FF2B5EF4-FFF2-40B4-BE49-F238E27FC236}">
                <a16:creationId xmlns:a16="http://schemas.microsoft.com/office/drawing/2014/main" id="{016EC9EC-5809-4F8B-B8AF-CBC4B0D6FF73}"/>
              </a:ext>
            </a:extLst>
          </p:cNvPr>
          <p:cNvSpPr/>
          <p:nvPr/>
        </p:nvSpPr>
        <p:spPr>
          <a:xfrm>
            <a:off x="1013352" y="4717761"/>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58" name="Action Button: Custom 53" descr="number 7">
            <a:hlinkClick r:id="" action="ppaction://noaction" highlightClick="1">
              <a:snd r:embed="rId12" name="22.7_beep.wav"/>
            </a:hlinkClick>
            <a:extLst>
              <a:ext uri="{FF2B5EF4-FFF2-40B4-BE49-F238E27FC236}">
                <a16:creationId xmlns:a16="http://schemas.microsoft.com/office/drawing/2014/main" id="{68A53582-DF6A-43F8-A1C7-60636E9B727A}"/>
              </a:ext>
            </a:extLst>
          </p:cNvPr>
          <p:cNvSpPr/>
          <p:nvPr/>
        </p:nvSpPr>
        <p:spPr>
          <a:xfrm>
            <a:off x="1013352" y="5224029"/>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59" name="Action Button: Custom 53" descr="number 7">
            <a:hlinkClick r:id="" action="ppaction://noaction" highlightClick="1">
              <a:snd r:embed="rId13" name="22.8_beep.wav"/>
            </a:hlinkClick>
            <a:extLst>
              <a:ext uri="{FF2B5EF4-FFF2-40B4-BE49-F238E27FC236}">
                <a16:creationId xmlns:a16="http://schemas.microsoft.com/office/drawing/2014/main" id="{68A53582-DF6A-43F8-A1C7-60636E9B727A}"/>
              </a:ext>
            </a:extLst>
          </p:cNvPr>
          <p:cNvSpPr/>
          <p:nvPr/>
        </p:nvSpPr>
        <p:spPr>
          <a:xfrm>
            <a:off x="1017171" y="5706207"/>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F0302020204030204"/>
                <a:ea typeface="+mn-ea"/>
                <a:cs typeface="+mn-cs"/>
              </a:rPr>
              <a:t>8</a:t>
            </a:r>
            <a:endPar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5243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p:bldP spid="46" grpId="0"/>
      <p:bldP spid="48" grpId="0"/>
      <p:bldP spid="49" grpId="0"/>
      <p:bldP spid="50" grpId="0"/>
      <p:bldP spid="51"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36532"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 name="Rectangle 4"/>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2" name="Title 3">
            <a:extLst>
              <a:ext uri="{FF2B5EF4-FFF2-40B4-BE49-F238E27FC236}">
                <a16:creationId xmlns:a16="http://schemas.microsoft.com/office/drawing/2014/main" id="{FB3080A5-F16B-4F94-9ED2-D83CD7136601}"/>
              </a:ext>
            </a:extLst>
          </p:cNvPr>
          <p:cNvSpPr txBox="1">
            <a:spLocks/>
          </p:cNvSpPr>
          <p:nvPr/>
        </p:nvSpPr>
        <p:spPr>
          <a:xfrm>
            <a:off x="107125" y="5315141"/>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Y8 </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Term </a:t>
            </a:r>
            <a:r>
              <a:rPr lang="en-GB" sz="1800" noProof="0">
                <a:solidFill>
                  <a:prstClr val="white"/>
                </a:solidFill>
                <a:latin typeface="Century Gothic" panose="020B0502020202020204" pitchFamily="34" charset="0"/>
              </a:rPr>
              <a:t>1.1</a:t>
            </a:r>
            <a:r>
              <a:rPr kumimoji="0" lang="en-GB" sz="18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8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Week </a:t>
            </a:r>
            <a:r>
              <a:rPr lang="en-GB" sz="1800">
                <a:solidFill>
                  <a:prstClr val="white"/>
                </a:solidFill>
                <a:latin typeface="Century Gothic" panose="020B0502020202020204" pitchFamily="34" charset="0"/>
              </a:rPr>
              <a:t>2</a:t>
            </a:r>
            <a:r>
              <a:rPr kumimoji="0" lang="en-GB" sz="18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 Lesson </a:t>
            </a:r>
            <a:r>
              <a:rPr lang="en-GB" sz="1800">
                <a:solidFill>
                  <a:prstClr val="white"/>
                </a:solidFill>
                <a:latin typeface="Century Gothic" panose="020B0502020202020204" pitchFamily="34" charset="0"/>
              </a:rPr>
              <a:t>4</a:t>
            </a: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6" name="Title 3">
            <a:extLst>
              <a:ext uri="{FF2B5EF4-FFF2-40B4-BE49-F238E27FC236}">
                <a16:creationId xmlns:a16="http://schemas.microsoft.com/office/drawing/2014/main" id="{C8C5BCEA-3DC4-45BC-BA08-14F8484B404D}"/>
              </a:ext>
            </a:extLst>
          </p:cNvPr>
          <p:cNvSpPr txBox="1">
            <a:spLocks/>
          </p:cNvSpPr>
          <p:nvPr/>
        </p:nvSpPr>
        <p:spPr>
          <a:xfrm>
            <a:off x="103232" y="6102462"/>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Rachel Hawkes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7/7/2021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 name="Title 1">
            <a:extLst>
              <a:ext uri="{FF2B5EF4-FFF2-40B4-BE49-F238E27FC236}">
                <a16:creationId xmlns:a16="http://schemas.microsoft.com/office/drawing/2014/main" id="{3AA9E0A5-AC34-FD4D-A4BA-9F2AAE99E4E7}"/>
              </a:ext>
            </a:extLst>
          </p:cNvPr>
          <p:cNvSpPr>
            <a:spLocks noGrp="1"/>
          </p:cNvSpPr>
          <p:nvPr>
            <p:ph type="title"/>
          </p:nvPr>
        </p:nvSpPr>
        <p:spPr>
          <a:xfrm>
            <a:off x="278224" y="1684685"/>
            <a:ext cx="8387212" cy="1737281"/>
          </a:xfrm>
        </p:spPr>
        <p:txBody>
          <a:bodyPr>
            <a:normAutofit/>
          </a:bodyPr>
          <a:lstStyle/>
          <a:p>
            <a:r>
              <a:rPr lang="en-GB" sz="4000" b="1" dirty="0">
                <a:solidFill>
                  <a:prstClr val="white"/>
                </a:solidFill>
              </a:rPr>
              <a:t>Comparing experiences</a:t>
            </a:r>
            <a:endParaRPr lang="en-US" sz="4000" dirty="0"/>
          </a:p>
        </p:txBody>
      </p:sp>
      <p:sp>
        <p:nvSpPr>
          <p:cNvPr id="13" name="Title 3"/>
          <p:cNvSpPr txBox="1">
            <a:spLocks/>
          </p:cNvSpPr>
          <p:nvPr/>
        </p:nvSpPr>
        <p:spPr>
          <a:xfrm>
            <a:off x="278224" y="3085807"/>
            <a:ext cx="9405381" cy="855164"/>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800" dirty="0">
                <a:solidFill>
                  <a:schemeClr val="bg1"/>
                </a:solidFill>
                <a:latin typeface="Century Gothic" panose="020B0502020202020204" pitchFamily="34" charset="0"/>
              </a:rPr>
              <a:t>Past (perfect) with </a:t>
            </a:r>
            <a:r>
              <a:rPr lang="en-GB" sz="2800" i="1" dirty="0" err="1">
                <a:solidFill>
                  <a:schemeClr val="bg1"/>
                </a:solidFill>
                <a:latin typeface="Century Gothic" panose="020B0502020202020204" pitchFamily="34" charset="0"/>
              </a:rPr>
              <a:t>haben</a:t>
            </a:r>
            <a:endParaRPr lang="en-GB" sz="2800" i="1" dirty="0">
              <a:solidFill>
                <a:schemeClr val="bg1"/>
              </a:solidFill>
              <a:latin typeface="Century Gothic" panose="020B0502020202020204" pitchFamily="34" charset="0"/>
            </a:endParaRPr>
          </a:p>
          <a:p>
            <a:r>
              <a:rPr lang="en-GB" sz="2800" i="1" dirty="0" err="1">
                <a:solidFill>
                  <a:schemeClr val="bg1"/>
                </a:solidFill>
                <a:latin typeface="Century Gothic" panose="020B0502020202020204" pitchFamily="34" charset="0"/>
              </a:rPr>
              <a:t>Welcher</a:t>
            </a:r>
            <a:r>
              <a:rPr lang="en-GB" sz="2800" i="1" dirty="0">
                <a:solidFill>
                  <a:schemeClr val="bg1"/>
                </a:solidFill>
                <a:latin typeface="Century Gothic" panose="020B0502020202020204" pitchFamily="34" charset="0"/>
              </a:rPr>
              <a:t>, </a:t>
            </a:r>
            <a:r>
              <a:rPr lang="en-GB" sz="2800" i="1" dirty="0" err="1">
                <a:solidFill>
                  <a:schemeClr val="bg1"/>
                </a:solidFill>
                <a:latin typeface="Century Gothic" panose="020B0502020202020204" pitchFamily="34" charset="0"/>
              </a:rPr>
              <a:t>welche</a:t>
            </a:r>
            <a:r>
              <a:rPr lang="en-GB" sz="2800" i="1" dirty="0">
                <a:solidFill>
                  <a:schemeClr val="bg1"/>
                </a:solidFill>
                <a:latin typeface="Century Gothic" panose="020B0502020202020204" pitchFamily="34" charset="0"/>
              </a:rPr>
              <a:t>, welches</a:t>
            </a:r>
            <a:br>
              <a:rPr lang="de-DE" sz="2800" i="1" dirty="0">
                <a:solidFill>
                  <a:schemeClr val="bg1"/>
                </a:solidFill>
                <a:latin typeface="Century Gothic" panose="020B0502020202020204" pitchFamily="34" charset="0"/>
              </a:rPr>
            </a:br>
            <a:endParaRPr lang="de-DE" sz="2800" i="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6732614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5">
            <a:alphaModFix/>
          </a:blip>
          <a:srcRect/>
          <a:stretch/>
        </p:blipFill>
        <p:spPr>
          <a:xfrm>
            <a:off x="0" y="267916"/>
            <a:ext cx="8294914" cy="869950"/>
          </a:xfrm>
          <a:prstGeom prst="rect">
            <a:avLst/>
          </a:prstGeom>
          <a:noFill/>
          <a:ln>
            <a:noFill/>
          </a:ln>
        </p:spPr>
      </p:pic>
      <p:sp>
        <p:nvSpPr>
          <p:cNvPr id="149" name="Google Shape;149;p2"/>
          <p:cNvSpPr txBox="1">
            <a:spLocks noGrp="1"/>
          </p:cNvSpPr>
          <p:nvPr>
            <p:ph type="title"/>
          </p:nvPr>
        </p:nvSpPr>
        <p:spPr>
          <a:xfrm>
            <a:off x="0" y="294040"/>
            <a:ext cx="7396843"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000">
                <a:solidFill>
                  <a:schemeClr val="lt1"/>
                </a:solidFill>
              </a:rPr>
              <a:t>Welcher, welche, welches ?</a:t>
            </a:r>
            <a:endParaRPr sz="3000" i="1" dirty="0">
              <a:solidFill>
                <a:schemeClr val="lt1"/>
              </a:solidFill>
            </a:endParaRPr>
          </a:p>
        </p:txBody>
      </p:sp>
      <p:sp>
        <p:nvSpPr>
          <p:cNvPr id="150" name="Google Shape;150;p2"/>
          <p:cNvSpPr/>
          <p:nvPr/>
        </p:nvSpPr>
        <p:spPr>
          <a:xfrm>
            <a:off x="10321636" y="247046"/>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a:solidFill>
                  <a:srgbClr val="FFFFFF"/>
                </a:solidFill>
                <a:latin typeface="Century Gothic" panose="020B0502020202020204" pitchFamily="34" charset="0"/>
                <a:ea typeface="Century Gothic"/>
                <a:cs typeface="Century Gothic"/>
                <a:sym typeface="Century Gothic"/>
              </a:rPr>
              <a:t>Grammatik</a:t>
            </a:r>
            <a:endParaRPr b="1" dirty="0">
              <a:solidFill>
                <a:srgbClr val="FFFFFF"/>
              </a:solidFill>
              <a:latin typeface="Century Gothic" panose="020B0502020202020204" pitchFamily="34" charset="0"/>
              <a:ea typeface="Century Gothic"/>
              <a:cs typeface="Century Gothic"/>
              <a:sym typeface="Century Gothic"/>
            </a:endParaRPr>
          </a:p>
        </p:txBody>
      </p:sp>
      <p:sp>
        <p:nvSpPr>
          <p:cNvPr id="37" name="TextBox 36"/>
          <p:cNvSpPr txBox="1"/>
          <p:nvPr/>
        </p:nvSpPr>
        <p:spPr>
          <a:xfrm>
            <a:off x="2224673" y="2126073"/>
            <a:ext cx="6660797" cy="400110"/>
          </a:xfrm>
          <a:prstGeom prst="rect">
            <a:avLst/>
          </a:prstGeom>
          <a:noFill/>
        </p:spPr>
        <p:txBody>
          <a:bodyPr wrap="square" rtlCol="0">
            <a:spAutoFit/>
          </a:bodyPr>
          <a:lstStyle/>
          <a:p>
            <a:pPr>
              <a:defRPr/>
            </a:pPr>
            <a:r>
              <a:rPr lang="en-GB" sz="2000" b="1">
                <a:solidFill>
                  <a:srgbClr val="104F75"/>
                </a:solidFill>
                <a:latin typeface="Century Gothic" panose="020B0502020202020204" pitchFamily="34" charset="0"/>
              </a:rPr>
              <a:t>Welch</a:t>
            </a:r>
            <a:r>
              <a:rPr lang="en-GB" sz="2000" b="1">
                <a:solidFill>
                  <a:srgbClr val="E87D1E"/>
                </a:solidFill>
                <a:latin typeface="Century Gothic" panose="020B0502020202020204" pitchFamily="34" charset="0"/>
              </a:rPr>
              <a:t>er</a:t>
            </a:r>
            <a:r>
              <a:rPr lang="en-GB" sz="2000" b="1">
                <a:solidFill>
                  <a:srgbClr val="104F75"/>
                </a:solidFill>
                <a:latin typeface="Century Gothic" panose="020B0502020202020204" pitchFamily="34" charset="0"/>
              </a:rPr>
              <a:t> </a:t>
            </a:r>
            <a:r>
              <a:rPr lang="en-GB" sz="2000">
                <a:solidFill>
                  <a:srgbClr val="104F75"/>
                </a:solidFill>
                <a:latin typeface="Century Gothic" panose="020B0502020202020204" pitchFamily="34" charset="0"/>
              </a:rPr>
              <a:t>Tisch ist das?</a:t>
            </a:r>
            <a:endParaRPr lang="en-GB" sz="2100" b="1" dirty="0">
              <a:solidFill>
                <a:srgbClr val="115076"/>
              </a:solidFill>
              <a:latin typeface="Century Gothic" panose="020B0502020202020204" pitchFamily="34" charset="0"/>
            </a:endParaRPr>
          </a:p>
        </p:txBody>
      </p:sp>
      <p:sp>
        <p:nvSpPr>
          <p:cNvPr id="22" name="TextBox 21"/>
          <p:cNvSpPr txBox="1"/>
          <p:nvPr/>
        </p:nvSpPr>
        <p:spPr>
          <a:xfrm>
            <a:off x="2224673" y="2478192"/>
            <a:ext cx="5575253" cy="400110"/>
          </a:xfrm>
          <a:prstGeom prst="rect">
            <a:avLst/>
          </a:prstGeom>
          <a:noFill/>
        </p:spPr>
        <p:txBody>
          <a:bodyPr wrap="square" rtlCol="0">
            <a:spAutoFit/>
          </a:bodyPr>
          <a:lstStyle/>
          <a:p>
            <a:r>
              <a:rPr lang="en-GB" sz="2000" i="1" dirty="0">
                <a:solidFill>
                  <a:srgbClr val="104F75"/>
                </a:solidFill>
                <a:latin typeface="Century Gothic" panose="020B0502020202020204" pitchFamily="34" charset="0"/>
              </a:rPr>
              <a:t>Which table is that?</a:t>
            </a:r>
          </a:p>
        </p:txBody>
      </p:sp>
      <p:sp>
        <p:nvSpPr>
          <p:cNvPr id="16" name="TextBox 15"/>
          <p:cNvSpPr txBox="1"/>
          <p:nvPr/>
        </p:nvSpPr>
        <p:spPr>
          <a:xfrm>
            <a:off x="105092" y="1431689"/>
            <a:ext cx="11888835" cy="400110"/>
          </a:xfrm>
          <a:prstGeom prst="rect">
            <a:avLst/>
          </a:prstGeom>
          <a:noFill/>
        </p:spPr>
        <p:txBody>
          <a:bodyPr wrap="square" rtlCol="0">
            <a:spAutoFit/>
          </a:bodyPr>
          <a:lstStyle/>
          <a:p>
            <a:pPr>
              <a:defRPr/>
            </a:pPr>
            <a:r>
              <a:rPr lang="en-GB" sz="2000" dirty="0">
                <a:solidFill>
                  <a:srgbClr val="104F75"/>
                </a:solidFill>
                <a:latin typeface="Century Gothic" panose="020B0502020202020204" pitchFamily="34" charset="0"/>
              </a:rPr>
              <a:t>To ask </a:t>
            </a:r>
            <a:r>
              <a:rPr lang="en-GB" sz="2000" b="1" i="1" dirty="0">
                <a:solidFill>
                  <a:srgbClr val="104F75"/>
                </a:solidFill>
                <a:latin typeface="Century Gothic" panose="020B0502020202020204" pitchFamily="34" charset="0"/>
              </a:rPr>
              <a:t>which?</a:t>
            </a:r>
            <a:r>
              <a:rPr lang="en-GB" sz="2000" b="1" dirty="0">
                <a:solidFill>
                  <a:srgbClr val="104F75"/>
                </a:solidFill>
                <a:latin typeface="Century Gothic" panose="020B0502020202020204" pitchFamily="34" charset="0"/>
              </a:rPr>
              <a:t> </a:t>
            </a:r>
            <a:r>
              <a:rPr lang="en-GB" sz="2000" dirty="0">
                <a:solidFill>
                  <a:srgbClr val="104F75"/>
                </a:solidFill>
                <a:latin typeface="Century Gothic" panose="020B0502020202020204" pitchFamily="34" charset="0"/>
              </a:rPr>
              <a:t>in German, use the question word </a:t>
            </a:r>
            <a:r>
              <a:rPr lang="en-GB" sz="2000" b="1" dirty="0" err="1">
                <a:solidFill>
                  <a:srgbClr val="104F75"/>
                </a:solidFill>
                <a:latin typeface="Century Gothic" panose="020B0502020202020204" pitchFamily="34" charset="0"/>
              </a:rPr>
              <a:t>welcher</a:t>
            </a:r>
            <a:r>
              <a:rPr lang="en-GB" sz="2000" b="1" dirty="0">
                <a:solidFill>
                  <a:srgbClr val="104F75"/>
                </a:solidFill>
                <a:latin typeface="Century Gothic" panose="020B0502020202020204" pitchFamily="34" charset="0"/>
              </a:rPr>
              <a:t>, </a:t>
            </a:r>
            <a:r>
              <a:rPr lang="en-GB" sz="2000" b="1" dirty="0" err="1">
                <a:solidFill>
                  <a:srgbClr val="104F75"/>
                </a:solidFill>
                <a:latin typeface="Century Gothic" panose="020B0502020202020204" pitchFamily="34" charset="0"/>
              </a:rPr>
              <a:t>welche</a:t>
            </a:r>
            <a:r>
              <a:rPr lang="en-GB" sz="2000" b="1" dirty="0">
                <a:solidFill>
                  <a:srgbClr val="104F75"/>
                </a:solidFill>
                <a:latin typeface="Century Gothic" panose="020B0502020202020204" pitchFamily="34" charset="0"/>
              </a:rPr>
              <a:t>, welches</a:t>
            </a:r>
            <a:r>
              <a:rPr lang="en-GB" sz="2000" dirty="0">
                <a:solidFill>
                  <a:srgbClr val="104F75"/>
                </a:solidFill>
                <a:latin typeface="Century Gothic" panose="020B0502020202020204" pitchFamily="34" charset="0"/>
              </a:rPr>
              <a:t>:</a:t>
            </a:r>
            <a:endParaRPr lang="en-GB" sz="2000" b="1" dirty="0">
              <a:solidFill>
                <a:srgbClr val="115076"/>
              </a:solidFill>
              <a:latin typeface="Century Gothic" panose="020B0502020202020204" pitchFamily="34" charset="0"/>
            </a:endParaRPr>
          </a:p>
        </p:txBody>
      </p:sp>
      <p:sp>
        <p:nvSpPr>
          <p:cNvPr id="18" name="TextBox 17"/>
          <p:cNvSpPr txBox="1"/>
          <p:nvPr/>
        </p:nvSpPr>
        <p:spPr>
          <a:xfrm>
            <a:off x="2224673" y="3104305"/>
            <a:ext cx="5451611" cy="415498"/>
          </a:xfrm>
          <a:prstGeom prst="rect">
            <a:avLst/>
          </a:prstGeom>
          <a:noFill/>
        </p:spPr>
        <p:txBody>
          <a:bodyPr wrap="square" rtlCol="0">
            <a:spAutoFit/>
          </a:bodyPr>
          <a:lstStyle/>
          <a:p>
            <a:pPr>
              <a:defRPr/>
            </a:pPr>
            <a:r>
              <a:rPr lang="en-GB" sz="2000" b="1">
                <a:solidFill>
                  <a:srgbClr val="104F75"/>
                </a:solidFill>
                <a:latin typeface="Century Gothic" panose="020B0502020202020204" pitchFamily="34" charset="0"/>
              </a:rPr>
              <a:t>Welch</a:t>
            </a:r>
            <a:r>
              <a:rPr lang="en-GB" sz="2000" b="1">
                <a:solidFill>
                  <a:srgbClr val="E87D1E"/>
                </a:solidFill>
                <a:latin typeface="Century Gothic" panose="020B0502020202020204" pitchFamily="34" charset="0"/>
              </a:rPr>
              <a:t>e</a:t>
            </a:r>
            <a:r>
              <a:rPr lang="en-GB" sz="2000">
                <a:solidFill>
                  <a:srgbClr val="104F75"/>
                </a:solidFill>
                <a:latin typeface="Century Gothic" panose="020B0502020202020204" pitchFamily="34" charset="0"/>
              </a:rPr>
              <a:t> Flasche ist das?</a:t>
            </a:r>
            <a:endParaRPr lang="en-GB" sz="2100" b="1" dirty="0">
              <a:solidFill>
                <a:srgbClr val="115076"/>
              </a:solidFill>
              <a:latin typeface="Century Gothic" panose="020B0502020202020204" pitchFamily="34" charset="0"/>
            </a:endParaRPr>
          </a:p>
        </p:txBody>
      </p:sp>
      <p:sp>
        <p:nvSpPr>
          <p:cNvPr id="25" name="TextBox 24"/>
          <p:cNvSpPr txBox="1"/>
          <p:nvPr/>
        </p:nvSpPr>
        <p:spPr>
          <a:xfrm>
            <a:off x="2212685" y="4100327"/>
            <a:ext cx="5451611" cy="415498"/>
          </a:xfrm>
          <a:prstGeom prst="rect">
            <a:avLst/>
          </a:prstGeom>
          <a:noFill/>
        </p:spPr>
        <p:txBody>
          <a:bodyPr wrap="square" rtlCol="0">
            <a:spAutoFit/>
          </a:bodyPr>
          <a:lstStyle/>
          <a:p>
            <a:pPr>
              <a:defRPr/>
            </a:pPr>
            <a:r>
              <a:rPr lang="en-GB" sz="2000" b="1" dirty="0">
                <a:solidFill>
                  <a:srgbClr val="104F75"/>
                </a:solidFill>
                <a:latin typeface="Century Gothic" panose="020B0502020202020204" pitchFamily="34" charset="0"/>
              </a:rPr>
              <a:t>Welch</a:t>
            </a:r>
            <a:r>
              <a:rPr lang="en-GB" sz="2000" b="1" dirty="0">
                <a:solidFill>
                  <a:srgbClr val="E87D1E"/>
                </a:solidFill>
                <a:latin typeface="Century Gothic" panose="020B0502020202020204" pitchFamily="34" charset="0"/>
              </a:rPr>
              <a:t>es</a:t>
            </a:r>
            <a:r>
              <a:rPr lang="en-GB" sz="2000" dirty="0">
                <a:solidFill>
                  <a:srgbClr val="104F75"/>
                </a:solidFill>
                <a:latin typeface="Century Gothic" panose="020B0502020202020204" pitchFamily="34" charset="0"/>
              </a:rPr>
              <a:t> </a:t>
            </a:r>
            <a:r>
              <a:rPr lang="en-GB" sz="2000" dirty="0" err="1">
                <a:solidFill>
                  <a:srgbClr val="104F75"/>
                </a:solidFill>
                <a:latin typeface="Century Gothic" panose="020B0502020202020204" pitchFamily="34" charset="0"/>
              </a:rPr>
              <a:t>Schwimmbad</a:t>
            </a:r>
            <a:r>
              <a:rPr lang="en-GB" sz="2000" dirty="0">
                <a:solidFill>
                  <a:srgbClr val="104F75"/>
                </a:solidFill>
                <a:latin typeface="Century Gothic" panose="020B0502020202020204" pitchFamily="34" charset="0"/>
              </a:rPr>
              <a:t> </a:t>
            </a:r>
            <a:r>
              <a:rPr lang="en-GB" sz="2000" dirty="0" err="1">
                <a:solidFill>
                  <a:srgbClr val="104F75"/>
                </a:solidFill>
                <a:latin typeface="Century Gothic" panose="020B0502020202020204" pitchFamily="34" charset="0"/>
              </a:rPr>
              <a:t>ist</a:t>
            </a:r>
            <a:r>
              <a:rPr lang="en-GB" sz="2000" dirty="0">
                <a:solidFill>
                  <a:srgbClr val="104F75"/>
                </a:solidFill>
                <a:latin typeface="Century Gothic" panose="020B0502020202020204" pitchFamily="34" charset="0"/>
              </a:rPr>
              <a:t> das?</a:t>
            </a:r>
            <a:endParaRPr lang="en-GB" sz="2100" b="1" dirty="0">
              <a:solidFill>
                <a:srgbClr val="115076"/>
              </a:solidFill>
              <a:latin typeface="Century Gothic" panose="020B0502020202020204" pitchFamily="34" charset="0"/>
            </a:endParaRPr>
          </a:p>
        </p:txBody>
      </p:sp>
      <p:sp>
        <p:nvSpPr>
          <p:cNvPr id="29" name="TextBox 28"/>
          <p:cNvSpPr txBox="1"/>
          <p:nvPr/>
        </p:nvSpPr>
        <p:spPr>
          <a:xfrm>
            <a:off x="2212685" y="4512901"/>
            <a:ext cx="4318000" cy="400110"/>
          </a:xfrm>
          <a:prstGeom prst="rect">
            <a:avLst/>
          </a:prstGeom>
          <a:noFill/>
        </p:spPr>
        <p:txBody>
          <a:bodyPr wrap="square" rtlCol="0">
            <a:spAutoFit/>
          </a:bodyPr>
          <a:lstStyle/>
          <a:p>
            <a:r>
              <a:rPr lang="en-GB" sz="2000" i="1" dirty="0">
                <a:solidFill>
                  <a:srgbClr val="104F75"/>
                </a:solidFill>
                <a:latin typeface="Century Gothic" panose="020B0502020202020204" pitchFamily="34" charset="0"/>
              </a:rPr>
              <a:t>Which swimming pool is that?</a:t>
            </a:r>
          </a:p>
        </p:txBody>
      </p:sp>
      <p:sp>
        <p:nvSpPr>
          <p:cNvPr id="4" name="Rounded Rectangular Callout 3"/>
          <p:cNvSpPr/>
          <p:nvPr/>
        </p:nvSpPr>
        <p:spPr>
          <a:xfrm>
            <a:off x="837955" y="5528102"/>
            <a:ext cx="10516090" cy="655504"/>
          </a:xfrm>
          <a:prstGeom prst="wedgeRoundRectCallout">
            <a:avLst>
              <a:gd name="adj1" fmla="val -26839"/>
              <a:gd name="adj2" fmla="val 47285"/>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This word follows the same pattern as other words you know: </a:t>
            </a:r>
            <a:br>
              <a:rPr lang="en-GB" sz="2000" b="1" dirty="0">
                <a:latin typeface="Century Gothic" panose="020B0502020202020204" pitchFamily="34" charset="0"/>
              </a:rPr>
            </a:br>
            <a:r>
              <a:rPr lang="en-GB" sz="2000" b="1" dirty="0" err="1">
                <a:latin typeface="Century Gothic" panose="020B0502020202020204" pitchFamily="34" charset="0"/>
              </a:rPr>
              <a:t>jeder</a:t>
            </a:r>
            <a:r>
              <a:rPr lang="en-GB" sz="2000" b="1" dirty="0">
                <a:latin typeface="Century Gothic" panose="020B0502020202020204" pitchFamily="34" charset="0"/>
              </a:rPr>
              <a:t>, </a:t>
            </a:r>
            <a:r>
              <a:rPr lang="en-GB" sz="2000" b="1" dirty="0" err="1">
                <a:latin typeface="Century Gothic" panose="020B0502020202020204" pitchFamily="34" charset="0"/>
              </a:rPr>
              <a:t>jede</a:t>
            </a:r>
            <a:r>
              <a:rPr lang="en-GB" sz="2000" b="1" dirty="0">
                <a:latin typeface="Century Gothic" panose="020B0502020202020204" pitchFamily="34" charset="0"/>
              </a:rPr>
              <a:t>, </a:t>
            </a:r>
            <a:r>
              <a:rPr lang="en-GB" sz="2000" b="1" dirty="0" err="1">
                <a:latin typeface="Century Gothic" panose="020B0502020202020204" pitchFamily="34" charset="0"/>
              </a:rPr>
              <a:t>jedes</a:t>
            </a:r>
            <a:r>
              <a:rPr lang="en-GB" sz="2000" b="1" dirty="0">
                <a:latin typeface="Century Gothic" panose="020B0502020202020204" pitchFamily="34" charset="0"/>
              </a:rPr>
              <a:t>;      </a:t>
            </a:r>
            <a:r>
              <a:rPr lang="en-GB" sz="2000" b="1" dirty="0" err="1">
                <a:latin typeface="Century Gothic" panose="020B0502020202020204" pitchFamily="34" charset="0"/>
              </a:rPr>
              <a:t>nächster</a:t>
            </a:r>
            <a:r>
              <a:rPr lang="en-GB" sz="2000" b="1" dirty="0">
                <a:latin typeface="Century Gothic" panose="020B0502020202020204" pitchFamily="34" charset="0"/>
              </a:rPr>
              <a:t>, </a:t>
            </a:r>
            <a:r>
              <a:rPr lang="en-GB" sz="2000" b="1" dirty="0" err="1">
                <a:latin typeface="Century Gothic" panose="020B0502020202020204" pitchFamily="34" charset="0"/>
              </a:rPr>
              <a:t>nächste</a:t>
            </a:r>
            <a:r>
              <a:rPr lang="en-GB" sz="2000" b="1" dirty="0">
                <a:latin typeface="Century Gothic" panose="020B0502020202020204" pitchFamily="34" charset="0"/>
              </a:rPr>
              <a:t>, </a:t>
            </a:r>
            <a:r>
              <a:rPr lang="en-GB" sz="2000" b="1" dirty="0" err="1">
                <a:latin typeface="Century Gothic" panose="020B0502020202020204" pitchFamily="34" charset="0"/>
              </a:rPr>
              <a:t>nächstes</a:t>
            </a:r>
            <a:r>
              <a:rPr lang="en-GB" sz="2000" b="1" dirty="0">
                <a:latin typeface="Century Gothic" panose="020B0502020202020204" pitchFamily="34" charset="0"/>
              </a:rPr>
              <a:t>;      </a:t>
            </a:r>
            <a:r>
              <a:rPr lang="en-GB" sz="2000" b="1" dirty="0" err="1">
                <a:latin typeface="Century Gothic" panose="020B0502020202020204" pitchFamily="34" charset="0"/>
              </a:rPr>
              <a:t>letzter</a:t>
            </a:r>
            <a:r>
              <a:rPr lang="en-GB" sz="2000" b="1" dirty="0">
                <a:latin typeface="Century Gothic" panose="020B0502020202020204" pitchFamily="34" charset="0"/>
              </a:rPr>
              <a:t>, </a:t>
            </a:r>
            <a:r>
              <a:rPr lang="en-GB" sz="2000" b="1" dirty="0" err="1">
                <a:latin typeface="Century Gothic" panose="020B0502020202020204" pitchFamily="34" charset="0"/>
              </a:rPr>
              <a:t>letzte</a:t>
            </a:r>
            <a:r>
              <a:rPr lang="en-GB" sz="2000" b="1" dirty="0">
                <a:latin typeface="Century Gothic" panose="020B0502020202020204" pitchFamily="34" charset="0"/>
              </a:rPr>
              <a:t>, </a:t>
            </a:r>
            <a:r>
              <a:rPr lang="en-GB" sz="2000" b="1" dirty="0" err="1">
                <a:latin typeface="Century Gothic" panose="020B0502020202020204" pitchFamily="34" charset="0"/>
              </a:rPr>
              <a:t>letztes</a:t>
            </a:r>
            <a:endParaRPr lang="en-GB" b="1" dirty="0"/>
          </a:p>
        </p:txBody>
      </p:sp>
      <p:sp>
        <p:nvSpPr>
          <p:cNvPr id="27" name="TextBox 26"/>
          <p:cNvSpPr txBox="1"/>
          <p:nvPr/>
        </p:nvSpPr>
        <p:spPr>
          <a:xfrm>
            <a:off x="6731451" y="4107922"/>
            <a:ext cx="5451611" cy="415498"/>
          </a:xfrm>
          <a:prstGeom prst="rect">
            <a:avLst/>
          </a:prstGeom>
          <a:noFill/>
        </p:spPr>
        <p:txBody>
          <a:bodyPr wrap="square" rtlCol="0">
            <a:spAutoFit/>
          </a:bodyPr>
          <a:lstStyle/>
          <a:p>
            <a:pPr>
              <a:defRPr/>
            </a:pPr>
            <a:r>
              <a:rPr lang="en-GB" sz="2000" b="1" dirty="0">
                <a:solidFill>
                  <a:srgbClr val="104F75"/>
                </a:solidFill>
                <a:latin typeface="Century Gothic" panose="020B0502020202020204" pitchFamily="34" charset="0"/>
              </a:rPr>
              <a:t>Das</a:t>
            </a:r>
            <a:r>
              <a:rPr lang="en-GB" sz="2000" dirty="0">
                <a:solidFill>
                  <a:srgbClr val="104F75"/>
                </a:solidFill>
                <a:latin typeface="Century Gothic" panose="020B0502020202020204" pitchFamily="34" charset="0"/>
              </a:rPr>
              <a:t> </a:t>
            </a:r>
            <a:r>
              <a:rPr lang="en-GB" sz="2000" dirty="0" err="1">
                <a:solidFill>
                  <a:srgbClr val="104F75"/>
                </a:solidFill>
                <a:latin typeface="Century Gothic" panose="020B0502020202020204" pitchFamily="34" charset="0"/>
              </a:rPr>
              <a:t>Schulschwimmbad</a:t>
            </a:r>
            <a:r>
              <a:rPr lang="en-GB" sz="2000" dirty="0">
                <a:solidFill>
                  <a:srgbClr val="104F75"/>
                </a:solidFill>
                <a:latin typeface="Century Gothic" panose="020B0502020202020204" pitchFamily="34" charset="0"/>
              </a:rPr>
              <a:t>.</a:t>
            </a:r>
            <a:endParaRPr lang="en-GB" sz="2100" b="1" dirty="0">
              <a:solidFill>
                <a:srgbClr val="115076"/>
              </a:solidFill>
              <a:latin typeface="Century Gothic" panose="020B0502020202020204" pitchFamily="34" charset="0"/>
            </a:endParaRPr>
          </a:p>
        </p:txBody>
      </p:sp>
      <p:sp>
        <p:nvSpPr>
          <p:cNvPr id="30" name="TextBox 29"/>
          <p:cNvSpPr txBox="1"/>
          <p:nvPr/>
        </p:nvSpPr>
        <p:spPr>
          <a:xfrm>
            <a:off x="6731451" y="4533230"/>
            <a:ext cx="3790951" cy="400110"/>
          </a:xfrm>
          <a:prstGeom prst="rect">
            <a:avLst/>
          </a:prstGeom>
          <a:noFill/>
        </p:spPr>
        <p:txBody>
          <a:bodyPr wrap="square" rtlCol="0">
            <a:spAutoFit/>
          </a:bodyPr>
          <a:lstStyle/>
          <a:p>
            <a:r>
              <a:rPr lang="en-GB" sz="2000" i="1" dirty="0">
                <a:solidFill>
                  <a:srgbClr val="104F75"/>
                </a:solidFill>
                <a:latin typeface="Century Gothic" panose="020B0502020202020204" pitchFamily="34" charset="0"/>
              </a:rPr>
              <a:t>The school swimming pool.</a:t>
            </a:r>
          </a:p>
        </p:txBody>
      </p:sp>
      <p:sp>
        <p:nvSpPr>
          <p:cNvPr id="31" name="TextBox 30"/>
          <p:cNvSpPr txBox="1"/>
          <p:nvPr/>
        </p:nvSpPr>
        <p:spPr>
          <a:xfrm>
            <a:off x="6740389" y="3112687"/>
            <a:ext cx="5451611" cy="415498"/>
          </a:xfrm>
          <a:prstGeom prst="rect">
            <a:avLst/>
          </a:prstGeom>
          <a:noFill/>
        </p:spPr>
        <p:txBody>
          <a:bodyPr wrap="square" rtlCol="0">
            <a:spAutoFit/>
          </a:bodyPr>
          <a:lstStyle/>
          <a:p>
            <a:pPr>
              <a:defRPr/>
            </a:pPr>
            <a:r>
              <a:rPr lang="en-GB" sz="2000" b="1" dirty="0">
                <a:solidFill>
                  <a:srgbClr val="104F75"/>
                </a:solidFill>
                <a:latin typeface="Century Gothic" panose="020B0502020202020204" pitchFamily="34" charset="0"/>
              </a:rPr>
              <a:t>Die</a:t>
            </a:r>
            <a:r>
              <a:rPr lang="en-GB" sz="2000" dirty="0">
                <a:solidFill>
                  <a:srgbClr val="104F75"/>
                </a:solidFill>
                <a:latin typeface="Century Gothic" panose="020B0502020202020204" pitchFamily="34" charset="0"/>
              </a:rPr>
              <a:t> </a:t>
            </a:r>
            <a:r>
              <a:rPr lang="en-GB" sz="2000" dirty="0" err="1">
                <a:solidFill>
                  <a:srgbClr val="104F75"/>
                </a:solidFill>
                <a:latin typeface="Century Gothic" panose="020B0502020202020204" pitchFamily="34" charset="0"/>
              </a:rPr>
              <a:t>Wasserflasche</a:t>
            </a:r>
            <a:r>
              <a:rPr lang="en-GB" sz="2000" dirty="0">
                <a:solidFill>
                  <a:srgbClr val="104F75"/>
                </a:solidFill>
                <a:latin typeface="Century Gothic" panose="020B0502020202020204" pitchFamily="34" charset="0"/>
              </a:rPr>
              <a:t>.</a:t>
            </a:r>
            <a:endParaRPr lang="en-GB" sz="2100" b="1" dirty="0">
              <a:solidFill>
                <a:srgbClr val="115076"/>
              </a:solidFill>
              <a:latin typeface="Century Gothic" panose="020B0502020202020204" pitchFamily="34" charset="0"/>
            </a:endParaRPr>
          </a:p>
        </p:txBody>
      </p:sp>
      <p:sp>
        <p:nvSpPr>
          <p:cNvPr id="32" name="TextBox 31"/>
          <p:cNvSpPr txBox="1"/>
          <p:nvPr/>
        </p:nvSpPr>
        <p:spPr>
          <a:xfrm>
            <a:off x="2212685" y="3526585"/>
            <a:ext cx="4318000" cy="400110"/>
          </a:xfrm>
          <a:prstGeom prst="rect">
            <a:avLst/>
          </a:prstGeom>
          <a:noFill/>
        </p:spPr>
        <p:txBody>
          <a:bodyPr wrap="square" rtlCol="0">
            <a:spAutoFit/>
          </a:bodyPr>
          <a:lstStyle/>
          <a:p>
            <a:r>
              <a:rPr lang="en-GB" sz="2000" i="1">
                <a:solidFill>
                  <a:srgbClr val="104F75"/>
                </a:solidFill>
                <a:latin typeface="Century Gothic" panose="020B0502020202020204" pitchFamily="34" charset="0"/>
              </a:rPr>
              <a:t>Which bottle is that?</a:t>
            </a:r>
            <a:endParaRPr lang="en-GB" sz="2000" i="1" dirty="0">
              <a:solidFill>
                <a:srgbClr val="104F75"/>
              </a:solidFill>
              <a:latin typeface="Century Gothic" panose="020B0502020202020204" pitchFamily="34" charset="0"/>
            </a:endParaRPr>
          </a:p>
        </p:txBody>
      </p:sp>
      <p:sp>
        <p:nvSpPr>
          <p:cNvPr id="33" name="TextBox 32"/>
          <p:cNvSpPr txBox="1"/>
          <p:nvPr/>
        </p:nvSpPr>
        <p:spPr>
          <a:xfrm>
            <a:off x="6740389" y="3539554"/>
            <a:ext cx="3790951" cy="400110"/>
          </a:xfrm>
          <a:prstGeom prst="rect">
            <a:avLst/>
          </a:prstGeom>
          <a:noFill/>
        </p:spPr>
        <p:txBody>
          <a:bodyPr wrap="square" rtlCol="0">
            <a:spAutoFit/>
          </a:bodyPr>
          <a:lstStyle/>
          <a:p>
            <a:r>
              <a:rPr lang="en-GB" sz="2000" i="1">
                <a:solidFill>
                  <a:srgbClr val="104F75"/>
                </a:solidFill>
                <a:latin typeface="Century Gothic" panose="020B0502020202020204" pitchFamily="34" charset="0"/>
              </a:rPr>
              <a:t>The water bottle.</a:t>
            </a:r>
            <a:endParaRPr lang="en-GB" sz="2000" i="1" dirty="0">
              <a:solidFill>
                <a:srgbClr val="104F75"/>
              </a:solidFill>
              <a:latin typeface="Century Gothic" panose="020B0502020202020204" pitchFamily="34" charset="0"/>
            </a:endParaRPr>
          </a:p>
        </p:txBody>
      </p:sp>
      <p:sp>
        <p:nvSpPr>
          <p:cNvPr id="34" name="TextBox 33"/>
          <p:cNvSpPr txBox="1"/>
          <p:nvPr/>
        </p:nvSpPr>
        <p:spPr>
          <a:xfrm>
            <a:off x="6731451" y="2150381"/>
            <a:ext cx="6660797" cy="400110"/>
          </a:xfrm>
          <a:prstGeom prst="rect">
            <a:avLst/>
          </a:prstGeom>
          <a:noFill/>
        </p:spPr>
        <p:txBody>
          <a:bodyPr wrap="square" rtlCol="0">
            <a:spAutoFit/>
          </a:bodyPr>
          <a:lstStyle/>
          <a:p>
            <a:pPr>
              <a:defRPr/>
            </a:pPr>
            <a:r>
              <a:rPr lang="en-GB" sz="2000" b="1" dirty="0">
                <a:solidFill>
                  <a:srgbClr val="104F75"/>
                </a:solidFill>
                <a:latin typeface="Century Gothic" panose="020B0502020202020204" pitchFamily="34" charset="0"/>
              </a:rPr>
              <a:t>Der </a:t>
            </a:r>
            <a:r>
              <a:rPr lang="en-GB" sz="2000" dirty="0" err="1">
                <a:solidFill>
                  <a:srgbClr val="104F75"/>
                </a:solidFill>
                <a:latin typeface="Century Gothic" panose="020B0502020202020204" pitchFamily="34" charset="0"/>
              </a:rPr>
              <a:t>Schreibtisch</a:t>
            </a:r>
            <a:r>
              <a:rPr lang="en-GB" sz="2000" dirty="0">
                <a:solidFill>
                  <a:srgbClr val="104F75"/>
                </a:solidFill>
                <a:latin typeface="Century Gothic" panose="020B0502020202020204" pitchFamily="34" charset="0"/>
              </a:rPr>
              <a:t>.</a:t>
            </a:r>
            <a:endParaRPr lang="en-GB" sz="2100" dirty="0">
              <a:solidFill>
                <a:srgbClr val="115076"/>
              </a:solidFill>
              <a:latin typeface="Century Gothic" panose="020B0502020202020204" pitchFamily="34" charset="0"/>
            </a:endParaRPr>
          </a:p>
        </p:txBody>
      </p:sp>
      <p:sp>
        <p:nvSpPr>
          <p:cNvPr id="39" name="TextBox 38"/>
          <p:cNvSpPr txBox="1"/>
          <p:nvPr/>
        </p:nvSpPr>
        <p:spPr>
          <a:xfrm>
            <a:off x="6731451" y="2487964"/>
            <a:ext cx="5575253" cy="400110"/>
          </a:xfrm>
          <a:prstGeom prst="rect">
            <a:avLst/>
          </a:prstGeom>
          <a:noFill/>
        </p:spPr>
        <p:txBody>
          <a:bodyPr wrap="square" rtlCol="0">
            <a:spAutoFit/>
          </a:bodyPr>
          <a:lstStyle/>
          <a:p>
            <a:r>
              <a:rPr lang="en-GB" sz="2000" i="1" dirty="0">
                <a:solidFill>
                  <a:srgbClr val="104F75"/>
                </a:solidFill>
                <a:latin typeface="Century Gothic" panose="020B0502020202020204" pitchFamily="34" charset="0"/>
              </a:rPr>
              <a:t>The writing table (desk).</a:t>
            </a:r>
          </a:p>
        </p:txBody>
      </p:sp>
      <p:pic>
        <p:nvPicPr>
          <p:cNvPr id="3" name="Picture 2" descr="A close up of a logo&#10;&#10;Description automatically generated">
            <a:extLst>
              <a:ext uri="{FF2B5EF4-FFF2-40B4-BE49-F238E27FC236}">
                <a16:creationId xmlns:a16="http://schemas.microsoft.com/office/drawing/2014/main" id="{B3CD595B-6968-437B-8004-1B4AD171FD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26160" y="34416"/>
            <a:ext cx="1635690" cy="1502464"/>
          </a:xfrm>
          <a:prstGeom prst="rect">
            <a:avLst/>
          </a:prstGeom>
        </p:spPr>
      </p:pic>
      <p:sp>
        <p:nvSpPr>
          <p:cNvPr id="5" name="TextBox 4">
            <a:extLst>
              <a:ext uri="{FF2B5EF4-FFF2-40B4-BE49-F238E27FC236}">
                <a16:creationId xmlns:a16="http://schemas.microsoft.com/office/drawing/2014/main" id="{F58AB012-07F3-45C2-BE19-4014ECDA4119}"/>
              </a:ext>
            </a:extLst>
          </p:cNvPr>
          <p:cNvSpPr txBox="1"/>
          <p:nvPr/>
        </p:nvSpPr>
        <p:spPr>
          <a:xfrm>
            <a:off x="362085" y="2133838"/>
            <a:ext cx="1838612" cy="400110"/>
          </a:xfrm>
          <a:prstGeom prst="rect">
            <a:avLst/>
          </a:prstGeom>
          <a:solidFill>
            <a:schemeClr val="accent1">
              <a:lumMod val="50000"/>
            </a:schemeClr>
          </a:solidFill>
          <a:ln>
            <a:solidFill>
              <a:srgbClr val="DAA520"/>
            </a:solidFill>
          </a:ln>
        </p:spPr>
        <p:txBody>
          <a:bodyPr wrap="square" rtlCol="0">
            <a:spAutoFit/>
          </a:bodyPr>
          <a:lstStyle/>
          <a:p>
            <a:pPr algn="ctr"/>
            <a:r>
              <a:rPr lang="en-GB" sz="2000" b="1" dirty="0">
                <a:solidFill>
                  <a:schemeClr val="bg1"/>
                </a:solidFill>
                <a:latin typeface="Century Gothic" panose="020B0502020202020204" pitchFamily="34" charset="0"/>
              </a:rPr>
              <a:t>masculine</a:t>
            </a:r>
          </a:p>
        </p:txBody>
      </p:sp>
      <p:sp>
        <p:nvSpPr>
          <p:cNvPr id="23" name="TextBox 22">
            <a:extLst>
              <a:ext uri="{FF2B5EF4-FFF2-40B4-BE49-F238E27FC236}">
                <a16:creationId xmlns:a16="http://schemas.microsoft.com/office/drawing/2014/main" id="{8AFCCF4F-1D09-4ECE-AACC-B8E08885CCA5}"/>
              </a:ext>
            </a:extLst>
          </p:cNvPr>
          <p:cNvSpPr txBox="1"/>
          <p:nvPr/>
        </p:nvSpPr>
        <p:spPr>
          <a:xfrm>
            <a:off x="362085" y="3141032"/>
            <a:ext cx="1838612" cy="400110"/>
          </a:xfrm>
          <a:prstGeom prst="rect">
            <a:avLst/>
          </a:prstGeom>
          <a:solidFill>
            <a:schemeClr val="accent1">
              <a:lumMod val="50000"/>
            </a:schemeClr>
          </a:solidFill>
          <a:ln>
            <a:solidFill>
              <a:srgbClr val="DAA520"/>
            </a:solidFill>
          </a:ln>
        </p:spPr>
        <p:txBody>
          <a:bodyPr wrap="square" rtlCol="0">
            <a:spAutoFit/>
          </a:bodyPr>
          <a:lstStyle/>
          <a:p>
            <a:pPr algn="ctr"/>
            <a:r>
              <a:rPr lang="en-GB" sz="2000" b="1" dirty="0">
                <a:solidFill>
                  <a:schemeClr val="bg1"/>
                </a:solidFill>
                <a:latin typeface="Century Gothic" panose="020B0502020202020204" pitchFamily="34" charset="0"/>
              </a:rPr>
              <a:t>feminine</a:t>
            </a:r>
          </a:p>
        </p:txBody>
      </p:sp>
      <p:sp>
        <p:nvSpPr>
          <p:cNvPr id="24" name="TextBox 23">
            <a:extLst>
              <a:ext uri="{FF2B5EF4-FFF2-40B4-BE49-F238E27FC236}">
                <a16:creationId xmlns:a16="http://schemas.microsoft.com/office/drawing/2014/main" id="{8D07BFAD-1551-4078-8B58-ADD72FE6D2CE}"/>
              </a:ext>
            </a:extLst>
          </p:cNvPr>
          <p:cNvSpPr txBox="1"/>
          <p:nvPr/>
        </p:nvSpPr>
        <p:spPr>
          <a:xfrm>
            <a:off x="362085" y="4081489"/>
            <a:ext cx="1838612" cy="400110"/>
          </a:xfrm>
          <a:prstGeom prst="rect">
            <a:avLst/>
          </a:prstGeom>
          <a:solidFill>
            <a:schemeClr val="accent1">
              <a:lumMod val="50000"/>
            </a:schemeClr>
          </a:solidFill>
          <a:ln>
            <a:solidFill>
              <a:srgbClr val="DAA520"/>
            </a:solidFill>
          </a:ln>
        </p:spPr>
        <p:txBody>
          <a:bodyPr wrap="square" rtlCol="0">
            <a:spAutoFit/>
          </a:bodyPr>
          <a:lstStyle/>
          <a:p>
            <a:pPr algn="ctr"/>
            <a:r>
              <a:rPr lang="en-GB" sz="2000" b="1" dirty="0">
                <a:solidFill>
                  <a:schemeClr val="bg1"/>
                </a:solidFill>
                <a:latin typeface="Century Gothic" panose="020B0502020202020204" pitchFamily="34" charset="0"/>
              </a:rPr>
              <a:t>neuter</a:t>
            </a:r>
          </a:p>
        </p:txBody>
      </p:sp>
    </p:spTree>
    <p:extLst>
      <p:ext uri="{BB962C8B-B14F-4D97-AF65-F5344CB8AC3E}">
        <p14:creationId xmlns:p14="http://schemas.microsoft.com/office/powerpoint/2010/main" val="10495873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500"/>
                                        <p:tgtEl>
                                          <p:spTgt spid="30"/>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2" grpId="0"/>
      <p:bldP spid="16" grpId="0"/>
      <p:bldP spid="18" grpId="0"/>
      <p:bldP spid="25" grpId="0"/>
      <p:bldP spid="29" grpId="0"/>
      <p:bldP spid="4" grpId="0" animBg="1"/>
      <p:bldP spid="27" grpId="0"/>
      <p:bldP spid="30" grpId="0"/>
      <p:bldP spid="31" grpId="0"/>
      <p:bldP spid="32" grpId="0"/>
      <p:bldP spid="33" grpId="0"/>
      <p:bldP spid="34" grpId="0"/>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descr="Table for exercises">
            <a:extLst>
              <a:ext uri="{FF2B5EF4-FFF2-40B4-BE49-F238E27FC236}">
                <a16:creationId xmlns:a16="http://schemas.microsoft.com/office/drawing/2014/main" id="{14B0B687-DE07-4FF2-B1B8-0D613633DECD}"/>
              </a:ext>
            </a:extLst>
          </p:cNvPr>
          <p:cNvGraphicFramePr>
            <a:graphicFrameLocks noGrp="1"/>
          </p:cNvGraphicFramePr>
          <p:nvPr>
            <p:extLst>
              <p:ext uri="{D42A27DB-BD31-4B8C-83A1-F6EECF244321}">
                <p14:modId xmlns:p14="http://schemas.microsoft.com/office/powerpoint/2010/main" val="2141197512"/>
              </p:ext>
            </p:extLst>
          </p:nvPr>
        </p:nvGraphicFramePr>
        <p:xfrm>
          <a:off x="854535" y="1688019"/>
          <a:ext cx="10461144" cy="4470489"/>
        </p:xfrm>
        <a:graphic>
          <a:graphicData uri="http://schemas.openxmlformats.org/drawingml/2006/table">
            <a:tbl>
              <a:tblPr firstRow="1" bandRow="1">
                <a:tableStyleId>{5940675A-B579-460E-94D1-54222C63F5DA}</a:tableStyleId>
              </a:tblPr>
              <a:tblGrid>
                <a:gridCol w="1154673">
                  <a:extLst>
                    <a:ext uri="{9D8B030D-6E8A-4147-A177-3AD203B41FA5}">
                      <a16:colId xmlns:a16="http://schemas.microsoft.com/office/drawing/2014/main" val="20000"/>
                    </a:ext>
                  </a:extLst>
                </a:gridCol>
                <a:gridCol w="4813691">
                  <a:extLst>
                    <a:ext uri="{9D8B030D-6E8A-4147-A177-3AD203B41FA5}">
                      <a16:colId xmlns:a16="http://schemas.microsoft.com/office/drawing/2014/main" val="2718503455"/>
                    </a:ext>
                  </a:extLst>
                </a:gridCol>
                <a:gridCol w="4492780">
                  <a:extLst>
                    <a:ext uri="{9D8B030D-6E8A-4147-A177-3AD203B41FA5}">
                      <a16:colId xmlns:a16="http://schemas.microsoft.com/office/drawing/2014/main" val="20001"/>
                    </a:ext>
                  </a:extLst>
                </a:gridCol>
              </a:tblGrid>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kern="1200">
                        <a:solidFill>
                          <a:schemeClr val="tx1"/>
                        </a:solidFill>
                        <a:effectLst/>
                        <a:latin typeface="+mn-lt"/>
                        <a:ea typeface="+mn-ea"/>
                        <a:cs typeface="+mn-cs"/>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111149823"/>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273012075"/>
                  </a:ext>
                </a:extLst>
              </a:tr>
            </a:tbl>
          </a:graphicData>
        </a:graphic>
      </p:graphicFrame>
      <p:sp>
        <p:nvSpPr>
          <p:cNvPr id="10" name="TextBox 9" descr="table content ">
            <a:extLst>
              <a:ext uri="{FF2B5EF4-FFF2-40B4-BE49-F238E27FC236}">
                <a16:creationId xmlns:a16="http://schemas.microsoft.com/office/drawing/2014/main" id="{D5860B2A-DC67-41B6-AE39-92F0B9BC9F66}"/>
              </a:ext>
            </a:extLst>
          </p:cNvPr>
          <p:cNvSpPr txBox="1"/>
          <p:nvPr/>
        </p:nvSpPr>
        <p:spPr>
          <a:xfrm>
            <a:off x="6836500" y="2720080"/>
            <a:ext cx="4396957" cy="400110"/>
          </a:xfrm>
          <a:prstGeom prst="rect">
            <a:avLst/>
          </a:prstGeom>
          <a:noFill/>
        </p:spPr>
        <p:txBody>
          <a:bodyPr wrap="square" rtlCol="0">
            <a:spAutoFit/>
          </a:bodyPr>
          <a:lstStyle/>
          <a:p>
            <a:pPr lvl="0">
              <a:defRPr/>
            </a:pPr>
            <a:r>
              <a:rPr lang="de-DE" sz="2000">
                <a:solidFill>
                  <a:srgbClr val="104F70"/>
                </a:solidFill>
                <a:latin typeface="Century Gothic" panose="020B0502020202020204" pitchFamily="34" charset="0"/>
              </a:rPr>
              <a:t>Die Sprachschule.</a:t>
            </a:r>
            <a:endParaRPr kumimoji="0" lang="en-US" sz="2800" b="0" i="0" u="none" strike="noStrike" kern="1200" cap="none" spc="0" normalizeH="0" baseline="0" noProof="0" dirty="0">
              <a:ln>
                <a:noFill/>
              </a:ln>
              <a:solidFill>
                <a:srgbClr val="104F70"/>
              </a:solidFill>
              <a:effectLst/>
              <a:uLnTx/>
              <a:uFillTx/>
              <a:latin typeface="Century Gothic" panose="020B0502020202020204" pitchFamily="34" charset="0"/>
            </a:endParaRPr>
          </a:p>
        </p:txBody>
      </p:sp>
      <p:sp>
        <p:nvSpPr>
          <p:cNvPr id="7" name="TextBox 6" descr="table content ">
            <a:extLst>
              <a:ext uri="{FF2B5EF4-FFF2-40B4-BE49-F238E27FC236}">
                <a16:creationId xmlns:a16="http://schemas.microsoft.com/office/drawing/2014/main" id="{526325D1-E827-4A76-878E-101D6A8C0129}"/>
              </a:ext>
            </a:extLst>
          </p:cNvPr>
          <p:cNvSpPr txBox="1"/>
          <p:nvPr/>
        </p:nvSpPr>
        <p:spPr>
          <a:xfrm>
            <a:off x="6832262" y="2211384"/>
            <a:ext cx="4316981" cy="400110"/>
          </a:xfrm>
          <a:prstGeom prst="rect">
            <a:avLst/>
          </a:prstGeom>
          <a:noFill/>
        </p:spPr>
        <p:txBody>
          <a:bodyPr wrap="square" rtlCol="0">
            <a:spAutoFit/>
          </a:bodyPr>
          <a:lstStyle/>
          <a:p>
            <a:pPr lvl="0">
              <a:defRPr/>
            </a:pPr>
            <a:r>
              <a:rPr lang="de-DE" sz="2000">
                <a:solidFill>
                  <a:srgbClr val="104F70"/>
                </a:solidFill>
                <a:latin typeface="Century Gothic" panose="020B0502020202020204" pitchFamily="34" charset="0"/>
              </a:rPr>
              <a:t>Samstag.</a:t>
            </a:r>
            <a:endParaRPr kumimoji="0" lang="en-US" sz="2800" b="0" i="0" u="none" strike="noStrike" kern="1200" cap="none" spc="0" normalizeH="0" baseline="0" noProof="0" dirty="0">
              <a:ln>
                <a:noFill/>
              </a:ln>
              <a:solidFill>
                <a:srgbClr val="104F70"/>
              </a:solidFill>
              <a:effectLst/>
              <a:uLnTx/>
              <a:uFillTx/>
              <a:latin typeface="Century Gothic" panose="020B0502020202020204" pitchFamily="34" charset="0"/>
            </a:endParaRPr>
          </a:p>
        </p:txBody>
      </p:sp>
      <p:pic>
        <p:nvPicPr>
          <p:cNvPr id="26" name="Google Shape;148;p2"/>
          <p:cNvPicPr preferRelativeResize="0"/>
          <p:nvPr/>
        </p:nvPicPr>
        <p:blipFill rotWithShape="1">
          <a:blip r:embed="rId3">
            <a:alphaModFix/>
          </a:blip>
          <a:srcRect/>
          <a:stretch/>
        </p:blipFill>
        <p:spPr>
          <a:xfrm>
            <a:off x="0" y="229816"/>
            <a:ext cx="8294914" cy="869950"/>
          </a:xfrm>
          <a:prstGeom prst="rect">
            <a:avLst/>
          </a:prstGeom>
          <a:noFill/>
          <a:ln>
            <a:noFill/>
          </a:ln>
        </p:spPr>
      </p:pic>
      <p:sp>
        <p:nvSpPr>
          <p:cNvPr id="2" name="Title 1">
            <a:extLst>
              <a:ext uri="{FF2B5EF4-FFF2-40B4-BE49-F238E27FC236}">
                <a16:creationId xmlns:a16="http://schemas.microsoft.com/office/drawing/2014/main" id="{249424C9-0647-4E2A-BC9B-3CBA80ADB7EC}"/>
              </a:ext>
            </a:extLst>
          </p:cNvPr>
          <p:cNvSpPr>
            <a:spLocks noGrp="1"/>
          </p:cNvSpPr>
          <p:nvPr>
            <p:ph type="title"/>
          </p:nvPr>
        </p:nvSpPr>
        <p:spPr>
          <a:xfrm>
            <a:off x="0" y="360009"/>
            <a:ext cx="10515600" cy="860712"/>
          </a:xfrm>
        </p:spPr>
        <p:txBody>
          <a:bodyPr>
            <a:noAutofit/>
          </a:bodyPr>
          <a:lstStyle/>
          <a:p>
            <a:r>
              <a:rPr lang="en-GB" sz="2800">
                <a:solidFill>
                  <a:schemeClr val="lt1"/>
                </a:solidFill>
              </a:rPr>
              <a:t>Welcher, welche, welches ... ist das? [2/2]</a:t>
            </a:r>
            <a:br>
              <a:rPr lang="en-GB" sz="2800" i="1">
                <a:solidFill>
                  <a:schemeClr val="lt1"/>
                </a:solidFill>
              </a:rPr>
            </a:br>
            <a:endParaRPr lang="en-GB" sz="2800"/>
          </a:p>
        </p:txBody>
      </p:sp>
      <p:sp>
        <p:nvSpPr>
          <p:cNvPr id="5" name="Action Button: Custom 35" descr="number 1">
            <a:hlinkClick r:id="" action="ppaction://noaction" highlightClick="1"/>
            <a:extLst>
              <a:ext uri="{FF2B5EF4-FFF2-40B4-BE49-F238E27FC236}">
                <a16:creationId xmlns:a16="http://schemas.microsoft.com/office/drawing/2014/main" id="{9BC8BD3F-2DC9-4949-BBA3-AD5348A1BF36}"/>
              </a:ext>
            </a:extLst>
          </p:cNvPr>
          <p:cNvSpPr/>
          <p:nvPr/>
        </p:nvSpPr>
        <p:spPr>
          <a:xfrm>
            <a:off x="1189598" y="1718018"/>
            <a:ext cx="501695" cy="424236"/>
          </a:xfrm>
          <a:prstGeom prst="actionButtonBlank">
            <a:avLst/>
          </a:prstGeom>
          <a:solidFill>
            <a:srgbClr val="115076"/>
          </a:solidFill>
          <a:ln w="28575">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6" name="TextBox 5" descr="table content ">
            <a:extLst>
              <a:ext uri="{FF2B5EF4-FFF2-40B4-BE49-F238E27FC236}">
                <a16:creationId xmlns:a16="http://schemas.microsoft.com/office/drawing/2014/main" id="{42562F44-294E-44BE-B603-D52DE9B2244B}"/>
              </a:ext>
            </a:extLst>
          </p:cNvPr>
          <p:cNvSpPr txBox="1"/>
          <p:nvPr/>
        </p:nvSpPr>
        <p:spPr>
          <a:xfrm>
            <a:off x="1995078" y="2221492"/>
            <a:ext cx="4758717" cy="400110"/>
          </a:xfrm>
          <a:prstGeom prst="rect">
            <a:avLst/>
          </a:prstGeom>
          <a:noFill/>
        </p:spPr>
        <p:txBody>
          <a:bodyPr wrap="square" rtlCol="0">
            <a:spAutoFit/>
          </a:bodyPr>
          <a:lstStyle/>
          <a:p>
            <a:pPr lvl="0">
              <a:defRPr/>
            </a:pPr>
            <a:r>
              <a:rPr lang="de-DE" sz="2000">
                <a:solidFill>
                  <a:srgbClr val="104F70"/>
                </a:solidFill>
                <a:latin typeface="Century Gothic" panose="020B0502020202020204" pitchFamily="34" charset="0"/>
              </a:rPr>
              <a:t>Welcher Tag ist das? </a:t>
            </a:r>
            <a:endParaRPr lang="en-US" sz="2800">
              <a:solidFill>
                <a:srgbClr val="104F70"/>
              </a:solidFill>
              <a:latin typeface="Century Gothic" panose="020B0502020202020204" pitchFamily="34" charset="0"/>
            </a:endParaRPr>
          </a:p>
        </p:txBody>
      </p:sp>
      <p:sp>
        <p:nvSpPr>
          <p:cNvPr id="8" name="Action Button: Custom 38" descr="number 2">
            <a:hlinkClick r:id="" action="ppaction://noaction" highlightClick="1"/>
            <a:extLst>
              <a:ext uri="{FF2B5EF4-FFF2-40B4-BE49-F238E27FC236}">
                <a16:creationId xmlns:a16="http://schemas.microsoft.com/office/drawing/2014/main" id="{4E7D34D5-9AC9-49C2-8A5A-BB5A43C883CE}"/>
              </a:ext>
            </a:extLst>
          </p:cNvPr>
          <p:cNvSpPr/>
          <p:nvPr/>
        </p:nvSpPr>
        <p:spPr>
          <a:xfrm>
            <a:off x="1192746" y="2221981"/>
            <a:ext cx="501695" cy="424236"/>
          </a:xfrm>
          <a:prstGeom prst="actionButtonBlank">
            <a:avLst/>
          </a:prstGeom>
          <a:solidFill>
            <a:srgbClr val="115076"/>
          </a:solidFill>
          <a:ln w="28575">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9" name="TextBox 8" descr="table content ">
            <a:extLst>
              <a:ext uri="{FF2B5EF4-FFF2-40B4-BE49-F238E27FC236}">
                <a16:creationId xmlns:a16="http://schemas.microsoft.com/office/drawing/2014/main" id="{09D9C9AC-5DF6-41B9-A737-D3182CCAED58}"/>
              </a:ext>
            </a:extLst>
          </p:cNvPr>
          <p:cNvSpPr txBox="1"/>
          <p:nvPr/>
        </p:nvSpPr>
        <p:spPr>
          <a:xfrm>
            <a:off x="1999805" y="2730087"/>
            <a:ext cx="4719484" cy="400110"/>
          </a:xfrm>
          <a:prstGeom prst="rect">
            <a:avLst/>
          </a:prstGeom>
          <a:noFill/>
        </p:spPr>
        <p:txBody>
          <a:bodyPr wrap="square" rtlCol="0">
            <a:spAutoFit/>
          </a:bodyPr>
          <a:lstStyle/>
          <a:p>
            <a:pPr lvl="0">
              <a:defRPr/>
            </a:pPr>
            <a:r>
              <a:rPr lang="de-DE" sz="2000">
                <a:solidFill>
                  <a:srgbClr val="104F70"/>
                </a:solidFill>
                <a:latin typeface="Century Gothic" panose="020B0502020202020204" pitchFamily="34" charset="0"/>
              </a:rPr>
              <a:t>Welche Schule ist das? </a:t>
            </a:r>
            <a:endParaRPr lang="en-US" sz="2800">
              <a:solidFill>
                <a:srgbClr val="104F70"/>
              </a:solidFill>
              <a:latin typeface="Century Gothic" panose="020B0502020202020204" pitchFamily="34" charset="0"/>
            </a:endParaRPr>
          </a:p>
        </p:txBody>
      </p:sp>
      <p:sp>
        <p:nvSpPr>
          <p:cNvPr id="11" name="Action Button: Custom 41" descr="number 3">
            <a:hlinkClick r:id="" action="ppaction://noaction" highlightClick="1"/>
            <a:extLst>
              <a:ext uri="{FF2B5EF4-FFF2-40B4-BE49-F238E27FC236}">
                <a16:creationId xmlns:a16="http://schemas.microsoft.com/office/drawing/2014/main" id="{13258242-EF1D-4E1B-BF08-245076282CEA}"/>
              </a:ext>
            </a:extLst>
          </p:cNvPr>
          <p:cNvSpPr/>
          <p:nvPr/>
        </p:nvSpPr>
        <p:spPr>
          <a:xfrm>
            <a:off x="1189598" y="2716855"/>
            <a:ext cx="501695" cy="424236"/>
          </a:xfrm>
          <a:prstGeom prst="actionButtonBlank">
            <a:avLst/>
          </a:prstGeom>
          <a:solidFill>
            <a:srgbClr val="115076"/>
          </a:solidFill>
          <a:ln w="28575">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2" name="TextBox 11" descr="table content ">
            <a:extLst>
              <a:ext uri="{FF2B5EF4-FFF2-40B4-BE49-F238E27FC236}">
                <a16:creationId xmlns:a16="http://schemas.microsoft.com/office/drawing/2014/main" id="{D60D4552-87CB-4D3A-9725-A725451E9615}"/>
              </a:ext>
            </a:extLst>
          </p:cNvPr>
          <p:cNvSpPr txBox="1"/>
          <p:nvPr/>
        </p:nvSpPr>
        <p:spPr>
          <a:xfrm>
            <a:off x="1993875" y="3219338"/>
            <a:ext cx="4719484" cy="400110"/>
          </a:xfrm>
          <a:prstGeom prst="rect">
            <a:avLst/>
          </a:prstGeom>
          <a:noFill/>
        </p:spPr>
        <p:txBody>
          <a:bodyPr wrap="square" rtlCol="0">
            <a:spAutoFit/>
          </a:bodyPr>
          <a:lstStyle/>
          <a:p>
            <a:pPr lvl="0">
              <a:defRPr/>
            </a:pPr>
            <a:r>
              <a:rPr lang="de-DE" sz="2000">
                <a:solidFill>
                  <a:srgbClr val="104F70"/>
                </a:solidFill>
                <a:latin typeface="Century Gothic" panose="020B0502020202020204" pitchFamily="34" charset="0"/>
              </a:rPr>
              <a:t>Welches Orchester ist das? </a:t>
            </a:r>
            <a:endParaRPr lang="en-US" sz="2800">
              <a:solidFill>
                <a:srgbClr val="104F70"/>
              </a:solidFill>
              <a:latin typeface="Century Gothic" panose="020B0502020202020204" pitchFamily="34" charset="0"/>
            </a:endParaRPr>
          </a:p>
        </p:txBody>
      </p:sp>
      <p:sp>
        <p:nvSpPr>
          <p:cNvPr id="13" name="TextBox 12" descr="table content ">
            <a:extLst>
              <a:ext uri="{FF2B5EF4-FFF2-40B4-BE49-F238E27FC236}">
                <a16:creationId xmlns:a16="http://schemas.microsoft.com/office/drawing/2014/main" id="{8E617751-CC4D-4453-BE98-75956747587F}"/>
              </a:ext>
            </a:extLst>
          </p:cNvPr>
          <p:cNvSpPr txBox="1"/>
          <p:nvPr/>
        </p:nvSpPr>
        <p:spPr>
          <a:xfrm>
            <a:off x="6832262" y="3222190"/>
            <a:ext cx="4433824" cy="400110"/>
          </a:xfrm>
          <a:prstGeom prst="rect">
            <a:avLst/>
          </a:prstGeom>
          <a:noFill/>
        </p:spPr>
        <p:txBody>
          <a:bodyPr wrap="square" rtlCol="0">
            <a:spAutoFit/>
          </a:bodyPr>
          <a:lstStyle/>
          <a:p>
            <a:pPr lvl="0">
              <a:defRPr/>
            </a:pPr>
            <a:r>
              <a:rPr lang="de-DE" sz="2000">
                <a:solidFill>
                  <a:srgbClr val="104F70"/>
                </a:solidFill>
                <a:latin typeface="Century Gothic" panose="020B0502020202020204" pitchFamily="34" charset="0"/>
              </a:rPr>
              <a:t>Das Schulorchester.</a:t>
            </a:r>
            <a:endParaRPr kumimoji="0" lang="en-US" sz="2800" b="0" i="0" u="none" strike="noStrike" kern="1200" cap="none" spc="0" normalizeH="0" baseline="0" noProof="0" dirty="0">
              <a:ln>
                <a:noFill/>
              </a:ln>
              <a:solidFill>
                <a:srgbClr val="104F70"/>
              </a:solidFill>
              <a:effectLst/>
              <a:uLnTx/>
              <a:uFillTx/>
              <a:latin typeface="Century Gothic" panose="020B0502020202020204" pitchFamily="34" charset="0"/>
            </a:endParaRPr>
          </a:p>
        </p:txBody>
      </p:sp>
      <p:sp>
        <p:nvSpPr>
          <p:cNvPr id="14" name="Action Button: Custom 44" descr="number 4">
            <a:hlinkClick r:id="" action="ppaction://noaction" highlightClick="1"/>
            <a:extLst>
              <a:ext uri="{FF2B5EF4-FFF2-40B4-BE49-F238E27FC236}">
                <a16:creationId xmlns:a16="http://schemas.microsoft.com/office/drawing/2014/main" id="{C22388B6-351B-4AFD-BB3D-0903CA620AA6}"/>
              </a:ext>
            </a:extLst>
          </p:cNvPr>
          <p:cNvSpPr/>
          <p:nvPr/>
        </p:nvSpPr>
        <p:spPr>
          <a:xfrm>
            <a:off x="1189598" y="3208473"/>
            <a:ext cx="501695" cy="424236"/>
          </a:xfrm>
          <a:prstGeom prst="actionButtonBlank">
            <a:avLst/>
          </a:prstGeom>
          <a:solidFill>
            <a:srgbClr val="115076"/>
          </a:solidFill>
          <a:ln w="28575">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5" name="TextBox 14" descr="table content ">
            <a:extLst>
              <a:ext uri="{FF2B5EF4-FFF2-40B4-BE49-F238E27FC236}">
                <a16:creationId xmlns:a16="http://schemas.microsoft.com/office/drawing/2014/main" id="{F23B35AE-FD30-4562-8F82-D426C591FC83}"/>
              </a:ext>
            </a:extLst>
          </p:cNvPr>
          <p:cNvSpPr txBox="1"/>
          <p:nvPr/>
        </p:nvSpPr>
        <p:spPr>
          <a:xfrm>
            <a:off x="2011128" y="3704672"/>
            <a:ext cx="4719484" cy="400110"/>
          </a:xfrm>
          <a:prstGeom prst="rect">
            <a:avLst/>
          </a:prstGeom>
          <a:noFill/>
        </p:spPr>
        <p:txBody>
          <a:bodyPr wrap="square" rtlCol="0">
            <a:spAutoFit/>
          </a:bodyPr>
          <a:lstStyle/>
          <a:p>
            <a:pPr lvl="0">
              <a:defRPr/>
            </a:pPr>
            <a:r>
              <a:rPr lang="de-DE" sz="2000">
                <a:solidFill>
                  <a:srgbClr val="104F70"/>
                </a:solidFill>
                <a:latin typeface="Century Gothic" panose="020B0502020202020204" pitchFamily="34" charset="0"/>
              </a:rPr>
              <a:t>Welcher Chor ist das? </a:t>
            </a:r>
            <a:endParaRPr lang="en-US" sz="2800">
              <a:solidFill>
                <a:srgbClr val="104F70"/>
              </a:solidFill>
              <a:latin typeface="Century Gothic" panose="020B0502020202020204" pitchFamily="34" charset="0"/>
            </a:endParaRPr>
          </a:p>
        </p:txBody>
      </p:sp>
      <p:sp>
        <p:nvSpPr>
          <p:cNvPr id="16" name="TextBox 15" descr="table content ">
            <a:extLst>
              <a:ext uri="{FF2B5EF4-FFF2-40B4-BE49-F238E27FC236}">
                <a16:creationId xmlns:a16="http://schemas.microsoft.com/office/drawing/2014/main" id="{DC6D9E66-E3B5-4C59-B6F9-DC1086E9AF2B}"/>
              </a:ext>
            </a:extLst>
          </p:cNvPr>
          <p:cNvSpPr txBox="1"/>
          <p:nvPr/>
        </p:nvSpPr>
        <p:spPr>
          <a:xfrm>
            <a:off x="6836501" y="3711947"/>
            <a:ext cx="4412332" cy="400110"/>
          </a:xfrm>
          <a:prstGeom prst="rect">
            <a:avLst/>
          </a:prstGeom>
          <a:noFill/>
        </p:spPr>
        <p:txBody>
          <a:bodyPr wrap="square" rtlCol="0">
            <a:spAutoFit/>
          </a:bodyPr>
          <a:lstStyle/>
          <a:p>
            <a:pPr lvl="0">
              <a:defRPr/>
            </a:pPr>
            <a:r>
              <a:rPr lang="de-DE" sz="2000">
                <a:solidFill>
                  <a:srgbClr val="104F70"/>
                </a:solidFill>
                <a:latin typeface="Century Gothic" panose="020B0502020202020204" pitchFamily="34" charset="0"/>
              </a:rPr>
              <a:t>Der Stadtchor.</a:t>
            </a:r>
            <a:endParaRPr kumimoji="0" lang="en-US" sz="2800" b="0" i="0" u="none" strike="noStrike" kern="1200" cap="none" spc="0" normalizeH="0" baseline="0" noProof="0" dirty="0">
              <a:ln>
                <a:noFill/>
              </a:ln>
              <a:solidFill>
                <a:srgbClr val="104F70"/>
              </a:solidFill>
              <a:effectLst/>
              <a:uLnTx/>
              <a:uFillTx/>
              <a:latin typeface="Century Gothic" panose="020B0502020202020204" pitchFamily="34" charset="0"/>
            </a:endParaRPr>
          </a:p>
        </p:txBody>
      </p:sp>
      <p:sp>
        <p:nvSpPr>
          <p:cNvPr id="17" name="Action Button: Custom 47" descr="number 5">
            <a:hlinkClick r:id="" action="ppaction://noaction" highlightClick="1"/>
            <a:extLst>
              <a:ext uri="{FF2B5EF4-FFF2-40B4-BE49-F238E27FC236}">
                <a16:creationId xmlns:a16="http://schemas.microsoft.com/office/drawing/2014/main" id="{BE1DDE1F-3F21-4AAF-87F3-84EB251E488C}"/>
              </a:ext>
            </a:extLst>
          </p:cNvPr>
          <p:cNvSpPr/>
          <p:nvPr/>
        </p:nvSpPr>
        <p:spPr>
          <a:xfrm>
            <a:off x="1189598" y="3695480"/>
            <a:ext cx="501695" cy="424236"/>
          </a:xfrm>
          <a:prstGeom prst="actionButtonBlank">
            <a:avLst/>
          </a:prstGeom>
          <a:solidFill>
            <a:srgbClr val="115076"/>
          </a:solidFill>
          <a:ln w="28575">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8" name="TextBox 17" descr="table content ">
            <a:extLst>
              <a:ext uri="{FF2B5EF4-FFF2-40B4-BE49-F238E27FC236}">
                <a16:creationId xmlns:a16="http://schemas.microsoft.com/office/drawing/2014/main" id="{369867D3-2984-4F7C-B3EA-2A7794B61E83}"/>
              </a:ext>
            </a:extLst>
          </p:cNvPr>
          <p:cNvSpPr txBox="1"/>
          <p:nvPr/>
        </p:nvSpPr>
        <p:spPr>
          <a:xfrm>
            <a:off x="2041228" y="4214176"/>
            <a:ext cx="4719484" cy="400110"/>
          </a:xfrm>
          <a:prstGeom prst="rect">
            <a:avLst/>
          </a:prstGeom>
          <a:noFill/>
        </p:spPr>
        <p:txBody>
          <a:bodyPr wrap="square" rtlCol="0">
            <a:spAutoFit/>
          </a:bodyPr>
          <a:lstStyle/>
          <a:p>
            <a:pPr lvl="0">
              <a:defRPr/>
            </a:pPr>
            <a:r>
              <a:rPr lang="de-DE" sz="2000">
                <a:solidFill>
                  <a:srgbClr val="104F70"/>
                </a:solidFill>
                <a:latin typeface="Century Gothic" panose="020B0502020202020204" pitchFamily="34" charset="0"/>
              </a:rPr>
              <a:t>Welche Woche ist das? </a:t>
            </a:r>
            <a:endParaRPr lang="en-US" sz="2800">
              <a:solidFill>
                <a:srgbClr val="104F70"/>
              </a:solidFill>
              <a:latin typeface="Century Gothic" panose="020B0502020202020204" pitchFamily="34" charset="0"/>
            </a:endParaRPr>
          </a:p>
        </p:txBody>
      </p:sp>
      <p:sp>
        <p:nvSpPr>
          <p:cNvPr id="19" name="TextBox 18" descr="table content ">
            <a:extLst>
              <a:ext uri="{FF2B5EF4-FFF2-40B4-BE49-F238E27FC236}">
                <a16:creationId xmlns:a16="http://schemas.microsoft.com/office/drawing/2014/main" id="{8D2AEA71-A90E-4AA0-BBA2-A7232CD400FB}"/>
              </a:ext>
            </a:extLst>
          </p:cNvPr>
          <p:cNvSpPr txBox="1"/>
          <p:nvPr/>
        </p:nvSpPr>
        <p:spPr>
          <a:xfrm>
            <a:off x="6836501" y="4217475"/>
            <a:ext cx="4189257" cy="400110"/>
          </a:xfrm>
          <a:prstGeom prst="rect">
            <a:avLst/>
          </a:prstGeom>
          <a:noFill/>
        </p:spPr>
        <p:txBody>
          <a:bodyPr wrap="square" rtlCol="0">
            <a:spAutoFit/>
          </a:bodyPr>
          <a:lstStyle/>
          <a:p>
            <a:pPr lvl="0">
              <a:defRPr/>
            </a:pPr>
            <a:r>
              <a:rPr lang="de-DE" sz="2000">
                <a:solidFill>
                  <a:srgbClr val="104F70"/>
                </a:solidFill>
                <a:latin typeface="Century Gothic" panose="020B0502020202020204" pitchFamily="34" charset="0"/>
              </a:rPr>
              <a:t>Nächste Woche.</a:t>
            </a:r>
            <a:endParaRPr kumimoji="0" lang="en-US" sz="2800" b="0" i="0" u="none" strike="noStrike" kern="1200" cap="none" spc="0" normalizeH="0" baseline="0" noProof="0" dirty="0">
              <a:ln>
                <a:noFill/>
              </a:ln>
              <a:solidFill>
                <a:srgbClr val="104F70"/>
              </a:solidFill>
              <a:effectLst/>
              <a:uLnTx/>
              <a:uFillTx/>
              <a:latin typeface="Century Gothic" panose="020B0502020202020204" pitchFamily="34" charset="0"/>
            </a:endParaRPr>
          </a:p>
        </p:txBody>
      </p:sp>
      <p:sp>
        <p:nvSpPr>
          <p:cNvPr id="20" name="Action Button: Custom 50" descr="number 6">
            <a:hlinkClick r:id="" action="ppaction://noaction" highlightClick="1"/>
            <a:extLst>
              <a:ext uri="{FF2B5EF4-FFF2-40B4-BE49-F238E27FC236}">
                <a16:creationId xmlns:a16="http://schemas.microsoft.com/office/drawing/2014/main" id="{016EC9EC-5809-4F8B-B8AF-CBC4B0D6FF73}"/>
              </a:ext>
            </a:extLst>
          </p:cNvPr>
          <p:cNvSpPr/>
          <p:nvPr/>
        </p:nvSpPr>
        <p:spPr>
          <a:xfrm>
            <a:off x="1182802" y="4200744"/>
            <a:ext cx="501695" cy="424236"/>
          </a:xfrm>
          <a:prstGeom prst="actionButtonBlank">
            <a:avLst/>
          </a:prstGeom>
          <a:solidFill>
            <a:srgbClr val="115076"/>
          </a:solidFill>
          <a:ln w="28575">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21" name="TextBox 20" descr="table content ">
            <a:extLst>
              <a:ext uri="{FF2B5EF4-FFF2-40B4-BE49-F238E27FC236}">
                <a16:creationId xmlns:a16="http://schemas.microsoft.com/office/drawing/2014/main" id="{E126C157-AF78-4D02-813B-233115FE4FDA}"/>
              </a:ext>
            </a:extLst>
          </p:cNvPr>
          <p:cNvSpPr txBox="1"/>
          <p:nvPr/>
        </p:nvSpPr>
        <p:spPr>
          <a:xfrm>
            <a:off x="2034311" y="4709957"/>
            <a:ext cx="4719484" cy="400110"/>
          </a:xfrm>
          <a:prstGeom prst="rect">
            <a:avLst/>
          </a:prstGeom>
          <a:noFill/>
        </p:spPr>
        <p:txBody>
          <a:bodyPr wrap="square" rtlCol="0">
            <a:spAutoFit/>
          </a:bodyPr>
          <a:lstStyle/>
          <a:p>
            <a:pPr lvl="0">
              <a:defRPr/>
            </a:pPr>
            <a:r>
              <a:rPr lang="de-DE" sz="2000">
                <a:solidFill>
                  <a:srgbClr val="104F70"/>
                </a:solidFill>
                <a:latin typeface="Century Gothic" panose="020B0502020202020204" pitchFamily="34" charset="0"/>
              </a:rPr>
              <a:t>Welcher Verein ist das? </a:t>
            </a:r>
            <a:endParaRPr lang="en-US" sz="2800">
              <a:solidFill>
                <a:srgbClr val="104F70"/>
              </a:solidFill>
              <a:latin typeface="Century Gothic" panose="020B0502020202020204" pitchFamily="34" charset="0"/>
            </a:endParaRPr>
          </a:p>
        </p:txBody>
      </p:sp>
      <p:sp>
        <p:nvSpPr>
          <p:cNvPr id="22" name="TextBox 21" descr="table content ">
            <a:extLst>
              <a:ext uri="{FF2B5EF4-FFF2-40B4-BE49-F238E27FC236}">
                <a16:creationId xmlns:a16="http://schemas.microsoft.com/office/drawing/2014/main" id="{E39CEF56-0BB7-4BEE-B39A-EBD6ECB25085}"/>
              </a:ext>
            </a:extLst>
          </p:cNvPr>
          <p:cNvSpPr txBox="1"/>
          <p:nvPr/>
        </p:nvSpPr>
        <p:spPr>
          <a:xfrm>
            <a:off x="6831788" y="4691663"/>
            <a:ext cx="4515570" cy="400110"/>
          </a:xfrm>
          <a:prstGeom prst="rect">
            <a:avLst/>
          </a:prstGeom>
          <a:noFill/>
        </p:spPr>
        <p:txBody>
          <a:bodyPr wrap="square" rtlCol="0">
            <a:spAutoFit/>
          </a:bodyPr>
          <a:lstStyle/>
          <a:p>
            <a:pPr lvl="0">
              <a:defRPr/>
            </a:pPr>
            <a:r>
              <a:rPr lang="de-DE" sz="2000">
                <a:solidFill>
                  <a:srgbClr val="104F70"/>
                </a:solidFill>
                <a:latin typeface="Century Gothic" panose="020B0502020202020204" pitchFamily="34" charset="0"/>
              </a:rPr>
              <a:t>Der Sportverein.</a:t>
            </a:r>
            <a:endParaRPr kumimoji="0" lang="en-US" sz="2800" b="0" i="0" u="none" strike="noStrike" kern="1200" cap="none" spc="0" normalizeH="0" baseline="0" noProof="0" dirty="0">
              <a:ln>
                <a:noFill/>
              </a:ln>
              <a:solidFill>
                <a:srgbClr val="104F70"/>
              </a:solidFill>
              <a:effectLst/>
              <a:uLnTx/>
              <a:uFillTx/>
              <a:latin typeface="Century Gothic" panose="020B0502020202020204" pitchFamily="34" charset="0"/>
            </a:endParaRPr>
          </a:p>
        </p:txBody>
      </p:sp>
      <p:sp>
        <p:nvSpPr>
          <p:cNvPr id="23" name="Action Button: Custom 53" descr="number 7">
            <a:hlinkClick r:id="" action="ppaction://noaction" highlightClick="1"/>
            <a:extLst>
              <a:ext uri="{FF2B5EF4-FFF2-40B4-BE49-F238E27FC236}">
                <a16:creationId xmlns:a16="http://schemas.microsoft.com/office/drawing/2014/main" id="{68A53582-DF6A-43F8-A1C7-60636E9B727A}"/>
              </a:ext>
            </a:extLst>
          </p:cNvPr>
          <p:cNvSpPr/>
          <p:nvPr/>
        </p:nvSpPr>
        <p:spPr>
          <a:xfrm>
            <a:off x="1197224" y="4706008"/>
            <a:ext cx="501695" cy="424236"/>
          </a:xfrm>
          <a:prstGeom prst="actionButtonBlank">
            <a:avLst/>
          </a:prstGeom>
          <a:solidFill>
            <a:srgbClr val="115076"/>
          </a:solidFill>
          <a:ln w="28575">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24" name="TextBox 23" descr="table content ">
            <a:extLst>
              <a:ext uri="{FF2B5EF4-FFF2-40B4-BE49-F238E27FC236}">
                <a16:creationId xmlns:a16="http://schemas.microsoft.com/office/drawing/2014/main" id="{42562F44-294E-44BE-B603-D52DE9B2244B}"/>
              </a:ext>
            </a:extLst>
          </p:cNvPr>
          <p:cNvSpPr txBox="1"/>
          <p:nvPr/>
        </p:nvSpPr>
        <p:spPr>
          <a:xfrm>
            <a:off x="2026356" y="1712277"/>
            <a:ext cx="4758717" cy="400110"/>
          </a:xfrm>
          <a:prstGeom prst="rect">
            <a:avLst/>
          </a:prstGeom>
          <a:noFill/>
        </p:spPr>
        <p:txBody>
          <a:bodyPr wrap="square" rtlCol="0">
            <a:spAutoFit/>
          </a:bodyPr>
          <a:lstStyle/>
          <a:p>
            <a:pPr lvl="0">
              <a:defRPr/>
            </a:pPr>
            <a:r>
              <a:rPr lang="de-DE" sz="2000">
                <a:solidFill>
                  <a:srgbClr val="104F70"/>
                </a:solidFill>
                <a:latin typeface="Century Gothic" panose="020B0502020202020204" pitchFamily="34" charset="0"/>
              </a:rPr>
              <a:t>Welches Theater ist das?</a:t>
            </a:r>
            <a:endParaRPr lang="en-US" sz="2800">
              <a:solidFill>
                <a:srgbClr val="104F70"/>
              </a:solidFill>
              <a:latin typeface="Century Gothic" panose="020B0502020202020204" pitchFamily="34" charset="0"/>
            </a:endParaRPr>
          </a:p>
        </p:txBody>
      </p:sp>
      <p:sp>
        <p:nvSpPr>
          <p:cNvPr id="25" name="TextBox 24" descr="table content ">
            <a:extLst>
              <a:ext uri="{FF2B5EF4-FFF2-40B4-BE49-F238E27FC236}">
                <a16:creationId xmlns:a16="http://schemas.microsoft.com/office/drawing/2014/main" id="{526325D1-E827-4A76-878E-101D6A8C0129}"/>
              </a:ext>
            </a:extLst>
          </p:cNvPr>
          <p:cNvSpPr txBox="1"/>
          <p:nvPr/>
        </p:nvSpPr>
        <p:spPr>
          <a:xfrm>
            <a:off x="6832261" y="1719999"/>
            <a:ext cx="4316981" cy="400110"/>
          </a:xfrm>
          <a:prstGeom prst="rect">
            <a:avLst/>
          </a:prstGeom>
          <a:noFill/>
        </p:spPr>
        <p:txBody>
          <a:bodyPr wrap="square" rtlCol="0">
            <a:spAutoFit/>
          </a:bodyPr>
          <a:lstStyle/>
          <a:p>
            <a:pPr>
              <a:defRPr/>
            </a:pPr>
            <a:r>
              <a:rPr lang="de-DE" sz="2000">
                <a:solidFill>
                  <a:srgbClr val="104F70"/>
                </a:solidFill>
                <a:latin typeface="Century Gothic" panose="020B0502020202020204" pitchFamily="34" charset="0"/>
              </a:rPr>
              <a:t>Das Schultheater.</a:t>
            </a:r>
            <a:endParaRPr lang="en-GB" sz="2800">
              <a:solidFill>
                <a:srgbClr val="104F70"/>
              </a:solidFill>
              <a:latin typeface="Century Gothic" panose="020B0502020202020204" pitchFamily="34" charset="0"/>
            </a:endParaRPr>
          </a:p>
        </p:txBody>
      </p:sp>
      <p:sp>
        <p:nvSpPr>
          <p:cNvPr id="28" name="Google Shape;150;p2"/>
          <p:cNvSpPr/>
          <p:nvPr/>
        </p:nvSpPr>
        <p:spPr>
          <a:xfrm>
            <a:off x="9501808" y="103918"/>
            <a:ext cx="2539717" cy="4820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srgbClr val="FFFFFF"/>
                </a:solidFill>
                <a:latin typeface="Century Gothic" panose="020B0502020202020204" pitchFamily="34" charset="0"/>
                <a:ea typeface="Century Gothic"/>
                <a:cs typeface="Century Gothic"/>
                <a:sym typeface="Century Gothic"/>
              </a:rPr>
              <a:t>h</a:t>
            </a:r>
            <a:r>
              <a:rPr kumimoji="0" lang="en-GB" sz="1800" b="1" i="0" u="none" strike="noStrike" kern="1200" cap="none" spc="0" normalizeH="0" baseline="0" noProof="0" dirty="0" err="1">
                <a:ln>
                  <a:noFill/>
                </a:ln>
                <a:solidFill>
                  <a:srgbClr val="FFFFFF"/>
                </a:solidFill>
                <a:effectLst/>
                <a:uLnTx/>
                <a:uFillTx/>
                <a:latin typeface="Century Gothic" panose="020B0502020202020204" pitchFamily="34" charset="0"/>
                <a:ea typeface="Century Gothic"/>
                <a:cs typeface="Century Gothic"/>
                <a:sym typeface="Century Gothic"/>
              </a:rPr>
              <a:t>ören</a:t>
            </a:r>
            <a:r>
              <a:rPr lang="en-GB" b="1" dirty="0">
                <a:solidFill>
                  <a:srgbClr val="FFFFFF"/>
                </a:solidFill>
                <a:latin typeface="Century Gothic" panose="020B0502020202020204" pitchFamily="34" charset="0"/>
                <a:ea typeface="Century Gothic"/>
                <a:cs typeface="Century Gothic"/>
                <a:sym typeface="Century Gothic"/>
              </a:rPr>
              <a:t> und</a:t>
            </a:r>
            <a:r>
              <a:rPr kumimoji="0" lang="en-GB" sz="18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rPr>
              <a:t> </a:t>
            </a:r>
            <a:r>
              <a:rPr kumimoji="0" lang="en-GB" sz="1800" b="1" i="0" u="none" strike="noStrike" kern="1200" cap="none" spc="0" normalizeH="0" baseline="0" noProof="0" dirty="0" err="1">
                <a:ln>
                  <a:noFill/>
                </a:ln>
                <a:solidFill>
                  <a:srgbClr val="FFFFFF"/>
                </a:solidFill>
                <a:effectLst/>
                <a:uLnTx/>
                <a:uFillTx/>
                <a:latin typeface="Century Gothic" panose="020B0502020202020204" pitchFamily="34" charset="0"/>
                <a:ea typeface="Century Gothic"/>
                <a:cs typeface="Century Gothic"/>
                <a:sym typeface="Century Gothic"/>
              </a:rPr>
              <a:t>sprechen</a:t>
            </a:r>
            <a:endParaRPr kumimoji="0" sz="18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9" name="TextBox 28" descr="table content ">
            <a:extLst>
              <a:ext uri="{FF2B5EF4-FFF2-40B4-BE49-F238E27FC236}">
                <a16:creationId xmlns:a16="http://schemas.microsoft.com/office/drawing/2014/main" id="{E126C157-AF78-4D02-813B-233115FE4FDA}"/>
              </a:ext>
            </a:extLst>
          </p:cNvPr>
          <p:cNvSpPr txBox="1"/>
          <p:nvPr/>
        </p:nvSpPr>
        <p:spPr>
          <a:xfrm>
            <a:off x="2034311" y="5191801"/>
            <a:ext cx="4719484" cy="400110"/>
          </a:xfrm>
          <a:prstGeom prst="rect">
            <a:avLst/>
          </a:prstGeom>
          <a:noFill/>
        </p:spPr>
        <p:txBody>
          <a:bodyPr wrap="square" rtlCol="0">
            <a:spAutoFit/>
          </a:bodyPr>
          <a:lstStyle/>
          <a:p>
            <a:pPr lvl="0">
              <a:defRPr/>
            </a:pPr>
            <a:r>
              <a:rPr lang="de-DE" sz="2000">
                <a:solidFill>
                  <a:srgbClr val="104F70"/>
                </a:solidFill>
                <a:latin typeface="Century Gothic" panose="020B0502020202020204" pitchFamily="34" charset="0"/>
              </a:rPr>
              <a:t>Welche Großstadt ist das? </a:t>
            </a:r>
            <a:endParaRPr lang="en-US" sz="2800">
              <a:solidFill>
                <a:srgbClr val="104F70"/>
              </a:solidFill>
              <a:latin typeface="Century Gothic" panose="020B0502020202020204" pitchFamily="34" charset="0"/>
            </a:endParaRPr>
          </a:p>
        </p:txBody>
      </p:sp>
      <p:sp>
        <p:nvSpPr>
          <p:cNvPr id="30" name="TextBox 29" descr="table content ">
            <a:extLst>
              <a:ext uri="{FF2B5EF4-FFF2-40B4-BE49-F238E27FC236}">
                <a16:creationId xmlns:a16="http://schemas.microsoft.com/office/drawing/2014/main" id="{E39CEF56-0BB7-4BEE-B39A-EBD6ECB25085}"/>
              </a:ext>
            </a:extLst>
          </p:cNvPr>
          <p:cNvSpPr txBox="1"/>
          <p:nvPr/>
        </p:nvSpPr>
        <p:spPr>
          <a:xfrm>
            <a:off x="6831788" y="5186207"/>
            <a:ext cx="4515570" cy="400110"/>
          </a:xfrm>
          <a:prstGeom prst="rect">
            <a:avLst/>
          </a:prstGeom>
          <a:noFill/>
        </p:spPr>
        <p:txBody>
          <a:bodyPr wrap="square" rtlCol="0">
            <a:spAutoFit/>
          </a:bodyPr>
          <a:lstStyle/>
          <a:p>
            <a:pPr lvl="0">
              <a:defRPr/>
            </a:pPr>
            <a:r>
              <a:rPr lang="de-DE" sz="2000">
                <a:solidFill>
                  <a:srgbClr val="104F70"/>
                </a:solidFill>
                <a:latin typeface="Century Gothic" panose="020B0502020202020204" pitchFamily="34" charset="0"/>
              </a:rPr>
              <a:t>Die Großstadt Stuttgart.</a:t>
            </a:r>
            <a:endParaRPr kumimoji="0" lang="en-US" sz="2800" b="0" i="0" u="none" strike="noStrike" kern="1200" cap="none" spc="0" normalizeH="0" baseline="0" noProof="0" dirty="0">
              <a:ln>
                <a:noFill/>
              </a:ln>
              <a:solidFill>
                <a:srgbClr val="104F70"/>
              </a:solidFill>
              <a:effectLst/>
              <a:uLnTx/>
              <a:uFillTx/>
              <a:latin typeface="Century Gothic" panose="020B0502020202020204" pitchFamily="34" charset="0"/>
            </a:endParaRPr>
          </a:p>
        </p:txBody>
      </p:sp>
      <p:sp>
        <p:nvSpPr>
          <p:cNvPr id="31" name="Action Button: Custom 53" descr="number 7">
            <a:hlinkClick r:id="" action="ppaction://noaction" highlightClick="1"/>
            <a:extLst>
              <a:ext uri="{FF2B5EF4-FFF2-40B4-BE49-F238E27FC236}">
                <a16:creationId xmlns:a16="http://schemas.microsoft.com/office/drawing/2014/main" id="{68A53582-DF6A-43F8-A1C7-60636E9B727A}"/>
              </a:ext>
            </a:extLst>
          </p:cNvPr>
          <p:cNvSpPr/>
          <p:nvPr/>
        </p:nvSpPr>
        <p:spPr>
          <a:xfrm>
            <a:off x="1197224" y="5187852"/>
            <a:ext cx="501695" cy="424236"/>
          </a:xfrm>
          <a:prstGeom prst="actionButtonBlank">
            <a:avLst/>
          </a:prstGeom>
          <a:solidFill>
            <a:srgbClr val="115076"/>
          </a:solidFill>
          <a:ln w="28575">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F0302020204030204"/>
                <a:ea typeface="+mn-ea"/>
                <a:cs typeface="+mn-cs"/>
              </a:rPr>
              <a:t>8</a:t>
            </a:r>
            <a:endPar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2" name="TextBox 31" descr="table content ">
            <a:extLst>
              <a:ext uri="{FF2B5EF4-FFF2-40B4-BE49-F238E27FC236}">
                <a16:creationId xmlns:a16="http://schemas.microsoft.com/office/drawing/2014/main" id="{E126C157-AF78-4D02-813B-233115FE4FDA}"/>
              </a:ext>
            </a:extLst>
          </p:cNvPr>
          <p:cNvSpPr txBox="1"/>
          <p:nvPr/>
        </p:nvSpPr>
        <p:spPr>
          <a:xfrm>
            <a:off x="2034311" y="5684837"/>
            <a:ext cx="4719484" cy="400110"/>
          </a:xfrm>
          <a:prstGeom prst="rect">
            <a:avLst/>
          </a:prstGeom>
          <a:noFill/>
        </p:spPr>
        <p:txBody>
          <a:bodyPr wrap="square" rtlCol="0">
            <a:spAutoFit/>
          </a:bodyPr>
          <a:lstStyle/>
          <a:p>
            <a:pPr lvl="0">
              <a:defRPr/>
            </a:pPr>
            <a:r>
              <a:rPr lang="de-DE" sz="2000">
                <a:solidFill>
                  <a:srgbClr val="104F70"/>
                </a:solidFill>
                <a:latin typeface="Century Gothic" panose="020B0502020202020204" pitchFamily="34" charset="0"/>
              </a:rPr>
              <a:t>Welches Jahr ist das? </a:t>
            </a:r>
            <a:endParaRPr lang="en-US" sz="2800">
              <a:solidFill>
                <a:srgbClr val="104F70"/>
              </a:solidFill>
              <a:latin typeface="Century Gothic" panose="020B0502020202020204" pitchFamily="34" charset="0"/>
            </a:endParaRPr>
          </a:p>
        </p:txBody>
      </p:sp>
      <p:sp>
        <p:nvSpPr>
          <p:cNvPr id="33" name="TextBox 32" descr="table content ">
            <a:extLst>
              <a:ext uri="{FF2B5EF4-FFF2-40B4-BE49-F238E27FC236}">
                <a16:creationId xmlns:a16="http://schemas.microsoft.com/office/drawing/2014/main" id="{E39CEF56-0BB7-4BEE-B39A-EBD6ECB25085}"/>
              </a:ext>
            </a:extLst>
          </p:cNvPr>
          <p:cNvSpPr txBox="1"/>
          <p:nvPr/>
        </p:nvSpPr>
        <p:spPr>
          <a:xfrm>
            <a:off x="6831788" y="5679969"/>
            <a:ext cx="4515570" cy="400110"/>
          </a:xfrm>
          <a:prstGeom prst="rect">
            <a:avLst/>
          </a:prstGeom>
          <a:noFill/>
        </p:spPr>
        <p:txBody>
          <a:bodyPr wrap="square" rtlCol="0">
            <a:spAutoFit/>
          </a:bodyPr>
          <a:lstStyle/>
          <a:p>
            <a:pPr lvl="0">
              <a:defRPr/>
            </a:pPr>
            <a:r>
              <a:rPr lang="en-US" sz="2000">
                <a:solidFill>
                  <a:srgbClr val="104F70"/>
                </a:solidFill>
                <a:latin typeface="Century Gothic" panose="020B0502020202020204" pitchFamily="34" charset="0"/>
              </a:rPr>
              <a:t>Nächstes Jahr.</a:t>
            </a:r>
            <a:endParaRPr kumimoji="0" lang="en-US" sz="2800" b="0" i="0" u="none" strike="noStrike" kern="1200" cap="none" spc="0" normalizeH="0" baseline="0" noProof="0" dirty="0">
              <a:ln>
                <a:noFill/>
              </a:ln>
              <a:solidFill>
                <a:srgbClr val="104F70"/>
              </a:solidFill>
              <a:effectLst/>
              <a:uLnTx/>
              <a:uFillTx/>
              <a:latin typeface="Century Gothic" panose="020B0502020202020204" pitchFamily="34" charset="0"/>
            </a:endParaRPr>
          </a:p>
        </p:txBody>
      </p:sp>
      <p:sp>
        <p:nvSpPr>
          <p:cNvPr id="34" name="Action Button: Custom 53" descr="number 7">
            <a:hlinkClick r:id="" action="ppaction://noaction" highlightClick="1"/>
            <a:extLst>
              <a:ext uri="{FF2B5EF4-FFF2-40B4-BE49-F238E27FC236}">
                <a16:creationId xmlns:a16="http://schemas.microsoft.com/office/drawing/2014/main" id="{68A53582-DF6A-43F8-A1C7-60636E9B727A}"/>
              </a:ext>
            </a:extLst>
          </p:cNvPr>
          <p:cNvSpPr/>
          <p:nvPr/>
        </p:nvSpPr>
        <p:spPr>
          <a:xfrm>
            <a:off x="1197224" y="5655488"/>
            <a:ext cx="501695" cy="424236"/>
          </a:xfrm>
          <a:prstGeom prst="actionButtonBlank">
            <a:avLst/>
          </a:prstGeom>
          <a:solidFill>
            <a:srgbClr val="115076"/>
          </a:solidFill>
          <a:ln w="28575">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F0302020204030204"/>
                <a:ea typeface="+mn-ea"/>
                <a:cs typeface="+mn-cs"/>
              </a:rPr>
              <a:t>9</a:t>
            </a:r>
            <a:endPar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52A2CD72-836F-4306-87F5-D4074A8D0592}"/>
              </a:ext>
            </a:extLst>
          </p:cNvPr>
          <p:cNvSpPr txBox="1"/>
          <p:nvPr/>
        </p:nvSpPr>
        <p:spPr>
          <a:xfrm flipH="1">
            <a:off x="2066189" y="1797178"/>
            <a:ext cx="3346638" cy="294922"/>
          </a:xfrm>
          <a:prstGeom prst="rect">
            <a:avLst/>
          </a:prstGeom>
          <a:solidFill>
            <a:srgbClr val="E87D1E"/>
          </a:solidFill>
        </p:spPr>
        <p:txBody>
          <a:bodyPr wrap="square" rtlCol="0">
            <a:spAutoFit/>
          </a:bodyPr>
          <a:lstStyle/>
          <a:p>
            <a:endParaRPr lang="en-GB"/>
          </a:p>
        </p:txBody>
      </p:sp>
      <p:sp>
        <p:nvSpPr>
          <p:cNvPr id="36" name="TextBox 35">
            <a:extLst>
              <a:ext uri="{FF2B5EF4-FFF2-40B4-BE49-F238E27FC236}">
                <a16:creationId xmlns:a16="http://schemas.microsoft.com/office/drawing/2014/main" id="{CA517E1A-5A0D-4185-92E0-E5D22D81AE03}"/>
              </a:ext>
            </a:extLst>
          </p:cNvPr>
          <p:cNvSpPr txBox="1"/>
          <p:nvPr/>
        </p:nvSpPr>
        <p:spPr>
          <a:xfrm flipH="1">
            <a:off x="2081828" y="2295389"/>
            <a:ext cx="3362277" cy="294922"/>
          </a:xfrm>
          <a:prstGeom prst="rect">
            <a:avLst/>
          </a:prstGeom>
          <a:solidFill>
            <a:srgbClr val="E87D1E"/>
          </a:solidFill>
        </p:spPr>
        <p:txBody>
          <a:bodyPr wrap="square" rtlCol="0">
            <a:spAutoFit/>
          </a:bodyPr>
          <a:lstStyle/>
          <a:p>
            <a:endParaRPr lang="en-GB"/>
          </a:p>
        </p:txBody>
      </p:sp>
      <p:sp>
        <p:nvSpPr>
          <p:cNvPr id="37" name="TextBox 36">
            <a:extLst>
              <a:ext uri="{FF2B5EF4-FFF2-40B4-BE49-F238E27FC236}">
                <a16:creationId xmlns:a16="http://schemas.microsoft.com/office/drawing/2014/main" id="{ED9AE7A2-ADDE-4F1A-9040-368801D8A0B4}"/>
              </a:ext>
            </a:extLst>
          </p:cNvPr>
          <p:cNvSpPr txBox="1"/>
          <p:nvPr/>
        </p:nvSpPr>
        <p:spPr>
          <a:xfrm flipH="1">
            <a:off x="2081828" y="2819897"/>
            <a:ext cx="3346638" cy="294922"/>
          </a:xfrm>
          <a:prstGeom prst="rect">
            <a:avLst/>
          </a:prstGeom>
          <a:solidFill>
            <a:srgbClr val="E87D1E"/>
          </a:solidFill>
        </p:spPr>
        <p:txBody>
          <a:bodyPr wrap="square" rtlCol="0">
            <a:spAutoFit/>
          </a:bodyPr>
          <a:lstStyle/>
          <a:p>
            <a:endParaRPr lang="en-GB"/>
          </a:p>
        </p:txBody>
      </p:sp>
      <p:sp>
        <p:nvSpPr>
          <p:cNvPr id="38" name="TextBox 37">
            <a:extLst>
              <a:ext uri="{FF2B5EF4-FFF2-40B4-BE49-F238E27FC236}">
                <a16:creationId xmlns:a16="http://schemas.microsoft.com/office/drawing/2014/main" id="{245C8270-C21E-43AE-A6CE-CC6D45D26C76}"/>
              </a:ext>
            </a:extLst>
          </p:cNvPr>
          <p:cNvSpPr txBox="1"/>
          <p:nvPr/>
        </p:nvSpPr>
        <p:spPr>
          <a:xfrm flipH="1">
            <a:off x="2066189" y="3328937"/>
            <a:ext cx="3362277" cy="294922"/>
          </a:xfrm>
          <a:prstGeom prst="rect">
            <a:avLst/>
          </a:prstGeom>
          <a:solidFill>
            <a:srgbClr val="E87D1E"/>
          </a:solidFill>
        </p:spPr>
        <p:txBody>
          <a:bodyPr wrap="square" rtlCol="0">
            <a:spAutoFit/>
          </a:bodyPr>
          <a:lstStyle/>
          <a:p>
            <a:endParaRPr lang="en-GB"/>
          </a:p>
        </p:txBody>
      </p:sp>
      <p:sp>
        <p:nvSpPr>
          <p:cNvPr id="39" name="TextBox 38">
            <a:extLst>
              <a:ext uri="{FF2B5EF4-FFF2-40B4-BE49-F238E27FC236}">
                <a16:creationId xmlns:a16="http://schemas.microsoft.com/office/drawing/2014/main" id="{7E65F2ED-B93A-446C-A949-551FC0472FD7}"/>
              </a:ext>
            </a:extLst>
          </p:cNvPr>
          <p:cNvSpPr txBox="1"/>
          <p:nvPr/>
        </p:nvSpPr>
        <p:spPr>
          <a:xfrm flipH="1">
            <a:off x="2097467" y="3809860"/>
            <a:ext cx="3346638" cy="294922"/>
          </a:xfrm>
          <a:prstGeom prst="rect">
            <a:avLst/>
          </a:prstGeom>
          <a:solidFill>
            <a:srgbClr val="E87D1E"/>
          </a:solidFill>
        </p:spPr>
        <p:txBody>
          <a:bodyPr wrap="square" rtlCol="0">
            <a:spAutoFit/>
          </a:bodyPr>
          <a:lstStyle/>
          <a:p>
            <a:endParaRPr lang="en-GB"/>
          </a:p>
        </p:txBody>
      </p:sp>
      <p:sp>
        <p:nvSpPr>
          <p:cNvPr id="40" name="TextBox 39">
            <a:extLst>
              <a:ext uri="{FF2B5EF4-FFF2-40B4-BE49-F238E27FC236}">
                <a16:creationId xmlns:a16="http://schemas.microsoft.com/office/drawing/2014/main" id="{6D5413EB-F8B3-4BAF-98E9-E4AEAF864CE5}"/>
              </a:ext>
            </a:extLst>
          </p:cNvPr>
          <p:cNvSpPr txBox="1"/>
          <p:nvPr/>
        </p:nvSpPr>
        <p:spPr>
          <a:xfrm flipH="1">
            <a:off x="2081828" y="4318900"/>
            <a:ext cx="3362277" cy="294922"/>
          </a:xfrm>
          <a:prstGeom prst="rect">
            <a:avLst/>
          </a:prstGeom>
          <a:solidFill>
            <a:srgbClr val="E87D1E"/>
          </a:solidFill>
        </p:spPr>
        <p:txBody>
          <a:bodyPr wrap="square" rtlCol="0">
            <a:spAutoFit/>
          </a:bodyPr>
          <a:lstStyle/>
          <a:p>
            <a:endParaRPr lang="en-GB"/>
          </a:p>
        </p:txBody>
      </p:sp>
      <p:sp>
        <p:nvSpPr>
          <p:cNvPr id="41" name="TextBox 40">
            <a:extLst>
              <a:ext uri="{FF2B5EF4-FFF2-40B4-BE49-F238E27FC236}">
                <a16:creationId xmlns:a16="http://schemas.microsoft.com/office/drawing/2014/main" id="{B79B6DC0-DC6A-40B8-80BF-2A736723A4D5}"/>
              </a:ext>
            </a:extLst>
          </p:cNvPr>
          <p:cNvSpPr txBox="1"/>
          <p:nvPr/>
        </p:nvSpPr>
        <p:spPr>
          <a:xfrm flipH="1">
            <a:off x="2081828" y="4796851"/>
            <a:ext cx="3362277" cy="294922"/>
          </a:xfrm>
          <a:prstGeom prst="rect">
            <a:avLst/>
          </a:prstGeom>
          <a:solidFill>
            <a:srgbClr val="E87D1E"/>
          </a:solidFill>
        </p:spPr>
        <p:txBody>
          <a:bodyPr wrap="square" rtlCol="0">
            <a:spAutoFit/>
          </a:bodyPr>
          <a:lstStyle/>
          <a:p>
            <a:endParaRPr lang="en-GB"/>
          </a:p>
        </p:txBody>
      </p:sp>
      <p:sp>
        <p:nvSpPr>
          <p:cNvPr id="42" name="TextBox 41">
            <a:extLst>
              <a:ext uri="{FF2B5EF4-FFF2-40B4-BE49-F238E27FC236}">
                <a16:creationId xmlns:a16="http://schemas.microsoft.com/office/drawing/2014/main" id="{1CD585E9-CF3F-44E7-8DF4-2CA67E788FEF}"/>
              </a:ext>
            </a:extLst>
          </p:cNvPr>
          <p:cNvSpPr txBox="1"/>
          <p:nvPr/>
        </p:nvSpPr>
        <p:spPr>
          <a:xfrm flipH="1">
            <a:off x="2113106" y="5277774"/>
            <a:ext cx="3346638" cy="294922"/>
          </a:xfrm>
          <a:prstGeom prst="rect">
            <a:avLst/>
          </a:prstGeom>
          <a:solidFill>
            <a:srgbClr val="E87D1E"/>
          </a:solidFill>
        </p:spPr>
        <p:txBody>
          <a:bodyPr wrap="square" rtlCol="0">
            <a:spAutoFit/>
          </a:bodyPr>
          <a:lstStyle/>
          <a:p>
            <a:endParaRPr lang="en-GB"/>
          </a:p>
        </p:txBody>
      </p:sp>
      <p:sp>
        <p:nvSpPr>
          <p:cNvPr id="43" name="TextBox 42">
            <a:extLst>
              <a:ext uri="{FF2B5EF4-FFF2-40B4-BE49-F238E27FC236}">
                <a16:creationId xmlns:a16="http://schemas.microsoft.com/office/drawing/2014/main" id="{51E80BC3-DADD-4155-89BB-7DAEC94DA275}"/>
              </a:ext>
            </a:extLst>
          </p:cNvPr>
          <p:cNvSpPr txBox="1"/>
          <p:nvPr/>
        </p:nvSpPr>
        <p:spPr>
          <a:xfrm flipH="1">
            <a:off x="2097467" y="5786814"/>
            <a:ext cx="3362277" cy="294922"/>
          </a:xfrm>
          <a:prstGeom prst="rect">
            <a:avLst/>
          </a:prstGeom>
          <a:solidFill>
            <a:srgbClr val="E87D1E"/>
          </a:solidFill>
        </p:spPr>
        <p:txBody>
          <a:bodyPr wrap="square" rtlCol="0">
            <a:spAutoFit/>
          </a:bodyPr>
          <a:lstStyle/>
          <a:p>
            <a:endParaRPr lang="en-GB"/>
          </a:p>
        </p:txBody>
      </p:sp>
    </p:spTree>
    <p:extLst>
      <p:ext uri="{BB962C8B-B14F-4D97-AF65-F5344CB8AC3E}">
        <p14:creationId xmlns:p14="http://schemas.microsoft.com/office/powerpoint/2010/main" val="367253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ular Callout 12">
            <a:hlinkClick r:id="" action="ppaction://noaction">
              <a:snd r:embed="rId3" name="27_Mia.wav"/>
            </a:hlinkClick>
          </p:cNvPr>
          <p:cNvSpPr/>
          <p:nvPr/>
        </p:nvSpPr>
        <p:spPr>
          <a:xfrm>
            <a:off x="8051075" y="2453268"/>
            <a:ext cx="3990450" cy="3860062"/>
          </a:xfrm>
          <a:prstGeom prst="wedgeRoundRectCallout">
            <a:avLst>
              <a:gd name="adj1" fmla="val -56506"/>
              <a:gd name="adj2" fmla="val 14928"/>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Ja</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das is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nicht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alles</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Heidi hat in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Spanien</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Urlaub</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gemacht</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Sie hat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bei</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Freunden</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gewohnt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a:t>
            </a:r>
            <a:r>
              <a:rPr kumimoji="0" lang="de-DE"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hat viel Spanisch </a:t>
            </a:r>
            <a:r>
              <a:rPr kumimoji="0" lang="de-DE"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gesprochen</a:t>
            </a:r>
            <a:r>
              <a:rPr kumimoji="0" lang="de-DE"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Sie hat die Großstadt von Madrid </a:t>
            </a:r>
            <a:r>
              <a:rPr kumimoji="0" lang="de-DE"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besucht</a:t>
            </a:r>
            <a:r>
              <a:rPr kumimoji="0" lang="de-DE"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Wir haben Freunde </a:t>
            </a:r>
            <a:r>
              <a:rPr kumimoji="0" lang="de-DE"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getroffen</a:t>
            </a:r>
            <a:r>
              <a:rPr kumimoji="0" lang="de-DE"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einen Film im Kino </a:t>
            </a:r>
            <a:r>
              <a:rPr kumimoji="0" lang="de-DE"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gesehen</a:t>
            </a:r>
            <a:r>
              <a:rPr kumimoji="0" lang="de-DE"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 ist nicht fair! Wann reisen wir?</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Google Shape;148;p2"/>
          <p:cNvPicPr preferRelativeResize="0"/>
          <p:nvPr/>
        </p:nvPicPr>
        <p:blipFill rotWithShape="1">
          <a:blip r:embed="rId4">
            <a:alphaModFix/>
          </a:blip>
          <a:srcRect/>
          <a:stretch/>
        </p:blipFill>
        <p:spPr>
          <a:xfrm>
            <a:off x="0" y="267916"/>
            <a:ext cx="8294914" cy="869950"/>
          </a:xfrm>
          <a:prstGeom prst="rect">
            <a:avLst/>
          </a:prstGeom>
          <a:noFill/>
          <a:ln>
            <a:noFill/>
          </a:ln>
        </p:spPr>
      </p:pic>
      <p:sp>
        <p:nvSpPr>
          <p:cNvPr id="2" name="Title 1"/>
          <p:cNvSpPr>
            <a:spLocks noGrp="1"/>
          </p:cNvSpPr>
          <p:nvPr>
            <p:ph type="title"/>
          </p:nvPr>
        </p:nvSpPr>
        <p:spPr>
          <a:xfrm>
            <a:off x="22301" y="0"/>
            <a:ext cx="10503373" cy="1325563"/>
          </a:xfrm>
        </p:spPr>
        <p:txBody>
          <a:bodyPr>
            <a:normAutofit/>
          </a:bodyPr>
          <a:lstStyle/>
          <a:p>
            <a:r>
              <a:rPr lang="en-GB" sz="2400">
                <a:solidFill>
                  <a:schemeClr val="bg1"/>
                </a:solidFill>
              </a:rPr>
              <a:t>Wolfgang redet mit Mia über Mehmets Urlaub</a:t>
            </a:r>
          </a:p>
        </p:txBody>
      </p:sp>
      <mc:AlternateContent xmlns:mc="http://schemas.openxmlformats.org/markup-compatibility/2006" xmlns:a14="http://schemas.microsoft.com/office/drawing/2010/main">
        <mc:Choice Requires="a14">
          <p:sp>
            <p:nvSpPr>
              <p:cNvPr id="8" name="Rounded Rectangular Callout 7">
                <a:hlinkClick r:id="" action="ppaction://noaction">
                  <a:snd r:embed="rId5" name="27_Wolfgang.wav"/>
                </a:hlinkClick>
              </p:cNvPr>
              <p:cNvSpPr/>
              <p:nvPr/>
            </p:nvSpPr>
            <p:spPr>
              <a:xfrm>
                <a:off x="188495" y="2162818"/>
                <a:ext cx="3595199" cy="4013254"/>
              </a:xfrm>
              <a:prstGeom prst="wedgeRoundRectCallout">
                <a:avLst>
                  <a:gd name="adj1" fmla="val 63617"/>
                  <a:gd name="adj2" fmla="val 25300"/>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Mehmet hat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Urlaub</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 der Schweiz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gemacht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in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einem</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Ferienhaus</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gewohnt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hat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jeden</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Tag den See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besucht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auch</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Fu</a:t>
                </a:r>
                <a14:m>
                  <m:oMath xmlns:m="http://schemas.openxmlformats.org/officeDocument/2006/math">
                    <m:r>
                      <a:rPr kumimoji="0" lang="en-GB" sz="20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ß</m:t>
                    </m:r>
                  </m:oMath>
                </a14:m>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ball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gespielt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den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Wasserpark</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besucht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Hier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haben</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wir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nicht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gemacht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Nächstes</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Jahr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will ich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nach</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Frankreich</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reisen</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mc:Choice>
        <mc:Fallback xmlns="">
          <p:sp>
            <p:nvSpPr>
              <p:cNvPr id="8" name="Rounded Rectangular Callout 7"/>
              <p:cNvSpPr>
                <a:spLocks noRot="1" noChangeAspect="1" noMove="1" noResize="1" noEditPoints="1" noAdjustHandles="1" noChangeArrowheads="1" noChangeShapeType="1" noTextEdit="1"/>
              </p:cNvSpPr>
              <p:nvPr/>
            </p:nvSpPr>
            <p:spPr>
              <a:xfrm>
                <a:off x="188495" y="2162818"/>
                <a:ext cx="3595199" cy="4013254"/>
              </a:xfrm>
              <a:prstGeom prst="wedgeRoundRectCallout">
                <a:avLst>
                  <a:gd name="adj1" fmla="val 63617"/>
                  <a:gd name="adj2" fmla="val 25300"/>
                  <a:gd name="adj3" fmla="val 16667"/>
                </a:avLst>
              </a:prstGeom>
              <a:blipFill>
                <a:blip r:embed="rId6"/>
                <a:stretch>
                  <a:fillRect/>
                </a:stretch>
              </a:blipFill>
              <a:ln>
                <a:solidFill>
                  <a:srgbClr val="104F75"/>
                </a:solidFill>
              </a:ln>
            </p:spPr>
            <p:txBody>
              <a:bodyPr/>
              <a:lstStyle/>
              <a:p>
                <a:r>
                  <a:rPr lang="en-GB">
                    <a:noFill/>
                  </a:rPr>
                  <a:t> </a:t>
                </a:r>
              </a:p>
            </p:txBody>
          </p:sp>
        </mc:Fallback>
      </mc:AlternateContent>
      <p:sp>
        <p:nvSpPr>
          <p:cNvPr id="14" name="Google Shape;150;p2"/>
          <p:cNvSpPr/>
          <p:nvPr/>
        </p:nvSpPr>
        <p:spPr>
          <a:xfrm>
            <a:off x="10939346" y="103918"/>
            <a:ext cx="1102179" cy="440752"/>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srgbClr val="FFFFFF"/>
                </a:solidFill>
                <a:latin typeface="Century Gothic" panose="020B0502020202020204" pitchFamily="34" charset="0"/>
                <a:ea typeface="Century Gothic"/>
                <a:cs typeface="Century Gothic"/>
                <a:sym typeface="Century Gothic"/>
              </a:rPr>
              <a:t>l</a:t>
            </a:r>
            <a:r>
              <a:rPr kumimoji="0" lang="en-GB" sz="1800" b="1" i="0" u="none" strike="noStrike" kern="1200" cap="none" spc="0" normalizeH="0" baseline="0" noProof="0" dirty="0" err="1">
                <a:ln>
                  <a:noFill/>
                </a:ln>
                <a:solidFill>
                  <a:srgbClr val="FFFFFF"/>
                </a:solidFill>
                <a:effectLst/>
                <a:uLnTx/>
                <a:uFillTx/>
                <a:latin typeface="Century Gothic" panose="020B0502020202020204" pitchFamily="34" charset="0"/>
                <a:ea typeface="Century Gothic"/>
                <a:cs typeface="Century Gothic"/>
                <a:sym typeface="Century Gothic"/>
              </a:rPr>
              <a:t>esen</a:t>
            </a:r>
            <a:endParaRPr kumimoji="0" sz="18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0770" y="3650042"/>
            <a:ext cx="2625090" cy="2526030"/>
          </a:xfrm>
          <a:prstGeom prst="rect">
            <a:avLst/>
          </a:prstGeom>
        </p:spPr>
      </p:pic>
      <p:sp>
        <p:nvSpPr>
          <p:cNvPr id="7" name="TextBox 6"/>
          <p:cNvSpPr txBox="1"/>
          <p:nvPr/>
        </p:nvSpPr>
        <p:spPr>
          <a:xfrm>
            <a:off x="4963315" y="1616927"/>
            <a:ext cx="1987299" cy="1938992"/>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besucht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gesprochen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gemacht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gesehen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getroffen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gewohnt</a:t>
            </a:r>
          </a:p>
        </p:txBody>
      </p:sp>
      <p:sp>
        <p:nvSpPr>
          <p:cNvPr id="9" name="TextBox 8"/>
          <p:cNvSpPr txBox="1"/>
          <p:nvPr/>
        </p:nvSpPr>
        <p:spPr>
          <a:xfrm>
            <a:off x="8632438" y="3441507"/>
            <a:ext cx="1271239"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7</a:t>
            </a:r>
          </a:p>
        </p:txBody>
      </p:sp>
      <p:sp>
        <p:nvSpPr>
          <p:cNvPr id="12" name="TextBox 11"/>
          <p:cNvSpPr txBox="1"/>
          <p:nvPr/>
        </p:nvSpPr>
        <p:spPr>
          <a:xfrm>
            <a:off x="9574715" y="3734802"/>
            <a:ext cx="1163910"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8</a:t>
            </a:r>
          </a:p>
        </p:txBody>
      </p:sp>
      <p:sp>
        <p:nvSpPr>
          <p:cNvPr id="15" name="TextBox 14"/>
          <p:cNvSpPr txBox="1"/>
          <p:nvPr/>
        </p:nvSpPr>
        <p:spPr>
          <a:xfrm>
            <a:off x="10103005" y="4047894"/>
            <a:ext cx="1471961"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9</a:t>
            </a:r>
          </a:p>
        </p:txBody>
      </p:sp>
      <p:sp>
        <p:nvSpPr>
          <p:cNvPr id="16" name="TextBox 15"/>
          <p:cNvSpPr txBox="1"/>
          <p:nvPr/>
        </p:nvSpPr>
        <p:spPr>
          <a:xfrm>
            <a:off x="9251225" y="4650918"/>
            <a:ext cx="1154609"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10</a:t>
            </a:r>
          </a:p>
        </p:txBody>
      </p:sp>
      <p:sp>
        <p:nvSpPr>
          <p:cNvPr id="17" name="TextBox 16"/>
          <p:cNvSpPr txBox="1"/>
          <p:nvPr/>
        </p:nvSpPr>
        <p:spPr>
          <a:xfrm>
            <a:off x="9715833" y="4945901"/>
            <a:ext cx="1223514"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11</a:t>
            </a:r>
          </a:p>
        </p:txBody>
      </p:sp>
      <p:sp>
        <p:nvSpPr>
          <p:cNvPr id="18" name="TextBox 17"/>
          <p:cNvSpPr txBox="1"/>
          <p:nvPr/>
        </p:nvSpPr>
        <p:spPr>
          <a:xfrm>
            <a:off x="10543240" y="5264808"/>
            <a:ext cx="1143238"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prstClr val="white"/>
                </a:solidFill>
                <a:latin typeface="Century Gothic" panose="020B0502020202020204" pitchFamily="34" charset="0"/>
              </a:rPr>
              <a:t>12</a:t>
            </a:r>
            <a:endPar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0" name="TextBox 9"/>
          <p:cNvSpPr txBox="1"/>
          <p:nvPr/>
        </p:nvSpPr>
        <p:spPr>
          <a:xfrm>
            <a:off x="4066443" y="1205727"/>
            <a:ext cx="37810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Welches Verb </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passt</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19" name="TextBox 18"/>
          <p:cNvSpPr txBox="1"/>
          <p:nvPr/>
        </p:nvSpPr>
        <p:spPr>
          <a:xfrm>
            <a:off x="2275133" y="2617198"/>
            <a:ext cx="1271239"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p>
        </p:txBody>
      </p:sp>
      <p:sp>
        <p:nvSpPr>
          <p:cNvPr id="20" name="TextBox 19"/>
          <p:cNvSpPr txBox="1"/>
          <p:nvPr/>
        </p:nvSpPr>
        <p:spPr>
          <a:xfrm>
            <a:off x="1806824" y="3241452"/>
            <a:ext cx="1163910"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a:t>
            </a:r>
          </a:p>
        </p:txBody>
      </p:sp>
      <p:sp>
        <p:nvSpPr>
          <p:cNvPr id="21" name="TextBox 20"/>
          <p:cNvSpPr txBox="1"/>
          <p:nvPr/>
        </p:nvSpPr>
        <p:spPr>
          <a:xfrm>
            <a:off x="463050" y="3813663"/>
            <a:ext cx="1049872"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p>
        </p:txBody>
      </p:sp>
      <p:sp>
        <p:nvSpPr>
          <p:cNvPr id="22" name="TextBox 21"/>
          <p:cNvSpPr txBox="1"/>
          <p:nvPr/>
        </p:nvSpPr>
        <p:spPr>
          <a:xfrm>
            <a:off x="1359734" y="4112566"/>
            <a:ext cx="1111416"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p>
        </p:txBody>
      </p:sp>
      <p:sp>
        <p:nvSpPr>
          <p:cNvPr id="23" name="TextBox 22"/>
          <p:cNvSpPr txBox="1"/>
          <p:nvPr/>
        </p:nvSpPr>
        <p:spPr>
          <a:xfrm>
            <a:off x="2134109" y="4437855"/>
            <a:ext cx="1050102"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a:t>
            </a:r>
          </a:p>
        </p:txBody>
      </p:sp>
      <p:sp>
        <p:nvSpPr>
          <p:cNvPr id="24" name="TextBox 23"/>
          <p:cNvSpPr txBox="1"/>
          <p:nvPr/>
        </p:nvSpPr>
        <p:spPr>
          <a:xfrm>
            <a:off x="488450" y="5051028"/>
            <a:ext cx="1143238"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6</a:t>
            </a:r>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87685" y="3709999"/>
            <a:ext cx="2400300" cy="2449830"/>
          </a:xfrm>
          <a:prstGeom prst="rect">
            <a:avLst/>
          </a:prstGeom>
        </p:spPr>
      </p:pic>
      <p:sp>
        <p:nvSpPr>
          <p:cNvPr id="5" name="Rectangle 4">
            <a:extLst>
              <a:ext uri="{FF2B5EF4-FFF2-40B4-BE49-F238E27FC236}">
                <a16:creationId xmlns:a16="http://schemas.microsoft.com/office/drawing/2014/main" id="{13B6C21D-7B48-4283-A03A-E8F870E29D67}"/>
              </a:ext>
            </a:extLst>
          </p:cNvPr>
          <p:cNvSpPr/>
          <p:nvPr/>
        </p:nvSpPr>
        <p:spPr>
          <a:xfrm>
            <a:off x="4826000" y="1568313"/>
            <a:ext cx="2390127" cy="2027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9397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grpId="0" nodeType="clickEffect">
                                  <p:stCondLst>
                                    <p:cond delay="0"/>
                                  </p:stCondLst>
                                  <p:childTnLst>
                                    <p:set>
                                      <p:cBhvr>
                                        <p:cTn id="55"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12"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3">
            <a:alphaModFix/>
          </a:blip>
          <a:srcRect/>
          <a:stretch/>
        </p:blipFill>
        <p:spPr>
          <a:xfrm>
            <a:off x="0" y="267916"/>
            <a:ext cx="8294914" cy="869950"/>
          </a:xfrm>
          <a:prstGeom prst="rect">
            <a:avLst/>
          </a:prstGeom>
          <a:noFill/>
          <a:ln>
            <a:noFill/>
          </a:ln>
        </p:spPr>
      </p:pic>
      <p:sp>
        <p:nvSpPr>
          <p:cNvPr id="149" name="Google Shape;149;p2"/>
          <p:cNvSpPr txBox="1">
            <a:spLocks noGrp="1"/>
          </p:cNvSpPr>
          <p:nvPr>
            <p:ph type="title"/>
          </p:nvPr>
        </p:nvSpPr>
        <p:spPr>
          <a:xfrm>
            <a:off x="0" y="294040"/>
            <a:ext cx="7396843"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000" dirty="0">
                <a:solidFill>
                  <a:schemeClr val="lt1"/>
                </a:solidFill>
              </a:rPr>
              <a:t>Talking about past actions and events</a:t>
            </a:r>
            <a:endParaRPr sz="3000" i="1" dirty="0">
              <a:solidFill>
                <a:schemeClr val="lt1"/>
              </a:solidFill>
            </a:endParaRPr>
          </a:p>
        </p:txBody>
      </p:sp>
      <p:sp>
        <p:nvSpPr>
          <p:cNvPr id="150" name="Google Shape;150;p2"/>
          <p:cNvSpPr/>
          <p:nvPr/>
        </p:nvSpPr>
        <p:spPr>
          <a:xfrm>
            <a:off x="10321636" y="247046"/>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a:solidFill>
                  <a:srgbClr val="FFFFFF"/>
                </a:solidFill>
                <a:latin typeface="Century Gothic" panose="020B0502020202020204" pitchFamily="34" charset="0"/>
                <a:ea typeface="Century Gothic"/>
                <a:cs typeface="Century Gothic"/>
                <a:sym typeface="Century Gothic"/>
              </a:rPr>
              <a:t>Grammatik</a:t>
            </a:r>
            <a:endParaRPr b="1" dirty="0">
              <a:solidFill>
                <a:srgbClr val="FFFFFF"/>
              </a:solidFill>
              <a:latin typeface="Century Gothic" panose="020B0502020202020204" pitchFamily="34" charset="0"/>
              <a:ea typeface="Century Gothic"/>
              <a:cs typeface="Century Gothic"/>
              <a:sym typeface="Century Gothic"/>
            </a:endParaRPr>
          </a:p>
        </p:txBody>
      </p:sp>
      <p:sp>
        <p:nvSpPr>
          <p:cNvPr id="2" name="TextBox 1"/>
          <p:cNvSpPr txBox="1"/>
          <p:nvPr/>
        </p:nvSpPr>
        <p:spPr>
          <a:xfrm>
            <a:off x="162666" y="1408949"/>
            <a:ext cx="11888835" cy="400110"/>
          </a:xfrm>
          <a:prstGeom prst="rect">
            <a:avLst/>
          </a:prstGeom>
          <a:noFill/>
        </p:spPr>
        <p:txBody>
          <a:bodyPr wrap="square" rtlCol="0">
            <a:spAutoFit/>
          </a:bodyPr>
          <a:lstStyle/>
          <a:p>
            <a:pPr>
              <a:defRPr/>
            </a:pPr>
            <a:r>
              <a:rPr lang="en-GB" sz="2000" b="1" dirty="0">
                <a:solidFill>
                  <a:srgbClr val="104F75"/>
                </a:solidFill>
                <a:latin typeface="Century Gothic" panose="020B0502020202020204" pitchFamily="34" charset="0"/>
              </a:rPr>
              <a:t>Remember!</a:t>
            </a:r>
            <a:r>
              <a:rPr lang="en-GB" sz="2000" dirty="0">
                <a:solidFill>
                  <a:srgbClr val="104F75"/>
                </a:solidFill>
                <a:latin typeface="Century Gothic" panose="020B0502020202020204" pitchFamily="34" charset="0"/>
              </a:rPr>
              <a:t> To talk about past actions, use the present tense of ‘</a:t>
            </a:r>
            <a:r>
              <a:rPr lang="en-GB" sz="2000" b="1" dirty="0" err="1">
                <a:solidFill>
                  <a:srgbClr val="104F75"/>
                </a:solidFill>
                <a:latin typeface="Century Gothic" panose="020B0502020202020204" pitchFamily="34" charset="0"/>
              </a:rPr>
              <a:t>haben</a:t>
            </a:r>
            <a:r>
              <a:rPr lang="en-GB" sz="2000" dirty="0">
                <a:solidFill>
                  <a:srgbClr val="104F75"/>
                </a:solidFill>
                <a:latin typeface="Century Gothic" panose="020B0502020202020204" pitchFamily="34" charset="0"/>
              </a:rPr>
              <a:t>’ with a </a:t>
            </a:r>
            <a:r>
              <a:rPr lang="en-GB" sz="2000" b="1" dirty="0">
                <a:solidFill>
                  <a:srgbClr val="E87D1E"/>
                </a:solidFill>
                <a:latin typeface="Century Gothic" panose="020B0502020202020204" pitchFamily="34" charset="0"/>
              </a:rPr>
              <a:t>past participle</a:t>
            </a:r>
            <a:r>
              <a:rPr lang="en-GB" sz="2000" dirty="0">
                <a:solidFill>
                  <a:srgbClr val="115076"/>
                </a:solidFill>
                <a:latin typeface="Century Gothic" panose="020B0502020202020204" pitchFamily="34" charset="0"/>
              </a:rPr>
              <a:t>:</a:t>
            </a:r>
            <a:endParaRPr lang="en-GB" sz="2000" b="1" dirty="0">
              <a:solidFill>
                <a:srgbClr val="115076"/>
              </a:solidFill>
              <a:latin typeface="Century Gothic" panose="020B0502020202020204" pitchFamily="34" charset="0"/>
            </a:endParaRPr>
          </a:p>
        </p:txBody>
      </p:sp>
      <p:sp>
        <p:nvSpPr>
          <p:cNvPr id="27" name="TextBox 26"/>
          <p:cNvSpPr txBox="1"/>
          <p:nvPr/>
        </p:nvSpPr>
        <p:spPr>
          <a:xfrm>
            <a:off x="1006309" y="2757165"/>
            <a:ext cx="6027914" cy="400110"/>
          </a:xfrm>
          <a:prstGeom prst="rect">
            <a:avLst/>
          </a:prstGeom>
          <a:noFill/>
        </p:spPr>
        <p:txBody>
          <a:bodyPr wrap="square" rtlCol="0">
            <a:spAutoFit/>
          </a:bodyPr>
          <a:lstStyle/>
          <a:p>
            <a:pPr>
              <a:defRPr/>
            </a:pPr>
            <a:r>
              <a:rPr lang="en-GB" sz="2000">
                <a:solidFill>
                  <a:srgbClr val="104F75"/>
                </a:solidFill>
                <a:latin typeface="Century Gothic" panose="020B0502020202020204" pitchFamily="34" charset="0"/>
              </a:rPr>
              <a:t>Er </a:t>
            </a:r>
            <a:r>
              <a:rPr lang="en-GB" sz="2000" b="1">
                <a:solidFill>
                  <a:srgbClr val="104F75"/>
                </a:solidFill>
                <a:latin typeface="Century Gothic" panose="020B0502020202020204" pitchFamily="34" charset="0"/>
              </a:rPr>
              <a:t>hat</a:t>
            </a:r>
            <a:r>
              <a:rPr lang="en-GB" sz="2000">
                <a:solidFill>
                  <a:srgbClr val="104F75"/>
                </a:solidFill>
                <a:latin typeface="Century Gothic" panose="020B0502020202020204" pitchFamily="34" charset="0"/>
              </a:rPr>
              <a:t> ein Buch </a:t>
            </a:r>
            <a:r>
              <a:rPr lang="en-GB" sz="2000" b="1">
                <a:solidFill>
                  <a:srgbClr val="E87D1E"/>
                </a:solidFill>
                <a:latin typeface="Century Gothic" panose="020B0502020202020204" pitchFamily="34" charset="0"/>
              </a:rPr>
              <a:t>ge</a:t>
            </a:r>
            <a:r>
              <a:rPr lang="en-GB" sz="2000" b="1">
                <a:solidFill>
                  <a:srgbClr val="104F75"/>
                </a:solidFill>
                <a:latin typeface="Century Gothic" panose="020B0502020202020204" pitchFamily="34" charset="0"/>
              </a:rPr>
              <a:t>les</a:t>
            </a:r>
            <a:r>
              <a:rPr lang="en-GB" sz="2000" b="1">
                <a:solidFill>
                  <a:srgbClr val="E87D1E"/>
                </a:solidFill>
                <a:latin typeface="Century Gothic" panose="020B0502020202020204" pitchFamily="34" charset="0"/>
              </a:rPr>
              <a:t>en</a:t>
            </a:r>
            <a:r>
              <a:rPr lang="en-GB" sz="2000">
                <a:solidFill>
                  <a:srgbClr val="115076"/>
                </a:solidFill>
                <a:latin typeface="Century Gothic" panose="020B0502020202020204" pitchFamily="34" charset="0"/>
              </a:rPr>
              <a:t>.</a:t>
            </a:r>
            <a:endParaRPr lang="en-GB" sz="2100" b="1" dirty="0">
              <a:solidFill>
                <a:srgbClr val="115076"/>
              </a:solidFill>
              <a:latin typeface="Century Gothic" panose="020B0502020202020204" pitchFamily="34" charset="0"/>
            </a:endParaRPr>
          </a:p>
        </p:txBody>
      </p:sp>
      <p:sp>
        <p:nvSpPr>
          <p:cNvPr id="20" name="TextBox 19"/>
          <p:cNvSpPr txBox="1"/>
          <p:nvPr/>
        </p:nvSpPr>
        <p:spPr>
          <a:xfrm>
            <a:off x="4571292" y="2788832"/>
            <a:ext cx="5651102" cy="400110"/>
          </a:xfrm>
          <a:prstGeom prst="rect">
            <a:avLst/>
          </a:prstGeom>
          <a:noFill/>
        </p:spPr>
        <p:txBody>
          <a:bodyPr wrap="square" rtlCol="0">
            <a:spAutoFit/>
          </a:bodyPr>
          <a:lstStyle/>
          <a:p>
            <a:r>
              <a:rPr lang="en-GB" sz="2000" i="1" dirty="0">
                <a:solidFill>
                  <a:srgbClr val="104F75"/>
                </a:solidFill>
                <a:latin typeface="Century Gothic" panose="020B0502020202020204" pitchFamily="34" charset="0"/>
              </a:rPr>
              <a:t>He </a:t>
            </a:r>
            <a:r>
              <a:rPr lang="en-GB" sz="2000" i="1" u="sng" dirty="0">
                <a:solidFill>
                  <a:srgbClr val="104F75"/>
                </a:solidFill>
                <a:latin typeface="Century Gothic" panose="020B0502020202020204" pitchFamily="34" charset="0"/>
              </a:rPr>
              <a:t>has</a:t>
            </a:r>
            <a:r>
              <a:rPr lang="en-GB" sz="2000" i="1" dirty="0">
                <a:solidFill>
                  <a:srgbClr val="104F75"/>
                </a:solidFill>
                <a:latin typeface="Century Gothic" panose="020B0502020202020204" pitchFamily="34" charset="0"/>
              </a:rPr>
              <a:t> </a:t>
            </a:r>
            <a:r>
              <a:rPr lang="en-GB" sz="2000" i="1" u="sng" dirty="0">
                <a:solidFill>
                  <a:srgbClr val="104F75"/>
                </a:solidFill>
                <a:latin typeface="Century Gothic" panose="020B0502020202020204" pitchFamily="34" charset="0"/>
              </a:rPr>
              <a:t>read</a:t>
            </a:r>
            <a:r>
              <a:rPr lang="en-GB" sz="2000" i="1" dirty="0">
                <a:solidFill>
                  <a:srgbClr val="104F75"/>
                </a:solidFill>
                <a:latin typeface="Century Gothic" panose="020B0502020202020204" pitchFamily="34" charset="0"/>
              </a:rPr>
              <a:t> a book.  He </a:t>
            </a:r>
            <a:r>
              <a:rPr lang="en-GB" sz="2000" i="1" u="sng" dirty="0">
                <a:solidFill>
                  <a:srgbClr val="104F75"/>
                </a:solidFill>
                <a:latin typeface="Century Gothic" panose="020B0502020202020204" pitchFamily="34" charset="0"/>
              </a:rPr>
              <a:t>read</a:t>
            </a:r>
            <a:r>
              <a:rPr lang="en-GB" sz="2000" i="1" dirty="0">
                <a:solidFill>
                  <a:srgbClr val="104F75"/>
                </a:solidFill>
                <a:latin typeface="Century Gothic" panose="020B0502020202020204" pitchFamily="34" charset="0"/>
              </a:rPr>
              <a:t> a book.</a:t>
            </a:r>
          </a:p>
        </p:txBody>
      </p:sp>
      <p:sp>
        <p:nvSpPr>
          <p:cNvPr id="16" name="TextBox 15"/>
          <p:cNvSpPr txBox="1"/>
          <p:nvPr/>
        </p:nvSpPr>
        <p:spPr>
          <a:xfrm>
            <a:off x="162667" y="4203953"/>
            <a:ext cx="8602962" cy="1015663"/>
          </a:xfrm>
          <a:prstGeom prst="rect">
            <a:avLst/>
          </a:prstGeom>
          <a:noFill/>
        </p:spPr>
        <p:txBody>
          <a:bodyPr wrap="square" rtlCol="0">
            <a:spAutoFit/>
          </a:bodyPr>
          <a:lstStyle/>
          <a:p>
            <a:pPr>
              <a:defRPr/>
            </a:pPr>
            <a:r>
              <a:rPr lang="en-GB" sz="2000" dirty="0">
                <a:solidFill>
                  <a:srgbClr val="104F75"/>
                </a:solidFill>
                <a:latin typeface="Century Gothic" panose="020B0502020202020204" pitchFamily="34" charset="0"/>
              </a:rPr>
              <a:t>To say what </a:t>
            </a:r>
            <a:r>
              <a:rPr lang="en-GB" sz="2000" b="1" u="sng" dirty="0">
                <a:solidFill>
                  <a:srgbClr val="104F75"/>
                </a:solidFill>
                <a:latin typeface="Century Gothic" panose="020B0502020202020204" pitchFamily="34" charset="0"/>
              </a:rPr>
              <a:t>you</a:t>
            </a:r>
            <a:r>
              <a:rPr lang="en-GB" sz="2000" dirty="0">
                <a:solidFill>
                  <a:srgbClr val="104F75"/>
                </a:solidFill>
                <a:latin typeface="Century Gothic" panose="020B0502020202020204" pitchFamily="34" charset="0"/>
              </a:rPr>
              <a:t> did / have done, use the </a:t>
            </a:r>
            <a:r>
              <a:rPr lang="en-GB" sz="2000" b="1" dirty="0">
                <a:solidFill>
                  <a:srgbClr val="104F75"/>
                </a:solidFill>
                <a:latin typeface="Century Gothic" panose="020B0502020202020204" pitchFamily="34" charset="0"/>
              </a:rPr>
              <a:t>‘du’ </a:t>
            </a:r>
            <a:r>
              <a:rPr lang="en-GB" sz="2000" dirty="0">
                <a:solidFill>
                  <a:srgbClr val="104F75"/>
                </a:solidFill>
                <a:latin typeface="Century Gothic" panose="020B0502020202020204" pitchFamily="34" charset="0"/>
              </a:rPr>
              <a:t>form of </a:t>
            </a:r>
            <a:r>
              <a:rPr lang="en-GB" sz="2000" b="1" dirty="0" err="1">
                <a:solidFill>
                  <a:srgbClr val="104F75"/>
                </a:solidFill>
                <a:latin typeface="Century Gothic" panose="020B0502020202020204" pitchFamily="34" charset="0"/>
              </a:rPr>
              <a:t>haben</a:t>
            </a:r>
            <a:r>
              <a:rPr lang="en-GB" sz="2000" b="1" dirty="0">
                <a:solidFill>
                  <a:srgbClr val="104F75"/>
                </a:solidFill>
                <a:latin typeface="Century Gothic" panose="020B0502020202020204" pitchFamily="34" charset="0"/>
              </a:rPr>
              <a:t> </a:t>
            </a:r>
            <a:r>
              <a:rPr lang="en-GB" sz="2000" dirty="0">
                <a:solidFill>
                  <a:srgbClr val="104F75"/>
                </a:solidFill>
                <a:latin typeface="Century Gothic" panose="020B0502020202020204" pitchFamily="34" charset="0"/>
              </a:rPr>
              <a:t>with the </a:t>
            </a:r>
            <a:r>
              <a:rPr lang="en-GB" sz="2000" b="1" dirty="0">
                <a:solidFill>
                  <a:srgbClr val="E87D1E"/>
                </a:solidFill>
                <a:latin typeface="Century Gothic" panose="020B0502020202020204" pitchFamily="34" charset="0"/>
              </a:rPr>
              <a:t>past participle</a:t>
            </a:r>
            <a:r>
              <a:rPr lang="en-GB" sz="2000" dirty="0">
                <a:solidFill>
                  <a:srgbClr val="115076"/>
                </a:solidFill>
                <a:latin typeface="Century Gothic" panose="020B0502020202020204" pitchFamily="34" charset="0"/>
              </a:rPr>
              <a:t>:</a:t>
            </a:r>
            <a:endParaRPr lang="en-GB" sz="2000" b="1" dirty="0">
              <a:solidFill>
                <a:srgbClr val="115076"/>
              </a:solidFill>
              <a:latin typeface="Century Gothic" panose="020B0502020202020204" pitchFamily="34" charset="0"/>
            </a:endParaRPr>
          </a:p>
          <a:p>
            <a:pPr>
              <a:defRPr/>
            </a:pPr>
            <a:endParaRPr lang="en-GB" sz="2000" b="1" dirty="0">
              <a:solidFill>
                <a:srgbClr val="115076"/>
              </a:solidFill>
              <a:latin typeface="Century Gothic" panose="020B0502020202020204" pitchFamily="34" charset="0"/>
            </a:endParaRPr>
          </a:p>
        </p:txBody>
      </p:sp>
      <p:sp>
        <p:nvSpPr>
          <p:cNvPr id="4" name="Rounded Rectangular Callout 3"/>
          <p:cNvSpPr/>
          <p:nvPr/>
        </p:nvSpPr>
        <p:spPr>
          <a:xfrm>
            <a:off x="9578195" y="3044562"/>
            <a:ext cx="2451138" cy="2004380"/>
          </a:xfrm>
          <a:prstGeom prst="wedgeRoundRectCallout">
            <a:avLst>
              <a:gd name="adj1" fmla="val -264408"/>
              <a:gd name="adj2" fmla="val 60187"/>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latin typeface="Century Gothic" panose="020B0502020202020204" pitchFamily="34" charset="0"/>
              </a:rPr>
              <a:t>Remember - The past participle </a:t>
            </a:r>
            <a:r>
              <a:rPr lang="en-GB" sz="2000" b="1">
                <a:solidFill>
                  <a:srgbClr val="E87D1E"/>
                </a:solidFill>
                <a:latin typeface="Century Gothic" panose="020B0502020202020204" pitchFamily="34" charset="0"/>
              </a:rPr>
              <a:t>stays the same </a:t>
            </a:r>
            <a:r>
              <a:rPr lang="en-GB" sz="2000" b="1">
                <a:latin typeface="Century Gothic" panose="020B0502020202020204" pitchFamily="34" charset="0"/>
              </a:rPr>
              <a:t>when we are talking about different people</a:t>
            </a:r>
            <a:r>
              <a:rPr lang="en-GB" b="1"/>
              <a:t>!</a:t>
            </a:r>
          </a:p>
        </p:txBody>
      </p:sp>
      <p:sp>
        <p:nvSpPr>
          <p:cNvPr id="30" name="TextBox 29"/>
          <p:cNvSpPr txBox="1"/>
          <p:nvPr/>
        </p:nvSpPr>
        <p:spPr>
          <a:xfrm>
            <a:off x="1006309" y="3322190"/>
            <a:ext cx="6027914" cy="400110"/>
          </a:xfrm>
          <a:prstGeom prst="rect">
            <a:avLst/>
          </a:prstGeom>
          <a:noFill/>
        </p:spPr>
        <p:txBody>
          <a:bodyPr wrap="square" rtlCol="0">
            <a:spAutoFit/>
          </a:bodyPr>
          <a:lstStyle/>
          <a:p>
            <a:pPr>
              <a:defRPr/>
            </a:pPr>
            <a:r>
              <a:rPr lang="en-GB" sz="2000">
                <a:solidFill>
                  <a:srgbClr val="104F75"/>
                </a:solidFill>
                <a:latin typeface="Century Gothic" panose="020B0502020202020204" pitchFamily="34" charset="0"/>
              </a:rPr>
              <a:t>Sie </a:t>
            </a:r>
            <a:r>
              <a:rPr lang="en-GB" sz="2000" b="1">
                <a:solidFill>
                  <a:srgbClr val="104F75"/>
                </a:solidFill>
                <a:latin typeface="Century Gothic" panose="020B0502020202020204" pitchFamily="34" charset="0"/>
              </a:rPr>
              <a:t>hat</a:t>
            </a:r>
            <a:r>
              <a:rPr lang="en-GB" sz="2000">
                <a:solidFill>
                  <a:srgbClr val="104F75"/>
                </a:solidFill>
                <a:latin typeface="Century Gothic" panose="020B0502020202020204" pitchFamily="34" charset="0"/>
              </a:rPr>
              <a:t> ein Buch </a:t>
            </a:r>
            <a:r>
              <a:rPr lang="en-GB" sz="2000" b="1">
                <a:solidFill>
                  <a:srgbClr val="E87D1E"/>
                </a:solidFill>
                <a:latin typeface="Century Gothic" panose="020B0502020202020204" pitchFamily="34" charset="0"/>
              </a:rPr>
              <a:t>ge</a:t>
            </a:r>
            <a:r>
              <a:rPr lang="en-GB" sz="2000" b="1">
                <a:solidFill>
                  <a:srgbClr val="104F75"/>
                </a:solidFill>
                <a:latin typeface="Century Gothic" panose="020B0502020202020204" pitchFamily="34" charset="0"/>
              </a:rPr>
              <a:t>les</a:t>
            </a:r>
            <a:r>
              <a:rPr lang="en-GB" sz="2000" b="1">
                <a:solidFill>
                  <a:srgbClr val="E87D1E"/>
                </a:solidFill>
                <a:latin typeface="Century Gothic" panose="020B0502020202020204" pitchFamily="34" charset="0"/>
              </a:rPr>
              <a:t>en</a:t>
            </a:r>
            <a:r>
              <a:rPr lang="en-GB" sz="2000">
                <a:solidFill>
                  <a:srgbClr val="115076"/>
                </a:solidFill>
                <a:latin typeface="Century Gothic" panose="020B0502020202020204" pitchFamily="34" charset="0"/>
              </a:rPr>
              <a:t>.</a:t>
            </a:r>
            <a:endParaRPr lang="en-GB" sz="2100" b="1" dirty="0">
              <a:solidFill>
                <a:srgbClr val="115076"/>
              </a:solidFill>
              <a:latin typeface="Century Gothic" panose="020B0502020202020204" pitchFamily="34" charset="0"/>
            </a:endParaRPr>
          </a:p>
        </p:txBody>
      </p:sp>
      <p:sp>
        <p:nvSpPr>
          <p:cNvPr id="35" name="TextBox 34"/>
          <p:cNvSpPr txBox="1"/>
          <p:nvPr/>
        </p:nvSpPr>
        <p:spPr>
          <a:xfrm>
            <a:off x="1006309" y="2242390"/>
            <a:ext cx="6027914" cy="400110"/>
          </a:xfrm>
          <a:prstGeom prst="rect">
            <a:avLst/>
          </a:prstGeom>
          <a:noFill/>
        </p:spPr>
        <p:txBody>
          <a:bodyPr wrap="square" rtlCol="0">
            <a:spAutoFit/>
          </a:bodyPr>
          <a:lstStyle/>
          <a:p>
            <a:pPr>
              <a:defRPr/>
            </a:pPr>
            <a:r>
              <a:rPr lang="en-GB" sz="2000">
                <a:solidFill>
                  <a:srgbClr val="104F75"/>
                </a:solidFill>
                <a:latin typeface="Century Gothic" panose="020B0502020202020204" pitchFamily="34" charset="0"/>
              </a:rPr>
              <a:t>Ich </a:t>
            </a:r>
            <a:r>
              <a:rPr lang="en-GB" sz="2000" b="1">
                <a:solidFill>
                  <a:srgbClr val="104F75"/>
                </a:solidFill>
                <a:latin typeface="Century Gothic" panose="020B0502020202020204" pitchFamily="34" charset="0"/>
              </a:rPr>
              <a:t>habe</a:t>
            </a:r>
            <a:r>
              <a:rPr lang="en-GB" sz="2000">
                <a:solidFill>
                  <a:srgbClr val="104F75"/>
                </a:solidFill>
                <a:latin typeface="Century Gothic" panose="020B0502020202020204" pitchFamily="34" charset="0"/>
              </a:rPr>
              <a:t> ein Buch </a:t>
            </a:r>
            <a:r>
              <a:rPr lang="en-GB" sz="2000" b="1">
                <a:solidFill>
                  <a:srgbClr val="E87D1E"/>
                </a:solidFill>
                <a:latin typeface="Century Gothic" panose="020B0502020202020204" pitchFamily="34" charset="0"/>
              </a:rPr>
              <a:t>ge</a:t>
            </a:r>
            <a:r>
              <a:rPr lang="en-GB" sz="2000" b="1">
                <a:solidFill>
                  <a:srgbClr val="104F75"/>
                </a:solidFill>
                <a:latin typeface="Century Gothic" panose="020B0502020202020204" pitchFamily="34" charset="0"/>
              </a:rPr>
              <a:t>les</a:t>
            </a:r>
            <a:r>
              <a:rPr lang="en-GB" sz="2000" b="1">
                <a:solidFill>
                  <a:srgbClr val="E87D1E"/>
                </a:solidFill>
                <a:latin typeface="Century Gothic" panose="020B0502020202020204" pitchFamily="34" charset="0"/>
              </a:rPr>
              <a:t>en</a:t>
            </a:r>
            <a:r>
              <a:rPr lang="en-GB" sz="2000">
                <a:solidFill>
                  <a:srgbClr val="115076"/>
                </a:solidFill>
                <a:latin typeface="Century Gothic" panose="020B0502020202020204" pitchFamily="34" charset="0"/>
              </a:rPr>
              <a:t>.</a:t>
            </a:r>
            <a:endParaRPr lang="en-GB" sz="2100" b="1" dirty="0">
              <a:solidFill>
                <a:srgbClr val="115076"/>
              </a:solidFill>
              <a:latin typeface="Century Gothic" panose="020B0502020202020204" pitchFamily="34" charset="0"/>
            </a:endParaRPr>
          </a:p>
        </p:txBody>
      </p:sp>
      <p:sp>
        <p:nvSpPr>
          <p:cNvPr id="36" name="TextBox 35"/>
          <p:cNvSpPr txBox="1"/>
          <p:nvPr/>
        </p:nvSpPr>
        <p:spPr>
          <a:xfrm>
            <a:off x="4571292" y="2246297"/>
            <a:ext cx="5651102" cy="400110"/>
          </a:xfrm>
          <a:prstGeom prst="rect">
            <a:avLst/>
          </a:prstGeom>
          <a:noFill/>
        </p:spPr>
        <p:txBody>
          <a:bodyPr wrap="square" rtlCol="0">
            <a:spAutoFit/>
          </a:bodyPr>
          <a:lstStyle/>
          <a:p>
            <a:r>
              <a:rPr lang="en-GB" sz="2000" i="1" dirty="0">
                <a:solidFill>
                  <a:srgbClr val="104F75"/>
                </a:solidFill>
                <a:latin typeface="Century Gothic" panose="020B0502020202020204" pitchFamily="34" charset="0"/>
              </a:rPr>
              <a:t>I </a:t>
            </a:r>
            <a:r>
              <a:rPr lang="en-GB" sz="2000" i="1" u="sng" dirty="0">
                <a:solidFill>
                  <a:srgbClr val="104F75"/>
                </a:solidFill>
                <a:latin typeface="Century Gothic" panose="020B0502020202020204" pitchFamily="34" charset="0"/>
              </a:rPr>
              <a:t>have</a:t>
            </a:r>
            <a:r>
              <a:rPr lang="en-GB" sz="2000" i="1" dirty="0">
                <a:solidFill>
                  <a:srgbClr val="104F75"/>
                </a:solidFill>
                <a:latin typeface="Century Gothic" panose="020B0502020202020204" pitchFamily="34" charset="0"/>
              </a:rPr>
              <a:t> </a:t>
            </a:r>
            <a:r>
              <a:rPr lang="en-GB" sz="2000" i="1" u="sng" dirty="0">
                <a:solidFill>
                  <a:srgbClr val="104F75"/>
                </a:solidFill>
                <a:latin typeface="Century Gothic" panose="020B0502020202020204" pitchFamily="34" charset="0"/>
              </a:rPr>
              <a:t>read</a:t>
            </a:r>
            <a:r>
              <a:rPr lang="en-GB" sz="2000" i="1" dirty="0">
                <a:solidFill>
                  <a:srgbClr val="104F75"/>
                </a:solidFill>
                <a:latin typeface="Century Gothic" panose="020B0502020202020204" pitchFamily="34" charset="0"/>
              </a:rPr>
              <a:t> a book.  I </a:t>
            </a:r>
            <a:r>
              <a:rPr lang="en-GB" sz="2000" i="1" u="sng" dirty="0">
                <a:solidFill>
                  <a:srgbClr val="104F75"/>
                </a:solidFill>
                <a:latin typeface="Century Gothic" panose="020B0502020202020204" pitchFamily="34" charset="0"/>
              </a:rPr>
              <a:t>read</a:t>
            </a:r>
            <a:r>
              <a:rPr lang="en-GB" sz="2000" i="1" dirty="0">
                <a:solidFill>
                  <a:srgbClr val="104F75"/>
                </a:solidFill>
                <a:latin typeface="Century Gothic" panose="020B0502020202020204" pitchFamily="34" charset="0"/>
              </a:rPr>
              <a:t> a book.</a:t>
            </a:r>
          </a:p>
        </p:txBody>
      </p:sp>
      <p:sp>
        <p:nvSpPr>
          <p:cNvPr id="32" name="TextBox 31"/>
          <p:cNvSpPr txBox="1"/>
          <p:nvPr/>
        </p:nvSpPr>
        <p:spPr>
          <a:xfrm>
            <a:off x="1100652" y="5101761"/>
            <a:ext cx="5463597" cy="415498"/>
          </a:xfrm>
          <a:prstGeom prst="rect">
            <a:avLst/>
          </a:prstGeom>
          <a:noFill/>
        </p:spPr>
        <p:txBody>
          <a:bodyPr wrap="square" rtlCol="0">
            <a:spAutoFit/>
          </a:bodyPr>
          <a:lstStyle/>
          <a:p>
            <a:pPr>
              <a:defRPr/>
            </a:pPr>
            <a:r>
              <a:rPr lang="en-GB" sz="2000">
                <a:solidFill>
                  <a:srgbClr val="104F75"/>
                </a:solidFill>
                <a:latin typeface="Century Gothic" panose="020B0502020202020204" pitchFamily="34" charset="0"/>
              </a:rPr>
              <a:t>Du </a:t>
            </a:r>
            <a:r>
              <a:rPr lang="en-GB" sz="2000" b="1">
                <a:solidFill>
                  <a:srgbClr val="104F75"/>
                </a:solidFill>
                <a:latin typeface="Century Gothic" panose="020B0502020202020204" pitchFamily="34" charset="0"/>
              </a:rPr>
              <a:t>hast</a:t>
            </a:r>
            <a:r>
              <a:rPr lang="en-GB" sz="2000">
                <a:solidFill>
                  <a:srgbClr val="104F75"/>
                </a:solidFill>
                <a:latin typeface="Century Gothic" panose="020B0502020202020204" pitchFamily="34" charset="0"/>
              </a:rPr>
              <a:t> ein Buch </a:t>
            </a:r>
            <a:r>
              <a:rPr lang="en-GB" sz="2000" b="1">
                <a:solidFill>
                  <a:srgbClr val="E87D1E"/>
                </a:solidFill>
                <a:latin typeface="Century Gothic" panose="020B0502020202020204" pitchFamily="34" charset="0"/>
              </a:rPr>
              <a:t>ge</a:t>
            </a:r>
            <a:r>
              <a:rPr lang="en-GB" sz="2000" b="1">
                <a:solidFill>
                  <a:srgbClr val="104F75"/>
                </a:solidFill>
                <a:latin typeface="Century Gothic" panose="020B0502020202020204" pitchFamily="34" charset="0"/>
              </a:rPr>
              <a:t>les</a:t>
            </a:r>
            <a:r>
              <a:rPr lang="en-GB" sz="2000" b="1">
                <a:solidFill>
                  <a:srgbClr val="E87D1E"/>
                </a:solidFill>
                <a:latin typeface="Century Gothic" panose="020B0502020202020204" pitchFamily="34" charset="0"/>
              </a:rPr>
              <a:t>en</a:t>
            </a:r>
            <a:r>
              <a:rPr lang="en-GB" sz="2000">
                <a:solidFill>
                  <a:srgbClr val="115076"/>
                </a:solidFill>
                <a:latin typeface="Century Gothic" panose="020B0502020202020204" pitchFamily="34" charset="0"/>
              </a:rPr>
              <a:t>.</a:t>
            </a:r>
            <a:endParaRPr lang="en-GB" sz="2100" b="1" dirty="0">
              <a:solidFill>
                <a:srgbClr val="115076"/>
              </a:solidFill>
              <a:latin typeface="Century Gothic" panose="020B0502020202020204" pitchFamily="34" charset="0"/>
            </a:endParaRPr>
          </a:p>
        </p:txBody>
      </p:sp>
      <p:sp>
        <p:nvSpPr>
          <p:cNvPr id="17" name="TextBox 16">
            <a:extLst>
              <a:ext uri="{FF2B5EF4-FFF2-40B4-BE49-F238E27FC236}">
                <a16:creationId xmlns:a16="http://schemas.microsoft.com/office/drawing/2014/main" id="{684A3AD1-B187-474F-AA4C-597451798471}"/>
              </a:ext>
            </a:extLst>
          </p:cNvPr>
          <p:cNvSpPr txBox="1"/>
          <p:nvPr/>
        </p:nvSpPr>
        <p:spPr>
          <a:xfrm>
            <a:off x="4571291" y="3370512"/>
            <a:ext cx="5651102" cy="400110"/>
          </a:xfrm>
          <a:prstGeom prst="rect">
            <a:avLst/>
          </a:prstGeom>
          <a:noFill/>
        </p:spPr>
        <p:txBody>
          <a:bodyPr wrap="square" rtlCol="0">
            <a:spAutoFit/>
          </a:bodyPr>
          <a:lstStyle/>
          <a:p>
            <a:r>
              <a:rPr lang="en-GB" sz="2000" i="1" dirty="0">
                <a:solidFill>
                  <a:srgbClr val="104F75"/>
                </a:solidFill>
                <a:latin typeface="Century Gothic" panose="020B0502020202020204" pitchFamily="34" charset="0"/>
              </a:rPr>
              <a:t>She </a:t>
            </a:r>
            <a:r>
              <a:rPr lang="en-GB" sz="2000" i="1" u="sng" dirty="0">
                <a:solidFill>
                  <a:srgbClr val="104F75"/>
                </a:solidFill>
                <a:latin typeface="Century Gothic" panose="020B0502020202020204" pitchFamily="34" charset="0"/>
              </a:rPr>
              <a:t>has</a:t>
            </a:r>
            <a:r>
              <a:rPr lang="en-GB" sz="2000" i="1" dirty="0">
                <a:solidFill>
                  <a:srgbClr val="104F75"/>
                </a:solidFill>
                <a:latin typeface="Century Gothic" panose="020B0502020202020204" pitchFamily="34" charset="0"/>
              </a:rPr>
              <a:t> </a:t>
            </a:r>
            <a:r>
              <a:rPr lang="en-GB" sz="2000" i="1" u="sng" dirty="0">
                <a:solidFill>
                  <a:srgbClr val="104F75"/>
                </a:solidFill>
                <a:latin typeface="Century Gothic" panose="020B0502020202020204" pitchFamily="34" charset="0"/>
              </a:rPr>
              <a:t>read</a:t>
            </a:r>
            <a:r>
              <a:rPr lang="en-GB" sz="2000" i="1" dirty="0">
                <a:solidFill>
                  <a:srgbClr val="104F75"/>
                </a:solidFill>
                <a:latin typeface="Century Gothic" panose="020B0502020202020204" pitchFamily="34" charset="0"/>
              </a:rPr>
              <a:t> a book.  She </a:t>
            </a:r>
            <a:r>
              <a:rPr lang="en-GB" sz="2000" i="1" u="sng" dirty="0">
                <a:solidFill>
                  <a:srgbClr val="104F75"/>
                </a:solidFill>
                <a:latin typeface="Century Gothic" panose="020B0502020202020204" pitchFamily="34" charset="0"/>
              </a:rPr>
              <a:t>read</a:t>
            </a:r>
            <a:r>
              <a:rPr lang="en-GB" sz="2000" i="1" dirty="0">
                <a:solidFill>
                  <a:srgbClr val="104F75"/>
                </a:solidFill>
                <a:latin typeface="Century Gothic" panose="020B0502020202020204" pitchFamily="34" charset="0"/>
              </a:rPr>
              <a:t> a book.</a:t>
            </a:r>
          </a:p>
        </p:txBody>
      </p:sp>
      <p:sp>
        <p:nvSpPr>
          <p:cNvPr id="18" name="TextBox 17">
            <a:extLst>
              <a:ext uri="{FF2B5EF4-FFF2-40B4-BE49-F238E27FC236}">
                <a16:creationId xmlns:a16="http://schemas.microsoft.com/office/drawing/2014/main" id="{75253673-83EE-4E2E-89F1-F928024ED311}"/>
              </a:ext>
            </a:extLst>
          </p:cNvPr>
          <p:cNvSpPr txBox="1"/>
          <p:nvPr/>
        </p:nvSpPr>
        <p:spPr>
          <a:xfrm>
            <a:off x="4571292" y="5117149"/>
            <a:ext cx="5651102" cy="400110"/>
          </a:xfrm>
          <a:prstGeom prst="rect">
            <a:avLst/>
          </a:prstGeom>
          <a:noFill/>
        </p:spPr>
        <p:txBody>
          <a:bodyPr wrap="square" rtlCol="0">
            <a:spAutoFit/>
          </a:bodyPr>
          <a:lstStyle/>
          <a:p>
            <a:r>
              <a:rPr lang="en-GB" sz="2000" i="1" dirty="0">
                <a:solidFill>
                  <a:srgbClr val="104F75"/>
                </a:solidFill>
                <a:latin typeface="Century Gothic" panose="020B0502020202020204" pitchFamily="34" charset="0"/>
              </a:rPr>
              <a:t>You </a:t>
            </a:r>
            <a:r>
              <a:rPr lang="en-GB" sz="2000" i="1" u="sng" dirty="0">
                <a:solidFill>
                  <a:srgbClr val="104F75"/>
                </a:solidFill>
                <a:latin typeface="Century Gothic" panose="020B0502020202020204" pitchFamily="34" charset="0"/>
              </a:rPr>
              <a:t>have</a:t>
            </a:r>
            <a:r>
              <a:rPr lang="en-GB" sz="2000" i="1" dirty="0">
                <a:solidFill>
                  <a:srgbClr val="104F75"/>
                </a:solidFill>
                <a:latin typeface="Century Gothic" panose="020B0502020202020204" pitchFamily="34" charset="0"/>
              </a:rPr>
              <a:t> </a:t>
            </a:r>
            <a:r>
              <a:rPr lang="en-GB" sz="2000" i="1" u="sng" dirty="0">
                <a:solidFill>
                  <a:srgbClr val="104F75"/>
                </a:solidFill>
                <a:latin typeface="Century Gothic" panose="020B0502020202020204" pitchFamily="34" charset="0"/>
              </a:rPr>
              <a:t>read</a:t>
            </a:r>
            <a:r>
              <a:rPr lang="en-GB" sz="2000" i="1" dirty="0">
                <a:solidFill>
                  <a:srgbClr val="104F75"/>
                </a:solidFill>
                <a:latin typeface="Century Gothic" panose="020B0502020202020204" pitchFamily="34" charset="0"/>
              </a:rPr>
              <a:t> a book.  You </a:t>
            </a:r>
            <a:r>
              <a:rPr lang="en-GB" sz="2000" i="1" u="sng" dirty="0">
                <a:solidFill>
                  <a:srgbClr val="104F75"/>
                </a:solidFill>
                <a:latin typeface="Century Gothic" panose="020B0502020202020204" pitchFamily="34" charset="0"/>
              </a:rPr>
              <a:t>read</a:t>
            </a:r>
            <a:r>
              <a:rPr lang="en-GB" sz="2000" i="1" dirty="0">
                <a:solidFill>
                  <a:srgbClr val="104F75"/>
                </a:solidFill>
                <a:latin typeface="Century Gothic" panose="020B0502020202020204" pitchFamily="34" charset="0"/>
              </a:rPr>
              <a:t> a book.</a:t>
            </a:r>
          </a:p>
        </p:txBody>
      </p:sp>
    </p:spTree>
    <p:extLst>
      <p:ext uri="{BB962C8B-B14F-4D97-AF65-F5344CB8AC3E}">
        <p14:creationId xmlns:p14="http://schemas.microsoft.com/office/powerpoint/2010/main" val="289682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p:bldP spid="20" grpId="0"/>
      <p:bldP spid="16" grpId="0"/>
      <p:bldP spid="4" grpId="0" animBg="1"/>
      <p:bldP spid="30" grpId="0"/>
      <p:bldP spid="35" grpId="0"/>
      <p:bldP spid="36" grpId="0"/>
      <p:bldP spid="32" grpId="0"/>
      <p:bldP spid="17"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Google Shape;148;p2"/>
          <p:cNvPicPr preferRelativeResize="0"/>
          <p:nvPr/>
        </p:nvPicPr>
        <p:blipFill rotWithShape="1">
          <a:blip r:embed="rId3">
            <a:alphaModFix/>
          </a:blip>
          <a:srcRect/>
          <a:stretch/>
        </p:blipFill>
        <p:spPr>
          <a:xfrm>
            <a:off x="-27397" y="198316"/>
            <a:ext cx="8294914" cy="869950"/>
          </a:xfrm>
          <a:prstGeom prst="rect">
            <a:avLst/>
          </a:prstGeom>
          <a:noFill/>
          <a:ln>
            <a:noFill/>
          </a:ln>
        </p:spPr>
      </p:pic>
      <p:graphicFrame>
        <p:nvGraphicFramePr>
          <p:cNvPr id="5" name="Content Placeholder 4" descr="table showing whether the sentence has  a plural or singular verb">
            <a:extLst>
              <a:ext uri="{FF2B5EF4-FFF2-40B4-BE49-F238E27FC236}">
                <a16:creationId xmlns:a16="http://schemas.microsoft.com/office/drawing/2014/main" id="{47CA1965-2D03-48EA-9B0F-C0C5FD6245D7}"/>
              </a:ext>
            </a:extLst>
          </p:cNvPr>
          <p:cNvGraphicFramePr>
            <a:graphicFrameLocks/>
          </p:cNvGraphicFramePr>
          <p:nvPr>
            <p:extLst>
              <p:ext uri="{D42A27DB-BD31-4B8C-83A1-F6EECF244321}">
                <p14:modId xmlns:p14="http://schemas.microsoft.com/office/powerpoint/2010/main" val="1882824130"/>
              </p:ext>
            </p:extLst>
          </p:nvPr>
        </p:nvGraphicFramePr>
        <p:xfrm>
          <a:off x="156886" y="1276352"/>
          <a:ext cx="11753850" cy="4988477"/>
        </p:xfrm>
        <a:graphic>
          <a:graphicData uri="http://schemas.openxmlformats.org/drawingml/2006/table">
            <a:tbl>
              <a:tblPr firstRow="1" bandRow="1">
                <a:tableStyleId>{5C22544A-7EE6-4342-B048-85BDC9FD1C3A}</a:tableStyleId>
              </a:tblPr>
              <a:tblGrid>
                <a:gridCol w="552450">
                  <a:extLst>
                    <a:ext uri="{9D8B030D-6E8A-4147-A177-3AD203B41FA5}">
                      <a16:colId xmlns:a16="http://schemas.microsoft.com/office/drawing/2014/main" val="2548973513"/>
                    </a:ext>
                  </a:extLst>
                </a:gridCol>
                <a:gridCol w="6188421">
                  <a:extLst>
                    <a:ext uri="{9D8B030D-6E8A-4147-A177-3AD203B41FA5}">
                      <a16:colId xmlns:a16="http://schemas.microsoft.com/office/drawing/2014/main" val="2775102314"/>
                    </a:ext>
                  </a:extLst>
                </a:gridCol>
                <a:gridCol w="2425147">
                  <a:extLst>
                    <a:ext uri="{9D8B030D-6E8A-4147-A177-3AD203B41FA5}">
                      <a16:colId xmlns:a16="http://schemas.microsoft.com/office/drawing/2014/main" val="1859025906"/>
                    </a:ext>
                  </a:extLst>
                </a:gridCol>
                <a:gridCol w="2587832">
                  <a:extLst>
                    <a:ext uri="{9D8B030D-6E8A-4147-A177-3AD203B41FA5}">
                      <a16:colId xmlns:a16="http://schemas.microsoft.com/office/drawing/2014/main" val="3979149899"/>
                    </a:ext>
                  </a:extLst>
                </a:gridCol>
              </a:tblGrid>
              <a:tr h="633283">
                <a:tc gridSpan="2">
                  <a:txBody>
                    <a:bodyPr/>
                    <a:lstStyle/>
                    <a:p>
                      <a:endParaRPr lang="en-GB" sz="22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1">
                          <a:solidFill>
                            <a:schemeClr val="accent5">
                              <a:lumMod val="50000"/>
                            </a:schemeClr>
                          </a:solidFill>
                          <a:latin typeface="Century Gothic" panose="020B0502020202020204" pitchFamily="34" charset="0"/>
                        </a:rPr>
                        <a:t>Mia (“ich”)</a:t>
                      </a:r>
                      <a:endParaRPr lang="en-GB" sz="20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1">
                          <a:solidFill>
                            <a:schemeClr val="accent5">
                              <a:lumMod val="50000"/>
                            </a:schemeClr>
                          </a:solidFill>
                          <a:latin typeface="Century Gothic" panose="020B0502020202020204" pitchFamily="34" charset="0"/>
                        </a:rPr>
                        <a:t>Wolfgang (“du”)</a:t>
                      </a:r>
                      <a:endParaRPr lang="en-GB" sz="20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534440">
                <a:tc>
                  <a:txBody>
                    <a:bodyPr/>
                    <a:lstStyle/>
                    <a:p>
                      <a:pPr algn="ctr"/>
                      <a:r>
                        <a:rPr lang="en-GB" sz="2400" b="1" dirty="0">
                          <a:solidFill>
                            <a:schemeClr val="accent5">
                              <a:lumMod val="50000"/>
                            </a:schemeClr>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b="0">
                          <a:solidFill>
                            <a:schemeClr val="accent5">
                              <a:lumMod val="50000"/>
                            </a:schemeClr>
                          </a:solidFill>
                          <a:latin typeface="Century Gothic" panose="020B0502020202020204" pitchFamily="34" charset="0"/>
                        </a:rPr>
                        <a:t>Ich habe einen Film im Kino gesehen.</a:t>
                      </a:r>
                      <a:endParaRPr lang="en-GB" sz="2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534440">
                <a:tc>
                  <a:txBody>
                    <a:bodyPr/>
                    <a:lstStyle/>
                    <a:p>
                      <a:pPr algn="ctr"/>
                      <a:r>
                        <a:rPr lang="en-GB" sz="2400" b="1" dirty="0">
                          <a:solidFill>
                            <a:schemeClr val="accent5">
                              <a:lumMod val="50000"/>
                            </a:schemeClr>
                          </a:solidFill>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a:solidFill>
                            <a:schemeClr val="accent5">
                              <a:lumMod val="50000"/>
                            </a:schemeClr>
                          </a:solidFill>
                          <a:latin typeface="Century Gothic" panose="020B0502020202020204" pitchFamily="34" charset="0"/>
                        </a:rPr>
                        <a:t>Du hast</a:t>
                      </a:r>
                      <a:r>
                        <a:rPr lang="en-GB" sz="2200" b="0" baseline="0">
                          <a:solidFill>
                            <a:schemeClr val="accent5">
                              <a:lumMod val="50000"/>
                            </a:schemeClr>
                          </a:solidFill>
                          <a:latin typeface="Century Gothic" panose="020B0502020202020204" pitchFamily="34" charset="0"/>
                        </a:rPr>
                        <a:t> Fußball mit Freunden gespielt.</a:t>
                      </a:r>
                      <a:endParaRPr lang="en-GB" sz="2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534440">
                <a:tc>
                  <a:txBody>
                    <a:bodyPr/>
                    <a:lstStyle/>
                    <a:p>
                      <a:pPr algn="ctr"/>
                      <a:r>
                        <a:rPr lang="en-GB" sz="2400" b="1" dirty="0">
                          <a:solidFill>
                            <a:schemeClr val="accent5">
                              <a:lumMod val="50000"/>
                            </a:schemeClr>
                          </a:solidFill>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b="0">
                          <a:solidFill>
                            <a:schemeClr val="accent5">
                              <a:lumMod val="50000"/>
                            </a:schemeClr>
                          </a:solidFill>
                          <a:latin typeface="Century Gothic" panose="020B0502020202020204" pitchFamily="34" charset="0"/>
                        </a:rPr>
                        <a:t>Ich habe mein</a:t>
                      </a:r>
                      <a:r>
                        <a:rPr lang="en-GB" sz="2200" b="0" baseline="0">
                          <a:solidFill>
                            <a:schemeClr val="accent5">
                              <a:lumMod val="50000"/>
                            </a:schemeClr>
                          </a:solidFill>
                          <a:latin typeface="Century Gothic" panose="020B0502020202020204" pitchFamily="34" charset="0"/>
                        </a:rPr>
                        <a:t> Buch gelesen.</a:t>
                      </a:r>
                      <a:endParaRPr lang="en-GB" sz="2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534440">
                <a:tc>
                  <a:txBody>
                    <a:bodyPr/>
                    <a:lstStyle/>
                    <a:p>
                      <a:pPr algn="ctr"/>
                      <a:r>
                        <a:rPr lang="en-GB" sz="2400" b="1" dirty="0">
                          <a:solidFill>
                            <a:schemeClr val="accent5">
                              <a:lumMod val="50000"/>
                            </a:schemeClr>
                          </a:solidFill>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b="0">
                          <a:solidFill>
                            <a:schemeClr val="accent5">
                              <a:lumMod val="50000"/>
                            </a:schemeClr>
                          </a:solidFill>
                          <a:latin typeface="Century Gothic" panose="020B0502020202020204" pitchFamily="34" charset="0"/>
                        </a:rPr>
                        <a:t>Ich habe einmal im Chor gesungen.</a:t>
                      </a:r>
                      <a:endParaRPr lang="en-GB" sz="2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r h="534440">
                <a:tc>
                  <a:txBody>
                    <a:bodyPr/>
                    <a:lstStyle/>
                    <a:p>
                      <a:pPr algn="ctr"/>
                      <a:r>
                        <a:rPr lang="en-GB" sz="2400" b="1" dirty="0">
                          <a:solidFill>
                            <a:schemeClr val="accent5">
                              <a:lumMod val="50000"/>
                            </a:schemeClr>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a:solidFill>
                            <a:schemeClr val="accent5">
                              <a:lumMod val="50000"/>
                            </a:schemeClr>
                          </a:solidFill>
                          <a:latin typeface="Century Gothic" panose="020B0502020202020204" pitchFamily="34" charset="0"/>
                        </a:rPr>
                        <a:t>Du hast den </a:t>
                      </a:r>
                      <a:r>
                        <a:rPr lang="en-GB" sz="2200" b="0" dirty="0" err="1">
                          <a:solidFill>
                            <a:schemeClr val="accent5">
                              <a:lumMod val="50000"/>
                            </a:schemeClr>
                          </a:solidFill>
                          <a:latin typeface="Century Gothic" panose="020B0502020202020204" pitchFamily="34" charset="0"/>
                        </a:rPr>
                        <a:t>Freizeitpark</a:t>
                      </a:r>
                      <a:r>
                        <a:rPr lang="en-GB" sz="2200" b="0" dirty="0">
                          <a:solidFill>
                            <a:schemeClr val="accent5">
                              <a:lumMod val="50000"/>
                            </a:schemeClr>
                          </a:solidFill>
                          <a:latin typeface="Century Gothic" panose="020B0502020202020204" pitchFamily="34" charset="0"/>
                        </a:rPr>
                        <a:t> </a:t>
                      </a:r>
                      <a:r>
                        <a:rPr lang="en-GB" sz="2200" b="0" dirty="0" err="1">
                          <a:solidFill>
                            <a:schemeClr val="accent5">
                              <a:lumMod val="50000"/>
                            </a:schemeClr>
                          </a:solidFill>
                          <a:latin typeface="Century Gothic" panose="020B0502020202020204" pitchFamily="34" charset="0"/>
                        </a:rPr>
                        <a:t>besucht</a:t>
                      </a:r>
                      <a:r>
                        <a:rPr lang="en-GB" sz="2200" b="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333039"/>
                  </a:ext>
                </a:extLst>
              </a:tr>
              <a:tr h="534440">
                <a:tc>
                  <a:txBody>
                    <a:bodyPr/>
                    <a:lstStyle/>
                    <a:p>
                      <a:pPr algn="ctr"/>
                      <a:r>
                        <a:rPr lang="en-GB" sz="2400" b="1" dirty="0">
                          <a:solidFill>
                            <a:schemeClr val="accent5">
                              <a:lumMod val="50000"/>
                            </a:schemeClr>
                          </a:solidFill>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b="0">
                          <a:solidFill>
                            <a:schemeClr val="accent5">
                              <a:lumMod val="50000"/>
                            </a:schemeClr>
                          </a:solidFill>
                          <a:latin typeface="Century Gothic" panose="020B0502020202020204" pitchFamily="34" charset="0"/>
                        </a:rPr>
                        <a:t>Du hast Freunde getroffen.</a:t>
                      </a:r>
                      <a:endParaRPr lang="en-GB" sz="2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3042220"/>
                  </a:ext>
                </a:extLst>
              </a:tr>
              <a:tr h="534440">
                <a:tc>
                  <a:txBody>
                    <a:bodyPr/>
                    <a:lstStyle/>
                    <a:p>
                      <a:pPr algn="ctr"/>
                      <a:r>
                        <a:rPr lang="en-GB" sz="2400" b="1" dirty="0">
                          <a:solidFill>
                            <a:schemeClr val="accent5">
                              <a:lumMod val="50000"/>
                            </a:schemeClr>
                          </a:solidFill>
                          <a:latin typeface="Century Gothic" panose="020B0502020202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b="0">
                          <a:solidFill>
                            <a:schemeClr val="accent5">
                              <a:lumMod val="50000"/>
                            </a:schemeClr>
                          </a:solidFill>
                          <a:latin typeface="Century Gothic" panose="020B0502020202020204" pitchFamily="34" charset="0"/>
                        </a:rPr>
                        <a:t>Du hast etwas im Geschäft gekauft.</a:t>
                      </a:r>
                      <a:endParaRPr lang="en-GB" sz="2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016251"/>
                  </a:ext>
                </a:extLst>
              </a:tr>
              <a:tr h="614114">
                <a:tc>
                  <a:txBody>
                    <a:bodyPr/>
                    <a:lstStyle/>
                    <a:p>
                      <a:pPr algn="ctr"/>
                      <a:r>
                        <a:rPr lang="en-GB" sz="2400" b="1" dirty="0">
                          <a:solidFill>
                            <a:schemeClr val="accent5">
                              <a:lumMod val="50000"/>
                            </a:schemeClr>
                          </a:solidFill>
                          <a:latin typeface="Century Gothic" panose="020B050202020202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b="0" dirty="0">
                          <a:solidFill>
                            <a:schemeClr val="accent5">
                              <a:lumMod val="50000"/>
                            </a:schemeClr>
                          </a:solidFill>
                          <a:latin typeface="Century Gothic" panose="020B0502020202020204" pitchFamily="34" charset="0"/>
                        </a:rPr>
                        <a:t>Ich </a:t>
                      </a:r>
                      <a:r>
                        <a:rPr lang="en-GB" sz="2200" b="0" dirty="0" err="1">
                          <a:solidFill>
                            <a:schemeClr val="accent5">
                              <a:lumMod val="50000"/>
                            </a:schemeClr>
                          </a:solidFill>
                          <a:latin typeface="Century Gothic" panose="020B0502020202020204" pitchFamily="34" charset="0"/>
                        </a:rPr>
                        <a:t>habe</a:t>
                      </a:r>
                      <a:r>
                        <a:rPr lang="en-GB" sz="2200" b="0" dirty="0">
                          <a:solidFill>
                            <a:schemeClr val="accent5">
                              <a:lumMod val="50000"/>
                            </a:schemeClr>
                          </a:solidFill>
                          <a:latin typeface="Century Gothic" panose="020B0502020202020204" pitchFamily="34" charset="0"/>
                        </a:rPr>
                        <a:t> in der </a:t>
                      </a:r>
                      <a:r>
                        <a:rPr lang="en-GB" sz="2200" b="0" dirty="0" err="1">
                          <a:solidFill>
                            <a:schemeClr val="accent5">
                              <a:lumMod val="50000"/>
                            </a:schemeClr>
                          </a:solidFill>
                          <a:latin typeface="Century Gothic" panose="020B0502020202020204" pitchFamily="34" charset="0"/>
                        </a:rPr>
                        <a:t>Sonne</a:t>
                      </a:r>
                      <a:r>
                        <a:rPr lang="en-GB" sz="2200" b="0" dirty="0">
                          <a:solidFill>
                            <a:schemeClr val="accent5">
                              <a:lumMod val="50000"/>
                            </a:schemeClr>
                          </a:solidFill>
                          <a:latin typeface="Century Gothic" panose="020B0502020202020204" pitchFamily="34" charset="0"/>
                        </a:rPr>
                        <a:t> </a:t>
                      </a:r>
                      <a:r>
                        <a:rPr lang="en-GB" sz="2200" b="0" dirty="0" err="1">
                          <a:solidFill>
                            <a:schemeClr val="accent5">
                              <a:lumMod val="50000"/>
                            </a:schemeClr>
                          </a:solidFill>
                          <a:latin typeface="Century Gothic" panose="020B0502020202020204" pitchFamily="34" charset="0"/>
                        </a:rPr>
                        <a:t>gelegen</a:t>
                      </a:r>
                      <a:r>
                        <a:rPr lang="en-GB" sz="2200" b="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5941149"/>
                  </a:ext>
                </a:extLst>
              </a:tr>
            </a:tbl>
          </a:graphicData>
        </a:graphic>
      </p:graphicFrame>
      <p:sp>
        <p:nvSpPr>
          <p:cNvPr id="33" name="Title 1">
            <a:extLst>
              <a:ext uri="{FF2B5EF4-FFF2-40B4-BE49-F238E27FC236}">
                <a16:creationId xmlns:a16="http://schemas.microsoft.com/office/drawing/2014/main" id="{10CCB11B-E72D-0249-BE80-66424B923690}"/>
              </a:ext>
            </a:extLst>
          </p:cNvPr>
          <p:cNvSpPr txBox="1">
            <a:spLocks/>
          </p:cNvSpPr>
          <p:nvPr/>
        </p:nvSpPr>
        <p:spPr>
          <a:xfrm>
            <a:off x="-28465" y="304377"/>
            <a:ext cx="7449370" cy="490114"/>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a:solidFill>
                  <a:schemeClr val="bg1"/>
                </a:solidFill>
              </a:rPr>
              <a:t>Mia schreibt an Wolgang über die Sommerferien</a:t>
            </a:r>
          </a:p>
        </p:txBody>
      </p:sp>
      <p:sp>
        <p:nvSpPr>
          <p:cNvPr id="4" name="Google Shape;150;p2"/>
          <p:cNvSpPr/>
          <p:nvPr/>
        </p:nvSpPr>
        <p:spPr>
          <a:xfrm>
            <a:off x="10405834" y="103918"/>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err="1">
                <a:solidFill>
                  <a:srgbClr val="FFFFFF"/>
                </a:solidFill>
                <a:latin typeface="Century Gothic" panose="020B0502020202020204" pitchFamily="34" charset="0"/>
                <a:ea typeface="Century Gothic"/>
                <a:cs typeface="Century Gothic"/>
                <a:sym typeface="Century Gothic"/>
              </a:rPr>
              <a:t>lesen</a:t>
            </a:r>
            <a:endParaRPr b="1" dirty="0">
              <a:solidFill>
                <a:srgbClr val="FFFFFF"/>
              </a:solidFill>
              <a:latin typeface="Century Gothic" panose="020B0502020202020204" pitchFamily="34" charset="0"/>
              <a:ea typeface="Century Gothic"/>
              <a:cs typeface="Century Gothic"/>
              <a:sym typeface="Century Gothic"/>
            </a:endParaRPr>
          </a:p>
        </p:txBody>
      </p:sp>
      <p:pic>
        <p:nvPicPr>
          <p:cNvPr id="6" name="Picture 5" descr="green checkmark">
            <a:extLst>
              <a:ext uri="{FF2B5EF4-FFF2-40B4-BE49-F238E27FC236}">
                <a16:creationId xmlns:a16="http://schemas.microsoft.com/office/drawing/2014/main" id="{A871E970-1A74-4FF2-8D88-EF80270288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8925" y="1947589"/>
            <a:ext cx="410964" cy="428087"/>
          </a:xfrm>
          <a:prstGeom prst="rect">
            <a:avLst/>
          </a:prstGeom>
        </p:spPr>
      </p:pic>
      <p:pic>
        <p:nvPicPr>
          <p:cNvPr id="7" name="Picture 6" descr="green checkmark">
            <a:extLst>
              <a:ext uri="{FF2B5EF4-FFF2-40B4-BE49-F238E27FC236}">
                <a16:creationId xmlns:a16="http://schemas.microsoft.com/office/drawing/2014/main" id="{428E7C3B-4410-4947-ADAB-5D7B436137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85095" y="2478823"/>
            <a:ext cx="410964" cy="428087"/>
          </a:xfrm>
          <a:prstGeom prst="rect">
            <a:avLst/>
          </a:prstGeom>
        </p:spPr>
      </p:pic>
      <p:pic>
        <p:nvPicPr>
          <p:cNvPr id="8" name="Picture 7" descr="green checkmark">
            <a:extLst>
              <a:ext uri="{FF2B5EF4-FFF2-40B4-BE49-F238E27FC236}">
                <a16:creationId xmlns:a16="http://schemas.microsoft.com/office/drawing/2014/main" id="{1954DC82-FBEC-4F87-BA4F-35BD5705F9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8925" y="3068344"/>
            <a:ext cx="410964" cy="428087"/>
          </a:xfrm>
          <a:prstGeom prst="rect">
            <a:avLst/>
          </a:prstGeom>
        </p:spPr>
      </p:pic>
      <p:pic>
        <p:nvPicPr>
          <p:cNvPr id="9" name="Picture 8" descr="green checkmark">
            <a:extLst>
              <a:ext uri="{FF2B5EF4-FFF2-40B4-BE49-F238E27FC236}">
                <a16:creationId xmlns:a16="http://schemas.microsoft.com/office/drawing/2014/main" id="{7E7DE31D-6DC3-4428-83A6-359BD9B0E0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8392" y="3618006"/>
            <a:ext cx="410964" cy="428087"/>
          </a:xfrm>
          <a:prstGeom prst="rect">
            <a:avLst/>
          </a:prstGeom>
        </p:spPr>
      </p:pic>
      <p:pic>
        <p:nvPicPr>
          <p:cNvPr id="10" name="Picture 9" descr="green checkmark">
            <a:extLst>
              <a:ext uri="{FF2B5EF4-FFF2-40B4-BE49-F238E27FC236}">
                <a16:creationId xmlns:a16="http://schemas.microsoft.com/office/drawing/2014/main" id="{82BD3A61-4F85-4190-8A18-CA8E6B8CA3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4225" y="4093163"/>
            <a:ext cx="410964" cy="428087"/>
          </a:xfrm>
          <a:prstGeom prst="rect">
            <a:avLst/>
          </a:prstGeom>
        </p:spPr>
      </p:pic>
      <p:pic>
        <p:nvPicPr>
          <p:cNvPr id="11" name="Picture 10" descr="green checkmark">
            <a:extLst>
              <a:ext uri="{FF2B5EF4-FFF2-40B4-BE49-F238E27FC236}">
                <a16:creationId xmlns:a16="http://schemas.microsoft.com/office/drawing/2014/main" id="{D4604E58-9BF2-4C7B-A06D-FA4F5FC60B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85095" y="4621761"/>
            <a:ext cx="410964" cy="428087"/>
          </a:xfrm>
          <a:prstGeom prst="rect">
            <a:avLst/>
          </a:prstGeom>
        </p:spPr>
      </p:pic>
      <p:pic>
        <p:nvPicPr>
          <p:cNvPr id="12" name="Picture 11" descr="green checkmark">
            <a:extLst>
              <a:ext uri="{FF2B5EF4-FFF2-40B4-BE49-F238E27FC236}">
                <a16:creationId xmlns:a16="http://schemas.microsoft.com/office/drawing/2014/main" id="{D90FA2E3-0355-457B-B96E-CD4FCEDD8E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4225" y="5150359"/>
            <a:ext cx="410964" cy="428087"/>
          </a:xfrm>
          <a:prstGeom prst="rect">
            <a:avLst/>
          </a:prstGeom>
        </p:spPr>
      </p:pic>
      <p:pic>
        <p:nvPicPr>
          <p:cNvPr id="13" name="Picture 12" descr="green checkmark">
            <a:extLst>
              <a:ext uri="{FF2B5EF4-FFF2-40B4-BE49-F238E27FC236}">
                <a16:creationId xmlns:a16="http://schemas.microsoft.com/office/drawing/2014/main" id="{64C4D52A-E88B-4B06-AF1A-C74B3CF2D8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8392" y="5708515"/>
            <a:ext cx="410964" cy="428087"/>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02574" y="250401"/>
            <a:ext cx="939677" cy="593171"/>
          </a:xfrm>
          <a:prstGeom prst="rect">
            <a:avLst/>
          </a:prstGeom>
        </p:spPr>
      </p:pic>
      <p:sp>
        <p:nvSpPr>
          <p:cNvPr id="20" name="Explosion 1 19"/>
          <p:cNvSpPr/>
          <p:nvPr/>
        </p:nvSpPr>
        <p:spPr>
          <a:xfrm>
            <a:off x="607531" y="3006326"/>
            <a:ext cx="706070" cy="478465"/>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Explosion 1 20"/>
          <p:cNvSpPr/>
          <p:nvPr/>
        </p:nvSpPr>
        <p:spPr>
          <a:xfrm>
            <a:off x="607529" y="5722241"/>
            <a:ext cx="759283" cy="478465"/>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Explosion 1 21"/>
          <p:cNvSpPr/>
          <p:nvPr/>
        </p:nvSpPr>
        <p:spPr>
          <a:xfrm>
            <a:off x="607530" y="4617042"/>
            <a:ext cx="706070" cy="507025"/>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Explosion 1 22"/>
          <p:cNvSpPr/>
          <p:nvPr/>
        </p:nvSpPr>
        <p:spPr>
          <a:xfrm>
            <a:off x="595172" y="5175006"/>
            <a:ext cx="730786" cy="478465"/>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Explosion 1 23"/>
          <p:cNvSpPr/>
          <p:nvPr/>
        </p:nvSpPr>
        <p:spPr>
          <a:xfrm>
            <a:off x="586602" y="1978194"/>
            <a:ext cx="698501" cy="478465"/>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Explosion 1 24"/>
          <p:cNvSpPr/>
          <p:nvPr/>
        </p:nvSpPr>
        <p:spPr>
          <a:xfrm>
            <a:off x="636030" y="4046093"/>
            <a:ext cx="689928" cy="516672"/>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Explosion 1 25"/>
          <p:cNvSpPr/>
          <p:nvPr/>
        </p:nvSpPr>
        <p:spPr>
          <a:xfrm>
            <a:off x="636030" y="2459091"/>
            <a:ext cx="649073" cy="478465"/>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Explosion 1 26"/>
          <p:cNvSpPr/>
          <p:nvPr/>
        </p:nvSpPr>
        <p:spPr>
          <a:xfrm>
            <a:off x="586602" y="3496431"/>
            <a:ext cx="698501" cy="549662"/>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284010" y="1366733"/>
            <a:ext cx="3706464" cy="400110"/>
          </a:xfrm>
          <a:prstGeom prst="rect">
            <a:avLst/>
          </a:prstGeom>
        </p:spPr>
        <p:txBody>
          <a:bodyPr wrap="none">
            <a:spAutoFit/>
          </a:bodyPr>
          <a:lstStyle/>
          <a:p>
            <a:r>
              <a:rPr lang="en-GB" sz="2000" b="1">
                <a:solidFill>
                  <a:srgbClr val="5B9BD5">
                    <a:lumMod val="50000"/>
                  </a:srgbClr>
                </a:solidFill>
                <a:latin typeface="Century Gothic" panose="020B0502020202020204" pitchFamily="34" charset="0"/>
              </a:rPr>
              <a:t>Ist das Mia oder Wolfgang? </a:t>
            </a:r>
            <a:endParaRPr lang="en-GB" b="1" dirty="0"/>
          </a:p>
        </p:txBody>
      </p:sp>
      <p:sp>
        <p:nvSpPr>
          <p:cNvPr id="32" name="Title 1"/>
          <p:cNvSpPr txBox="1">
            <a:spLocks/>
          </p:cNvSpPr>
          <p:nvPr/>
        </p:nvSpPr>
        <p:spPr>
          <a:xfrm>
            <a:off x="284010" y="1148481"/>
            <a:ext cx="1050337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2400">
              <a:solidFill>
                <a:schemeClr val="bg1"/>
              </a:solidFill>
            </a:endParaRPr>
          </a:p>
        </p:txBody>
      </p:sp>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5008" y="198316"/>
            <a:ext cx="600075" cy="612458"/>
          </a:xfrm>
          <a:prstGeom prst="rect">
            <a:avLst/>
          </a:prstGeom>
        </p:spPr>
      </p:pic>
      <p:sp>
        <p:nvSpPr>
          <p:cNvPr id="2" name="TextBox 1">
            <a:extLst>
              <a:ext uri="{FF2B5EF4-FFF2-40B4-BE49-F238E27FC236}">
                <a16:creationId xmlns:a16="http://schemas.microsoft.com/office/drawing/2014/main" id="{BACF0209-E9CF-441C-AF83-4C52FA29023C}"/>
              </a:ext>
            </a:extLst>
          </p:cNvPr>
          <p:cNvSpPr txBox="1"/>
          <p:nvPr/>
        </p:nvSpPr>
        <p:spPr>
          <a:xfrm>
            <a:off x="3316637" y="6431797"/>
            <a:ext cx="2572719" cy="400110"/>
          </a:xfrm>
          <a:prstGeom prst="rect">
            <a:avLst/>
          </a:prstGeom>
          <a:noFill/>
        </p:spPr>
        <p:txBody>
          <a:bodyPr wrap="square" rtlCol="0">
            <a:spAutoFit/>
          </a:bodyPr>
          <a:lstStyle/>
          <a:p>
            <a:r>
              <a:rPr lang="en-GB" sz="2000" dirty="0">
                <a:solidFill>
                  <a:schemeClr val="bg1"/>
                </a:solidFill>
                <a:latin typeface="Century Gothic" panose="020B0502020202020204" pitchFamily="34" charset="0"/>
              </a:rPr>
              <a:t>*die </a:t>
            </a:r>
            <a:r>
              <a:rPr lang="en-GB" sz="2000" dirty="0" err="1">
                <a:solidFill>
                  <a:schemeClr val="bg1"/>
                </a:solidFill>
                <a:latin typeface="Century Gothic" panose="020B0502020202020204" pitchFamily="34" charset="0"/>
              </a:rPr>
              <a:t>Sonne</a:t>
            </a:r>
            <a:r>
              <a:rPr lang="en-GB" sz="2000" dirty="0">
                <a:solidFill>
                  <a:schemeClr val="bg1"/>
                </a:solidFill>
                <a:latin typeface="Century Gothic" panose="020B0502020202020204" pitchFamily="34" charset="0"/>
              </a:rPr>
              <a:t> - sun</a:t>
            </a:r>
          </a:p>
        </p:txBody>
      </p:sp>
    </p:spTree>
    <p:extLst>
      <p:ext uri="{BB962C8B-B14F-4D97-AF65-F5344CB8AC3E}">
        <p14:creationId xmlns:p14="http://schemas.microsoft.com/office/powerpoint/2010/main" val="247660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descr="table showing whether the sentence has  a plural or singular verb">
            <a:extLst>
              <a:ext uri="{FF2B5EF4-FFF2-40B4-BE49-F238E27FC236}">
                <a16:creationId xmlns:a16="http://schemas.microsoft.com/office/drawing/2014/main" id="{47CA1965-2D03-48EA-9B0F-C0C5FD6245D7}"/>
              </a:ext>
            </a:extLst>
          </p:cNvPr>
          <p:cNvGraphicFramePr>
            <a:graphicFrameLocks/>
          </p:cNvGraphicFramePr>
          <p:nvPr/>
        </p:nvGraphicFramePr>
        <p:xfrm>
          <a:off x="156886" y="1276352"/>
          <a:ext cx="11753850" cy="4988477"/>
        </p:xfrm>
        <a:graphic>
          <a:graphicData uri="http://schemas.openxmlformats.org/drawingml/2006/table">
            <a:tbl>
              <a:tblPr firstRow="1" bandRow="1">
                <a:tableStyleId>{5C22544A-7EE6-4342-B048-85BDC9FD1C3A}</a:tableStyleId>
              </a:tblPr>
              <a:tblGrid>
                <a:gridCol w="552450">
                  <a:extLst>
                    <a:ext uri="{9D8B030D-6E8A-4147-A177-3AD203B41FA5}">
                      <a16:colId xmlns:a16="http://schemas.microsoft.com/office/drawing/2014/main" val="2548973513"/>
                    </a:ext>
                  </a:extLst>
                </a:gridCol>
                <a:gridCol w="6188421">
                  <a:extLst>
                    <a:ext uri="{9D8B030D-6E8A-4147-A177-3AD203B41FA5}">
                      <a16:colId xmlns:a16="http://schemas.microsoft.com/office/drawing/2014/main" val="2775102314"/>
                    </a:ext>
                  </a:extLst>
                </a:gridCol>
                <a:gridCol w="2425147">
                  <a:extLst>
                    <a:ext uri="{9D8B030D-6E8A-4147-A177-3AD203B41FA5}">
                      <a16:colId xmlns:a16="http://schemas.microsoft.com/office/drawing/2014/main" val="1859025906"/>
                    </a:ext>
                  </a:extLst>
                </a:gridCol>
                <a:gridCol w="2587832">
                  <a:extLst>
                    <a:ext uri="{9D8B030D-6E8A-4147-A177-3AD203B41FA5}">
                      <a16:colId xmlns:a16="http://schemas.microsoft.com/office/drawing/2014/main" val="3979149899"/>
                    </a:ext>
                  </a:extLst>
                </a:gridCol>
              </a:tblGrid>
              <a:tr h="633283">
                <a:tc gridSpan="2">
                  <a:txBody>
                    <a:bodyPr/>
                    <a:lstStyle/>
                    <a:p>
                      <a:endParaRPr lang="en-GB" sz="22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1">
                          <a:solidFill>
                            <a:schemeClr val="accent5">
                              <a:lumMod val="50000"/>
                            </a:schemeClr>
                          </a:solidFill>
                          <a:latin typeface="Century Gothic" panose="020B0502020202020204" pitchFamily="34" charset="0"/>
                        </a:rPr>
                        <a:t>Mia</a:t>
                      </a:r>
                      <a:endParaRPr lang="en-GB" sz="20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1">
                          <a:solidFill>
                            <a:schemeClr val="accent5">
                              <a:lumMod val="50000"/>
                            </a:schemeClr>
                          </a:solidFill>
                          <a:latin typeface="Century Gothic" panose="020B0502020202020204" pitchFamily="34" charset="0"/>
                        </a:rPr>
                        <a:t>Mehmet</a:t>
                      </a:r>
                      <a:endParaRPr lang="en-GB" sz="20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534440">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chemeClr val="accent5">
                              <a:lumMod val="50000"/>
                            </a:schemeClr>
                          </a:solidFill>
                          <a:latin typeface="Century Gothic" panose="020B0502020202020204" pitchFamily="34" charset="0"/>
                        </a:rPr>
                        <a:t>Sie hat</a:t>
                      </a:r>
                      <a:r>
                        <a:rPr lang="en-GB" sz="2000" b="0" baseline="0">
                          <a:solidFill>
                            <a:schemeClr val="accent5">
                              <a:lumMod val="50000"/>
                            </a:schemeClr>
                          </a:solidFill>
                          <a:latin typeface="Century Gothic" panose="020B0502020202020204" pitchFamily="34" charset="0"/>
                        </a:rPr>
                        <a:t> im Dorf gegessen.</a:t>
                      </a:r>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534440">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latin typeface="Century Gothic" panose="020B0502020202020204" pitchFamily="34" charset="0"/>
                        </a:rPr>
                        <a:t>Du hast am Sonntag am Strand </a:t>
                      </a:r>
                      <a:r>
                        <a:rPr lang="en-GB" sz="2000" b="0" dirty="0" err="1">
                          <a:solidFill>
                            <a:schemeClr val="accent5">
                              <a:lumMod val="50000"/>
                            </a:schemeClr>
                          </a:solidFill>
                          <a:latin typeface="Century Gothic" panose="020B0502020202020204" pitchFamily="34" charset="0"/>
                        </a:rPr>
                        <a:t>gelegen</a:t>
                      </a:r>
                      <a:r>
                        <a:rPr lang="en-GB" sz="2000" b="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534440">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a:solidFill>
                            <a:schemeClr val="accent5">
                              <a:lumMod val="50000"/>
                            </a:schemeClr>
                          </a:solidFill>
                          <a:latin typeface="Century Gothic" panose="020B0502020202020204" pitchFamily="34" charset="0"/>
                        </a:rPr>
                        <a:t>Du hast einmal Frankreich besucht.</a:t>
                      </a:r>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534440">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chemeClr val="accent5">
                              <a:lumMod val="50000"/>
                            </a:schemeClr>
                          </a:solidFill>
                          <a:latin typeface="Century Gothic" panose="020B0502020202020204" pitchFamily="34" charset="0"/>
                        </a:rPr>
                        <a:t>Sie hat viele Postkarten geschrieben.</a:t>
                      </a:r>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r h="534440">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chemeClr val="accent5">
                              <a:lumMod val="50000"/>
                            </a:schemeClr>
                          </a:solidFill>
                          <a:latin typeface="Century Gothic" panose="020B0502020202020204" pitchFamily="34" charset="0"/>
                        </a:rPr>
                        <a:t>Du hast bisher nur ein Buch gelesen.</a:t>
                      </a:r>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333039"/>
                  </a:ext>
                </a:extLst>
              </a:tr>
              <a:tr h="534440">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a:solidFill>
                            <a:schemeClr val="accent5">
                              <a:lumMod val="50000"/>
                            </a:schemeClr>
                          </a:solidFill>
                          <a:latin typeface="Century Gothic" panose="020B0502020202020204" pitchFamily="34" charset="0"/>
                        </a:rPr>
                        <a:t>Du hast</a:t>
                      </a:r>
                      <a:r>
                        <a:rPr lang="en-GB" sz="2000" b="0" baseline="0">
                          <a:solidFill>
                            <a:schemeClr val="accent5">
                              <a:lumMod val="50000"/>
                            </a:schemeClr>
                          </a:solidFill>
                          <a:latin typeface="Century Gothic" panose="020B0502020202020204" pitchFamily="34" charset="0"/>
                        </a:rPr>
                        <a:t> schon viele Fotos gemacht.</a:t>
                      </a:r>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3042220"/>
                  </a:ext>
                </a:extLst>
              </a:tr>
              <a:tr h="534440">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a:solidFill>
                            <a:schemeClr val="accent5">
                              <a:lumMod val="50000"/>
                            </a:schemeClr>
                          </a:solidFill>
                          <a:latin typeface="Century Gothic" panose="020B0502020202020204" pitchFamily="34" charset="0"/>
                        </a:rPr>
                        <a:t>Sie hat nur </a:t>
                      </a:r>
                      <a:r>
                        <a:rPr lang="en-GB" sz="2000" b="0" baseline="0">
                          <a:solidFill>
                            <a:schemeClr val="accent5">
                              <a:lumMod val="50000"/>
                            </a:schemeClr>
                          </a:solidFill>
                          <a:latin typeface="Century Gothic" panose="020B0502020202020204" pitchFamily="34" charset="0"/>
                        </a:rPr>
                        <a:t>einen Film im Kino gesehen</a:t>
                      </a:r>
                      <a:r>
                        <a:rPr lang="en-GB" sz="2000" b="0">
                          <a:solidFill>
                            <a:schemeClr val="accent5">
                              <a:lumMod val="50000"/>
                            </a:schemeClr>
                          </a:solidFill>
                          <a:latin typeface="Century Gothic" panose="020B0502020202020204" pitchFamily="34" charset="0"/>
                        </a:rPr>
                        <a:t>.</a:t>
                      </a:r>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016251"/>
                  </a:ext>
                </a:extLst>
              </a:tr>
              <a:tr h="614114">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a:solidFill>
                            <a:schemeClr val="accent5">
                              <a:lumMod val="50000"/>
                            </a:schemeClr>
                          </a:solidFill>
                          <a:latin typeface="Century Gothic" panose="020B0502020202020204" pitchFamily="34" charset="0"/>
                        </a:rPr>
                        <a:t>Sie hat </a:t>
                      </a:r>
                      <a:r>
                        <a:rPr lang="en-GB" sz="2000" b="0" baseline="0">
                          <a:solidFill>
                            <a:schemeClr val="accent5">
                              <a:lumMod val="50000"/>
                            </a:schemeClr>
                          </a:solidFill>
                          <a:latin typeface="Century Gothic" panose="020B0502020202020204" pitchFamily="34" charset="0"/>
                        </a:rPr>
                        <a:t>am Mittwoch mit Freunden gesprochen</a:t>
                      </a:r>
                      <a:r>
                        <a:rPr lang="en-GB" sz="2000" b="0">
                          <a:solidFill>
                            <a:schemeClr val="accent5">
                              <a:lumMod val="50000"/>
                            </a:schemeClr>
                          </a:solidFill>
                          <a:latin typeface="Century Gothic" panose="020B0502020202020204" pitchFamily="34" charset="0"/>
                        </a:rPr>
                        <a:t>.</a:t>
                      </a:r>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5941149"/>
                  </a:ext>
                </a:extLst>
              </a:tr>
            </a:tbl>
          </a:graphicData>
        </a:graphic>
      </p:graphicFrame>
      <p:pic>
        <p:nvPicPr>
          <p:cNvPr id="31" name="Google Shape;148;p2"/>
          <p:cNvPicPr preferRelativeResize="0"/>
          <p:nvPr/>
        </p:nvPicPr>
        <p:blipFill rotWithShape="1">
          <a:blip r:embed="rId3">
            <a:alphaModFix/>
          </a:blip>
          <a:srcRect/>
          <a:stretch/>
        </p:blipFill>
        <p:spPr>
          <a:xfrm>
            <a:off x="-27397" y="198316"/>
            <a:ext cx="8294914" cy="869950"/>
          </a:xfrm>
          <a:prstGeom prst="rect">
            <a:avLst/>
          </a:prstGeom>
          <a:noFill/>
          <a:ln>
            <a:noFill/>
          </a:ln>
        </p:spPr>
      </p:pic>
      <p:sp>
        <p:nvSpPr>
          <p:cNvPr id="33" name="Title 1">
            <a:extLst>
              <a:ext uri="{FF2B5EF4-FFF2-40B4-BE49-F238E27FC236}">
                <a16:creationId xmlns:a16="http://schemas.microsoft.com/office/drawing/2014/main" id="{10CCB11B-E72D-0249-BE80-66424B923690}"/>
              </a:ext>
            </a:extLst>
          </p:cNvPr>
          <p:cNvSpPr txBox="1">
            <a:spLocks/>
          </p:cNvSpPr>
          <p:nvPr/>
        </p:nvSpPr>
        <p:spPr>
          <a:xfrm>
            <a:off x="-28465" y="304377"/>
            <a:ext cx="7449370" cy="4901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Wolfgang telefoniert mit Mehmet</a:t>
            </a:r>
          </a:p>
        </p:txBody>
      </p:sp>
      <p:pic>
        <p:nvPicPr>
          <p:cNvPr id="6" name="Picture 5" descr="green checkmark">
            <a:extLst>
              <a:ext uri="{FF2B5EF4-FFF2-40B4-BE49-F238E27FC236}">
                <a16:creationId xmlns:a16="http://schemas.microsoft.com/office/drawing/2014/main" id="{A871E970-1A74-4FF2-8D88-EF80270288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8925" y="1947589"/>
            <a:ext cx="410964" cy="428087"/>
          </a:xfrm>
          <a:prstGeom prst="rect">
            <a:avLst/>
          </a:prstGeom>
        </p:spPr>
      </p:pic>
      <p:pic>
        <p:nvPicPr>
          <p:cNvPr id="7" name="Picture 6" descr="green checkmark">
            <a:extLst>
              <a:ext uri="{FF2B5EF4-FFF2-40B4-BE49-F238E27FC236}">
                <a16:creationId xmlns:a16="http://schemas.microsoft.com/office/drawing/2014/main" id="{428E7C3B-4410-4947-ADAB-5D7B436137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85095" y="2478823"/>
            <a:ext cx="410964" cy="428087"/>
          </a:xfrm>
          <a:prstGeom prst="rect">
            <a:avLst/>
          </a:prstGeom>
        </p:spPr>
      </p:pic>
      <p:pic>
        <p:nvPicPr>
          <p:cNvPr id="8" name="Picture 7" descr="green checkmark">
            <a:extLst>
              <a:ext uri="{FF2B5EF4-FFF2-40B4-BE49-F238E27FC236}">
                <a16:creationId xmlns:a16="http://schemas.microsoft.com/office/drawing/2014/main" id="{1954DC82-FBEC-4F87-BA4F-35BD5705F9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6217" y="3071949"/>
            <a:ext cx="410964" cy="428087"/>
          </a:xfrm>
          <a:prstGeom prst="rect">
            <a:avLst/>
          </a:prstGeom>
        </p:spPr>
      </p:pic>
      <p:pic>
        <p:nvPicPr>
          <p:cNvPr id="9" name="Picture 8" descr="green checkmark">
            <a:extLst>
              <a:ext uri="{FF2B5EF4-FFF2-40B4-BE49-F238E27FC236}">
                <a16:creationId xmlns:a16="http://schemas.microsoft.com/office/drawing/2014/main" id="{7E7DE31D-6DC3-4428-83A6-359BD9B0E0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8392" y="3556546"/>
            <a:ext cx="410964" cy="428087"/>
          </a:xfrm>
          <a:prstGeom prst="rect">
            <a:avLst/>
          </a:prstGeom>
        </p:spPr>
      </p:pic>
      <p:pic>
        <p:nvPicPr>
          <p:cNvPr id="10" name="Picture 9" descr="green checkmark">
            <a:extLst>
              <a:ext uri="{FF2B5EF4-FFF2-40B4-BE49-F238E27FC236}">
                <a16:creationId xmlns:a16="http://schemas.microsoft.com/office/drawing/2014/main" id="{82BD3A61-4F85-4190-8A18-CA8E6B8CA3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4225" y="4093163"/>
            <a:ext cx="410964" cy="428087"/>
          </a:xfrm>
          <a:prstGeom prst="rect">
            <a:avLst/>
          </a:prstGeom>
        </p:spPr>
      </p:pic>
      <p:pic>
        <p:nvPicPr>
          <p:cNvPr id="11" name="Picture 10" descr="green checkmark">
            <a:extLst>
              <a:ext uri="{FF2B5EF4-FFF2-40B4-BE49-F238E27FC236}">
                <a16:creationId xmlns:a16="http://schemas.microsoft.com/office/drawing/2014/main" id="{D4604E58-9BF2-4C7B-A06D-FA4F5FC60B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85095" y="4621761"/>
            <a:ext cx="410964" cy="428087"/>
          </a:xfrm>
          <a:prstGeom prst="rect">
            <a:avLst/>
          </a:prstGeom>
        </p:spPr>
      </p:pic>
      <p:pic>
        <p:nvPicPr>
          <p:cNvPr id="12" name="Picture 11" descr="green checkmark">
            <a:extLst>
              <a:ext uri="{FF2B5EF4-FFF2-40B4-BE49-F238E27FC236}">
                <a16:creationId xmlns:a16="http://schemas.microsoft.com/office/drawing/2014/main" id="{D90FA2E3-0355-457B-B96E-CD4FCEDD8E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18" y="5152201"/>
            <a:ext cx="410964" cy="428087"/>
          </a:xfrm>
          <a:prstGeom prst="rect">
            <a:avLst/>
          </a:prstGeom>
        </p:spPr>
      </p:pic>
      <p:pic>
        <p:nvPicPr>
          <p:cNvPr id="13" name="Picture 12" descr="green checkmark">
            <a:extLst>
              <a:ext uri="{FF2B5EF4-FFF2-40B4-BE49-F238E27FC236}">
                <a16:creationId xmlns:a16="http://schemas.microsoft.com/office/drawing/2014/main" id="{64C4D52A-E88B-4B06-AF1A-C74B3CF2D8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8392" y="5722006"/>
            <a:ext cx="410964" cy="428087"/>
          </a:xfrm>
          <a:prstGeom prst="rect">
            <a:avLst/>
          </a:prstGeom>
        </p:spPr>
      </p:pic>
      <p:sp>
        <p:nvSpPr>
          <p:cNvPr id="30" name="Rectangle 29"/>
          <p:cNvSpPr/>
          <p:nvPr/>
        </p:nvSpPr>
        <p:spPr>
          <a:xfrm>
            <a:off x="284010" y="1366733"/>
            <a:ext cx="503375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Ist das Mia (‘sie’) oder Mehmet (‘du’)</a:t>
            </a:r>
            <a:r>
              <a:rPr kumimoji="0" lang="en-GB" sz="2000" b="1" i="0" u="none" strike="noStrike" kern="1200" cap="none" spc="0" normalizeH="0" baseline="0" noProof="0">
                <a:ln>
                  <a:noFill/>
                </a:ln>
                <a:solidFill>
                  <a:srgbClr val="104F7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endParaRPr kumimoji="0" lang="en-GB" sz="18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2" name="Title 1"/>
          <p:cNvSpPr txBox="1">
            <a:spLocks/>
          </p:cNvSpPr>
          <p:nvPr/>
        </p:nvSpPr>
        <p:spPr>
          <a:xfrm>
            <a:off x="284010" y="1148481"/>
            <a:ext cx="1050337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endParaRPr>
          </a:p>
        </p:txBody>
      </p:sp>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6082" y="57854"/>
            <a:ext cx="1050036" cy="1010412"/>
          </a:xfrm>
          <a:prstGeom prst="rect">
            <a:avLst/>
          </a:prstGeom>
        </p:spPr>
      </p:pic>
      <p:sp>
        <p:nvSpPr>
          <p:cNvPr id="26" name="Rounded Rectangle 11">
            <a:extLst>
              <a:ext uri="{FF2B5EF4-FFF2-40B4-BE49-F238E27FC236}">
                <a16:creationId xmlns:a16="http://schemas.microsoft.com/office/drawing/2014/main" id="{483D7EB9-C2AA-4190-98DE-925F861600E9}"/>
              </a:ext>
            </a:extLst>
          </p:cNvPr>
          <p:cNvSpPr/>
          <p:nvPr/>
        </p:nvSpPr>
        <p:spPr>
          <a:xfrm>
            <a:off x="10860066" y="247046"/>
            <a:ext cx="109726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27" name="Group 26">
            <a:extLst>
              <a:ext uri="{FF2B5EF4-FFF2-40B4-BE49-F238E27FC236}">
                <a16:creationId xmlns:a16="http://schemas.microsoft.com/office/drawing/2014/main" id="{D75A9328-389D-444C-B00B-D94BE34F30D1}"/>
              </a:ext>
            </a:extLst>
          </p:cNvPr>
          <p:cNvGrpSpPr>
            <a:grpSpLocks noChangeAspect="1"/>
          </p:cNvGrpSpPr>
          <p:nvPr/>
        </p:nvGrpSpPr>
        <p:grpSpPr>
          <a:xfrm>
            <a:off x="9188084" y="271134"/>
            <a:ext cx="355098" cy="614172"/>
            <a:chOff x="-30480" y="22860"/>
            <a:chExt cx="3394710" cy="6004560"/>
          </a:xfrm>
        </p:grpSpPr>
        <p:grpSp>
          <p:nvGrpSpPr>
            <p:cNvPr id="28" name="Group 27">
              <a:extLst>
                <a:ext uri="{FF2B5EF4-FFF2-40B4-BE49-F238E27FC236}">
                  <a16:creationId xmlns:a16="http://schemas.microsoft.com/office/drawing/2014/main" id="{7020764E-ED02-42E6-9A59-D371FCF15D9B}"/>
                </a:ext>
              </a:extLst>
            </p:cNvPr>
            <p:cNvGrpSpPr/>
            <p:nvPr/>
          </p:nvGrpSpPr>
          <p:grpSpPr>
            <a:xfrm>
              <a:off x="-30480" y="22860"/>
              <a:ext cx="3394710" cy="6004560"/>
              <a:chOff x="-30480" y="22860"/>
              <a:chExt cx="3394710" cy="6004560"/>
            </a:xfrm>
          </p:grpSpPr>
          <p:sp>
            <p:nvSpPr>
              <p:cNvPr id="34" name="Rectangle: Rounded Corners 80">
                <a:extLst>
                  <a:ext uri="{FF2B5EF4-FFF2-40B4-BE49-F238E27FC236}">
                    <a16:creationId xmlns:a16="http://schemas.microsoft.com/office/drawing/2014/main" id="{069099F8-6722-4A8F-B685-F4EDED6119E5}"/>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5" name="Rectangle 34">
                <a:extLst>
                  <a:ext uri="{FF2B5EF4-FFF2-40B4-BE49-F238E27FC236}">
                    <a16:creationId xmlns:a16="http://schemas.microsoft.com/office/drawing/2014/main" id="{879BCA75-A814-4DA4-A859-302359A0E6F4}"/>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29" name="Oval 28">
              <a:extLst>
                <a:ext uri="{FF2B5EF4-FFF2-40B4-BE49-F238E27FC236}">
                  <a16:creationId xmlns:a16="http://schemas.microsoft.com/office/drawing/2014/main" id="{8C437A37-4428-43F1-A016-887FECEA67C4}"/>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36" name="Action Button: Custom 35" descr="number 1">
            <a:hlinkClick r:id="" action="ppaction://noaction" highlightClick="1">
              <a:snd r:embed="rId6" name="30.1.wav"/>
            </a:hlinkClick>
            <a:extLst>
              <a:ext uri="{FF2B5EF4-FFF2-40B4-BE49-F238E27FC236}">
                <a16:creationId xmlns:a16="http://schemas.microsoft.com/office/drawing/2014/main" id="{9BC8BD3F-2DC9-4949-BBA3-AD5348A1BF36}"/>
              </a:ext>
            </a:extLst>
          </p:cNvPr>
          <p:cNvSpPr/>
          <p:nvPr/>
        </p:nvSpPr>
        <p:spPr>
          <a:xfrm>
            <a:off x="177591" y="1961381"/>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37" name="Action Button: Custom 38" descr="number 2">
            <a:hlinkClick r:id="" action="ppaction://noaction" highlightClick="1">
              <a:snd r:embed="rId7" name="30.2.wav"/>
            </a:hlinkClick>
            <a:extLst>
              <a:ext uri="{FF2B5EF4-FFF2-40B4-BE49-F238E27FC236}">
                <a16:creationId xmlns:a16="http://schemas.microsoft.com/office/drawing/2014/main" id="{4E7D34D5-9AC9-49C2-8A5A-BB5A43C883CE}"/>
              </a:ext>
            </a:extLst>
          </p:cNvPr>
          <p:cNvSpPr/>
          <p:nvPr/>
        </p:nvSpPr>
        <p:spPr>
          <a:xfrm>
            <a:off x="169853" y="249633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8" name="Action Button: Custom 41" descr="number 3">
            <a:hlinkClick r:id="" action="ppaction://noaction" highlightClick="1">
              <a:snd r:embed="rId8" name="30.3.wav"/>
            </a:hlinkClick>
            <a:extLst>
              <a:ext uri="{FF2B5EF4-FFF2-40B4-BE49-F238E27FC236}">
                <a16:creationId xmlns:a16="http://schemas.microsoft.com/office/drawing/2014/main" id="{13258242-EF1D-4E1B-BF08-245076282CEA}"/>
              </a:ext>
            </a:extLst>
          </p:cNvPr>
          <p:cNvSpPr/>
          <p:nvPr/>
        </p:nvSpPr>
        <p:spPr>
          <a:xfrm>
            <a:off x="187124" y="3025500"/>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9" name="Action Button: Custom 44" descr="number 4">
            <a:hlinkClick r:id="" action="ppaction://noaction" highlightClick="1">
              <a:snd r:embed="rId9" name="30.4.wav"/>
            </a:hlinkClick>
            <a:extLst>
              <a:ext uri="{FF2B5EF4-FFF2-40B4-BE49-F238E27FC236}">
                <a16:creationId xmlns:a16="http://schemas.microsoft.com/office/drawing/2014/main" id="{C22388B6-351B-4AFD-BB3D-0903CA620AA6}"/>
              </a:ext>
            </a:extLst>
          </p:cNvPr>
          <p:cNvSpPr/>
          <p:nvPr/>
        </p:nvSpPr>
        <p:spPr>
          <a:xfrm>
            <a:off x="177591" y="3549436"/>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40" name="Action Button: Custom 47" descr="number 5">
            <a:hlinkClick r:id="" action="ppaction://noaction" highlightClick="1">
              <a:snd r:embed="rId10" name="30.5.wav"/>
            </a:hlinkClick>
            <a:extLst>
              <a:ext uri="{FF2B5EF4-FFF2-40B4-BE49-F238E27FC236}">
                <a16:creationId xmlns:a16="http://schemas.microsoft.com/office/drawing/2014/main" id="{BE1DDE1F-3F21-4AAF-87F3-84EB251E488C}"/>
              </a:ext>
            </a:extLst>
          </p:cNvPr>
          <p:cNvSpPr/>
          <p:nvPr/>
        </p:nvSpPr>
        <p:spPr>
          <a:xfrm>
            <a:off x="177591" y="4098435"/>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41" name="Action Button: Custom 50" descr="number 6">
            <a:hlinkClick r:id="" action="ppaction://noaction" highlightClick="1">
              <a:snd r:embed="rId11" name="30.6.wav"/>
            </a:hlinkClick>
            <a:extLst>
              <a:ext uri="{FF2B5EF4-FFF2-40B4-BE49-F238E27FC236}">
                <a16:creationId xmlns:a16="http://schemas.microsoft.com/office/drawing/2014/main" id="{016EC9EC-5809-4F8B-B8AF-CBC4B0D6FF73}"/>
              </a:ext>
            </a:extLst>
          </p:cNvPr>
          <p:cNvSpPr/>
          <p:nvPr/>
        </p:nvSpPr>
        <p:spPr>
          <a:xfrm>
            <a:off x="175407" y="4634695"/>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42" name="Action Button: Custom 53" descr="number 7">
            <a:hlinkClick r:id="" action="ppaction://noaction" highlightClick="1">
              <a:snd r:embed="rId12" name="30.7.wav"/>
            </a:hlinkClick>
            <a:extLst>
              <a:ext uri="{FF2B5EF4-FFF2-40B4-BE49-F238E27FC236}">
                <a16:creationId xmlns:a16="http://schemas.microsoft.com/office/drawing/2014/main" id="{68A53582-DF6A-43F8-A1C7-60636E9B727A}"/>
              </a:ext>
            </a:extLst>
          </p:cNvPr>
          <p:cNvSpPr/>
          <p:nvPr/>
        </p:nvSpPr>
        <p:spPr>
          <a:xfrm>
            <a:off x="178943" y="5170955"/>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44" name="Action Button: Custom 53" descr="number 7">
            <a:hlinkClick r:id="" action="ppaction://noaction" highlightClick="1">
              <a:snd r:embed="rId13" name="30.8.wav"/>
            </a:hlinkClick>
            <a:extLst>
              <a:ext uri="{FF2B5EF4-FFF2-40B4-BE49-F238E27FC236}">
                <a16:creationId xmlns:a16="http://schemas.microsoft.com/office/drawing/2014/main" id="{68A53582-DF6A-43F8-A1C7-60636E9B727A}"/>
              </a:ext>
            </a:extLst>
          </p:cNvPr>
          <p:cNvSpPr/>
          <p:nvPr/>
        </p:nvSpPr>
        <p:spPr>
          <a:xfrm>
            <a:off x="172669" y="5714791"/>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F0302020204030204"/>
                <a:ea typeface="+mn-ea"/>
                <a:cs typeface="+mn-cs"/>
              </a:rPr>
              <a:t>8</a:t>
            </a:r>
            <a:endPar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extBox 1"/>
          <p:cNvSpPr txBox="1"/>
          <p:nvPr/>
        </p:nvSpPr>
        <p:spPr>
          <a:xfrm>
            <a:off x="749300" y="1947589"/>
            <a:ext cx="4673600" cy="4280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45" name="TextBox 44"/>
          <p:cNvSpPr txBox="1"/>
          <p:nvPr/>
        </p:nvSpPr>
        <p:spPr>
          <a:xfrm>
            <a:off x="749299" y="2512631"/>
            <a:ext cx="5914971" cy="4280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46" name="TextBox 45"/>
          <p:cNvSpPr txBox="1"/>
          <p:nvPr/>
        </p:nvSpPr>
        <p:spPr>
          <a:xfrm>
            <a:off x="749300" y="3025843"/>
            <a:ext cx="4673600" cy="4280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47" name="TextBox 46"/>
          <p:cNvSpPr txBox="1"/>
          <p:nvPr/>
        </p:nvSpPr>
        <p:spPr>
          <a:xfrm>
            <a:off x="749300" y="3572936"/>
            <a:ext cx="4673600" cy="4280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48" name="TextBox 47"/>
          <p:cNvSpPr txBox="1"/>
          <p:nvPr/>
        </p:nvSpPr>
        <p:spPr>
          <a:xfrm>
            <a:off x="749300" y="4064959"/>
            <a:ext cx="4673600" cy="4280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49" name="TextBox 48"/>
          <p:cNvSpPr txBox="1"/>
          <p:nvPr/>
        </p:nvSpPr>
        <p:spPr>
          <a:xfrm>
            <a:off x="749300" y="4663296"/>
            <a:ext cx="4673600" cy="4280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50" name="TextBox 49"/>
          <p:cNvSpPr txBox="1"/>
          <p:nvPr/>
        </p:nvSpPr>
        <p:spPr>
          <a:xfrm>
            <a:off x="749299" y="5195426"/>
            <a:ext cx="5000571" cy="4280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51" name="TextBox 50"/>
          <p:cNvSpPr txBox="1"/>
          <p:nvPr/>
        </p:nvSpPr>
        <p:spPr>
          <a:xfrm>
            <a:off x="749300" y="5677545"/>
            <a:ext cx="5914970" cy="4280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43223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5" grpId="0" animBg="1"/>
      <p:bldP spid="46" grpId="0" animBg="1"/>
      <p:bldP spid="47" grpId="0" animBg="1"/>
      <p:bldP spid="48" grpId="0" animBg="1"/>
      <p:bldP spid="49" grpId="0" animBg="1"/>
      <p:bldP spid="50" grpId="0" animBg="1"/>
      <p:bldP spid="5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79724"/>
          </a:xfrm>
          <a:prstGeom prst="rect">
            <a:avLst/>
          </a:prstGeom>
        </p:spPr>
      </p:pic>
      <p:sp>
        <p:nvSpPr>
          <p:cNvPr id="2" name="Title 1"/>
          <p:cNvSpPr>
            <a:spLocks noGrp="1"/>
          </p:cNvSpPr>
          <p:nvPr>
            <p:ph type="title"/>
          </p:nvPr>
        </p:nvSpPr>
        <p:spPr>
          <a:xfrm>
            <a:off x="98441" y="423706"/>
            <a:ext cx="10515600" cy="1325563"/>
          </a:xfrm>
        </p:spPr>
        <p:txBody>
          <a:bodyPr anchor="t">
            <a:normAutofit/>
          </a:bodyPr>
          <a:lstStyle/>
          <a:p>
            <a:r>
              <a:rPr lang="en-GB" sz="2800" dirty="0" err="1">
                <a:solidFill>
                  <a:schemeClr val="bg1"/>
                </a:solidFill>
              </a:rPr>
              <a:t>sch</a:t>
            </a:r>
            <a:r>
              <a:rPr lang="en-GB" sz="2800" dirty="0">
                <a:solidFill>
                  <a:schemeClr val="bg1"/>
                </a:solidFill>
              </a:rPr>
              <a:t>, </a:t>
            </a:r>
            <a:r>
              <a:rPr lang="en-GB" sz="2800" dirty="0" err="1">
                <a:solidFill>
                  <a:schemeClr val="bg1"/>
                </a:solidFill>
              </a:rPr>
              <a:t>st</a:t>
            </a:r>
            <a:r>
              <a:rPr lang="en-GB" sz="2800" dirty="0">
                <a:solidFill>
                  <a:schemeClr val="bg1"/>
                </a:solidFill>
              </a:rPr>
              <a:t>-, </a:t>
            </a:r>
            <a:r>
              <a:rPr lang="en-GB" sz="2800" dirty="0" err="1">
                <a:solidFill>
                  <a:schemeClr val="bg1"/>
                </a:solidFill>
              </a:rPr>
              <a:t>sp</a:t>
            </a:r>
            <a:r>
              <a:rPr lang="en-GB" sz="2800" dirty="0">
                <a:solidFill>
                  <a:schemeClr val="bg1"/>
                </a:solidFill>
              </a:rPr>
              <a:t>- : </a:t>
            </a:r>
            <a:r>
              <a:rPr lang="en-GB" sz="2800" dirty="0" err="1">
                <a:solidFill>
                  <a:schemeClr val="bg1"/>
                </a:solidFill>
              </a:rPr>
              <a:t>wie</a:t>
            </a:r>
            <a:r>
              <a:rPr lang="en-GB" sz="2800" dirty="0">
                <a:solidFill>
                  <a:schemeClr val="bg1"/>
                </a:solidFill>
              </a:rPr>
              <a:t> </a:t>
            </a:r>
            <a:r>
              <a:rPr lang="en-GB" sz="2800" dirty="0" err="1">
                <a:solidFill>
                  <a:schemeClr val="bg1"/>
                </a:solidFill>
              </a:rPr>
              <a:t>viele</a:t>
            </a:r>
            <a:r>
              <a:rPr lang="en-GB" sz="2800" dirty="0">
                <a:solidFill>
                  <a:schemeClr val="bg1"/>
                </a:solidFill>
              </a:rPr>
              <a:t> </a:t>
            </a:r>
            <a:r>
              <a:rPr lang="en-GB" sz="2800" dirty="0" err="1">
                <a:solidFill>
                  <a:schemeClr val="bg1"/>
                </a:solidFill>
              </a:rPr>
              <a:t>hörst</a:t>
            </a:r>
            <a:r>
              <a:rPr lang="en-GB" sz="2800" dirty="0">
                <a:solidFill>
                  <a:schemeClr val="bg1"/>
                </a:solidFill>
              </a:rPr>
              <a:t> du?</a:t>
            </a:r>
          </a:p>
        </p:txBody>
      </p:sp>
      <p:sp>
        <p:nvSpPr>
          <p:cNvPr id="29" name="Google Shape;150;p2"/>
          <p:cNvSpPr/>
          <p:nvPr/>
        </p:nvSpPr>
        <p:spPr>
          <a:xfrm>
            <a:off x="10405834" y="103918"/>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err="1">
                <a:solidFill>
                  <a:srgbClr val="FFFFFF"/>
                </a:solidFill>
                <a:latin typeface="Century Gothic" panose="020B0502020202020204" pitchFamily="34" charset="0"/>
                <a:ea typeface="Century Gothic"/>
                <a:cs typeface="Century Gothic"/>
                <a:sym typeface="Century Gothic"/>
              </a:rPr>
              <a:t>hören</a:t>
            </a:r>
            <a:endParaRPr b="1" dirty="0">
              <a:solidFill>
                <a:srgbClr val="FFFFFF"/>
              </a:solidFill>
              <a:latin typeface="Century Gothic" panose="020B0502020202020204" pitchFamily="34" charset="0"/>
              <a:ea typeface="Century Gothic"/>
              <a:cs typeface="Century Gothic"/>
              <a:sym typeface="Century Gothic"/>
            </a:endParaRPr>
          </a:p>
        </p:txBody>
      </p:sp>
      <p:sp>
        <p:nvSpPr>
          <p:cNvPr id="44" name="TextBox 43"/>
          <p:cNvSpPr txBox="1"/>
          <p:nvPr/>
        </p:nvSpPr>
        <p:spPr>
          <a:xfrm>
            <a:off x="98441" y="2111798"/>
            <a:ext cx="6884147" cy="461665"/>
          </a:xfrm>
          <a:prstGeom prst="rect">
            <a:avLst/>
          </a:prstGeom>
          <a:noFill/>
        </p:spPr>
        <p:txBody>
          <a:bodyPr wrap="square" rtlCol="0">
            <a:spAutoFit/>
          </a:bodyPr>
          <a:lstStyle/>
          <a:p>
            <a:r>
              <a:rPr lang="en-GB" sz="2400">
                <a:solidFill>
                  <a:srgbClr val="104F75"/>
                </a:solidFill>
                <a:latin typeface="Century Gothic" panose="020B0502020202020204" pitchFamily="34" charset="0"/>
              </a:rPr>
              <a:t>Mürzzu</a:t>
            </a:r>
            <a:r>
              <a:rPr lang="en-GB" sz="2400">
                <a:solidFill>
                  <a:srgbClr val="E87D1E"/>
                </a:solidFill>
                <a:latin typeface="Century Gothic" panose="020B0502020202020204" pitchFamily="34" charset="0"/>
              </a:rPr>
              <a:t>sch</a:t>
            </a:r>
            <a:r>
              <a:rPr lang="en-GB" sz="2400">
                <a:solidFill>
                  <a:srgbClr val="104F75"/>
                </a:solidFill>
                <a:latin typeface="Century Gothic" panose="020B0502020202020204" pitchFamily="34" charset="0"/>
              </a:rPr>
              <a:t>lag hat ein Winter</a:t>
            </a:r>
            <a:r>
              <a:rPr lang="en-GB" sz="2400">
                <a:solidFill>
                  <a:srgbClr val="E87D1E"/>
                </a:solidFill>
                <a:latin typeface="Century Gothic" panose="020B0502020202020204" pitchFamily="34" charset="0"/>
              </a:rPr>
              <a:t>sp</a:t>
            </a:r>
            <a:r>
              <a:rPr lang="en-GB" sz="2400">
                <a:solidFill>
                  <a:srgbClr val="104F75"/>
                </a:solidFill>
                <a:latin typeface="Century Gothic" panose="020B0502020202020204" pitchFamily="34" charset="0"/>
              </a:rPr>
              <a:t>ortmuseum.</a:t>
            </a:r>
          </a:p>
        </p:txBody>
      </p:sp>
      <p:sp>
        <p:nvSpPr>
          <p:cNvPr id="51" name="Action Button: Custom 50">
            <a:hlinkClick r:id="" action="ppaction://noaction" highlightClick="1">
              <a:snd r:embed="rId4" name="8.1.1.2_phonetik_2.wav"/>
            </a:hlinkClick>
          </p:cNvPr>
          <p:cNvSpPr/>
          <p:nvPr/>
        </p:nvSpPr>
        <p:spPr>
          <a:xfrm>
            <a:off x="320691" y="1270226"/>
            <a:ext cx="387388" cy="365322"/>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prstClr val="white"/>
                </a:solidFill>
                <a:latin typeface="Century Gothic" panose="020B0502020202020204" pitchFamily="34" charset="0"/>
              </a:rPr>
              <a:t>2</a:t>
            </a:r>
            <a:endParaRPr lang="en-GB" sz="2400" b="1" dirty="0">
              <a:solidFill>
                <a:prstClr val="white"/>
              </a:solidFill>
              <a:latin typeface="Century Gothic" panose="020B0502020202020204" pitchFamily="34" charset="0"/>
            </a:endParaRPr>
          </a:p>
        </p:txBody>
      </p:sp>
      <p:pic>
        <p:nvPicPr>
          <p:cNvPr id="2050" name="Picture 2" descr="https://upload.wikimedia.org/wikipedia/commons/3/34/Muerzzuschla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5125" y="1270226"/>
            <a:ext cx="5486400" cy="4114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555125" y="5577909"/>
            <a:ext cx="3657601" cy="215444"/>
          </a:xfrm>
          <a:prstGeom prst="rect">
            <a:avLst/>
          </a:prstGeom>
        </p:spPr>
        <p:txBody>
          <a:bodyPr wrap="square">
            <a:spAutoFit/>
          </a:bodyPr>
          <a:lstStyle/>
          <a:p>
            <a:r>
              <a:rPr lang="en-GB" sz="800">
                <a:solidFill>
                  <a:srgbClr val="104F75"/>
                </a:solidFill>
                <a:latin typeface="Century Gothic" panose="020B0502020202020204" pitchFamily="34" charset="0"/>
              </a:rPr>
              <a:t>Photo licensed under </a:t>
            </a:r>
            <a:r>
              <a:rPr lang="en-GB" sz="800">
                <a:solidFill>
                  <a:srgbClr val="104F75"/>
                </a:solidFill>
                <a:latin typeface="Century Gothic" panose="020B0502020202020204" pitchFamily="34" charset="0"/>
                <a:hlinkClick r:id="rId6"/>
              </a:rPr>
              <a:t>Creative Commons</a:t>
            </a:r>
            <a:r>
              <a:rPr lang="en-GB" sz="800">
                <a:solidFill>
                  <a:srgbClr val="104F75"/>
                </a:solidFill>
                <a:latin typeface="Century Gothic" panose="020B0502020202020204" pitchFamily="34" charset="0"/>
              </a:rPr>
              <a:t> Author: Mikegr</a:t>
            </a:r>
          </a:p>
        </p:txBody>
      </p:sp>
      <p:graphicFrame>
        <p:nvGraphicFramePr>
          <p:cNvPr id="14" name="Table 13"/>
          <p:cNvGraphicFramePr>
            <a:graphicFrameLocks noGrp="1"/>
          </p:cNvGraphicFramePr>
          <p:nvPr>
            <p:extLst>
              <p:ext uri="{D42A27DB-BD31-4B8C-83A1-F6EECF244321}">
                <p14:modId xmlns:p14="http://schemas.microsoft.com/office/powerpoint/2010/main" val="2944049388"/>
              </p:ext>
            </p:extLst>
          </p:nvPr>
        </p:nvGraphicFramePr>
        <p:xfrm>
          <a:off x="1096174" y="3439571"/>
          <a:ext cx="2851904" cy="1031894"/>
        </p:xfrm>
        <a:graphic>
          <a:graphicData uri="http://schemas.openxmlformats.org/drawingml/2006/table">
            <a:tbl>
              <a:tblPr firstRow="1" bandRow="1">
                <a:tableStyleId>{5C22544A-7EE6-4342-B048-85BDC9FD1C3A}</a:tableStyleId>
              </a:tblPr>
              <a:tblGrid>
                <a:gridCol w="1082004">
                  <a:extLst>
                    <a:ext uri="{9D8B030D-6E8A-4147-A177-3AD203B41FA5}">
                      <a16:colId xmlns:a16="http://schemas.microsoft.com/office/drawing/2014/main" val="1247584366"/>
                    </a:ext>
                  </a:extLst>
                </a:gridCol>
                <a:gridCol w="884950">
                  <a:extLst>
                    <a:ext uri="{9D8B030D-6E8A-4147-A177-3AD203B41FA5}">
                      <a16:colId xmlns:a16="http://schemas.microsoft.com/office/drawing/2014/main" val="1443539444"/>
                    </a:ext>
                  </a:extLst>
                </a:gridCol>
                <a:gridCol w="884950">
                  <a:extLst>
                    <a:ext uri="{9D8B030D-6E8A-4147-A177-3AD203B41FA5}">
                      <a16:colId xmlns:a16="http://schemas.microsoft.com/office/drawing/2014/main" val="4159753349"/>
                    </a:ext>
                  </a:extLst>
                </a:gridCol>
              </a:tblGrid>
              <a:tr h="559619">
                <a:tc>
                  <a:txBody>
                    <a:bodyPr/>
                    <a:lstStyle/>
                    <a:p>
                      <a:pPr algn="ctr"/>
                      <a:r>
                        <a:rPr lang="en-GB" sz="2800" b="1">
                          <a:solidFill>
                            <a:srgbClr val="E87D1E"/>
                          </a:solidFill>
                          <a:latin typeface="Century Gothic" panose="020B0502020202020204" pitchFamily="34" charset="0"/>
                        </a:rPr>
                        <a:t>sch-</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st-</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sp-</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7477341"/>
                  </a:ext>
                </a:extLst>
              </a:tr>
              <a:tr h="472275">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6307809"/>
                  </a:ext>
                </a:extLst>
              </a:tr>
            </a:tbl>
          </a:graphicData>
        </a:graphic>
      </p:graphicFrame>
      <p:cxnSp>
        <p:nvCxnSpPr>
          <p:cNvPr id="15" name="Straight Connector 14"/>
          <p:cNvCxnSpPr/>
          <p:nvPr/>
        </p:nvCxnSpPr>
        <p:spPr>
          <a:xfrm>
            <a:off x="1276800" y="4015076"/>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239414" y="4015075"/>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36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a:grpSpLocks/>
          </p:cNvGrpSpPr>
          <p:nvPr/>
        </p:nvGrpSpPr>
        <p:grpSpPr>
          <a:xfrm>
            <a:off x="4392859" y="1512996"/>
            <a:ext cx="7587504" cy="5041362"/>
            <a:chOff x="2715895" y="1405782"/>
            <a:chExt cx="6897731" cy="4583056"/>
          </a:xfrm>
        </p:grpSpPr>
        <p:pic>
          <p:nvPicPr>
            <p:cNvPr id="1026" name="Picture 2" descr="http://www.clker.com/cliparts/F/G/4/k/8/W/diary-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5895" y="1405782"/>
              <a:ext cx="6897731" cy="45830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352800" y="1880215"/>
              <a:ext cx="2423160" cy="3637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04F70"/>
                  </a:solidFill>
                  <a:effectLst/>
                  <a:uLnTx/>
                  <a:uFillTx/>
                  <a:latin typeface="Century Gothic" panose="020B0502020202020204" pitchFamily="34" charset="0"/>
                  <a:ea typeface="+mn-ea"/>
                  <a:cs typeface="+mn-cs"/>
                </a:rPr>
                <a:t>Montag</a:t>
              </a:r>
            </a:p>
          </p:txBody>
        </p:sp>
        <p:sp>
          <p:nvSpPr>
            <p:cNvPr id="12" name="TextBox 11"/>
            <p:cNvSpPr txBox="1"/>
            <p:nvPr/>
          </p:nvSpPr>
          <p:spPr>
            <a:xfrm>
              <a:off x="3291247" y="3601129"/>
              <a:ext cx="2423160" cy="40011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1" i="0" u="none" strike="noStrike" cap="none" spc="0" normalizeH="0" baseline="0">
                  <a:ln>
                    <a:noFill/>
                  </a:ln>
                  <a:solidFill>
                    <a:srgbClr val="104F70"/>
                  </a:solidFill>
                  <a:effectLst/>
                  <a:uLnTx/>
                  <a:uFillTx/>
                  <a:latin typeface="Century Gothic" panose="020B0502020202020204" pitchFamily="34" charset="0"/>
                </a:defRPr>
              </a:lvl1pPr>
            </a:lstStyle>
            <a:p>
              <a:r>
                <a:rPr lang="en-GB" dirty="0" err="1"/>
                <a:t>Mittwoch</a:t>
              </a:r>
              <a:endParaRPr lang="en-GB" dirty="0"/>
            </a:p>
          </p:txBody>
        </p:sp>
        <p:sp>
          <p:nvSpPr>
            <p:cNvPr id="15" name="TextBox 14"/>
            <p:cNvSpPr txBox="1"/>
            <p:nvPr/>
          </p:nvSpPr>
          <p:spPr>
            <a:xfrm>
              <a:off x="3277661" y="2740961"/>
              <a:ext cx="2423160" cy="40011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1" i="0" u="none" strike="noStrike" cap="none" spc="0" normalizeH="0" baseline="0">
                  <a:ln>
                    <a:noFill/>
                  </a:ln>
                  <a:solidFill>
                    <a:srgbClr val="104F70"/>
                  </a:solidFill>
                  <a:effectLst/>
                  <a:uLnTx/>
                  <a:uFillTx/>
                  <a:latin typeface="Century Gothic" panose="020B0502020202020204" pitchFamily="34" charset="0"/>
                </a:defRPr>
              </a:lvl1pPr>
            </a:lstStyle>
            <a:p>
              <a:r>
                <a:rPr lang="en-GB" dirty="0" err="1"/>
                <a:t>Dienstag</a:t>
              </a:r>
              <a:endParaRPr lang="en-GB" dirty="0"/>
            </a:p>
          </p:txBody>
        </p:sp>
        <p:sp>
          <p:nvSpPr>
            <p:cNvPr id="16" name="TextBox 15"/>
            <p:cNvSpPr txBox="1"/>
            <p:nvPr/>
          </p:nvSpPr>
          <p:spPr>
            <a:xfrm>
              <a:off x="3294017" y="4475672"/>
              <a:ext cx="2781480" cy="40011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1" i="0" u="none" strike="noStrike" cap="none" spc="0" normalizeH="0" baseline="0">
                  <a:ln>
                    <a:noFill/>
                  </a:ln>
                  <a:solidFill>
                    <a:srgbClr val="104F70"/>
                  </a:solidFill>
                  <a:effectLst/>
                  <a:uLnTx/>
                  <a:uFillTx/>
                  <a:latin typeface="Century Gothic" panose="020B0502020202020204" pitchFamily="34" charset="0"/>
                </a:defRPr>
              </a:lvl1pPr>
            </a:lstStyle>
            <a:p>
              <a:r>
                <a:rPr lang="en-GB" dirty="0" err="1"/>
                <a:t>Donnerstag</a:t>
              </a:r>
              <a:endParaRPr lang="en-GB" dirty="0"/>
            </a:p>
          </p:txBody>
        </p:sp>
        <p:sp>
          <p:nvSpPr>
            <p:cNvPr id="17" name="TextBox 16"/>
            <p:cNvSpPr txBox="1"/>
            <p:nvPr/>
          </p:nvSpPr>
          <p:spPr>
            <a:xfrm>
              <a:off x="6483213" y="1910043"/>
              <a:ext cx="2423160" cy="40011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1" i="0" u="none" strike="noStrike" cap="none" spc="0" normalizeH="0" baseline="0">
                  <a:ln>
                    <a:noFill/>
                  </a:ln>
                  <a:solidFill>
                    <a:srgbClr val="104F70"/>
                  </a:solidFill>
                  <a:effectLst/>
                  <a:uLnTx/>
                  <a:uFillTx/>
                  <a:latin typeface="Century Gothic" panose="020B0502020202020204" pitchFamily="34" charset="0"/>
                </a:defRPr>
              </a:lvl1pPr>
            </a:lstStyle>
            <a:p>
              <a:r>
                <a:rPr lang="en-GB" dirty="0"/>
                <a:t>Freitag</a:t>
              </a:r>
            </a:p>
          </p:txBody>
        </p:sp>
        <p:sp>
          <p:nvSpPr>
            <p:cNvPr id="18" name="TextBox 17"/>
            <p:cNvSpPr txBox="1"/>
            <p:nvPr/>
          </p:nvSpPr>
          <p:spPr>
            <a:xfrm>
              <a:off x="6406694" y="2764795"/>
              <a:ext cx="2423160" cy="40011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1" i="0" u="none" strike="noStrike" cap="none" spc="0" normalizeH="0" baseline="0">
                  <a:ln>
                    <a:noFill/>
                  </a:ln>
                  <a:solidFill>
                    <a:srgbClr val="104F70"/>
                  </a:solidFill>
                  <a:effectLst/>
                  <a:uLnTx/>
                  <a:uFillTx/>
                  <a:latin typeface="Century Gothic" panose="020B0502020202020204" pitchFamily="34" charset="0"/>
                </a:defRPr>
              </a:lvl1pPr>
            </a:lstStyle>
            <a:p>
              <a:r>
                <a:rPr lang="en-GB" dirty="0" err="1"/>
                <a:t>Samstag</a:t>
              </a:r>
              <a:endParaRPr lang="en-GB" dirty="0"/>
            </a:p>
          </p:txBody>
        </p:sp>
        <p:sp>
          <p:nvSpPr>
            <p:cNvPr id="19" name="TextBox 18"/>
            <p:cNvSpPr txBox="1"/>
            <p:nvPr/>
          </p:nvSpPr>
          <p:spPr>
            <a:xfrm>
              <a:off x="6359567" y="3619547"/>
              <a:ext cx="2423160" cy="40011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1" i="0" u="none" strike="noStrike" cap="none" spc="0" normalizeH="0" baseline="0">
                  <a:ln>
                    <a:noFill/>
                  </a:ln>
                  <a:solidFill>
                    <a:srgbClr val="104F70"/>
                  </a:solidFill>
                  <a:effectLst/>
                  <a:uLnTx/>
                  <a:uFillTx/>
                  <a:latin typeface="Century Gothic" panose="020B0502020202020204" pitchFamily="34" charset="0"/>
                </a:defRPr>
              </a:lvl1pPr>
            </a:lstStyle>
            <a:p>
              <a:r>
                <a:rPr lang="en-GB" dirty="0"/>
                <a:t>Sonntag</a:t>
              </a:r>
            </a:p>
          </p:txBody>
        </p:sp>
      </p:grpSp>
      <p:pic>
        <p:nvPicPr>
          <p:cNvPr id="4" name="Google Shape;148;p2"/>
          <p:cNvPicPr preferRelativeResize="0"/>
          <p:nvPr/>
        </p:nvPicPr>
        <p:blipFill rotWithShape="1">
          <a:blip r:embed="rId4">
            <a:alphaModFix/>
          </a:blip>
          <a:srcRect/>
          <a:stretch/>
        </p:blipFill>
        <p:spPr>
          <a:xfrm>
            <a:off x="0" y="267916"/>
            <a:ext cx="8294914" cy="869950"/>
          </a:xfrm>
          <a:prstGeom prst="rect">
            <a:avLst/>
          </a:prstGeom>
          <a:noFill/>
          <a:ln>
            <a:noFill/>
          </a:ln>
        </p:spPr>
      </p:pic>
      <p:sp>
        <p:nvSpPr>
          <p:cNvPr id="2" name="Title 1"/>
          <p:cNvSpPr>
            <a:spLocks noGrp="1"/>
          </p:cNvSpPr>
          <p:nvPr>
            <p:ph type="title"/>
          </p:nvPr>
        </p:nvSpPr>
        <p:spPr>
          <a:xfrm>
            <a:off x="0" y="-58924"/>
            <a:ext cx="10503373" cy="1325563"/>
          </a:xfrm>
        </p:spPr>
        <p:txBody>
          <a:bodyPr>
            <a:normAutofit/>
          </a:bodyPr>
          <a:lstStyle/>
          <a:p>
            <a:pPr lvl="0">
              <a:lnSpc>
                <a:spcPct val="100000"/>
              </a:lnSpc>
              <a:spcBef>
                <a:spcPts val="0"/>
              </a:spcBef>
              <a:defRPr/>
            </a:pPr>
            <a:r>
              <a:rPr lang="en-GB" sz="3200" b="1" dirty="0" err="1">
                <a:solidFill>
                  <a:schemeClr val="bg1"/>
                </a:solidFill>
              </a:rPr>
              <a:t>Letzten</a:t>
            </a:r>
            <a:r>
              <a:rPr lang="en-GB" sz="3200" b="1" dirty="0">
                <a:solidFill>
                  <a:schemeClr val="bg1"/>
                </a:solidFill>
              </a:rPr>
              <a:t> Sommer in der </a:t>
            </a:r>
            <a:r>
              <a:rPr lang="en-GB" sz="3200" b="1" dirty="0" err="1">
                <a:solidFill>
                  <a:schemeClr val="bg1"/>
                </a:solidFill>
              </a:rPr>
              <a:t>Türkei</a:t>
            </a:r>
            <a:endParaRPr lang="en-GB" sz="3200" b="1" dirty="0">
              <a:solidFill>
                <a:schemeClr val="bg1"/>
              </a:solidFill>
            </a:endParaRPr>
          </a:p>
        </p:txBody>
      </p:sp>
      <p:sp>
        <p:nvSpPr>
          <p:cNvPr id="14" name="Google Shape;150;p2"/>
          <p:cNvSpPr/>
          <p:nvPr/>
        </p:nvSpPr>
        <p:spPr>
          <a:xfrm>
            <a:off x="9400478" y="103918"/>
            <a:ext cx="2641047"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srgbClr val="FFFFFF"/>
                </a:solidFill>
                <a:latin typeface="Century Gothic" panose="020B0502020202020204" pitchFamily="34" charset="0"/>
                <a:ea typeface="Century Gothic"/>
                <a:cs typeface="Century Gothic"/>
                <a:sym typeface="Century Gothic"/>
              </a:rPr>
              <a:t>l</a:t>
            </a:r>
            <a:r>
              <a:rPr kumimoji="0" lang="en-GB" sz="1800" b="1" i="0" u="none" strike="noStrike" kern="1200" cap="none" spc="0" normalizeH="0" baseline="0" noProof="0" dirty="0" err="1">
                <a:ln>
                  <a:noFill/>
                </a:ln>
                <a:solidFill>
                  <a:srgbClr val="FFFFFF"/>
                </a:solidFill>
                <a:effectLst/>
                <a:uLnTx/>
                <a:uFillTx/>
                <a:latin typeface="Century Gothic" panose="020B0502020202020204" pitchFamily="34" charset="0"/>
                <a:ea typeface="Century Gothic"/>
                <a:cs typeface="Century Gothic"/>
                <a:sym typeface="Century Gothic"/>
              </a:rPr>
              <a:t>esen</a:t>
            </a:r>
            <a:r>
              <a:rPr kumimoji="0" lang="en-GB" sz="18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rPr>
              <a:t> und </a:t>
            </a:r>
            <a:r>
              <a:rPr kumimoji="0" lang="en-GB" sz="1800" b="1" i="0" u="none" strike="noStrike" kern="1200" cap="none" spc="0" normalizeH="0" baseline="0" noProof="0" dirty="0" err="1">
                <a:ln>
                  <a:noFill/>
                </a:ln>
                <a:solidFill>
                  <a:srgbClr val="FFFFFF"/>
                </a:solidFill>
                <a:effectLst/>
                <a:uLnTx/>
                <a:uFillTx/>
                <a:latin typeface="Century Gothic" panose="020B0502020202020204" pitchFamily="34" charset="0"/>
                <a:ea typeface="Century Gothic"/>
                <a:cs typeface="Century Gothic"/>
                <a:sym typeface="Century Gothic"/>
              </a:rPr>
              <a:t>schreiben</a:t>
            </a:r>
            <a:endParaRPr kumimoji="0" sz="18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3" name="Rectangle: Rounded Corners 22">
            <a:extLst>
              <a:ext uri="{FF2B5EF4-FFF2-40B4-BE49-F238E27FC236}">
                <a16:creationId xmlns:a16="http://schemas.microsoft.com/office/drawing/2014/main" id="{475F782A-9E78-414C-B892-2D89C98BA4E7}"/>
              </a:ext>
            </a:extLst>
          </p:cNvPr>
          <p:cNvSpPr/>
          <p:nvPr/>
        </p:nvSpPr>
        <p:spPr>
          <a:xfrm>
            <a:off x="387099" y="1017737"/>
            <a:ext cx="3830278" cy="530075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24" name="Rectangle 23"/>
          <p:cNvSpPr/>
          <p:nvPr/>
        </p:nvSpPr>
        <p:spPr>
          <a:xfrm>
            <a:off x="838200" y="1732768"/>
            <a:ext cx="2836984" cy="38109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5" name="TextBox 24"/>
          <p:cNvSpPr txBox="1"/>
          <p:nvPr/>
        </p:nvSpPr>
        <p:spPr>
          <a:xfrm>
            <a:off x="967040" y="1732768"/>
            <a:ext cx="2842960" cy="378565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 is nicht fair, Mutti! Du musst immer arbeiten und wir haben keinen Urlaub gemacht! Letztes Jahr haben wir sehr viel in der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Türkei</a:t>
            </a: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gemacht!    </a:t>
            </a:r>
            <a:r>
              <a:rPr kumimoji="0" lang="de-DE"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xx Mia </a:t>
            </a:r>
            <a:r>
              <a:rPr kumimoji="0" lang="de-DE"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a:t>
            </a:r>
            <a:endParaRPr kumimoji="0" lang="de-DE"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6" name="Oval 25">
            <a:extLst>
              <a:ext uri="{FF2B5EF4-FFF2-40B4-BE49-F238E27FC236}">
                <a16:creationId xmlns:a16="http://schemas.microsoft.com/office/drawing/2014/main" id="{DDD9EB96-DADE-421D-802E-C21459DDF5E3}"/>
              </a:ext>
            </a:extLst>
          </p:cNvPr>
          <p:cNvSpPr/>
          <p:nvPr/>
        </p:nvSpPr>
        <p:spPr>
          <a:xfrm>
            <a:off x="2027281" y="5702111"/>
            <a:ext cx="495902" cy="45809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28" name="TextBox 27"/>
          <p:cNvSpPr txBox="1"/>
          <p:nvPr/>
        </p:nvSpPr>
        <p:spPr>
          <a:xfrm>
            <a:off x="5116513" y="2349676"/>
            <a:ext cx="242316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den Wasserpark besuchen      </a:t>
            </a:r>
            <a:r>
              <a:rPr kumimoji="0" lang="en-GB" sz="2000" b="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[er]</a:t>
            </a:r>
          </a:p>
        </p:txBody>
      </p:sp>
      <p:sp>
        <p:nvSpPr>
          <p:cNvPr id="29" name="TextBox 28"/>
          <p:cNvSpPr txBox="1"/>
          <p:nvPr/>
        </p:nvSpPr>
        <p:spPr>
          <a:xfrm>
            <a:off x="5081626" y="3308856"/>
            <a:ext cx="242316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Sport am Strand </a:t>
            </a:r>
            <a:r>
              <a:rPr kumimoji="0" lang="en-GB" sz="2000" b="0" i="1"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machen</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000" b="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[ich]</a:t>
            </a:r>
          </a:p>
        </p:txBody>
      </p:sp>
      <p:sp>
        <p:nvSpPr>
          <p:cNvPr id="30" name="TextBox 29"/>
          <p:cNvSpPr txBox="1"/>
          <p:nvPr/>
        </p:nvSpPr>
        <p:spPr>
          <a:xfrm>
            <a:off x="5086908" y="4254410"/>
            <a:ext cx="2971660" cy="707886"/>
          </a:xfrm>
          <a:prstGeom prst="rect">
            <a:avLst/>
          </a:prstGeom>
          <a:noFill/>
        </p:spPr>
        <p:txBody>
          <a:bodyPr wrap="square" rtlCol="0">
            <a:spAutoFit/>
          </a:bodyPr>
          <a:lstStyle/>
          <a:p>
            <a:pPr>
              <a:defRPr/>
            </a:pPr>
            <a:r>
              <a:rPr kumimoji="0" lang="en-GB" sz="2000" b="0" i="1"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etwas</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auf </a:t>
            </a:r>
            <a:r>
              <a:rPr kumimoji="0" lang="en-GB" sz="2000" b="0" i="1"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dem</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000" b="0" i="1"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Markt</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000" b="0" i="1"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kaufen</a:t>
            </a:r>
            <a:r>
              <a:rPr lang="en-GB" sz="2000" dirty="0">
                <a:solidFill>
                  <a:srgbClr val="104F75"/>
                </a:solidFill>
                <a:latin typeface="Century Gothic" panose="020B0502020202020204" pitchFamily="34" charset="0"/>
              </a:rPr>
              <a:t>      [</a:t>
            </a:r>
            <a:r>
              <a:rPr lang="en-GB" sz="2000" dirty="0" err="1">
                <a:solidFill>
                  <a:srgbClr val="104F75"/>
                </a:solidFill>
                <a:latin typeface="Century Gothic" panose="020B0502020202020204" pitchFamily="34" charset="0"/>
              </a:rPr>
              <a:t>sie</a:t>
            </a:r>
            <a:r>
              <a:rPr lang="en-GB" sz="2000" dirty="0">
                <a:solidFill>
                  <a:srgbClr val="104F75"/>
                </a:solidFill>
                <a:latin typeface="Century Gothic" panose="020B0502020202020204" pitchFamily="34" charset="0"/>
              </a:rPr>
              <a:t>]</a:t>
            </a:r>
            <a:r>
              <a:rPr kumimoji="0" lang="en-GB" sz="2000" b="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000" b="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Mutti</a:t>
            </a:r>
            <a:endPar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31" name="TextBox 30"/>
          <p:cNvSpPr txBox="1"/>
          <p:nvPr/>
        </p:nvSpPr>
        <p:spPr>
          <a:xfrm>
            <a:off x="5116512" y="5189783"/>
            <a:ext cx="2635871" cy="1015663"/>
          </a:xfrm>
          <a:prstGeom prst="rect">
            <a:avLst/>
          </a:prstGeom>
          <a:noFill/>
        </p:spPr>
        <p:txBody>
          <a:bodyPr wrap="square" rtlCol="0">
            <a:spAutoFit/>
          </a:bodyPr>
          <a:lstStyle/>
          <a:p>
            <a:pPr>
              <a:defRPr/>
            </a:pPr>
            <a:r>
              <a:rPr kumimoji="0" lang="en-GB" sz="2000" b="0" i="1"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eine</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Cola </a:t>
            </a:r>
            <a:r>
              <a:rPr kumimoji="0" lang="en-GB" sz="2000" b="0" i="1"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im</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Café </a:t>
            </a:r>
            <a:r>
              <a:rPr kumimoji="0" lang="en-GB" sz="2000" b="0" i="1"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trinken</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lang="en-GB" sz="2000" dirty="0">
                <a:solidFill>
                  <a:srgbClr val="104F75"/>
                </a:solidFill>
                <a:latin typeface="Century Gothic" panose="020B0502020202020204" pitchFamily="34" charset="0"/>
              </a:rPr>
              <a:t>[ich]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32" name="TextBox 31"/>
          <p:cNvSpPr txBox="1"/>
          <p:nvPr/>
        </p:nvSpPr>
        <p:spPr>
          <a:xfrm>
            <a:off x="8494654" y="2361406"/>
            <a:ext cx="2768893" cy="707886"/>
          </a:xfrm>
          <a:prstGeom prst="rect">
            <a:avLst/>
          </a:prstGeom>
          <a:noFill/>
        </p:spPr>
        <p:txBody>
          <a:bodyPr wrap="square" rtlCol="0">
            <a:spAutoFit/>
          </a:bodyPr>
          <a:lstStyle/>
          <a:p>
            <a:pPr>
              <a:defRPr/>
            </a:pP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Karaoke </a:t>
            </a:r>
            <a:r>
              <a:rPr kumimoji="0" lang="en-GB" sz="2000" b="0" i="1"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singen</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lang="en-GB" sz="2000" dirty="0">
                <a:solidFill>
                  <a:srgbClr val="104F75"/>
                </a:solidFill>
                <a:latin typeface="Century Gothic" panose="020B0502020202020204" pitchFamily="34" charset="0"/>
              </a:rPr>
              <a:t>[ich]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33" name="TextBox 32"/>
          <p:cNvSpPr txBox="1"/>
          <p:nvPr/>
        </p:nvSpPr>
        <p:spPr>
          <a:xfrm>
            <a:off x="8508855" y="3325791"/>
            <a:ext cx="2855325" cy="707886"/>
          </a:xfrm>
          <a:prstGeom prst="rect">
            <a:avLst/>
          </a:prstGeom>
          <a:noFill/>
        </p:spPr>
        <p:txBody>
          <a:bodyPr wrap="square" rtlCol="0">
            <a:spAutoFit/>
          </a:bodyPr>
          <a:lstStyle/>
          <a:p>
            <a:pPr lvl="0">
              <a:defRPr/>
            </a:pPr>
            <a:r>
              <a:rPr kumimoji="0" lang="en-GB" sz="2000" b="0" i="1"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ein</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Buch am Strand </a:t>
            </a:r>
            <a:r>
              <a:rPr kumimoji="0" lang="en-GB" sz="2000" b="0" i="1"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lesen</a:t>
            </a:r>
            <a:r>
              <a:rPr lang="en-GB" sz="2000" dirty="0">
                <a:solidFill>
                  <a:srgbClr val="104F75"/>
                </a:solidFill>
                <a:latin typeface="Century Gothic" panose="020B0502020202020204" pitchFamily="34" charset="0"/>
              </a:rPr>
              <a:t>       [</a:t>
            </a:r>
            <a:r>
              <a:rPr lang="en-GB" sz="2000" dirty="0" err="1">
                <a:solidFill>
                  <a:srgbClr val="104F75"/>
                </a:solidFill>
                <a:latin typeface="Century Gothic" panose="020B0502020202020204" pitchFamily="34" charset="0"/>
              </a:rPr>
              <a:t>sie</a:t>
            </a:r>
            <a:r>
              <a:rPr lang="en-GB" sz="2000" dirty="0">
                <a:solidFill>
                  <a:srgbClr val="104F75"/>
                </a:solidFill>
                <a:latin typeface="Century Gothic" panose="020B0502020202020204" pitchFamily="34" charset="0"/>
              </a:rPr>
              <a:t>] </a:t>
            </a:r>
            <a:r>
              <a:rPr lang="en-GB" sz="2000" dirty="0" err="1">
                <a:solidFill>
                  <a:srgbClr val="104F75"/>
                </a:solidFill>
                <a:latin typeface="Century Gothic" panose="020B0502020202020204" pitchFamily="34" charset="0"/>
              </a:rPr>
              <a:t>Mutti</a:t>
            </a:r>
            <a:endPar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34" name="TextBox 33"/>
          <p:cNvSpPr txBox="1"/>
          <p:nvPr/>
        </p:nvSpPr>
        <p:spPr>
          <a:xfrm>
            <a:off x="8455006" y="4266469"/>
            <a:ext cx="2808541" cy="1938992"/>
          </a:xfrm>
          <a:prstGeom prst="rect">
            <a:avLst/>
          </a:prstGeom>
          <a:noFill/>
        </p:spPr>
        <p:txBody>
          <a:bodyPr wrap="square" rtlCol="0">
            <a:spAutoFit/>
          </a:bodyPr>
          <a:lstStyle/>
          <a:p>
            <a:pPr>
              <a:defRPr/>
            </a:pPr>
            <a:r>
              <a:rPr kumimoji="0" lang="en-GB" sz="2000" b="0" i="1"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ein</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000" b="0" i="1"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bisschen</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000" b="0" i="1"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Türkisch</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000" b="0" i="1"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im</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Dorf </a:t>
            </a:r>
            <a:r>
              <a:rPr kumimoji="0" lang="en-GB" sz="2000" b="0" i="1"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sprechen</a:t>
            </a:r>
            <a:r>
              <a:rPr lang="en-GB" sz="2000" dirty="0">
                <a:solidFill>
                  <a:srgbClr val="104F75"/>
                </a:solidFill>
                <a:latin typeface="Century Gothic" panose="020B0502020202020204" pitchFamily="34" charset="0"/>
              </a:rPr>
              <a:t>	             [ich]</a:t>
            </a:r>
          </a:p>
          <a:p>
            <a:pPr>
              <a:defRPr/>
            </a:pPr>
            <a:r>
              <a:rPr lang="en-GB" sz="2000" dirty="0">
                <a:solidFill>
                  <a:srgbClr val="104F75"/>
                </a:solidFill>
                <a:latin typeface="Century Gothic" panose="020B0502020202020204" pitchFamily="34" charset="0"/>
              </a:rPr>
              <a:t> </a:t>
            </a:r>
            <a:r>
              <a:rPr lang="en-GB" sz="2000" i="1" dirty="0">
                <a:solidFill>
                  <a:srgbClr val="104F75"/>
                </a:solidFill>
                <a:latin typeface="Century Gothic" panose="020B0502020202020204" pitchFamily="34" charset="0"/>
              </a:rPr>
              <a:t>am Abend </a:t>
            </a:r>
            <a:r>
              <a:rPr lang="en-GB" sz="2000" i="1" dirty="0" err="1">
                <a:solidFill>
                  <a:srgbClr val="104F75"/>
                </a:solidFill>
                <a:latin typeface="Century Gothic" panose="020B0502020202020204" pitchFamily="34" charset="0"/>
              </a:rPr>
              <a:t>im</a:t>
            </a:r>
            <a:r>
              <a:rPr lang="en-GB" sz="2000" i="1" dirty="0">
                <a:solidFill>
                  <a:srgbClr val="104F75"/>
                </a:solidFill>
                <a:latin typeface="Century Gothic" panose="020B0502020202020204" pitchFamily="34" charset="0"/>
              </a:rPr>
              <a:t> Café </a:t>
            </a:r>
            <a:r>
              <a:rPr lang="en-GB" sz="2000" i="1" dirty="0" err="1">
                <a:solidFill>
                  <a:srgbClr val="104F75"/>
                </a:solidFill>
                <a:latin typeface="Century Gothic" panose="020B0502020202020204" pitchFamily="34" charset="0"/>
              </a:rPr>
              <a:t>essen</a:t>
            </a:r>
            <a:r>
              <a:rPr lang="en-GB" sz="2000" dirty="0">
                <a:solidFill>
                  <a:srgbClr val="104F75"/>
                </a:solidFill>
                <a:latin typeface="Century Gothic" panose="020B0502020202020204" pitchFamily="34" charset="0"/>
              </a:rPr>
              <a:t>[</a:t>
            </a:r>
            <a:r>
              <a:rPr lang="en-GB" sz="2000" dirty="0" err="1">
                <a:solidFill>
                  <a:srgbClr val="104F75"/>
                </a:solidFill>
                <a:latin typeface="Century Gothic" panose="020B0502020202020204" pitchFamily="34" charset="0"/>
              </a:rPr>
              <a:t>er</a:t>
            </a:r>
            <a:r>
              <a:rPr lang="en-GB" sz="2000" dirty="0">
                <a:solidFill>
                  <a:srgbClr val="104F75"/>
                </a:solidFill>
                <a:latin typeface="Century Gothic" panose="020B0502020202020204" pitchFamily="34" charset="0"/>
              </a:rPr>
              <a:t>]</a:t>
            </a:r>
          </a:p>
          <a:p>
            <a:pPr>
              <a:defRPr/>
            </a:pPr>
            <a:endPar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6451" y="2648845"/>
            <a:ext cx="393764" cy="378905"/>
          </a:xfrm>
          <a:prstGeom prst="rect">
            <a:avLst/>
          </a:prstGeom>
        </p:spPr>
      </p:pic>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39134" y="3626659"/>
            <a:ext cx="360045" cy="367475"/>
          </a:xfrm>
          <a:prstGeom prst="rect">
            <a:avLst/>
          </a:prstGeom>
        </p:spPr>
      </p:pic>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53310" y="5468617"/>
            <a:ext cx="360045" cy="367475"/>
          </a:xfrm>
          <a:prstGeom prst="rect">
            <a:avLst/>
          </a:prstGeom>
        </p:spPr>
      </p:pic>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3502" y="4861814"/>
            <a:ext cx="360045" cy="367475"/>
          </a:xfrm>
          <a:prstGeom prst="rect">
            <a:avLst/>
          </a:prstGeom>
        </p:spPr>
      </p:pic>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69783" y="5518420"/>
            <a:ext cx="393764" cy="378905"/>
          </a:xfrm>
          <a:prstGeom prst="rect">
            <a:avLst/>
          </a:prstGeom>
        </p:spPr>
      </p:pic>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6642" y="2636497"/>
            <a:ext cx="360045" cy="367475"/>
          </a:xfrm>
          <a:prstGeom prst="rect">
            <a:avLst/>
          </a:prstGeom>
        </p:spPr>
      </p:pic>
      <p:sp>
        <p:nvSpPr>
          <p:cNvPr id="3" name="Rounded Rectangular Callout 2"/>
          <p:cNvSpPr/>
          <p:nvPr/>
        </p:nvSpPr>
        <p:spPr>
          <a:xfrm>
            <a:off x="3574194" y="257192"/>
            <a:ext cx="8234055" cy="1472907"/>
          </a:xfrm>
          <a:prstGeom prst="wedgeRoundRectCallout">
            <a:avLst>
              <a:gd name="adj1" fmla="val -28638"/>
              <a:gd name="adj2" fmla="val 67138"/>
              <a:gd name="adj3" fmla="val 16667"/>
            </a:avLst>
          </a:prstGeom>
          <a:solidFill>
            <a:srgbClr val="104F70"/>
          </a:solidFill>
          <a:ln>
            <a:solidFill>
              <a:srgbClr val="104F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Remember: when you start a sentence with a time adverb, the verb comes next, </a:t>
            </a:r>
            <a:r>
              <a:rPr lang="en-GB" sz="2000" i="1" u="sng" dirty="0">
                <a:latin typeface="Century Gothic" panose="020B0502020202020204" pitchFamily="34" charset="0"/>
              </a:rPr>
              <a:t>before</a:t>
            </a:r>
            <a:r>
              <a:rPr lang="en-GB" sz="2000" i="1" dirty="0">
                <a:latin typeface="Century Gothic" panose="020B0502020202020204" pitchFamily="34" charset="0"/>
              </a:rPr>
              <a:t> </a:t>
            </a:r>
            <a:r>
              <a:rPr lang="en-GB" sz="2000" dirty="0">
                <a:latin typeface="Century Gothic" panose="020B0502020202020204" pitchFamily="34" charset="0"/>
              </a:rPr>
              <a:t>the subject pronoun (Word Order 2): </a:t>
            </a:r>
          </a:p>
          <a:p>
            <a:pPr algn="ctr"/>
            <a:r>
              <a:rPr lang="en-GB" sz="2000" dirty="0">
                <a:latin typeface="Century Gothic" panose="020B0502020202020204" pitchFamily="34" charset="0"/>
              </a:rPr>
              <a:t>e.g. Am Montag </a:t>
            </a:r>
            <a:r>
              <a:rPr lang="en-GB" sz="2000" b="1" dirty="0">
                <a:latin typeface="Century Gothic" panose="020B0502020202020204" pitchFamily="34" charset="0"/>
              </a:rPr>
              <a:t>hat</a:t>
            </a:r>
            <a:r>
              <a:rPr lang="en-GB" sz="2000" dirty="0">
                <a:latin typeface="Century Gothic" panose="020B0502020202020204" pitchFamily="34" charset="0"/>
              </a:rPr>
              <a:t> </a:t>
            </a:r>
            <a:r>
              <a:rPr lang="en-GB" sz="2000" dirty="0" err="1">
                <a:latin typeface="Century Gothic" panose="020B0502020202020204" pitchFamily="34" charset="0"/>
              </a:rPr>
              <a:t>er</a:t>
            </a:r>
            <a:r>
              <a:rPr lang="en-GB" sz="2000" dirty="0">
                <a:latin typeface="Century Gothic" panose="020B0502020202020204" pitchFamily="34" charset="0"/>
              </a:rPr>
              <a:t> den </a:t>
            </a:r>
            <a:r>
              <a:rPr lang="en-GB" sz="2000" dirty="0" err="1">
                <a:latin typeface="Century Gothic" panose="020B0502020202020204" pitchFamily="34" charset="0"/>
              </a:rPr>
              <a:t>Wasserpark</a:t>
            </a:r>
            <a:r>
              <a:rPr lang="en-GB" sz="2000" dirty="0">
                <a:latin typeface="Century Gothic" panose="020B0502020202020204" pitchFamily="34" charset="0"/>
              </a:rPr>
              <a:t> </a:t>
            </a:r>
            <a:r>
              <a:rPr lang="en-GB" sz="2000" dirty="0" err="1">
                <a:latin typeface="Century Gothic" panose="020B0502020202020204" pitchFamily="34" charset="0"/>
              </a:rPr>
              <a:t>besucht</a:t>
            </a:r>
            <a:r>
              <a:rPr lang="en-GB" sz="2000" dirty="0">
                <a:latin typeface="Century Gothic" panose="020B0502020202020204" pitchFamily="34" charset="0"/>
              </a:rPr>
              <a:t>.</a:t>
            </a:r>
          </a:p>
        </p:txBody>
      </p:sp>
    </p:spTree>
    <p:extLst>
      <p:ext uri="{BB962C8B-B14F-4D97-AF65-F5344CB8AC3E}">
        <p14:creationId xmlns:p14="http://schemas.microsoft.com/office/powerpoint/2010/main" val="24110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a:grpSpLocks/>
          </p:cNvGrpSpPr>
          <p:nvPr/>
        </p:nvGrpSpPr>
        <p:grpSpPr>
          <a:xfrm>
            <a:off x="4392859" y="1512996"/>
            <a:ext cx="7587504" cy="5041362"/>
            <a:chOff x="2715895" y="1405782"/>
            <a:chExt cx="6897731" cy="4583056"/>
          </a:xfrm>
        </p:grpSpPr>
        <p:pic>
          <p:nvPicPr>
            <p:cNvPr id="1026" name="Picture 2" descr="http://www.clker.com/cliparts/F/G/4/k/8/W/diary-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5895" y="1405782"/>
              <a:ext cx="6897731" cy="45830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352800" y="1880215"/>
              <a:ext cx="2423160" cy="40011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1" i="0" u="none" strike="noStrike" cap="none" spc="0" normalizeH="0" baseline="0">
                  <a:ln>
                    <a:noFill/>
                  </a:ln>
                  <a:solidFill>
                    <a:srgbClr val="104F70"/>
                  </a:solidFill>
                  <a:effectLst/>
                  <a:uLnTx/>
                  <a:uFillTx/>
                  <a:latin typeface="Century Gothic" panose="020B0502020202020204" pitchFamily="34" charset="0"/>
                </a:defRPr>
              </a:lvl1pPr>
            </a:lstStyle>
            <a:p>
              <a:r>
                <a:rPr lang="en-GB" dirty="0"/>
                <a:t>Montag</a:t>
              </a:r>
            </a:p>
          </p:txBody>
        </p:sp>
        <p:sp>
          <p:nvSpPr>
            <p:cNvPr id="12" name="TextBox 11"/>
            <p:cNvSpPr txBox="1"/>
            <p:nvPr/>
          </p:nvSpPr>
          <p:spPr>
            <a:xfrm>
              <a:off x="3291247" y="3601129"/>
              <a:ext cx="2423160" cy="40011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1" i="0" u="none" strike="noStrike" cap="none" spc="0" normalizeH="0" baseline="0">
                  <a:ln>
                    <a:noFill/>
                  </a:ln>
                  <a:solidFill>
                    <a:srgbClr val="104F70"/>
                  </a:solidFill>
                  <a:effectLst/>
                  <a:uLnTx/>
                  <a:uFillTx/>
                  <a:latin typeface="Century Gothic" panose="020B0502020202020204" pitchFamily="34" charset="0"/>
                </a:defRPr>
              </a:lvl1pPr>
            </a:lstStyle>
            <a:p>
              <a:r>
                <a:rPr lang="en-GB" dirty="0" err="1"/>
                <a:t>Mittwoch</a:t>
              </a:r>
              <a:endParaRPr lang="en-GB" dirty="0"/>
            </a:p>
          </p:txBody>
        </p:sp>
        <p:sp>
          <p:nvSpPr>
            <p:cNvPr id="15" name="TextBox 14"/>
            <p:cNvSpPr txBox="1"/>
            <p:nvPr/>
          </p:nvSpPr>
          <p:spPr>
            <a:xfrm>
              <a:off x="3277661" y="2740961"/>
              <a:ext cx="2423160" cy="40011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1" i="0" u="none" strike="noStrike" cap="none" spc="0" normalizeH="0" baseline="0">
                  <a:ln>
                    <a:noFill/>
                  </a:ln>
                  <a:solidFill>
                    <a:srgbClr val="104F70"/>
                  </a:solidFill>
                  <a:effectLst/>
                  <a:uLnTx/>
                  <a:uFillTx/>
                  <a:latin typeface="Century Gothic" panose="020B0502020202020204" pitchFamily="34" charset="0"/>
                </a:defRPr>
              </a:lvl1pPr>
            </a:lstStyle>
            <a:p>
              <a:r>
                <a:rPr lang="en-GB" dirty="0" err="1"/>
                <a:t>Dienstag</a:t>
              </a:r>
              <a:endParaRPr lang="en-GB" dirty="0"/>
            </a:p>
          </p:txBody>
        </p:sp>
        <p:sp>
          <p:nvSpPr>
            <p:cNvPr id="16" name="TextBox 15"/>
            <p:cNvSpPr txBox="1"/>
            <p:nvPr/>
          </p:nvSpPr>
          <p:spPr>
            <a:xfrm>
              <a:off x="3294017" y="4475672"/>
              <a:ext cx="2781480" cy="40011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1" i="0" u="none" strike="noStrike" cap="none" spc="0" normalizeH="0" baseline="0">
                  <a:ln>
                    <a:noFill/>
                  </a:ln>
                  <a:solidFill>
                    <a:srgbClr val="104F70"/>
                  </a:solidFill>
                  <a:effectLst/>
                  <a:uLnTx/>
                  <a:uFillTx/>
                  <a:latin typeface="Century Gothic" panose="020B0502020202020204" pitchFamily="34" charset="0"/>
                </a:defRPr>
              </a:lvl1pPr>
            </a:lstStyle>
            <a:p>
              <a:r>
                <a:rPr lang="en-GB" dirty="0" err="1"/>
                <a:t>Donnerstag</a:t>
              </a:r>
              <a:endParaRPr lang="en-GB" dirty="0"/>
            </a:p>
          </p:txBody>
        </p:sp>
        <p:sp>
          <p:nvSpPr>
            <p:cNvPr id="17" name="TextBox 16"/>
            <p:cNvSpPr txBox="1"/>
            <p:nvPr/>
          </p:nvSpPr>
          <p:spPr>
            <a:xfrm>
              <a:off x="6483213" y="1910043"/>
              <a:ext cx="2423160" cy="40011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1" i="0" u="none" strike="noStrike" cap="none" spc="0" normalizeH="0" baseline="0">
                  <a:ln>
                    <a:noFill/>
                  </a:ln>
                  <a:solidFill>
                    <a:srgbClr val="104F70"/>
                  </a:solidFill>
                  <a:effectLst/>
                  <a:uLnTx/>
                  <a:uFillTx/>
                  <a:latin typeface="Century Gothic" panose="020B0502020202020204" pitchFamily="34" charset="0"/>
                </a:defRPr>
              </a:lvl1pPr>
            </a:lstStyle>
            <a:p>
              <a:r>
                <a:rPr lang="en-GB" dirty="0"/>
                <a:t>Freitag</a:t>
              </a:r>
            </a:p>
          </p:txBody>
        </p:sp>
        <p:sp>
          <p:nvSpPr>
            <p:cNvPr id="18" name="TextBox 17"/>
            <p:cNvSpPr txBox="1"/>
            <p:nvPr/>
          </p:nvSpPr>
          <p:spPr>
            <a:xfrm>
              <a:off x="6406694" y="2764795"/>
              <a:ext cx="2423160" cy="40011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1" i="0" u="none" strike="noStrike" cap="none" spc="0" normalizeH="0" baseline="0">
                  <a:ln>
                    <a:noFill/>
                  </a:ln>
                  <a:solidFill>
                    <a:srgbClr val="104F70"/>
                  </a:solidFill>
                  <a:effectLst/>
                  <a:uLnTx/>
                  <a:uFillTx/>
                  <a:latin typeface="Century Gothic" panose="020B0502020202020204" pitchFamily="34" charset="0"/>
                </a:defRPr>
              </a:lvl1pPr>
            </a:lstStyle>
            <a:p>
              <a:r>
                <a:rPr lang="en-GB" dirty="0" err="1"/>
                <a:t>Samstag</a:t>
              </a:r>
              <a:endParaRPr lang="en-GB" dirty="0"/>
            </a:p>
          </p:txBody>
        </p:sp>
        <p:sp>
          <p:nvSpPr>
            <p:cNvPr id="19" name="TextBox 18"/>
            <p:cNvSpPr txBox="1"/>
            <p:nvPr/>
          </p:nvSpPr>
          <p:spPr>
            <a:xfrm>
              <a:off x="6359567" y="3619547"/>
              <a:ext cx="2423160" cy="40011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1" i="0" u="none" strike="noStrike" cap="none" spc="0" normalizeH="0" baseline="0">
                  <a:ln>
                    <a:noFill/>
                  </a:ln>
                  <a:solidFill>
                    <a:srgbClr val="104F70"/>
                  </a:solidFill>
                  <a:effectLst/>
                  <a:uLnTx/>
                  <a:uFillTx/>
                  <a:latin typeface="Century Gothic" panose="020B0502020202020204" pitchFamily="34" charset="0"/>
                </a:defRPr>
              </a:lvl1pPr>
            </a:lstStyle>
            <a:p>
              <a:r>
                <a:rPr lang="en-GB" dirty="0"/>
                <a:t>Sonntag</a:t>
              </a:r>
            </a:p>
          </p:txBody>
        </p:sp>
      </p:grpSp>
      <p:pic>
        <p:nvPicPr>
          <p:cNvPr id="4" name="Google Shape;148;p2"/>
          <p:cNvPicPr preferRelativeResize="0"/>
          <p:nvPr/>
        </p:nvPicPr>
        <p:blipFill rotWithShape="1">
          <a:blip r:embed="rId4">
            <a:alphaModFix/>
          </a:blip>
          <a:srcRect/>
          <a:stretch/>
        </p:blipFill>
        <p:spPr>
          <a:xfrm>
            <a:off x="0" y="267916"/>
            <a:ext cx="8294914" cy="869950"/>
          </a:xfrm>
          <a:prstGeom prst="rect">
            <a:avLst/>
          </a:prstGeom>
          <a:noFill/>
          <a:ln>
            <a:noFill/>
          </a:ln>
        </p:spPr>
      </p:pic>
      <p:sp>
        <p:nvSpPr>
          <p:cNvPr id="2" name="Title 1"/>
          <p:cNvSpPr>
            <a:spLocks noGrp="1"/>
          </p:cNvSpPr>
          <p:nvPr>
            <p:ph type="title"/>
          </p:nvPr>
        </p:nvSpPr>
        <p:spPr>
          <a:xfrm>
            <a:off x="0" y="-136553"/>
            <a:ext cx="10503373" cy="1325563"/>
          </a:xfrm>
        </p:spPr>
        <p:txBody>
          <a:bodyPr>
            <a:normAutofit/>
          </a:bodyPr>
          <a:lstStyle/>
          <a:p>
            <a:pPr lvl="0">
              <a:lnSpc>
                <a:spcPct val="100000"/>
              </a:lnSpc>
              <a:spcBef>
                <a:spcPts val="0"/>
              </a:spcBef>
              <a:defRPr/>
            </a:pPr>
            <a:r>
              <a:rPr lang="en-GB" sz="3600" b="1" dirty="0" err="1">
                <a:solidFill>
                  <a:schemeClr val="bg1"/>
                </a:solidFill>
              </a:rPr>
              <a:t>Antworten</a:t>
            </a:r>
            <a:endParaRPr lang="en-GB" sz="3600" b="1" dirty="0">
              <a:solidFill>
                <a:schemeClr val="bg1"/>
              </a:solidFill>
            </a:endParaRPr>
          </a:p>
        </p:txBody>
      </p:sp>
      <p:sp>
        <p:nvSpPr>
          <p:cNvPr id="14" name="Google Shape;150;p2"/>
          <p:cNvSpPr/>
          <p:nvPr/>
        </p:nvSpPr>
        <p:spPr>
          <a:xfrm>
            <a:off x="9400478" y="103918"/>
            <a:ext cx="2641047"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rPr>
              <a:t>l</a:t>
            </a:r>
            <a:r>
              <a:rPr kumimoji="0" lang="en-GB" sz="1800" b="1" i="0" u="none" strike="noStrike" kern="1200" cap="none" spc="0" normalizeH="0" baseline="0" noProof="0" dirty="0" err="1">
                <a:ln>
                  <a:noFill/>
                </a:ln>
                <a:solidFill>
                  <a:srgbClr val="FFFFFF"/>
                </a:solidFill>
                <a:effectLst/>
                <a:uLnTx/>
                <a:uFillTx/>
                <a:latin typeface="Century Gothic" panose="020B0502020202020204" pitchFamily="34" charset="0"/>
                <a:ea typeface="Century Gothic"/>
                <a:cs typeface="Century Gothic"/>
                <a:sym typeface="Century Gothic"/>
              </a:rPr>
              <a:t>esen</a:t>
            </a:r>
            <a:r>
              <a:rPr kumimoji="0" lang="en-GB" sz="18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rPr>
              <a:t> und </a:t>
            </a:r>
            <a:r>
              <a:rPr kumimoji="0" lang="en-GB" sz="1800" b="1" i="0" u="none" strike="noStrike" kern="1200" cap="none" spc="0" normalizeH="0" baseline="0" noProof="0" dirty="0" err="1">
                <a:ln>
                  <a:noFill/>
                </a:ln>
                <a:solidFill>
                  <a:srgbClr val="FFFFFF"/>
                </a:solidFill>
                <a:effectLst/>
                <a:uLnTx/>
                <a:uFillTx/>
                <a:latin typeface="Century Gothic" panose="020B0502020202020204" pitchFamily="34" charset="0"/>
                <a:ea typeface="Century Gothic"/>
                <a:cs typeface="Century Gothic"/>
                <a:sym typeface="Century Gothic"/>
              </a:rPr>
              <a:t>schreiben</a:t>
            </a:r>
            <a:endParaRPr kumimoji="0" sz="18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3" name="Rectangle: Rounded Corners 22">
            <a:extLst>
              <a:ext uri="{FF2B5EF4-FFF2-40B4-BE49-F238E27FC236}">
                <a16:creationId xmlns:a16="http://schemas.microsoft.com/office/drawing/2014/main" id="{475F782A-9E78-414C-B892-2D89C98BA4E7}"/>
              </a:ext>
            </a:extLst>
          </p:cNvPr>
          <p:cNvSpPr/>
          <p:nvPr/>
        </p:nvSpPr>
        <p:spPr>
          <a:xfrm>
            <a:off x="387099" y="1017737"/>
            <a:ext cx="3830278" cy="530075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24" name="Rectangle 23"/>
          <p:cNvSpPr/>
          <p:nvPr/>
        </p:nvSpPr>
        <p:spPr>
          <a:xfrm>
            <a:off x="838200" y="1732768"/>
            <a:ext cx="2836984" cy="38109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5" name="TextBox 24"/>
          <p:cNvSpPr txBox="1"/>
          <p:nvPr/>
        </p:nvSpPr>
        <p:spPr>
          <a:xfrm>
            <a:off x="967040" y="1732768"/>
            <a:ext cx="2842960" cy="378565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 is nicht fair, Mutti! Du musst immer arbeiten und wir haben keinen Urlaub gemacht! Letztes Jahr haben wir sehr viel in der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Türkei</a:t>
            </a: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gemacht!    </a:t>
            </a:r>
            <a:r>
              <a:rPr kumimoji="0" lang="de-DE"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xx Mia </a:t>
            </a:r>
            <a:r>
              <a:rPr kumimoji="0" lang="de-DE"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a:t>
            </a:r>
            <a:endParaRPr kumimoji="0" lang="de-DE"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6" name="Oval 25">
            <a:extLst>
              <a:ext uri="{FF2B5EF4-FFF2-40B4-BE49-F238E27FC236}">
                <a16:creationId xmlns:a16="http://schemas.microsoft.com/office/drawing/2014/main" id="{DDD9EB96-DADE-421D-802E-C21459DDF5E3}"/>
              </a:ext>
            </a:extLst>
          </p:cNvPr>
          <p:cNvSpPr/>
          <p:nvPr/>
        </p:nvSpPr>
        <p:spPr>
          <a:xfrm>
            <a:off x="2027281" y="5702111"/>
            <a:ext cx="495902" cy="45809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28" name="TextBox 27"/>
          <p:cNvSpPr txBox="1"/>
          <p:nvPr/>
        </p:nvSpPr>
        <p:spPr>
          <a:xfrm>
            <a:off x="5025746" y="2333722"/>
            <a:ext cx="317770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Er hat den Wasserpark besucht.</a:t>
            </a:r>
            <a:endParaRPr kumimoji="0" lang="en-GB" sz="2000" b="0" i="0" u="none" strike="noStrike" kern="1200" cap="none" spc="0" normalizeH="0" baseline="0" noProof="0">
              <a:ln>
                <a:noFill/>
              </a:ln>
              <a:solidFill>
                <a:srgbClr val="104F75"/>
              </a:solidFill>
              <a:effectLst/>
              <a:uLnTx/>
              <a:uFillTx/>
              <a:latin typeface="Century Gothic" panose="020B0502020202020204" pitchFamily="34" charset="0"/>
              <a:ea typeface="+mn-ea"/>
              <a:cs typeface="+mn-cs"/>
            </a:endParaRPr>
          </a:p>
        </p:txBody>
      </p:sp>
      <p:sp>
        <p:nvSpPr>
          <p:cNvPr id="29" name="TextBox 28"/>
          <p:cNvSpPr txBox="1"/>
          <p:nvPr/>
        </p:nvSpPr>
        <p:spPr>
          <a:xfrm>
            <a:off x="5081626" y="3308856"/>
            <a:ext cx="375240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Ich </a:t>
            </a:r>
            <a:r>
              <a:rPr kumimoji="0" lang="en-GB" sz="2000" b="0" i="1"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habe</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am Strand </a:t>
            </a:r>
            <a:b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br>
            <a:r>
              <a:rPr lang="en-GB" sz="2000" i="1" dirty="0">
                <a:solidFill>
                  <a:srgbClr val="104F75"/>
                </a:solidFill>
                <a:latin typeface="Century Gothic" panose="020B0502020202020204" pitchFamily="34" charset="0"/>
              </a:rPr>
              <a:t>Sport </a:t>
            </a:r>
            <a:r>
              <a:rPr lang="en-GB" sz="2000" i="1" dirty="0" err="1">
                <a:solidFill>
                  <a:srgbClr val="104F75"/>
                </a:solidFill>
                <a:latin typeface="Century Gothic" panose="020B0502020202020204" pitchFamily="34" charset="0"/>
              </a:rPr>
              <a:t>gemacht</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30" name="TextBox 29"/>
          <p:cNvSpPr txBox="1"/>
          <p:nvPr/>
        </p:nvSpPr>
        <p:spPr>
          <a:xfrm>
            <a:off x="5086908" y="4254410"/>
            <a:ext cx="297166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Sie hat etwas auf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dem </a:t>
            </a:r>
            <a:r>
              <a:rPr kumimoji="0" lang="en-GB" sz="2000" b="0" i="1" u="none" strike="noStrike" kern="1200" cap="none" spc="0" normalizeH="0" baseline="0" noProof="0" err="1">
                <a:ln>
                  <a:noFill/>
                </a:ln>
                <a:solidFill>
                  <a:srgbClr val="104F75"/>
                </a:solidFill>
                <a:effectLst/>
                <a:uLnTx/>
                <a:uFillTx/>
                <a:latin typeface="Century Gothic" panose="020B0502020202020204" pitchFamily="34" charset="0"/>
                <a:ea typeface="+mn-ea"/>
                <a:cs typeface="+mn-cs"/>
              </a:rPr>
              <a:t>Markt</a:t>
            </a:r>
            <a:r>
              <a:rPr kumimoji="0" lang="en-GB" sz="2000" b="0" i="1"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 gekauft.</a:t>
            </a:r>
            <a:endPar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31" name="TextBox 30"/>
          <p:cNvSpPr txBox="1"/>
          <p:nvPr/>
        </p:nvSpPr>
        <p:spPr>
          <a:xfrm>
            <a:off x="4908574" y="5217674"/>
            <a:ext cx="2758772" cy="707886"/>
          </a:xfrm>
          <a:prstGeom prst="rect">
            <a:avLst/>
          </a:prstGeom>
          <a:noFill/>
        </p:spPr>
        <p:txBody>
          <a:bodyPr wrap="square" rtlCol="0">
            <a:spAutoFit/>
          </a:bodyPr>
          <a:lstStyle/>
          <a:p>
            <a:pPr lvl="0">
              <a:defRPr/>
            </a:pP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Ich </a:t>
            </a:r>
            <a:r>
              <a:rPr kumimoji="0" lang="en-GB" sz="2000" b="0" i="1"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habe</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000" b="0" i="1"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im</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Café </a:t>
            </a:r>
            <a:r>
              <a:rPr lang="en-GB" sz="2000" i="1" dirty="0" err="1">
                <a:solidFill>
                  <a:srgbClr val="104F75"/>
                </a:solidFill>
                <a:latin typeface="Century Gothic" panose="020B0502020202020204" pitchFamily="34" charset="0"/>
              </a:rPr>
              <a:t>eine</a:t>
            </a:r>
            <a:r>
              <a:rPr lang="en-GB" sz="2000" i="1" dirty="0">
                <a:solidFill>
                  <a:srgbClr val="104F75"/>
                </a:solidFill>
                <a:latin typeface="Century Gothic" panose="020B0502020202020204" pitchFamily="34" charset="0"/>
              </a:rPr>
              <a:t> Cola </a:t>
            </a:r>
            <a:r>
              <a:rPr lang="en-GB" sz="2000" i="1" dirty="0" err="1">
                <a:solidFill>
                  <a:srgbClr val="104F75"/>
                </a:solidFill>
                <a:latin typeface="Century Gothic" panose="020B0502020202020204" pitchFamily="34" charset="0"/>
              </a:rPr>
              <a:t>getrunken</a:t>
            </a:r>
            <a:endPar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32" name="TextBox 31"/>
          <p:cNvSpPr txBox="1"/>
          <p:nvPr/>
        </p:nvSpPr>
        <p:spPr>
          <a:xfrm>
            <a:off x="8494654" y="2361406"/>
            <a:ext cx="27688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Ich habe Karaoke gesungen. </a:t>
            </a:r>
            <a:endPar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33" name="TextBox 32"/>
          <p:cNvSpPr txBox="1"/>
          <p:nvPr/>
        </p:nvSpPr>
        <p:spPr>
          <a:xfrm>
            <a:off x="8508855" y="3325791"/>
            <a:ext cx="28553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Sie hat ein </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Buch am </a:t>
            </a:r>
            <a:r>
              <a:rPr kumimoji="0" lang="en-GB" sz="2000" b="0" i="1"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Strand gelesen.</a:t>
            </a:r>
            <a:endPar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34" name="TextBox 33"/>
          <p:cNvSpPr txBox="1"/>
          <p:nvPr/>
        </p:nvSpPr>
        <p:spPr>
          <a:xfrm>
            <a:off x="8455006" y="4316054"/>
            <a:ext cx="280854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Ich habe ein </a:t>
            </a:r>
            <a:r>
              <a:rPr kumimoji="0" lang="en-GB" sz="2000" b="0" i="1"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bisschen</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000" b="0" i="1"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Türkisch</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000" b="0" i="1"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im</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000" b="0" i="1"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Dorf gesprochen.</a:t>
            </a:r>
            <a:endParaRPr kumimoji="0" lang="en-GB" sz="2000" b="0" i="0" u="none" strike="noStrike" kern="1200" cap="none" spc="0" normalizeH="0" baseline="0" noProof="0">
              <a:ln>
                <a:noFill/>
              </a:ln>
              <a:solidFill>
                <a:srgbClr val="104F75"/>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 Er hat </a:t>
            </a:r>
            <a:r>
              <a:rPr kumimoji="0" lang="en-GB" sz="2000" b="0" i="1"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am Abend im Café gegessen.</a:t>
            </a:r>
            <a:endParaRPr kumimoji="0" lang="en-GB" sz="2000" b="0" i="0" u="none" strike="noStrike" kern="1200" cap="none" spc="0" normalizeH="0" baseline="0" noProof="0">
              <a:ln>
                <a:noFill/>
              </a:ln>
              <a:solidFill>
                <a:srgbClr val="104F75"/>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6451" y="2648845"/>
            <a:ext cx="393764" cy="378905"/>
          </a:xfrm>
          <a:prstGeom prst="rect">
            <a:avLst/>
          </a:prstGeom>
        </p:spPr>
      </p:pic>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39134" y="3626659"/>
            <a:ext cx="360045" cy="367475"/>
          </a:xfrm>
          <a:prstGeom prst="rect">
            <a:avLst/>
          </a:prstGeom>
        </p:spPr>
      </p:pic>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53310" y="5468617"/>
            <a:ext cx="360045" cy="367475"/>
          </a:xfrm>
          <a:prstGeom prst="rect">
            <a:avLst/>
          </a:prstGeom>
        </p:spPr>
      </p:pic>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3502" y="4861814"/>
            <a:ext cx="360045" cy="367475"/>
          </a:xfrm>
          <a:prstGeom prst="rect">
            <a:avLst/>
          </a:prstGeom>
        </p:spPr>
      </p:pic>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69783" y="5518420"/>
            <a:ext cx="393764" cy="378905"/>
          </a:xfrm>
          <a:prstGeom prst="rect">
            <a:avLst/>
          </a:prstGeom>
        </p:spPr>
      </p:pic>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6642" y="2636497"/>
            <a:ext cx="360045" cy="367475"/>
          </a:xfrm>
          <a:prstGeom prst="rect">
            <a:avLst/>
          </a:prstGeom>
        </p:spPr>
      </p:pic>
    </p:spTree>
    <p:extLst>
      <p:ext uri="{BB962C8B-B14F-4D97-AF65-F5344CB8AC3E}">
        <p14:creationId xmlns:p14="http://schemas.microsoft.com/office/powerpoint/2010/main" val="185993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7837C97D-F6F6-427A-A2FC-CE5CB72C1511}"/>
              </a:ext>
            </a:extLst>
          </p:cNvPr>
          <p:cNvSpPr txBox="1"/>
          <p:nvPr/>
        </p:nvSpPr>
        <p:spPr>
          <a:xfrm>
            <a:off x="300038" y="1334771"/>
            <a:ext cx="11891962" cy="155145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When using the </a:t>
            </a:r>
            <a:r>
              <a:rPr lang="en-US" sz="2000" b="1" dirty="0">
                <a:solidFill>
                  <a:srgbClr val="104F70"/>
                </a:solidFill>
                <a:latin typeface="Century Gothic" panose="020B0502020202020204" pitchFamily="34" charset="0"/>
              </a:rPr>
              <a:t>perfect tense</a:t>
            </a: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to ask a question,</a:t>
            </a:r>
            <a:r>
              <a:rPr kumimoji="0" lang="en-US" sz="22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just swap the verb ‘</a:t>
            </a:r>
            <a:r>
              <a:rPr kumimoji="0" lang="en-US" sz="2200" b="0" i="0" u="none" strike="noStrike" kern="1200" cap="none" spc="0" normalizeH="0" baseline="0" noProof="0" dirty="0" err="1">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haben</a:t>
            </a:r>
            <a:r>
              <a:rPr kumimoji="0" lang="en-US" sz="22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and the</a:t>
            </a:r>
            <a:r>
              <a:rPr kumimoji="0" lang="en-US" sz="2200" b="0" i="0" u="none" strike="noStrike" kern="1200" cap="none" spc="0" normalizeH="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2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subject,</a:t>
            </a:r>
            <a:r>
              <a:rPr kumimoji="0" lang="en-US" sz="2200" b="0" i="0" u="none" strike="noStrike" kern="1200" cap="none" spc="0" normalizeH="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2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e.g. ‘du’:</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8564181" cy="869950"/>
          </a:xfrm>
          <a:prstGeom prst="rect">
            <a:avLst/>
          </a:prstGeom>
        </p:spPr>
      </p:pic>
      <p:sp>
        <p:nvSpPr>
          <p:cNvPr id="4" name="Title 3"/>
          <p:cNvSpPr>
            <a:spLocks noGrp="1"/>
          </p:cNvSpPr>
          <p:nvPr>
            <p:ph type="title"/>
          </p:nvPr>
        </p:nvSpPr>
        <p:spPr>
          <a:xfrm>
            <a:off x="0" y="332620"/>
            <a:ext cx="7572270" cy="707849"/>
          </a:xfrm>
        </p:spPr>
        <p:txBody>
          <a:bodyPr>
            <a:normAutofit fontScale="90000"/>
          </a:bodyPr>
          <a:lstStyle/>
          <a:p>
            <a:r>
              <a:rPr lang="en-GB" sz="3600" b="1" dirty="0">
                <a:solidFill>
                  <a:schemeClr val="bg1"/>
                </a:solidFill>
              </a:rPr>
              <a:t>Asking questions about past actions</a:t>
            </a:r>
          </a:p>
        </p:txBody>
      </p:sp>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graphicFrame>
        <p:nvGraphicFramePr>
          <p:cNvPr id="14" name="Table 13">
            <a:extLst>
              <a:ext uri="{FF2B5EF4-FFF2-40B4-BE49-F238E27FC236}">
                <a16:creationId xmlns:a16="http://schemas.microsoft.com/office/drawing/2014/main" id="{C3585864-D256-194D-B21F-4B7FD087D4F3}"/>
              </a:ext>
            </a:extLst>
          </p:cNvPr>
          <p:cNvGraphicFramePr>
            <a:graphicFrameLocks noGrp="1"/>
          </p:cNvGraphicFramePr>
          <p:nvPr>
            <p:extLst>
              <p:ext uri="{D42A27DB-BD31-4B8C-83A1-F6EECF244321}">
                <p14:modId xmlns:p14="http://schemas.microsoft.com/office/powerpoint/2010/main" val="700892737"/>
              </p:ext>
            </p:extLst>
          </p:nvPr>
        </p:nvGraphicFramePr>
        <p:xfrm>
          <a:off x="2476068" y="3739221"/>
          <a:ext cx="6904229" cy="361302"/>
        </p:xfrm>
        <a:graphic>
          <a:graphicData uri="http://schemas.openxmlformats.org/drawingml/2006/table">
            <a:tbl>
              <a:tblPr firstRow="1" firstCol="1" bandRow="1"/>
              <a:tblGrid>
                <a:gridCol w="1970314">
                  <a:extLst>
                    <a:ext uri="{9D8B030D-6E8A-4147-A177-3AD203B41FA5}">
                      <a16:colId xmlns:a16="http://schemas.microsoft.com/office/drawing/2014/main" val="1349661642"/>
                    </a:ext>
                  </a:extLst>
                </a:gridCol>
                <a:gridCol w="1969151">
                  <a:extLst>
                    <a:ext uri="{9D8B030D-6E8A-4147-A177-3AD203B41FA5}">
                      <a16:colId xmlns:a16="http://schemas.microsoft.com/office/drawing/2014/main" val="1476335593"/>
                    </a:ext>
                  </a:extLst>
                </a:gridCol>
                <a:gridCol w="2964764">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Hast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Fußball </a:t>
                      </a:r>
                      <a:r>
                        <a:rPr lang="en-US" sz="2200" b="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gespielt</a:t>
                      </a:r>
                      <a:r>
                        <a:rPr lang="en-US" sz="22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graphicFrame>
        <p:nvGraphicFramePr>
          <p:cNvPr id="17" name="Table 16">
            <a:extLst>
              <a:ext uri="{FF2B5EF4-FFF2-40B4-BE49-F238E27FC236}">
                <a16:creationId xmlns:a16="http://schemas.microsoft.com/office/drawing/2014/main" id="{975D2124-681A-5249-9889-59E7FAB1C77C}"/>
              </a:ext>
            </a:extLst>
          </p:cNvPr>
          <p:cNvGraphicFramePr>
            <a:graphicFrameLocks noGrp="1"/>
          </p:cNvGraphicFramePr>
          <p:nvPr>
            <p:extLst>
              <p:ext uri="{D42A27DB-BD31-4B8C-83A1-F6EECF244321}">
                <p14:modId xmlns:p14="http://schemas.microsoft.com/office/powerpoint/2010/main" val="3905070148"/>
              </p:ext>
            </p:extLst>
          </p:nvPr>
        </p:nvGraphicFramePr>
        <p:xfrm>
          <a:off x="2465135" y="2475649"/>
          <a:ext cx="6904229" cy="331089"/>
        </p:xfrm>
        <a:graphic>
          <a:graphicData uri="http://schemas.openxmlformats.org/drawingml/2006/table">
            <a:tbl>
              <a:tblPr firstRow="1" firstCol="1" bandRow="1"/>
              <a:tblGrid>
                <a:gridCol w="1970314">
                  <a:extLst>
                    <a:ext uri="{9D8B030D-6E8A-4147-A177-3AD203B41FA5}">
                      <a16:colId xmlns:a16="http://schemas.microsoft.com/office/drawing/2014/main" val="3299332981"/>
                    </a:ext>
                  </a:extLst>
                </a:gridCol>
                <a:gridCol w="1969151">
                  <a:extLst>
                    <a:ext uri="{9D8B030D-6E8A-4147-A177-3AD203B41FA5}">
                      <a16:colId xmlns:a16="http://schemas.microsoft.com/office/drawing/2014/main" val="2339081122"/>
                    </a:ext>
                  </a:extLst>
                </a:gridCol>
                <a:gridCol w="2964764">
                  <a:extLst>
                    <a:ext uri="{9D8B030D-6E8A-4147-A177-3AD203B41FA5}">
                      <a16:colId xmlns:a16="http://schemas.microsoft.com/office/drawing/2014/main" val="1873099146"/>
                    </a:ext>
                  </a:extLst>
                </a:gridCol>
              </a:tblGrid>
              <a:tr h="0">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hast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Fußball gespielt.</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sp>
        <p:nvSpPr>
          <p:cNvPr id="21" name="Rounded Rectangle 20">
            <a:extLst>
              <a:ext uri="{FF2B5EF4-FFF2-40B4-BE49-F238E27FC236}">
                <a16:creationId xmlns:a16="http://schemas.microsoft.com/office/drawing/2014/main" id="{C296FE08-43E2-6E45-A27E-234EC6D29B89}"/>
              </a:ext>
            </a:extLst>
          </p:cNvPr>
          <p:cNvSpPr/>
          <p:nvPr/>
        </p:nvSpPr>
        <p:spPr>
          <a:xfrm>
            <a:off x="9946888" y="291230"/>
            <a:ext cx="1945074" cy="400919"/>
          </a:xfrm>
          <a:prstGeom prst="roundRect">
            <a:avLst/>
          </a:prstGeom>
          <a:solidFill>
            <a:srgbClr val="DAA52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Grammatik</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6" name="Picture 15">
            <a:extLst>
              <a:ext uri="{FF2B5EF4-FFF2-40B4-BE49-F238E27FC236}">
                <a16:creationId xmlns:a16="http://schemas.microsoft.com/office/drawing/2014/main" id="{5061A712-A2C9-4406-8631-37EB3CB511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2075" y="2603014"/>
            <a:ext cx="548222" cy="550990"/>
          </a:xfrm>
          <a:prstGeom prst="rect">
            <a:avLst/>
          </a:prstGeom>
        </p:spPr>
      </p:pic>
      <p:sp>
        <p:nvSpPr>
          <p:cNvPr id="31" name="TextBox 30"/>
          <p:cNvSpPr txBox="1"/>
          <p:nvPr/>
        </p:nvSpPr>
        <p:spPr>
          <a:xfrm>
            <a:off x="343846" y="2442767"/>
            <a:ext cx="148590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Statement</a:t>
            </a:r>
          </a:p>
        </p:txBody>
      </p:sp>
      <p:sp>
        <p:nvSpPr>
          <p:cNvPr id="32" name="TextBox 31"/>
          <p:cNvSpPr txBox="1"/>
          <p:nvPr/>
        </p:nvSpPr>
        <p:spPr>
          <a:xfrm>
            <a:off x="343846" y="3695213"/>
            <a:ext cx="147353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Question</a:t>
            </a:r>
          </a:p>
        </p:txBody>
      </p:sp>
      <p:graphicFrame>
        <p:nvGraphicFramePr>
          <p:cNvPr id="23" name="Table 22">
            <a:extLst>
              <a:ext uri="{FF2B5EF4-FFF2-40B4-BE49-F238E27FC236}">
                <a16:creationId xmlns:a16="http://schemas.microsoft.com/office/drawing/2014/main" id="{975D2124-681A-5249-9889-59E7FAB1C77C}"/>
              </a:ext>
            </a:extLst>
          </p:cNvPr>
          <p:cNvGraphicFramePr>
            <a:graphicFrameLocks noGrp="1"/>
          </p:cNvGraphicFramePr>
          <p:nvPr>
            <p:extLst>
              <p:ext uri="{D42A27DB-BD31-4B8C-83A1-F6EECF244321}">
                <p14:modId xmlns:p14="http://schemas.microsoft.com/office/powerpoint/2010/main" val="736700370"/>
              </p:ext>
            </p:extLst>
          </p:nvPr>
        </p:nvGraphicFramePr>
        <p:xfrm>
          <a:off x="2465134" y="2834424"/>
          <a:ext cx="6904229" cy="331089"/>
        </p:xfrm>
        <a:graphic>
          <a:graphicData uri="http://schemas.openxmlformats.org/drawingml/2006/table">
            <a:tbl>
              <a:tblPr firstRow="1" firstCol="1" bandRow="1"/>
              <a:tblGrid>
                <a:gridCol w="1970314">
                  <a:extLst>
                    <a:ext uri="{9D8B030D-6E8A-4147-A177-3AD203B41FA5}">
                      <a16:colId xmlns:a16="http://schemas.microsoft.com/office/drawing/2014/main" val="3299332981"/>
                    </a:ext>
                  </a:extLst>
                </a:gridCol>
                <a:gridCol w="1969151">
                  <a:extLst>
                    <a:ext uri="{9D8B030D-6E8A-4147-A177-3AD203B41FA5}">
                      <a16:colId xmlns:a16="http://schemas.microsoft.com/office/drawing/2014/main" val="2339081122"/>
                    </a:ext>
                  </a:extLst>
                </a:gridCol>
                <a:gridCol w="2964764">
                  <a:extLst>
                    <a:ext uri="{9D8B030D-6E8A-4147-A177-3AD203B41FA5}">
                      <a16:colId xmlns:a16="http://schemas.microsoft.com/office/drawing/2014/main" val="1873099146"/>
                    </a:ext>
                  </a:extLst>
                </a:gridCol>
              </a:tblGrid>
              <a:tr h="0">
                <a:tc>
                  <a:txBody>
                    <a:bodyPr/>
                    <a:lstStyle/>
                    <a:p>
                      <a:pPr>
                        <a:lnSpc>
                          <a:spcPct val="107000"/>
                        </a:lnSpc>
                        <a:spcAft>
                          <a:spcPts val="0"/>
                        </a:spcAft>
                      </a:pPr>
                      <a:r>
                        <a:rPr lang="en-US" sz="2200" i="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You</a:t>
                      </a:r>
                      <a:endParaRPr lang="en-GB" sz="2200" i="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i="1">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have</a:t>
                      </a:r>
                      <a:endParaRPr lang="en-GB" sz="2200" i="1"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i="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played</a:t>
                      </a:r>
                      <a:r>
                        <a:rPr lang="en-US" sz="2200" i="1" baseline="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football</a:t>
                      </a:r>
                      <a:r>
                        <a:rPr lang="en-US" sz="2200" i="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i="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graphicFrame>
        <p:nvGraphicFramePr>
          <p:cNvPr id="24" name="Table 23">
            <a:extLst>
              <a:ext uri="{FF2B5EF4-FFF2-40B4-BE49-F238E27FC236}">
                <a16:creationId xmlns:a16="http://schemas.microsoft.com/office/drawing/2014/main" id="{975D2124-681A-5249-9889-59E7FAB1C77C}"/>
              </a:ext>
            </a:extLst>
          </p:cNvPr>
          <p:cNvGraphicFramePr>
            <a:graphicFrameLocks noGrp="1"/>
          </p:cNvGraphicFramePr>
          <p:nvPr>
            <p:extLst>
              <p:ext uri="{D42A27DB-BD31-4B8C-83A1-F6EECF244321}">
                <p14:modId xmlns:p14="http://schemas.microsoft.com/office/powerpoint/2010/main" val="1469571439"/>
              </p:ext>
            </p:extLst>
          </p:nvPr>
        </p:nvGraphicFramePr>
        <p:xfrm>
          <a:off x="2489733" y="4130878"/>
          <a:ext cx="6904229" cy="331089"/>
        </p:xfrm>
        <a:graphic>
          <a:graphicData uri="http://schemas.openxmlformats.org/drawingml/2006/table">
            <a:tbl>
              <a:tblPr firstRow="1" firstCol="1" bandRow="1"/>
              <a:tblGrid>
                <a:gridCol w="1970314">
                  <a:extLst>
                    <a:ext uri="{9D8B030D-6E8A-4147-A177-3AD203B41FA5}">
                      <a16:colId xmlns:a16="http://schemas.microsoft.com/office/drawing/2014/main" val="3299332981"/>
                    </a:ext>
                  </a:extLst>
                </a:gridCol>
                <a:gridCol w="1969151">
                  <a:extLst>
                    <a:ext uri="{9D8B030D-6E8A-4147-A177-3AD203B41FA5}">
                      <a16:colId xmlns:a16="http://schemas.microsoft.com/office/drawing/2014/main" val="2339081122"/>
                    </a:ext>
                  </a:extLst>
                </a:gridCol>
                <a:gridCol w="2964764">
                  <a:extLst>
                    <a:ext uri="{9D8B030D-6E8A-4147-A177-3AD203B41FA5}">
                      <a16:colId xmlns:a16="http://schemas.microsoft.com/office/drawing/2014/main" val="1873099146"/>
                    </a:ext>
                  </a:extLst>
                </a:gridCol>
              </a:tblGrid>
              <a:tr h="0">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200" b="1" i="1">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Have</a:t>
                      </a:r>
                      <a:endParaRPr lang="en-GB" sz="2200" i="1">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200" i="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you</a:t>
                      </a:r>
                      <a:endParaRPr lang="en-GB" sz="2200" i="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i="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played</a:t>
                      </a:r>
                      <a:r>
                        <a:rPr lang="en-US" sz="2200" i="1" baseline="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football?</a:t>
                      </a:r>
                      <a:endParaRPr lang="en-GB" sz="2200" i="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sp>
        <p:nvSpPr>
          <p:cNvPr id="27" name="Rounded Rectangular Callout 26"/>
          <p:cNvSpPr/>
          <p:nvPr/>
        </p:nvSpPr>
        <p:spPr>
          <a:xfrm>
            <a:off x="9599661" y="1948838"/>
            <a:ext cx="2303667" cy="2146485"/>
          </a:xfrm>
          <a:prstGeom prst="wedgeRoundRectCallout">
            <a:avLst>
              <a:gd name="adj1" fmla="val -76401"/>
              <a:gd name="adj2" fmla="val 32313"/>
              <a:gd name="adj3" fmla="val 16667"/>
            </a:avLst>
          </a:prstGeom>
          <a:solidFill>
            <a:srgbClr val="1F4E79"/>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Remember</a:t>
            </a:r>
            <a:r>
              <a:rPr kumimoji="0" lang="en-GB" sz="2000" b="0" i="0" u="none" strike="noStrike" kern="1200" cap="none" spc="0" normalizeH="0" noProof="0">
                <a:ln>
                  <a:noFill/>
                </a:ln>
                <a:solidFill>
                  <a:prstClr val="white"/>
                </a:solidFill>
                <a:effectLst/>
                <a:uLnTx/>
                <a:uFillTx/>
                <a:latin typeface="Century Gothic" panose="020B0502020202020204" pitchFamily="34" charset="0"/>
                <a:ea typeface="+mn-ea"/>
                <a:cs typeface="+mn-cs"/>
              </a:rPr>
              <a:t> that the </a:t>
            </a:r>
            <a:r>
              <a:rPr kumimoji="0" lang="en-GB" sz="2000" b="1" i="0" u="none" strike="noStrike" kern="1200" cap="none" spc="0" normalizeH="0" noProof="0">
                <a:ln>
                  <a:noFill/>
                </a:ln>
                <a:solidFill>
                  <a:prstClr val="white"/>
                </a:solidFill>
                <a:effectLst/>
                <a:uLnTx/>
                <a:uFillTx/>
                <a:latin typeface="Century Gothic" panose="020B0502020202020204" pitchFamily="34" charset="0"/>
                <a:ea typeface="+mn-ea"/>
                <a:cs typeface="+mn-cs"/>
              </a:rPr>
              <a:t>past participle </a:t>
            </a:r>
            <a:r>
              <a:rPr kumimoji="0" lang="en-GB" sz="2000" b="0" i="0" u="none" strike="noStrike" kern="1200" cap="none" spc="0" normalizeH="0" noProof="0">
                <a:ln>
                  <a:noFill/>
                </a:ln>
                <a:solidFill>
                  <a:prstClr val="white"/>
                </a:solidFill>
                <a:effectLst/>
                <a:uLnTx/>
                <a:uFillTx/>
                <a:latin typeface="Century Gothic" panose="020B0502020202020204" pitchFamily="34" charset="0"/>
                <a:ea typeface="+mn-ea"/>
                <a:cs typeface="+mn-cs"/>
              </a:rPr>
              <a:t>goes to the </a:t>
            </a:r>
            <a:r>
              <a:rPr kumimoji="0" lang="en-GB" sz="2000" b="1" i="0" u="none" strike="noStrike" kern="1200" cap="none" spc="0" normalizeH="0" noProof="0">
                <a:ln>
                  <a:noFill/>
                </a:ln>
                <a:solidFill>
                  <a:prstClr val="white"/>
                </a:solidFill>
                <a:effectLst/>
                <a:uLnTx/>
                <a:uFillTx/>
                <a:latin typeface="Century Gothic" panose="020B0502020202020204" pitchFamily="34" charset="0"/>
                <a:ea typeface="+mn-ea"/>
                <a:cs typeface="+mn-cs"/>
              </a:rPr>
              <a:t>end</a:t>
            </a:r>
            <a:r>
              <a:rPr kumimoji="0" lang="en-GB" sz="2000" b="0" i="0" u="none" strike="noStrike" kern="1200" cap="none" spc="0" normalizeH="0" noProof="0">
                <a:ln>
                  <a:noFill/>
                </a:ln>
                <a:solidFill>
                  <a:prstClr val="white"/>
                </a:solidFill>
                <a:effectLst/>
                <a:uLnTx/>
                <a:uFillTx/>
                <a:latin typeface="Century Gothic" panose="020B0502020202020204" pitchFamily="34" charset="0"/>
                <a:ea typeface="+mn-ea"/>
                <a:cs typeface="+mn-cs"/>
              </a:rPr>
              <a:t> of the sentence in German!</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7" name="Table 6"/>
          <p:cNvGraphicFramePr>
            <a:graphicFrameLocks noGrp="1"/>
          </p:cNvGraphicFramePr>
          <p:nvPr>
            <p:extLst>
              <p:ext uri="{D42A27DB-BD31-4B8C-83A1-F6EECF244321}">
                <p14:modId xmlns:p14="http://schemas.microsoft.com/office/powerpoint/2010/main" val="195755542"/>
              </p:ext>
            </p:extLst>
          </p:nvPr>
        </p:nvGraphicFramePr>
        <p:xfrm>
          <a:off x="2551832" y="5093596"/>
          <a:ext cx="6012349" cy="331089"/>
        </p:xfrm>
        <a:graphic>
          <a:graphicData uri="http://schemas.openxmlformats.org/drawingml/2006/table">
            <a:tbl>
              <a:tblPr firstRow="1" firstCol="1" bandRow="1"/>
              <a:tblGrid>
                <a:gridCol w="1715791">
                  <a:extLst>
                    <a:ext uri="{9D8B030D-6E8A-4147-A177-3AD203B41FA5}">
                      <a16:colId xmlns:a16="http://schemas.microsoft.com/office/drawing/2014/main" val="3301958611"/>
                    </a:ext>
                  </a:extLst>
                </a:gridCol>
                <a:gridCol w="1714779">
                  <a:extLst>
                    <a:ext uri="{9D8B030D-6E8A-4147-A177-3AD203B41FA5}">
                      <a16:colId xmlns:a16="http://schemas.microsoft.com/office/drawing/2014/main" val="3041972737"/>
                    </a:ext>
                  </a:extLst>
                </a:gridCol>
                <a:gridCol w="2581779">
                  <a:extLst>
                    <a:ext uri="{9D8B030D-6E8A-4147-A177-3AD203B41FA5}">
                      <a16:colId xmlns:a16="http://schemas.microsoft.com/office/drawing/2014/main" val="1227315273"/>
                    </a:ext>
                  </a:extLst>
                </a:gridCol>
              </a:tblGrid>
              <a:tr h="0">
                <a:tc>
                  <a:txBody>
                    <a:bodyPr/>
                    <a:lstStyle/>
                    <a:p>
                      <a:pPr>
                        <a:lnSpc>
                          <a:spcPct val="107000"/>
                        </a:lnSpc>
                        <a:spcAft>
                          <a:spcPts val="0"/>
                        </a:spcAft>
                      </a:pPr>
                      <a:r>
                        <a:rPr lang="en-US" sz="2200" b="1" i="1">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Have</a:t>
                      </a:r>
                      <a:r>
                        <a:rPr lang="en-US" sz="2200" b="1" i="1">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200" b="0" i="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GB" sz="2200" b="0" i="1">
                          <a:solidFill>
                            <a:srgbClr val="104F70"/>
                          </a:solidFill>
                          <a:effectLst/>
                          <a:latin typeface="Century Gothic" panose="020B0502020202020204" pitchFamily="34" charset="0"/>
                          <a:ea typeface="SimSun" panose="02010600030101010101" pitchFamily="2" charset="-122"/>
                          <a:cs typeface="Times New Roman" panose="02020603050405020304" pitchFamily="18" charset="0"/>
                        </a:rPr>
                        <a:t>you</a:t>
                      </a:r>
                      <a:endParaRPr lang="en-GB" sz="2200" b="0" i="1" dirty="0">
                        <a:solidFill>
                          <a:srgbClr val="104F7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i="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b="1" i="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visited</a:t>
                      </a:r>
                      <a:r>
                        <a:rPr lang="en-US" sz="2200" i="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friends?</a:t>
                      </a:r>
                      <a:endParaRPr lang="en-GB" sz="2200" i="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718056782"/>
                  </a:ext>
                </a:extLst>
              </a:tr>
            </a:tbl>
          </a:graphicData>
        </a:graphic>
      </p:graphicFrame>
      <p:graphicFrame>
        <p:nvGraphicFramePr>
          <p:cNvPr id="36" name="Table 35">
            <a:extLst>
              <a:ext uri="{FF2B5EF4-FFF2-40B4-BE49-F238E27FC236}">
                <a16:creationId xmlns:a16="http://schemas.microsoft.com/office/drawing/2014/main" id="{C3585864-D256-194D-B21F-4B7FD087D4F3}"/>
              </a:ext>
            </a:extLst>
          </p:cNvPr>
          <p:cNvGraphicFramePr>
            <a:graphicFrameLocks noGrp="1"/>
          </p:cNvGraphicFramePr>
          <p:nvPr>
            <p:extLst>
              <p:ext uri="{D42A27DB-BD31-4B8C-83A1-F6EECF244321}">
                <p14:modId xmlns:p14="http://schemas.microsoft.com/office/powerpoint/2010/main" val="2875262076"/>
              </p:ext>
            </p:extLst>
          </p:nvPr>
        </p:nvGraphicFramePr>
        <p:xfrm>
          <a:off x="2551832" y="4734821"/>
          <a:ext cx="6328953" cy="331089"/>
        </p:xfrm>
        <a:graphic>
          <a:graphicData uri="http://schemas.openxmlformats.org/drawingml/2006/table">
            <a:tbl>
              <a:tblPr firstRow="1" firstCol="1" bandRow="1"/>
              <a:tblGrid>
                <a:gridCol w="1806143">
                  <a:extLst>
                    <a:ext uri="{9D8B030D-6E8A-4147-A177-3AD203B41FA5}">
                      <a16:colId xmlns:a16="http://schemas.microsoft.com/office/drawing/2014/main" val="1349661642"/>
                    </a:ext>
                  </a:extLst>
                </a:gridCol>
                <a:gridCol w="1805077">
                  <a:extLst>
                    <a:ext uri="{9D8B030D-6E8A-4147-A177-3AD203B41FA5}">
                      <a16:colId xmlns:a16="http://schemas.microsoft.com/office/drawing/2014/main" val="1476335593"/>
                    </a:ext>
                  </a:extLst>
                </a:gridCol>
                <a:gridCol w="2717733">
                  <a:extLst>
                    <a:ext uri="{9D8B030D-6E8A-4147-A177-3AD203B41FA5}">
                      <a16:colId xmlns:a16="http://schemas.microsoft.com/office/drawing/2014/main" val="1472177381"/>
                    </a:ext>
                  </a:extLst>
                </a:gridCol>
              </a:tblGrid>
              <a:tr h="0">
                <a:tc>
                  <a:txBody>
                    <a:bodyPr/>
                    <a:lstStyle/>
                    <a:p>
                      <a:pPr>
                        <a:lnSpc>
                          <a:spcPct val="107000"/>
                        </a:lnSpc>
                        <a:spcAft>
                          <a:spcPts val="0"/>
                        </a:spcAft>
                      </a:pPr>
                      <a:r>
                        <a:rPr lang="en-US" sz="2200" b="1" dirty="0">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Hast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Freunde</a:t>
                      </a:r>
                      <a:r>
                        <a:rPr lang="en-US" sz="2200" baseline="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b="1" baseline="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besucht</a:t>
                      </a:r>
                      <a:r>
                        <a:rPr lang="en-US" sz="22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graphicFrame>
        <p:nvGraphicFramePr>
          <p:cNvPr id="37" name="Table 36"/>
          <p:cNvGraphicFramePr>
            <a:graphicFrameLocks noGrp="1"/>
          </p:cNvGraphicFramePr>
          <p:nvPr>
            <p:extLst>
              <p:ext uri="{D42A27DB-BD31-4B8C-83A1-F6EECF244321}">
                <p14:modId xmlns:p14="http://schemas.microsoft.com/office/powerpoint/2010/main" val="1255103708"/>
              </p:ext>
            </p:extLst>
          </p:nvPr>
        </p:nvGraphicFramePr>
        <p:xfrm>
          <a:off x="2565498" y="5920559"/>
          <a:ext cx="7532207" cy="331089"/>
        </p:xfrm>
        <a:graphic>
          <a:graphicData uri="http://schemas.openxmlformats.org/drawingml/2006/table">
            <a:tbl>
              <a:tblPr firstRow="1" firstCol="1" bandRow="1"/>
              <a:tblGrid>
                <a:gridCol w="2149525">
                  <a:extLst>
                    <a:ext uri="{9D8B030D-6E8A-4147-A177-3AD203B41FA5}">
                      <a16:colId xmlns:a16="http://schemas.microsoft.com/office/drawing/2014/main" val="3301958611"/>
                    </a:ext>
                  </a:extLst>
                </a:gridCol>
                <a:gridCol w="1518509">
                  <a:extLst>
                    <a:ext uri="{9D8B030D-6E8A-4147-A177-3AD203B41FA5}">
                      <a16:colId xmlns:a16="http://schemas.microsoft.com/office/drawing/2014/main" val="3041972737"/>
                    </a:ext>
                  </a:extLst>
                </a:gridCol>
                <a:gridCol w="3864173">
                  <a:extLst>
                    <a:ext uri="{9D8B030D-6E8A-4147-A177-3AD203B41FA5}">
                      <a16:colId xmlns:a16="http://schemas.microsoft.com/office/drawing/2014/main" val="1227315273"/>
                    </a:ext>
                  </a:extLst>
                </a:gridCol>
              </a:tblGrid>
              <a:tr h="0">
                <a:tc>
                  <a:txBody>
                    <a:bodyPr/>
                    <a:lstStyle/>
                    <a:p>
                      <a:pPr>
                        <a:lnSpc>
                          <a:spcPct val="107000"/>
                        </a:lnSpc>
                        <a:spcAft>
                          <a:spcPts val="0"/>
                        </a:spcAft>
                      </a:pPr>
                      <a:r>
                        <a:rPr lang="en-US" sz="2200" b="1" i="1">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Have</a:t>
                      </a:r>
                      <a:r>
                        <a:rPr lang="en-US" sz="2200" b="1" i="1">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200" b="0" i="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GB" sz="2200" b="0" i="1">
                          <a:solidFill>
                            <a:srgbClr val="104F70"/>
                          </a:solidFill>
                          <a:effectLst/>
                          <a:latin typeface="Century Gothic" panose="020B0502020202020204" pitchFamily="34" charset="0"/>
                          <a:ea typeface="SimSun" panose="02010600030101010101" pitchFamily="2" charset="-122"/>
                          <a:cs typeface="Times New Roman" panose="02020603050405020304" pitchFamily="18" charset="0"/>
                        </a:rPr>
                        <a:t>you</a:t>
                      </a:r>
                      <a:endParaRPr lang="en-GB" sz="2200" b="0" i="1" dirty="0">
                        <a:solidFill>
                          <a:srgbClr val="104F7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i="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bought</a:t>
                      </a:r>
                      <a:r>
                        <a:rPr lang="en-US" sz="2200" i="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something?</a:t>
                      </a:r>
                      <a:endParaRPr lang="en-GB" sz="2200" i="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718056782"/>
                  </a:ext>
                </a:extLst>
              </a:tr>
            </a:tbl>
          </a:graphicData>
        </a:graphic>
      </p:graphicFrame>
      <p:graphicFrame>
        <p:nvGraphicFramePr>
          <p:cNvPr id="38" name="Table 37">
            <a:extLst>
              <a:ext uri="{FF2B5EF4-FFF2-40B4-BE49-F238E27FC236}">
                <a16:creationId xmlns:a16="http://schemas.microsoft.com/office/drawing/2014/main" id="{C3585864-D256-194D-B21F-4B7FD087D4F3}"/>
              </a:ext>
            </a:extLst>
          </p:cNvPr>
          <p:cNvGraphicFramePr>
            <a:graphicFrameLocks noGrp="1"/>
          </p:cNvGraphicFramePr>
          <p:nvPr>
            <p:extLst>
              <p:ext uri="{D42A27DB-BD31-4B8C-83A1-F6EECF244321}">
                <p14:modId xmlns:p14="http://schemas.microsoft.com/office/powerpoint/2010/main" val="3005879668"/>
              </p:ext>
            </p:extLst>
          </p:nvPr>
        </p:nvGraphicFramePr>
        <p:xfrm>
          <a:off x="2565498" y="5561784"/>
          <a:ext cx="6328953" cy="331089"/>
        </p:xfrm>
        <a:graphic>
          <a:graphicData uri="http://schemas.openxmlformats.org/drawingml/2006/table">
            <a:tbl>
              <a:tblPr firstRow="1" firstCol="1" bandRow="1"/>
              <a:tblGrid>
                <a:gridCol w="1806143">
                  <a:extLst>
                    <a:ext uri="{9D8B030D-6E8A-4147-A177-3AD203B41FA5}">
                      <a16:colId xmlns:a16="http://schemas.microsoft.com/office/drawing/2014/main" val="1349661642"/>
                    </a:ext>
                  </a:extLst>
                </a:gridCol>
                <a:gridCol w="1805077">
                  <a:extLst>
                    <a:ext uri="{9D8B030D-6E8A-4147-A177-3AD203B41FA5}">
                      <a16:colId xmlns:a16="http://schemas.microsoft.com/office/drawing/2014/main" val="1476335593"/>
                    </a:ext>
                  </a:extLst>
                </a:gridCol>
                <a:gridCol w="2717733">
                  <a:extLst>
                    <a:ext uri="{9D8B030D-6E8A-4147-A177-3AD203B41FA5}">
                      <a16:colId xmlns:a16="http://schemas.microsoft.com/office/drawing/2014/main" val="1472177381"/>
                    </a:ext>
                  </a:extLst>
                </a:gridCol>
              </a:tblGrid>
              <a:tr h="0">
                <a:tc>
                  <a:txBody>
                    <a:bodyPr/>
                    <a:lstStyle/>
                    <a:p>
                      <a:pPr>
                        <a:lnSpc>
                          <a:spcPct val="107000"/>
                        </a:lnSpc>
                        <a:spcAft>
                          <a:spcPts val="0"/>
                        </a:spcAft>
                      </a:pPr>
                      <a:r>
                        <a:rPr lang="en-US" sz="2200" b="1" dirty="0">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Hast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aseline="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etwas </a:t>
                      </a:r>
                      <a:r>
                        <a:rPr lang="en-US" sz="2200" b="1" baseline="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gekauft</a:t>
                      </a:r>
                      <a:r>
                        <a:rPr lang="en-US" sz="22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sp>
        <p:nvSpPr>
          <p:cNvPr id="39" name="TextBox 38"/>
          <p:cNvSpPr txBox="1"/>
          <p:nvPr/>
        </p:nvSpPr>
        <p:spPr>
          <a:xfrm>
            <a:off x="356216" y="5059085"/>
            <a:ext cx="1473530" cy="707886"/>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F4E79"/>
                </a:solidFill>
                <a:effectLst/>
                <a:uLnTx/>
                <a:uFillTx/>
                <a:latin typeface="Century Gothic" panose="020B0502020202020204" pitchFamily="34" charset="0"/>
                <a:ea typeface="+mn-ea"/>
                <a:cs typeface="+mn-cs"/>
              </a:rPr>
              <a:t>Further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srgbClr val="1F4E79"/>
                </a:solidFill>
                <a:latin typeface="Century Gothic" panose="020B0502020202020204" pitchFamily="34" charset="0"/>
              </a:rPr>
              <a:t>examples</a:t>
            </a:r>
            <a:endPar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20" name="Rounded Rectangular Callout 26">
            <a:extLst>
              <a:ext uri="{FF2B5EF4-FFF2-40B4-BE49-F238E27FC236}">
                <a16:creationId xmlns:a16="http://schemas.microsoft.com/office/drawing/2014/main" id="{C31B4566-6F36-4F33-8D98-EE20782BB32F}"/>
              </a:ext>
            </a:extLst>
          </p:cNvPr>
          <p:cNvSpPr/>
          <p:nvPr/>
        </p:nvSpPr>
        <p:spPr>
          <a:xfrm>
            <a:off x="9626502" y="4208249"/>
            <a:ext cx="2303667" cy="1854622"/>
          </a:xfrm>
          <a:prstGeom prst="wedgeRoundRectCallout">
            <a:avLst>
              <a:gd name="adj1" fmla="val -76401"/>
              <a:gd name="adj2" fmla="val 32313"/>
              <a:gd name="adj3" fmla="val 16667"/>
            </a:avLst>
          </a:prstGeom>
          <a:solidFill>
            <a:srgbClr val="1F4E79"/>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Don’t forget!</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These questions can also mean: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Did you</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…[play,</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visit, buy]?</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80517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7"/>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1" grpId="0" animBg="1"/>
      <p:bldP spid="32" grpId="0" animBg="1"/>
      <p:bldP spid="27" grpId="0" animBg="1"/>
      <p:bldP spid="39" grpId="0" animBg="1"/>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527" y="294718"/>
            <a:ext cx="5368070" cy="707849"/>
          </a:xfrm>
        </p:spPr>
        <p:txBody>
          <a:bodyPr>
            <a:normAutofit/>
          </a:bodyPr>
          <a:lstStyle/>
          <a:p>
            <a:r>
              <a:rPr lang="en-GB" sz="3600" b="1" dirty="0" err="1">
                <a:solidFill>
                  <a:schemeClr val="bg1"/>
                </a:solidFill>
              </a:rPr>
              <a:t>Ist</a:t>
            </a:r>
            <a:r>
              <a:rPr lang="en-GB" sz="3600" b="1" dirty="0">
                <a:solidFill>
                  <a:schemeClr val="bg1"/>
                </a:solidFill>
              </a:rPr>
              <a:t> das </a:t>
            </a:r>
            <a:r>
              <a:rPr lang="en-GB" sz="3600" b="1" dirty="0" err="1">
                <a:solidFill>
                  <a:schemeClr val="bg1"/>
                </a:solidFill>
              </a:rPr>
              <a:t>eine</a:t>
            </a:r>
            <a:r>
              <a:rPr lang="en-GB" sz="3600" b="1" dirty="0">
                <a:solidFill>
                  <a:schemeClr val="bg1"/>
                </a:solidFill>
              </a:rPr>
              <a:t> </a:t>
            </a:r>
            <a:r>
              <a:rPr lang="en-GB" sz="3600" b="1" dirty="0" err="1">
                <a:solidFill>
                  <a:schemeClr val="bg1"/>
                </a:solidFill>
              </a:rPr>
              <a:t>Frage</a:t>
            </a:r>
            <a:r>
              <a:rPr lang="en-GB" sz="3600" b="1" dirty="0">
                <a:solidFill>
                  <a:schemeClr val="bg1"/>
                </a:solidFill>
              </a:rPr>
              <a:t>?</a:t>
            </a:r>
          </a:p>
        </p:txBody>
      </p:sp>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12" name="Rounded Rectangle 11">
            <a:extLst>
              <a:ext uri="{FF2B5EF4-FFF2-40B4-BE49-F238E27FC236}">
                <a16:creationId xmlns:a16="http://schemas.microsoft.com/office/drawing/2014/main" id="{D578714D-3580-C545-B5C1-E2A9449A0E26}"/>
              </a:ext>
            </a:extLst>
          </p:cNvPr>
          <p:cNvSpPr/>
          <p:nvPr/>
        </p:nvSpPr>
        <p:spPr>
          <a:xfrm>
            <a:off x="10227735" y="291230"/>
            <a:ext cx="1664227" cy="400919"/>
          </a:xfrm>
          <a:prstGeom prst="roundRect">
            <a:avLst/>
          </a:prstGeom>
          <a:solidFill>
            <a:srgbClr val="DAA52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endParaRPr lang="en-GB" b="1" dirty="0">
              <a:solidFill>
                <a:prstClr val="white"/>
              </a:solidFill>
              <a:latin typeface="Century Gothic" panose="020B0502020202020204" pitchFamily="34" charset="0"/>
            </a:endParaRPr>
          </a:p>
        </p:txBody>
      </p:sp>
      <p:grpSp>
        <p:nvGrpSpPr>
          <p:cNvPr id="111" name="Group 110">
            <a:extLst>
              <a:ext uri="{FF2B5EF4-FFF2-40B4-BE49-F238E27FC236}">
                <a16:creationId xmlns:a16="http://schemas.microsoft.com/office/drawing/2014/main" id="{2FEFC783-E291-40D4-BFFA-FD5F906D3B31}"/>
              </a:ext>
            </a:extLst>
          </p:cNvPr>
          <p:cNvGrpSpPr/>
          <p:nvPr/>
        </p:nvGrpSpPr>
        <p:grpSpPr>
          <a:xfrm>
            <a:off x="1034393" y="2211446"/>
            <a:ext cx="2786039" cy="4003200"/>
            <a:chOff x="4719331" y="2191837"/>
            <a:chExt cx="2314515" cy="4003200"/>
          </a:xfrm>
        </p:grpSpPr>
        <p:grpSp>
          <p:nvGrpSpPr>
            <p:cNvPr id="90" name="Group 89">
              <a:extLst>
                <a:ext uri="{FF2B5EF4-FFF2-40B4-BE49-F238E27FC236}">
                  <a16:creationId xmlns:a16="http://schemas.microsoft.com/office/drawing/2014/main" id="{6F551770-AB3F-4E0B-A717-F645EB787A76}"/>
                </a:ext>
              </a:extLst>
            </p:cNvPr>
            <p:cNvGrpSpPr/>
            <p:nvPr/>
          </p:nvGrpSpPr>
          <p:grpSpPr>
            <a:xfrm>
              <a:off x="4719331" y="2191837"/>
              <a:ext cx="2314515" cy="4003200"/>
              <a:chOff x="4719331" y="2191837"/>
              <a:chExt cx="2198943" cy="4003200"/>
            </a:xfrm>
          </p:grpSpPr>
          <p:grpSp>
            <p:nvGrpSpPr>
              <p:cNvPr id="76" name="Group 75">
                <a:extLst>
                  <a:ext uri="{FF2B5EF4-FFF2-40B4-BE49-F238E27FC236}">
                    <a16:creationId xmlns:a16="http://schemas.microsoft.com/office/drawing/2014/main" id="{E7DED12D-7FC8-4014-B2B6-C8BE48ACB9C3}"/>
                  </a:ext>
                </a:extLst>
              </p:cNvPr>
              <p:cNvGrpSpPr/>
              <p:nvPr/>
            </p:nvGrpSpPr>
            <p:grpSpPr>
              <a:xfrm>
                <a:off x="4719331" y="2191837"/>
                <a:ext cx="2198943" cy="4003200"/>
                <a:chOff x="-30480" y="22860"/>
                <a:chExt cx="3394710" cy="6004560"/>
              </a:xfrm>
            </p:grpSpPr>
            <p:grpSp>
              <p:nvGrpSpPr>
                <p:cNvPr id="77" name="Group 76">
                  <a:extLst>
                    <a:ext uri="{FF2B5EF4-FFF2-40B4-BE49-F238E27FC236}">
                      <a16:creationId xmlns:a16="http://schemas.microsoft.com/office/drawing/2014/main" id="{D75A9328-389D-444C-B00B-D94BE34F30D1}"/>
                    </a:ext>
                  </a:extLst>
                </p:cNvPr>
                <p:cNvGrpSpPr/>
                <p:nvPr/>
              </p:nvGrpSpPr>
              <p:grpSpPr>
                <a:xfrm>
                  <a:off x="-30480" y="22860"/>
                  <a:ext cx="3394710" cy="6004560"/>
                  <a:chOff x="-30480" y="22860"/>
                  <a:chExt cx="3394710" cy="6004560"/>
                </a:xfrm>
              </p:grpSpPr>
              <p:grpSp>
                <p:nvGrpSpPr>
                  <p:cNvPr id="79" name="Group 78">
                    <a:extLst>
                      <a:ext uri="{FF2B5EF4-FFF2-40B4-BE49-F238E27FC236}">
                        <a16:creationId xmlns:a16="http://schemas.microsoft.com/office/drawing/2014/main" id="{7020764E-ED02-42E6-9A59-D371FCF15D9B}"/>
                      </a:ext>
                    </a:extLst>
                  </p:cNvPr>
                  <p:cNvGrpSpPr/>
                  <p:nvPr/>
                </p:nvGrpSpPr>
                <p:grpSpPr>
                  <a:xfrm>
                    <a:off x="-30480" y="22860"/>
                    <a:ext cx="3394710" cy="6004560"/>
                    <a:chOff x="-30480" y="22860"/>
                    <a:chExt cx="3394710" cy="6004560"/>
                  </a:xfrm>
                </p:grpSpPr>
                <p:sp>
                  <p:nvSpPr>
                    <p:cNvPr id="81" name="Rectangle: Rounded Corners 80">
                      <a:extLst>
                        <a:ext uri="{FF2B5EF4-FFF2-40B4-BE49-F238E27FC236}">
                          <a16:creationId xmlns:a16="http://schemas.microsoft.com/office/drawing/2014/main" id="{069099F8-6722-4A8F-B685-F4EDED6119E5}"/>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2" name="Rectangle 81">
                      <a:extLst>
                        <a:ext uri="{FF2B5EF4-FFF2-40B4-BE49-F238E27FC236}">
                          <a16:creationId xmlns:a16="http://schemas.microsoft.com/office/drawing/2014/main" id="{879BCA75-A814-4DA4-A859-302359A0E6F4}"/>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80" name="Oval 79">
                    <a:extLst>
                      <a:ext uri="{FF2B5EF4-FFF2-40B4-BE49-F238E27FC236}">
                        <a16:creationId xmlns:a16="http://schemas.microsoft.com/office/drawing/2014/main" id="{8C437A37-4428-43F1-A016-887FECEA67C4}"/>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78" name="Speech Bubble: Rectangle with Corners Rounded 77">
                  <a:extLst>
                    <a:ext uri="{FF2B5EF4-FFF2-40B4-BE49-F238E27FC236}">
                      <a16:creationId xmlns:a16="http://schemas.microsoft.com/office/drawing/2014/main" id="{421064E6-492F-487F-B13B-3B47F95E1554}"/>
                    </a:ext>
                  </a:extLst>
                </p:cNvPr>
                <p:cNvSpPr/>
                <p:nvPr/>
              </p:nvSpPr>
              <p:spPr>
                <a:xfrm>
                  <a:off x="266309" y="525983"/>
                  <a:ext cx="2830692" cy="1901877"/>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grpSp>
          <p:sp>
            <p:nvSpPr>
              <p:cNvPr id="7" name="TextBox 6">
                <a:extLst>
                  <a:ext uri="{FF2B5EF4-FFF2-40B4-BE49-F238E27FC236}">
                    <a16:creationId xmlns:a16="http://schemas.microsoft.com/office/drawing/2014/main" id="{E0D05E5E-F816-4891-AE1E-F21AF2EFD445}"/>
                  </a:ext>
                </a:extLst>
              </p:cNvPr>
              <p:cNvSpPr txBox="1"/>
              <p:nvPr/>
            </p:nvSpPr>
            <p:spPr>
              <a:xfrm>
                <a:off x="4911578" y="2671263"/>
                <a:ext cx="1964488" cy="1015663"/>
              </a:xfrm>
              <a:prstGeom prst="rect">
                <a:avLst/>
              </a:prstGeom>
              <a:noFill/>
            </p:spPr>
            <p:txBody>
              <a:bodyPr wrap="square" rtlCol="0">
                <a:spAutoFit/>
              </a:bodyPr>
              <a:lstStyle/>
              <a:p>
                <a:r>
                  <a:rPr lang="en-GB" sz="2000" dirty="0">
                    <a:solidFill>
                      <a:srgbClr val="1F4E79"/>
                    </a:solidFill>
                    <a:latin typeface="Century Gothic" panose="020B0502020202020204" pitchFamily="34" charset="0"/>
                  </a:rPr>
                  <a:t>1. Hast du </a:t>
                </a:r>
                <a:r>
                  <a:rPr lang="en-GB" sz="2000" dirty="0" err="1">
                    <a:solidFill>
                      <a:srgbClr val="1F4E79"/>
                    </a:solidFill>
                    <a:latin typeface="Century Gothic" panose="020B0502020202020204" pitchFamily="34" charset="0"/>
                  </a:rPr>
                  <a:t>eine</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Flasche</a:t>
                </a:r>
                <a:r>
                  <a:rPr lang="en-GB" sz="2000" dirty="0">
                    <a:solidFill>
                      <a:srgbClr val="1F4E79"/>
                    </a:solidFill>
                    <a:latin typeface="Century Gothic" panose="020B0502020202020204" pitchFamily="34" charset="0"/>
                  </a:rPr>
                  <a:t> Cola </a:t>
                </a:r>
                <a:r>
                  <a:rPr lang="en-GB" sz="2000" dirty="0" err="1">
                    <a:solidFill>
                      <a:srgbClr val="1F4E79"/>
                    </a:solidFill>
                    <a:latin typeface="Century Gothic" panose="020B0502020202020204" pitchFamily="34" charset="0"/>
                  </a:rPr>
                  <a:t>getrunken</a:t>
                </a:r>
                <a:endParaRPr lang="en-GB" sz="2000" dirty="0">
                  <a:solidFill>
                    <a:srgbClr val="1F4E79"/>
                  </a:solidFill>
                  <a:latin typeface="Century Gothic" panose="020B0502020202020204" pitchFamily="34" charset="0"/>
                </a:endParaRPr>
              </a:p>
            </p:txBody>
          </p:sp>
        </p:grpSp>
        <p:sp>
          <p:nvSpPr>
            <p:cNvPr id="96" name="Speech Bubble: Rectangle with Corners Rounded 95">
              <a:extLst>
                <a:ext uri="{FF2B5EF4-FFF2-40B4-BE49-F238E27FC236}">
                  <a16:creationId xmlns:a16="http://schemas.microsoft.com/office/drawing/2014/main" id="{46A5212B-EDF8-42DC-A7D1-6D39472F1F3F}"/>
                </a:ext>
              </a:extLst>
            </p:cNvPr>
            <p:cNvSpPr/>
            <p:nvPr/>
          </p:nvSpPr>
          <p:spPr>
            <a:xfrm>
              <a:off x="4965752" y="4275300"/>
              <a:ext cx="1929967" cy="128081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97" name="TextBox 96">
              <a:extLst>
                <a:ext uri="{FF2B5EF4-FFF2-40B4-BE49-F238E27FC236}">
                  <a16:creationId xmlns:a16="http://schemas.microsoft.com/office/drawing/2014/main" id="{1283182B-E25D-4F55-8EE6-19114F0E72F2}"/>
                </a:ext>
              </a:extLst>
            </p:cNvPr>
            <p:cNvSpPr txBox="1"/>
            <p:nvPr/>
          </p:nvSpPr>
          <p:spPr>
            <a:xfrm>
              <a:off x="4921681" y="4553027"/>
              <a:ext cx="2067738" cy="707886"/>
            </a:xfrm>
            <a:prstGeom prst="rect">
              <a:avLst/>
            </a:prstGeom>
            <a:noFill/>
          </p:spPr>
          <p:txBody>
            <a:bodyPr wrap="square" rtlCol="0">
              <a:spAutoFit/>
            </a:bodyPr>
            <a:lstStyle/>
            <a:p>
              <a:r>
                <a:rPr lang="en-GB" sz="2000" dirty="0">
                  <a:solidFill>
                    <a:srgbClr val="1F4E79"/>
                  </a:solidFill>
                  <a:latin typeface="Century Gothic" panose="020B0502020202020204" pitchFamily="34" charset="0"/>
                </a:rPr>
                <a:t>2. Du hast </a:t>
              </a:r>
              <a:r>
                <a:rPr lang="en-GB" sz="2000" dirty="0" err="1">
                  <a:solidFill>
                    <a:srgbClr val="1F4E79"/>
                  </a:solidFill>
                  <a:latin typeface="Century Gothic" panose="020B0502020202020204" pitchFamily="34" charset="0"/>
                </a:rPr>
                <a:t>Fußball</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gespielt</a:t>
              </a:r>
              <a:endParaRPr lang="en-GB" sz="2000" dirty="0">
                <a:solidFill>
                  <a:srgbClr val="1F4E79"/>
                </a:solidFill>
                <a:latin typeface="Century Gothic" panose="020B0502020202020204" pitchFamily="34" charset="0"/>
              </a:endParaRPr>
            </a:p>
          </p:txBody>
        </p:sp>
      </p:grpSp>
      <p:sp>
        <p:nvSpPr>
          <p:cNvPr id="53" name="TextBox 52">
            <a:extLst>
              <a:ext uri="{FF2B5EF4-FFF2-40B4-BE49-F238E27FC236}">
                <a16:creationId xmlns:a16="http://schemas.microsoft.com/office/drawing/2014/main" id="{44F94EED-80B2-4640-BA41-72DDDA7289A7}"/>
              </a:ext>
            </a:extLst>
          </p:cNvPr>
          <p:cNvSpPr txBox="1"/>
          <p:nvPr/>
        </p:nvSpPr>
        <p:spPr>
          <a:xfrm>
            <a:off x="2701628" y="3252909"/>
            <a:ext cx="360846"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rPr>
              <a:t>?</a:t>
            </a:r>
            <a:endParaRPr lang="en-GB" sz="2400" dirty="0"/>
          </a:p>
        </p:txBody>
      </p:sp>
      <p:sp>
        <p:nvSpPr>
          <p:cNvPr id="61" name="TextBox 60">
            <a:extLst>
              <a:ext uri="{FF2B5EF4-FFF2-40B4-BE49-F238E27FC236}">
                <a16:creationId xmlns:a16="http://schemas.microsoft.com/office/drawing/2014/main" id="{8E460F4F-F7AE-475B-B44D-FF00110C4A20}"/>
              </a:ext>
            </a:extLst>
          </p:cNvPr>
          <p:cNvSpPr txBox="1"/>
          <p:nvPr/>
        </p:nvSpPr>
        <p:spPr>
          <a:xfrm>
            <a:off x="2266471" y="4819236"/>
            <a:ext cx="501769" cy="523220"/>
          </a:xfrm>
          <a:prstGeom prst="rect">
            <a:avLst/>
          </a:prstGeom>
          <a:noFill/>
        </p:spPr>
        <p:txBody>
          <a:bodyPr wrap="square" rtlCol="0">
            <a:spAutoFit/>
          </a:bodyPr>
          <a:lstStyle/>
          <a:p>
            <a:r>
              <a:rPr lang="en-GB" sz="2800" b="1" dirty="0">
                <a:solidFill>
                  <a:srgbClr val="1F4E79"/>
                </a:solidFill>
                <a:latin typeface="Century Gothic" panose="020B0502020202020204" pitchFamily="34" charset="0"/>
              </a:rPr>
              <a:t>.</a:t>
            </a:r>
            <a:endParaRPr lang="en-GB" sz="2800" b="1" dirty="0"/>
          </a:p>
        </p:txBody>
      </p:sp>
      <p:sp>
        <p:nvSpPr>
          <p:cNvPr id="64" name="TextBox 63">
            <a:extLst>
              <a:ext uri="{FF2B5EF4-FFF2-40B4-BE49-F238E27FC236}">
                <a16:creationId xmlns:a16="http://schemas.microsoft.com/office/drawing/2014/main" id="{7D77069A-5832-483F-90C1-0A720945AF94}"/>
              </a:ext>
            </a:extLst>
          </p:cNvPr>
          <p:cNvSpPr txBox="1"/>
          <p:nvPr/>
        </p:nvSpPr>
        <p:spPr>
          <a:xfrm>
            <a:off x="163421" y="1251232"/>
            <a:ext cx="11446485" cy="430887"/>
          </a:xfrm>
          <a:prstGeom prst="rect">
            <a:avLst/>
          </a:prstGeom>
          <a:noFill/>
        </p:spPr>
        <p:txBody>
          <a:bodyPr wrap="square" rtlCol="0">
            <a:spAutoFit/>
          </a:bodyPr>
          <a:lstStyle/>
          <a:p>
            <a:r>
              <a:rPr lang="en-GB" sz="2200" dirty="0">
                <a:solidFill>
                  <a:srgbClr val="1F4E79"/>
                </a:solidFill>
                <a:latin typeface="Century Gothic" panose="020B0502020202020204" pitchFamily="34" charset="0"/>
              </a:rPr>
              <a:t>Mehmet </a:t>
            </a:r>
            <a:r>
              <a:rPr lang="en-GB" sz="2200" dirty="0" err="1">
                <a:solidFill>
                  <a:srgbClr val="1F4E79"/>
                </a:solidFill>
                <a:latin typeface="Century Gothic" panose="020B0502020202020204" pitchFamily="34" charset="0"/>
              </a:rPr>
              <a:t>schreibt</a:t>
            </a:r>
            <a:r>
              <a:rPr lang="en-GB" sz="2200" dirty="0">
                <a:solidFill>
                  <a:srgbClr val="1F4E79"/>
                </a:solidFill>
                <a:latin typeface="Century Gothic" panose="020B0502020202020204" pitchFamily="34" charset="0"/>
              </a:rPr>
              <a:t> an Wolfgang!</a:t>
            </a:r>
          </a:p>
        </p:txBody>
      </p:sp>
      <p:sp>
        <p:nvSpPr>
          <p:cNvPr id="66" name="TextBox 65">
            <a:extLst>
              <a:ext uri="{FF2B5EF4-FFF2-40B4-BE49-F238E27FC236}">
                <a16:creationId xmlns:a16="http://schemas.microsoft.com/office/drawing/2014/main" id="{D1255D2D-B63F-477D-8728-F86343D6D4A1}"/>
              </a:ext>
            </a:extLst>
          </p:cNvPr>
          <p:cNvSpPr txBox="1"/>
          <p:nvPr/>
        </p:nvSpPr>
        <p:spPr>
          <a:xfrm>
            <a:off x="163421" y="1288734"/>
            <a:ext cx="12762165" cy="769441"/>
          </a:xfrm>
          <a:prstGeom prst="rect">
            <a:avLst/>
          </a:prstGeom>
          <a:noFill/>
        </p:spPr>
        <p:txBody>
          <a:bodyPr wrap="square" rtlCol="0">
            <a:spAutoFit/>
          </a:bodyPr>
          <a:lstStyle/>
          <a:p>
            <a:br>
              <a:rPr lang="en-GB" sz="2200" dirty="0">
                <a:solidFill>
                  <a:srgbClr val="1F4E79"/>
                </a:solidFill>
                <a:latin typeface="Century Gothic" panose="020B0502020202020204" pitchFamily="34" charset="0"/>
              </a:rPr>
            </a:br>
            <a:r>
              <a:rPr lang="en-GB" sz="2200" dirty="0" err="1">
                <a:solidFill>
                  <a:srgbClr val="1F4E79"/>
                </a:solidFill>
                <a:latin typeface="Century Gothic" panose="020B0502020202020204" pitchFamily="34" charset="0"/>
              </a:rPr>
              <a:t>Schreib</a:t>
            </a:r>
            <a:r>
              <a:rPr lang="en-GB" sz="2200" dirty="0">
                <a:solidFill>
                  <a:srgbClr val="1F4E79"/>
                </a:solidFill>
                <a:latin typeface="Century Gothic" panose="020B0502020202020204" pitchFamily="34" charset="0"/>
              </a:rPr>
              <a:t> 1 – 6 und "</a:t>
            </a:r>
            <a:r>
              <a:rPr lang="en-GB" sz="2200" b="1" dirty="0">
                <a:solidFill>
                  <a:srgbClr val="1F4E79"/>
                </a:solidFill>
                <a:latin typeface="Century Gothic" panose="020B0502020202020204" pitchFamily="34" charset="0"/>
              </a:rPr>
              <a:t>?</a:t>
            </a:r>
            <a:r>
              <a:rPr lang="en-GB" sz="2200" dirty="0">
                <a:solidFill>
                  <a:srgbClr val="1F4E79"/>
                </a:solidFill>
                <a:latin typeface="Century Gothic" panose="020B0502020202020204" pitchFamily="34" charset="0"/>
              </a:rPr>
              <a:t>" </a:t>
            </a:r>
            <a:r>
              <a:rPr lang="en-GB" sz="2200" dirty="0" err="1">
                <a:solidFill>
                  <a:srgbClr val="1F4E79"/>
                </a:solidFill>
                <a:latin typeface="Century Gothic" panose="020B0502020202020204" pitchFamily="34" charset="0"/>
              </a:rPr>
              <a:t>für</a:t>
            </a:r>
            <a:r>
              <a:rPr lang="en-GB" sz="2200" dirty="0">
                <a:solidFill>
                  <a:srgbClr val="1F4E79"/>
                </a:solidFill>
                <a:latin typeface="Century Gothic" panose="020B0502020202020204" pitchFamily="34" charset="0"/>
              </a:rPr>
              <a:t> </a:t>
            </a:r>
            <a:r>
              <a:rPr lang="en-GB" sz="2200" dirty="0" err="1">
                <a:solidFill>
                  <a:srgbClr val="1F4E79"/>
                </a:solidFill>
                <a:latin typeface="Century Gothic" panose="020B0502020202020204" pitchFamily="34" charset="0"/>
              </a:rPr>
              <a:t>eine</a:t>
            </a:r>
            <a:r>
              <a:rPr lang="en-GB" sz="2200" dirty="0">
                <a:solidFill>
                  <a:srgbClr val="1F4E79"/>
                </a:solidFill>
                <a:latin typeface="Century Gothic" panose="020B0502020202020204" pitchFamily="34" charset="0"/>
              </a:rPr>
              <a:t> </a:t>
            </a:r>
            <a:r>
              <a:rPr lang="en-GB" sz="2200" dirty="0" err="1">
                <a:solidFill>
                  <a:srgbClr val="1F4E79"/>
                </a:solidFill>
                <a:latin typeface="Century Gothic" panose="020B0502020202020204" pitchFamily="34" charset="0"/>
              </a:rPr>
              <a:t>Frage</a:t>
            </a:r>
            <a:r>
              <a:rPr lang="en-GB" sz="2200" dirty="0">
                <a:solidFill>
                  <a:srgbClr val="1F4E79"/>
                </a:solidFill>
                <a:latin typeface="Century Gothic" panose="020B0502020202020204" pitchFamily="34" charset="0"/>
              </a:rPr>
              <a:t> und "</a:t>
            </a:r>
            <a:r>
              <a:rPr lang="en-GB" sz="2200" b="1" dirty="0">
                <a:solidFill>
                  <a:srgbClr val="1F4E79"/>
                </a:solidFill>
                <a:latin typeface="Century Gothic" panose="020B0502020202020204" pitchFamily="34" charset="0"/>
              </a:rPr>
              <a:t>.</a:t>
            </a:r>
            <a:r>
              <a:rPr lang="en-GB" sz="2200" dirty="0">
                <a:solidFill>
                  <a:srgbClr val="1F4E79"/>
                </a:solidFill>
                <a:latin typeface="Century Gothic" panose="020B0502020202020204" pitchFamily="34" charset="0"/>
              </a:rPr>
              <a:t>" </a:t>
            </a:r>
            <a:r>
              <a:rPr lang="en-GB" sz="2200" dirty="0" err="1">
                <a:solidFill>
                  <a:srgbClr val="1F4E79"/>
                </a:solidFill>
                <a:latin typeface="Century Gothic" panose="020B0502020202020204" pitchFamily="34" charset="0"/>
              </a:rPr>
              <a:t>für</a:t>
            </a:r>
            <a:r>
              <a:rPr lang="en-GB" sz="2200" dirty="0">
                <a:solidFill>
                  <a:srgbClr val="1F4E79"/>
                </a:solidFill>
                <a:latin typeface="Century Gothic" panose="020B0502020202020204" pitchFamily="34" charset="0"/>
              </a:rPr>
              <a:t> </a:t>
            </a:r>
            <a:r>
              <a:rPr lang="en-GB" sz="2200" dirty="0" err="1">
                <a:solidFill>
                  <a:srgbClr val="1F4E79"/>
                </a:solidFill>
                <a:latin typeface="Century Gothic" panose="020B0502020202020204" pitchFamily="34" charset="0"/>
              </a:rPr>
              <a:t>einen</a:t>
            </a:r>
            <a:r>
              <a:rPr lang="en-GB" sz="2200" dirty="0">
                <a:solidFill>
                  <a:srgbClr val="1F4E79"/>
                </a:solidFill>
                <a:latin typeface="Century Gothic" panose="020B0502020202020204" pitchFamily="34" charset="0"/>
              </a:rPr>
              <a:t> </a:t>
            </a:r>
            <a:r>
              <a:rPr lang="en-GB" sz="2200" dirty="0" err="1">
                <a:solidFill>
                  <a:srgbClr val="1F4E79"/>
                </a:solidFill>
                <a:latin typeface="Century Gothic" panose="020B0502020202020204" pitchFamily="34" charset="0"/>
              </a:rPr>
              <a:t>Satz</a:t>
            </a:r>
            <a:r>
              <a:rPr lang="en-GB" sz="2200" dirty="0">
                <a:solidFill>
                  <a:srgbClr val="1F4E79"/>
                </a:solidFill>
                <a:latin typeface="Century Gothic" panose="020B0502020202020204" pitchFamily="34" charset="0"/>
              </a:rPr>
              <a:t>.</a:t>
            </a:r>
          </a:p>
        </p:txBody>
      </p:sp>
      <p:pic>
        <p:nvPicPr>
          <p:cNvPr id="67" name="Picture 66"/>
          <p:cNvPicPr>
            <a:picLocks noChangeAspect="1"/>
          </p:cNvPicPr>
          <p:nvPr/>
        </p:nvPicPr>
        <p:blipFill rotWithShape="1">
          <a:blip r:embed="rId4" cstate="print">
            <a:extLst>
              <a:ext uri="{28A0092B-C50C-407E-A947-70E740481C1C}">
                <a14:useLocalDpi xmlns:a14="http://schemas.microsoft.com/office/drawing/2010/main" val="0"/>
              </a:ext>
            </a:extLst>
          </a:blip>
          <a:srcRect l="9739" r="52505"/>
          <a:stretch/>
        </p:blipFill>
        <p:spPr>
          <a:xfrm>
            <a:off x="8143497" y="739747"/>
            <a:ext cx="759189" cy="1295997"/>
          </a:xfrm>
          <a:prstGeom prst="rect">
            <a:avLst/>
          </a:prstGeom>
        </p:spPr>
      </p:pic>
      <p:pic>
        <p:nvPicPr>
          <p:cNvPr id="68" name="Picture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80676" y="767401"/>
            <a:ext cx="1318082" cy="1268343"/>
          </a:xfrm>
          <a:prstGeom prst="rect">
            <a:avLst/>
          </a:prstGeom>
        </p:spPr>
      </p:pic>
      <p:grpSp>
        <p:nvGrpSpPr>
          <p:cNvPr id="52" name="Group 51">
            <a:extLst>
              <a:ext uri="{FF2B5EF4-FFF2-40B4-BE49-F238E27FC236}">
                <a16:creationId xmlns:a16="http://schemas.microsoft.com/office/drawing/2014/main" id="{B27608DF-5741-41D9-A1FF-669BAF59A0A7}"/>
              </a:ext>
            </a:extLst>
          </p:cNvPr>
          <p:cNvGrpSpPr/>
          <p:nvPr/>
        </p:nvGrpSpPr>
        <p:grpSpPr>
          <a:xfrm>
            <a:off x="4252747" y="2241202"/>
            <a:ext cx="2786039" cy="4003200"/>
            <a:chOff x="4719331" y="2191837"/>
            <a:chExt cx="2314515" cy="4003200"/>
          </a:xfrm>
        </p:grpSpPr>
        <p:grpSp>
          <p:nvGrpSpPr>
            <p:cNvPr id="54" name="Group 53">
              <a:extLst>
                <a:ext uri="{FF2B5EF4-FFF2-40B4-BE49-F238E27FC236}">
                  <a16:creationId xmlns:a16="http://schemas.microsoft.com/office/drawing/2014/main" id="{DB135F3A-FCBA-4B99-AE16-4A62AA06E7C8}"/>
                </a:ext>
              </a:extLst>
            </p:cNvPr>
            <p:cNvGrpSpPr/>
            <p:nvPr/>
          </p:nvGrpSpPr>
          <p:grpSpPr>
            <a:xfrm>
              <a:off x="4719331" y="2191837"/>
              <a:ext cx="2314515" cy="4003200"/>
              <a:chOff x="4719331" y="2191837"/>
              <a:chExt cx="2198943" cy="4003200"/>
            </a:xfrm>
          </p:grpSpPr>
          <p:grpSp>
            <p:nvGrpSpPr>
              <p:cNvPr id="59" name="Group 58">
                <a:extLst>
                  <a:ext uri="{FF2B5EF4-FFF2-40B4-BE49-F238E27FC236}">
                    <a16:creationId xmlns:a16="http://schemas.microsoft.com/office/drawing/2014/main" id="{3CD1F249-0236-47CA-8CE0-A1E342F3409B}"/>
                  </a:ext>
                </a:extLst>
              </p:cNvPr>
              <p:cNvGrpSpPr/>
              <p:nvPr/>
            </p:nvGrpSpPr>
            <p:grpSpPr>
              <a:xfrm>
                <a:off x="4719331" y="2191837"/>
                <a:ext cx="2198943" cy="4003200"/>
                <a:chOff x="-30480" y="22860"/>
                <a:chExt cx="3394710" cy="6004560"/>
              </a:xfrm>
            </p:grpSpPr>
            <p:grpSp>
              <p:nvGrpSpPr>
                <p:cNvPr id="65" name="Group 64">
                  <a:extLst>
                    <a:ext uri="{FF2B5EF4-FFF2-40B4-BE49-F238E27FC236}">
                      <a16:creationId xmlns:a16="http://schemas.microsoft.com/office/drawing/2014/main" id="{CFA2CA2B-37CD-48E9-9CD6-C9957E57103C}"/>
                    </a:ext>
                  </a:extLst>
                </p:cNvPr>
                <p:cNvGrpSpPr/>
                <p:nvPr/>
              </p:nvGrpSpPr>
              <p:grpSpPr>
                <a:xfrm>
                  <a:off x="-30480" y="22860"/>
                  <a:ext cx="3394710" cy="6004560"/>
                  <a:chOff x="-30480" y="22860"/>
                  <a:chExt cx="3394710" cy="6004560"/>
                </a:xfrm>
              </p:grpSpPr>
              <p:grpSp>
                <p:nvGrpSpPr>
                  <p:cNvPr id="70" name="Group 69">
                    <a:extLst>
                      <a:ext uri="{FF2B5EF4-FFF2-40B4-BE49-F238E27FC236}">
                        <a16:creationId xmlns:a16="http://schemas.microsoft.com/office/drawing/2014/main" id="{DADB21C9-41E9-4C86-A61C-2BAE30AF8CBA}"/>
                      </a:ext>
                    </a:extLst>
                  </p:cNvPr>
                  <p:cNvGrpSpPr/>
                  <p:nvPr/>
                </p:nvGrpSpPr>
                <p:grpSpPr>
                  <a:xfrm>
                    <a:off x="-30480" y="22860"/>
                    <a:ext cx="3394710" cy="6004560"/>
                    <a:chOff x="-30480" y="22860"/>
                    <a:chExt cx="3394710" cy="6004560"/>
                  </a:xfrm>
                </p:grpSpPr>
                <p:sp>
                  <p:nvSpPr>
                    <p:cNvPr id="72" name="Rectangle: Rounded Corners 71">
                      <a:extLst>
                        <a:ext uri="{FF2B5EF4-FFF2-40B4-BE49-F238E27FC236}">
                          <a16:creationId xmlns:a16="http://schemas.microsoft.com/office/drawing/2014/main" id="{71092B49-4954-43F0-B806-5BC8CB352116}"/>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3" name="Rectangle 72">
                      <a:extLst>
                        <a:ext uri="{FF2B5EF4-FFF2-40B4-BE49-F238E27FC236}">
                          <a16:creationId xmlns:a16="http://schemas.microsoft.com/office/drawing/2014/main" id="{BC09028F-831C-4E87-A4A3-DDF7AB834B04}"/>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71" name="Oval 70">
                    <a:extLst>
                      <a:ext uri="{FF2B5EF4-FFF2-40B4-BE49-F238E27FC236}">
                        <a16:creationId xmlns:a16="http://schemas.microsoft.com/office/drawing/2014/main" id="{91E2039A-7B3A-4640-B966-476CD0D633FF}"/>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69" name="Speech Bubble: Rectangle with Corners Rounded 68">
                  <a:extLst>
                    <a:ext uri="{FF2B5EF4-FFF2-40B4-BE49-F238E27FC236}">
                      <a16:creationId xmlns:a16="http://schemas.microsoft.com/office/drawing/2014/main" id="{0CCF599D-5DDD-4BEC-B98A-EB6DE90242E6}"/>
                    </a:ext>
                  </a:extLst>
                </p:cNvPr>
                <p:cNvSpPr/>
                <p:nvPr/>
              </p:nvSpPr>
              <p:spPr>
                <a:xfrm>
                  <a:off x="266309" y="525983"/>
                  <a:ext cx="2830692" cy="1901877"/>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grpSp>
          <p:sp>
            <p:nvSpPr>
              <p:cNvPr id="60" name="TextBox 59">
                <a:extLst>
                  <a:ext uri="{FF2B5EF4-FFF2-40B4-BE49-F238E27FC236}">
                    <a16:creationId xmlns:a16="http://schemas.microsoft.com/office/drawing/2014/main" id="{B228FA88-7D00-48CB-BACB-752C00F59E9E}"/>
                  </a:ext>
                </a:extLst>
              </p:cNvPr>
              <p:cNvSpPr txBox="1"/>
              <p:nvPr/>
            </p:nvSpPr>
            <p:spPr>
              <a:xfrm>
                <a:off x="4911578" y="2795395"/>
                <a:ext cx="1823912" cy="707886"/>
              </a:xfrm>
              <a:prstGeom prst="rect">
                <a:avLst/>
              </a:prstGeom>
              <a:noFill/>
            </p:spPr>
            <p:txBody>
              <a:bodyPr wrap="square" rtlCol="0">
                <a:spAutoFit/>
              </a:bodyPr>
              <a:lstStyle/>
              <a:p>
                <a:r>
                  <a:rPr lang="en-GB" sz="2000" dirty="0">
                    <a:solidFill>
                      <a:srgbClr val="1F4E79"/>
                    </a:solidFill>
                    <a:latin typeface="Century Gothic" panose="020B0502020202020204" pitchFamily="34" charset="0"/>
                  </a:rPr>
                  <a:t>3. Hast du </a:t>
                </a:r>
                <a:r>
                  <a:rPr lang="en-GB" sz="2000" dirty="0" err="1">
                    <a:solidFill>
                      <a:srgbClr val="1F4E79"/>
                    </a:solidFill>
                    <a:latin typeface="Century Gothic" panose="020B0502020202020204" pitchFamily="34" charset="0"/>
                  </a:rPr>
                  <a:t>ein</a:t>
                </a:r>
                <a:r>
                  <a:rPr lang="en-GB" sz="2000" dirty="0">
                    <a:solidFill>
                      <a:srgbClr val="1F4E79"/>
                    </a:solidFill>
                    <a:latin typeface="Century Gothic" panose="020B0502020202020204" pitchFamily="34" charset="0"/>
                  </a:rPr>
                  <a:t> Heft </a:t>
                </a:r>
                <a:r>
                  <a:rPr lang="en-GB" sz="2000" dirty="0" err="1">
                    <a:solidFill>
                      <a:srgbClr val="1F4E79"/>
                    </a:solidFill>
                    <a:latin typeface="Century Gothic" panose="020B0502020202020204" pitchFamily="34" charset="0"/>
                  </a:rPr>
                  <a:t>gekauft</a:t>
                </a:r>
                <a:endParaRPr lang="en-GB" sz="2000" dirty="0">
                  <a:solidFill>
                    <a:srgbClr val="1F4E79"/>
                  </a:solidFill>
                  <a:latin typeface="Century Gothic" panose="020B0502020202020204" pitchFamily="34" charset="0"/>
                </a:endParaRPr>
              </a:p>
            </p:txBody>
          </p:sp>
        </p:grpSp>
        <p:sp>
          <p:nvSpPr>
            <p:cNvPr id="55" name="Speech Bubble: Rectangle with Corners Rounded 54">
              <a:extLst>
                <a:ext uri="{FF2B5EF4-FFF2-40B4-BE49-F238E27FC236}">
                  <a16:creationId xmlns:a16="http://schemas.microsoft.com/office/drawing/2014/main" id="{03E57B9F-4780-4774-958E-769DF581ED14}"/>
                </a:ext>
              </a:extLst>
            </p:cNvPr>
            <p:cNvSpPr/>
            <p:nvPr/>
          </p:nvSpPr>
          <p:spPr>
            <a:xfrm>
              <a:off x="4965752" y="4275300"/>
              <a:ext cx="1929967" cy="128081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57" name="TextBox 56">
              <a:extLst>
                <a:ext uri="{FF2B5EF4-FFF2-40B4-BE49-F238E27FC236}">
                  <a16:creationId xmlns:a16="http://schemas.microsoft.com/office/drawing/2014/main" id="{1556E0E5-4A2D-4D0B-9D8F-4FC440244F1C}"/>
                </a:ext>
              </a:extLst>
            </p:cNvPr>
            <p:cNvSpPr txBox="1"/>
            <p:nvPr/>
          </p:nvSpPr>
          <p:spPr>
            <a:xfrm>
              <a:off x="4960686" y="4407876"/>
              <a:ext cx="2067738" cy="1015663"/>
            </a:xfrm>
            <a:prstGeom prst="rect">
              <a:avLst/>
            </a:prstGeom>
            <a:noFill/>
          </p:spPr>
          <p:txBody>
            <a:bodyPr wrap="square" rtlCol="0">
              <a:spAutoFit/>
            </a:bodyPr>
            <a:lstStyle/>
            <a:p>
              <a:r>
                <a:rPr lang="en-GB" sz="2000" dirty="0">
                  <a:solidFill>
                    <a:srgbClr val="1F4E79"/>
                  </a:solidFill>
                  <a:latin typeface="Century Gothic" panose="020B0502020202020204" pitchFamily="34" charset="0"/>
                </a:rPr>
                <a:t>4. Du hast </a:t>
              </a:r>
              <a:r>
                <a:rPr lang="en-GB" sz="2000" dirty="0" err="1">
                  <a:solidFill>
                    <a:srgbClr val="1F4E79"/>
                  </a:solidFill>
                  <a:latin typeface="Century Gothic" panose="020B0502020202020204" pitchFamily="34" charset="0"/>
                </a:rPr>
                <a:t>eine</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Wasserflasche</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gekauft</a:t>
              </a:r>
              <a:endParaRPr lang="en-GB" sz="2000" dirty="0">
                <a:solidFill>
                  <a:srgbClr val="1F4E79"/>
                </a:solidFill>
                <a:latin typeface="Century Gothic" panose="020B0502020202020204" pitchFamily="34" charset="0"/>
              </a:endParaRPr>
            </a:p>
          </p:txBody>
        </p:sp>
      </p:grpSp>
      <p:sp>
        <p:nvSpPr>
          <p:cNvPr id="74" name="TextBox 73">
            <a:extLst>
              <a:ext uri="{FF2B5EF4-FFF2-40B4-BE49-F238E27FC236}">
                <a16:creationId xmlns:a16="http://schemas.microsoft.com/office/drawing/2014/main" id="{F6F52C46-95D1-4744-97E2-06A879036C46}"/>
              </a:ext>
            </a:extLst>
          </p:cNvPr>
          <p:cNvSpPr txBox="1"/>
          <p:nvPr/>
        </p:nvSpPr>
        <p:spPr>
          <a:xfrm>
            <a:off x="6111980" y="3113200"/>
            <a:ext cx="360846"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rPr>
              <a:t>?</a:t>
            </a:r>
            <a:endParaRPr lang="en-GB" sz="2400" dirty="0"/>
          </a:p>
        </p:txBody>
      </p:sp>
      <p:grpSp>
        <p:nvGrpSpPr>
          <p:cNvPr id="83" name="Group 82">
            <a:extLst>
              <a:ext uri="{FF2B5EF4-FFF2-40B4-BE49-F238E27FC236}">
                <a16:creationId xmlns:a16="http://schemas.microsoft.com/office/drawing/2014/main" id="{0A6A036C-8E34-48F5-AF0B-CE82CF86C7AF}"/>
              </a:ext>
            </a:extLst>
          </p:cNvPr>
          <p:cNvGrpSpPr/>
          <p:nvPr/>
        </p:nvGrpSpPr>
        <p:grpSpPr>
          <a:xfrm>
            <a:off x="7611500" y="2255576"/>
            <a:ext cx="2786039" cy="4003200"/>
            <a:chOff x="4719331" y="2191837"/>
            <a:chExt cx="2314515" cy="4003200"/>
          </a:xfrm>
        </p:grpSpPr>
        <p:grpSp>
          <p:nvGrpSpPr>
            <p:cNvPr id="84" name="Group 83">
              <a:extLst>
                <a:ext uri="{FF2B5EF4-FFF2-40B4-BE49-F238E27FC236}">
                  <a16:creationId xmlns:a16="http://schemas.microsoft.com/office/drawing/2014/main" id="{5D52C5EE-83AA-4F71-A4F3-057AE4CABF84}"/>
                </a:ext>
              </a:extLst>
            </p:cNvPr>
            <p:cNvGrpSpPr/>
            <p:nvPr/>
          </p:nvGrpSpPr>
          <p:grpSpPr>
            <a:xfrm>
              <a:off x="4719331" y="2191837"/>
              <a:ext cx="2314515" cy="4003200"/>
              <a:chOff x="4719331" y="2191837"/>
              <a:chExt cx="2198943" cy="4003200"/>
            </a:xfrm>
          </p:grpSpPr>
          <p:grpSp>
            <p:nvGrpSpPr>
              <p:cNvPr id="87" name="Group 86">
                <a:extLst>
                  <a:ext uri="{FF2B5EF4-FFF2-40B4-BE49-F238E27FC236}">
                    <a16:creationId xmlns:a16="http://schemas.microsoft.com/office/drawing/2014/main" id="{8D1C6B79-6AC4-4389-B679-84A9B8636B28}"/>
                  </a:ext>
                </a:extLst>
              </p:cNvPr>
              <p:cNvGrpSpPr/>
              <p:nvPr/>
            </p:nvGrpSpPr>
            <p:grpSpPr>
              <a:xfrm>
                <a:off x="4719331" y="2191837"/>
                <a:ext cx="2198943" cy="4003200"/>
                <a:chOff x="-30480" y="22860"/>
                <a:chExt cx="3394710" cy="6004560"/>
              </a:xfrm>
            </p:grpSpPr>
            <p:grpSp>
              <p:nvGrpSpPr>
                <p:cNvPr id="89" name="Group 88">
                  <a:extLst>
                    <a:ext uri="{FF2B5EF4-FFF2-40B4-BE49-F238E27FC236}">
                      <a16:creationId xmlns:a16="http://schemas.microsoft.com/office/drawing/2014/main" id="{CBF49F59-8D18-467E-B5BA-3551E1CAC6F1}"/>
                    </a:ext>
                  </a:extLst>
                </p:cNvPr>
                <p:cNvGrpSpPr/>
                <p:nvPr/>
              </p:nvGrpSpPr>
              <p:grpSpPr>
                <a:xfrm>
                  <a:off x="-30480" y="22860"/>
                  <a:ext cx="3394710" cy="6004560"/>
                  <a:chOff x="-30480" y="22860"/>
                  <a:chExt cx="3394710" cy="6004560"/>
                </a:xfrm>
              </p:grpSpPr>
              <p:grpSp>
                <p:nvGrpSpPr>
                  <p:cNvPr id="92" name="Group 91">
                    <a:extLst>
                      <a:ext uri="{FF2B5EF4-FFF2-40B4-BE49-F238E27FC236}">
                        <a16:creationId xmlns:a16="http://schemas.microsoft.com/office/drawing/2014/main" id="{921AA380-F636-4012-B114-F9C1B3DE2B06}"/>
                      </a:ext>
                    </a:extLst>
                  </p:cNvPr>
                  <p:cNvGrpSpPr/>
                  <p:nvPr/>
                </p:nvGrpSpPr>
                <p:grpSpPr>
                  <a:xfrm>
                    <a:off x="-30480" y="22860"/>
                    <a:ext cx="3394710" cy="6004560"/>
                    <a:chOff x="-30480" y="22860"/>
                    <a:chExt cx="3394710" cy="6004560"/>
                  </a:xfrm>
                </p:grpSpPr>
                <p:sp>
                  <p:nvSpPr>
                    <p:cNvPr id="94" name="Rectangle: Rounded Corners 93">
                      <a:extLst>
                        <a:ext uri="{FF2B5EF4-FFF2-40B4-BE49-F238E27FC236}">
                          <a16:creationId xmlns:a16="http://schemas.microsoft.com/office/drawing/2014/main" id="{4BEDFD91-4F0D-4651-A3D6-0732927986F6}"/>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5" name="Rectangle 94">
                      <a:extLst>
                        <a:ext uri="{FF2B5EF4-FFF2-40B4-BE49-F238E27FC236}">
                          <a16:creationId xmlns:a16="http://schemas.microsoft.com/office/drawing/2014/main" id="{63609326-75D1-4FA2-8287-CE16A194BC5D}"/>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93" name="Oval 92">
                    <a:extLst>
                      <a:ext uri="{FF2B5EF4-FFF2-40B4-BE49-F238E27FC236}">
                        <a16:creationId xmlns:a16="http://schemas.microsoft.com/office/drawing/2014/main" id="{E708C482-5B35-489A-9D05-88B0948865BE}"/>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91" name="Speech Bubble: Rectangle with Corners Rounded 90">
                  <a:extLst>
                    <a:ext uri="{FF2B5EF4-FFF2-40B4-BE49-F238E27FC236}">
                      <a16:creationId xmlns:a16="http://schemas.microsoft.com/office/drawing/2014/main" id="{AB3A9840-A388-422C-BD38-E334C4CFEDAB}"/>
                    </a:ext>
                  </a:extLst>
                </p:cNvPr>
                <p:cNvSpPr/>
                <p:nvPr/>
              </p:nvSpPr>
              <p:spPr>
                <a:xfrm>
                  <a:off x="266309" y="525983"/>
                  <a:ext cx="2830692" cy="1901877"/>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grpSp>
          <p:sp>
            <p:nvSpPr>
              <p:cNvPr id="88" name="TextBox 87">
                <a:extLst>
                  <a:ext uri="{FF2B5EF4-FFF2-40B4-BE49-F238E27FC236}">
                    <a16:creationId xmlns:a16="http://schemas.microsoft.com/office/drawing/2014/main" id="{3CA28418-7DD9-48B5-B5FC-4C051BD63994}"/>
                  </a:ext>
                </a:extLst>
              </p:cNvPr>
              <p:cNvSpPr txBox="1"/>
              <p:nvPr/>
            </p:nvSpPr>
            <p:spPr>
              <a:xfrm>
                <a:off x="4911578" y="2797253"/>
                <a:ext cx="1833597" cy="1015663"/>
              </a:xfrm>
              <a:prstGeom prst="rect">
                <a:avLst/>
              </a:prstGeom>
              <a:noFill/>
            </p:spPr>
            <p:txBody>
              <a:bodyPr wrap="square" rtlCol="0">
                <a:spAutoFit/>
              </a:bodyPr>
              <a:lstStyle/>
              <a:p>
                <a:r>
                  <a:rPr lang="en-GB" sz="2000" dirty="0">
                    <a:solidFill>
                      <a:srgbClr val="1F4E79"/>
                    </a:solidFill>
                    <a:latin typeface="Century Gothic" panose="020B0502020202020204" pitchFamily="34" charset="0"/>
                  </a:rPr>
                  <a:t>5. Du hast </a:t>
                </a:r>
                <a:br>
                  <a:rPr lang="en-GB" sz="2000" dirty="0">
                    <a:solidFill>
                      <a:srgbClr val="1F4E79"/>
                    </a:solidFill>
                    <a:latin typeface="Century Gothic" panose="020B0502020202020204" pitchFamily="34" charset="0"/>
                  </a:rPr>
                </a:br>
                <a:r>
                  <a:rPr lang="en-GB" sz="2000" dirty="0" err="1">
                    <a:solidFill>
                      <a:srgbClr val="1F4E79"/>
                    </a:solidFill>
                    <a:latin typeface="Century Gothic" panose="020B0502020202020204" pitchFamily="34" charset="0"/>
                  </a:rPr>
                  <a:t>ein</a:t>
                </a:r>
                <a:r>
                  <a:rPr lang="en-GB" sz="2000" dirty="0">
                    <a:solidFill>
                      <a:srgbClr val="1F4E79"/>
                    </a:solidFill>
                    <a:latin typeface="Century Gothic" panose="020B0502020202020204" pitchFamily="34" charset="0"/>
                  </a:rPr>
                  <a:t> Lied </a:t>
                </a:r>
                <a:r>
                  <a:rPr lang="en-GB" sz="2000" dirty="0" err="1">
                    <a:solidFill>
                      <a:srgbClr val="1F4E79"/>
                    </a:solidFill>
                    <a:latin typeface="Century Gothic" panose="020B0502020202020204" pitchFamily="34" charset="0"/>
                  </a:rPr>
                  <a:t>gesungen</a:t>
                </a:r>
                <a:endParaRPr lang="en-GB" sz="2000" dirty="0">
                  <a:solidFill>
                    <a:srgbClr val="1F4E79"/>
                  </a:solidFill>
                  <a:latin typeface="Century Gothic" panose="020B0502020202020204" pitchFamily="34" charset="0"/>
                </a:endParaRPr>
              </a:p>
            </p:txBody>
          </p:sp>
        </p:grpSp>
        <p:sp>
          <p:nvSpPr>
            <p:cNvPr id="85" name="Speech Bubble: Rectangle with Corners Rounded 84">
              <a:extLst>
                <a:ext uri="{FF2B5EF4-FFF2-40B4-BE49-F238E27FC236}">
                  <a16:creationId xmlns:a16="http://schemas.microsoft.com/office/drawing/2014/main" id="{94351BDE-51AB-4DB2-9AC3-CE90AF56249C}"/>
                </a:ext>
              </a:extLst>
            </p:cNvPr>
            <p:cNvSpPr/>
            <p:nvPr/>
          </p:nvSpPr>
          <p:spPr>
            <a:xfrm>
              <a:off x="4965752" y="4275300"/>
              <a:ext cx="1929967" cy="128081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86" name="TextBox 85">
              <a:extLst>
                <a:ext uri="{FF2B5EF4-FFF2-40B4-BE49-F238E27FC236}">
                  <a16:creationId xmlns:a16="http://schemas.microsoft.com/office/drawing/2014/main" id="{AFEDD836-062B-438E-842D-E75FED43FFE9}"/>
                </a:ext>
              </a:extLst>
            </p:cNvPr>
            <p:cNvSpPr txBox="1"/>
            <p:nvPr/>
          </p:nvSpPr>
          <p:spPr>
            <a:xfrm>
              <a:off x="4921681" y="4553027"/>
              <a:ext cx="2067738" cy="707886"/>
            </a:xfrm>
            <a:prstGeom prst="rect">
              <a:avLst/>
            </a:prstGeom>
            <a:noFill/>
          </p:spPr>
          <p:txBody>
            <a:bodyPr wrap="square" rtlCol="0">
              <a:spAutoFit/>
            </a:bodyPr>
            <a:lstStyle/>
            <a:p>
              <a:r>
                <a:rPr lang="en-GB" sz="2000" dirty="0">
                  <a:solidFill>
                    <a:srgbClr val="1F4E79"/>
                  </a:solidFill>
                  <a:latin typeface="Century Gothic" panose="020B0502020202020204" pitchFamily="34" charset="0"/>
                </a:rPr>
                <a:t>6. Hast du </a:t>
              </a:r>
              <a:r>
                <a:rPr lang="en-GB" sz="2000" dirty="0" err="1">
                  <a:solidFill>
                    <a:srgbClr val="1F4E79"/>
                  </a:solidFill>
                  <a:latin typeface="Century Gothic" panose="020B0502020202020204" pitchFamily="34" charset="0"/>
                </a:rPr>
                <a:t>einen</a:t>
              </a:r>
              <a:r>
                <a:rPr lang="en-GB" sz="2000" dirty="0">
                  <a:solidFill>
                    <a:srgbClr val="1F4E79"/>
                  </a:solidFill>
                  <a:latin typeface="Century Gothic" panose="020B0502020202020204" pitchFamily="34" charset="0"/>
                </a:rPr>
                <a:t> Film </a:t>
              </a:r>
              <a:r>
                <a:rPr lang="en-GB" sz="2000" dirty="0" err="1">
                  <a:solidFill>
                    <a:srgbClr val="1F4E79"/>
                  </a:solidFill>
                  <a:latin typeface="Century Gothic" panose="020B0502020202020204" pitchFamily="34" charset="0"/>
                </a:rPr>
                <a:t>gesehen</a:t>
              </a:r>
              <a:endParaRPr lang="en-GB" sz="2000" dirty="0">
                <a:solidFill>
                  <a:srgbClr val="1F4E79"/>
                </a:solidFill>
                <a:latin typeface="Century Gothic" panose="020B0502020202020204" pitchFamily="34" charset="0"/>
              </a:endParaRPr>
            </a:p>
          </p:txBody>
        </p:sp>
      </p:grpSp>
      <p:sp>
        <p:nvSpPr>
          <p:cNvPr id="98" name="TextBox 97">
            <a:extLst>
              <a:ext uri="{FF2B5EF4-FFF2-40B4-BE49-F238E27FC236}">
                <a16:creationId xmlns:a16="http://schemas.microsoft.com/office/drawing/2014/main" id="{4724A38B-BA69-422A-AFE6-981213FCB31B}"/>
              </a:ext>
            </a:extLst>
          </p:cNvPr>
          <p:cNvSpPr txBox="1"/>
          <p:nvPr/>
        </p:nvSpPr>
        <p:spPr>
          <a:xfrm>
            <a:off x="9129526" y="3431043"/>
            <a:ext cx="360846" cy="461665"/>
          </a:xfrm>
          <a:prstGeom prst="rect">
            <a:avLst/>
          </a:prstGeom>
          <a:noFill/>
        </p:spPr>
        <p:txBody>
          <a:bodyPr wrap="square" rtlCol="0">
            <a:spAutoFit/>
          </a:bodyPr>
          <a:lstStyle/>
          <a:p>
            <a:pPr algn="ctr"/>
            <a:r>
              <a:rPr lang="en-GB" sz="2400" b="1" dirty="0">
                <a:solidFill>
                  <a:srgbClr val="1F4E79"/>
                </a:solidFill>
                <a:latin typeface="Century Gothic" panose="020B0502020202020204" pitchFamily="34" charset="0"/>
              </a:rPr>
              <a:t>.</a:t>
            </a:r>
            <a:endParaRPr lang="en-GB" sz="2400" dirty="0"/>
          </a:p>
        </p:txBody>
      </p:sp>
      <p:sp>
        <p:nvSpPr>
          <p:cNvPr id="99" name="TextBox 98">
            <a:extLst>
              <a:ext uri="{FF2B5EF4-FFF2-40B4-BE49-F238E27FC236}">
                <a16:creationId xmlns:a16="http://schemas.microsoft.com/office/drawing/2014/main" id="{51E46774-7866-409D-AEB5-D29E870A9577}"/>
              </a:ext>
            </a:extLst>
          </p:cNvPr>
          <p:cNvSpPr txBox="1"/>
          <p:nvPr/>
        </p:nvSpPr>
        <p:spPr>
          <a:xfrm>
            <a:off x="9538571" y="4923094"/>
            <a:ext cx="501769"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rPr>
              <a:t>?</a:t>
            </a:r>
            <a:endParaRPr lang="en-GB" sz="2400" b="1" dirty="0"/>
          </a:p>
        </p:txBody>
      </p:sp>
      <p:sp>
        <p:nvSpPr>
          <p:cNvPr id="100" name="TextBox 99">
            <a:extLst>
              <a:ext uri="{FF2B5EF4-FFF2-40B4-BE49-F238E27FC236}">
                <a16:creationId xmlns:a16="http://schemas.microsoft.com/office/drawing/2014/main" id="{E1AA3BB2-A851-4C2A-9B9D-8E0F663DE1C0}"/>
              </a:ext>
            </a:extLst>
          </p:cNvPr>
          <p:cNvSpPr txBox="1"/>
          <p:nvPr/>
        </p:nvSpPr>
        <p:spPr>
          <a:xfrm>
            <a:off x="5521627" y="5040450"/>
            <a:ext cx="360846" cy="461665"/>
          </a:xfrm>
          <a:prstGeom prst="rect">
            <a:avLst/>
          </a:prstGeom>
          <a:noFill/>
        </p:spPr>
        <p:txBody>
          <a:bodyPr wrap="square" rtlCol="0">
            <a:spAutoFit/>
          </a:bodyPr>
          <a:lstStyle/>
          <a:p>
            <a:pPr algn="ctr"/>
            <a:r>
              <a:rPr lang="en-GB" sz="2400" b="1" dirty="0">
                <a:solidFill>
                  <a:srgbClr val="1F4E79"/>
                </a:solidFill>
                <a:latin typeface="Century Gothic" panose="020B0502020202020204" pitchFamily="34" charset="0"/>
              </a:rPr>
              <a:t>.</a:t>
            </a:r>
            <a:endParaRPr lang="en-GB" sz="2400" dirty="0"/>
          </a:p>
        </p:txBody>
      </p:sp>
      <p:sp>
        <p:nvSpPr>
          <p:cNvPr id="2" name="Rectangle: Rounded Corners 1">
            <a:extLst>
              <a:ext uri="{FF2B5EF4-FFF2-40B4-BE49-F238E27FC236}">
                <a16:creationId xmlns:a16="http://schemas.microsoft.com/office/drawing/2014/main" id="{76F8FFEB-A995-4B6B-BF1C-B1337FC6FBC3}"/>
              </a:ext>
            </a:extLst>
          </p:cNvPr>
          <p:cNvSpPr/>
          <p:nvPr/>
        </p:nvSpPr>
        <p:spPr>
          <a:xfrm>
            <a:off x="2663092" y="3346651"/>
            <a:ext cx="489838" cy="33161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a:t>
            </a:r>
          </a:p>
        </p:txBody>
      </p:sp>
      <p:sp>
        <p:nvSpPr>
          <p:cNvPr id="101" name="Rectangle: Rounded Corners 100">
            <a:extLst>
              <a:ext uri="{FF2B5EF4-FFF2-40B4-BE49-F238E27FC236}">
                <a16:creationId xmlns:a16="http://schemas.microsoft.com/office/drawing/2014/main" id="{68CB35AC-8018-4580-86F0-8ABCC084A37C}"/>
              </a:ext>
            </a:extLst>
          </p:cNvPr>
          <p:cNvSpPr/>
          <p:nvPr/>
        </p:nvSpPr>
        <p:spPr>
          <a:xfrm>
            <a:off x="6131456" y="3180842"/>
            <a:ext cx="489838" cy="33161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a:t>
            </a:r>
          </a:p>
        </p:txBody>
      </p:sp>
      <p:sp>
        <p:nvSpPr>
          <p:cNvPr id="102" name="Rectangle: Rounded Corners 101">
            <a:extLst>
              <a:ext uri="{FF2B5EF4-FFF2-40B4-BE49-F238E27FC236}">
                <a16:creationId xmlns:a16="http://schemas.microsoft.com/office/drawing/2014/main" id="{49AC9BF7-A5BD-4AD2-9978-8AF5FD40D540}"/>
              </a:ext>
            </a:extLst>
          </p:cNvPr>
          <p:cNvSpPr/>
          <p:nvPr/>
        </p:nvSpPr>
        <p:spPr>
          <a:xfrm>
            <a:off x="9176468" y="3520870"/>
            <a:ext cx="462671" cy="25094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a:t>
            </a:r>
          </a:p>
        </p:txBody>
      </p:sp>
      <p:sp>
        <p:nvSpPr>
          <p:cNvPr id="103" name="Rectangle: Rounded Corners 102">
            <a:extLst>
              <a:ext uri="{FF2B5EF4-FFF2-40B4-BE49-F238E27FC236}">
                <a16:creationId xmlns:a16="http://schemas.microsoft.com/office/drawing/2014/main" id="{12A81C13-2359-4C8B-94D1-2E78FDDC0EF5}"/>
              </a:ext>
            </a:extLst>
          </p:cNvPr>
          <p:cNvSpPr/>
          <p:nvPr/>
        </p:nvSpPr>
        <p:spPr>
          <a:xfrm>
            <a:off x="2363835" y="4957093"/>
            <a:ext cx="489838" cy="33161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a:t>
            </a:r>
          </a:p>
        </p:txBody>
      </p:sp>
      <p:sp>
        <p:nvSpPr>
          <p:cNvPr id="104" name="Rectangle: Rounded Corners 103">
            <a:extLst>
              <a:ext uri="{FF2B5EF4-FFF2-40B4-BE49-F238E27FC236}">
                <a16:creationId xmlns:a16="http://schemas.microsoft.com/office/drawing/2014/main" id="{EC323477-4EE4-4CF7-86FE-842645B38C02}"/>
              </a:ext>
            </a:extLst>
          </p:cNvPr>
          <p:cNvSpPr/>
          <p:nvPr/>
        </p:nvSpPr>
        <p:spPr>
          <a:xfrm>
            <a:off x="5601175" y="5105473"/>
            <a:ext cx="489838" cy="33161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a:t>
            </a:r>
          </a:p>
        </p:txBody>
      </p:sp>
      <p:sp>
        <p:nvSpPr>
          <p:cNvPr id="105" name="Rectangle: Rounded Corners 104">
            <a:extLst>
              <a:ext uri="{FF2B5EF4-FFF2-40B4-BE49-F238E27FC236}">
                <a16:creationId xmlns:a16="http://schemas.microsoft.com/office/drawing/2014/main" id="{D145E655-0333-4C58-B80A-66450B30A1F4}"/>
              </a:ext>
            </a:extLst>
          </p:cNvPr>
          <p:cNvSpPr/>
          <p:nvPr/>
        </p:nvSpPr>
        <p:spPr>
          <a:xfrm>
            <a:off x="9550502" y="4956600"/>
            <a:ext cx="489838" cy="33161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a:t>
            </a:r>
          </a:p>
        </p:txBody>
      </p:sp>
    </p:spTree>
    <p:extLst>
      <p:ext uri="{BB962C8B-B14F-4D97-AF65-F5344CB8AC3E}">
        <p14:creationId xmlns:p14="http://schemas.microsoft.com/office/powerpoint/2010/main" val="376693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1" grpId="0" animBg="1"/>
      <p:bldP spid="102" grpId="0" animBg="1"/>
      <p:bldP spid="103" grpId="0" animBg="1"/>
      <p:bldP spid="104" grpId="0" animBg="1"/>
      <p:bldP spid="10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peech Bubble: Rectangle with Corners Rounded 75">
            <a:extLst>
              <a:ext uri="{FF2B5EF4-FFF2-40B4-BE49-F238E27FC236}">
                <a16:creationId xmlns:a16="http://schemas.microsoft.com/office/drawing/2014/main" id="{C4910A78-5596-44DE-877E-D559ABBF7D08}"/>
              </a:ext>
            </a:extLst>
          </p:cNvPr>
          <p:cNvSpPr/>
          <p:nvPr/>
        </p:nvSpPr>
        <p:spPr>
          <a:xfrm>
            <a:off x="1688218" y="2451594"/>
            <a:ext cx="2323149" cy="128081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75" name="Speech Bubble: Rectangle with Corners Rounded 74">
            <a:extLst>
              <a:ext uri="{FF2B5EF4-FFF2-40B4-BE49-F238E27FC236}">
                <a16:creationId xmlns:a16="http://schemas.microsoft.com/office/drawing/2014/main" id="{AF0DC14A-7FC3-43C3-A894-9D3456673D13}"/>
              </a:ext>
            </a:extLst>
          </p:cNvPr>
          <p:cNvSpPr/>
          <p:nvPr/>
        </p:nvSpPr>
        <p:spPr>
          <a:xfrm>
            <a:off x="4890787" y="2366945"/>
            <a:ext cx="2323149" cy="128081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74" name="Speech Bubble: Rectangle with Corners Rounded 73">
            <a:extLst>
              <a:ext uri="{FF2B5EF4-FFF2-40B4-BE49-F238E27FC236}">
                <a16:creationId xmlns:a16="http://schemas.microsoft.com/office/drawing/2014/main" id="{FF234145-8D93-4558-8139-80B0A4054268}"/>
              </a:ext>
            </a:extLst>
          </p:cNvPr>
          <p:cNvSpPr/>
          <p:nvPr/>
        </p:nvSpPr>
        <p:spPr>
          <a:xfrm>
            <a:off x="8413215" y="2502662"/>
            <a:ext cx="2323149" cy="128081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526" y="294718"/>
            <a:ext cx="8012108" cy="707849"/>
          </a:xfrm>
        </p:spPr>
        <p:txBody>
          <a:bodyPr>
            <a:normAutofit/>
          </a:bodyPr>
          <a:lstStyle/>
          <a:p>
            <a:r>
              <a:rPr lang="en-GB" sz="3200" b="1">
                <a:solidFill>
                  <a:schemeClr val="bg1"/>
                </a:solidFill>
              </a:rPr>
              <a:t>Was hat Wolfgang gemacht?</a:t>
            </a:r>
            <a:endParaRPr lang="en-GB" sz="3200" b="1" dirty="0">
              <a:solidFill>
                <a:schemeClr val="bg1"/>
              </a:solidFill>
            </a:endParaRPr>
          </a:p>
        </p:txBody>
      </p:sp>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12" name="Rounded Rectangle 11">
            <a:extLst>
              <a:ext uri="{FF2B5EF4-FFF2-40B4-BE49-F238E27FC236}">
                <a16:creationId xmlns:a16="http://schemas.microsoft.com/office/drawing/2014/main" id="{D578714D-3580-C545-B5C1-E2A9449A0E26}"/>
              </a:ext>
            </a:extLst>
          </p:cNvPr>
          <p:cNvSpPr/>
          <p:nvPr/>
        </p:nvSpPr>
        <p:spPr>
          <a:xfrm>
            <a:off x="10227735" y="291230"/>
            <a:ext cx="1664227" cy="400919"/>
          </a:xfrm>
          <a:prstGeom prst="roundRect">
            <a:avLst/>
          </a:prstGeom>
          <a:solidFill>
            <a:srgbClr val="DAA52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64" name="TextBox 63">
            <a:extLst>
              <a:ext uri="{FF2B5EF4-FFF2-40B4-BE49-F238E27FC236}">
                <a16:creationId xmlns:a16="http://schemas.microsoft.com/office/drawing/2014/main" id="{7D77069A-5832-483F-90C1-0A720945AF94}"/>
              </a:ext>
            </a:extLst>
          </p:cNvPr>
          <p:cNvSpPr txBox="1"/>
          <p:nvPr/>
        </p:nvSpPr>
        <p:spPr>
          <a:xfrm>
            <a:off x="6088272" y="810635"/>
            <a:ext cx="11446485" cy="430887"/>
          </a:xfrm>
          <a:prstGeom prst="rect">
            <a:avLst/>
          </a:prstGeom>
          <a:noFill/>
        </p:spPr>
        <p:txBody>
          <a:bodyPr wrap="square" rtlCol="0">
            <a:spAutoFit/>
          </a:bodyPr>
          <a:lstStyle/>
          <a:p>
            <a:r>
              <a:rPr lang="en-GB" sz="2200" dirty="0">
                <a:solidFill>
                  <a:srgbClr val="1F4E79"/>
                </a:solidFill>
                <a:latin typeface="Century Gothic" panose="020B0502020202020204" pitchFamily="34" charset="0"/>
              </a:rPr>
              <a:t>Mehmet hat </a:t>
            </a:r>
            <a:r>
              <a:rPr lang="en-GB" sz="2200" dirty="0" err="1">
                <a:solidFill>
                  <a:srgbClr val="1F4E79"/>
                </a:solidFill>
                <a:latin typeface="Century Gothic" panose="020B0502020202020204" pitchFamily="34" charset="0"/>
              </a:rPr>
              <a:t>Fragen</a:t>
            </a:r>
            <a:r>
              <a:rPr lang="en-GB" sz="2200" dirty="0">
                <a:solidFill>
                  <a:srgbClr val="1F4E79"/>
                </a:solidFill>
                <a:latin typeface="Century Gothic" panose="020B0502020202020204" pitchFamily="34" charset="0"/>
              </a:rPr>
              <a:t> </a:t>
            </a:r>
            <a:r>
              <a:rPr lang="en-GB" sz="2200" dirty="0" err="1">
                <a:solidFill>
                  <a:srgbClr val="1F4E79"/>
                </a:solidFill>
                <a:latin typeface="Century Gothic" panose="020B0502020202020204" pitchFamily="34" charset="0"/>
              </a:rPr>
              <a:t>für</a:t>
            </a:r>
            <a:r>
              <a:rPr lang="en-GB" sz="2200" dirty="0">
                <a:solidFill>
                  <a:srgbClr val="1F4E79"/>
                </a:solidFill>
                <a:latin typeface="Century Gothic" panose="020B0502020202020204" pitchFamily="34" charset="0"/>
              </a:rPr>
              <a:t> Wolfgang!</a:t>
            </a:r>
          </a:p>
        </p:txBody>
      </p:sp>
      <p:sp>
        <p:nvSpPr>
          <p:cNvPr id="66" name="TextBox 65">
            <a:extLst>
              <a:ext uri="{FF2B5EF4-FFF2-40B4-BE49-F238E27FC236}">
                <a16:creationId xmlns:a16="http://schemas.microsoft.com/office/drawing/2014/main" id="{D1255D2D-B63F-477D-8728-F86343D6D4A1}"/>
              </a:ext>
            </a:extLst>
          </p:cNvPr>
          <p:cNvSpPr txBox="1"/>
          <p:nvPr/>
        </p:nvSpPr>
        <p:spPr>
          <a:xfrm>
            <a:off x="5999780" y="1012561"/>
            <a:ext cx="6693375" cy="1107996"/>
          </a:xfrm>
          <a:prstGeom prst="rect">
            <a:avLst/>
          </a:prstGeom>
          <a:noFill/>
        </p:spPr>
        <p:txBody>
          <a:bodyPr wrap="square" rtlCol="0">
            <a:spAutoFit/>
          </a:bodyPr>
          <a:lstStyle/>
          <a:p>
            <a:br>
              <a:rPr lang="en-GB" sz="2200" dirty="0">
                <a:solidFill>
                  <a:srgbClr val="1F4E79"/>
                </a:solidFill>
                <a:latin typeface="Century Gothic" panose="020B0502020202020204" pitchFamily="34" charset="0"/>
              </a:rPr>
            </a:br>
            <a:r>
              <a:rPr lang="en-GB" sz="2200" b="1" dirty="0">
                <a:solidFill>
                  <a:srgbClr val="1F4E79"/>
                </a:solidFill>
                <a:latin typeface="Century Gothic" panose="020B0502020202020204" pitchFamily="34" charset="0"/>
              </a:rPr>
              <a:t>Partner A:</a:t>
            </a:r>
            <a:r>
              <a:rPr lang="en-GB" sz="2200" dirty="0">
                <a:solidFill>
                  <a:srgbClr val="1F4E79"/>
                </a:solidFill>
                <a:latin typeface="Century Gothic" panose="020B0502020202020204" pitchFamily="34" charset="0"/>
              </a:rPr>
              <a:t> Du </a:t>
            </a:r>
            <a:r>
              <a:rPr lang="en-GB" sz="2200" dirty="0" err="1">
                <a:solidFill>
                  <a:srgbClr val="1F4E79"/>
                </a:solidFill>
                <a:latin typeface="Century Gothic" panose="020B0502020202020204" pitchFamily="34" charset="0"/>
              </a:rPr>
              <a:t>bist</a:t>
            </a:r>
            <a:r>
              <a:rPr lang="en-GB" sz="2200" dirty="0">
                <a:solidFill>
                  <a:srgbClr val="1F4E79"/>
                </a:solidFill>
                <a:latin typeface="Century Gothic" panose="020B0502020202020204" pitchFamily="34" charset="0"/>
              </a:rPr>
              <a:t> </a:t>
            </a:r>
            <a:r>
              <a:rPr lang="en-GB" sz="2200" b="1" dirty="0">
                <a:solidFill>
                  <a:srgbClr val="1F4E79"/>
                </a:solidFill>
                <a:latin typeface="Century Gothic" panose="020B0502020202020204" pitchFamily="34" charset="0"/>
              </a:rPr>
              <a:t>Mehmet</a:t>
            </a:r>
            <a:r>
              <a:rPr lang="en-GB" sz="2200" dirty="0">
                <a:solidFill>
                  <a:srgbClr val="1F4E79"/>
                </a:solidFill>
                <a:latin typeface="Century Gothic" panose="020B0502020202020204" pitchFamily="34" charset="0"/>
              </a:rPr>
              <a:t>. </a:t>
            </a:r>
            <a:br>
              <a:rPr lang="en-GB" sz="2200" dirty="0">
                <a:solidFill>
                  <a:srgbClr val="1F4E79"/>
                </a:solidFill>
                <a:latin typeface="Century Gothic" panose="020B0502020202020204" pitchFamily="34" charset="0"/>
              </a:rPr>
            </a:br>
            <a:r>
              <a:rPr lang="en-GB" sz="2200" dirty="0">
                <a:solidFill>
                  <a:srgbClr val="1F4E79"/>
                </a:solidFill>
                <a:latin typeface="Century Gothic" panose="020B0502020202020204" pitchFamily="34" charset="0"/>
              </a:rPr>
              <a:t>Was </a:t>
            </a:r>
            <a:r>
              <a:rPr lang="en-GB" sz="2200" dirty="0" err="1">
                <a:solidFill>
                  <a:srgbClr val="1F4E79"/>
                </a:solidFill>
                <a:latin typeface="Century Gothic" panose="020B0502020202020204" pitchFamily="34" charset="0"/>
              </a:rPr>
              <a:t>sagst</a:t>
            </a:r>
            <a:r>
              <a:rPr lang="en-GB" sz="2200" dirty="0">
                <a:solidFill>
                  <a:srgbClr val="1F4E79"/>
                </a:solidFill>
                <a:latin typeface="Century Gothic" panose="020B0502020202020204" pitchFamily="34" charset="0"/>
              </a:rPr>
              <a:t> du (1-6)? </a:t>
            </a:r>
            <a:r>
              <a:rPr lang="en-GB" sz="2200" i="1" dirty="0">
                <a:solidFill>
                  <a:srgbClr val="1F4E79"/>
                </a:solidFill>
                <a:latin typeface="Century Gothic" panose="020B0502020202020204" pitchFamily="34" charset="0"/>
              </a:rPr>
              <a:t>Hast du ... ?</a:t>
            </a:r>
          </a:p>
        </p:txBody>
      </p:sp>
      <p:pic>
        <p:nvPicPr>
          <p:cNvPr id="67" name="Picture 66"/>
          <p:cNvPicPr>
            <a:picLocks noChangeAspect="1"/>
          </p:cNvPicPr>
          <p:nvPr/>
        </p:nvPicPr>
        <p:blipFill rotWithShape="1">
          <a:blip r:embed="rId4" cstate="print">
            <a:extLst>
              <a:ext uri="{28A0092B-C50C-407E-A947-70E740481C1C}">
                <a14:useLocalDpi xmlns:a14="http://schemas.microsoft.com/office/drawing/2010/main" val="0"/>
              </a:ext>
            </a:extLst>
          </a:blip>
          <a:srcRect l="9739" r="52505"/>
          <a:stretch/>
        </p:blipFill>
        <p:spPr>
          <a:xfrm>
            <a:off x="5311881" y="1041276"/>
            <a:ext cx="587485" cy="1002884"/>
          </a:xfrm>
          <a:prstGeom prst="rect">
            <a:avLst/>
          </a:prstGeom>
        </p:spPr>
      </p:pic>
      <p:pic>
        <p:nvPicPr>
          <p:cNvPr id="68" name="Picture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66835" y="983019"/>
            <a:ext cx="1126877" cy="1084353"/>
          </a:xfrm>
          <a:prstGeom prst="rect">
            <a:avLst/>
          </a:prstGeom>
        </p:spPr>
      </p:pic>
      <p:sp>
        <p:nvSpPr>
          <p:cNvPr id="63" name="TextBox 62">
            <a:extLst>
              <a:ext uri="{FF2B5EF4-FFF2-40B4-BE49-F238E27FC236}">
                <a16:creationId xmlns:a16="http://schemas.microsoft.com/office/drawing/2014/main" id="{4915D0BA-2C8D-45C0-8874-A9A3AF68892C}"/>
              </a:ext>
            </a:extLst>
          </p:cNvPr>
          <p:cNvSpPr txBox="1"/>
          <p:nvPr/>
        </p:nvSpPr>
        <p:spPr>
          <a:xfrm>
            <a:off x="1625313" y="2791046"/>
            <a:ext cx="2488987" cy="707886"/>
          </a:xfrm>
          <a:prstGeom prst="rect">
            <a:avLst/>
          </a:prstGeom>
          <a:noFill/>
        </p:spPr>
        <p:txBody>
          <a:bodyPr wrap="square" rtlCol="0">
            <a:spAutoFit/>
          </a:bodyPr>
          <a:lstStyle/>
          <a:p>
            <a:pPr marL="342900" indent="-342900">
              <a:buFont typeface="Arial" panose="020B0604020202020204" pitchFamily="34" charset="0"/>
              <a:buChar char="•"/>
            </a:pPr>
            <a:r>
              <a:rPr lang="en-GB" sz="2000" dirty="0">
                <a:solidFill>
                  <a:srgbClr val="1F4E79"/>
                </a:solidFill>
                <a:latin typeface="Century Gothic" panose="020B0502020202020204" pitchFamily="34" charset="0"/>
              </a:rPr>
              <a:t>Freunde </a:t>
            </a:r>
            <a:r>
              <a:rPr lang="en-GB" sz="2000" dirty="0" err="1">
                <a:solidFill>
                  <a:srgbClr val="1F4E79"/>
                </a:solidFill>
                <a:latin typeface="Century Gothic" panose="020B0502020202020204" pitchFamily="34" charset="0"/>
              </a:rPr>
              <a:t>treffen</a:t>
            </a:r>
            <a:endParaRPr lang="en-GB" sz="2000" dirty="0">
              <a:solidFill>
                <a:srgbClr val="1F4E79"/>
              </a:solidFill>
              <a:latin typeface="Century Gothic" panose="020B0502020202020204" pitchFamily="34" charset="0"/>
            </a:endParaRPr>
          </a:p>
          <a:p>
            <a:pPr marL="342900" indent="-342900">
              <a:buFont typeface="Arial" panose="020B0604020202020204" pitchFamily="34" charset="0"/>
              <a:buChar char="•"/>
            </a:pPr>
            <a:r>
              <a:rPr lang="en-GB" sz="2000" dirty="0">
                <a:solidFill>
                  <a:srgbClr val="1F4E79"/>
                </a:solidFill>
                <a:latin typeface="Century Gothic" panose="020B0502020202020204" pitchFamily="34" charset="0"/>
              </a:rPr>
              <a:t>in der Stadt</a:t>
            </a:r>
          </a:p>
        </p:txBody>
      </p:sp>
      <p:sp>
        <p:nvSpPr>
          <p:cNvPr id="58" name="Speech Bubble: Rectangle with Corners Rounded 57">
            <a:extLst>
              <a:ext uri="{FF2B5EF4-FFF2-40B4-BE49-F238E27FC236}">
                <a16:creationId xmlns:a16="http://schemas.microsoft.com/office/drawing/2014/main" id="{7BDCA84F-4A1B-47E3-857E-AA533D268115}"/>
              </a:ext>
            </a:extLst>
          </p:cNvPr>
          <p:cNvSpPr/>
          <p:nvPr/>
        </p:nvSpPr>
        <p:spPr>
          <a:xfrm>
            <a:off x="1841810" y="4199173"/>
            <a:ext cx="2323149" cy="128081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61" name="TextBox 60">
            <a:extLst>
              <a:ext uri="{FF2B5EF4-FFF2-40B4-BE49-F238E27FC236}">
                <a16:creationId xmlns:a16="http://schemas.microsoft.com/office/drawing/2014/main" id="{CFEE5055-C905-4D90-B9F9-FCB230B26FAE}"/>
              </a:ext>
            </a:extLst>
          </p:cNvPr>
          <p:cNvSpPr txBox="1"/>
          <p:nvPr/>
        </p:nvSpPr>
        <p:spPr>
          <a:xfrm>
            <a:off x="1810950" y="4594363"/>
            <a:ext cx="2488987" cy="707886"/>
          </a:xfrm>
          <a:prstGeom prst="rect">
            <a:avLst/>
          </a:prstGeom>
          <a:noFill/>
        </p:spPr>
        <p:txBody>
          <a:bodyPr wrap="square" rtlCol="0">
            <a:spAutoFit/>
          </a:bodyPr>
          <a:lstStyle/>
          <a:p>
            <a:pPr marL="342900" indent="-342900">
              <a:buFont typeface="Arial" panose="020B0604020202020204" pitchFamily="34" charset="0"/>
              <a:buChar char="•"/>
            </a:pPr>
            <a:r>
              <a:rPr lang="en-GB" sz="2000" dirty="0" err="1">
                <a:solidFill>
                  <a:srgbClr val="1F4E79"/>
                </a:solidFill>
                <a:latin typeface="Century Gothic" panose="020B0502020202020204" pitchFamily="34" charset="0"/>
              </a:rPr>
              <a:t>Fußball</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spielen</a:t>
            </a:r>
            <a:endParaRPr lang="en-GB" sz="2000" dirty="0">
              <a:solidFill>
                <a:srgbClr val="1F4E79"/>
              </a:solidFill>
              <a:latin typeface="Century Gothic" panose="020B0502020202020204" pitchFamily="34" charset="0"/>
            </a:endParaRPr>
          </a:p>
          <a:p>
            <a:pPr marL="342900" indent="-342900">
              <a:buFont typeface="Arial" panose="020B0604020202020204" pitchFamily="34" charset="0"/>
              <a:buChar char="•"/>
            </a:pPr>
            <a:r>
              <a:rPr lang="en-GB" sz="2000" dirty="0" err="1">
                <a:solidFill>
                  <a:srgbClr val="1F4E79"/>
                </a:solidFill>
                <a:latin typeface="Century Gothic" panose="020B0502020202020204" pitchFamily="34" charset="0"/>
              </a:rPr>
              <a:t>im</a:t>
            </a:r>
            <a:r>
              <a:rPr lang="en-GB" sz="2000" dirty="0">
                <a:solidFill>
                  <a:srgbClr val="1F4E79"/>
                </a:solidFill>
                <a:latin typeface="Century Gothic" panose="020B0502020202020204" pitchFamily="34" charset="0"/>
              </a:rPr>
              <a:t> Park</a:t>
            </a:r>
          </a:p>
        </p:txBody>
      </p:sp>
      <p:sp>
        <p:nvSpPr>
          <p:cNvPr id="88" name="TextBox 87">
            <a:extLst>
              <a:ext uri="{FF2B5EF4-FFF2-40B4-BE49-F238E27FC236}">
                <a16:creationId xmlns:a16="http://schemas.microsoft.com/office/drawing/2014/main" id="{1CE015D8-EF6C-4F6C-BAA1-2481E3CE4C91}"/>
              </a:ext>
            </a:extLst>
          </p:cNvPr>
          <p:cNvSpPr txBox="1"/>
          <p:nvPr/>
        </p:nvSpPr>
        <p:spPr>
          <a:xfrm>
            <a:off x="4929276" y="2706024"/>
            <a:ext cx="2310878" cy="707886"/>
          </a:xfrm>
          <a:prstGeom prst="rect">
            <a:avLst/>
          </a:prstGeom>
          <a:noFill/>
        </p:spPr>
        <p:txBody>
          <a:bodyPr wrap="square" rtlCol="0">
            <a:spAutoFit/>
          </a:bodyPr>
          <a:lstStyle/>
          <a:p>
            <a:pPr marL="342900" indent="-342900">
              <a:buFont typeface="Arial" panose="020B0604020202020204" pitchFamily="34" charset="0"/>
              <a:buChar char="•"/>
            </a:pPr>
            <a:r>
              <a:rPr lang="en-GB" sz="2000" dirty="0" err="1">
                <a:solidFill>
                  <a:srgbClr val="1F4E79"/>
                </a:solidFill>
                <a:latin typeface="Century Gothic" panose="020B0502020202020204" pitchFamily="34" charset="0"/>
              </a:rPr>
              <a:t>etwas</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kaufen</a:t>
            </a:r>
            <a:endParaRPr lang="en-GB" sz="2000" dirty="0">
              <a:solidFill>
                <a:srgbClr val="1F4E79"/>
              </a:solidFill>
              <a:latin typeface="Century Gothic" panose="020B0502020202020204" pitchFamily="34" charset="0"/>
            </a:endParaRPr>
          </a:p>
          <a:p>
            <a:pPr marL="342900" indent="-342900">
              <a:buFont typeface="Arial" panose="020B0604020202020204" pitchFamily="34" charset="0"/>
              <a:buChar char="•"/>
            </a:pPr>
            <a:r>
              <a:rPr lang="en-GB" sz="2000" dirty="0" err="1">
                <a:solidFill>
                  <a:srgbClr val="1F4E79"/>
                </a:solidFill>
                <a:latin typeface="Century Gothic" panose="020B0502020202020204" pitchFamily="34" charset="0"/>
              </a:rPr>
              <a:t>im</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Geschäft</a:t>
            </a:r>
            <a:endParaRPr lang="en-GB" sz="2000" dirty="0">
              <a:solidFill>
                <a:srgbClr val="1F4E79"/>
              </a:solidFill>
              <a:latin typeface="Century Gothic" panose="020B0502020202020204" pitchFamily="34" charset="0"/>
            </a:endParaRPr>
          </a:p>
        </p:txBody>
      </p:sp>
      <p:sp>
        <p:nvSpPr>
          <p:cNvPr id="85" name="Speech Bubble: Rectangle with Corners Rounded 84">
            <a:extLst>
              <a:ext uri="{FF2B5EF4-FFF2-40B4-BE49-F238E27FC236}">
                <a16:creationId xmlns:a16="http://schemas.microsoft.com/office/drawing/2014/main" id="{67B12AA1-4F77-429A-8E3C-6149127CB578}"/>
              </a:ext>
            </a:extLst>
          </p:cNvPr>
          <p:cNvSpPr/>
          <p:nvPr/>
        </p:nvSpPr>
        <p:spPr>
          <a:xfrm>
            <a:off x="4961498" y="4263543"/>
            <a:ext cx="2323149" cy="128081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86" name="TextBox 85">
            <a:extLst>
              <a:ext uri="{FF2B5EF4-FFF2-40B4-BE49-F238E27FC236}">
                <a16:creationId xmlns:a16="http://schemas.microsoft.com/office/drawing/2014/main" id="{BEFBA361-2536-432A-AA8F-E9B83923D360}"/>
              </a:ext>
            </a:extLst>
          </p:cNvPr>
          <p:cNvSpPr txBox="1"/>
          <p:nvPr/>
        </p:nvSpPr>
        <p:spPr>
          <a:xfrm>
            <a:off x="5042287" y="4233787"/>
            <a:ext cx="2488988" cy="1323439"/>
          </a:xfrm>
          <a:prstGeom prst="rect">
            <a:avLst/>
          </a:prstGeom>
          <a:noFill/>
        </p:spPr>
        <p:txBody>
          <a:bodyPr wrap="square" rtlCol="0">
            <a:spAutoFit/>
          </a:bodyPr>
          <a:lstStyle/>
          <a:p>
            <a:pPr marL="342900" indent="-342900">
              <a:buFont typeface="Arial" panose="020B0604020202020204" pitchFamily="34" charset="0"/>
              <a:buChar char="•"/>
            </a:pPr>
            <a:r>
              <a:rPr lang="en-GB" sz="2000" dirty="0">
                <a:solidFill>
                  <a:srgbClr val="1F4E79"/>
                </a:solidFill>
                <a:latin typeface="Century Gothic" panose="020B0502020202020204" pitchFamily="34" charset="0"/>
              </a:rPr>
              <a:t>den </a:t>
            </a:r>
            <a:r>
              <a:rPr lang="en-GB" sz="2000" dirty="0" err="1">
                <a:solidFill>
                  <a:srgbClr val="1F4E79"/>
                </a:solidFill>
                <a:latin typeface="Century Gothic" panose="020B0502020202020204" pitchFamily="34" charset="0"/>
              </a:rPr>
              <a:t>Wasserpark</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besuchen</a:t>
            </a:r>
            <a:endParaRPr lang="en-GB" sz="2000" dirty="0">
              <a:solidFill>
                <a:srgbClr val="1F4E79"/>
              </a:solidFill>
              <a:latin typeface="Century Gothic" panose="020B0502020202020204" pitchFamily="34" charset="0"/>
            </a:endParaRPr>
          </a:p>
          <a:p>
            <a:pPr marL="342900" indent="-342900">
              <a:buFont typeface="Arial" panose="020B0604020202020204" pitchFamily="34" charset="0"/>
              <a:buChar char="•"/>
            </a:pPr>
            <a:r>
              <a:rPr lang="en-GB" sz="2000" dirty="0" err="1">
                <a:solidFill>
                  <a:srgbClr val="1F4E79"/>
                </a:solidFill>
                <a:latin typeface="Century Gothic" panose="020B0502020202020204" pitchFamily="34" charset="0"/>
              </a:rPr>
              <a:t>letzte</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Woche</a:t>
            </a:r>
            <a:endParaRPr lang="en-GB" sz="2000" dirty="0">
              <a:solidFill>
                <a:srgbClr val="1F4E79"/>
              </a:solidFill>
              <a:latin typeface="Century Gothic" panose="020B0502020202020204" pitchFamily="34" charset="0"/>
            </a:endParaRPr>
          </a:p>
        </p:txBody>
      </p:sp>
      <p:sp>
        <p:nvSpPr>
          <p:cNvPr id="104" name="TextBox 103">
            <a:extLst>
              <a:ext uri="{FF2B5EF4-FFF2-40B4-BE49-F238E27FC236}">
                <a16:creationId xmlns:a16="http://schemas.microsoft.com/office/drawing/2014/main" id="{33C9A591-7D01-4FD6-A836-9959EAFF000C}"/>
              </a:ext>
            </a:extLst>
          </p:cNvPr>
          <p:cNvSpPr txBox="1"/>
          <p:nvPr/>
        </p:nvSpPr>
        <p:spPr>
          <a:xfrm>
            <a:off x="8478560" y="2728346"/>
            <a:ext cx="2323149" cy="1015663"/>
          </a:xfrm>
          <a:prstGeom prst="rect">
            <a:avLst/>
          </a:prstGeom>
          <a:noFill/>
        </p:spPr>
        <p:txBody>
          <a:bodyPr wrap="square" rtlCol="0">
            <a:spAutoFit/>
          </a:bodyPr>
          <a:lstStyle/>
          <a:p>
            <a:pPr marL="342900" indent="-342900">
              <a:buFont typeface="Arial" panose="020B0604020202020204" pitchFamily="34" charset="0"/>
              <a:buChar char="•"/>
            </a:pPr>
            <a:r>
              <a:rPr lang="en-GB" sz="2000" dirty="0" err="1">
                <a:solidFill>
                  <a:srgbClr val="1F4E79"/>
                </a:solidFill>
                <a:latin typeface="Century Gothic" panose="020B0502020202020204" pitchFamily="34" charset="0"/>
              </a:rPr>
              <a:t>einen</a:t>
            </a:r>
            <a:r>
              <a:rPr lang="en-GB" sz="2000" dirty="0">
                <a:solidFill>
                  <a:srgbClr val="1F4E79"/>
                </a:solidFill>
                <a:latin typeface="Century Gothic" panose="020B0502020202020204" pitchFamily="34" charset="0"/>
              </a:rPr>
              <a:t> Film </a:t>
            </a:r>
            <a:r>
              <a:rPr lang="en-GB" sz="2000" dirty="0" err="1">
                <a:solidFill>
                  <a:srgbClr val="1F4E79"/>
                </a:solidFill>
                <a:latin typeface="Century Gothic" panose="020B0502020202020204" pitchFamily="34" charset="0"/>
              </a:rPr>
              <a:t>sehen</a:t>
            </a:r>
            <a:endParaRPr lang="en-GB" sz="2000" dirty="0">
              <a:solidFill>
                <a:srgbClr val="1F4E79"/>
              </a:solidFill>
              <a:latin typeface="Century Gothic" panose="020B0502020202020204" pitchFamily="34" charset="0"/>
            </a:endParaRPr>
          </a:p>
          <a:p>
            <a:pPr marL="342900" indent="-342900">
              <a:buFont typeface="Arial" panose="020B0604020202020204" pitchFamily="34" charset="0"/>
              <a:buChar char="•"/>
            </a:pPr>
            <a:r>
              <a:rPr lang="en-GB" sz="2000" dirty="0" err="1">
                <a:solidFill>
                  <a:srgbClr val="1F4E79"/>
                </a:solidFill>
                <a:latin typeface="Century Gothic" panose="020B0502020202020204" pitchFamily="34" charset="0"/>
              </a:rPr>
              <a:t>im</a:t>
            </a:r>
            <a:r>
              <a:rPr lang="en-GB" sz="2000" dirty="0">
                <a:solidFill>
                  <a:srgbClr val="1F4E79"/>
                </a:solidFill>
                <a:latin typeface="Century Gothic" panose="020B0502020202020204" pitchFamily="34" charset="0"/>
              </a:rPr>
              <a:t> Kino</a:t>
            </a:r>
          </a:p>
        </p:txBody>
      </p:sp>
      <p:sp>
        <p:nvSpPr>
          <p:cNvPr id="101" name="Speech Bubble: Rectangle with Corners Rounded 100">
            <a:extLst>
              <a:ext uri="{FF2B5EF4-FFF2-40B4-BE49-F238E27FC236}">
                <a16:creationId xmlns:a16="http://schemas.microsoft.com/office/drawing/2014/main" id="{E6038ED7-3A50-47B7-9FB3-E1EB5E5D2A1C}"/>
              </a:ext>
            </a:extLst>
          </p:cNvPr>
          <p:cNvSpPr/>
          <p:nvPr/>
        </p:nvSpPr>
        <p:spPr>
          <a:xfrm>
            <a:off x="8320251" y="4277917"/>
            <a:ext cx="2323149" cy="128081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102" name="TextBox 101">
            <a:extLst>
              <a:ext uri="{FF2B5EF4-FFF2-40B4-BE49-F238E27FC236}">
                <a16:creationId xmlns:a16="http://schemas.microsoft.com/office/drawing/2014/main" id="{DFDBDD35-25BA-48D0-ABB5-7BE7BED33CD9}"/>
              </a:ext>
            </a:extLst>
          </p:cNvPr>
          <p:cNvSpPr txBox="1"/>
          <p:nvPr/>
        </p:nvSpPr>
        <p:spPr>
          <a:xfrm>
            <a:off x="8454400" y="4410493"/>
            <a:ext cx="2488988" cy="1015663"/>
          </a:xfrm>
          <a:prstGeom prst="rect">
            <a:avLst/>
          </a:prstGeom>
          <a:noFill/>
        </p:spPr>
        <p:txBody>
          <a:bodyPr wrap="square" rtlCol="0">
            <a:spAutoFit/>
          </a:bodyPr>
          <a:lstStyle/>
          <a:p>
            <a:pPr marL="342900" indent="-342900">
              <a:buFont typeface="Arial" panose="020B0604020202020204" pitchFamily="34" charset="0"/>
              <a:buChar char="•"/>
            </a:pPr>
            <a:r>
              <a:rPr lang="en-GB" sz="2000" dirty="0" err="1">
                <a:solidFill>
                  <a:srgbClr val="1F4E79"/>
                </a:solidFill>
                <a:latin typeface="Century Gothic" panose="020B0502020202020204" pitchFamily="34" charset="0"/>
              </a:rPr>
              <a:t>im</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Theater</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tanzen</a:t>
            </a:r>
            <a:endParaRPr lang="en-GB" sz="2000" dirty="0">
              <a:solidFill>
                <a:srgbClr val="1F4E79"/>
              </a:solidFill>
              <a:latin typeface="Century Gothic" panose="020B0502020202020204" pitchFamily="34" charset="0"/>
            </a:endParaRPr>
          </a:p>
          <a:p>
            <a:pPr marL="342900" indent="-342900">
              <a:buFont typeface="Arial" panose="020B0604020202020204" pitchFamily="34" charset="0"/>
              <a:buChar char="•"/>
            </a:pPr>
            <a:r>
              <a:rPr lang="en-GB" sz="2000" dirty="0" err="1">
                <a:solidFill>
                  <a:srgbClr val="1F4E79"/>
                </a:solidFill>
                <a:latin typeface="Century Gothic" panose="020B0502020202020204" pitchFamily="34" charset="0"/>
              </a:rPr>
              <a:t>letzten</a:t>
            </a:r>
            <a:r>
              <a:rPr lang="en-GB" sz="2000" dirty="0">
                <a:solidFill>
                  <a:srgbClr val="1F4E79"/>
                </a:solidFill>
                <a:latin typeface="Century Gothic" panose="020B0502020202020204" pitchFamily="34" charset="0"/>
              </a:rPr>
              <a:t> Monat</a:t>
            </a:r>
          </a:p>
        </p:txBody>
      </p:sp>
      <p:sp>
        <p:nvSpPr>
          <p:cNvPr id="60" name="Action Button: Custom 37">
            <a:hlinkClick r:id="" action="ppaction://noaction" highlightClick="1">
              <a:snd r:embed="rId6" name="36.1.wav"/>
            </a:hlinkClick>
            <a:extLst>
              <a:ext uri="{FF2B5EF4-FFF2-40B4-BE49-F238E27FC236}">
                <a16:creationId xmlns:a16="http://schemas.microsoft.com/office/drawing/2014/main" id="{FA6E14B4-6862-46F8-8005-E84E427B11E8}"/>
              </a:ext>
            </a:extLst>
          </p:cNvPr>
          <p:cNvSpPr/>
          <p:nvPr/>
        </p:nvSpPr>
        <p:spPr>
          <a:xfrm>
            <a:off x="1398419" y="2335874"/>
            <a:ext cx="453788" cy="452927"/>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54" name="Action Button: Custom 37">
            <a:hlinkClick r:id="" action="ppaction://noaction" highlightClick="1">
              <a:snd r:embed="rId7" name="36.5.wav"/>
            </a:hlinkClick>
            <a:extLst>
              <a:ext uri="{FF2B5EF4-FFF2-40B4-BE49-F238E27FC236}">
                <a16:creationId xmlns:a16="http://schemas.microsoft.com/office/drawing/2014/main" id="{FA6E14B4-6862-46F8-8005-E84E427B11E8}"/>
              </a:ext>
            </a:extLst>
          </p:cNvPr>
          <p:cNvSpPr/>
          <p:nvPr/>
        </p:nvSpPr>
        <p:spPr>
          <a:xfrm>
            <a:off x="8093356" y="2333374"/>
            <a:ext cx="453788" cy="452927"/>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5</a:t>
            </a:r>
            <a:endParaRPr lang="en-GB" sz="2400" b="1" dirty="0"/>
          </a:p>
        </p:txBody>
      </p:sp>
      <p:sp>
        <p:nvSpPr>
          <p:cNvPr id="57" name="Action Button: Custom 37">
            <a:hlinkClick r:id="" action="ppaction://noaction" highlightClick="1">
              <a:snd r:embed="rId8" name="36.3.wav"/>
            </a:hlinkClick>
            <a:extLst>
              <a:ext uri="{FF2B5EF4-FFF2-40B4-BE49-F238E27FC236}">
                <a16:creationId xmlns:a16="http://schemas.microsoft.com/office/drawing/2014/main" id="{FA6E14B4-6862-46F8-8005-E84E427B11E8}"/>
              </a:ext>
            </a:extLst>
          </p:cNvPr>
          <p:cNvSpPr/>
          <p:nvPr/>
        </p:nvSpPr>
        <p:spPr>
          <a:xfrm>
            <a:off x="4629661" y="2263065"/>
            <a:ext cx="453788" cy="452927"/>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59" name="Action Button: Custom 37">
            <a:hlinkClick r:id="" action="ppaction://noaction" highlightClick="1">
              <a:snd r:embed="rId9" name="36.2.wav"/>
            </a:hlinkClick>
            <a:extLst>
              <a:ext uri="{FF2B5EF4-FFF2-40B4-BE49-F238E27FC236}">
                <a16:creationId xmlns:a16="http://schemas.microsoft.com/office/drawing/2014/main" id="{FA6E14B4-6862-46F8-8005-E84E427B11E8}"/>
              </a:ext>
            </a:extLst>
          </p:cNvPr>
          <p:cNvSpPr/>
          <p:nvPr/>
        </p:nvSpPr>
        <p:spPr>
          <a:xfrm>
            <a:off x="1374167" y="4194321"/>
            <a:ext cx="453788" cy="452927"/>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2</a:t>
            </a:r>
            <a:endParaRPr lang="en-GB" sz="2400" b="1" dirty="0"/>
          </a:p>
        </p:txBody>
      </p:sp>
      <p:sp>
        <p:nvSpPr>
          <p:cNvPr id="55" name="Action Button: Custom 37">
            <a:hlinkClick r:id="" action="ppaction://noaction" highlightClick="1">
              <a:snd r:embed="rId10" name="36.4.wav"/>
            </a:hlinkClick>
            <a:extLst>
              <a:ext uri="{FF2B5EF4-FFF2-40B4-BE49-F238E27FC236}">
                <a16:creationId xmlns:a16="http://schemas.microsoft.com/office/drawing/2014/main" id="{FA6E14B4-6862-46F8-8005-E84E427B11E8}"/>
              </a:ext>
            </a:extLst>
          </p:cNvPr>
          <p:cNvSpPr/>
          <p:nvPr/>
        </p:nvSpPr>
        <p:spPr>
          <a:xfrm>
            <a:off x="4629661" y="4174156"/>
            <a:ext cx="453788" cy="452927"/>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4</a:t>
            </a:r>
            <a:endParaRPr lang="en-GB" sz="2400" b="1" dirty="0"/>
          </a:p>
        </p:txBody>
      </p:sp>
      <p:sp>
        <p:nvSpPr>
          <p:cNvPr id="52" name="Action Button: Custom 37">
            <a:hlinkClick r:id="" action="ppaction://noaction" highlightClick="1">
              <a:snd r:embed="rId11" name="36.6.wav"/>
            </a:hlinkClick>
            <a:extLst>
              <a:ext uri="{FF2B5EF4-FFF2-40B4-BE49-F238E27FC236}">
                <a16:creationId xmlns:a16="http://schemas.microsoft.com/office/drawing/2014/main" id="{FA6E14B4-6862-46F8-8005-E84E427B11E8}"/>
              </a:ext>
            </a:extLst>
          </p:cNvPr>
          <p:cNvSpPr/>
          <p:nvPr/>
        </p:nvSpPr>
        <p:spPr>
          <a:xfrm>
            <a:off x="8061150" y="4176972"/>
            <a:ext cx="453788" cy="452927"/>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2" name="Speech Bubble: Rectangle with Corners Rounded 1">
            <a:extLst>
              <a:ext uri="{FF2B5EF4-FFF2-40B4-BE49-F238E27FC236}">
                <a16:creationId xmlns:a16="http://schemas.microsoft.com/office/drawing/2014/main" id="{A863F39E-8AF3-47F3-B9D4-63836CA2145E}"/>
              </a:ext>
            </a:extLst>
          </p:cNvPr>
          <p:cNvSpPr/>
          <p:nvPr/>
        </p:nvSpPr>
        <p:spPr>
          <a:xfrm>
            <a:off x="212592" y="5286546"/>
            <a:ext cx="2323149" cy="1233229"/>
          </a:xfrm>
          <a:prstGeom prst="wedgeRoundRectCallou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Note that </a:t>
            </a:r>
            <a:r>
              <a:rPr lang="en-GB" dirty="0" err="1">
                <a:latin typeface="Century Gothic" panose="020B0502020202020204" pitchFamily="34" charset="0"/>
              </a:rPr>
              <a:t>Fußball</a:t>
            </a:r>
            <a:r>
              <a:rPr lang="en-GB" dirty="0">
                <a:latin typeface="Century Gothic" panose="020B0502020202020204" pitchFamily="34" charset="0"/>
              </a:rPr>
              <a:t> </a:t>
            </a:r>
            <a:r>
              <a:rPr lang="en-GB" dirty="0" err="1">
                <a:latin typeface="Century Gothic" panose="020B0502020202020204" pitchFamily="34" charset="0"/>
              </a:rPr>
              <a:t>spielen</a:t>
            </a:r>
            <a:r>
              <a:rPr lang="en-GB" dirty="0">
                <a:latin typeface="Century Gothic" panose="020B0502020202020204" pitchFamily="34" charset="0"/>
              </a:rPr>
              <a:t> doesn’t get separated  by </a:t>
            </a:r>
            <a:r>
              <a:rPr lang="en-GB" dirty="0" err="1">
                <a:latin typeface="Century Gothic" panose="020B0502020202020204" pitchFamily="34" charset="0"/>
              </a:rPr>
              <a:t>im</a:t>
            </a:r>
            <a:r>
              <a:rPr lang="en-GB" dirty="0">
                <a:latin typeface="Century Gothic" panose="020B0502020202020204" pitchFamily="34" charset="0"/>
              </a:rPr>
              <a:t> Park.</a:t>
            </a:r>
          </a:p>
        </p:txBody>
      </p:sp>
    </p:spTree>
    <p:extLst>
      <p:ext uri="{BB962C8B-B14F-4D97-AF65-F5344CB8AC3E}">
        <p14:creationId xmlns:p14="http://schemas.microsoft.com/office/powerpoint/2010/main" val="268422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526" y="294718"/>
            <a:ext cx="8012108" cy="707849"/>
          </a:xfrm>
        </p:spPr>
        <p:txBody>
          <a:bodyPr>
            <a:normAutofit/>
          </a:bodyPr>
          <a:lstStyle/>
          <a:p>
            <a:r>
              <a:rPr lang="en-GB" sz="3200" b="1">
                <a:solidFill>
                  <a:schemeClr val="bg1"/>
                </a:solidFill>
              </a:rPr>
              <a:t>Was hat Wolfgang gemacht?</a:t>
            </a:r>
            <a:endParaRPr lang="en-GB" sz="3200" b="1" dirty="0">
              <a:solidFill>
                <a:schemeClr val="bg1"/>
              </a:solidFill>
            </a:endParaRPr>
          </a:p>
        </p:txBody>
      </p:sp>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12" name="Rounded Rectangle 11">
            <a:extLst>
              <a:ext uri="{FF2B5EF4-FFF2-40B4-BE49-F238E27FC236}">
                <a16:creationId xmlns:a16="http://schemas.microsoft.com/office/drawing/2014/main" id="{D578714D-3580-C545-B5C1-E2A9449A0E26}"/>
              </a:ext>
            </a:extLst>
          </p:cNvPr>
          <p:cNvSpPr/>
          <p:nvPr/>
        </p:nvSpPr>
        <p:spPr>
          <a:xfrm>
            <a:off x="10227735" y="291230"/>
            <a:ext cx="1664227" cy="400919"/>
          </a:xfrm>
          <a:prstGeom prst="roundRect">
            <a:avLst/>
          </a:prstGeom>
          <a:solidFill>
            <a:srgbClr val="DAA52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grpSp>
        <p:nvGrpSpPr>
          <p:cNvPr id="111" name="Group 110">
            <a:extLst>
              <a:ext uri="{FF2B5EF4-FFF2-40B4-BE49-F238E27FC236}">
                <a16:creationId xmlns:a16="http://schemas.microsoft.com/office/drawing/2014/main" id="{2FEFC783-E291-40D4-BFFA-FD5F906D3B31}"/>
              </a:ext>
            </a:extLst>
          </p:cNvPr>
          <p:cNvGrpSpPr/>
          <p:nvPr/>
        </p:nvGrpSpPr>
        <p:grpSpPr>
          <a:xfrm>
            <a:off x="4687962" y="2209161"/>
            <a:ext cx="2331498" cy="4003200"/>
            <a:chOff x="4719331" y="2191837"/>
            <a:chExt cx="2331498" cy="4003200"/>
          </a:xfrm>
        </p:grpSpPr>
        <p:grpSp>
          <p:nvGrpSpPr>
            <p:cNvPr id="90" name="Group 89">
              <a:extLst>
                <a:ext uri="{FF2B5EF4-FFF2-40B4-BE49-F238E27FC236}">
                  <a16:creationId xmlns:a16="http://schemas.microsoft.com/office/drawing/2014/main" id="{6F551770-AB3F-4E0B-A717-F645EB787A76}"/>
                </a:ext>
              </a:extLst>
            </p:cNvPr>
            <p:cNvGrpSpPr/>
            <p:nvPr/>
          </p:nvGrpSpPr>
          <p:grpSpPr>
            <a:xfrm>
              <a:off x="4719331" y="2191837"/>
              <a:ext cx="2331498" cy="4003200"/>
              <a:chOff x="4719331" y="2191837"/>
              <a:chExt cx="2215078" cy="4003200"/>
            </a:xfrm>
          </p:grpSpPr>
          <p:grpSp>
            <p:nvGrpSpPr>
              <p:cNvPr id="76" name="Group 75">
                <a:extLst>
                  <a:ext uri="{FF2B5EF4-FFF2-40B4-BE49-F238E27FC236}">
                    <a16:creationId xmlns:a16="http://schemas.microsoft.com/office/drawing/2014/main" id="{E7DED12D-7FC8-4014-B2B6-C8BE48ACB9C3}"/>
                  </a:ext>
                </a:extLst>
              </p:cNvPr>
              <p:cNvGrpSpPr/>
              <p:nvPr/>
            </p:nvGrpSpPr>
            <p:grpSpPr>
              <a:xfrm>
                <a:off x="4719331" y="2191837"/>
                <a:ext cx="2198943" cy="4003200"/>
                <a:chOff x="-30480" y="22860"/>
                <a:chExt cx="3394710" cy="6004560"/>
              </a:xfrm>
            </p:grpSpPr>
            <p:grpSp>
              <p:nvGrpSpPr>
                <p:cNvPr id="77" name="Group 76">
                  <a:extLst>
                    <a:ext uri="{FF2B5EF4-FFF2-40B4-BE49-F238E27FC236}">
                      <a16:creationId xmlns:a16="http://schemas.microsoft.com/office/drawing/2014/main" id="{D75A9328-389D-444C-B00B-D94BE34F30D1}"/>
                    </a:ext>
                  </a:extLst>
                </p:cNvPr>
                <p:cNvGrpSpPr/>
                <p:nvPr/>
              </p:nvGrpSpPr>
              <p:grpSpPr>
                <a:xfrm>
                  <a:off x="-30480" y="22860"/>
                  <a:ext cx="3394710" cy="6004560"/>
                  <a:chOff x="-30480" y="22860"/>
                  <a:chExt cx="3394710" cy="6004560"/>
                </a:xfrm>
              </p:grpSpPr>
              <p:grpSp>
                <p:nvGrpSpPr>
                  <p:cNvPr id="79" name="Group 78">
                    <a:extLst>
                      <a:ext uri="{FF2B5EF4-FFF2-40B4-BE49-F238E27FC236}">
                        <a16:creationId xmlns:a16="http://schemas.microsoft.com/office/drawing/2014/main" id="{7020764E-ED02-42E6-9A59-D371FCF15D9B}"/>
                      </a:ext>
                    </a:extLst>
                  </p:cNvPr>
                  <p:cNvGrpSpPr/>
                  <p:nvPr/>
                </p:nvGrpSpPr>
                <p:grpSpPr>
                  <a:xfrm>
                    <a:off x="-30480" y="22860"/>
                    <a:ext cx="3394710" cy="6004560"/>
                    <a:chOff x="-30480" y="22860"/>
                    <a:chExt cx="3394710" cy="6004560"/>
                  </a:xfrm>
                </p:grpSpPr>
                <p:sp>
                  <p:nvSpPr>
                    <p:cNvPr id="81" name="Rectangle: Rounded Corners 80">
                      <a:extLst>
                        <a:ext uri="{FF2B5EF4-FFF2-40B4-BE49-F238E27FC236}">
                          <a16:creationId xmlns:a16="http://schemas.microsoft.com/office/drawing/2014/main" id="{069099F8-6722-4A8F-B685-F4EDED6119E5}"/>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2" name="Rectangle 81">
                      <a:extLst>
                        <a:ext uri="{FF2B5EF4-FFF2-40B4-BE49-F238E27FC236}">
                          <a16:creationId xmlns:a16="http://schemas.microsoft.com/office/drawing/2014/main" id="{879BCA75-A814-4DA4-A859-302359A0E6F4}"/>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80" name="Oval 79">
                    <a:extLst>
                      <a:ext uri="{FF2B5EF4-FFF2-40B4-BE49-F238E27FC236}">
                        <a16:creationId xmlns:a16="http://schemas.microsoft.com/office/drawing/2014/main" id="{8C437A37-4428-43F1-A016-887FECEA67C4}"/>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78" name="Speech Bubble: Rectangle with Corners Rounded 77">
                  <a:extLst>
                    <a:ext uri="{FF2B5EF4-FFF2-40B4-BE49-F238E27FC236}">
                      <a16:creationId xmlns:a16="http://schemas.microsoft.com/office/drawing/2014/main" id="{421064E6-492F-487F-B13B-3B47F95E1554}"/>
                    </a:ext>
                  </a:extLst>
                </p:cNvPr>
                <p:cNvSpPr/>
                <p:nvPr/>
              </p:nvSpPr>
              <p:spPr>
                <a:xfrm>
                  <a:off x="266309" y="525983"/>
                  <a:ext cx="2830692" cy="1901877"/>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grpSp>
          <p:sp>
            <p:nvSpPr>
              <p:cNvPr id="7" name="TextBox 6">
                <a:extLst>
                  <a:ext uri="{FF2B5EF4-FFF2-40B4-BE49-F238E27FC236}">
                    <a16:creationId xmlns:a16="http://schemas.microsoft.com/office/drawing/2014/main" id="{E0D05E5E-F816-4891-AE1E-F21AF2EFD445}"/>
                  </a:ext>
                </a:extLst>
              </p:cNvPr>
              <p:cNvSpPr txBox="1"/>
              <p:nvPr/>
            </p:nvSpPr>
            <p:spPr>
              <a:xfrm>
                <a:off x="4969921" y="2702428"/>
                <a:ext cx="1964488" cy="877163"/>
              </a:xfrm>
              <a:prstGeom prst="rect">
                <a:avLst/>
              </a:prstGeom>
              <a:noFill/>
            </p:spPr>
            <p:txBody>
              <a:bodyPr wrap="square" rtlCol="0">
                <a:spAutoFit/>
              </a:bodyPr>
              <a:lstStyle/>
              <a:p>
                <a:pPr marL="285750" indent="-285750">
                  <a:buFont typeface="Arial" panose="020B0604020202020204" pitchFamily="34" charset="0"/>
                  <a:buChar char="•"/>
                </a:pPr>
                <a:r>
                  <a:rPr lang="en-GB" sz="1700">
                    <a:solidFill>
                      <a:srgbClr val="1F4E79"/>
                    </a:solidFill>
                    <a:latin typeface="Century Gothic" panose="020B0502020202020204" pitchFamily="34" charset="0"/>
                  </a:rPr>
                  <a:t>Freunde treffen</a:t>
                </a:r>
              </a:p>
              <a:p>
                <a:pPr marL="285750" indent="-285750">
                  <a:buFont typeface="Arial" panose="020B0604020202020204" pitchFamily="34" charset="0"/>
                  <a:buChar char="•"/>
                </a:pPr>
                <a:r>
                  <a:rPr lang="en-GB" sz="1700">
                    <a:solidFill>
                      <a:srgbClr val="1F4E79"/>
                    </a:solidFill>
                    <a:latin typeface="Century Gothic" panose="020B0502020202020204" pitchFamily="34" charset="0"/>
                  </a:rPr>
                  <a:t>in der Stadt</a:t>
                </a:r>
              </a:p>
            </p:txBody>
          </p:sp>
        </p:grpSp>
        <p:sp>
          <p:nvSpPr>
            <p:cNvPr id="96" name="Speech Bubble: Rectangle with Corners Rounded 95">
              <a:extLst>
                <a:ext uri="{FF2B5EF4-FFF2-40B4-BE49-F238E27FC236}">
                  <a16:creationId xmlns:a16="http://schemas.microsoft.com/office/drawing/2014/main" id="{46A5212B-EDF8-42DC-A7D1-6D39472F1F3F}"/>
                </a:ext>
              </a:extLst>
            </p:cNvPr>
            <p:cNvSpPr/>
            <p:nvPr/>
          </p:nvSpPr>
          <p:spPr>
            <a:xfrm>
              <a:off x="4965752" y="4275300"/>
              <a:ext cx="1929967" cy="128081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97" name="TextBox 96">
              <a:extLst>
                <a:ext uri="{FF2B5EF4-FFF2-40B4-BE49-F238E27FC236}">
                  <a16:creationId xmlns:a16="http://schemas.microsoft.com/office/drawing/2014/main" id="{1283182B-E25D-4F55-8EE6-19114F0E72F2}"/>
                </a:ext>
              </a:extLst>
            </p:cNvPr>
            <p:cNvSpPr txBox="1"/>
            <p:nvPr/>
          </p:nvSpPr>
          <p:spPr>
            <a:xfrm>
              <a:off x="4926727" y="4621184"/>
              <a:ext cx="2067738" cy="615553"/>
            </a:xfrm>
            <a:prstGeom prst="rect">
              <a:avLst/>
            </a:prstGeom>
            <a:noFill/>
          </p:spPr>
          <p:txBody>
            <a:bodyPr wrap="square" rtlCol="0">
              <a:spAutoFit/>
            </a:bodyPr>
            <a:lstStyle/>
            <a:p>
              <a:pPr marL="285750" indent="-285750">
                <a:buFont typeface="Arial" panose="020B0604020202020204" pitchFamily="34" charset="0"/>
                <a:buChar char="•"/>
              </a:pPr>
              <a:r>
                <a:rPr lang="en-GB" sz="1700">
                  <a:solidFill>
                    <a:srgbClr val="1F4E79"/>
                  </a:solidFill>
                  <a:latin typeface="Century Gothic" panose="020B0502020202020204" pitchFamily="34" charset="0"/>
                </a:rPr>
                <a:t>Fußball spielen</a:t>
              </a:r>
            </a:p>
            <a:p>
              <a:pPr marL="285750" indent="-285750">
                <a:buFont typeface="Arial" panose="020B0604020202020204" pitchFamily="34" charset="0"/>
                <a:buChar char="•"/>
              </a:pPr>
              <a:r>
                <a:rPr lang="en-GB" sz="1700">
                  <a:solidFill>
                    <a:srgbClr val="1F4E79"/>
                  </a:solidFill>
                  <a:latin typeface="Century Gothic" panose="020B0502020202020204" pitchFamily="34" charset="0"/>
                </a:rPr>
                <a:t>im Park</a:t>
              </a:r>
              <a:endParaRPr lang="en-GB" sz="1700" dirty="0">
                <a:solidFill>
                  <a:srgbClr val="1F4E79"/>
                </a:solidFill>
                <a:latin typeface="Century Gothic" panose="020B0502020202020204" pitchFamily="34" charset="0"/>
              </a:endParaRPr>
            </a:p>
          </p:txBody>
        </p:sp>
      </p:grpSp>
      <p:grpSp>
        <p:nvGrpSpPr>
          <p:cNvPr id="112" name="Group 111">
            <a:extLst>
              <a:ext uri="{FF2B5EF4-FFF2-40B4-BE49-F238E27FC236}">
                <a16:creationId xmlns:a16="http://schemas.microsoft.com/office/drawing/2014/main" id="{2DCEC697-AC25-41B7-AB5C-E7CB0F93F1D8}"/>
              </a:ext>
            </a:extLst>
          </p:cNvPr>
          <p:cNvGrpSpPr/>
          <p:nvPr/>
        </p:nvGrpSpPr>
        <p:grpSpPr>
          <a:xfrm>
            <a:off x="7199264" y="2211446"/>
            <a:ext cx="2314515" cy="4003200"/>
            <a:chOff x="4719331" y="2191837"/>
            <a:chExt cx="2314515" cy="4003200"/>
          </a:xfrm>
        </p:grpSpPr>
        <p:grpSp>
          <p:nvGrpSpPr>
            <p:cNvPr id="113" name="Group 112">
              <a:extLst>
                <a:ext uri="{FF2B5EF4-FFF2-40B4-BE49-F238E27FC236}">
                  <a16:creationId xmlns:a16="http://schemas.microsoft.com/office/drawing/2014/main" id="{F97C8ECC-7E79-426A-BBDE-707101CC14D0}"/>
                </a:ext>
              </a:extLst>
            </p:cNvPr>
            <p:cNvGrpSpPr/>
            <p:nvPr/>
          </p:nvGrpSpPr>
          <p:grpSpPr>
            <a:xfrm>
              <a:off x="4719331" y="2191837"/>
              <a:ext cx="2314515" cy="4003200"/>
              <a:chOff x="4719331" y="2191837"/>
              <a:chExt cx="2198943" cy="4003200"/>
            </a:xfrm>
          </p:grpSpPr>
          <p:grpSp>
            <p:nvGrpSpPr>
              <p:cNvPr id="118" name="Group 117">
                <a:extLst>
                  <a:ext uri="{FF2B5EF4-FFF2-40B4-BE49-F238E27FC236}">
                    <a16:creationId xmlns:a16="http://schemas.microsoft.com/office/drawing/2014/main" id="{089362AC-466B-4E0F-BF60-8EF16F1CBAB3}"/>
                  </a:ext>
                </a:extLst>
              </p:cNvPr>
              <p:cNvGrpSpPr/>
              <p:nvPr/>
            </p:nvGrpSpPr>
            <p:grpSpPr>
              <a:xfrm>
                <a:off x="4719331" y="2191837"/>
                <a:ext cx="2198943" cy="4003200"/>
                <a:chOff x="-30480" y="22860"/>
                <a:chExt cx="3394710" cy="6004560"/>
              </a:xfrm>
            </p:grpSpPr>
            <p:grpSp>
              <p:nvGrpSpPr>
                <p:cNvPr id="120" name="Group 119">
                  <a:extLst>
                    <a:ext uri="{FF2B5EF4-FFF2-40B4-BE49-F238E27FC236}">
                      <a16:creationId xmlns:a16="http://schemas.microsoft.com/office/drawing/2014/main" id="{BD5968BF-C12C-4A64-9675-72D218FADD35}"/>
                    </a:ext>
                  </a:extLst>
                </p:cNvPr>
                <p:cNvGrpSpPr/>
                <p:nvPr/>
              </p:nvGrpSpPr>
              <p:grpSpPr>
                <a:xfrm>
                  <a:off x="-30480" y="22860"/>
                  <a:ext cx="3394710" cy="6004560"/>
                  <a:chOff x="-30480" y="22860"/>
                  <a:chExt cx="3394710" cy="6004560"/>
                </a:xfrm>
              </p:grpSpPr>
              <p:grpSp>
                <p:nvGrpSpPr>
                  <p:cNvPr id="122" name="Group 121">
                    <a:extLst>
                      <a:ext uri="{FF2B5EF4-FFF2-40B4-BE49-F238E27FC236}">
                        <a16:creationId xmlns:a16="http://schemas.microsoft.com/office/drawing/2014/main" id="{7E58D85D-E2E6-45F5-BB03-8017FA8B18F6}"/>
                      </a:ext>
                    </a:extLst>
                  </p:cNvPr>
                  <p:cNvGrpSpPr/>
                  <p:nvPr/>
                </p:nvGrpSpPr>
                <p:grpSpPr>
                  <a:xfrm>
                    <a:off x="-30480" y="22860"/>
                    <a:ext cx="3394710" cy="6004560"/>
                    <a:chOff x="-30480" y="22860"/>
                    <a:chExt cx="3394710" cy="6004560"/>
                  </a:xfrm>
                </p:grpSpPr>
                <p:sp>
                  <p:nvSpPr>
                    <p:cNvPr id="124" name="Rectangle: Rounded Corners 123">
                      <a:extLst>
                        <a:ext uri="{FF2B5EF4-FFF2-40B4-BE49-F238E27FC236}">
                          <a16:creationId xmlns:a16="http://schemas.microsoft.com/office/drawing/2014/main" id="{82B7748A-C3E5-4E04-996B-35B073C090D4}"/>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5" name="Rectangle 124">
                      <a:extLst>
                        <a:ext uri="{FF2B5EF4-FFF2-40B4-BE49-F238E27FC236}">
                          <a16:creationId xmlns:a16="http://schemas.microsoft.com/office/drawing/2014/main" id="{703557F3-EEDF-4910-BACC-0D5DC05585D5}"/>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123" name="Oval 122">
                    <a:extLst>
                      <a:ext uri="{FF2B5EF4-FFF2-40B4-BE49-F238E27FC236}">
                        <a16:creationId xmlns:a16="http://schemas.microsoft.com/office/drawing/2014/main" id="{C69813EE-DFFD-4B99-9A5C-8D7F272819CE}"/>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121" name="Speech Bubble: Rectangle with Corners Rounded 120">
                  <a:extLst>
                    <a:ext uri="{FF2B5EF4-FFF2-40B4-BE49-F238E27FC236}">
                      <a16:creationId xmlns:a16="http://schemas.microsoft.com/office/drawing/2014/main" id="{F99099F8-3378-4345-AEBA-A3CA87A9121E}"/>
                    </a:ext>
                  </a:extLst>
                </p:cNvPr>
                <p:cNvSpPr/>
                <p:nvPr/>
              </p:nvSpPr>
              <p:spPr>
                <a:xfrm>
                  <a:off x="266309" y="525983"/>
                  <a:ext cx="2830692" cy="1872464"/>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grpSp>
          <p:sp>
            <p:nvSpPr>
              <p:cNvPr id="119" name="TextBox 118">
                <a:extLst>
                  <a:ext uri="{FF2B5EF4-FFF2-40B4-BE49-F238E27FC236}">
                    <a16:creationId xmlns:a16="http://schemas.microsoft.com/office/drawing/2014/main" id="{FEF36CF4-9F67-4E5C-97D5-6F9D469C12D4}"/>
                  </a:ext>
                </a:extLst>
              </p:cNvPr>
              <p:cNvSpPr txBox="1"/>
              <p:nvPr/>
            </p:nvSpPr>
            <p:spPr>
              <a:xfrm>
                <a:off x="4953786" y="2787890"/>
                <a:ext cx="1964488" cy="877163"/>
              </a:xfrm>
              <a:prstGeom prst="rect">
                <a:avLst/>
              </a:prstGeom>
              <a:noFill/>
            </p:spPr>
            <p:txBody>
              <a:bodyPr wrap="square" rtlCol="0">
                <a:spAutoFit/>
              </a:bodyPr>
              <a:lstStyle/>
              <a:p>
                <a:pPr marL="285750" indent="-285750">
                  <a:buFont typeface="Arial" panose="020B0604020202020204" pitchFamily="34" charset="0"/>
                  <a:buChar char="•"/>
                </a:pPr>
                <a:r>
                  <a:rPr lang="en-GB" sz="1700">
                    <a:solidFill>
                      <a:srgbClr val="1F4E79"/>
                    </a:solidFill>
                    <a:latin typeface="Century Gothic" panose="020B0502020202020204" pitchFamily="34" charset="0"/>
                  </a:rPr>
                  <a:t>im Geschäft</a:t>
                </a:r>
              </a:p>
              <a:p>
                <a:pPr marL="285750" indent="-285750">
                  <a:buFont typeface="Arial" panose="020B0604020202020204" pitchFamily="34" charset="0"/>
                  <a:buChar char="•"/>
                </a:pPr>
                <a:r>
                  <a:rPr lang="en-GB" sz="1700">
                    <a:solidFill>
                      <a:srgbClr val="1F4E79"/>
                    </a:solidFill>
                    <a:latin typeface="Century Gothic" panose="020B0502020202020204" pitchFamily="34" charset="0"/>
                  </a:rPr>
                  <a:t>etwas kaufen</a:t>
                </a:r>
              </a:p>
              <a:p>
                <a:pPr algn="ctr"/>
                <a:endParaRPr lang="en-GB" sz="1700" dirty="0">
                  <a:solidFill>
                    <a:srgbClr val="1F4E79"/>
                  </a:solidFill>
                  <a:latin typeface="Century Gothic" panose="020B0502020202020204" pitchFamily="34" charset="0"/>
                </a:endParaRPr>
              </a:p>
            </p:txBody>
          </p:sp>
        </p:grpSp>
        <p:sp>
          <p:nvSpPr>
            <p:cNvPr id="114" name="Speech Bubble: Rectangle with Corners Rounded 113">
              <a:extLst>
                <a:ext uri="{FF2B5EF4-FFF2-40B4-BE49-F238E27FC236}">
                  <a16:creationId xmlns:a16="http://schemas.microsoft.com/office/drawing/2014/main" id="{02549495-DCC5-4B41-AEA1-1BB565AE709E}"/>
                </a:ext>
              </a:extLst>
            </p:cNvPr>
            <p:cNvSpPr/>
            <p:nvPr/>
          </p:nvSpPr>
          <p:spPr>
            <a:xfrm>
              <a:off x="4885737" y="4265797"/>
              <a:ext cx="1929967" cy="1270709"/>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116" name="TextBox 115">
              <a:extLst>
                <a:ext uri="{FF2B5EF4-FFF2-40B4-BE49-F238E27FC236}">
                  <a16:creationId xmlns:a16="http://schemas.microsoft.com/office/drawing/2014/main" id="{A4AA0C5F-2128-4202-BBE9-6DE7256CCDE6}"/>
                </a:ext>
              </a:extLst>
            </p:cNvPr>
            <p:cNvSpPr txBox="1"/>
            <p:nvPr/>
          </p:nvSpPr>
          <p:spPr>
            <a:xfrm>
              <a:off x="4887880" y="4294152"/>
              <a:ext cx="2067738" cy="1138773"/>
            </a:xfrm>
            <a:prstGeom prst="rect">
              <a:avLst/>
            </a:prstGeom>
            <a:noFill/>
          </p:spPr>
          <p:txBody>
            <a:bodyPr wrap="square" rtlCol="0">
              <a:spAutoFit/>
            </a:bodyPr>
            <a:lstStyle/>
            <a:p>
              <a:pPr marL="285750" indent="-285750">
                <a:buFont typeface="Arial" panose="020B0604020202020204" pitchFamily="34" charset="0"/>
                <a:buChar char="•"/>
              </a:pPr>
              <a:r>
                <a:rPr lang="en-GB" sz="1700">
                  <a:solidFill>
                    <a:srgbClr val="1F4E79"/>
                  </a:solidFill>
                  <a:latin typeface="Century Gothic" panose="020B0502020202020204" pitchFamily="34" charset="0"/>
                </a:rPr>
                <a:t>den Wasserpark besuchen</a:t>
              </a:r>
            </a:p>
            <a:p>
              <a:pPr marL="285750" indent="-285750">
                <a:buFont typeface="Arial" panose="020B0604020202020204" pitchFamily="34" charset="0"/>
                <a:buChar char="•"/>
              </a:pPr>
              <a:r>
                <a:rPr lang="en-GB" sz="1700">
                  <a:solidFill>
                    <a:srgbClr val="1F4E79"/>
                  </a:solidFill>
                  <a:latin typeface="Century Gothic" panose="020B0502020202020204" pitchFamily="34" charset="0"/>
                </a:rPr>
                <a:t>letzte Woche</a:t>
              </a:r>
              <a:endParaRPr lang="en-GB" sz="1700" dirty="0">
                <a:solidFill>
                  <a:srgbClr val="1F4E79"/>
                </a:solidFill>
                <a:latin typeface="Century Gothic" panose="020B0502020202020204" pitchFamily="34" charset="0"/>
              </a:endParaRPr>
            </a:p>
          </p:txBody>
        </p:sp>
      </p:grpSp>
      <p:grpSp>
        <p:nvGrpSpPr>
          <p:cNvPr id="126" name="Group 125">
            <a:extLst>
              <a:ext uri="{FF2B5EF4-FFF2-40B4-BE49-F238E27FC236}">
                <a16:creationId xmlns:a16="http://schemas.microsoft.com/office/drawing/2014/main" id="{8F55C734-C1CD-4519-99F8-BD765ED1DEE9}"/>
              </a:ext>
            </a:extLst>
          </p:cNvPr>
          <p:cNvGrpSpPr/>
          <p:nvPr/>
        </p:nvGrpSpPr>
        <p:grpSpPr>
          <a:xfrm>
            <a:off x="9679197" y="2191837"/>
            <a:ext cx="2314515" cy="4003200"/>
            <a:chOff x="4719331" y="2191837"/>
            <a:chExt cx="2314515" cy="4003200"/>
          </a:xfrm>
        </p:grpSpPr>
        <p:grpSp>
          <p:nvGrpSpPr>
            <p:cNvPr id="127" name="Group 126">
              <a:extLst>
                <a:ext uri="{FF2B5EF4-FFF2-40B4-BE49-F238E27FC236}">
                  <a16:creationId xmlns:a16="http://schemas.microsoft.com/office/drawing/2014/main" id="{3922E8CE-BB0B-4538-B7AD-7B3F7F0719C0}"/>
                </a:ext>
              </a:extLst>
            </p:cNvPr>
            <p:cNvGrpSpPr/>
            <p:nvPr/>
          </p:nvGrpSpPr>
          <p:grpSpPr>
            <a:xfrm>
              <a:off x="4719331" y="2191837"/>
              <a:ext cx="2314515" cy="4003200"/>
              <a:chOff x="4719331" y="2191837"/>
              <a:chExt cx="2198943" cy="4003200"/>
            </a:xfrm>
          </p:grpSpPr>
          <p:grpSp>
            <p:nvGrpSpPr>
              <p:cNvPr id="132" name="Group 131">
                <a:extLst>
                  <a:ext uri="{FF2B5EF4-FFF2-40B4-BE49-F238E27FC236}">
                    <a16:creationId xmlns:a16="http://schemas.microsoft.com/office/drawing/2014/main" id="{CFAFA11C-7A2C-4FD4-AF70-ACF2FC0F1AA1}"/>
                  </a:ext>
                </a:extLst>
              </p:cNvPr>
              <p:cNvGrpSpPr/>
              <p:nvPr/>
            </p:nvGrpSpPr>
            <p:grpSpPr>
              <a:xfrm>
                <a:off x="4719331" y="2191837"/>
                <a:ext cx="2198943" cy="4003200"/>
                <a:chOff x="-30480" y="22860"/>
                <a:chExt cx="3394710" cy="6004560"/>
              </a:xfrm>
            </p:grpSpPr>
            <p:grpSp>
              <p:nvGrpSpPr>
                <p:cNvPr id="134" name="Group 133">
                  <a:extLst>
                    <a:ext uri="{FF2B5EF4-FFF2-40B4-BE49-F238E27FC236}">
                      <a16:creationId xmlns:a16="http://schemas.microsoft.com/office/drawing/2014/main" id="{8EC3ACC7-86E5-4AC8-881C-8FFF3BC098F8}"/>
                    </a:ext>
                  </a:extLst>
                </p:cNvPr>
                <p:cNvGrpSpPr/>
                <p:nvPr/>
              </p:nvGrpSpPr>
              <p:grpSpPr>
                <a:xfrm>
                  <a:off x="-30480" y="22860"/>
                  <a:ext cx="3394710" cy="6004560"/>
                  <a:chOff x="-30480" y="22860"/>
                  <a:chExt cx="3394710" cy="6004560"/>
                </a:xfrm>
              </p:grpSpPr>
              <p:grpSp>
                <p:nvGrpSpPr>
                  <p:cNvPr id="136" name="Group 135">
                    <a:extLst>
                      <a:ext uri="{FF2B5EF4-FFF2-40B4-BE49-F238E27FC236}">
                        <a16:creationId xmlns:a16="http://schemas.microsoft.com/office/drawing/2014/main" id="{B82AB554-F36A-41BC-9F07-4DDADBD9BEA5}"/>
                      </a:ext>
                    </a:extLst>
                  </p:cNvPr>
                  <p:cNvGrpSpPr/>
                  <p:nvPr/>
                </p:nvGrpSpPr>
                <p:grpSpPr>
                  <a:xfrm>
                    <a:off x="-30480" y="22860"/>
                    <a:ext cx="3394710" cy="6004560"/>
                    <a:chOff x="-30480" y="22860"/>
                    <a:chExt cx="3394710" cy="6004560"/>
                  </a:xfrm>
                </p:grpSpPr>
                <p:sp>
                  <p:nvSpPr>
                    <p:cNvPr id="138" name="Rectangle: Rounded Corners 137">
                      <a:extLst>
                        <a:ext uri="{FF2B5EF4-FFF2-40B4-BE49-F238E27FC236}">
                          <a16:creationId xmlns:a16="http://schemas.microsoft.com/office/drawing/2014/main" id="{2936B72D-D11A-4DF5-A323-FE82B084493E}"/>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9" name="Rectangle 138">
                      <a:extLst>
                        <a:ext uri="{FF2B5EF4-FFF2-40B4-BE49-F238E27FC236}">
                          <a16:creationId xmlns:a16="http://schemas.microsoft.com/office/drawing/2014/main" id="{B8B804A5-30D4-4581-B27C-5FFA3D6F5567}"/>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137" name="Oval 136">
                    <a:extLst>
                      <a:ext uri="{FF2B5EF4-FFF2-40B4-BE49-F238E27FC236}">
                        <a16:creationId xmlns:a16="http://schemas.microsoft.com/office/drawing/2014/main" id="{FD31DC41-4344-40E0-A65D-C8551B527EC0}"/>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135" name="Speech Bubble: Rectangle with Corners Rounded 134">
                  <a:extLst>
                    <a:ext uri="{FF2B5EF4-FFF2-40B4-BE49-F238E27FC236}">
                      <a16:creationId xmlns:a16="http://schemas.microsoft.com/office/drawing/2014/main" id="{943CF503-06B0-49DA-A455-A2FF1999A0C8}"/>
                    </a:ext>
                  </a:extLst>
                </p:cNvPr>
                <p:cNvSpPr/>
                <p:nvPr/>
              </p:nvSpPr>
              <p:spPr>
                <a:xfrm>
                  <a:off x="266309" y="525983"/>
                  <a:ext cx="2830692" cy="1745611"/>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grpSp>
          <p:sp>
            <p:nvSpPr>
              <p:cNvPr id="133" name="TextBox 132">
                <a:extLst>
                  <a:ext uri="{FF2B5EF4-FFF2-40B4-BE49-F238E27FC236}">
                    <a16:creationId xmlns:a16="http://schemas.microsoft.com/office/drawing/2014/main" id="{D7ABB757-15E2-4E96-A474-1CB4E8893D3E}"/>
                  </a:ext>
                </a:extLst>
              </p:cNvPr>
              <p:cNvSpPr txBox="1"/>
              <p:nvPr/>
            </p:nvSpPr>
            <p:spPr>
              <a:xfrm>
                <a:off x="4921135" y="2663079"/>
                <a:ext cx="1964488" cy="877163"/>
              </a:xfrm>
              <a:prstGeom prst="rect">
                <a:avLst/>
              </a:prstGeom>
              <a:noFill/>
            </p:spPr>
            <p:txBody>
              <a:bodyPr wrap="square" rtlCol="0">
                <a:spAutoFit/>
              </a:bodyPr>
              <a:lstStyle/>
              <a:p>
                <a:pPr marL="285750" indent="-285750">
                  <a:buFont typeface="Arial" panose="020B0604020202020204" pitchFamily="34" charset="0"/>
                  <a:buChar char="•"/>
                </a:pPr>
                <a:r>
                  <a:rPr lang="en-GB" sz="1700">
                    <a:solidFill>
                      <a:srgbClr val="1F4E79"/>
                    </a:solidFill>
                    <a:latin typeface="Century Gothic" panose="020B0502020202020204" pitchFamily="34" charset="0"/>
                  </a:rPr>
                  <a:t>einen Film sehen</a:t>
                </a:r>
              </a:p>
              <a:p>
                <a:pPr marL="285750" indent="-285750">
                  <a:buFont typeface="Arial" panose="020B0604020202020204" pitchFamily="34" charset="0"/>
                  <a:buChar char="•"/>
                </a:pPr>
                <a:r>
                  <a:rPr lang="en-GB" sz="1700">
                    <a:solidFill>
                      <a:srgbClr val="1F4E79"/>
                    </a:solidFill>
                    <a:latin typeface="Century Gothic" panose="020B0502020202020204" pitchFamily="34" charset="0"/>
                  </a:rPr>
                  <a:t>im Kino</a:t>
                </a:r>
                <a:endParaRPr lang="en-GB" sz="1700" dirty="0">
                  <a:solidFill>
                    <a:srgbClr val="1F4E79"/>
                  </a:solidFill>
                  <a:latin typeface="Century Gothic" panose="020B0502020202020204" pitchFamily="34" charset="0"/>
                </a:endParaRPr>
              </a:p>
            </p:txBody>
          </p:sp>
        </p:grpSp>
        <p:sp>
          <p:nvSpPr>
            <p:cNvPr id="128" name="Speech Bubble: Rectangle with Corners Rounded 127">
              <a:extLst>
                <a:ext uri="{FF2B5EF4-FFF2-40B4-BE49-F238E27FC236}">
                  <a16:creationId xmlns:a16="http://schemas.microsoft.com/office/drawing/2014/main" id="{EA2E2D9E-CBF1-4EDE-9D8E-056F36210DBF}"/>
                </a:ext>
              </a:extLst>
            </p:cNvPr>
            <p:cNvSpPr/>
            <p:nvPr/>
          </p:nvSpPr>
          <p:spPr>
            <a:xfrm>
              <a:off x="4944842" y="4282255"/>
              <a:ext cx="1929967" cy="1273859"/>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130" name="TextBox 129">
              <a:extLst>
                <a:ext uri="{FF2B5EF4-FFF2-40B4-BE49-F238E27FC236}">
                  <a16:creationId xmlns:a16="http://schemas.microsoft.com/office/drawing/2014/main" id="{AF1B1077-E590-4907-9F89-4761CEF5A406}"/>
                </a:ext>
              </a:extLst>
            </p:cNvPr>
            <p:cNvSpPr txBox="1"/>
            <p:nvPr/>
          </p:nvSpPr>
          <p:spPr>
            <a:xfrm>
              <a:off x="4944753" y="4507702"/>
              <a:ext cx="2067738" cy="877163"/>
            </a:xfrm>
            <a:prstGeom prst="rect">
              <a:avLst/>
            </a:prstGeom>
            <a:noFill/>
          </p:spPr>
          <p:txBody>
            <a:bodyPr wrap="square" rtlCol="0">
              <a:spAutoFit/>
            </a:bodyPr>
            <a:lstStyle/>
            <a:p>
              <a:pPr marL="285750" indent="-285750">
                <a:buFont typeface="Arial" panose="020B0604020202020204" pitchFamily="34" charset="0"/>
                <a:buChar char="•"/>
              </a:pPr>
              <a:r>
                <a:rPr lang="en-GB" sz="1700">
                  <a:solidFill>
                    <a:srgbClr val="1F4E79"/>
                  </a:solidFill>
                  <a:latin typeface="Century Gothic" panose="020B0502020202020204" pitchFamily="34" charset="0"/>
                </a:rPr>
                <a:t>im Theater tanzen</a:t>
              </a:r>
            </a:p>
            <a:p>
              <a:pPr marL="285750" indent="-285750">
                <a:buFont typeface="Arial" panose="020B0604020202020204" pitchFamily="34" charset="0"/>
                <a:buChar char="•"/>
              </a:pPr>
              <a:r>
                <a:rPr lang="en-GB" sz="1700">
                  <a:solidFill>
                    <a:srgbClr val="1F4E79"/>
                  </a:solidFill>
                  <a:latin typeface="Century Gothic" panose="020B0502020202020204" pitchFamily="34" charset="0"/>
                </a:rPr>
                <a:t>letzten Monat</a:t>
              </a:r>
              <a:endParaRPr lang="en-GB" sz="1700" dirty="0">
                <a:solidFill>
                  <a:srgbClr val="1F4E79"/>
                </a:solidFill>
                <a:latin typeface="Century Gothic" panose="020B0502020202020204" pitchFamily="34" charset="0"/>
              </a:endParaRPr>
            </a:p>
          </p:txBody>
        </p:sp>
      </p:grpSp>
      <p:sp>
        <p:nvSpPr>
          <p:cNvPr id="64" name="TextBox 63">
            <a:extLst>
              <a:ext uri="{FF2B5EF4-FFF2-40B4-BE49-F238E27FC236}">
                <a16:creationId xmlns:a16="http://schemas.microsoft.com/office/drawing/2014/main" id="{7D77069A-5832-483F-90C1-0A720945AF94}"/>
              </a:ext>
            </a:extLst>
          </p:cNvPr>
          <p:cNvSpPr txBox="1"/>
          <p:nvPr/>
        </p:nvSpPr>
        <p:spPr>
          <a:xfrm>
            <a:off x="168734" y="1347179"/>
            <a:ext cx="11446485" cy="769441"/>
          </a:xfrm>
          <a:prstGeom prst="rect">
            <a:avLst/>
          </a:prstGeom>
          <a:noFill/>
        </p:spPr>
        <p:txBody>
          <a:bodyPr wrap="square" rtlCol="0">
            <a:spAutoFit/>
          </a:bodyPr>
          <a:lstStyle/>
          <a:p>
            <a:r>
              <a:rPr lang="en-GB" sz="2200">
                <a:solidFill>
                  <a:srgbClr val="1F4E79"/>
                </a:solidFill>
                <a:latin typeface="Century Gothic" panose="020B0502020202020204" pitchFamily="34" charset="0"/>
              </a:rPr>
              <a:t>Mehmet hat Fragen für Wolfgang!</a:t>
            </a:r>
          </a:p>
          <a:p>
            <a:r>
              <a:rPr lang="en-GB" sz="2200" b="1">
                <a:solidFill>
                  <a:srgbClr val="1F4E79"/>
                </a:solidFill>
                <a:latin typeface="Century Gothic" panose="020B0502020202020204" pitchFamily="34" charset="0"/>
              </a:rPr>
              <a:t>Was hat er gemacht?</a:t>
            </a:r>
            <a:endParaRPr lang="en-GB" sz="2200" b="1" dirty="0">
              <a:solidFill>
                <a:srgbClr val="1F4E79"/>
              </a:solidFill>
              <a:latin typeface="Century Gothic" panose="020B0502020202020204" pitchFamily="34" charset="0"/>
            </a:endParaRPr>
          </a:p>
        </p:txBody>
      </p:sp>
      <p:sp>
        <p:nvSpPr>
          <p:cNvPr id="66" name="TextBox 65">
            <a:extLst>
              <a:ext uri="{FF2B5EF4-FFF2-40B4-BE49-F238E27FC236}">
                <a16:creationId xmlns:a16="http://schemas.microsoft.com/office/drawing/2014/main" id="{D1255D2D-B63F-477D-8728-F86343D6D4A1}"/>
              </a:ext>
            </a:extLst>
          </p:cNvPr>
          <p:cNvSpPr txBox="1"/>
          <p:nvPr/>
        </p:nvSpPr>
        <p:spPr>
          <a:xfrm>
            <a:off x="5498625" y="845721"/>
            <a:ext cx="6693375" cy="1384995"/>
          </a:xfrm>
          <a:prstGeom prst="rect">
            <a:avLst/>
          </a:prstGeom>
          <a:noFill/>
        </p:spPr>
        <p:txBody>
          <a:bodyPr wrap="square" rtlCol="0">
            <a:spAutoFit/>
          </a:bodyPr>
          <a:lstStyle/>
          <a:p>
            <a:br>
              <a:rPr lang="en-GB" sz="2200" dirty="0">
                <a:solidFill>
                  <a:srgbClr val="1F4E79"/>
                </a:solidFill>
                <a:latin typeface="Century Gothic" panose="020B0502020202020204" pitchFamily="34" charset="0"/>
              </a:rPr>
            </a:br>
            <a:r>
              <a:rPr lang="en-GB" sz="2200" b="1" dirty="0">
                <a:solidFill>
                  <a:srgbClr val="1F4E79"/>
                </a:solidFill>
                <a:latin typeface="Century Gothic" panose="020B0502020202020204" pitchFamily="34" charset="0"/>
              </a:rPr>
              <a:t>Partner B:</a:t>
            </a:r>
            <a:r>
              <a:rPr lang="en-GB" sz="2200" dirty="0">
                <a:solidFill>
                  <a:srgbClr val="1F4E79"/>
                </a:solidFill>
                <a:latin typeface="Century Gothic" panose="020B0502020202020204" pitchFamily="34" charset="0"/>
              </a:rPr>
              <a:t> Du </a:t>
            </a:r>
            <a:r>
              <a:rPr lang="en-GB" sz="2200" dirty="0" err="1">
                <a:solidFill>
                  <a:srgbClr val="1F4E79"/>
                </a:solidFill>
                <a:latin typeface="Century Gothic" panose="020B0502020202020204" pitchFamily="34" charset="0"/>
              </a:rPr>
              <a:t>bist</a:t>
            </a:r>
            <a:r>
              <a:rPr lang="en-GB" sz="2200" dirty="0">
                <a:solidFill>
                  <a:srgbClr val="1F4E79"/>
                </a:solidFill>
                <a:latin typeface="Century Gothic" panose="020B0502020202020204" pitchFamily="34" charset="0"/>
              </a:rPr>
              <a:t> </a:t>
            </a:r>
            <a:r>
              <a:rPr lang="en-GB" sz="2200" b="1" dirty="0">
                <a:solidFill>
                  <a:srgbClr val="1F4E79"/>
                </a:solidFill>
                <a:latin typeface="Century Gothic" panose="020B0502020202020204" pitchFamily="34" charset="0"/>
              </a:rPr>
              <a:t>Wolfgang</a:t>
            </a:r>
            <a:r>
              <a:rPr lang="en-GB" sz="2200" dirty="0">
                <a:solidFill>
                  <a:srgbClr val="1F4E79"/>
                </a:solidFill>
                <a:latin typeface="Century Gothic" panose="020B0502020202020204" pitchFamily="34" charset="0"/>
              </a:rPr>
              <a:t>. Was </a:t>
            </a:r>
            <a:r>
              <a:rPr lang="en-GB" sz="2200" dirty="0" err="1">
                <a:solidFill>
                  <a:srgbClr val="1F4E79"/>
                </a:solidFill>
                <a:latin typeface="Century Gothic" panose="020B0502020202020204" pitchFamily="34" charset="0"/>
              </a:rPr>
              <a:t>sagst</a:t>
            </a:r>
            <a:r>
              <a:rPr lang="en-GB" sz="2200" dirty="0">
                <a:solidFill>
                  <a:srgbClr val="1F4E79"/>
                </a:solidFill>
                <a:latin typeface="Century Gothic" panose="020B0502020202020204" pitchFamily="34" charset="0"/>
              </a:rPr>
              <a:t> du (1-6)?</a:t>
            </a:r>
          </a:p>
          <a:p>
            <a:r>
              <a:rPr lang="en-GB" sz="2000" i="1" dirty="0" err="1">
                <a:solidFill>
                  <a:srgbClr val="1F4E79"/>
                </a:solidFill>
                <a:latin typeface="Century Gothic" panose="020B0502020202020204" pitchFamily="34" charset="0"/>
              </a:rPr>
              <a:t>Ja</a:t>
            </a:r>
            <a:r>
              <a:rPr lang="en-GB" sz="2000" i="1" dirty="0">
                <a:solidFill>
                  <a:srgbClr val="1F4E79"/>
                </a:solidFill>
                <a:latin typeface="Century Gothic" panose="020B0502020202020204" pitchFamily="34" charset="0"/>
              </a:rPr>
              <a:t>. Ich </a:t>
            </a:r>
            <a:r>
              <a:rPr lang="en-GB" sz="2000" i="1" dirty="0" err="1">
                <a:solidFill>
                  <a:srgbClr val="1F4E79"/>
                </a:solidFill>
                <a:latin typeface="Century Gothic" panose="020B0502020202020204" pitchFamily="34" charset="0"/>
              </a:rPr>
              <a:t>habe</a:t>
            </a:r>
            <a:r>
              <a:rPr lang="en-GB" sz="2000" i="1" dirty="0">
                <a:solidFill>
                  <a:srgbClr val="1F4E79"/>
                </a:solidFill>
                <a:latin typeface="Century Gothic" panose="020B0502020202020204" pitchFamily="34" charset="0"/>
              </a:rPr>
              <a:t> ... </a:t>
            </a:r>
          </a:p>
          <a:p>
            <a:r>
              <a:rPr lang="en-GB" sz="2000" i="1" dirty="0" err="1">
                <a:solidFill>
                  <a:srgbClr val="1F4E79"/>
                </a:solidFill>
                <a:latin typeface="Century Gothic" panose="020B0502020202020204" pitchFamily="34" charset="0"/>
              </a:rPr>
              <a:t>Nein</a:t>
            </a:r>
            <a:r>
              <a:rPr lang="en-GB" sz="2000" i="1" dirty="0">
                <a:solidFill>
                  <a:srgbClr val="1F4E79"/>
                </a:solidFill>
                <a:latin typeface="Century Gothic" panose="020B0502020202020204" pitchFamily="34" charset="0"/>
              </a:rPr>
              <a:t>. Ich </a:t>
            </a:r>
            <a:r>
              <a:rPr lang="en-GB" sz="2000" i="1" dirty="0" err="1">
                <a:solidFill>
                  <a:srgbClr val="1F4E79"/>
                </a:solidFill>
                <a:latin typeface="Century Gothic" panose="020B0502020202020204" pitchFamily="34" charset="0"/>
              </a:rPr>
              <a:t>habe</a:t>
            </a:r>
            <a:r>
              <a:rPr lang="en-GB" sz="2000" i="1" dirty="0">
                <a:solidFill>
                  <a:srgbClr val="1F4E79"/>
                </a:solidFill>
                <a:latin typeface="Century Gothic" panose="020B0502020202020204" pitchFamily="34" charset="0"/>
              </a:rPr>
              <a:t> ... </a:t>
            </a:r>
            <a:r>
              <a:rPr lang="en-GB" sz="2000" i="1" dirty="0" err="1">
                <a:solidFill>
                  <a:srgbClr val="1F4E79"/>
                </a:solidFill>
                <a:latin typeface="Century Gothic" panose="020B0502020202020204" pitchFamily="34" charset="0"/>
              </a:rPr>
              <a:t>nicht</a:t>
            </a:r>
            <a:r>
              <a:rPr lang="en-GB" sz="2000" i="1" dirty="0">
                <a:solidFill>
                  <a:srgbClr val="1F4E79"/>
                </a:solidFill>
                <a:latin typeface="Century Gothic" panose="020B0502020202020204" pitchFamily="34" charset="0"/>
              </a:rPr>
              <a:t> ... / Ich </a:t>
            </a:r>
            <a:r>
              <a:rPr lang="en-GB" sz="2000" i="1" dirty="0" err="1">
                <a:solidFill>
                  <a:srgbClr val="1F4E79"/>
                </a:solidFill>
                <a:latin typeface="Century Gothic" panose="020B0502020202020204" pitchFamily="34" charset="0"/>
              </a:rPr>
              <a:t>habe</a:t>
            </a:r>
            <a:r>
              <a:rPr lang="en-GB" sz="2000" i="1" dirty="0">
                <a:solidFill>
                  <a:srgbClr val="1F4E79"/>
                </a:solidFill>
                <a:latin typeface="Century Gothic" panose="020B0502020202020204" pitchFamily="34" charset="0"/>
              </a:rPr>
              <a:t> </a:t>
            </a:r>
            <a:r>
              <a:rPr lang="en-GB" sz="2000" i="1" dirty="0" err="1">
                <a:solidFill>
                  <a:srgbClr val="1F4E79"/>
                </a:solidFill>
                <a:latin typeface="Century Gothic" panose="020B0502020202020204" pitchFamily="34" charset="0"/>
              </a:rPr>
              <a:t>keinen</a:t>
            </a:r>
            <a:r>
              <a:rPr lang="en-GB" sz="2000" i="1" dirty="0">
                <a:solidFill>
                  <a:srgbClr val="1F4E79"/>
                </a:solidFill>
                <a:latin typeface="Century Gothic" panose="020B0502020202020204" pitchFamily="34" charset="0"/>
              </a:rPr>
              <a:t> ....</a:t>
            </a:r>
          </a:p>
        </p:txBody>
      </p:sp>
      <p:pic>
        <p:nvPicPr>
          <p:cNvPr id="67" name="Picture 66"/>
          <p:cNvPicPr>
            <a:picLocks noChangeAspect="1"/>
          </p:cNvPicPr>
          <p:nvPr/>
        </p:nvPicPr>
        <p:blipFill rotWithShape="1">
          <a:blip r:embed="rId4" cstate="print">
            <a:extLst>
              <a:ext uri="{28A0092B-C50C-407E-A947-70E740481C1C}">
                <a14:useLocalDpi xmlns:a14="http://schemas.microsoft.com/office/drawing/2010/main" val="0"/>
              </a:ext>
            </a:extLst>
          </a:blip>
          <a:srcRect l="9739" r="52505"/>
          <a:stretch/>
        </p:blipFill>
        <p:spPr>
          <a:xfrm>
            <a:off x="427003" y="3423052"/>
            <a:ext cx="1512000" cy="2581106"/>
          </a:xfrm>
          <a:prstGeom prst="rect">
            <a:avLst/>
          </a:prstGeom>
        </p:spPr>
      </p:pic>
      <p:pic>
        <p:nvPicPr>
          <p:cNvPr id="68" name="Picture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3652" y="3520113"/>
            <a:ext cx="2625090" cy="2526030"/>
          </a:xfrm>
          <a:prstGeom prst="rect">
            <a:avLst/>
          </a:prstGeom>
        </p:spPr>
      </p:pic>
      <p:sp>
        <p:nvSpPr>
          <p:cNvPr id="53" name="Action Button: Custom 37">
            <a:hlinkClick r:id="" action="ppaction://noaction" highlightClick="1">
              <a:snd r:embed="rId6" name="37.6.wav"/>
            </a:hlinkClick>
            <a:extLst>
              <a:ext uri="{FF2B5EF4-FFF2-40B4-BE49-F238E27FC236}">
                <a16:creationId xmlns:a16="http://schemas.microsoft.com/office/drawing/2014/main" id="{FA6E14B4-6862-46F8-8005-E84E427B11E8}"/>
              </a:ext>
            </a:extLst>
          </p:cNvPr>
          <p:cNvSpPr/>
          <p:nvPr/>
        </p:nvSpPr>
        <p:spPr>
          <a:xfrm>
            <a:off x="9385730" y="4245211"/>
            <a:ext cx="453788" cy="452927"/>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6</a:t>
            </a:r>
            <a:endParaRPr lang="en-GB" sz="2400" b="1" dirty="0"/>
          </a:p>
        </p:txBody>
      </p:sp>
      <p:sp>
        <p:nvSpPr>
          <p:cNvPr id="56" name="Action Button: Custom 37">
            <a:hlinkClick r:id="" action="ppaction://noaction" highlightClick="1">
              <a:snd r:embed="rId7" name="37.5.wav"/>
            </a:hlinkClick>
            <a:extLst>
              <a:ext uri="{FF2B5EF4-FFF2-40B4-BE49-F238E27FC236}">
                <a16:creationId xmlns:a16="http://schemas.microsoft.com/office/drawing/2014/main" id="{FA6E14B4-6862-46F8-8005-E84E427B11E8}"/>
              </a:ext>
            </a:extLst>
          </p:cNvPr>
          <p:cNvSpPr/>
          <p:nvPr/>
        </p:nvSpPr>
        <p:spPr>
          <a:xfrm>
            <a:off x="9388929" y="2519255"/>
            <a:ext cx="453788" cy="452927"/>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5</a:t>
            </a:r>
            <a:endParaRPr lang="en-GB" sz="2400" b="1" dirty="0"/>
          </a:p>
        </p:txBody>
      </p:sp>
      <p:sp>
        <p:nvSpPr>
          <p:cNvPr id="58" name="Action Button: Custom 37">
            <a:hlinkClick r:id="" action="ppaction://noaction" highlightClick="1">
              <a:snd r:embed="rId8" name="37.4.wav"/>
            </a:hlinkClick>
            <a:extLst>
              <a:ext uri="{FF2B5EF4-FFF2-40B4-BE49-F238E27FC236}">
                <a16:creationId xmlns:a16="http://schemas.microsoft.com/office/drawing/2014/main" id="{FA6E14B4-6862-46F8-8005-E84E427B11E8}"/>
              </a:ext>
            </a:extLst>
          </p:cNvPr>
          <p:cNvSpPr/>
          <p:nvPr/>
        </p:nvSpPr>
        <p:spPr>
          <a:xfrm>
            <a:off x="6897564" y="4260532"/>
            <a:ext cx="453788" cy="452927"/>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4</a:t>
            </a:r>
            <a:endParaRPr lang="en-GB" sz="2400" b="1" dirty="0"/>
          </a:p>
        </p:txBody>
      </p:sp>
      <p:sp>
        <p:nvSpPr>
          <p:cNvPr id="61" name="Action Button: Custom 37">
            <a:hlinkClick r:id="" action="ppaction://noaction" highlightClick="1">
              <a:snd r:embed="rId9" name="37.3.wav"/>
            </a:hlinkClick>
            <a:extLst>
              <a:ext uri="{FF2B5EF4-FFF2-40B4-BE49-F238E27FC236}">
                <a16:creationId xmlns:a16="http://schemas.microsoft.com/office/drawing/2014/main" id="{FA6E14B4-6862-46F8-8005-E84E427B11E8}"/>
              </a:ext>
            </a:extLst>
          </p:cNvPr>
          <p:cNvSpPr/>
          <p:nvPr/>
        </p:nvSpPr>
        <p:spPr>
          <a:xfrm>
            <a:off x="6902949" y="2543372"/>
            <a:ext cx="453788" cy="452927"/>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3</a:t>
            </a:r>
            <a:endParaRPr lang="en-GB" sz="2400" b="1" dirty="0"/>
          </a:p>
        </p:txBody>
      </p:sp>
      <p:sp>
        <p:nvSpPr>
          <p:cNvPr id="62" name="Action Button: Custom 37">
            <a:hlinkClick r:id="" action="ppaction://noaction" highlightClick="1">
              <a:snd r:embed="rId10" name="37.2.wav"/>
            </a:hlinkClick>
            <a:extLst>
              <a:ext uri="{FF2B5EF4-FFF2-40B4-BE49-F238E27FC236}">
                <a16:creationId xmlns:a16="http://schemas.microsoft.com/office/drawing/2014/main" id="{FA6E14B4-6862-46F8-8005-E84E427B11E8}"/>
              </a:ext>
            </a:extLst>
          </p:cNvPr>
          <p:cNvSpPr/>
          <p:nvPr/>
        </p:nvSpPr>
        <p:spPr>
          <a:xfrm>
            <a:off x="4411425" y="4260533"/>
            <a:ext cx="453788" cy="452927"/>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2</a:t>
            </a:r>
            <a:endParaRPr lang="en-GB" sz="2400" b="1" dirty="0"/>
          </a:p>
        </p:txBody>
      </p:sp>
      <p:sp>
        <p:nvSpPr>
          <p:cNvPr id="63" name="Action Button: Custom 37">
            <a:hlinkClick r:id="" action="ppaction://noaction" highlightClick="1">
              <a:snd r:embed="rId11" name="37.1.wav"/>
            </a:hlinkClick>
            <a:extLst>
              <a:ext uri="{FF2B5EF4-FFF2-40B4-BE49-F238E27FC236}">
                <a16:creationId xmlns:a16="http://schemas.microsoft.com/office/drawing/2014/main" id="{FA6E14B4-6862-46F8-8005-E84E427B11E8}"/>
              </a:ext>
            </a:extLst>
          </p:cNvPr>
          <p:cNvSpPr/>
          <p:nvPr/>
        </p:nvSpPr>
        <p:spPr>
          <a:xfrm>
            <a:off x="4386574" y="2543372"/>
            <a:ext cx="453788" cy="452927"/>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30193" y="3557830"/>
            <a:ext cx="299034" cy="344237"/>
          </a:xfrm>
          <a:prstGeom prst="rect">
            <a:avLst/>
          </a:prstGeom>
        </p:spPr>
      </p:pic>
      <p:pic>
        <p:nvPicPr>
          <p:cNvPr id="5" name="Picture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18340" y="1869044"/>
            <a:ext cx="329912" cy="329912"/>
          </a:xfrm>
          <a:prstGeom prst="rect">
            <a:avLst/>
          </a:prstGeom>
        </p:spPr>
      </p:pic>
      <p:pic>
        <p:nvPicPr>
          <p:cNvPr id="65" name="Picture 6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67604" y="3503472"/>
            <a:ext cx="299034" cy="344237"/>
          </a:xfrm>
          <a:prstGeom prst="rect">
            <a:avLst/>
          </a:prstGeom>
        </p:spPr>
      </p:pic>
      <p:pic>
        <p:nvPicPr>
          <p:cNvPr id="69" name="Picture 6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31159" y="1491944"/>
            <a:ext cx="299034" cy="344237"/>
          </a:xfrm>
          <a:prstGeom prst="rect">
            <a:avLst/>
          </a:prstGeom>
        </p:spPr>
      </p:pic>
      <p:pic>
        <p:nvPicPr>
          <p:cNvPr id="70" name="Picture 6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20174" y="3462736"/>
            <a:ext cx="299034" cy="344237"/>
          </a:xfrm>
          <a:prstGeom prst="rect">
            <a:avLst/>
          </a:prstGeom>
        </p:spPr>
      </p:pic>
      <p:pic>
        <p:nvPicPr>
          <p:cNvPr id="72" name="Picture 7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36726" y="5352282"/>
            <a:ext cx="329912" cy="329912"/>
          </a:xfrm>
          <a:prstGeom prst="rect">
            <a:avLst/>
          </a:prstGeom>
        </p:spPr>
      </p:pic>
      <p:pic>
        <p:nvPicPr>
          <p:cNvPr id="73" name="Picture 7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71498" y="5311827"/>
            <a:ext cx="329912" cy="329912"/>
          </a:xfrm>
          <a:prstGeom prst="rect">
            <a:avLst/>
          </a:prstGeom>
        </p:spPr>
      </p:pic>
      <p:pic>
        <p:nvPicPr>
          <p:cNvPr id="74" name="Picture 7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90340" y="5316503"/>
            <a:ext cx="329912" cy="329912"/>
          </a:xfrm>
          <a:prstGeom prst="rect">
            <a:avLst/>
          </a:prstGeom>
        </p:spPr>
      </p:pic>
    </p:spTree>
    <p:extLst>
      <p:ext uri="{BB962C8B-B14F-4D97-AF65-F5344CB8AC3E}">
        <p14:creationId xmlns:p14="http://schemas.microsoft.com/office/powerpoint/2010/main" val="1671199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924550" cy="869950"/>
          </a:xfrm>
          <a:prstGeom prst="rect">
            <a:avLst/>
          </a:prstGeom>
        </p:spPr>
      </p:pic>
      <p:sp>
        <p:nvSpPr>
          <p:cNvPr id="4" name="Title 3"/>
          <p:cNvSpPr>
            <a:spLocks noGrp="1"/>
          </p:cNvSpPr>
          <p:nvPr>
            <p:ph type="title"/>
          </p:nvPr>
        </p:nvSpPr>
        <p:spPr>
          <a:xfrm>
            <a:off x="0" y="294041"/>
            <a:ext cx="4410075" cy="707849"/>
          </a:xfrm>
        </p:spPr>
        <p:txBody>
          <a:bodyPr>
            <a:normAutofit/>
          </a:bodyPr>
          <a:lstStyle/>
          <a:p>
            <a:r>
              <a:rPr lang="en-GB" sz="3600" b="1" dirty="0">
                <a:solidFill>
                  <a:schemeClr val="bg1"/>
                </a:solidFill>
              </a:rPr>
              <a:t>Gaming Grammar</a:t>
            </a:r>
          </a:p>
        </p:txBody>
      </p:sp>
      <p:sp>
        <p:nvSpPr>
          <p:cNvPr id="12" name="TextBox 11">
            <a:extLst>
              <a:ext uri="{FF2B5EF4-FFF2-40B4-BE49-F238E27FC236}">
                <a16:creationId xmlns:a16="http://schemas.microsoft.com/office/drawing/2014/main" id="{BD3177A0-4242-4C61-991E-CAD3E8E7BAB5}"/>
              </a:ext>
            </a:extLst>
          </p:cNvPr>
          <p:cNvSpPr txBox="1"/>
          <p:nvPr/>
        </p:nvSpPr>
        <p:spPr>
          <a:xfrm>
            <a:off x="790575" y="1638300"/>
            <a:ext cx="85860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Try the following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hlinkClick r:id="rId5"/>
              </a:rPr>
              <a:t>Gaming Grammar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missions to practise: </a:t>
            </a:r>
          </a:p>
        </p:txBody>
      </p:sp>
      <p:pic>
        <p:nvPicPr>
          <p:cNvPr id="16" name="Picture 15" descr="A screenshot of a video game&#10;&#10;Description automatically generated">
            <a:extLst>
              <a:ext uri="{FF2B5EF4-FFF2-40B4-BE49-F238E27FC236}">
                <a16:creationId xmlns:a16="http://schemas.microsoft.com/office/drawing/2014/main" id="{9331F41B-8061-46CB-8466-C289AD9FD3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3475" y="95731"/>
            <a:ext cx="2937670" cy="1589727"/>
          </a:xfrm>
          <a:prstGeom prst="rect">
            <a:avLst/>
          </a:prstGeom>
        </p:spPr>
      </p:pic>
      <p:pic>
        <p:nvPicPr>
          <p:cNvPr id="10" name="Picture 9" descr="A picture containing text, sign&#10;&#10;Description automatically generated">
            <a:extLst>
              <a:ext uri="{FF2B5EF4-FFF2-40B4-BE49-F238E27FC236}">
                <a16:creationId xmlns:a16="http://schemas.microsoft.com/office/drawing/2014/main" id="{A28CB2FB-AB0C-433F-8BD3-F126C9A802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4766" y="2292609"/>
            <a:ext cx="1280271" cy="1737511"/>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E01BD314-B620-4C68-AF67-417014CE1B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3617" y="4264725"/>
            <a:ext cx="2602568" cy="1909949"/>
          </a:xfrm>
          <a:prstGeom prst="rect">
            <a:avLst/>
          </a:prstGeom>
        </p:spPr>
      </p:pic>
      <p:pic>
        <p:nvPicPr>
          <p:cNvPr id="13" name="Picture 12">
            <a:extLst>
              <a:ext uri="{FF2B5EF4-FFF2-40B4-BE49-F238E27FC236}">
                <a16:creationId xmlns:a16="http://schemas.microsoft.com/office/drawing/2014/main" id="{8536B948-3319-4F9E-8D2F-898025D78E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99558" y="2292609"/>
            <a:ext cx="1280271" cy="1737511"/>
          </a:xfrm>
          <a:prstGeom prst="rect">
            <a:avLst/>
          </a:prstGeom>
        </p:spPr>
      </p:pic>
      <p:pic>
        <p:nvPicPr>
          <p:cNvPr id="14" name="Picture 13" descr="Text&#10;&#10;Description automatically generated with medium confidence">
            <a:extLst>
              <a:ext uri="{FF2B5EF4-FFF2-40B4-BE49-F238E27FC236}">
                <a16:creationId xmlns:a16="http://schemas.microsoft.com/office/drawing/2014/main" id="{0CB4FABB-20B0-4510-AB26-6B38C271DFC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80362" y="4264724"/>
            <a:ext cx="2602568" cy="1909949"/>
          </a:xfrm>
          <a:prstGeom prst="rect">
            <a:avLst/>
          </a:prstGeom>
        </p:spPr>
      </p:pic>
      <p:pic>
        <p:nvPicPr>
          <p:cNvPr id="15" name="Picture 14" descr="Text&#10;&#10;Description automatically generated with medium confidence">
            <a:extLst>
              <a:ext uri="{FF2B5EF4-FFF2-40B4-BE49-F238E27FC236}">
                <a16:creationId xmlns:a16="http://schemas.microsoft.com/office/drawing/2014/main" id="{7F21E234-FDD2-4FAE-B2A0-2A8961E4AA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42886" y="4264723"/>
            <a:ext cx="2602568" cy="1909949"/>
          </a:xfrm>
          <a:prstGeom prst="rect">
            <a:avLst/>
          </a:prstGeom>
        </p:spPr>
      </p:pic>
      <p:pic>
        <p:nvPicPr>
          <p:cNvPr id="17" name="Picture 16" descr="Text&#10;&#10;Description automatically generated">
            <a:extLst>
              <a:ext uri="{FF2B5EF4-FFF2-40B4-BE49-F238E27FC236}">
                <a16:creationId xmlns:a16="http://schemas.microsoft.com/office/drawing/2014/main" id="{F93FA805-6A6B-4B06-8D0C-53A23D9E252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05410" y="4264723"/>
            <a:ext cx="2602567" cy="1909949"/>
          </a:xfrm>
          <a:prstGeom prst="rect">
            <a:avLst/>
          </a:prstGeom>
        </p:spPr>
      </p:pic>
      <p:pic>
        <p:nvPicPr>
          <p:cNvPr id="18" name="Picture 17">
            <a:extLst>
              <a:ext uri="{FF2B5EF4-FFF2-40B4-BE49-F238E27FC236}">
                <a16:creationId xmlns:a16="http://schemas.microsoft.com/office/drawing/2014/main" id="{5533FDDC-2904-49EB-A9CF-A87F10E059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33057" y="2313588"/>
            <a:ext cx="1280271" cy="1737511"/>
          </a:xfrm>
          <a:prstGeom prst="rect">
            <a:avLst/>
          </a:prstGeom>
        </p:spPr>
      </p:pic>
      <p:pic>
        <p:nvPicPr>
          <p:cNvPr id="19" name="Picture 18">
            <a:extLst>
              <a:ext uri="{FF2B5EF4-FFF2-40B4-BE49-F238E27FC236}">
                <a16:creationId xmlns:a16="http://schemas.microsoft.com/office/drawing/2014/main" id="{33FD21FA-ECB7-4648-894D-18235C789C0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66557" y="2292609"/>
            <a:ext cx="1280271" cy="1737511"/>
          </a:xfrm>
          <a:prstGeom prst="rect">
            <a:avLst/>
          </a:prstGeom>
        </p:spPr>
      </p:pic>
    </p:spTree>
    <p:extLst>
      <p:ext uri="{BB962C8B-B14F-4D97-AF65-F5344CB8AC3E}">
        <p14:creationId xmlns:p14="http://schemas.microsoft.com/office/powerpoint/2010/main" val="42195902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sp>
        <p:nvSpPr>
          <p:cNvPr id="14" name="TextBox 13">
            <a:extLst>
              <a:ext uri="{FF2B5EF4-FFF2-40B4-BE49-F238E27FC236}">
                <a16:creationId xmlns:a16="http://schemas.microsoft.com/office/drawing/2014/main" id="{D240F2E2-183D-4185-9802-9072F2953124}"/>
              </a:ext>
            </a:extLst>
          </p:cNvPr>
          <p:cNvSpPr txBox="1"/>
          <p:nvPr/>
        </p:nvSpPr>
        <p:spPr>
          <a:xfrm>
            <a:off x="254662" y="1554741"/>
            <a:ext cx="9750706" cy="523220"/>
          </a:xfrm>
          <a:prstGeom prst="rect">
            <a:avLst/>
          </a:prstGeom>
          <a:noFill/>
        </p:spPr>
        <p:txBody>
          <a:bodyPr wrap="square" rtlCol="0">
            <a:spAutoFit/>
          </a:bodyPr>
          <a:lstStyle/>
          <a:p>
            <a:pPr>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Pre-learning for lesson: </a:t>
            </a:r>
            <a:r>
              <a:rPr lang="en-GB" sz="2800" b="1" dirty="0">
                <a:solidFill>
                  <a:srgbClr val="FF6600"/>
                </a:solidFill>
                <a:latin typeface="Century Gothic" panose="020B0502020202020204" pitchFamily="34" charset="0"/>
              </a:rPr>
              <a:t>Year 8 German Term 1.1 Week 3</a:t>
            </a:r>
          </a:p>
        </p:txBody>
      </p:sp>
      <p:sp>
        <p:nvSpPr>
          <p:cNvPr id="16" name="TextBox 15">
            <a:extLst>
              <a:ext uri="{FF2B5EF4-FFF2-40B4-BE49-F238E27FC236}">
                <a16:creationId xmlns:a16="http://schemas.microsoft.com/office/drawing/2014/main" id="{2A66340E-EB4D-484B-8353-1C5E98549169}"/>
              </a:ext>
            </a:extLst>
          </p:cNvPr>
          <p:cNvSpPr txBox="1"/>
          <p:nvPr/>
        </p:nvSpPr>
        <p:spPr>
          <a:xfrm>
            <a:off x="254662" y="2904269"/>
            <a:ext cx="10113605" cy="523220"/>
          </a:xfrm>
          <a:prstGeom prst="rect">
            <a:avLst/>
          </a:prstGeom>
          <a:noFill/>
        </p:spPr>
        <p:txBody>
          <a:bodyPr wrap="square" rtlCol="0">
            <a:spAutoFit/>
          </a:bodyPr>
          <a:lstStyle/>
          <a:p>
            <a:pPr lvl="0">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Revisit 1: </a:t>
            </a:r>
            <a:r>
              <a:rPr lang="en-GB" sz="2800" b="1" dirty="0">
                <a:solidFill>
                  <a:srgbClr val="FF6600"/>
                </a:solidFill>
                <a:latin typeface="Century Gothic" panose="020B0502020202020204" pitchFamily="34" charset="0"/>
              </a:rPr>
              <a:t>Year 7 German Term 3.2 Week 6</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5E73F06B-C445-4A89-B8C2-C9423F2E658C}"/>
              </a:ext>
            </a:extLst>
          </p:cNvPr>
          <p:cNvSpPr txBox="1"/>
          <p:nvPr/>
        </p:nvSpPr>
        <p:spPr>
          <a:xfrm>
            <a:off x="254662" y="4389354"/>
            <a:ext cx="9750706" cy="523220"/>
          </a:xfrm>
          <a:prstGeom prst="rect">
            <a:avLst/>
          </a:prstGeom>
          <a:noFill/>
        </p:spPr>
        <p:txBody>
          <a:bodyPr wrap="square" rtlCol="0">
            <a:spAutoFit/>
          </a:bodyPr>
          <a:lstStyle/>
          <a:p>
            <a:pPr lvl="0">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Revisit 2: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Calibri" panose="020F0502020204030204" pitchFamily="34" charset="0"/>
              </a:rPr>
              <a:t>Year 7 German Term 3.1 Week 3</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4" name="Picture 3" descr="A picture containing clock&#10;&#10;Description automatically generated">
            <a:extLst>
              <a:ext uri="{FF2B5EF4-FFF2-40B4-BE49-F238E27FC236}">
                <a16:creationId xmlns:a16="http://schemas.microsoft.com/office/drawing/2014/main" id="{A5D200C4-399A-4BAE-952B-0F190EA506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4384" y="3872998"/>
            <a:ext cx="1430261" cy="1430261"/>
          </a:xfrm>
          <a:prstGeom prst="rect">
            <a:avLst/>
          </a:prstGeom>
        </p:spPr>
      </p:pic>
      <p:pic>
        <p:nvPicPr>
          <p:cNvPr id="9" name="Picture 8" descr="A close up of a logo&#10;&#10;Description automatically generated">
            <a:extLst>
              <a:ext uri="{FF2B5EF4-FFF2-40B4-BE49-F238E27FC236}">
                <a16:creationId xmlns:a16="http://schemas.microsoft.com/office/drawing/2014/main" id="{44FB1F28-23D8-4AA9-93C9-C6960923C0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4384" y="2442737"/>
            <a:ext cx="1430261" cy="1430261"/>
          </a:xfrm>
          <a:prstGeom prst="rect">
            <a:avLst/>
          </a:prstGeom>
        </p:spPr>
      </p:pic>
      <p:pic>
        <p:nvPicPr>
          <p:cNvPr id="19" name="Picture 18">
            <a:extLst>
              <a:ext uri="{FF2B5EF4-FFF2-40B4-BE49-F238E27FC236}">
                <a16:creationId xmlns:a16="http://schemas.microsoft.com/office/drawing/2014/main" id="{6045C95F-8165-4CEE-9EDC-622924FC04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5368" y="1139945"/>
            <a:ext cx="1577837" cy="1577837"/>
          </a:xfrm>
          <a:prstGeom prst="rect">
            <a:avLst/>
          </a:prstGeom>
        </p:spPr>
      </p:pic>
    </p:spTree>
    <p:extLst>
      <p:ext uri="{BB962C8B-B14F-4D97-AF65-F5344CB8AC3E}">
        <p14:creationId xmlns:p14="http://schemas.microsoft.com/office/powerpoint/2010/main" val="42107299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302996"/>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369" y="1204646"/>
            <a:ext cx="9750706" cy="523220"/>
          </a:xfrm>
          <a:prstGeom prst="rect">
            <a:avLst/>
          </a:prstGeom>
          <a:noFill/>
        </p:spPr>
        <p:txBody>
          <a:bodyPr wrap="square" rtlCol="0">
            <a:spAutoFit/>
          </a:bodyPr>
          <a:lstStyle/>
          <a:p>
            <a:pPr algn="ctr">
              <a:tabLst>
                <a:tab pos="2865755" algn="ctr"/>
                <a:tab pos="5731510" algn="r"/>
              </a:tabLst>
            </a:pPr>
            <a:r>
              <a:rPr lang="en-GB" sz="2800" b="1" dirty="0">
                <a:solidFill>
                  <a:srgbClr val="5B9BD5">
                    <a:lumMod val="50000"/>
                  </a:srgbClr>
                </a:solidFill>
                <a:ea typeface="Calibri" panose="020F0502020204030204" pitchFamily="34" charset="0"/>
                <a:cs typeface="Calibri" panose="020F0502020204030204" pitchFamily="34" charset="0"/>
              </a:rPr>
              <a:t>Vocabulary Learning Homework</a:t>
            </a:r>
            <a:r>
              <a:rPr lang="en-GB" sz="2800" b="1" dirty="0">
                <a:solidFill>
                  <a:srgbClr val="5B9BD5">
                    <a:lumMod val="50000"/>
                  </a:srgbClr>
                </a:solidFill>
                <a:ea typeface="Calibri" panose="020F0502020204030204" pitchFamily="34" charset="0"/>
                <a:cs typeface="Times New Roman" panose="02020603050405020304" pitchFamily="18" charset="0"/>
              </a:rPr>
              <a:t> (Y8, </a:t>
            </a:r>
            <a:r>
              <a:rPr lang="en-GB" sz="2800" b="1" dirty="0">
                <a:solidFill>
                  <a:srgbClr val="5B9BD5">
                    <a:lumMod val="50000"/>
                  </a:srgbClr>
                </a:solidFill>
                <a:ea typeface="Calibri" panose="020F0502020204030204" pitchFamily="34" charset="0"/>
                <a:cs typeface="Calibri" panose="020F0502020204030204" pitchFamily="34" charset="0"/>
              </a:rPr>
              <a:t>Term 1.1, Week 3)</a:t>
            </a:r>
            <a:endParaRPr lang="en-GB" sz="2800" dirty="0">
              <a:solidFill>
                <a:srgbClr val="5B9BD5">
                  <a:lumMod val="50000"/>
                </a:srgbClr>
              </a:solidFill>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hlinkClick r:id="rId5"/>
              </a:rPr>
              <a:t>Audio file</a:t>
            </a:r>
            <a:endParaRPr lang="en-GB" sz="2400" dirty="0">
              <a:solidFill>
                <a:srgbClr val="115076"/>
              </a:solidFill>
            </a:endParaRPr>
          </a:p>
        </p:txBody>
      </p:sp>
      <p:sp>
        <p:nvSpPr>
          <p:cNvPr id="7" name="TextBox 6"/>
          <p:cNvSpPr txBox="1"/>
          <p:nvPr/>
        </p:nvSpPr>
        <p:spPr>
          <a:xfrm>
            <a:off x="175149" y="2869678"/>
            <a:ext cx="3075375" cy="461665"/>
          </a:xfrm>
          <a:prstGeom prst="rect">
            <a:avLst/>
          </a:prstGeom>
          <a:noFill/>
        </p:spPr>
        <p:txBody>
          <a:bodyPr wrap="square" rtlCol="0">
            <a:spAutoFit/>
          </a:bodyPr>
          <a:lstStyle/>
          <a:p>
            <a:r>
              <a:rPr lang="en-GB" sz="2400" dirty="0">
                <a:solidFill>
                  <a:srgbClr val="115076"/>
                </a:solidFill>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r>
              <a:rPr lang="en-GB" sz="2400" dirty="0">
                <a:solidFill>
                  <a:srgbClr val="115076"/>
                </a:solidFill>
                <a:hlinkClick r:id="rId6"/>
              </a:rPr>
              <a:t>Student worksheet</a:t>
            </a:r>
            <a:endParaRPr lang="en-GB" sz="2400" dirty="0">
              <a:solidFill>
                <a:srgbClr val="115076"/>
              </a:solidFill>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r>
              <a:rPr lang="en-GB" sz="2400" dirty="0">
                <a:solidFill>
                  <a:srgbClr val="115076"/>
                </a:solidFill>
                <a:hlinkClick r:id="rId7"/>
              </a:rPr>
              <a:t>Quizlet link</a:t>
            </a:r>
            <a:br>
              <a:rPr lang="en-GB" sz="2400" dirty="0">
                <a:solidFill>
                  <a:prstClr val="black"/>
                </a:solidFill>
              </a:rPr>
            </a:br>
            <a:endParaRPr lang="en-GB" sz="2400" dirty="0">
              <a:solidFill>
                <a:srgbClr val="115076"/>
              </a:solidFill>
            </a:endParaRPr>
          </a:p>
        </p:txBody>
      </p:sp>
      <p:sp>
        <p:nvSpPr>
          <p:cNvPr id="2" name="Rectangle 1"/>
          <p:cNvSpPr/>
          <p:nvPr/>
        </p:nvSpPr>
        <p:spPr>
          <a:xfrm>
            <a:off x="175149" y="5373936"/>
            <a:ext cx="11066804" cy="984885"/>
          </a:xfrm>
          <a:prstGeom prst="rect">
            <a:avLst/>
          </a:prstGeom>
        </p:spPr>
        <p:txBody>
          <a:bodyPr wrap="square">
            <a:spAutoFit/>
          </a:bodyPr>
          <a:lstStyle/>
          <a:p>
            <a:pPr>
              <a:defRPr/>
            </a:pPr>
            <a:r>
              <a:rPr lang="en-GB" sz="2000" b="1" dirty="0">
                <a:solidFill>
                  <a:srgbClr val="5B9BD5">
                    <a:lumMod val="50000"/>
                  </a:srgbClr>
                </a:solidFill>
              </a:rPr>
              <a:t>In addition, revisit:	</a:t>
            </a:r>
            <a:r>
              <a:rPr lang="en-GB" sz="2000" dirty="0">
                <a:solidFill>
                  <a:srgbClr val="5B9BD5">
                    <a:lumMod val="50000"/>
                  </a:srgbClr>
                </a:solidFill>
                <a:hlinkClick r:id="rId8"/>
              </a:rPr>
              <a:t>Year 7 Term 3.1 Week 3</a:t>
            </a:r>
            <a:endParaRPr lang="en-GB" sz="2000" dirty="0">
              <a:solidFill>
                <a:srgbClr val="5B9BD5">
                  <a:lumMod val="50000"/>
                </a:srgbClr>
              </a:solidFill>
            </a:endParaRPr>
          </a:p>
          <a:p>
            <a:pPr>
              <a:defRPr/>
            </a:pPr>
            <a:r>
              <a:rPr lang="en-GB" sz="2000" dirty="0">
                <a:solidFill>
                  <a:srgbClr val="5B9BD5">
                    <a:lumMod val="50000"/>
                  </a:srgbClr>
                </a:solidFill>
              </a:rPr>
              <a:t>			</a:t>
            </a:r>
            <a:r>
              <a:rPr lang="en-GB" sz="2000" dirty="0">
                <a:solidFill>
                  <a:srgbClr val="5B9BD5">
                    <a:lumMod val="50000"/>
                  </a:srgbClr>
                </a:solidFill>
                <a:hlinkClick r:id="rId9"/>
              </a:rPr>
              <a:t>Year 7 Term 3.2 Week 6</a:t>
            </a:r>
            <a:br>
              <a:rPr lang="en-GB" sz="2000" dirty="0">
                <a:solidFill>
                  <a:srgbClr val="5B9BD5">
                    <a:lumMod val="50000"/>
                  </a:srgbClr>
                </a:solidFill>
              </a:rPr>
            </a:br>
            <a:endParaRPr lang="en-GB" dirty="0">
              <a:solidFill>
                <a:prstClr val="black"/>
              </a:solidFill>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16" name="Picture 15">
            <a:extLst>
              <a:ext uri="{FF2B5EF4-FFF2-40B4-BE49-F238E27FC236}">
                <a16:creationId xmlns:a16="http://schemas.microsoft.com/office/drawing/2014/main" id="{67349300-1993-2944-AE96-EB74704F5E38}"/>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3403600" y="2528612"/>
            <a:ext cx="1167130" cy="1167130"/>
          </a:xfrm>
          <a:prstGeom prst="rect">
            <a:avLst/>
          </a:prstGeom>
        </p:spPr>
      </p:pic>
    </p:spTree>
    <p:extLst>
      <p:ext uri="{BB962C8B-B14F-4D97-AF65-F5344CB8AC3E}">
        <p14:creationId xmlns:p14="http://schemas.microsoft.com/office/powerpoint/2010/main" val="29843136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oogle Shape;148;p2"/>
          <p:cNvPicPr preferRelativeResize="0"/>
          <p:nvPr/>
        </p:nvPicPr>
        <p:blipFill rotWithShape="1">
          <a:blip r:embed="rId3">
            <a:alphaModFix/>
          </a:blip>
          <a:srcRect/>
          <a:stretch/>
        </p:blipFill>
        <p:spPr>
          <a:xfrm>
            <a:off x="0" y="229816"/>
            <a:ext cx="8294914" cy="869950"/>
          </a:xfrm>
          <a:prstGeom prst="rect">
            <a:avLst/>
          </a:prstGeom>
          <a:noFill/>
          <a:ln>
            <a:noFill/>
          </a:ln>
        </p:spPr>
      </p:pic>
      <p:sp>
        <p:nvSpPr>
          <p:cNvPr id="2" name="Title 1">
            <a:extLst>
              <a:ext uri="{FF2B5EF4-FFF2-40B4-BE49-F238E27FC236}">
                <a16:creationId xmlns:a16="http://schemas.microsoft.com/office/drawing/2014/main" id="{249424C9-0647-4E2A-BC9B-3CBA80ADB7EC}"/>
              </a:ext>
            </a:extLst>
          </p:cNvPr>
          <p:cNvSpPr>
            <a:spLocks noGrp="1"/>
          </p:cNvSpPr>
          <p:nvPr>
            <p:ph type="title"/>
          </p:nvPr>
        </p:nvSpPr>
        <p:spPr>
          <a:xfrm>
            <a:off x="76200" y="178806"/>
            <a:ext cx="10515600" cy="860712"/>
          </a:xfrm>
        </p:spPr>
        <p:txBody>
          <a:bodyPr>
            <a:noAutofit/>
          </a:bodyPr>
          <a:lstStyle/>
          <a:p>
            <a:r>
              <a:rPr lang="en-GB" sz="2400" dirty="0">
                <a:solidFill>
                  <a:schemeClr val="lt1"/>
                </a:solidFill>
              </a:rPr>
              <a:t>Alastair </a:t>
            </a:r>
            <a:r>
              <a:rPr lang="en-GB" sz="2400" dirty="0" err="1">
                <a:solidFill>
                  <a:schemeClr val="lt1"/>
                </a:solidFill>
              </a:rPr>
              <a:t>sendet</a:t>
            </a:r>
            <a:r>
              <a:rPr lang="en-GB" sz="2400" dirty="0">
                <a:solidFill>
                  <a:schemeClr val="lt1"/>
                </a:solidFill>
              </a:rPr>
              <a:t> Mehmet </a:t>
            </a:r>
            <a:r>
              <a:rPr lang="en-GB" sz="2400" dirty="0" err="1">
                <a:solidFill>
                  <a:schemeClr val="lt1"/>
                </a:solidFill>
              </a:rPr>
              <a:t>eine</a:t>
            </a:r>
            <a:r>
              <a:rPr lang="en-GB" sz="2400" dirty="0">
                <a:solidFill>
                  <a:schemeClr val="lt1"/>
                </a:solidFill>
              </a:rPr>
              <a:t> SMS auf </a:t>
            </a:r>
            <a:r>
              <a:rPr lang="en-GB" sz="2400" dirty="0" err="1">
                <a:solidFill>
                  <a:schemeClr val="lt1"/>
                </a:solidFill>
              </a:rPr>
              <a:t>Englisch</a:t>
            </a:r>
            <a:r>
              <a:rPr lang="en-GB" sz="2400" dirty="0">
                <a:solidFill>
                  <a:schemeClr val="lt1"/>
                </a:solidFill>
              </a:rPr>
              <a:t>!</a:t>
            </a:r>
            <a:endParaRPr lang="en-GB" sz="2400" dirty="0"/>
          </a:p>
        </p:txBody>
      </p:sp>
      <p:graphicFrame>
        <p:nvGraphicFramePr>
          <p:cNvPr id="4" name="Table 3" descr="Table for exercises">
            <a:extLst>
              <a:ext uri="{FF2B5EF4-FFF2-40B4-BE49-F238E27FC236}">
                <a16:creationId xmlns:a16="http://schemas.microsoft.com/office/drawing/2014/main" id="{14B0B687-DE07-4FF2-B1B8-0D613633DECD}"/>
              </a:ext>
            </a:extLst>
          </p:cNvPr>
          <p:cNvGraphicFramePr>
            <a:graphicFrameLocks noGrp="1"/>
          </p:cNvGraphicFramePr>
          <p:nvPr>
            <p:extLst>
              <p:ext uri="{D42A27DB-BD31-4B8C-83A1-F6EECF244321}">
                <p14:modId xmlns:p14="http://schemas.microsoft.com/office/powerpoint/2010/main" val="672235787"/>
              </p:ext>
            </p:extLst>
          </p:nvPr>
        </p:nvGraphicFramePr>
        <p:xfrm>
          <a:off x="396240" y="1703259"/>
          <a:ext cx="11506200" cy="4470489"/>
        </p:xfrm>
        <a:graphic>
          <a:graphicData uri="http://schemas.openxmlformats.org/drawingml/2006/table">
            <a:tbl>
              <a:tblPr firstRow="1" bandRow="1">
                <a:tableStyleId>{5940675A-B579-460E-94D1-54222C63F5DA}</a:tableStyleId>
              </a:tblPr>
              <a:tblGrid>
                <a:gridCol w="884280">
                  <a:extLst>
                    <a:ext uri="{9D8B030D-6E8A-4147-A177-3AD203B41FA5}">
                      <a16:colId xmlns:a16="http://schemas.microsoft.com/office/drawing/2014/main" val="20000"/>
                    </a:ext>
                  </a:extLst>
                </a:gridCol>
                <a:gridCol w="5377611">
                  <a:extLst>
                    <a:ext uri="{9D8B030D-6E8A-4147-A177-3AD203B41FA5}">
                      <a16:colId xmlns:a16="http://schemas.microsoft.com/office/drawing/2014/main" val="2718503455"/>
                    </a:ext>
                  </a:extLst>
                </a:gridCol>
                <a:gridCol w="5244309">
                  <a:extLst>
                    <a:ext uri="{9D8B030D-6E8A-4147-A177-3AD203B41FA5}">
                      <a16:colId xmlns:a16="http://schemas.microsoft.com/office/drawing/2014/main" val="20001"/>
                    </a:ext>
                  </a:extLst>
                </a:gridCol>
              </a:tblGrid>
              <a:tr h="496721">
                <a:tc>
                  <a:txBody>
                    <a:bodyPr/>
                    <a:lstStyle/>
                    <a:p>
                      <a:pPr algn="ctr"/>
                      <a:endParaRPr lang="en-GB" sz="2400" b="1" dirty="0">
                        <a:solidFill>
                          <a:srgbClr val="104F7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kern="1200">
                        <a:solidFill>
                          <a:schemeClr val="tx1"/>
                        </a:solidFill>
                        <a:effectLst/>
                        <a:latin typeface="+mn-lt"/>
                        <a:ea typeface="+mn-ea"/>
                        <a:cs typeface="+mn-cs"/>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96721">
                <a:tc>
                  <a:txBody>
                    <a:bodyPr/>
                    <a:lstStyle/>
                    <a:p>
                      <a:pPr algn="ctr"/>
                      <a:r>
                        <a:rPr lang="en-GB" sz="2400" b="1">
                          <a:solidFill>
                            <a:srgbClr val="104F70"/>
                          </a:solidFill>
                          <a:latin typeface="Century Gothic" panose="020B0502020202020204" pitchFamily="34" charset="0"/>
                        </a:rPr>
                        <a:t>1</a:t>
                      </a:r>
                      <a:endParaRPr lang="en-GB" sz="2400" b="1" dirty="0">
                        <a:solidFill>
                          <a:srgbClr val="104F7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96721">
                <a:tc>
                  <a:txBody>
                    <a:bodyPr/>
                    <a:lstStyle/>
                    <a:p>
                      <a:pPr algn="ctr"/>
                      <a:r>
                        <a:rPr lang="en-GB" sz="2400" b="1">
                          <a:solidFill>
                            <a:srgbClr val="104F70"/>
                          </a:solidFill>
                          <a:latin typeface="Century Gothic" panose="020B0502020202020204" pitchFamily="34" charset="0"/>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96721">
                <a:tc>
                  <a:txBody>
                    <a:bodyPr/>
                    <a:lstStyle/>
                    <a:p>
                      <a:pPr algn="ctr"/>
                      <a:r>
                        <a:rPr lang="en-GB" sz="2400" b="1">
                          <a:solidFill>
                            <a:srgbClr val="104F70"/>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96721">
                <a:tc>
                  <a:txBody>
                    <a:bodyPr/>
                    <a:lstStyle/>
                    <a:p>
                      <a:pPr algn="ctr"/>
                      <a:r>
                        <a:rPr lang="en-GB" sz="2400" b="1">
                          <a:solidFill>
                            <a:srgbClr val="104F70"/>
                          </a:solidFill>
                          <a:latin typeface="Century Gothic" panose="020B0502020202020204" pitchFamily="34" charset="0"/>
                        </a:rPr>
                        <a:t>4</a:t>
                      </a:r>
                      <a:endParaRPr lang="en-GB" sz="2400" b="1" dirty="0">
                        <a:solidFill>
                          <a:srgbClr val="104F7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96721">
                <a:tc>
                  <a:txBody>
                    <a:bodyPr/>
                    <a:lstStyle/>
                    <a:p>
                      <a:pPr algn="ctr"/>
                      <a:r>
                        <a:rPr lang="en-GB" sz="2400" b="1">
                          <a:solidFill>
                            <a:srgbClr val="104F70"/>
                          </a:solidFill>
                          <a:latin typeface="Century Gothic" panose="020B0502020202020204" pitchFamily="34" charset="0"/>
                        </a:rPr>
                        <a:t>5</a:t>
                      </a:r>
                      <a:endParaRPr lang="en-GB" sz="2400" b="1" dirty="0">
                        <a:solidFill>
                          <a:srgbClr val="104F7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96721">
                <a:tc>
                  <a:txBody>
                    <a:bodyPr/>
                    <a:lstStyle/>
                    <a:p>
                      <a:pPr algn="ctr"/>
                      <a:r>
                        <a:rPr lang="en-GB" sz="2400" b="1">
                          <a:solidFill>
                            <a:srgbClr val="104F70"/>
                          </a:solidFill>
                          <a:latin typeface="Century Gothic" panose="020B0502020202020204" pitchFamily="34" charset="0"/>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96721">
                <a:tc>
                  <a:txBody>
                    <a:bodyPr/>
                    <a:lstStyle/>
                    <a:p>
                      <a:pPr algn="ctr"/>
                      <a:r>
                        <a:rPr lang="en-GB" sz="2400" b="1">
                          <a:solidFill>
                            <a:srgbClr val="104F70"/>
                          </a:solidFill>
                          <a:latin typeface="Century Gothic" panose="020B0502020202020204" pitchFamily="34" charset="0"/>
                        </a:rPr>
                        <a:t>7</a:t>
                      </a:r>
                      <a:endParaRPr lang="en-GB" sz="2400" b="1" dirty="0">
                        <a:solidFill>
                          <a:srgbClr val="104F7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111149823"/>
                  </a:ext>
                </a:extLst>
              </a:tr>
              <a:tr h="496721">
                <a:tc>
                  <a:txBody>
                    <a:bodyPr/>
                    <a:lstStyle/>
                    <a:p>
                      <a:pPr algn="ctr"/>
                      <a:r>
                        <a:rPr lang="en-GB" sz="2400" b="1">
                          <a:solidFill>
                            <a:srgbClr val="104F70"/>
                          </a:solidFill>
                          <a:latin typeface="Century Gothic" panose="020B0502020202020204" pitchFamily="34" charset="0"/>
                        </a:rPr>
                        <a:t>8</a:t>
                      </a:r>
                      <a:endParaRPr lang="en-GB" sz="2400" b="1" dirty="0">
                        <a:solidFill>
                          <a:srgbClr val="104F7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273012075"/>
                  </a:ext>
                </a:extLst>
              </a:tr>
            </a:tbl>
          </a:graphicData>
        </a:graphic>
      </p:graphicFrame>
      <p:sp>
        <p:nvSpPr>
          <p:cNvPr id="6" name="TextBox 5" descr="table content ">
            <a:extLst>
              <a:ext uri="{FF2B5EF4-FFF2-40B4-BE49-F238E27FC236}">
                <a16:creationId xmlns:a16="http://schemas.microsoft.com/office/drawing/2014/main" id="{42562F44-294E-44BE-B603-D52DE9B2244B}"/>
              </a:ext>
            </a:extLst>
          </p:cNvPr>
          <p:cNvSpPr txBox="1"/>
          <p:nvPr/>
        </p:nvSpPr>
        <p:spPr>
          <a:xfrm>
            <a:off x="1340568" y="2751233"/>
            <a:ext cx="5237280" cy="400110"/>
          </a:xfrm>
          <a:prstGeom prst="rect">
            <a:avLst/>
          </a:prstGeom>
          <a:noFill/>
        </p:spPr>
        <p:txBody>
          <a:bodyPr wrap="square" rtlCol="0">
            <a:spAutoFit/>
          </a:bodyPr>
          <a:lstStyle/>
          <a:p>
            <a:pPr lvl="0">
              <a:defRPr/>
            </a:pPr>
            <a:r>
              <a:rPr lang="de-DE" sz="2000" dirty="0">
                <a:solidFill>
                  <a:srgbClr val="104F70"/>
                </a:solidFill>
                <a:latin typeface="Century Gothic" panose="020B0502020202020204" pitchFamily="34" charset="0"/>
              </a:rPr>
              <a:t>Have you already visited the waterpark?</a:t>
            </a:r>
            <a:endParaRPr lang="en-US" sz="2800" dirty="0">
              <a:solidFill>
                <a:srgbClr val="104F70"/>
              </a:solidFill>
              <a:latin typeface="Century Gothic" panose="020B0502020202020204" pitchFamily="34" charset="0"/>
            </a:endParaRPr>
          </a:p>
        </p:txBody>
      </p:sp>
      <p:sp>
        <p:nvSpPr>
          <p:cNvPr id="7" name="TextBox 6" descr="table content ">
            <a:extLst>
              <a:ext uri="{FF2B5EF4-FFF2-40B4-BE49-F238E27FC236}">
                <a16:creationId xmlns:a16="http://schemas.microsoft.com/office/drawing/2014/main" id="{526325D1-E827-4A76-878E-101D6A8C0129}"/>
              </a:ext>
            </a:extLst>
          </p:cNvPr>
          <p:cNvSpPr txBox="1"/>
          <p:nvPr/>
        </p:nvSpPr>
        <p:spPr>
          <a:xfrm>
            <a:off x="6669099" y="2745825"/>
            <a:ext cx="5398799" cy="400110"/>
          </a:xfrm>
          <a:prstGeom prst="rect">
            <a:avLst/>
          </a:prstGeom>
          <a:noFill/>
        </p:spPr>
        <p:txBody>
          <a:bodyPr wrap="square" rtlCol="0">
            <a:spAutoFit/>
          </a:bodyPr>
          <a:lstStyle/>
          <a:p>
            <a:pPr lvl="0">
              <a:defRPr/>
            </a:pPr>
            <a:r>
              <a:rPr lang="de-DE" sz="2000" dirty="0">
                <a:solidFill>
                  <a:srgbClr val="104F70"/>
                </a:solidFill>
                <a:latin typeface="Century Gothic" panose="020B0502020202020204" pitchFamily="34" charset="0"/>
              </a:rPr>
              <a:t>Hast du den Wasserpark schon besucht?</a:t>
            </a:r>
            <a:endParaRPr kumimoji="0" lang="en-US" sz="2800" b="0" i="0" u="none" strike="noStrike" kern="1200" cap="none" spc="0" normalizeH="0" baseline="0" noProof="0" dirty="0">
              <a:ln>
                <a:noFill/>
              </a:ln>
              <a:solidFill>
                <a:srgbClr val="104F70"/>
              </a:solidFill>
              <a:effectLst/>
              <a:uLnTx/>
              <a:uFillTx/>
              <a:latin typeface="Century Gothic" panose="020B0502020202020204" pitchFamily="34" charset="0"/>
            </a:endParaRPr>
          </a:p>
        </p:txBody>
      </p:sp>
      <p:sp>
        <p:nvSpPr>
          <p:cNvPr id="9" name="TextBox 8" descr="table content ">
            <a:extLst>
              <a:ext uri="{FF2B5EF4-FFF2-40B4-BE49-F238E27FC236}">
                <a16:creationId xmlns:a16="http://schemas.microsoft.com/office/drawing/2014/main" id="{09D9C9AC-5DF6-41B9-A737-D3182CCAED58}"/>
              </a:ext>
            </a:extLst>
          </p:cNvPr>
          <p:cNvSpPr txBox="1"/>
          <p:nvPr/>
        </p:nvSpPr>
        <p:spPr>
          <a:xfrm>
            <a:off x="1323314" y="2253814"/>
            <a:ext cx="4719484" cy="400110"/>
          </a:xfrm>
          <a:prstGeom prst="rect">
            <a:avLst/>
          </a:prstGeom>
          <a:noFill/>
        </p:spPr>
        <p:txBody>
          <a:bodyPr wrap="square" rtlCol="0">
            <a:spAutoFit/>
          </a:bodyPr>
          <a:lstStyle/>
          <a:p>
            <a:pPr lvl="0">
              <a:defRPr/>
            </a:pPr>
            <a:r>
              <a:rPr lang="de-DE" sz="2000" dirty="0">
                <a:solidFill>
                  <a:srgbClr val="104F70"/>
                </a:solidFill>
                <a:latin typeface="Century Gothic" panose="020B0502020202020204" pitchFamily="34" charset="0"/>
              </a:rPr>
              <a:t>I did lots of sport.</a:t>
            </a:r>
            <a:endParaRPr lang="en-US" sz="2800" dirty="0">
              <a:solidFill>
                <a:srgbClr val="104F70"/>
              </a:solidFill>
              <a:latin typeface="Century Gothic" panose="020B0502020202020204" pitchFamily="34" charset="0"/>
            </a:endParaRPr>
          </a:p>
        </p:txBody>
      </p:sp>
      <p:sp>
        <p:nvSpPr>
          <p:cNvPr id="10" name="TextBox 9" descr="table content ">
            <a:extLst>
              <a:ext uri="{FF2B5EF4-FFF2-40B4-BE49-F238E27FC236}">
                <a16:creationId xmlns:a16="http://schemas.microsoft.com/office/drawing/2014/main" id="{D5860B2A-DC67-41B6-AE39-92F0B9BC9F66}"/>
              </a:ext>
            </a:extLst>
          </p:cNvPr>
          <p:cNvSpPr txBox="1"/>
          <p:nvPr/>
        </p:nvSpPr>
        <p:spPr>
          <a:xfrm>
            <a:off x="6669099" y="2239985"/>
            <a:ext cx="4396957" cy="400110"/>
          </a:xfrm>
          <a:prstGeom prst="rect">
            <a:avLst/>
          </a:prstGeom>
          <a:noFill/>
        </p:spPr>
        <p:txBody>
          <a:bodyPr wrap="square" rtlCol="0">
            <a:spAutoFit/>
          </a:bodyPr>
          <a:lstStyle/>
          <a:p>
            <a:pPr lvl="0">
              <a:defRPr/>
            </a:pPr>
            <a:r>
              <a:rPr lang="de-DE" sz="2000" noProof="0" dirty="0">
                <a:solidFill>
                  <a:srgbClr val="104F70"/>
                </a:solidFill>
                <a:latin typeface="Century Gothic" panose="020B0502020202020204" pitchFamily="34" charset="0"/>
              </a:rPr>
              <a:t>Ich habe viel Sport gemacht.</a:t>
            </a:r>
            <a:endParaRPr kumimoji="0" lang="en-US" sz="2800" b="0" i="0" u="none" strike="noStrike" kern="1200" cap="none" spc="0" normalizeH="0" baseline="0" noProof="0" dirty="0">
              <a:ln>
                <a:noFill/>
              </a:ln>
              <a:solidFill>
                <a:srgbClr val="104F70"/>
              </a:solidFill>
              <a:effectLst/>
              <a:uLnTx/>
              <a:uFillTx/>
              <a:latin typeface="Century Gothic" panose="020B0502020202020204" pitchFamily="34" charset="0"/>
            </a:endParaRPr>
          </a:p>
        </p:txBody>
      </p:sp>
      <p:sp>
        <p:nvSpPr>
          <p:cNvPr id="12" name="TextBox 11" descr="table content ">
            <a:extLst>
              <a:ext uri="{FF2B5EF4-FFF2-40B4-BE49-F238E27FC236}">
                <a16:creationId xmlns:a16="http://schemas.microsoft.com/office/drawing/2014/main" id="{D60D4552-87CB-4D3A-9725-A725451E9615}"/>
              </a:ext>
            </a:extLst>
          </p:cNvPr>
          <p:cNvSpPr txBox="1"/>
          <p:nvPr/>
        </p:nvSpPr>
        <p:spPr>
          <a:xfrm>
            <a:off x="1323314" y="3234578"/>
            <a:ext cx="5681065" cy="400110"/>
          </a:xfrm>
          <a:prstGeom prst="rect">
            <a:avLst/>
          </a:prstGeom>
          <a:noFill/>
        </p:spPr>
        <p:txBody>
          <a:bodyPr wrap="square" rtlCol="0">
            <a:spAutoFit/>
          </a:bodyPr>
          <a:lstStyle/>
          <a:p>
            <a:pPr lvl="0">
              <a:defRPr/>
            </a:pPr>
            <a:r>
              <a:rPr lang="de-DE" sz="2000">
                <a:solidFill>
                  <a:srgbClr val="104F70"/>
                </a:solidFill>
                <a:latin typeface="Century Gothic" panose="020B0502020202020204" pitchFamily="34" charset="0"/>
              </a:rPr>
              <a:t>On Monday I played football.</a:t>
            </a:r>
            <a:endParaRPr lang="en-US" sz="2800">
              <a:solidFill>
                <a:srgbClr val="104F70"/>
              </a:solidFill>
              <a:latin typeface="Century Gothic" panose="020B0502020202020204" pitchFamily="34" charset="0"/>
            </a:endParaRPr>
          </a:p>
        </p:txBody>
      </p:sp>
      <p:sp>
        <p:nvSpPr>
          <p:cNvPr id="13" name="TextBox 12" descr="table content ">
            <a:extLst>
              <a:ext uri="{FF2B5EF4-FFF2-40B4-BE49-F238E27FC236}">
                <a16:creationId xmlns:a16="http://schemas.microsoft.com/office/drawing/2014/main" id="{8E617751-CC4D-4453-BE98-75956747587F}"/>
              </a:ext>
            </a:extLst>
          </p:cNvPr>
          <p:cNvSpPr txBox="1"/>
          <p:nvPr/>
        </p:nvSpPr>
        <p:spPr>
          <a:xfrm>
            <a:off x="6669099" y="3237430"/>
            <a:ext cx="5721021" cy="400110"/>
          </a:xfrm>
          <a:prstGeom prst="rect">
            <a:avLst/>
          </a:prstGeom>
          <a:noFill/>
        </p:spPr>
        <p:txBody>
          <a:bodyPr wrap="square" rtlCol="0">
            <a:spAutoFit/>
          </a:bodyPr>
          <a:lstStyle/>
          <a:p>
            <a:pPr lvl="0">
              <a:defRPr/>
            </a:pPr>
            <a:r>
              <a:rPr lang="de-DE" sz="2000">
                <a:solidFill>
                  <a:srgbClr val="104F70"/>
                </a:solidFill>
                <a:latin typeface="Century Gothic" panose="020B0502020202020204" pitchFamily="34" charset="0"/>
              </a:rPr>
              <a:t>Am Montag habe ich Fußball gespielt.</a:t>
            </a:r>
            <a:endParaRPr kumimoji="0" lang="en-US" sz="2800" b="0" i="0" u="none" strike="noStrike" kern="1200" cap="none" spc="0" normalizeH="0" baseline="0" noProof="0" dirty="0">
              <a:ln>
                <a:noFill/>
              </a:ln>
              <a:solidFill>
                <a:srgbClr val="104F70"/>
              </a:solidFill>
              <a:effectLst/>
              <a:uLnTx/>
              <a:uFillTx/>
              <a:latin typeface="Century Gothic" panose="020B0502020202020204" pitchFamily="34" charset="0"/>
            </a:endParaRPr>
          </a:p>
        </p:txBody>
      </p:sp>
      <p:sp>
        <p:nvSpPr>
          <p:cNvPr id="15" name="TextBox 14" descr="table content ">
            <a:extLst>
              <a:ext uri="{FF2B5EF4-FFF2-40B4-BE49-F238E27FC236}">
                <a16:creationId xmlns:a16="http://schemas.microsoft.com/office/drawing/2014/main" id="{F23B35AE-FD30-4562-8F82-D426C591FC83}"/>
              </a:ext>
            </a:extLst>
          </p:cNvPr>
          <p:cNvSpPr txBox="1"/>
          <p:nvPr/>
        </p:nvSpPr>
        <p:spPr>
          <a:xfrm>
            <a:off x="1340568" y="3719912"/>
            <a:ext cx="4719484" cy="400110"/>
          </a:xfrm>
          <a:prstGeom prst="rect">
            <a:avLst/>
          </a:prstGeom>
          <a:noFill/>
        </p:spPr>
        <p:txBody>
          <a:bodyPr wrap="square" rtlCol="0">
            <a:spAutoFit/>
          </a:bodyPr>
          <a:lstStyle/>
          <a:p>
            <a:pPr lvl="0">
              <a:defRPr/>
            </a:pPr>
            <a:r>
              <a:rPr lang="de-DE" sz="2000">
                <a:solidFill>
                  <a:srgbClr val="104F70"/>
                </a:solidFill>
                <a:latin typeface="Century Gothic" panose="020B0502020202020204" pitchFamily="34" charset="0"/>
              </a:rPr>
              <a:t>What did you do at the weekend?</a:t>
            </a:r>
            <a:endParaRPr lang="en-US" sz="2800">
              <a:solidFill>
                <a:srgbClr val="104F70"/>
              </a:solidFill>
              <a:latin typeface="Century Gothic" panose="020B0502020202020204" pitchFamily="34" charset="0"/>
            </a:endParaRPr>
          </a:p>
        </p:txBody>
      </p:sp>
      <p:sp>
        <p:nvSpPr>
          <p:cNvPr id="16" name="TextBox 15" descr="table content ">
            <a:extLst>
              <a:ext uri="{FF2B5EF4-FFF2-40B4-BE49-F238E27FC236}">
                <a16:creationId xmlns:a16="http://schemas.microsoft.com/office/drawing/2014/main" id="{DC6D9E66-E3B5-4C59-B6F9-DC1086E9AF2B}"/>
              </a:ext>
            </a:extLst>
          </p:cNvPr>
          <p:cNvSpPr txBox="1"/>
          <p:nvPr/>
        </p:nvSpPr>
        <p:spPr>
          <a:xfrm>
            <a:off x="6671848" y="3726026"/>
            <a:ext cx="5523139" cy="400110"/>
          </a:xfrm>
          <a:prstGeom prst="rect">
            <a:avLst/>
          </a:prstGeom>
          <a:noFill/>
        </p:spPr>
        <p:txBody>
          <a:bodyPr wrap="square" rtlCol="0">
            <a:spAutoFit/>
          </a:bodyPr>
          <a:lstStyle/>
          <a:p>
            <a:pPr lvl="0">
              <a:defRPr/>
            </a:pPr>
            <a:r>
              <a:rPr lang="de-DE" sz="2000" dirty="0">
                <a:solidFill>
                  <a:srgbClr val="104F70"/>
                </a:solidFill>
                <a:latin typeface="Century Gothic" panose="020B0502020202020204" pitchFamily="34" charset="0"/>
              </a:rPr>
              <a:t>Was hast du am Wochenende gemacht?</a:t>
            </a:r>
            <a:endParaRPr kumimoji="0" lang="en-US" sz="2800" b="0" i="0" u="none" strike="noStrike" kern="1200" cap="none" spc="0" normalizeH="0" baseline="0" noProof="0" dirty="0">
              <a:ln>
                <a:noFill/>
              </a:ln>
              <a:solidFill>
                <a:srgbClr val="104F70"/>
              </a:solidFill>
              <a:effectLst/>
              <a:uLnTx/>
              <a:uFillTx/>
              <a:latin typeface="Century Gothic" panose="020B0502020202020204" pitchFamily="34" charset="0"/>
            </a:endParaRPr>
          </a:p>
        </p:txBody>
      </p:sp>
      <p:sp>
        <p:nvSpPr>
          <p:cNvPr id="18" name="TextBox 17" descr="table content ">
            <a:extLst>
              <a:ext uri="{FF2B5EF4-FFF2-40B4-BE49-F238E27FC236}">
                <a16:creationId xmlns:a16="http://schemas.microsoft.com/office/drawing/2014/main" id="{369867D3-2984-4F7C-B3EA-2A7794B61E83}"/>
              </a:ext>
            </a:extLst>
          </p:cNvPr>
          <p:cNvSpPr txBox="1"/>
          <p:nvPr/>
        </p:nvSpPr>
        <p:spPr>
          <a:xfrm>
            <a:off x="1370668" y="4229416"/>
            <a:ext cx="5438340" cy="400110"/>
          </a:xfrm>
          <a:prstGeom prst="rect">
            <a:avLst/>
          </a:prstGeom>
          <a:noFill/>
        </p:spPr>
        <p:txBody>
          <a:bodyPr wrap="square" rtlCol="0">
            <a:spAutoFit/>
          </a:bodyPr>
          <a:lstStyle/>
          <a:p>
            <a:pPr lvl="0">
              <a:defRPr/>
            </a:pPr>
            <a:r>
              <a:rPr lang="de-DE" sz="2000" dirty="0">
                <a:solidFill>
                  <a:srgbClr val="104F70"/>
                </a:solidFill>
                <a:latin typeface="Century Gothic" panose="020B0502020202020204" pitchFamily="34" charset="0"/>
              </a:rPr>
              <a:t>Did Mia sing in the choir on Wednesday?</a:t>
            </a:r>
            <a:endParaRPr lang="en-US" sz="2800" dirty="0">
              <a:solidFill>
                <a:srgbClr val="104F70"/>
              </a:solidFill>
              <a:latin typeface="Century Gothic" panose="020B0502020202020204" pitchFamily="34" charset="0"/>
            </a:endParaRPr>
          </a:p>
        </p:txBody>
      </p:sp>
      <p:sp>
        <p:nvSpPr>
          <p:cNvPr id="19" name="TextBox 18" descr="table content ">
            <a:extLst>
              <a:ext uri="{FF2B5EF4-FFF2-40B4-BE49-F238E27FC236}">
                <a16:creationId xmlns:a16="http://schemas.microsoft.com/office/drawing/2014/main" id="{8D2AEA71-A90E-4AA0-BBA2-A7232CD400FB}"/>
              </a:ext>
            </a:extLst>
          </p:cNvPr>
          <p:cNvSpPr txBox="1"/>
          <p:nvPr/>
        </p:nvSpPr>
        <p:spPr>
          <a:xfrm>
            <a:off x="6624215" y="4233167"/>
            <a:ext cx="6041061" cy="400110"/>
          </a:xfrm>
          <a:prstGeom prst="rect">
            <a:avLst/>
          </a:prstGeom>
          <a:noFill/>
        </p:spPr>
        <p:txBody>
          <a:bodyPr wrap="square" rtlCol="0">
            <a:spAutoFit/>
          </a:bodyPr>
          <a:lstStyle/>
          <a:p>
            <a:pPr lvl="0">
              <a:defRPr/>
            </a:pPr>
            <a:r>
              <a:rPr lang="de-DE" sz="2000">
                <a:solidFill>
                  <a:srgbClr val="104F70"/>
                </a:solidFill>
                <a:latin typeface="Century Gothic" panose="020B0502020202020204" pitchFamily="34" charset="0"/>
              </a:rPr>
              <a:t>Hat Mia am Mittwoch im Chor gesungen?</a:t>
            </a:r>
            <a:endParaRPr kumimoji="0" lang="en-US" sz="2800" b="0" i="0" u="none" strike="noStrike" kern="1200" cap="none" spc="0" normalizeH="0" baseline="0" noProof="0" dirty="0">
              <a:ln>
                <a:noFill/>
              </a:ln>
              <a:solidFill>
                <a:srgbClr val="104F70"/>
              </a:solidFill>
              <a:effectLst/>
              <a:uLnTx/>
              <a:uFillTx/>
              <a:latin typeface="Century Gothic" panose="020B0502020202020204" pitchFamily="34" charset="0"/>
            </a:endParaRPr>
          </a:p>
        </p:txBody>
      </p:sp>
      <p:sp>
        <p:nvSpPr>
          <p:cNvPr id="21" name="TextBox 20" descr="table content ">
            <a:extLst>
              <a:ext uri="{FF2B5EF4-FFF2-40B4-BE49-F238E27FC236}">
                <a16:creationId xmlns:a16="http://schemas.microsoft.com/office/drawing/2014/main" id="{E126C157-AF78-4D02-813B-233115FE4FDA}"/>
              </a:ext>
            </a:extLst>
          </p:cNvPr>
          <p:cNvSpPr txBox="1"/>
          <p:nvPr/>
        </p:nvSpPr>
        <p:spPr>
          <a:xfrm>
            <a:off x="1363750" y="4725197"/>
            <a:ext cx="5753329" cy="400110"/>
          </a:xfrm>
          <a:prstGeom prst="rect">
            <a:avLst/>
          </a:prstGeom>
          <a:noFill/>
        </p:spPr>
        <p:txBody>
          <a:bodyPr wrap="square" rtlCol="0">
            <a:spAutoFit/>
          </a:bodyPr>
          <a:lstStyle/>
          <a:p>
            <a:pPr lvl="0">
              <a:defRPr/>
            </a:pPr>
            <a:r>
              <a:rPr lang="de-DE" sz="2000">
                <a:solidFill>
                  <a:srgbClr val="104F70"/>
                </a:solidFill>
                <a:latin typeface="Century Gothic" panose="020B0502020202020204" pitchFamily="34" charset="0"/>
              </a:rPr>
              <a:t>Has she already played in the orchestra?</a:t>
            </a:r>
            <a:endParaRPr lang="en-US" sz="2800">
              <a:solidFill>
                <a:srgbClr val="104F70"/>
              </a:solidFill>
              <a:latin typeface="Century Gothic" panose="020B0502020202020204" pitchFamily="34" charset="0"/>
            </a:endParaRPr>
          </a:p>
        </p:txBody>
      </p:sp>
      <p:sp>
        <p:nvSpPr>
          <p:cNvPr id="22" name="TextBox 21" descr="table content ">
            <a:extLst>
              <a:ext uri="{FF2B5EF4-FFF2-40B4-BE49-F238E27FC236}">
                <a16:creationId xmlns:a16="http://schemas.microsoft.com/office/drawing/2014/main" id="{E39CEF56-0BB7-4BEE-B39A-EBD6ECB25085}"/>
              </a:ext>
            </a:extLst>
          </p:cNvPr>
          <p:cNvSpPr txBox="1"/>
          <p:nvPr/>
        </p:nvSpPr>
        <p:spPr>
          <a:xfrm>
            <a:off x="6659881" y="4725197"/>
            <a:ext cx="6781800" cy="400110"/>
          </a:xfrm>
          <a:prstGeom prst="rect">
            <a:avLst/>
          </a:prstGeom>
          <a:noFill/>
        </p:spPr>
        <p:txBody>
          <a:bodyPr wrap="square" rtlCol="0">
            <a:spAutoFit/>
          </a:bodyPr>
          <a:lstStyle/>
          <a:p>
            <a:pPr lvl="0">
              <a:defRPr/>
            </a:pPr>
            <a:r>
              <a:rPr lang="de-DE" sz="2000">
                <a:solidFill>
                  <a:srgbClr val="104F70"/>
                </a:solidFill>
                <a:latin typeface="Century Gothic" panose="020B0502020202020204" pitchFamily="34" charset="0"/>
              </a:rPr>
              <a:t>Hat sie schon im Orchester gespielt?</a:t>
            </a:r>
            <a:endParaRPr kumimoji="0" lang="en-US" sz="2800" b="0" i="0" u="none" strike="noStrike" kern="1200" cap="none" spc="0" normalizeH="0" baseline="0" noProof="0" dirty="0">
              <a:ln>
                <a:noFill/>
              </a:ln>
              <a:solidFill>
                <a:srgbClr val="104F70"/>
              </a:solidFill>
              <a:effectLst/>
              <a:uLnTx/>
              <a:uFillTx/>
              <a:latin typeface="Century Gothic" panose="020B0502020202020204" pitchFamily="34" charset="0"/>
            </a:endParaRPr>
          </a:p>
        </p:txBody>
      </p:sp>
      <p:sp>
        <p:nvSpPr>
          <p:cNvPr id="24" name="TextBox 23" descr="table content ">
            <a:extLst>
              <a:ext uri="{FF2B5EF4-FFF2-40B4-BE49-F238E27FC236}">
                <a16:creationId xmlns:a16="http://schemas.microsoft.com/office/drawing/2014/main" id="{42562F44-294E-44BE-B603-D52DE9B2244B}"/>
              </a:ext>
            </a:extLst>
          </p:cNvPr>
          <p:cNvSpPr txBox="1"/>
          <p:nvPr/>
        </p:nvSpPr>
        <p:spPr>
          <a:xfrm>
            <a:off x="1355796" y="1727517"/>
            <a:ext cx="4758717" cy="400110"/>
          </a:xfrm>
          <a:prstGeom prst="rect">
            <a:avLst/>
          </a:prstGeom>
          <a:noFill/>
        </p:spPr>
        <p:txBody>
          <a:bodyPr wrap="square" rtlCol="0">
            <a:spAutoFit/>
          </a:bodyPr>
          <a:lstStyle/>
          <a:p>
            <a:pPr lvl="0">
              <a:defRPr/>
            </a:pPr>
            <a:r>
              <a:rPr lang="de-DE" sz="2000" b="1">
                <a:solidFill>
                  <a:srgbClr val="104F70"/>
                </a:solidFill>
                <a:latin typeface="Century Gothic" panose="020B0502020202020204" pitchFamily="34" charset="0"/>
              </a:rPr>
              <a:t>Englisch</a:t>
            </a:r>
            <a:endParaRPr lang="en-US" sz="2800" b="1">
              <a:solidFill>
                <a:srgbClr val="104F70"/>
              </a:solidFill>
              <a:latin typeface="Century Gothic" panose="020B0502020202020204" pitchFamily="34" charset="0"/>
            </a:endParaRPr>
          </a:p>
        </p:txBody>
      </p:sp>
      <p:sp>
        <p:nvSpPr>
          <p:cNvPr id="25" name="TextBox 24" descr="table content ">
            <a:extLst>
              <a:ext uri="{FF2B5EF4-FFF2-40B4-BE49-F238E27FC236}">
                <a16:creationId xmlns:a16="http://schemas.microsoft.com/office/drawing/2014/main" id="{526325D1-E827-4A76-878E-101D6A8C0129}"/>
              </a:ext>
            </a:extLst>
          </p:cNvPr>
          <p:cNvSpPr txBox="1"/>
          <p:nvPr/>
        </p:nvSpPr>
        <p:spPr>
          <a:xfrm>
            <a:off x="6862741" y="1735239"/>
            <a:ext cx="4316981" cy="400110"/>
          </a:xfrm>
          <a:prstGeom prst="rect">
            <a:avLst/>
          </a:prstGeom>
          <a:noFill/>
        </p:spPr>
        <p:txBody>
          <a:bodyPr wrap="square" rtlCol="0">
            <a:spAutoFit/>
          </a:bodyPr>
          <a:lstStyle/>
          <a:p>
            <a:pPr>
              <a:defRPr/>
            </a:pPr>
            <a:r>
              <a:rPr lang="de-DE" sz="2000" b="1">
                <a:solidFill>
                  <a:srgbClr val="104F70"/>
                </a:solidFill>
                <a:latin typeface="Century Gothic" panose="020B0502020202020204" pitchFamily="34" charset="0"/>
              </a:rPr>
              <a:t>Deutsch</a:t>
            </a:r>
            <a:endParaRPr lang="en-GB" sz="2800" b="1">
              <a:solidFill>
                <a:srgbClr val="104F70"/>
              </a:solidFill>
              <a:latin typeface="Century Gothic" panose="020B0502020202020204" pitchFamily="34" charset="0"/>
            </a:endParaRPr>
          </a:p>
        </p:txBody>
      </p:sp>
      <p:sp>
        <p:nvSpPr>
          <p:cNvPr id="28" name="Google Shape;150;p2"/>
          <p:cNvSpPr/>
          <p:nvPr/>
        </p:nvSpPr>
        <p:spPr>
          <a:xfrm>
            <a:off x="10591800" y="103918"/>
            <a:ext cx="1449726"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a:solidFill>
                  <a:srgbClr val="FFFFFF"/>
                </a:solidFill>
                <a:latin typeface="Century Gothic" panose="020B0502020202020204" pitchFamily="34" charset="0"/>
                <a:ea typeface="Century Gothic"/>
                <a:cs typeface="Century Gothic"/>
                <a:sym typeface="Century Gothic"/>
              </a:rPr>
              <a:t>schreiben</a:t>
            </a:r>
            <a:endParaRPr kumimoji="0" sz="18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9" name="TextBox 28" descr="table content ">
            <a:extLst>
              <a:ext uri="{FF2B5EF4-FFF2-40B4-BE49-F238E27FC236}">
                <a16:creationId xmlns:a16="http://schemas.microsoft.com/office/drawing/2014/main" id="{E126C157-AF78-4D02-813B-233115FE4FDA}"/>
              </a:ext>
            </a:extLst>
          </p:cNvPr>
          <p:cNvSpPr txBox="1"/>
          <p:nvPr/>
        </p:nvSpPr>
        <p:spPr>
          <a:xfrm>
            <a:off x="1363751" y="5207041"/>
            <a:ext cx="4719484" cy="400110"/>
          </a:xfrm>
          <a:prstGeom prst="rect">
            <a:avLst/>
          </a:prstGeom>
          <a:noFill/>
        </p:spPr>
        <p:txBody>
          <a:bodyPr wrap="square" rtlCol="0">
            <a:spAutoFit/>
          </a:bodyPr>
          <a:lstStyle/>
          <a:p>
            <a:pPr lvl="0">
              <a:defRPr/>
            </a:pPr>
            <a:r>
              <a:rPr lang="de-DE" sz="2000">
                <a:solidFill>
                  <a:srgbClr val="104F70"/>
                </a:solidFill>
                <a:latin typeface="Century Gothic" panose="020B0502020202020204" pitchFamily="34" charset="0"/>
              </a:rPr>
              <a:t>When did Wolfgang sing Karaoke?</a:t>
            </a:r>
            <a:endParaRPr lang="en-US" sz="2800">
              <a:solidFill>
                <a:srgbClr val="104F70"/>
              </a:solidFill>
              <a:latin typeface="Century Gothic" panose="020B0502020202020204" pitchFamily="34" charset="0"/>
            </a:endParaRPr>
          </a:p>
        </p:txBody>
      </p:sp>
      <p:sp>
        <p:nvSpPr>
          <p:cNvPr id="30" name="TextBox 29" descr="table content ">
            <a:extLst>
              <a:ext uri="{FF2B5EF4-FFF2-40B4-BE49-F238E27FC236}">
                <a16:creationId xmlns:a16="http://schemas.microsoft.com/office/drawing/2014/main" id="{E39CEF56-0BB7-4BEE-B39A-EBD6ECB25085}"/>
              </a:ext>
            </a:extLst>
          </p:cNvPr>
          <p:cNvSpPr txBox="1"/>
          <p:nvPr/>
        </p:nvSpPr>
        <p:spPr>
          <a:xfrm>
            <a:off x="6659880" y="5205872"/>
            <a:ext cx="6327873" cy="400110"/>
          </a:xfrm>
          <a:prstGeom prst="rect">
            <a:avLst/>
          </a:prstGeom>
          <a:noFill/>
        </p:spPr>
        <p:txBody>
          <a:bodyPr wrap="square" rtlCol="0">
            <a:spAutoFit/>
          </a:bodyPr>
          <a:lstStyle/>
          <a:p>
            <a:pPr lvl="0">
              <a:defRPr/>
            </a:pPr>
            <a:r>
              <a:rPr lang="de-DE" sz="2000">
                <a:solidFill>
                  <a:srgbClr val="104F70"/>
                </a:solidFill>
                <a:latin typeface="Century Gothic" panose="020B0502020202020204" pitchFamily="34" charset="0"/>
              </a:rPr>
              <a:t>Wann hat Wolfgang Karaoke gesungen?</a:t>
            </a:r>
            <a:endParaRPr kumimoji="0" lang="en-US" sz="2800" b="0" i="0" u="none" strike="noStrike" kern="1200" cap="none" spc="0" normalizeH="0" baseline="0" noProof="0" dirty="0">
              <a:ln>
                <a:noFill/>
              </a:ln>
              <a:solidFill>
                <a:srgbClr val="104F70"/>
              </a:solidFill>
              <a:effectLst/>
              <a:uLnTx/>
              <a:uFillTx/>
              <a:latin typeface="Century Gothic" panose="020B0502020202020204" pitchFamily="34" charset="0"/>
            </a:endParaRPr>
          </a:p>
        </p:txBody>
      </p:sp>
      <p:sp>
        <p:nvSpPr>
          <p:cNvPr id="32" name="TextBox 31" descr="table content ">
            <a:extLst>
              <a:ext uri="{FF2B5EF4-FFF2-40B4-BE49-F238E27FC236}">
                <a16:creationId xmlns:a16="http://schemas.microsoft.com/office/drawing/2014/main" id="{E126C157-AF78-4D02-813B-233115FE4FDA}"/>
              </a:ext>
            </a:extLst>
          </p:cNvPr>
          <p:cNvSpPr txBox="1"/>
          <p:nvPr/>
        </p:nvSpPr>
        <p:spPr>
          <a:xfrm>
            <a:off x="1370668" y="5713256"/>
            <a:ext cx="5598120" cy="400110"/>
          </a:xfrm>
          <a:prstGeom prst="rect">
            <a:avLst/>
          </a:prstGeom>
          <a:noFill/>
        </p:spPr>
        <p:txBody>
          <a:bodyPr wrap="square" rtlCol="0">
            <a:spAutoFit/>
          </a:bodyPr>
          <a:lstStyle/>
          <a:p>
            <a:pPr lvl="0">
              <a:defRPr/>
            </a:pPr>
            <a:r>
              <a:rPr lang="de-DE" sz="2000">
                <a:solidFill>
                  <a:srgbClr val="104F70"/>
                </a:solidFill>
                <a:latin typeface="Century Gothic" panose="020B0502020202020204" pitchFamily="34" charset="0"/>
              </a:rPr>
              <a:t>Which band has he already seen?</a:t>
            </a:r>
            <a:endParaRPr lang="en-US" sz="2800">
              <a:solidFill>
                <a:srgbClr val="104F70"/>
              </a:solidFill>
              <a:latin typeface="Century Gothic" panose="020B0502020202020204" pitchFamily="34" charset="0"/>
            </a:endParaRPr>
          </a:p>
        </p:txBody>
      </p:sp>
      <p:sp>
        <p:nvSpPr>
          <p:cNvPr id="33" name="TextBox 32" descr="table content ">
            <a:extLst>
              <a:ext uri="{FF2B5EF4-FFF2-40B4-BE49-F238E27FC236}">
                <a16:creationId xmlns:a16="http://schemas.microsoft.com/office/drawing/2014/main" id="{E39CEF56-0BB7-4BEE-B39A-EBD6ECB25085}"/>
              </a:ext>
            </a:extLst>
          </p:cNvPr>
          <p:cNvSpPr txBox="1"/>
          <p:nvPr/>
        </p:nvSpPr>
        <p:spPr>
          <a:xfrm>
            <a:off x="6659880" y="5743447"/>
            <a:ext cx="5189300" cy="400110"/>
          </a:xfrm>
          <a:prstGeom prst="rect">
            <a:avLst/>
          </a:prstGeom>
          <a:noFill/>
        </p:spPr>
        <p:txBody>
          <a:bodyPr wrap="square" rtlCol="0">
            <a:spAutoFit/>
          </a:bodyPr>
          <a:lstStyle/>
          <a:p>
            <a:pPr lvl="0">
              <a:defRPr/>
            </a:pPr>
            <a:r>
              <a:rPr lang="en-US" sz="2000">
                <a:solidFill>
                  <a:srgbClr val="104F70"/>
                </a:solidFill>
                <a:latin typeface="Century Gothic" panose="020B0502020202020204" pitchFamily="34" charset="0"/>
              </a:rPr>
              <a:t>Welche Band hat er schon gesehen?</a:t>
            </a:r>
            <a:endParaRPr kumimoji="0" lang="en-US" sz="2800" b="0" i="0" u="none" strike="noStrike" kern="1200" cap="none" spc="0" normalizeH="0" baseline="0" noProof="0" dirty="0">
              <a:ln>
                <a:noFill/>
              </a:ln>
              <a:solidFill>
                <a:srgbClr val="104F70"/>
              </a:solidFill>
              <a:effectLst/>
              <a:uLnTx/>
              <a:uFillTx/>
              <a:latin typeface="Century Gothic" panose="020B0502020202020204" pitchFamily="34" charset="0"/>
            </a:endParaRPr>
          </a:p>
        </p:txBody>
      </p:sp>
      <p:sp>
        <p:nvSpPr>
          <p:cNvPr id="51" name="TextBox 50" descr="table content ">
            <a:extLst>
              <a:ext uri="{FF2B5EF4-FFF2-40B4-BE49-F238E27FC236}">
                <a16:creationId xmlns:a16="http://schemas.microsoft.com/office/drawing/2014/main" id="{42562F44-294E-44BE-B603-D52DE9B2244B}"/>
              </a:ext>
            </a:extLst>
          </p:cNvPr>
          <p:cNvSpPr txBox="1"/>
          <p:nvPr/>
        </p:nvSpPr>
        <p:spPr>
          <a:xfrm>
            <a:off x="396240" y="1258976"/>
            <a:ext cx="4758717" cy="400110"/>
          </a:xfrm>
          <a:prstGeom prst="rect">
            <a:avLst/>
          </a:prstGeom>
          <a:noFill/>
        </p:spPr>
        <p:txBody>
          <a:bodyPr wrap="square" rtlCol="0">
            <a:spAutoFit/>
          </a:bodyPr>
          <a:lstStyle/>
          <a:p>
            <a:pPr lvl="0">
              <a:defRPr/>
            </a:pPr>
            <a:r>
              <a:rPr lang="de-DE" sz="2000" b="1">
                <a:solidFill>
                  <a:srgbClr val="104F70"/>
                </a:solidFill>
                <a:latin typeface="Century Gothic" panose="020B0502020202020204" pitchFamily="34" charset="0"/>
              </a:rPr>
              <a:t>Schreib das auf Deutsch!</a:t>
            </a:r>
            <a:endParaRPr lang="en-US" sz="2800" b="1">
              <a:solidFill>
                <a:srgbClr val="104F70"/>
              </a:solidFill>
              <a:latin typeface="Century Gothic" panose="020B0502020202020204" pitchFamily="34" charset="0"/>
            </a:endParaRPr>
          </a:p>
        </p:txBody>
      </p:sp>
      <p:pic>
        <p:nvPicPr>
          <p:cNvPr id="52" name="Picture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5724" y="374982"/>
            <a:ext cx="939677" cy="593171"/>
          </a:xfrm>
          <a:prstGeom prst="rect">
            <a:avLst/>
          </a:prstGeom>
        </p:spPr>
      </p:pic>
      <p:pic>
        <p:nvPicPr>
          <p:cNvPr id="53" name="Picture 5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2207" y="55618"/>
            <a:ext cx="1013075" cy="1467325"/>
          </a:xfrm>
          <a:prstGeom prst="rect">
            <a:avLst/>
          </a:prstGeom>
        </p:spPr>
      </p:pic>
    </p:spTree>
    <p:extLst>
      <p:ext uri="{BB962C8B-B14F-4D97-AF65-F5344CB8AC3E}">
        <p14:creationId xmlns:p14="http://schemas.microsoft.com/office/powerpoint/2010/main" val="74417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2" grpId="0"/>
      <p:bldP spid="13" grpId="0"/>
      <p:bldP spid="15" grpId="0"/>
      <p:bldP spid="16" grpId="0"/>
      <p:bldP spid="18" grpId="0"/>
      <p:bldP spid="19" grpId="0"/>
      <p:bldP spid="21" grpId="0"/>
      <p:bldP spid="22" grpId="0"/>
      <p:bldP spid="29" grpId="0"/>
      <p:bldP spid="30" grpId="0"/>
      <p:bldP spid="32" grpId="0"/>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79724"/>
          </a:xfrm>
          <a:prstGeom prst="rect">
            <a:avLst/>
          </a:prstGeom>
        </p:spPr>
      </p:pic>
      <p:sp>
        <p:nvSpPr>
          <p:cNvPr id="2" name="Title 1"/>
          <p:cNvSpPr>
            <a:spLocks noGrp="1"/>
          </p:cNvSpPr>
          <p:nvPr>
            <p:ph type="title"/>
          </p:nvPr>
        </p:nvSpPr>
        <p:spPr>
          <a:xfrm>
            <a:off x="125497" y="436131"/>
            <a:ext cx="10515600" cy="1325563"/>
          </a:xfrm>
        </p:spPr>
        <p:txBody>
          <a:bodyPr anchor="t">
            <a:normAutofit/>
          </a:bodyPr>
          <a:lstStyle/>
          <a:p>
            <a:r>
              <a:rPr lang="en-GB" sz="2800" dirty="0" err="1">
                <a:solidFill>
                  <a:schemeClr val="bg1"/>
                </a:solidFill>
              </a:rPr>
              <a:t>sch</a:t>
            </a:r>
            <a:r>
              <a:rPr lang="en-GB" sz="2800" dirty="0">
                <a:solidFill>
                  <a:schemeClr val="bg1"/>
                </a:solidFill>
              </a:rPr>
              <a:t>, </a:t>
            </a:r>
            <a:r>
              <a:rPr lang="en-GB" sz="2800" dirty="0" err="1">
                <a:solidFill>
                  <a:schemeClr val="bg1"/>
                </a:solidFill>
              </a:rPr>
              <a:t>st</a:t>
            </a:r>
            <a:r>
              <a:rPr lang="en-GB" sz="2800" dirty="0">
                <a:solidFill>
                  <a:schemeClr val="bg1"/>
                </a:solidFill>
              </a:rPr>
              <a:t>-, </a:t>
            </a:r>
            <a:r>
              <a:rPr lang="en-GB" sz="2800" dirty="0" err="1">
                <a:solidFill>
                  <a:schemeClr val="bg1"/>
                </a:solidFill>
              </a:rPr>
              <a:t>sp</a:t>
            </a:r>
            <a:r>
              <a:rPr lang="en-GB" sz="2800" dirty="0">
                <a:solidFill>
                  <a:schemeClr val="bg1"/>
                </a:solidFill>
              </a:rPr>
              <a:t>- : </a:t>
            </a:r>
            <a:r>
              <a:rPr lang="en-GB" sz="2800" dirty="0" err="1">
                <a:solidFill>
                  <a:schemeClr val="bg1"/>
                </a:solidFill>
              </a:rPr>
              <a:t>wie</a:t>
            </a:r>
            <a:r>
              <a:rPr lang="en-GB" sz="2800" dirty="0">
                <a:solidFill>
                  <a:schemeClr val="bg1"/>
                </a:solidFill>
              </a:rPr>
              <a:t> </a:t>
            </a:r>
            <a:r>
              <a:rPr lang="en-GB" sz="2800" dirty="0" err="1">
                <a:solidFill>
                  <a:schemeClr val="bg1"/>
                </a:solidFill>
              </a:rPr>
              <a:t>viele</a:t>
            </a:r>
            <a:r>
              <a:rPr lang="en-GB" sz="2800" dirty="0">
                <a:solidFill>
                  <a:schemeClr val="bg1"/>
                </a:solidFill>
              </a:rPr>
              <a:t> </a:t>
            </a:r>
            <a:r>
              <a:rPr lang="en-GB" sz="2800" dirty="0" err="1">
                <a:solidFill>
                  <a:schemeClr val="bg1"/>
                </a:solidFill>
              </a:rPr>
              <a:t>hörst</a:t>
            </a:r>
            <a:r>
              <a:rPr lang="en-GB" sz="2800" dirty="0">
                <a:solidFill>
                  <a:schemeClr val="bg1"/>
                </a:solidFill>
              </a:rPr>
              <a:t> du?</a:t>
            </a:r>
          </a:p>
        </p:txBody>
      </p:sp>
      <p:sp>
        <p:nvSpPr>
          <p:cNvPr id="29" name="Google Shape;150;p2"/>
          <p:cNvSpPr/>
          <p:nvPr/>
        </p:nvSpPr>
        <p:spPr>
          <a:xfrm>
            <a:off x="10405834" y="103918"/>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err="1">
                <a:solidFill>
                  <a:srgbClr val="FFFFFF"/>
                </a:solidFill>
                <a:latin typeface="Century Gothic" panose="020B0502020202020204" pitchFamily="34" charset="0"/>
                <a:ea typeface="Century Gothic"/>
                <a:cs typeface="Century Gothic"/>
                <a:sym typeface="Century Gothic"/>
              </a:rPr>
              <a:t>hören</a:t>
            </a:r>
            <a:endParaRPr b="1" dirty="0">
              <a:solidFill>
                <a:srgbClr val="FFFFFF"/>
              </a:solidFill>
              <a:latin typeface="Century Gothic" panose="020B0502020202020204" pitchFamily="34" charset="0"/>
              <a:ea typeface="Century Gothic"/>
              <a:cs typeface="Century Gothic"/>
              <a:sym typeface="Century Gothic"/>
            </a:endParaRPr>
          </a:p>
        </p:txBody>
      </p:sp>
      <p:sp>
        <p:nvSpPr>
          <p:cNvPr id="43" name="TextBox 42"/>
          <p:cNvSpPr txBox="1"/>
          <p:nvPr/>
        </p:nvSpPr>
        <p:spPr>
          <a:xfrm>
            <a:off x="140807" y="2255886"/>
            <a:ext cx="6724185" cy="461665"/>
          </a:xfrm>
          <a:prstGeom prst="rect">
            <a:avLst/>
          </a:prstGeom>
          <a:noFill/>
        </p:spPr>
        <p:txBody>
          <a:bodyPr wrap="square" rtlCol="0">
            <a:spAutoFit/>
          </a:bodyPr>
          <a:lstStyle/>
          <a:p>
            <a:r>
              <a:rPr lang="en-GB" sz="2400">
                <a:solidFill>
                  <a:srgbClr val="104F75"/>
                </a:solidFill>
                <a:latin typeface="Century Gothic" panose="020B0502020202020204" pitchFamily="34" charset="0"/>
              </a:rPr>
              <a:t>In </a:t>
            </a:r>
            <a:r>
              <a:rPr lang="en-GB" sz="2400">
                <a:solidFill>
                  <a:srgbClr val="E87D1E"/>
                </a:solidFill>
                <a:latin typeface="Century Gothic" panose="020B0502020202020204" pitchFamily="34" charset="0"/>
              </a:rPr>
              <a:t>Sch</a:t>
            </a:r>
            <a:r>
              <a:rPr lang="en-GB" sz="2400">
                <a:solidFill>
                  <a:srgbClr val="104F75"/>
                </a:solidFill>
                <a:latin typeface="Century Gothic" panose="020B0502020202020204" pitchFamily="34" charset="0"/>
              </a:rPr>
              <a:t>runs kann man viel </a:t>
            </a:r>
            <a:r>
              <a:rPr lang="en-GB" sz="2400">
                <a:solidFill>
                  <a:srgbClr val="E87D1E"/>
                </a:solidFill>
                <a:latin typeface="Century Gothic" panose="020B0502020202020204" pitchFamily="34" charset="0"/>
              </a:rPr>
              <a:t>Sp</a:t>
            </a:r>
            <a:r>
              <a:rPr lang="en-GB" sz="2400">
                <a:solidFill>
                  <a:srgbClr val="104F75"/>
                </a:solidFill>
                <a:latin typeface="Century Gothic" panose="020B0502020202020204" pitchFamily="34" charset="0"/>
              </a:rPr>
              <a:t>ort machen.</a:t>
            </a:r>
          </a:p>
        </p:txBody>
      </p:sp>
      <p:sp>
        <p:nvSpPr>
          <p:cNvPr id="23" name="Action Button: Custom 22">
            <a:hlinkClick r:id="" action="ppaction://noaction" highlightClick="1">
              <a:snd r:embed="rId4" name="8.1.1.2_phonetik_3.wav"/>
            </a:hlinkClick>
          </p:cNvPr>
          <p:cNvSpPr/>
          <p:nvPr/>
        </p:nvSpPr>
        <p:spPr>
          <a:xfrm>
            <a:off x="236896" y="1272316"/>
            <a:ext cx="387388" cy="369703"/>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3</a:t>
            </a:r>
          </a:p>
        </p:txBody>
      </p:sp>
      <p:graphicFrame>
        <p:nvGraphicFramePr>
          <p:cNvPr id="4" name="Table 3"/>
          <p:cNvGraphicFramePr>
            <a:graphicFrameLocks noGrp="1"/>
          </p:cNvGraphicFramePr>
          <p:nvPr>
            <p:extLst>
              <p:ext uri="{D42A27DB-BD31-4B8C-83A1-F6EECF244321}">
                <p14:modId xmlns:p14="http://schemas.microsoft.com/office/powerpoint/2010/main" val="1565407748"/>
              </p:ext>
            </p:extLst>
          </p:nvPr>
        </p:nvGraphicFramePr>
        <p:xfrm>
          <a:off x="1077485" y="3425947"/>
          <a:ext cx="2851904" cy="1031894"/>
        </p:xfrm>
        <a:graphic>
          <a:graphicData uri="http://schemas.openxmlformats.org/drawingml/2006/table">
            <a:tbl>
              <a:tblPr firstRow="1" bandRow="1">
                <a:tableStyleId>{5C22544A-7EE6-4342-B048-85BDC9FD1C3A}</a:tableStyleId>
              </a:tblPr>
              <a:tblGrid>
                <a:gridCol w="1082004">
                  <a:extLst>
                    <a:ext uri="{9D8B030D-6E8A-4147-A177-3AD203B41FA5}">
                      <a16:colId xmlns:a16="http://schemas.microsoft.com/office/drawing/2014/main" val="1247584366"/>
                    </a:ext>
                  </a:extLst>
                </a:gridCol>
                <a:gridCol w="884950">
                  <a:extLst>
                    <a:ext uri="{9D8B030D-6E8A-4147-A177-3AD203B41FA5}">
                      <a16:colId xmlns:a16="http://schemas.microsoft.com/office/drawing/2014/main" val="1443539444"/>
                    </a:ext>
                  </a:extLst>
                </a:gridCol>
                <a:gridCol w="884950">
                  <a:extLst>
                    <a:ext uri="{9D8B030D-6E8A-4147-A177-3AD203B41FA5}">
                      <a16:colId xmlns:a16="http://schemas.microsoft.com/office/drawing/2014/main" val="4159753349"/>
                    </a:ext>
                  </a:extLst>
                </a:gridCol>
              </a:tblGrid>
              <a:tr h="559619">
                <a:tc>
                  <a:txBody>
                    <a:bodyPr/>
                    <a:lstStyle/>
                    <a:p>
                      <a:pPr algn="ctr"/>
                      <a:r>
                        <a:rPr lang="en-GB" sz="2800" b="1">
                          <a:solidFill>
                            <a:srgbClr val="E87D1E"/>
                          </a:solidFill>
                          <a:latin typeface="Century Gothic" panose="020B0502020202020204" pitchFamily="34" charset="0"/>
                        </a:rPr>
                        <a:t>sch-</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st-</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sp-</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7477341"/>
                  </a:ext>
                </a:extLst>
              </a:tr>
              <a:tr h="472275">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6307809"/>
                  </a:ext>
                </a:extLst>
              </a:tr>
            </a:tbl>
          </a:graphicData>
        </a:graphic>
      </p:graphicFrame>
      <p:pic>
        <p:nvPicPr>
          <p:cNvPr id="5" name="Picture 2" descr="hochjoch, schruns, montafon, vorarlberg, austria, distant view, vision, alpine, blue white, panoram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4860" y="1708126"/>
            <a:ext cx="5634038" cy="3758089"/>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p:cNvCxnSpPr/>
          <p:nvPr/>
        </p:nvCxnSpPr>
        <p:spPr>
          <a:xfrm>
            <a:off x="1280517" y="4001452"/>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207833" y="4001452"/>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295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79724"/>
          </a:xfrm>
          <a:prstGeom prst="rect">
            <a:avLst/>
          </a:prstGeom>
        </p:spPr>
      </p:pic>
      <p:sp>
        <p:nvSpPr>
          <p:cNvPr id="2" name="Title 1"/>
          <p:cNvSpPr>
            <a:spLocks noGrp="1"/>
          </p:cNvSpPr>
          <p:nvPr>
            <p:ph type="title"/>
          </p:nvPr>
        </p:nvSpPr>
        <p:spPr>
          <a:xfrm>
            <a:off x="171377" y="417879"/>
            <a:ext cx="10515600" cy="1325563"/>
          </a:xfrm>
        </p:spPr>
        <p:txBody>
          <a:bodyPr anchor="t">
            <a:normAutofit/>
          </a:bodyPr>
          <a:lstStyle/>
          <a:p>
            <a:r>
              <a:rPr lang="en-GB" sz="2800" dirty="0" err="1">
                <a:solidFill>
                  <a:schemeClr val="bg1"/>
                </a:solidFill>
              </a:rPr>
              <a:t>sch</a:t>
            </a:r>
            <a:r>
              <a:rPr lang="en-GB" sz="2800" dirty="0">
                <a:solidFill>
                  <a:schemeClr val="bg1"/>
                </a:solidFill>
              </a:rPr>
              <a:t>, </a:t>
            </a:r>
            <a:r>
              <a:rPr lang="en-GB" sz="2800" dirty="0" err="1">
                <a:solidFill>
                  <a:schemeClr val="bg1"/>
                </a:solidFill>
              </a:rPr>
              <a:t>st</a:t>
            </a:r>
            <a:r>
              <a:rPr lang="en-GB" sz="2800" dirty="0">
                <a:solidFill>
                  <a:schemeClr val="bg1"/>
                </a:solidFill>
              </a:rPr>
              <a:t>-, </a:t>
            </a:r>
            <a:r>
              <a:rPr lang="en-GB" sz="2800" dirty="0" err="1">
                <a:solidFill>
                  <a:schemeClr val="bg1"/>
                </a:solidFill>
              </a:rPr>
              <a:t>sp</a:t>
            </a:r>
            <a:r>
              <a:rPr lang="en-GB" sz="2800" dirty="0">
                <a:solidFill>
                  <a:schemeClr val="bg1"/>
                </a:solidFill>
              </a:rPr>
              <a:t>- : </a:t>
            </a:r>
            <a:r>
              <a:rPr lang="en-GB" sz="2800" dirty="0" err="1">
                <a:solidFill>
                  <a:schemeClr val="bg1"/>
                </a:solidFill>
              </a:rPr>
              <a:t>wie</a:t>
            </a:r>
            <a:r>
              <a:rPr lang="en-GB" sz="2800" dirty="0">
                <a:solidFill>
                  <a:schemeClr val="bg1"/>
                </a:solidFill>
              </a:rPr>
              <a:t> </a:t>
            </a:r>
            <a:r>
              <a:rPr lang="en-GB" sz="2800" dirty="0" err="1">
                <a:solidFill>
                  <a:schemeClr val="bg1"/>
                </a:solidFill>
              </a:rPr>
              <a:t>viele</a:t>
            </a:r>
            <a:r>
              <a:rPr lang="en-GB" sz="2800" dirty="0">
                <a:solidFill>
                  <a:schemeClr val="bg1"/>
                </a:solidFill>
              </a:rPr>
              <a:t> </a:t>
            </a:r>
            <a:r>
              <a:rPr lang="en-GB" sz="2800" dirty="0" err="1">
                <a:solidFill>
                  <a:schemeClr val="bg1"/>
                </a:solidFill>
              </a:rPr>
              <a:t>hörst</a:t>
            </a:r>
            <a:r>
              <a:rPr lang="en-GB" sz="2800" dirty="0">
                <a:solidFill>
                  <a:schemeClr val="bg1"/>
                </a:solidFill>
              </a:rPr>
              <a:t> du?</a:t>
            </a:r>
          </a:p>
        </p:txBody>
      </p:sp>
      <p:sp>
        <p:nvSpPr>
          <p:cNvPr id="29" name="Google Shape;150;p2"/>
          <p:cNvSpPr/>
          <p:nvPr/>
        </p:nvSpPr>
        <p:spPr>
          <a:xfrm>
            <a:off x="10405834" y="103918"/>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err="1">
                <a:solidFill>
                  <a:srgbClr val="FFFFFF"/>
                </a:solidFill>
                <a:latin typeface="Century Gothic" panose="020B0502020202020204" pitchFamily="34" charset="0"/>
                <a:ea typeface="Century Gothic"/>
                <a:cs typeface="Century Gothic"/>
                <a:sym typeface="Century Gothic"/>
              </a:rPr>
              <a:t>hören</a:t>
            </a:r>
            <a:endParaRPr b="1" dirty="0">
              <a:solidFill>
                <a:srgbClr val="FFFFFF"/>
              </a:solidFill>
              <a:latin typeface="Century Gothic" panose="020B0502020202020204" pitchFamily="34" charset="0"/>
              <a:ea typeface="Century Gothic"/>
              <a:cs typeface="Century Gothic"/>
              <a:sym typeface="Century Gothic"/>
            </a:endParaRPr>
          </a:p>
        </p:txBody>
      </p:sp>
      <p:sp>
        <p:nvSpPr>
          <p:cNvPr id="44" name="TextBox 43"/>
          <p:cNvSpPr txBox="1"/>
          <p:nvPr/>
        </p:nvSpPr>
        <p:spPr>
          <a:xfrm>
            <a:off x="305024" y="2348072"/>
            <a:ext cx="6884147" cy="461665"/>
          </a:xfrm>
          <a:prstGeom prst="rect">
            <a:avLst/>
          </a:prstGeom>
          <a:noFill/>
        </p:spPr>
        <p:txBody>
          <a:bodyPr wrap="square" rtlCol="0">
            <a:spAutoFit/>
          </a:bodyPr>
          <a:lstStyle/>
          <a:p>
            <a:r>
              <a:rPr lang="en-GB" sz="2400">
                <a:solidFill>
                  <a:srgbClr val="E87D1E"/>
                </a:solidFill>
                <a:latin typeface="Century Gothic" panose="020B0502020202020204" pitchFamily="34" charset="0"/>
              </a:rPr>
              <a:t>St</a:t>
            </a:r>
            <a:r>
              <a:rPr lang="en-GB" sz="2400">
                <a:solidFill>
                  <a:srgbClr val="104F75"/>
                </a:solidFill>
                <a:latin typeface="Century Gothic" panose="020B0502020202020204" pitchFamily="34" charset="0"/>
              </a:rPr>
              <a:t>ein am Rhein ist histori</a:t>
            </a:r>
            <a:r>
              <a:rPr lang="en-GB" sz="2400">
                <a:solidFill>
                  <a:srgbClr val="E87D1E"/>
                </a:solidFill>
                <a:latin typeface="Century Gothic" panose="020B0502020202020204" pitchFamily="34" charset="0"/>
              </a:rPr>
              <a:t>sch</a:t>
            </a:r>
            <a:r>
              <a:rPr lang="en-GB" sz="2400">
                <a:solidFill>
                  <a:srgbClr val="104F75"/>
                </a:solidFill>
                <a:latin typeface="Century Gothic" panose="020B0502020202020204" pitchFamily="34" charset="0"/>
              </a:rPr>
              <a:t>.</a:t>
            </a:r>
          </a:p>
        </p:txBody>
      </p:sp>
      <p:sp>
        <p:nvSpPr>
          <p:cNvPr id="51" name="Action Button: Custom 50">
            <a:hlinkClick r:id="" action="ppaction://noaction" highlightClick="1">
              <a:snd r:embed="rId4" name="8.1.1.2_phonetik_4.wav"/>
            </a:hlinkClick>
          </p:cNvPr>
          <p:cNvSpPr/>
          <p:nvPr/>
        </p:nvSpPr>
        <p:spPr>
          <a:xfrm>
            <a:off x="352537" y="1313266"/>
            <a:ext cx="387388" cy="365322"/>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prstClr val="white"/>
                </a:solidFill>
                <a:latin typeface="Century Gothic" panose="020B0502020202020204" pitchFamily="34" charset="0"/>
              </a:rPr>
              <a:t>4</a:t>
            </a:r>
            <a:endParaRPr lang="en-GB" sz="2400" b="1" dirty="0">
              <a:solidFill>
                <a:prstClr val="white"/>
              </a:solidFill>
              <a:latin typeface="Century Gothic" panose="020B0502020202020204" pitchFamily="34"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166597900"/>
              </p:ext>
            </p:extLst>
          </p:nvPr>
        </p:nvGraphicFramePr>
        <p:xfrm>
          <a:off x="1097280" y="3474525"/>
          <a:ext cx="2861936" cy="1017465"/>
        </p:xfrm>
        <a:graphic>
          <a:graphicData uri="http://schemas.openxmlformats.org/drawingml/2006/table">
            <a:tbl>
              <a:tblPr firstRow="1" bandRow="1">
                <a:tableStyleId>{5C22544A-7EE6-4342-B048-85BDC9FD1C3A}</a:tableStyleId>
              </a:tblPr>
              <a:tblGrid>
                <a:gridCol w="1085810">
                  <a:extLst>
                    <a:ext uri="{9D8B030D-6E8A-4147-A177-3AD203B41FA5}">
                      <a16:colId xmlns:a16="http://schemas.microsoft.com/office/drawing/2014/main" val="1247584366"/>
                    </a:ext>
                  </a:extLst>
                </a:gridCol>
                <a:gridCol w="888063">
                  <a:extLst>
                    <a:ext uri="{9D8B030D-6E8A-4147-A177-3AD203B41FA5}">
                      <a16:colId xmlns:a16="http://schemas.microsoft.com/office/drawing/2014/main" val="1443539444"/>
                    </a:ext>
                  </a:extLst>
                </a:gridCol>
                <a:gridCol w="888063">
                  <a:extLst>
                    <a:ext uri="{9D8B030D-6E8A-4147-A177-3AD203B41FA5}">
                      <a16:colId xmlns:a16="http://schemas.microsoft.com/office/drawing/2014/main" val="4159753349"/>
                    </a:ext>
                  </a:extLst>
                </a:gridCol>
              </a:tblGrid>
              <a:tr h="560265">
                <a:tc>
                  <a:txBody>
                    <a:bodyPr/>
                    <a:lstStyle/>
                    <a:p>
                      <a:pPr algn="ctr"/>
                      <a:r>
                        <a:rPr lang="en-GB" sz="2800" b="1">
                          <a:solidFill>
                            <a:srgbClr val="E87D1E"/>
                          </a:solidFill>
                          <a:latin typeface="Century Gothic" panose="020B0502020202020204" pitchFamily="34" charset="0"/>
                        </a:rPr>
                        <a:t>sch-</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st-</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sp-</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7477341"/>
                  </a:ext>
                </a:extLst>
              </a:tr>
              <a:tr h="404837">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6307809"/>
                  </a:ext>
                </a:extLst>
              </a:tr>
            </a:tbl>
          </a:graphicData>
        </a:graphic>
      </p:graphicFrame>
      <p:pic>
        <p:nvPicPr>
          <p:cNvPr id="1030" name="Picture 6" descr="aerial, photography, city, river, daytime, stein am rhein, old town, switzerland, roofs, rh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7720" y="1495927"/>
            <a:ext cx="5634038" cy="4228624"/>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p:cNvCxnSpPr/>
          <p:nvPr/>
        </p:nvCxnSpPr>
        <p:spPr>
          <a:xfrm>
            <a:off x="2417942" y="4035601"/>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48690" y="4044202"/>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989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79724"/>
          </a:xfrm>
          <a:prstGeom prst="rect">
            <a:avLst/>
          </a:prstGeom>
        </p:spPr>
      </p:pic>
      <p:sp>
        <p:nvSpPr>
          <p:cNvPr id="2" name="Title 1"/>
          <p:cNvSpPr>
            <a:spLocks noGrp="1"/>
          </p:cNvSpPr>
          <p:nvPr>
            <p:ph type="title"/>
          </p:nvPr>
        </p:nvSpPr>
        <p:spPr>
          <a:xfrm>
            <a:off x="150518" y="413316"/>
            <a:ext cx="10515600" cy="1325563"/>
          </a:xfrm>
        </p:spPr>
        <p:txBody>
          <a:bodyPr anchor="t">
            <a:normAutofit/>
          </a:bodyPr>
          <a:lstStyle/>
          <a:p>
            <a:r>
              <a:rPr lang="en-GB" sz="2800" dirty="0" err="1">
                <a:solidFill>
                  <a:schemeClr val="bg1"/>
                </a:solidFill>
              </a:rPr>
              <a:t>sch</a:t>
            </a:r>
            <a:r>
              <a:rPr lang="en-GB" sz="2800" dirty="0">
                <a:solidFill>
                  <a:schemeClr val="bg1"/>
                </a:solidFill>
              </a:rPr>
              <a:t>, </a:t>
            </a:r>
            <a:r>
              <a:rPr lang="en-GB" sz="2800" dirty="0" err="1">
                <a:solidFill>
                  <a:schemeClr val="bg1"/>
                </a:solidFill>
              </a:rPr>
              <a:t>st</a:t>
            </a:r>
            <a:r>
              <a:rPr lang="en-GB" sz="2800" dirty="0">
                <a:solidFill>
                  <a:schemeClr val="bg1"/>
                </a:solidFill>
              </a:rPr>
              <a:t>-, </a:t>
            </a:r>
            <a:r>
              <a:rPr lang="en-GB" sz="2800" dirty="0" err="1">
                <a:solidFill>
                  <a:schemeClr val="bg1"/>
                </a:solidFill>
              </a:rPr>
              <a:t>sp</a:t>
            </a:r>
            <a:r>
              <a:rPr lang="en-GB" sz="2800" dirty="0">
                <a:solidFill>
                  <a:schemeClr val="bg1"/>
                </a:solidFill>
              </a:rPr>
              <a:t>- : </a:t>
            </a:r>
            <a:r>
              <a:rPr lang="en-GB" sz="2800" dirty="0" err="1">
                <a:solidFill>
                  <a:schemeClr val="bg1"/>
                </a:solidFill>
              </a:rPr>
              <a:t>wie</a:t>
            </a:r>
            <a:r>
              <a:rPr lang="en-GB" sz="2800" dirty="0">
                <a:solidFill>
                  <a:schemeClr val="bg1"/>
                </a:solidFill>
              </a:rPr>
              <a:t> </a:t>
            </a:r>
            <a:r>
              <a:rPr lang="en-GB" sz="2800" dirty="0" err="1">
                <a:solidFill>
                  <a:schemeClr val="bg1"/>
                </a:solidFill>
              </a:rPr>
              <a:t>viele</a:t>
            </a:r>
            <a:r>
              <a:rPr lang="en-GB" sz="2800" dirty="0">
                <a:solidFill>
                  <a:schemeClr val="bg1"/>
                </a:solidFill>
              </a:rPr>
              <a:t> </a:t>
            </a:r>
            <a:r>
              <a:rPr lang="en-GB" sz="2800" dirty="0" err="1">
                <a:solidFill>
                  <a:schemeClr val="bg1"/>
                </a:solidFill>
              </a:rPr>
              <a:t>hörst</a:t>
            </a:r>
            <a:r>
              <a:rPr lang="en-GB" sz="2800" dirty="0">
                <a:solidFill>
                  <a:schemeClr val="bg1"/>
                </a:solidFill>
              </a:rPr>
              <a:t> du?</a:t>
            </a:r>
          </a:p>
        </p:txBody>
      </p:sp>
      <p:sp>
        <p:nvSpPr>
          <p:cNvPr id="29" name="Google Shape;150;p2"/>
          <p:cNvSpPr/>
          <p:nvPr/>
        </p:nvSpPr>
        <p:spPr>
          <a:xfrm>
            <a:off x="10405834" y="103918"/>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err="1">
                <a:solidFill>
                  <a:srgbClr val="FFFFFF"/>
                </a:solidFill>
                <a:latin typeface="Century Gothic" panose="020B0502020202020204" pitchFamily="34" charset="0"/>
                <a:ea typeface="Century Gothic"/>
                <a:cs typeface="Century Gothic"/>
                <a:sym typeface="Century Gothic"/>
              </a:rPr>
              <a:t>hören</a:t>
            </a:r>
            <a:endParaRPr b="1" dirty="0">
              <a:solidFill>
                <a:srgbClr val="FFFFFF"/>
              </a:solidFill>
              <a:latin typeface="Century Gothic" panose="020B0502020202020204" pitchFamily="34" charset="0"/>
              <a:ea typeface="Century Gothic"/>
              <a:cs typeface="Century Gothic"/>
              <a:sym typeface="Century Gothic"/>
            </a:endParaRPr>
          </a:p>
        </p:txBody>
      </p:sp>
      <p:sp>
        <p:nvSpPr>
          <p:cNvPr id="43" name="TextBox 42"/>
          <p:cNvSpPr txBox="1"/>
          <p:nvPr/>
        </p:nvSpPr>
        <p:spPr>
          <a:xfrm>
            <a:off x="393677" y="2148490"/>
            <a:ext cx="6724185" cy="461665"/>
          </a:xfrm>
          <a:prstGeom prst="rect">
            <a:avLst/>
          </a:prstGeom>
          <a:noFill/>
        </p:spPr>
        <p:txBody>
          <a:bodyPr wrap="square" rtlCol="0">
            <a:spAutoFit/>
          </a:bodyPr>
          <a:lstStyle/>
          <a:p>
            <a:r>
              <a:rPr lang="en-GB" sz="2400">
                <a:solidFill>
                  <a:schemeClr val="accent2"/>
                </a:solidFill>
                <a:latin typeface="Century Gothic" panose="020B0502020202020204" pitchFamily="34" charset="0"/>
              </a:rPr>
              <a:t>Sch</a:t>
            </a:r>
            <a:r>
              <a:rPr lang="en-GB" sz="2400">
                <a:solidFill>
                  <a:srgbClr val="104F75"/>
                </a:solidFill>
                <a:latin typeface="Century Gothic" panose="020B0502020202020204" pitchFamily="34" charset="0"/>
              </a:rPr>
              <a:t>affhausen ist sehr </a:t>
            </a:r>
            <a:r>
              <a:rPr lang="en-GB" sz="2400">
                <a:solidFill>
                  <a:schemeClr val="accent2"/>
                </a:solidFill>
                <a:latin typeface="Century Gothic" panose="020B0502020202020204" pitchFamily="34" charset="0"/>
              </a:rPr>
              <a:t>sch</a:t>
            </a:r>
            <a:r>
              <a:rPr lang="en-GB" sz="2400">
                <a:solidFill>
                  <a:srgbClr val="104F75"/>
                </a:solidFill>
                <a:latin typeface="Century Gothic" panose="020B0502020202020204" pitchFamily="34" charset="0"/>
              </a:rPr>
              <a:t>ön!</a:t>
            </a:r>
          </a:p>
        </p:txBody>
      </p:sp>
      <p:sp>
        <p:nvSpPr>
          <p:cNvPr id="23" name="Action Button: Custom 22">
            <a:hlinkClick r:id="" action="ppaction://noaction" highlightClick="1">
              <a:snd r:embed="rId4" name="8.1.1.2_phonetik_5.wav"/>
            </a:hlinkClick>
          </p:cNvPr>
          <p:cNvSpPr/>
          <p:nvPr/>
        </p:nvSpPr>
        <p:spPr>
          <a:xfrm>
            <a:off x="236896" y="1272316"/>
            <a:ext cx="387388" cy="369703"/>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prstClr val="white"/>
                </a:solidFill>
                <a:latin typeface="Century Gothic" panose="020B0502020202020204" pitchFamily="34" charset="0"/>
              </a:rPr>
              <a:t>5</a:t>
            </a:r>
            <a:endParaRPr lang="en-GB" sz="2400" b="1" dirty="0">
              <a:solidFill>
                <a:prstClr val="white"/>
              </a:solidFill>
              <a:latin typeface="Century Gothic" panose="020B0502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18005098"/>
              </p:ext>
            </p:extLst>
          </p:nvPr>
        </p:nvGraphicFramePr>
        <p:xfrm>
          <a:off x="1043195" y="3411019"/>
          <a:ext cx="2851904" cy="1031894"/>
        </p:xfrm>
        <a:graphic>
          <a:graphicData uri="http://schemas.openxmlformats.org/drawingml/2006/table">
            <a:tbl>
              <a:tblPr firstRow="1" bandRow="1">
                <a:tableStyleId>{5C22544A-7EE6-4342-B048-85BDC9FD1C3A}</a:tableStyleId>
              </a:tblPr>
              <a:tblGrid>
                <a:gridCol w="1082004">
                  <a:extLst>
                    <a:ext uri="{9D8B030D-6E8A-4147-A177-3AD203B41FA5}">
                      <a16:colId xmlns:a16="http://schemas.microsoft.com/office/drawing/2014/main" val="1247584366"/>
                    </a:ext>
                  </a:extLst>
                </a:gridCol>
                <a:gridCol w="884950">
                  <a:extLst>
                    <a:ext uri="{9D8B030D-6E8A-4147-A177-3AD203B41FA5}">
                      <a16:colId xmlns:a16="http://schemas.microsoft.com/office/drawing/2014/main" val="1443539444"/>
                    </a:ext>
                  </a:extLst>
                </a:gridCol>
                <a:gridCol w="884950">
                  <a:extLst>
                    <a:ext uri="{9D8B030D-6E8A-4147-A177-3AD203B41FA5}">
                      <a16:colId xmlns:a16="http://schemas.microsoft.com/office/drawing/2014/main" val="4159753349"/>
                    </a:ext>
                  </a:extLst>
                </a:gridCol>
              </a:tblGrid>
              <a:tr h="559619">
                <a:tc>
                  <a:txBody>
                    <a:bodyPr/>
                    <a:lstStyle/>
                    <a:p>
                      <a:pPr algn="ctr"/>
                      <a:r>
                        <a:rPr lang="en-GB" sz="2800" b="1">
                          <a:solidFill>
                            <a:srgbClr val="E87D1E"/>
                          </a:solidFill>
                          <a:latin typeface="Century Gothic" panose="020B0502020202020204" pitchFamily="34" charset="0"/>
                        </a:rPr>
                        <a:t>sch-</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st-</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sp-</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7477341"/>
                  </a:ext>
                </a:extLst>
              </a:tr>
              <a:tr h="472275">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6307809"/>
                  </a:ext>
                </a:extLst>
              </a:tr>
            </a:tbl>
          </a:graphicData>
        </a:graphic>
      </p:graphicFrame>
      <p:pic>
        <p:nvPicPr>
          <p:cNvPr id="1026" name="Picture 2" descr="File:1 schaffhausen 201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5758" y="1502209"/>
            <a:ext cx="6096000" cy="406908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5835758" y="5684289"/>
            <a:ext cx="3834648" cy="215444"/>
          </a:xfrm>
          <a:prstGeom prst="rect">
            <a:avLst/>
          </a:prstGeom>
        </p:spPr>
        <p:txBody>
          <a:bodyPr wrap="square">
            <a:spAutoFit/>
          </a:bodyPr>
          <a:lstStyle/>
          <a:p>
            <a:r>
              <a:rPr lang="en-GB" sz="800">
                <a:solidFill>
                  <a:srgbClr val="104F75"/>
                </a:solidFill>
                <a:latin typeface="Century Gothic" panose="020B0502020202020204" pitchFamily="34" charset="0"/>
              </a:rPr>
              <a:t>Photo licensed under </a:t>
            </a:r>
            <a:r>
              <a:rPr lang="en-GB" sz="800">
                <a:solidFill>
                  <a:srgbClr val="104F75"/>
                </a:solidFill>
                <a:latin typeface="Century Gothic" panose="020B0502020202020204" pitchFamily="34" charset="0"/>
                <a:hlinkClick r:id="rId6"/>
              </a:rPr>
              <a:t>Creative Commons</a:t>
            </a:r>
            <a:r>
              <a:rPr lang="en-GB" sz="800">
                <a:solidFill>
                  <a:srgbClr val="104F75"/>
                </a:solidFill>
                <a:latin typeface="Century Gothic" panose="020B0502020202020204" pitchFamily="34" charset="0"/>
              </a:rPr>
              <a:t> Author: chensiyuan</a:t>
            </a:r>
          </a:p>
        </p:txBody>
      </p:sp>
      <p:cxnSp>
        <p:nvCxnSpPr>
          <p:cNvPr id="17" name="Straight Connector 16"/>
          <p:cNvCxnSpPr/>
          <p:nvPr/>
        </p:nvCxnSpPr>
        <p:spPr>
          <a:xfrm>
            <a:off x="1191307" y="3994619"/>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421766" y="3994619"/>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649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79724"/>
          </a:xfrm>
          <a:prstGeom prst="rect">
            <a:avLst/>
          </a:prstGeom>
        </p:spPr>
      </p:pic>
      <p:sp>
        <p:nvSpPr>
          <p:cNvPr id="2" name="Title 1"/>
          <p:cNvSpPr>
            <a:spLocks noGrp="1"/>
          </p:cNvSpPr>
          <p:nvPr>
            <p:ph type="title"/>
          </p:nvPr>
        </p:nvSpPr>
        <p:spPr>
          <a:xfrm>
            <a:off x="128216" y="417560"/>
            <a:ext cx="10515600" cy="1325563"/>
          </a:xfrm>
        </p:spPr>
        <p:txBody>
          <a:bodyPr anchor="t">
            <a:normAutofit/>
          </a:bodyPr>
          <a:lstStyle/>
          <a:p>
            <a:r>
              <a:rPr lang="en-GB" sz="2800" dirty="0" err="1">
                <a:solidFill>
                  <a:schemeClr val="bg1"/>
                </a:solidFill>
              </a:rPr>
              <a:t>sch</a:t>
            </a:r>
            <a:r>
              <a:rPr lang="en-GB" sz="2800" dirty="0">
                <a:solidFill>
                  <a:schemeClr val="bg1"/>
                </a:solidFill>
              </a:rPr>
              <a:t>, </a:t>
            </a:r>
            <a:r>
              <a:rPr lang="en-GB" sz="2800" dirty="0" err="1">
                <a:solidFill>
                  <a:schemeClr val="bg1"/>
                </a:solidFill>
              </a:rPr>
              <a:t>st</a:t>
            </a:r>
            <a:r>
              <a:rPr lang="en-GB" sz="2800" dirty="0">
                <a:solidFill>
                  <a:schemeClr val="bg1"/>
                </a:solidFill>
              </a:rPr>
              <a:t>-, </a:t>
            </a:r>
            <a:r>
              <a:rPr lang="en-GB" sz="2800" dirty="0" err="1">
                <a:solidFill>
                  <a:schemeClr val="bg1"/>
                </a:solidFill>
              </a:rPr>
              <a:t>sp</a:t>
            </a:r>
            <a:r>
              <a:rPr lang="en-GB" sz="2800" dirty="0">
                <a:solidFill>
                  <a:schemeClr val="bg1"/>
                </a:solidFill>
              </a:rPr>
              <a:t>- : </a:t>
            </a:r>
            <a:r>
              <a:rPr lang="en-GB" sz="2800" dirty="0" err="1">
                <a:solidFill>
                  <a:schemeClr val="bg1"/>
                </a:solidFill>
              </a:rPr>
              <a:t>wie</a:t>
            </a:r>
            <a:r>
              <a:rPr lang="en-GB" sz="2800" dirty="0">
                <a:solidFill>
                  <a:schemeClr val="bg1"/>
                </a:solidFill>
              </a:rPr>
              <a:t> </a:t>
            </a:r>
            <a:r>
              <a:rPr lang="en-GB" sz="2800" dirty="0" err="1">
                <a:solidFill>
                  <a:schemeClr val="bg1"/>
                </a:solidFill>
              </a:rPr>
              <a:t>viele</a:t>
            </a:r>
            <a:r>
              <a:rPr lang="en-GB" sz="2800" dirty="0">
                <a:solidFill>
                  <a:schemeClr val="bg1"/>
                </a:solidFill>
              </a:rPr>
              <a:t> </a:t>
            </a:r>
            <a:r>
              <a:rPr lang="en-GB" sz="2800" dirty="0" err="1">
                <a:solidFill>
                  <a:schemeClr val="bg1"/>
                </a:solidFill>
              </a:rPr>
              <a:t>hörst</a:t>
            </a:r>
            <a:r>
              <a:rPr lang="en-GB" sz="2800" dirty="0">
                <a:solidFill>
                  <a:schemeClr val="bg1"/>
                </a:solidFill>
              </a:rPr>
              <a:t> du?</a:t>
            </a:r>
          </a:p>
        </p:txBody>
      </p:sp>
      <p:sp>
        <p:nvSpPr>
          <p:cNvPr id="29" name="Google Shape;150;p2"/>
          <p:cNvSpPr/>
          <p:nvPr/>
        </p:nvSpPr>
        <p:spPr>
          <a:xfrm>
            <a:off x="10405834" y="103918"/>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err="1">
                <a:solidFill>
                  <a:srgbClr val="FFFFFF"/>
                </a:solidFill>
                <a:latin typeface="Century Gothic" panose="020B0502020202020204" pitchFamily="34" charset="0"/>
                <a:ea typeface="Century Gothic"/>
                <a:cs typeface="Century Gothic"/>
                <a:sym typeface="Century Gothic"/>
              </a:rPr>
              <a:t>hören</a:t>
            </a:r>
            <a:endParaRPr b="1" dirty="0">
              <a:solidFill>
                <a:srgbClr val="FFFFFF"/>
              </a:solidFill>
              <a:latin typeface="Century Gothic" panose="020B0502020202020204" pitchFamily="34" charset="0"/>
              <a:ea typeface="Century Gothic"/>
              <a:cs typeface="Century Gothic"/>
              <a:sym typeface="Century Gothic"/>
            </a:endParaRPr>
          </a:p>
        </p:txBody>
      </p:sp>
      <p:sp>
        <p:nvSpPr>
          <p:cNvPr id="44" name="TextBox 43"/>
          <p:cNvSpPr txBox="1"/>
          <p:nvPr/>
        </p:nvSpPr>
        <p:spPr>
          <a:xfrm>
            <a:off x="320691" y="2344664"/>
            <a:ext cx="6884147" cy="461665"/>
          </a:xfrm>
          <a:prstGeom prst="rect">
            <a:avLst/>
          </a:prstGeom>
          <a:noFill/>
        </p:spPr>
        <p:txBody>
          <a:bodyPr wrap="square" rtlCol="0">
            <a:spAutoFit/>
          </a:bodyPr>
          <a:lstStyle/>
          <a:p>
            <a:r>
              <a:rPr lang="en-GB" sz="2400">
                <a:solidFill>
                  <a:schemeClr val="accent2"/>
                </a:solidFill>
                <a:latin typeface="Century Gothic" panose="020B0502020202020204" pitchFamily="34" charset="0"/>
              </a:rPr>
              <a:t>Sch</a:t>
            </a:r>
            <a:r>
              <a:rPr lang="en-GB" sz="2400">
                <a:solidFill>
                  <a:srgbClr val="104F75"/>
                </a:solidFill>
                <a:latin typeface="Century Gothic" panose="020B0502020202020204" pitchFamily="34" charset="0"/>
              </a:rPr>
              <a:t>lieren hat ein </a:t>
            </a:r>
            <a:r>
              <a:rPr lang="en-GB" sz="2400">
                <a:solidFill>
                  <a:srgbClr val="E87D1E"/>
                </a:solidFill>
                <a:latin typeface="Century Gothic" panose="020B0502020202020204" pitchFamily="34" charset="0"/>
              </a:rPr>
              <a:t>Sch</a:t>
            </a:r>
            <a:r>
              <a:rPr lang="en-GB" sz="2400">
                <a:solidFill>
                  <a:srgbClr val="104F75"/>
                </a:solidFill>
                <a:latin typeface="Century Gothic" panose="020B0502020202020204" pitchFamily="34" charset="0"/>
              </a:rPr>
              <a:t>wimmbad.</a:t>
            </a:r>
          </a:p>
        </p:txBody>
      </p:sp>
      <p:sp>
        <p:nvSpPr>
          <p:cNvPr id="51" name="Action Button: Custom 50">
            <a:hlinkClick r:id="" action="ppaction://noaction" highlightClick="1">
              <a:snd r:embed="rId4" name="8.1.1.2_phonetik_6.wav"/>
            </a:hlinkClick>
          </p:cNvPr>
          <p:cNvSpPr/>
          <p:nvPr/>
        </p:nvSpPr>
        <p:spPr>
          <a:xfrm>
            <a:off x="320691" y="1298543"/>
            <a:ext cx="387388" cy="365322"/>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prstClr val="white"/>
                </a:solidFill>
                <a:latin typeface="Century Gothic" panose="020B0502020202020204" pitchFamily="34" charset="0"/>
              </a:rPr>
              <a:t>6</a:t>
            </a:r>
            <a:endParaRPr lang="en-GB" sz="2400" b="1" dirty="0">
              <a:solidFill>
                <a:prstClr val="white"/>
              </a:solidFill>
              <a:latin typeface="Century Gothic" panose="020B0502020202020204" pitchFamily="34"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2792983817"/>
              </p:ext>
            </p:extLst>
          </p:nvPr>
        </p:nvGraphicFramePr>
        <p:xfrm>
          <a:off x="1073399" y="3487128"/>
          <a:ext cx="2851904" cy="1031894"/>
        </p:xfrm>
        <a:graphic>
          <a:graphicData uri="http://schemas.openxmlformats.org/drawingml/2006/table">
            <a:tbl>
              <a:tblPr firstRow="1" bandRow="1">
                <a:tableStyleId>{5C22544A-7EE6-4342-B048-85BDC9FD1C3A}</a:tableStyleId>
              </a:tblPr>
              <a:tblGrid>
                <a:gridCol w="1082004">
                  <a:extLst>
                    <a:ext uri="{9D8B030D-6E8A-4147-A177-3AD203B41FA5}">
                      <a16:colId xmlns:a16="http://schemas.microsoft.com/office/drawing/2014/main" val="1247584366"/>
                    </a:ext>
                  </a:extLst>
                </a:gridCol>
                <a:gridCol w="884950">
                  <a:extLst>
                    <a:ext uri="{9D8B030D-6E8A-4147-A177-3AD203B41FA5}">
                      <a16:colId xmlns:a16="http://schemas.microsoft.com/office/drawing/2014/main" val="1443539444"/>
                    </a:ext>
                  </a:extLst>
                </a:gridCol>
                <a:gridCol w="884950">
                  <a:extLst>
                    <a:ext uri="{9D8B030D-6E8A-4147-A177-3AD203B41FA5}">
                      <a16:colId xmlns:a16="http://schemas.microsoft.com/office/drawing/2014/main" val="4159753349"/>
                    </a:ext>
                  </a:extLst>
                </a:gridCol>
              </a:tblGrid>
              <a:tr h="559619">
                <a:tc>
                  <a:txBody>
                    <a:bodyPr/>
                    <a:lstStyle/>
                    <a:p>
                      <a:pPr algn="ctr"/>
                      <a:r>
                        <a:rPr lang="en-GB" sz="2800" b="1">
                          <a:solidFill>
                            <a:srgbClr val="E87D1E"/>
                          </a:solidFill>
                          <a:latin typeface="Century Gothic" panose="020B0502020202020204" pitchFamily="34" charset="0"/>
                        </a:rPr>
                        <a:t>sch-</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st-</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sp-</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7477341"/>
                  </a:ext>
                </a:extLst>
              </a:tr>
              <a:tr h="472275">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6307809"/>
                  </a:ext>
                </a:extLst>
              </a:tr>
            </a:tbl>
          </a:graphicData>
        </a:graphic>
      </p:graphicFrame>
      <p:cxnSp>
        <p:nvCxnSpPr>
          <p:cNvPr id="17" name="Straight Connector 16"/>
          <p:cNvCxnSpPr/>
          <p:nvPr/>
        </p:nvCxnSpPr>
        <p:spPr>
          <a:xfrm>
            <a:off x="1291668" y="4062633"/>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444068" y="4062633"/>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8433" y="1481204"/>
            <a:ext cx="6096000" cy="4094480"/>
          </a:xfrm>
          <a:prstGeom prst="rect">
            <a:avLst/>
          </a:prstGeom>
        </p:spPr>
      </p:pic>
    </p:spTree>
    <p:extLst>
      <p:ext uri="{BB962C8B-B14F-4D97-AF65-F5344CB8AC3E}">
        <p14:creationId xmlns:p14="http://schemas.microsoft.com/office/powerpoint/2010/main" val="2666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79724"/>
          </a:xfrm>
          <a:prstGeom prst="rect">
            <a:avLst/>
          </a:prstGeom>
        </p:spPr>
      </p:pic>
      <p:sp>
        <p:nvSpPr>
          <p:cNvPr id="2" name="Title 1"/>
          <p:cNvSpPr>
            <a:spLocks noGrp="1"/>
          </p:cNvSpPr>
          <p:nvPr>
            <p:ph type="title"/>
          </p:nvPr>
        </p:nvSpPr>
        <p:spPr>
          <a:xfrm>
            <a:off x="166817" y="412692"/>
            <a:ext cx="10515600" cy="1325563"/>
          </a:xfrm>
        </p:spPr>
        <p:txBody>
          <a:bodyPr anchor="t">
            <a:normAutofit/>
          </a:bodyPr>
          <a:lstStyle/>
          <a:p>
            <a:r>
              <a:rPr lang="en-GB" sz="2800" dirty="0" err="1">
                <a:solidFill>
                  <a:schemeClr val="bg1"/>
                </a:solidFill>
              </a:rPr>
              <a:t>sch</a:t>
            </a:r>
            <a:r>
              <a:rPr lang="en-GB" sz="2800" dirty="0">
                <a:solidFill>
                  <a:schemeClr val="bg1"/>
                </a:solidFill>
              </a:rPr>
              <a:t>, </a:t>
            </a:r>
            <a:r>
              <a:rPr lang="en-GB" sz="2800" dirty="0" err="1">
                <a:solidFill>
                  <a:schemeClr val="bg1"/>
                </a:solidFill>
              </a:rPr>
              <a:t>st</a:t>
            </a:r>
            <a:r>
              <a:rPr lang="en-GB" sz="2800" dirty="0">
                <a:solidFill>
                  <a:schemeClr val="bg1"/>
                </a:solidFill>
              </a:rPr>
              <a:t>-, </a:t>
            </a:r>
            <a:r>
              <a:rPr lang="en-GB" sz="2800" dirty="0" err="1">
                <a:solidFill>
                  <a:schemeClr val="bg1"/>
                </a:solidFill>
              </a:rPr>
              <a:t>sp</a:t>
            </a:r>
            <a:r>
              <a:rPr lang="en-GB" sz="2800" dirty="0">
                <a:solidFill>
                  <a:schemeClr val="bg1"/>
                </a:solidFill>
              </a:rPr>
              <a:t>- : </a:t>
            </a:r>
            <a:r>
              <a:rPr lang="en-GB" sz="2800" dirty="0" err="1">
                <a:solidFill>
                  <a:schemeClr val="bg1"/>
                </a:solidFill>
              </a:rPr>
              <a:t>wie</a:t>
            </a:r>
            <a:r>
              <a:rPr lang="en-GB" sz="2800" dirty="0">
                <a:solidFill>
                  <a:schemeClr val="bg1"/>
                </a:solidFill>
              </a:rPr>
              <a:t> </a:t>
            </a:r>
            <a:r>
              <a:rPr lang="en-GB" sz="2800" dirty="0" err="1">
                <a:solidFill>
                  <a:schemeClr val="bg1"/>
                </a:solidFill>
              </a:rPr>
              <a:t>viele</a:t>
            </a:r>
            <a:r>
              <a:rPr lang="en-GB" sz="2800" dirty="0">
                <a:solidFill>
                  <a:schemeClr val="bg1"/>
                </a:solidFill>
              </a:rPr>
              <a:t> </a:t>
            </a:r>
            <a:r>
              <a:rPr lang="en-GB" sz="2800" dirty="0" err="1">
                <a:solidFill>
                  <a:schemeClr val="bg1"/>
                </a:solidFill>
              </a:rPr>
              <a:t>hörst</a:t>
            </a:r>
            <a:r>
              <a:rPr lang="en-GB" sz="2800" dirty="0">
                <a:solidFill>
                  <a:schemeClr val="bg1"/>
                </a:solidFill>
              </a:rPr>
              <a:t> du?</a:t>
            </a:r>
          </a:p>
        </p:txBody>
      </p:sp>
      <p:sp>
        <p:nvSpPr>
          <p:cNvPr id="29" name="Google Shape;150;p2"/>
          <p:cNvSpPr/>
          <p:nvPr/>
        </p:nvSpPr>
        <p:spPr>
          <a:xfrm>
            <a:off x="10405834" y="103918"/>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err="1">
                <a:solidFill>
                  <a:srgbClr val="FFFFFF"/>
                </a:solidFill>
                <a:latin typeface="Century Gothic" panose="020B0502020202020204" pitchFamily="34" charset="0"/>
                <a:ea typeface="Century Gothic"/>
                <a:cs typeface="Century Gothic"/>
                <a:sym typeface="Century Gothic"/>
              </a:rPr>
              <a:t>hören</a:t>
            </a:r>
            <a:endParaRPr b="1" dirty="0">
              <a:solidFill>
                <a:srgbClr val="FFFFFF"/>
              </a:solidFill>
              <a:latin typeface="Century Gothic" panose="020B0502020202020204" pitchFamily="34" charset="0"/>
              <a:ea typeface="Century Gothic"/>
              <a:cs typeface="Century Gothic"/>
              <a:sym typeface="Century Gothic"/>
            </a:endParaRPr>
          </a:p>
        </p:txBody>
      </p:sp>
      <p:sp>
        <p:nvSpPr>
          <p:cNvPr id="43" name="TextBox 42"/>
          <p:cNvSpPr txBox="1"/>
          <p:nvPr/>
        </p:nvSpPr>
        <p:spPr>
          <a:xfrm>
            <a:off x="236896" y="2345200"/>
            <a:ext cx="6724185" cy="461665"/>
          </a:xfrm>
          <a:prstGeom prst="rect">
            <a:avLst/>
          </a:prstGeom>
          <a:noFill/>
        </p:spPr>
        <p:txBody>
          <a:bodyPr wrap="square" rtlCol="0">
            <a:spAutoFit/>
          </a:bodyPr>
          <a:lstStyle/>
          <a:p>
            <a:r>
              <a:rPr lang="en-GB" sz="2400">
                <a:solidFill>
                  <a:srgbClr val="104F75"/>
                </a:solidFill>
                <a:latin typeface="Century Gothic" panose="020B0502020202020204" pitchFamily="34" charset="0"/>
              </a:rPr>
              <a:t>In Alt</a:t>
            </a:r>
            <a:r>
              <a:rPr lang="en-GB" sz="2400">
                <a:solidFill>
                  <a:schemeClr val="accent2"/>
                </a:solidFill>
                <a:latin typeface="Century Gothic" panose="020B0502020202020204" pitchFamily="34" charset="0"/>
              </a:rPr>
              <a:t>st</a:t>
            </a:r>
            <a:r>
              <a:rPr lang="en-GB" sz="2400">
                <a:solidFill>
                  <a:srgbClr val="104F75"/>
                </a:solidFill>
                <a:latin typeface="Century Gothic" panose="020B0502020202020204" pitchFamily="34" charset="0"/>
              </a:rPr>
              <a:t>ätten </a:t>
            </a:r>
            <a:r>
              <a:rPr lang="en-GB" sz="2400">
                <a:solidFill>
                  <a:schemeClr val="accent2"/>
                </a:solidFill>
                <a:latin typeface="Century Gothic" panose="020B0502020202020204" pitchFamily="34" charset="0"/>
              </a:rPr>
              <a:t>sp</a:t>
            </a:r>
            <a:r>
              <a:rPr lang="en-GB" sz="2400">
                <a:solidFill>
                  <a:srgbClr val="104F75"/>
                </a:solidFill>
                <a:latin typeface="Century Gothic" panose="020B0502020202020204" pitchFamily="34" charset="0"/>
              </a:rPr>
              <a:t>richt man Deut</a:t>
            </a:r>
            <a:r>
              <a:rPr lang="en-GB" sz="2400">
                <a:solidFill>
                  <a:schemeClr val="accent2"/>
                </a:solidFill>
                <a:latin typeface="Century Gothic" panose="020B0502020202020204" pitchFamily="34" charset="0"/>
              </a:rPr>
              <a:t>sch</a:t>
            </a:r>
            <a:r>
              <a:rPr lang="en-GB" sz="2400">
                <a:solidFill>
                  <a:srgbClr val="104F75"/>
                </a:solidFill>
                <a:latin typeface="Century Gothic" panose="020B0502020202020204" pitchFamily="34" charset="0"/>
              </a:rPr>
              <a:t>.</a:t>
            </a:r>
          </a:p>
        </p:txBody>
      </p:sp>
      <p:sp>
        <p:nvSpPr>
          <p:cNvPr id="23" name="Action Button: Custom 22">
            <a:hlinkClick r:id="" action="ppaction://noaction" highlightClick="1">
              <a:snd r:embed="rId4" name="8.1.1.2_phonetik_7.wav"/>
            </a:hlinkClick>
          </p:cNvPr>
          <p:cNvSpPr/>
          <p:nvPr/>
        </p:nvSpPr>
        <p:spPr>
          <a:xfrm>
            <a:off x="236896" y="1272316"/>
            <a:ext cx="387388" cy="369703"/>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prstClr val="white"/>
                </a:solidFill>
                <a:latin typeface="Century Gothic" panose="020B0502020202020204" pitchFamily="34" charset="0"/>
              </a:rPr>
              <a:t>7</a:t>
            </a:r>
            <a:endParaRPr lang="en-GB" sz="2400" b="1" dirty="0">
              <a:solidFill>
                <a:prstClr val="white"/>
              </a:solidFill>
              <a:latin typeface="Century Gothic" panose="020B0502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294093128"/>
              </p:ext>
            </p:extLst>
          </p:nvPr>
        </p:nvGraphicFramePr>
        <p:xfrm>
          <a:off x="1066055" y="3462353"/>
          <a:ext cx="2851904" cy="1031894"/>
        </p:xfrm>
        <a:graphic>
          <a:graphicData uri="http://schemas.openxmlformats.org/drawingml/2006/table">
            <a:tbl>
              <a:tblPr firstRow="1" bandRow="1">
                <a:tableStyleId>{5C22544A-7EE6-4342-B048-85BDC9FD1C3A}</a:tableStyleId>
              </a:tblPr>
              <a:tblGrid>
                <a:gridCol w="1082004">
                  <a:extLst>
                    <a:ext uri="{9D8B030D-6E8A-4147-A177-3AD203B41FA5}">
                      <a16:colId xmlns:a16="http://schemas.microsoft.com/office/drawing/2014/main" val="1247584366"/>
                    </a:ext>
                  </a:extLst>
                </a:gridCol>
                <a:gridCol w="884950">
                  <a:extLst>
                    <a:ext uri="{9D8B030D-6E8A-4147-A177-3AD203B41FA5}">
                      <a16:colId xmlns:a16="http://schemas.microsoft.com/office/drawing/2014/main" val="1443539444"/>
                    </a:ext>
                  </a:extLst>
                </a:gridCol>
                <a:gridCol w="884950">
                  <a:extLst>
                    <a:ext uri="{9D8B030D-6E8A-4147-A177-3AD203B41FA5}">
                      <a16:colId xmlns:a16="http://schemas.microsoft.com/office/drawing/2014/main" val="4159753349"/>
                    </a:ext>
                  </a:extLst>
                </a:gridCol>
              </a:tblGrid>
              <a:tr h="559619">
                <a:tc>
                  <a:txBody>
                    <a:bodyPr/>
                    <a:lstStyle/>
                    <a:p>
                      <a:pPr algn="ctr"/>
                      <a:r>
                        <a:rPr lang="en-GB" sz="2800" b="1">
                          <a:solidFill>
                            <a:srgbClr val="E87D1E"/>
                          </a:solidFill>
                          <a:latin typeface="Century Gothic" panose="020B0502020202020204" pitchFamily="34" charset="0"/>
                        </a:rPr>
                        <a:t>sch-</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st-</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sp-</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7477341"/>
                  </a:ext>
                </a:extLst>
              </a:tr>
              <a:tr h="472275">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6307809"/>
                  </a:ext>
                </a:extLst>
              </a:tr>
            </a:tbl>
          </a:graphicData>
        </a:graphic>
      </p:graphicFrame>
      <p:sp>
        <p:nvSpPr>
          <p:cNvPr id="15" name="Rectangle 14"/>
          <p:cNvSpPr/>
          <p:nvPr/>
        </p:nvSpPr>
        <p:spPr>
          <a:xfrm>
            <a:off x="4827926" y="6001228"/>
            <a:ext cx="3657599" cy="215444"/>
          </a:xfrm>
          <a:prstGeom prst="rect">
            <a:avLst/>
          </a:prstGeom>
        </p:spPr>
        <p:txBody>
          <a:bodyPr wrap="square">
            <a:spAutoFit/>
          </a:bodyPr>
          <a:lstStyle/>
          <a:p>
            <a:r>
              <a:rPr lang="en-GB" sz="800">
                <a:solidFill>
                  <a:srgbClr val="104F75"/>
                </a:solidFill>
                <a:latin typeface="Century Gothic" panose="020B0502020202020204" pitchFamily="34" charset="0"/>
              </a:rPr>
              <a:t>Photo licensed under </a:t>
            </a:r>
            <a:r>
              <a:rPr lang="en-GB" sz="800">
                <a:solidFill>
                  <a:srgbClr val="104F75"/>
                </a:solidFill>
                <a:latin typeface="Century Gothic" panose="020B0502020202020204" pitchFamily="34" charset="0"/>
                <a:hlinkClick r:id="rId5"/>
              </a:rPr>
              <a:t>Creative Commons</a:t>
            </a:r>
            <a:r>
              <a:rPr lang="en-GB" sz="800">
                <a:solidFill>
                  <a:srgbClr val="104F75"/>
                </a:solidFill>
                <a:latin typeface="Century Gothic" panose="020B0502020202020204" pitchFamily="34" charset="0"/>
              </a:rPr>
              <a:t>m Author:</a:t>
            </a:r>
            <a:r>
              <a:rPr lang="en-GB" sz="800" u="sng">
                <a:latin typeface="Century Gothic" panose="020B0502020202020204" pitchFamily="34" charset="0"/>
              </a:rPr>
              <a:t> </a:t>
            </a:r>
            <a:r>
              <a:rPr lang="en-GB" sz="800">
                <a:latin typeface="Century Gothic" panose="020B0502020202020204" pitchFamily="34" charset="0"/>
                <a:hlinkClick r:id="rId6" tooltip="User:Roland Zumbuehl"/>
              </a:rPr>
              <a:t>Roland Zumbuehl</a:t>
            </a:r>
            <a:endParaRPr lang="en-GB" sz="800">
              <a:solidFill>
                <a:srgbClr val="104F75"/>
              </a:solidFill>
              <a:latin typeface="Century Gothic" panose="020B0502020202020204" pitchFamily="34" charset="0"/>
            </a:endParaRPr>
          </a:p>
        </p:txBody>
      </p:sp>
      <p:pic>
        <p:nvPicPr>
          <p:cNvPr id="2056" name="Picture 8" descr="File:Altstaetten-S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7525" y="1272316"/>
            <a:ext cx="6604000" cy="4399915"/>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a:off x="2428010" y="4032991"/>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220783" y="4032990"/>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96887" y="4037857"/>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209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79724"/>
          </a:xfrm>
          <a:prstGeom prst="rect">
            <a:avLst/>
          </a:prstGeom>
        </p:spPr>
      </p:pic>
      <p:sp>
        <p:nvSpPr>
          <p:cNvPr id="2" name="Title 1"/>
          <p:cNvSpPr>
            <a:spLocks noGrp="1"/>
          </p:cNvSpPr>
          <p:nvPr>
            <p:ph type="title"/>
          </p:nvPr>
        </p:nvSpPr>
        <p:spPr>
          <a:xfrm>
            <a:off x="172821" y="417560"/>
            <a:ext cx="10515600" cy="1325563"/>
          </a:xfrm>
        </p:spPr>
        <p:txBody>
          <a:bodyPr anchor="t">
            <a:normAutofit/>
          </a:bodyPr>
          <a:lstStyle/>
          <a:p>
            <a:r>
              <a:rPr lang="en-GB" sz="2800" dirty="0" err="1">
                <a:solidFill>
                  <a:schemeClr val="bg1"/>
                </a:solidFill>
              </a:rPr>
              <a:t>sch</a:t>
            </a:r>
            <a:r>
              <a:rPr lang="en-GB" sz="2800" dirty="0">
                <a:solidFill>
                  <a:schemeClr val="bg1"/>
                </a:solidFill>
              </a:rPr>
              <a:t>, </a:t>
            </a:r>
            <a:r>
              <a:rPr lang="en-GB" sz="2800" dirty="0" err="1">
                <a:solidFill>
                  <a:schemeClr val="bg1"/>
                </a:solidFill>
              </a:rPr>
              <a:t>st</a:t>
            </a:r>
            <a:r>
              <a:rPr lang="en-GB" sz="2800" dirty="0">
                <a:solidFill>
                  <a:schemeClr val="bg1"/>
                </a:solidFill>
              </a:rPr>
              <a:t>-, </a:t>
            </a:r>
            <a:r>
              <a:rPr lang="en-GB" sz="2800" dirty="0" err="1">
                <a:solidFill>
                  <a:schemeClr val="bg1"/>
                </a:solidFill>
              </a:rPr>
              <a:t>sp</a:t>
            </a:r>
            <a:r>
              <a:rPr lang="en-GB" sz="2800" dirty="0">
                <a:solidFill>
                  <a:schemeClr val="bg1"/>
                </a:solidFill>
              </a:rPr>
              <a:t>- : </a:t>
            </a:r>
            <a:r>
              <a:rPr lang="en-GB" sz="2800" dirty="0" err="1">
                <a:solidFill>
                  <a:schemeClr val="bg1"/>
                </a:solidFill>
              </a:rPr>
              <a:t>wie</a:t>
            </a:r>
            <a:r>
              <a:rPr lang="en-GB" sz="2800" dirty="0">
                <a:solidFill>
                  <a:schemeClr val="bg1"/>
                </a:solidFill>
              </a:rPr>
              <a:t> </a:t>
            </a:r>
            <a:r>
              <a:rPr lang="en-GB" sz="2800" dirty="0" err="1">
                <a:solidFill>
                  <a:schemeClr val="bg1"/>
                </a:solidFill>
              </a:rPr>
              <a:t>viele</a:t>
            </a:r>
            <a:r>
              <a:rPr lang="en-GB" sz="2800" dirty="0">
                <a:solidFill>
                  <a:schemeClr val="bg1"/>
                </a:solidFill>
              </a:rPr>
              <a:t> </a:t>
            </a:r>
            <a:r>
              <a:rPr lang="en-GB" sz="2800" dirty="0" err="1">
                <a:solidFill>
                  <a:schemeClr val="bg1"/>
                </a:solidFill>
              </a:rPr>
              <a:t>hörst</a:t>
            </a:r>
            <a:r>
              <a:rPr lang="en-GB" sz="2800" dirty="0">
                <a:solidFill>
                  <a:schemeClr val="bg1"/>
                </a:solidFill>
              </a:rPr>
              <a:t> du?</a:t>
            </a:r>
          </a:p>
        </p:txBody>
      </p:sp>
      <p:sp>
        <p:nvSpPr>
          <p:cNvPr id="29" name="Google Shape;150;p2"/>
          <p:cNvSpPr/>
          <p:nvPr/>
        </p:nvSpPr>
        <p:spPr>
          <a:xfrm>
            <a:off x="10405834" y="103918"/>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err="1">
                <a:solidFill>
                  <a:srgbClr val="FFFFFF"/>
                </a:solidFill>
                <a:latin typeface="Century Gothic" panose="020B0502020202020204" pitchFamily="34" charset="0"/>
                <a:ea typeface="Century Gothic"/>
                <a:cs typeface="Century Gothic"/>
                <a:sym typeface="Century Gothic"/>
              </a:rPr>
              <a:t>hören</a:t>
            </a:r>
            <a:endParaRPr b="1" dirty="0">
              <a:solidFill>
                <a:srgbClr val="FFFFFF"/>
              </a:solidFill>
              <a:latin typeface="Century Gothic" panose="020B0502020202020204" pitchFamily="34" charset="0"/>
              <a:ea typeface="Century Gothic"/>
              <a:cs typeface="Century Gothic"/>
              <a:sym typeface="Century Gothic"/>
            </a:endParaRPr>
          </a:p>
        </p:txBody>
      </p:sp>
      <p:sp>
        <p:nvSpPr>
          <p:cNvPr id="44" name="TextBox 43"/>
          <p:cNvSpPr txBox="1"/>
          <p:nvPr/>
        </p:nvSpPr>
        <p:spPr>
          <a:xfrm>
            <a:off x="658632" y="2156691"/>
            <a:ext cx="6884147" cy="461665"/>
          </a:xfrm>
          <a:prstGeom prst="rect">
            <a:avLst/>
          </a:prstGeom>
          <a:noFill/>
        </p:spPr>
        <p:txBody>
          <a:bodyPr wrap="square" rtlCol="0">
            <a:spAutoFit/>
          </a:bodyPr>
          <a:lstStyle/>
          <a:p>
            <a:r>
              <a:rPr lang="en-GB" sz="2400">
                <a:solidFill>
                  <a:srgbClr val="104F75"/>
                </a:solidFill>
                <a:latin typeface="Century Gothic" panose="020B0502020202020204" pitchFamily="34" charset="0"/>
              </a:rPr>
              <a:t>Hall</a:t>
            </a:r>
            <a:r>
              <a:rPr lang="en-GB" sz="2400">
                <a:solidFill>
                  <a:schemeClr val="accent2"/>
                </a:solidFill>
                <a:latin typeface="Century Gothic" panose="020B0502020202020204" pitchFamily="34" charset="0"/>
              </a:rPr>
              <a:t>st</a:t>
            </a:r>
            <a:r>
              <a:rPr lang="en-GB" sz="2400">
                <a:solidFill>
                  <a:srgbClr val="104F75"/>
                </a:solidFill>
                <a:latin typeface="Century Gothic" panose="020B0502020202020204" pitchFamily="34" charset="0"/>
              </a:rPr>
              <a:t>att is sehr touristi</a:t>
            </a:r>
            <a:r>
              <a:rPr lang="en-GB" sz="2400">
                <a:solidFill>
                  <a:schemeClr val="accent2"/>
                </a:solidFill>
                <a:latin typeface="Century Gothic" panose="020B0502020202020204" pitchFamily="34" charset="0"/>
              </a:rPr>
              <a:t>sch</a:t>
            </a:r>
            <a:r>
              <a:rPr lang="en-GB" sz="2400">
                <a:solidFill>
                  <a:srgbClr val="104F75"/>
                </a:solidFill>
                <a:latin typeface="Century Gothic" panose="020B0502020202020204" pitchFamily="34" charset="0"/>
              </a:rPr>
              <a:t>.</a:t>
            </a:r>
          </a:p>
        </p:txBody>
      </p:sp>
      <p:sp>
        <p:nvSpPr>
          <p:cNvPr id="51" name="Action Button: Custom 50">
            <a:hlinkClick r:id="" action="ppaction://noaction" highlightClick="1">
              <a:snd r:embed="rId4" name="8.1.1.2_phonetik_8.wav"/>
            </a:hlinkClick>
          </p:cNvPr>
          <p:cNvSpPr/>
          <p:nvPr/>
        </p:nvSpPr>
        <p:spPr>
          <a:xfrm>
            <a:off x="320691" y="1298543"/>
            <a:ext cx="387388" cy="365322"/>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prstClr val="white"/>
                </a:solidFill>
                <a:latin typeface="Century Gothic" panose="020B0502020202020204" pitchFamily="34" charset="0"/>
              </a:rPr>
              <a:t>8</a:t>
            </a:r>
            <a:endParaRPr lang="en-GB" sz="2400" b="1" dirty="0">
              <a:solidFill>
                <a:prstClr val="white"/>
              </a:solidFill>
              <a:latin typeface="Century Gothic" panose="020B0502020202020204" pitchFamily="34"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780449654"/>
              </p:ext>
            </p:extLst>
          </p:nvPr>
        </p:nvGraphicFramePr>
        <p:xfrm>
          <a:off x="1096259" y="3395485"/>
          <a:ext cx="2851904" cy="1031894"/>
        </p:xfrm>
        <a:graphic>
          <a:graphicData uri="http://schemas.openxmlformats.org/drawingml/2006/table">
            <a:tbl>
              <a:tblPr firstRow="1" bandRow="1">
                <a:tableStyleId>{5C22544A-7EE6-4342-B048-85BDC9FD1C3A}</a:tableStyleId>
              </a:tblPr>
              <a:tblGrid>
                <a:gridCol w="1082004">
                  <a:extLst>
                    <a:ext uri="{9D8B030D-6E8A-4147-A177-3AD203B41FA5}">
                      <a16:colId xmlns:a16="http://schemas.microsoft.com/office/drawing/2014/main" val="1247584366"/>
                    </a:ext>
                  </a:extLst>
                </a:gridCol>
                <a:gridCol w="884950">
                  <a:extLst>
                    <a:ext uri="{9D8B030D-6E8A-4147-A177-3AD203B41FA5}">
                      <a16:colId xmlns:a16="http://schemas.microsoft.com/office/drawing/2014/main" val="1443539444"/>
                    </a:ext>
                  </a:extLst>
                </a:gridCol>
                <a:gridCol w="884950">
                  <a:extLst>
                    <a:ext uri="{9D8B030D-6E8A-4147-A177-3AD203B41FA5}">
                      <a16:colId xmlns:a16="http://schemas.microsoft.com/office/drawing/2014/main" val="4159753349"/>
                    </a:ext>
                  </a:extLst>
                </a:gridCol>
              </a:tblGrid>
              <a:tr h="559619">
                <a:tc>
                  <a:txBody>
                    <a:bodyPr/>
                    <a:lstStyle/>
                    <a:p>
                      <a:pPr algn="ctr"/>
                      <a:r>
                        <a:rPr lang="en-GB" sz="2800" b="1">
                          <a:solidFill>
                            <a:srgbClr val="E87D1E"/>
                          </a:solidFill>
                          <a:latin typeface="Century Gothic" panose="020B0502020202020204" pitchFamily="34" charset="0"/>
                        </a:rPr>
                        <a:t>sch-</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st-</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sp-</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7477341"/>
                  </a:ext>
                </a:extLst>
              </a:tr>
              <a:tr h="472275">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6307809"/>
                  </a:ext>
                </a:extLst>
              </a:tr>
            </a:tbl>
          </a:graphicData>
        </a:graphic>
      </p:graphicFrame>
      <p:pic>
        <p:nvPicPr>
          <p:cNvPr id="2052" name="Picture 4" descr="File:1 hallstatt austri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5758" y="1221285"/>
            <a:ext cx="6096000" cy="406908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5835758" y="5417506"/>
            <a:ext cx="3657599" cy="215444"/>
          </a:xfrm>
          <a:prstGeom prst="rect">
            <a:avLst/>
          </a:prstGeom>
        </p:spPr>
        <p:txBody>
          <a:bodyPr wrap="square">
            <a:spAutoFit/>
          </a:bodyPr>
          <a:lstStyle/>
          <a:p>
            <a:r>
              <a:rPr lang="en-GB" sz="800">
                <a:solidFill>
                  <a:srgbClr val="104F75"/>
                </a:solidFill>
                <a:latin typeface="Century Gothic" panose="020B0502020202020204" pitchFamily="34" charset="0"/>
              </a:rPr>
              <a:t>Photo licensed under </a:t>
            </a:r>
            <a:r>
              <a:rPr lang="en-GB" sz="800">
                <a:solidFill>
                  <a:srgbClr val="104F75"/>
                </a:solidFill>
                <a:latin typeface="Century Gothic" panose="020B0502020202020204" pitchFamily="34" charset="0"/>
                <a:hlinkClick r:id="rId6"/>
              </a:rPr>
              <a:t>Creative Commons</a:t>
            </a:r>
            <a:r>
              <a:rPr lang="en-GB" sz="800">
                <a:solidFill>
                  <a:srgbClr val="104F75"/>
                </a:solidFill>
                <a:latin typeface="Century Gothic" panose="020B0502020202020204" pitchFamily="34" charset="0"/>
              </a:rPr>
              <a:t> Author: chensiyuan</a:t>
            </a:r>
          </a:p>
        </p:txBody>
      </p:sp>
      <p:cxnSp>
        <p:nvCxnSpPr>
          <p:cNvPr id="16" name="Straight Connector 15"/>
          <p:cNvCxnSpPr/>
          <p:nvPr/>
        </p:nvCxnSpPr>
        <p:spPr>
          <a:xfrm>
            <a:off x="2429092" y="3970990"/>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366010" y="3970990"/>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059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_template.pptx" id="{99FA4C50-84AC-4433-BF07-FE6B7343DAD0}" vid="{E7512A57-7EBE-44F2-802D-D0382A1D88B9}"/>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5" id="{3725901B-0E02-274F-9B7E-6D7C73D471C2}" vid="{99350C39-AFDF-6248-B95F-29A28823DE8C}"/>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18050</TotalTime>
  <Words>7378</Words>
  <Application>Microsoft Office PowerPoint</Application>
  <PresentationFormat>Widescreen</PresentationFormat>
  <Paragraphs>961</Paragraphs>
  <Slides>39</Slides>
  <Notes>39</Notes>
  <HiddenSlides>0</HiddenSlides>
  <MMClips>1</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39</vt:i4>
      </vt:variant>
    </vt:vector>
  </HeadingPairs>
  <TitlesOfParts>
    <vt:vector size="49" baseType="lpstr">
      <vt:lpstr>Arial</vt:lpstr>
      <vt:lpstr>Calibri</vt:lpstr>
      <vt:lpstr>Cambria Math</vt:lpstr>
      <vt:lpstr>Century Gothic</vt:lpstr>
      <vt:lpstr>Tw Cen MT</vt:lpstr>
      <vt:lpstr>1_Office Theme</vt:lpstr>
      <vt:lpstr>6_Office Theme</vt:lpstr>
      <vt:lpstr>3_Office Theme</vt:lpstr>
      <vt:lpstr>2_Office Theme</vt:lpstr>
      <vt:lpstr>4_Office Theme</vt:lpstr>
      <vt:lpstr>Comparing experiences</vt:lpstr>
      <vt:lpstr>sch, st-, sp- : wie viele hörst du?</vt:lpstr>
      <vt:lpstr>sch, st-, sp- : wie viele hörst du?</vt:lpstr>
      <vt:lpstr>sch, st-, sp- : wie viele hörst du?</vt:lpstr>
      <vt:lpstr>sch, st-, sp- : wie viele hörst du?</vt:lpstr>
      <vt:lpstr>sch, st-, sp- : wie viele hörst du?</vt:lpstr>
      <vt:lpstr>sch, st-, sp- : wie viele hörst du?</vt:lpstr>
      <vt:lpstr>sch, st-, sp- : wie viele hörst du?</vt:lpstr>
      <vt:lpstr>sch, st-, sp- : wie viele hörst du?</vt:lpstr>
      <vt:lpstr>Vokabeln [1/2]</vt:lpstr>
      <vt:lpstr>Vokabeln [2/2]</vt:lpstr>
      <vt:lpstr>Mehmet redet über seinen Urlaub in der Schweiz</vt:lpstr>
      <vt:lpstr>Mehmet redet über seinen Urlaub in der Schweiz</vt:lpstr>
      <vt:lpstr>Mehmet redet über seinen Urlaub in der Schweiz</vt:lpstr>
      <vt:lpstr>Mehmet redet über seinen Urlaub in der Schweiz</vt:lpstr>
      <vt:lpstr>Talking about past actions and events</vt:lpstr>
      <vt:lpstr>Talking about past actions and events</vt:lpstr>
      <vt:lpstr>Wann ist das? [1/2]</vt:lpstr>
      <vt:lpstr>Wann ist das? [2/2]</vt:lpstr>
      <vt:lpstr>Talking about past actions and events</vt:lpstr>
      <vt:lpstr>PowerPoint Presentation</vt:lpstr>
      <vt:lpstr>PowerPoint Presentation</vt:lpstr>
      <vt:lpstr>Comparing experiences</vt:lpstr>
      <vt:lpstr>Welcher, welche, welches ?</vt:lpstr>
      <vt:lpstr>Welcher, welche, welches ... ist das? [2/2] </vt:lpstr>
      <vt:lpstr>Wolfgang redet mit Mia über Mehmets Urlaub</vt:lpstr>
      <vt:lpstr>Talking about past actions and events</vt:lpstr>
      <vt:lpstr>PowerPoint Presentation</vt:lpstr>
      <vt:lpstr>PowerPoint Presentation</vt:lpstr>
      <vt:lpstr>Letzten Sommer in der Türkei</vt:lpstr>
      <vt:lpstr>Antworten</vt:lpstr>
      <vt:lpstr>Asking questions about past actions</vt:lpstr>
      <vt:lpstr>Ist das eine Frage?</vt:lpstr>
      <vt:lpstr>Was hat Wolfgang gemacht?</vt:lpstr>
      <vt:lpstr>Was hat Wolfgang gemacht?</vt:lpstr>
      <vt:lpstr>Gaming Grammar</vt:lpstr>
      <vt:lpstr>Hausaufgaben</vt:lpstr>
      <vt:lpstr>Hausaufgaben</vt:lpstr>
      <vt:lpstr>Alastair sendet Mehmet eine SMS auf Englisch!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Inge Alferink</cp:lastModifiedBy>
  <cp:revision>2425</cp:revision>
  <dcterms:created xsi:type="dcterms:W3CDTF">2019-03-27T07:30:03Z</dcterms:created>
  <dcterms:modified xsi:type="dcterms:W3CDTF">2021-07-07T10:44:13Z</dcterms:modified>
</cp:coreProperties>
</file>