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44" r:id="rId3"/>
    <p:sldMasterId id="2147483780" r:id="rId4"/>
    <p:sldMasterId id="2147483792" r:id="rId5"/>
    <p:sldMasterId id="2147483804" r:id="rId6"/>
    <p:sldMasterId id="2147483816" r:id="rId7"/>
  </p:sldMasterIdLst>
  <p:notesMasterIdLst>
    <p:notesMasterId r:id="rId60"/>
  </p:notesMasterIdLst>
  <p:sldIdLst>
    <p:sldId id="257" r:id="rId8"/>
    <p:sldId id="258" r:id="rId9"/>
    <p:sldId id="292" r:id="rId10"/>
    <p:sldId id="260" r:id="rId11"/>
    <p:sldId id="261" r:id="rId12"/>
    <p:sldId id="263" r:id="rId13"/>
    <p:sldId id="262" r:id="rId14"/>
    <p:sldId id="264" r:id="rId15"/>
    <p:sldId id="265" r:id="rId16"/>
    <p:sldId id="269" r:id="rId17"/>
    <p:sldId id="259" r:id="rId18"/>
    <p:sldId id="270" r:id="rId19"/>
    <p:sldId id="272" r:id="rId20"/>
    <p:sldId id="537" r:id="rId21"/>
    <p:sldId id="500" r:id="rId22"/>
    <p:sldId id="501" r:id="rId23"/>
    <p:sldId id="502" r:id="rId24"/>
    <p:sldId id="503" r:id="rId25"/>
    <p:sldId id="504" r:id="rId26"/>
    <p:sldId id="273" r:id="rId27"/>
    <p:sldId id="538" r:id="rId28"/>
    <p:sldId id="447" r:id="rId29"/>
    <p:sldId id="539" r:id="rId30"/>
    <p:sldId id="449" r:id="rId31"/>
    <p:sldId id="450" r:id="rId32"/>
    <p:sldId id="451" r:id="rId33"/>
    <p:sldId id="528" r:id="rId34"/>
    <p:sldId id="453" r:id="rId35"/>
    <p:sldId id="454" r:id="rId36"/>
    <p:sldId id="466" r:id="rId37"/>
    <p:sldId id="467" r:id="rId38"/>
    <p:sldId id="468" r:id="rId39"/>
    <p:sldId id="469" r:id="rId40"/>
    <p:sldId id="470" r:id="rId41"/>
    <p:sldId id="471" r:id="rId42"/>
    <p:sldId id="472" r:id="rId43"/>
    <p:sldId id="473" r:id="rId44"/>
    <p:sldId id="294" r:id="rId45"/>
    <p:sldId id="276" r:id="rId46"/>
    <p:sldId id="284" r:id="rId47"/>
    <p:sldId id="436" r:id="rId48"/>
    <p:sldId id="442" r:id="rId49"/>
    <p:sldId id="283" r:id="rId50"/>
    <p:sldId id="296" r:id="rId51"/>
    <p:sldId id="333" r:id="rId52"/>
    <p:sldId id="529" r:id="rId53"/>
    <p:sldId id="530" r:id="rId54"/>
    <p:sldId id="531" r:id="rId55"/>
    <p:sldId id="532" r:id="rId56"/>
    <p:sldId id="533" r:id="rId57"/>
    <p:sldId id="534" r:id="rId58"/>
    <p:sldId id="535"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wena Kasprowicz" initials="RK" lastIdx="71" clrIdx="0">
    <p:extLst>
      <p:ext uri="{19B8F6BF-5375-455C-9EA6-DF929625EA0E}">
        <p15:presenceInfo xmlns:p15="http://schemas.microsoft.com/office/powerpoint/2012/main" userId="S-1-5-21-1643737065-1150890963-312552118-331971" providerId="AD"/>
      </p:ext>
    </p:extLst>
  </p:cmAuthor>
  <p:cmAuthor id="2" name="Microsoft Office User" initials="MOU" lastIdx="6" clrIdx="1">
    <p:extLst>
      <p:ext uri="{19B8F6BF-5375-455C-9EA6-DF929625EA0E}">
        <p15:presenceInfo xmlns:p15="http://schemas.microsoft.com/office/powerpoint/2012/main" userId="Microsoft Office User" providerId="None"/>
      </p:ext>
    </p:extLst>
  </p:cmAuthor>
  <p:cmAuthor id="3" name="Rachel Hawkes" initials="RH" lastIdx="33" clrIdx="2">
    <p:extLst>
      <p:ext uri="{19B8F6BF-5375-455C-9EA6-DF929625EA0E}">
        <p15:presenceInfo xmlns:p15="http://schemas.microsoft.com/office/powerpoint/2012/main" userId="Rachel Hawk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6400"/>
    <a:srgbClr val="FA3000"/>
    <a:srgbClr val="DE2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4" autoAdjust="0"/>
    <p:restoredTop sz="61029" autoAdjust="0"/>
  </p:normalViewPr>
  <p:slideViewPr>
    <p:cSldViewPr snapToGrid="0">
      <p:cViewPr varScale="1">
        <p:scale>
          <a:sx n="67" d="100"/>
          <a:sy n="67" d="100"/>
        </p:scale>
        <p:origin x="2304" y="72"/>
      </p:cViewPr>
      <p:guideLst/>
    </p:cSldViewPr>
  </p:slideViewPr>
  <p:notesTextViewPr>
    <p:cViewPr>
      <p:scale>
        <a:sx n="1" d="1"/>
        <a:sy n="1" d="1"/>
      </p:scale>
      <p:origin x="0" y="0"/>
    </p:cViewPr>
  </p:notesTextViewPr>
  <p:sorterViewPr>
    <p:cViewPr varScale="1">
      <p:scale>
        <a:sx n="100" d="100"/>
        <a:sy n="100" d="100"/>
      </p:scale>
      <p:origin x="0" y="-23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BEDC8-0E1B-4C01-B7EA-6C68B96DE50B}" type="datetimeFigureOut">
              <a:rPr lang="en-GB" smtClean="0"/>
              <a:t>13/06/2019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A8A7F-8001-489D-9544-204206AF9801}" type="slidenum">
              <a:rPr lang="en-GB" smtClean="0"/>
              <a:t>‹#›</a:t>
            </a:fld>
            <a:endParaRPr lang="en-GB"/>
          </a:p>
        </p:txBody>
      </p:sp>
    </p:spTree>
    <p:extLst>
      <p:ext uri="{BB962C8B-B14F-4D97-AF65-F5344CB8AC3E}">
        <p14:creationId xmlns:p14="http://schemas.microsoft.com/office/powerpoint/2010/main" val="980265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PRIOR TO THE TRG</a:t>
            </a:r>
            <a:r>
              <a:rPr lang="en-GB" baseline="0" dirty="0"/>
              <a:t> SESSION: Hub teachers </a:t>
            </a:r>
            <a:r>
              <a:rPr lang="en-GB" u="sng" baseline="0" dirty="0"/>
              <a:t>must</a:t>
            </a:r>
            <a:r>
              <a:rPr lang="en-GB" baseline="0" dirty="0"/>
              <a:t> have read the </a:t>
            </a:r>
            <a:r>
              <a:rPr lang="en-GB" b="1" baseline="0" dirty="0"/>
              <a:t>two handouts </a:t>
            </a:r>
            <a:r>
              <a:rPr lang="en-GB" baseline="0" dirty="0"/>
              <a:t>(Handout 1: What determines the difficulty of grammar. Handout 2: Principles of teacher grammar) and the </a:t>
            </a:r>
            <a:r>
              <a:rPr lang="en-GB" b="1" baseline="0" dirty="0"/>
              <a:t>5 OASIS SUMMARIES</a:t>
            </a:r>
            <a:r>
              <a:rPr lang="en-GB" b="0" baseline="0" dirty="0"/>
              <a:t> </a:t>
            </a:r>
            <a:r>
              <a:rPr lang="en-GB" b="0" u="sng" baseline="0" dirty="0"/>
              <a:t>before attending the TRG session</a:t>
            </a:r>
            <a:r>
              <a:rPr lang="en-GB" b="0" u="none" baseline="0" dirty="0"/>
              <a:t>, as these handouts form the basis of the discussion throughout the session</a:t>
            </a:r>
            <a:r>
              <a:rPr lang="en-GB" b="0" baseline="0" dirty="0"/>
              <a:t>.</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673085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Handout 3, 4, 5</a:t>
            </a:r>
            <a:r>
              <a:rPr lang="en-GB" b="0" baseline="0" dirty="0"/>
              <a:t>– printed excerpts from textbooks (3 A3 print outs – one for each language) </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the light of the handout you have just read about principles of grammar teaching, reflect on discussion about common difficulties / challenges with the way grammar is presented in textbooks. </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u="sng" baseline="0" dirty="0"/>
              <a:t>Give Hub teachers the opportunity to review and discuss the textbook excerpts, before displaying and talking through the concerns listed on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sng"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u="none" baseline="0" dirty="0"/>
              <a:t>Please see slides 172, 173, 174 with annotated versions of the textbook excerpts, which highlight some of the key concerns explained on the slide and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handouts are the excerpts that were used at the Residential. These textbook example activities illustrate 5 key concerns: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aseline="0" dirty="0"/>
              <a:t>INPUT BASED ACTIVITIES THAT DON’T ACTUALLY ORIENT/FORCE LEARNERS’ ATTENTION ON THE GRAMMAR, AS THEY ALLOW THEM TO ANSWER WITHOUT REALLY HAVING TO ATTEND TO THE FEATURE</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aseline="0" dirty="0"/>
              <a:t>WHOLE PARADIGMS BEING PRESENTED ALL AT ONCE with no clear follow up to practise them all in meaningful ways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aseline="0" dirty="0"/>
              <a:t>SWIFT MOVES FROM GRAMMAR EXPLANATION TO PRODUCTION PRACTICE;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aseline="0" dirty="0"/>
              <a:t>PRODUCTION PRACTICE THAT IS ‘MECHANICAL’ – THE ACTIVITIES DON’T FORCE THE LEARNER TO </a:t>
            </a:r>
            <a:r>
              <a:rPr lang="en-GB" b="1" u="sng" baseline="0" dirty="0"/>
              <a:t>ACTIVELY CHOOSE </a:t>
            </a:r>
            <a:r>
              <a:rPr lang="en-GB" baseline="0" dirty="0"/>
              <a:t>BETWEEN DIFFERENT GRAMMATICAL FEATURES (E.G. THEY MIGHT SAY ‘DESCRIBE WHAT YOU DID LAST WEEKEND’ OR ‘DESCRIBE YOUR FRIEND’S APPEARNACE’ OR ‘YOUR IDEAL X’ – BUT THEY DON’T ENSURE </a:t>
            </a:r>
            <a:r>
              <a:rPr lang="en-GB" b="1" i="1" baseline="0" dirty="0"/>
              <a:t>DIFFERENT</a:t>
            </a:r>
            <a:r>
              <a:rPr lang="en-GB" baseline="0" dirty="0"/>
              <a:t> FEATURES NEED TO BE ACTIVELY CHOSEN (INSTEAD, LEARNERS CAN COPY FROM A FRAME, OR MECHANICALLY REPEAT A PATTERN THEY HAVE JUST BEEN TOLD ABOUT, WITHOUT CONNECTING TO A MEANING (OR FUNCTION) EACH TIME THEY USE IT).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aseline="0" dirty="0"/>
              <a:t>PRACTICE IS JUST WITH A SMALL SET OF VOCABULARY WITHIN ONE TOPIC E.G. ‘PAS’ JUST PRACTISED WITH ‘AIMER’, OR PAST TENSE (EVEN PERHAPS IN ONE OR TWO ‘PERSONS’) WITH JUST 3 OR 4 VERBS ABOUT HOLIDAY ACTIVITIES AND THEN NOT REVISITED LATER WITH A WIDER RANGE OF VERBS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a:t>
            </a:r>
            <a:r>
              <a:rPr lang="en-GB" baseline="0" dirty="0"/>
              <a:t> might be helpful to explain that when we talk about textbooks, we note that: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They are space-limited and they should not represent all</a:t>
            </a:r>
            <a:r>
              <a:rPr lang="en-GB" baseline="0" dirty="0"/>
              <a:t> the </a:t>
            </a:r>
            <a:r>
              <a:rPr lang="en-GB" dirty="0"/>
              <a:t>teaching that needs to take place.</a:t>
            </a:r>
            <a:r>
              <a:rPr lang="en-GB" baseline="0" dirty="0"/>
              <a:t> </a:t>
            </a:r>
            <a:r>
              <a:rPr lang="en-GB" dirty="0"/>
              <a:t>Using them requires judicious selection, omission, independent planning.</a:t>
            </a:r>
            <a:r>
              <a:rPr lang="en-GB" baseline="0" dirty="0"/>
              <a:t> </a:t>
            </a:r>
            <a:r>
              <a:rPr lang="en-GB" dirty="0"/>
              <a:t>Teachers should not feel</a:t>
            </a:r>
            <a:r>
              <a:rPr lang="en-GB" baseline="0" dirty="0"/>
              <a:t> that they need to </a:t>
            </a:r>
            <a:r>
              <a:rPr lang="en-GB" dirty="0"/>
              <a:t>slavishly follow the book's own SOW, cramming the pages in without really thinking about what is realistic for learners to learn.</a:t>
            </a:r>
            <a:r>
              <a:rPr lang="en-GB" baseline="0" dirty="0"/>
              <a:t> </a:t>
            </a:r>
            <a:r>
              <a:rPr lang="en-GB" dirty="0"/>
              <a:t>Planning should always 'step away from the textbook', whichever textbook it is, both longer term planning but also day-to-day reflection about the sort of opportunities for practice that learners need (this applies to all of our strands: phonics, vocabulary, grammar and MP).</a:t>
            </a:r>
          </a:p>
        </p:txBody>
      </p:sp>
      <p:sp>
        <p:nvSpPr>
          <p:cNvPr id="4" name="Slide Number Placeholder 3"/>
          <p:cNvSpPr>
            <a:spLocks noGrp="1"/>
          </p:cNvSpPr>
          <p:nvPr>
            <p:ph type="sldNum" sz="quarter" idx="10"/>
          </p:nvPr>
        </p:nvSpPr>
        <p:spPr/>
        <p:txBody>
          <a:bodyPr/>
          <a:lstStyle/>
          <a:p>
            <a:fld id="{DFF7AD74-1580-4A29-980B-0F338875925B}" type="slidenum">
              <a:rPr lang="en-GB" smtClean="0"/>
              <a:t>10</a:t>
            </a:fld>
            <a:endParaRPr lang="en-GB"/>
          </a:p>
        </p:txBody>
      </p:sp>
    </p:spTree>
    <p:extLst>
      <p:ext uri="{BB962C8B-B14F-4D97-AF65-F5344CB8AC3E}">
        <p14:creationId xmlns:p14="http://schemas.microsoft.com/office/powerpoint/2010/main" val="3506396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Summary of parts 1</a:t>
            </a:r>
            <a:r>
              <a:rPr lang="en-GB" baseline="0" dirty="0"/>
              <a:t> and 2</a:t>
            </a:r>
            <a:r>
              <a:rPr lang="en-GB" dirty="0"/>
              <a:t>:</a:t>
            </a:r>
            <a:r>
              <a:rPr lang="en-GB" baseline="0" dirty="0"/>
              <a:t> Aims of teaching grammar and six key considerations</a:t>
            </a:r>
          </a:p>
          <a:p>
            <a:r>
              <a:rPr lang="en-GB" baseline="0" dirty="0"/>
              <a:t/>
            </a:r>
            <a:br>
              <a:rPr lang="en-GB" baseline="0" dirty="0"/>
            </a:br>
            <a:r>
              <a:rPr lang="en-GB" baseline="0" dirty="0"/>
              <a:t>NB: </a:t>
            </a:r>
            <a:r>
              <a:rPr lang="en-GB" dirty="0"/>
              <a:t>These are NCELP’s key</a:t>
            </a:r>
            <a:r>
              <a:rPr lang="en-GB" baseline="0" dirty="0"/>
              <a:t> ‘take-home’ messages and recommendations for grammar learning</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Give teachers a chance</a:t>
            </a:r>
            <a:r>
              <a:rPr lang="en-GB" sz="1200" kern="1200" baseline="0" dirty="0">
                <a:solidFill>
                  <a:schemeClr val="tx1"/>
                </a:solidFill>
                <a:effectLst/>
                <a:latin typeface="+mn-lt"/>
                <a:ea typeface="+mn-ea"/>
                <a:cs typeface="+mn-cs"/>
              </a:rPr>
              <a:t> to read through these key principles and recommendations. Before moving onto the next section containing example resources which exemplify these key principles.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*explanation first – most reliable for most learners most of the time</a:t>
            </a:r>
          </a:p>
          <a:p>
            <a:r>
              <a:rPr lang="en-GB" baseline="0" dirty="0"/>
              <a:t>*Pre-emptive – anticipating the features learners will have difficulty with</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444323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How to teach and learn grammar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We now provide examples of sequences of activities for each of the languages: Spanish, French &amp; German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indent="0">
              <a:lnSpc>
                <a:spcPct val="150000"/>
              </a:lnSpc>
              <a:spcBef>
                <a:spcPts val="0"/>
              </a:spcBef>
              <a:buNone/>
            </a:pPr>
            <a:r>
              <a:rPr lang="en-GB" b="0" baseline="0" dirty="0"/>
              <a:t>For each language we will present at least one full sequence:</a:t>
            </a:r>
            <a:endParaRPr lang="en-GB" sz="1200" dirty="0"/>
          </a:p>
          <a:p>
            <a:pPr marL="457200" indent="-457200">
              <a:lnSpc>
                <a:spcPct val="150000"/>
              </a:lnSpc>
              <a:spcBef>
                <a:spcPts val="0"/>
              </a:spcBef>
              <a:buAutoNum type="arabicParenR"/>
            </a:pPr>
            <a:r>
              <a:rPr lang="en-GB" sz="1200" dirty="0"/>
              <a:t>Explanation</a:t>
            </a:r>
          </a:p>
          <a:p>
            <a:pPr marL="457200" indent="-457200">
              <a:lnSpc>
                <a:spcPct val="150000"/>
              </a:lnSpc>
              <a:spcBef>
                <a:spcPts val="0"/>
              </a:spcBef>
              <a:buAutoNum type="arabicParenR"/>
            </a:pPr>
            <a:r>
              <a:rPr lang="en-GB" sz="1200" dirty="0"/>
              <a:t>Reading</a:t>
            </a:r>
          </a:p>
          <a:p>
            <a:pPr marL="457200" indent="-457200">
              <a:lnSpc>
                <a:spcPct val="150000"/>
              </a:lnSpc>
              <a:spcBef>
                <a:spcPts val="0"/>
              </a:spcBef>
              <a:buAutoNum type="arabicParenR"/>
            </a:pPr>
            <a:r>
              <a:rPr lang="en-GB" sz="1200" dirty="0"/>
              <a:t>Listening</a:t>
            </a:r>
          </a:p>
          <a:p>
            <a:pPr marL="457200" indent="-457200">
              <a:lnSpc>
                <a:spcPct val="150000"/>
              </a:lnSpc>
              <a:spcBef>
                <a:spcPts val="0"/>
              </a:spcBef>
              <a:buAutoNum type="arabicParenR"/>
            </a:pPr>
            <a:r>
              <a:rPr lang="en-GB" sz="1200" dirty="0"/>
              <a:t>Writing (controlled)</a:t>
            </a:r>
          </a:p>
          <a:p>
            <a:pPr marL="457200" indent="-457200">
              <a:lnSpc>
                <a:spcPct val="150000"/>
              </a:lnSpc>
              <a:spcBef>
                <a:spcPts val="0"/>
              </a:spcBef>
              <a:buAutoNum type="arabicParenR"/>
            </a:pPr>
            <a:r>
              <a:rPr lang="en-GB" sz="1200" dirty="0"/>
              <a:t>Speaking (controlled)</a:t>
            </a:r>
          </a:p>
          <a:p>
            <a:pPr marL="457200" indent="-457200">
              <a:lnSpc>
                <a:spcPct val="150000"/>
              </a:lnSpc>
              <a:spcBef>
                <a:spcPts val="0"/>
              </a:spcBef>
              <a:buAutoNum type="arabicParenR"/>
            </a:pPr>
            <a:endParaRPr lang="en-GB" sz="1200" dirty="0"/>
          </a:p>
          <a:p>
            <a:pPr marL="0" indent="0">
              <a:lnSpc>
                <a:spcPct val="150000"/>
              </a:lnSpc>
              <a:spcBef>
                <a:spcPts val="0"/>
              </a:spcBef>
              <a:buNone/>
            </a:pPr>
            <a:r>
              <a:rPr lang="en-GB" sz="1200" dirty="0"/>
              <a:t>But we will also provide examples of other grammar features, to show how the principles can be extended to a range of features, modes, modalities.</a:t>
            </a:r>
          </a:p>
          <a:p>
            <a:pPr marL="0" indent="0">
              <a:lnSpc>
                <a:spcPct val="150000"/>
              </a:lnSpc>
              <a:spcBef>
                <a:spcPts val="0"/>
              </a:spcBef>
              <a:buNone/>
            </a:pPr>
            <a:r>
              <a:rPr lang="en-GB" sz="1200" dirty="0"/>
              <a:t>We give examples of 1) verb morphology (that is, verb inflections for person, number, tense) and 2) for syntax (S V order in French) and negation in Spanish. </a:t>
            </a:r>
          </a:p>
          <a:p>
            <a:pPr marL="0" indent="0">
              <a:lnSpc>
                <a:spcPct val="150000"/>
              </a:lnSpc>
              <a:spcBef>
                <a:spcPts val="0"/>
              </a:spcBef>
              <a:buNone/>
            </a:pPr>
            <a:endParaRPr lang="en-GB" sz="1200" dirty="0"/>
          </a:p>
          <a:p>
            <a:pPr marL="0" indent="0">
              <a:lnSpc>
                <a:spcPct val="150000"/>
              </a:lnSpc>
              <a:spcBef>
                <a:spcPts val="0"/>
              </a:spcBef>
              <a:buNone/>
            </a:pPr>
            <a:r>
              <a:rPr lang="en-GB" sz="1200" dirty="0"/>
              <a:t>NCELP also have developed or are currently developing materials for adjectival agreement, for articles, for aspect (imperfect in French - whether something is ongoing or complete).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658643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How to teach and learn grammar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Go through and discuss example sequence of resources in each language (different grammar features across the three languages).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r>
              <a:rPr lang="en-GB" b="0" baseline="0" dirty="0"/>
              <a:t>Please note: </a:t>
            </a:r>
            <a:r>
              <a:rPr lang="en-GB" dirty="0">
                <a:latin typeface="Century Gothic" panose="020B0502020202020204" pitchFamily="34" charset="0"/>
              </a:rPr>
              <a:t>There will always be a ‘vocabulary challenge’ with the move from input (R/L) activities to production (W/S) activities, in terms of the </a:t>
            </a:r>
            <a:r>
              <a:rPr lang="en-GB" b="1" u="sng" dirty="0">
                <a:latin typeface="Century Gothic" panose="020B0502020202020204" pitchFamily="34" charset="0"/>
              </a:rPr>
              <a:t>vocabulary</a:t>
            </a:r>
            <a:r>
              <a:rPr lang="en-GB" dirty="0">
                <a:latin typeface="Century Gothic" panose="020B0502020202020204" pitchFamily="34" charset="0"/>
              </a:rPr>
              <a:t> (nouns, prepositions, adjectives </a:t>
            </a:r>
            <a:r>
              <a:rPr lang="en-GB" dirty="0" err="1">
                <a:latin typeface="Century Gothic" panose="020B0502020202020204" pitchFamily="34" charset="0"/>
              </a:rPr>
              <a:t>etc</a:t>
            </a:r>
            <a:r>
              <a:rPr lang="en-GB" dirty="0">
                <a:latin typeface="Century Gothic" panose="020B0502020202020204" pitchFamily="34" charset="0"/>
              </a:rPr>
              <a:t>) that will be needed for production activities.</a:t>
            </a:r>
          </a:p>
          <a:p>
            <a:r>
              <a:rPr lang="en-GB" dirty="0">
                <a:latin typeface="Century Gothic" panose="020B0502020202020204" pitchFamily="34" charset="0"/>
              </a:rPr>
              <a:t>The aim is to let learners </a:t>
            </a:r>
            <a:r>
              <a:rPr lang="en-GB" b="1" u="sng" dirty="0">
                <a:latin typeface="Century Gothic" panose="020B0502020202020204" pitchFamily="34" charset="0"/>
              </a:rPr>
              <a:t>try</a:t>
            </a:r>
            <a:r>
              <a:rPr lang="en-GB" dirty="0">
                <a:latin typeface="Century Gothic" panose="020B0502020202020204" pitchFamily="34" charset="0"/>
              </a:rPr>
              <a:t> to recall the necessary vocabulary (i.e., not always provide whole speaking or writing frames for everything).</a:t>
            </a:r>
          </a:p>
          <a:p>
            <a:r>
              <a:rPr lang="en-GB" dirty="0">
                <a:latin typeface="Century Gothic" panose="020B0502020202020204" pitchFamily="34" charset="0"/>
              </a:rPr>
              <a:t>But, where necessary, more scaffolding is possible (we have provided lists of vocabulary for teachers to use with selected pupils, perhaps)</a:t>
            </a:r>
          </a:p>
          <a:p>
            <a:r>
              <a:rPr lang="en-GB" b="1" u="sng" dirty="0">
                <a:latin typeface="Century Gothic" panose="020B0502020202020204" pitchFamily="34" charset="0"/>
              </a:rPr>
              <a:t>Try to focus on rewarding the grammar point under focus, and not worry too much about everything else being accurate . If we want </a:t>
            </a:r>
            <a:r>
              <a:rPr lang="en-GB" b="1" i="1" u="sng" dirty="0">
                <a:latin typeface="Century Gothic" panose="020B0502020202020204" pitchFamily="34" charset="0"/>
              </a:rPr>
              <a:t>everything</a:t>
            </a:r>
            <a:r>
              <a:rPr lang="en-GB" b="1" u="sng" dirty="0">
                <a:latin typeface="Century Gothic" panose="020B0502020202020204" pitchFamily="34" charset="0"/>
              </a:rPr>
              <a:t> to be accurate </a:t>
            </a:r>
            <a:r>
              <a:rPr lang="en-GB" b="1" i="1" u="sng" dirty="0">
                <a:latin typeface="Century Gothic" panose="020B0502020202020204" pitchFamily="34" charset="0"/>
              </a:rPr>
              <a:t>all </a:t>
            </a:r>
            <a:r>
              <a:rPr lang="en-GB" b="1" u="sng" dirty="0">
                <a:latin typeface="Century Gothic" panose="020B0502020202020204" pitchFamily="34" charset="0"/>
              </a:rPr>
              <a:t>the time, </a:t>
            </a:r>
            <a:r>
              <a:rPr lang="en-GB" dirty="0">
                <a:latin typeface="Century Gothic" panose="020B0502020202020204" pitchFamily="34" charset="0"/>
              </a:rPr>
              <a:t>this is what leads to very rigid formulae teaching, and the over-use of strict writing frames that don’t provide any desirable difficulty for the learners. </a:t>
            </a:r>
          </a:p>
          <a:p>
            <a:r>
              <a:rPr lang="en-GB" dirty="0">
                <a:latin typeface="Century Gothic" panose="020B0502020202020204" pitchFamily="34" charset="0"/>
              </a:rPr>
              <a:t>In other words: </a:t>
            </a:r>
          </a:p>
          <a:p>
            <a:r>
              <a:rPr lang="en-GB" dirty="0">
                <a:latin typeface="Century Gothic" panose="020B0502020202020204" pitchFamily="34" charset="0"/>
              </a:rPr>
              <a:t>The key is that learners are getting the grammatical markers correct and pulling out the verbs from memory. Support with the other vocabulary is ok (particularly in the earlier controlled production activities) and some errors in this other vocabulary can be tolerated (e.g., adjectival agreement if that hasn’t been taught yet).</a:t>
            </a:r>
          </a:p>
          <a:p>
            <a:r>
              <a:rPr lang="en-GB" dirty="0">
                <a:latin typeface="Century Gothic" panose="020B0502020202020204" pitchFamily="34" charset="0"/>
              </a:rPr>
              <a:t>Try to aim for ‘desirable difficulty’ and resist the temptation to use lots of frames and holistic phrases.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We will now look at an example sequence of resources for French. We have an example to show you about syntax (question formation, using SV inversion).</a:t>
            </a:r>
          </a:p>
          <a:p>
            <a:endParaRPr lang="en-GB" dirty="0"/>
          </a:p>
        </p:txBody>
      </p:sp>
      <p:sp>
        <p:nvSpPr>
          <p:cNvPr id="4" name="Slide Number Placeholder 3"/>
          <p:cNvSpPr>
            <a:spLocks noGrp="1"/>
          </p:cNvSpPr>
          <p:nvPr>
            <p:ph type="sldNum" sz="quarter" idx="10"/>
          </p:nvPr>
        </p:nvSpPr>
        <p:spPr/>
        <p:txBody>
          <a:bodyPr/>
          <a:lstStyle/>
          <a:p>
            <a:fld id="{043A8A7F-8001-489D-9544-204206AF9801}" type="slidenum">
              <a:rPr lang="en-GB" smtClean="0"/>
              <a:t>13</a:t>
            </a:fld>
            <a:endParaRPr lang="en-GB"/>
          </a:p>
        </p:txBody>
      </p:sp>
    </p:spTree>
    <p:extLst>
      <p:ext uri="{BB962C8B-B14F-4D97-AF65-F5344CB8AC3E}">
        <p14:creationId xmlns:p14="http://schemas.microsoft.com/office/powerpoint/2010/main" val="3139207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72843D9-4757-4631-B0CD-BAA271821DF5}" type="slidenum">
              <a:rPr lang="en-GB">
                <a:solidFill>
                  <a:prstClr val="black"/>
                </a:solidFill>
              </a:rPr>
              <a:pPr>
                <a:defRPr/>
              </a:pPr>
              <a:t>14</a:t>
            </a:fld>
            <a:endParaRPr lang="en-GB">
              <a:solidFill>
                <a:prstClr val="black"/>
              </a:solidFill>
            </a:endParaRPr>
          </a:p>
        </p:txBody>
      </p:sp>
    </p:spTree>
    <p:extLst>
      <p:ext uri="{BB962C8B-B14F-4D97-AF65-F5344CB8AC3E}">
        <p14:creationId xmlns:p14="http://schemas.microsoft.com/office/powerpoint/2010/main" val="1477503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Example of an activity that could be seen as in ‘extending phase’ : </a:t>
            </a:r>
            <a:r>
              <a:rPr lang="en-GB" b="0" baseline="0" dirty="0"/>
              <a:t>Providing examples of meaningful practice, with new vocabulary and little or no support.</a:t>
            </a:r>
          </a:p>
          <a:p>
            <a:endParaRPr lang="en-GB" dirty="0"/>
          </a:p>
        </p:txBody>
      </p:sp>
      <p:sp>
        <p:nvSpPr>
          <p:cNvPr id="4" name="Slide Number Placeholder 3"/>
          <p:cNvSpPr>
            <a:spLocks noGrp="1"/>
          </p:cNvSpPr>
          <p:nvPr>
            <p:ph type="sldNum" sz="quarter" idx="10"/>
          </p:nvPr>
        </p:nvSpPr>
        <p:spPr/>
        <p:txBody>
          <a:bodyPr/>
          <a:lstStyle/>
          <a:p>
            <a:fld id="{043A8A7F-8001-489D-9544-204206AF9801}"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48087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Example of an activity that could be seen as in ‘extending phase’ : </a:t>
            </a:r>
            <a:r>
              <a:rPr lang="en-GB" b="0" baseline="0" dirty="0"/>
              <a:t>Providing examples of meaningful practice, with new vocabulary and little or no support.</a:t>
            </a:r>
          </a:p>
          <a:p>
            <a:endParaRPr lang="en-GB" dirty="0"/>
          </a:p>
          <a:p>
            <a:r>
              <a:rPr lang="en-GB" b="1" dirty="0"/>
              <a:t>EXTENSION with other vocabulary.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This slide challenges the learners’ ability to apply the statement vs question formation with other activities that have not yet been revised.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Note, some learners may need to see some vocabulary first.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Remember, the focus here is on word order, so if pupils don’t shorten the verb from the infinitive to the 2</a:t>
            </a:r>
            <a:r>
              <a:rPr lang="en-GB" sz="1200" b="0" i="0" kern="1200" baseline="30000" dirty="0">
                <a:solidFill>
                  <a:schemeClr val="tx1"/>
                </a:solidFill>
                <a:effectLst/>
                <a:latin typeface="+mn-lt"/>
                <a:ea typeface="+mn-ea"/>
                <a:cs typeface="+mn-cs"/>
              </a:rPr>
              <a:t>nd</a:t>
            </a:r>
            <a:r>
              <a:rPr lang="en-GB" sz="1200" b="0" i="0" kern="1200" dirty="0">
                <a:solidFill>
                  <a:schemeClr val="tx1"/>
                </a:solidFill>
                <a:effectLst/>
                <a:latin typeface="+mn-lt"/>
                <a:ea typeface="+mn-ea"/>
                <a:cs typeface="+mn-cs"/>
              </a:rPr>
              <a:t> person singular, you can gently correct it but don’t get distracted from the main purpose of this activity. There are other opportunities to work more on verb endings, but in </a:t>
            </a:r>
            <a:r>
              <a:rPr lang="en-GB" sz="1200" b="1" i="1" kern="1200" dirty="0">
                <a:solidFill>
                  <a:schemeClr val="tx1"/>
                </a:solidFill>
                <a:effectLst/>
                <a:latin typeface="+mn-lt"/>
                <a:ea typeface="+mn-ea"/>
                <a:cs typeface="+mn-cs"/>
              </a:rPr>
              <a:t>this </a:t>
            </a:r>
            <a:r>
              <a:rPr lang="en-GB" sz="1200" b="0" i="0" kern="1200" dirty="0">
                <a:solidFill>
                  <a:schemeClr val="tx1"/>
                </a:solidFill>
                <a:effectLst/>
                <a:latin typeface="+mn-lt"/>
                <a:ea typeface="+mn-ea"/>
                <a:cs typeface="+mn-cs"/>
              </a:rPr>
              <a:t>activity, try to focus on whether or not the word order and intonation express a question or a statement.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This session could then lead to </a:t>
            </a:r>
            <a:r>
              <a:rPr lang="en-GB" sz="1200" b="0" i="0" kern="1200" dirty="0" err="1">
                <a:solidFill>
                  <a:schemeClr val="tx1"/>
                </a:solidFill>
                <a:effectLst/>
                <a:latin typeface="+mn-lt"/>
                <a:ea typeface="+mn-ea"/>
                <a:cs typeface="+mn-cs"/>
              </a:rPr>
              <a:t>pairwork</a:t>
            </a:r>
            <a:r>
              <a:rPr lang="en-GB" sz="1200" b="0" i="0" kern="1200" dirty="0">
                <a:solidFill>
                  <a:schemeClr val="tx1"/>
                </a:solidFill>
                <a:effectLst/>
                <a:latin typeface="+mn-lt"/>
                <a:ea typeface="+mn-ea"/>
                <a:cs typeface="+mn-cs"/>
              </a:rPr>
              <a:t> activities (“Bingo” and “All Activities”).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2152820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dirty="0">
                <a:solidFill>
                  <a:schemeClr val="tx1"/>
                </a:solidFill>
                <a:effectLst/>
                <a:latin typeface="+mn-lt"/>
                <a:ea typeface="+mn-ea"/>
                <a:cs typeface="+mn-cs"/>
              </a:rPr>
              <a:t>BINGO, forcing learners to produce and notice word order to indicate questions.</a:t>
            </a:r>
          </a:p>
          <a:p>
            <a:r>
              <a:rPr lang="en-GB" sz="1200" b="0" i="0" u="none" strike="noStrike" kern="1200" dirty="0">
                <a:solidFill>
                  <a:schemeClr val="tx1"/>
                </a:solidFill>
                <a:effectLst/>
                <a:latin typeface="+mn-lt"/>
                <a:ea typeface="+mn-ea"/>
                <a:cs typeface="+mn-cs"/>
              </a:rPr>
              <a:t>Hand out Bingo cards to learners in pairs, one receives the Partner A cards and one receives the Partner B cards. Each learner should first of all fill in appropriate sentences for each picture in the top grid, taking note of whether it is a question (question mark) or a statement (tick). </a:t>
            </a:r>
            <a:br>
              <a:rPr lang="en-GB" sz="1200" b="0" i="0" u="none" strike="noStrike" kern="1200" dirty="0">
                <a:solidFill>
                  <a:schemeClr val="tx1"/>
                </a:solidFill>
                <a:effectLst/>
                <a:latin typeface="+mn-lt"/>
                <a:ea typeface="+mn-ea"/>
                <a:cs typeface="+mn-cs"/>
              </a:rPr>
            </a:br>
            <a:r>
              <a:rPr lang="en-GB" sz="1200" b="0" i="0" u="none" strike="noStrike" kern="1200" dirty="0">
                <a:solidFill>
                  <a:schemeClr val="tx1"/>
                </a:solidFill>
                <a:effectLst/>
                <a:latin typeface="+mn-lt"/>
                <a:ea typeface="+mn-ea"/>
                <a:cs typeface="+mn-cs"/>
              </a:rPr>
              <a:t>Once the learners have filled in the cards, they should take it in turns to read at random one of the statements from the eight pictures. Using the bottom grid, the partner should listen to each utterance, work out which picture is being referred to and then add a tick or a question mark. They should take it in turns to do this and once all eight utterances have been read out they should check their answers to see if they have added the correct symbol.</a:t>
            </a:r>
          </a:p>
          <a:p>
            <a:endParaRPr lang="en-GB" sz="1200" b="0" i="0" u="none" strike="noStrike" kern="1200" dirty="0">
              <a:solidFill>
                <a:schemeClr val="tx1"/>
              </a:solidFill>
              <a:effectLst/>
              <a:latin typeface="+mn-lt"/>
              <a:ea typeface="+mn-ea"/>
              <a:cs typeface="+mn-cs"/>
            </a:endParaRPr>
          </a:p>
          <a:p>
            <a:r>
              <a:rPr lang="en-GB" sz="1200" b="1" i="0" u="none" strike="noStrike" kern="1200" dirty="0">
                <a:solidFill>
                  <a:schemeClr val="tx1"/>
                </a:solidFill>
                <a:effectLst/>
                <a:latin typeface="+mn-lt"/>
                <a:ea typeface="+mn-ea"/>
                <a:cs typeface="+mn-cs"/>
              </a:rPr>
              <a:t>ALL ACTIVITIES, forcing learners to produce and notice word order to indicate questions</a:t>
            </a:r>
          </a:p>
          <a:p>
            <a:r>
              <a:rPr lang="en-GB" sz="1200" b="0" i="0" u="none" strike="noStrike" kern="1200" dirty="0">
                <a:solidFill>
                  <a:schemeClr val="tx1"/>
                </a:solidFill>
                <a:effectLst/>
                <a:latin typeface="+mn-lt"/>
                <a:ea typeface="+mn-ea"/>
                <a:cs typeface="+mn-cs"/>
              </a:rPr>
              <a:t>Learners could then be given the All Activities cards which contain all images plus full stops and question mark. Students could put the punctuation symbols upside down into one pile and turn the activity cards upside down into another. Each learner should take it in turns to select a card from each pile and either read the activity as a statement or a question! Their partner has to answer ‘</a:t>
            </a:r>
            <a:r>
              <a:rPr lang="en-GB" sz="1200" b="0" i="0" u="none" strike="noStrike" kern="1200" dirty="0" err="1">
                <a:solidFill>
                  <a:schemeClr val="tx1"/>
                </a:solidFill>
                <a:effectLst/>
                <a:latin typeface="+mn-lt"/>
                <a:ea typeface="+mn-ea"/>
                <a:cs typeface="+mn-cs"/>
              </a:rPr>
              <a:t>oui</a:t>
            </a:r>
            <a:r>
              <a:rPr lang="en-GB" sz="1200" b="0" i="0" u="none" strike="noStrike" kern="1200" dirty="0">
                <a:solidFill>
                  <a:schemeClr val="tx1"/>
                </a:solidFill>
                <a:effectLst/>
                <a:latin typeface="+mn-lt"/>
                <a:ea typeface="+mn-ea"/>
                <a:cs typeface="+mn-cs"/>
              </a:rPr>
              <a:t>’ or ’non’ </a:t>
            </a:r>
            <a:r>
              <a:rPr lang="en-GB" sz="1200" b="0" i="1" u="none" strike="noStrike" kern="1200" dirty="0">
                <a:solidFill>
                  <a:schemeClr val="tx1"/>
                </a:solidFill>
                <a:effectLst/>
                <a:latin typeface="+mn-lt"/>
                <a:ea typeface="+mn-ea"/>
                <a:cs typeface="+mn-cs"/>
              </a:rPr>
              <a:t>if it is a question</a:t>
            </a:r>
            <a:r>
              <a:rPr lang="en-GB" sz="1200" b="0" i="0" u="none" strike="noStrike" kern="1200" dirty="0">
                <a:solidFill>
                  <a:schemeClr val="tx1"/>
                </a:solidFill>
                <a:effectLst/>
                <a:latin typeface="+mn-lt"/>
                <a:ea typeface="+mn-ea"/>
                <a:cs typeface="+mn-cs"/>
              </a:rPr>
              <a:t>. But if it is a statement, they do not need to answer. </a:t>
            </a:r>
          </a:p>
          <a:p>
            <a:r>
              <a:rPr lang="en-GB" sz="1200" b="0" i="0" u="none" strike="noStrike" kern="1200" dirty="0">
                <a:solidFill>
                  <a:schemeClr val="tx1"/>
                </a:solidFill>
                <a:effectLst/>
                <a:latin typeface="+mn-lt"/>
                <a:ea typeface="+mn-ea"/>
                <a:cs typeface="+mn-cs"/>
              </a:rPr>
              <a:t>You could ask them to use robotic voices when they make their statements or questions, so that their partner really has to listen out for the word order, and can’t use intonation as a clue at all. </a:t>
            </a:r>
          </a:p>
          <a:p>
            <a:r>
              <a:rPr lang="en-GB" sz="1200" b="0" i="0" u="none" strike="noStrike" kern="1200" dirty="0">
                <a:solidFill>
                  <a:schemeClr val="tx1"/>
                </a:solidFill>
                <a:effectLst/>
                <a:latin typeface="+mn-lt"/>
                <a:ea typeface="+mn-ea"/>
                <a:cs typeface="+mn-cs"/>
              </a:rPr>
              <a:t>They should replace the punctuation cards underneath the pack each time.</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3133715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Screen</a:t>
            </a:r>
            <a:r>
              <a:rPr lang="en-GB" baseline="0" dirty="0"/>
              <a:t> shot of the Bingo game</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3625146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Vocab help sheet</a:t>
            </a:r>
          </a:p>
          <a:p>
            <a:r>
              <a:rPr lang="en-GB" b="0" u="none" dirty="0"/>
              <a:t>Some students</a:t>
            </a:r>
            <a:r>
              <a:rPr lang="en-GB" b="0" u="none" baseline="0" dirty="0"/>
              <a:t> may need reference to the infinitives during the pair work activities. </a:t>
            </a:r>
          </a:p>
          <a:p>
            <a:endParaRPr lang="en-GB" b="0" u="none" baseline="0" dirty="0"/>
          </a:p>
          <a:p>
            <a:r>
              <a:rPr lang="en-GB" baseline="0" dirty="0"/>
              <a:t>Verb frequency rankings (1 is the most common word in French): jouer (219); faire (25); chanter (1820); marcher (1532); </a:t>
            </a:r>
            <a:r>
              <a:rPr lang="en-GB" baseline="0" dirty="0" err="1"/>
              <a:t>dessiner</a:t>
            </a:r>
            <a:r>
              <a:rPr lang="en-GB" baseline="0" dirty="0"/>
              <a:t> (2086); </a:t>
            </a:r>
            <a:r>
              <a:rPr lang="en-GB" baseline="0" dirty="0" err="1"/>
              <a:t>courir</a:t>
            </a:r>
            <a:r>
              <a:rPr lang="en-GB" baseline="0" dirty="0"/>
              <a:t> (1447);  </a:t>
            </a:r>
            <a:r>
              <a:rPr lang="en-GB" baseline="0" dirty="0" err="1"/>
              <a:t>nager</a:t>
            </a:r>
            <a:r>
              <a:rPr lang="en-GB" baseline="0" dirty="0"/>
              <a:t> (&gt;5000); </a:t>
            </a:r>
            <a:r>
              <a:rPr lang="en-GB" baseline="0" dirty="0" err="1"/>
              <a:t>sauter</a:t>
            </a:r>
            <a:r>
              <a:rPr lang="en-GB" baseline="0" dirty="0"/>
              <a:t> (2114).</a:t>
            </a:r>
            <a:endParaRPr lang="en-GB" sz="1200" kern="1200" dirty="0">
              <a:solidFill>
                <a:schemeClr val="tx1"/>
              </a:solidFill>
              <a:effectLst/>
              <a:latin typeface="+mn-lt"/>
              <a:ea typeface="+mn-ea"/>
              <a:cs typeface="+mn-cs"/>
            </a:endParaRPr>
          </a:p>
          <a:p>
            <a:r>
              <a:rPr lang="de-DE" sz="1200" b="0" i="0" kern="1200" dirty="0">
                <a:solidFill>
                  <a:schemeClr val="tx1"/>
                </a:solidFill>
                <a:effectLst/>
                <a:latin typeface="+mn-lt"/>
                <a:ea typeface="+mn-ea"/>
                <a:cs typeface="+mn-cs"/>
              </a:rPr>
              <a:t>Source: </a:t>
            </a:r>
            <a:r>
              <a:rPr lang="en-GB" sz="1200" kern="1200" dirty="0" err="1">
                <a:solidFill>
                  <a:schemeClr val="tx1"/>
                </a:solidFill>
                <a:effectLst/>
                <a:latin typeface="+mn-lt"/>
                <a:ea typeface="+mn-ea"/>
                <a:cs typeface="+mn-cs"/>
              </a:rPr>
              <a:t>Londsale</a:t>
            </a:r>
            <a:r>
              <a:rPr lang="en-GB" sz="1200" kern="1200" dirty="0">
                <a:solidFill>
                  <a:schemeClr val="tx1"/>
                </a:solidFill>
                <a:effectLst/>
                <a:latin typeface="+mn-lt"/>
                <a:ea typeface="+mn-ea"/>
                <a:cs typeface="+mn-cs"/>
              </a:rPr>
              <a:t>, D., &amp; Le Bras, Y.  (2009). </a:t>
            </a:r>
            <a:r>
              <a:rPr lang="en-GB" sz="1200" i="1" kern="1200" dirty="0">
                <a:solidFill>
                  <a:schemeClr val="tx1"/>
                </a:solidFill>
                <a:effectLst/>
                <a:latin typeface="+mn-lt"/>
                <a:ea typeface="+mn-ea"/>
                <a:cs typeface="+mn-cs"/>
              </a:rPr>
              <a:t>A Frequency Dictionary of French: Core vocabulary for learners </a:t>
            </a:r>
            <a:r>
              <a:rPr lang="en-GB" sz="1200" kern="1200" dirty="0">
                <a:solidFill>
                  <a:schemeClr val="tx1"/>
                </a:solidFill>
                <a:effectLst/>
                <a:latin typeface="+mn-lt"/>
                <a:ea typeface="+mn-ea"/>
                <a:cs typeface="+mn-cs"/>
              </a:rPr>
              <a:t>London: Routledge.</a:t>
            </a:r>
          </a:p>
          <a:p>
            <a:endParaRPr lang="en-GB" b="0" u="none" dirty="0"/>
          </a:p>
        </p:txBody>
      </p:sp>
      <p:sp>
        <p:nvSpPr>
          <p:cNvPr id="4" name="Slide Number Placeholder 3"/>
          <p:cNvSpPr>
            <a:spLocks noGrp="1"/>
          </p:cNvSpPr>
          <p:nvPr>
            <p:ph type="sldNum" sz="quarter" idx="10"/>
          </p:nvPr>
        </p:nvSpPr>
        <p:spPr/>
        <p:txBody>
          <a:bodyPr/>
          <a:lstStyle/>
          <a:p>
            <a:fld id="{051212F4-EB5A-464B-92EC-DACFCB1CC2CD}" type="slidenum">
              <a:rPr lang="en-GB">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3942177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 to TRG: Aims of this session</a:t>
            </a:r>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845546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How to teach and learn grammar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Now going to look at sequence of activities for teaching the perfect tense in German</a:t>
            </a:r>
          </a:p>
          <a:p>
            <a:endParaRPr lang="en-GB" dirty="0"/>
          </a:p>
        </p:txBody>
      </p:sp>
      <p:sp>
        <p:nvSpPr>
          <p:cNvPr id="4" name="Slide Number Placeholder 3"/>
          <p:cNvSpPr>
            <a:spLocks noGrp="1"/>
          </p:cNvSpPr>
          <p:nvPr>
            <p:ph type="sldNum" sz="quarter" idx="10"/>
          </p:nvPr>
        </p:nvSpPr>
        <p:spPr/>
        <p:txBody>
          <a:bodyPr/>
          <a:lstStyle/>
          <a:p>
            <a:fld id="{043A8A7F-8001-489D-9544-204206AF9801}" type="slidenum">
              <a:rPr lang="en-GB" smtClean="0"/>
              <a:t>20</a:t>
            </a:fld>
            <a:endParaRPr lang="en-GB"/>
          </a:p>
        </p:txBody>
      </p:sp>
    </p:spTree>
    <p:extLst>
      <p:ext uri="{BB962C8B-B14F-4D97-AF65-F5344CB8AC3E}">
        <p14:creationId xmlns:p14="http://schemas.microsoft.com/office/powerpoint/2010/main" val="748393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2998995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We’re now going to look at a sequence of resources for teaching Reflexive ‘me’ in Spanish.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This sequence will also explain ‘How to create a grammar sequence’. The sequence of resources has been annotated to illustrate useful features to think about and include when designing new grammar teaching resources, based on NCELP’s recommendations.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As you go through this next sequence of resources: you can first discuss the content of the resource itself (as with the previous sequences), and then show the annotations explaining how the resource was created.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2038814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latin typeface="Calibri" panose="020F0502020204030204"/>
              </a:rPr>
              <a:pPr/>
              <a:t>23</a:t>
            </a:fld>
            <a:endParaRPr lang="en-GB">
              <a:solidFill>
                <a:prstClr val="black"/>
              </a:solidFill>
              <a:latin typeface="Calibri" panose="020F0502020204030204"/>
            </a:endParaRPr>
          </a:p>
        </p:txBody>
      </p:sp>
    </p:spTree>
    <p:extLst>
      <p:ext uri="{BB962C8B-B14F-4D97-AF65-F5344CB8AC3E}">
        <p14:creationId xmlns:p14="http://schemas.microsoft.com/office/powerpoint/2010/main" val="846479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Show</a:t>
            </a:r>
            <a:r>
              <a:rPr lang="en-GB" baseline="0" dirty="0"/>
              <a:t> the grammar explanation first, then click to display the annotations.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Teachers can skip the speech bubble if they wish. It is ok to teach part of a rule and then add a variation later. Or you might want to mention this here now. Either way, just giving this information here or not, won’t make much difference to learning, as the pupils will just practise the reflexive</a:t>
            </a:r>
            <a:r>
              <a:rPr lang="en-GB" baseline="0" dirty="0"/>
              <a:t> pronoun</a:t>
            </a:r>
            <a:r>
              <a:rPr lang="en-GB" dirty="0"/>
              <a:t> ‘before the verb’ here. </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24</a:t>
            </a:fld>
            <a:endParaRPr lang="en-GB"/>
          </a:p>
        </p:txBody>
      </p:sp>
    </p:spTree>
    <p:extLst>
      <p:ext uri="{BB962C8B-B14F-4D97-AF65-F5344CB8AC3E}">
        <p14:creationId xmlns:p14="http://schemas.microsoft.com/office/powerpoint/2010/main" val="1223485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GB" dirty="0"/>
              <a:t>Ask the pupils: Imagine: When might you say ‘I talk to myself’ ?! </a:t>
            </a:r>
          </a:p>
          <a:p>
            <a:pPr marL="0" lvl="0" indent="0" algn="l" rtl="0">
              <a:lnSpc>
                <a:spcPct val="100000"/>
              </a:lnSpc>
              <a:spcBef>
                <a:spcPts val="0"/>
              </a:spcBef>
              <a:spcAft>
                <a:spcPts val="0"/>
              </a:spcAft>
              <a:buSzPts val="1400"/>
              <a:buNone/>
            </a:pPr>
            <a:r>
              <a:rPr lang="en-GB" dirty="0"/>
              <a:t>When might you say you ‘write to yourself’? Ever write yourself reminders, or send yourself a text to remind yourself to do something?</a:t>
            </a:r>
          </a:p>
          <a:p>
            <a:pPr marL="0" lvl="0" indent="0" algn="l" rtl="0">
              <a:lnSpc>
                <a:spcPct val="100000"/>
              </a:lnSpc>
              <a:spcBef>
                <a:spcPts val="0"/>
              </a:spcBef>
              <a:spcAft>
                <a:spcPts val="0"/>
              </a:spcAft>
              <a:buSzPts val="1400"/>
              <a:buNone/>
            </a:pPr>
            <a:r>
              <a:rPr lang="en-GB" dirty="0"/>
              <a:t>You will get some fun answers. The idea is to convey that ‘notion’ of </a:t>
            </a:r>
            <a:r>
              <a:rPr lang="en-GB" dirty="0" err="1"/>
              <a:t>reflexiveness</a:t>
            </a:r>
            <a:r>
              <a:rPr lang="en-GB" dirty="0"/>
              <a:t>. </a:t>
            </a:r>
          </a:p>
          <a:p>
            <a:pPr marL="0" lvl="0" indent="0" algn="l" rtl="0">
              <a:lnSpc>
                <a:spcPct val="100000"/>
              </a:lnSpc>
              <a:spcBef>
                <a:spcPts val="0"/>
              </a:spcBef>
              <a:spcAft>
                <a:spcPts val="0"/>
              </a:spcAft>
              <a:buClr>
                <a:schemeClr val="dk1"/>
              </a:buClr>
              <a:buSzPts val="1100"/>
              <a:buFont typeface="Arial"/>
              <a:buNone/>
            </a:pPr>
            <a:r>
              <a:rPr lang="en-GB" dirty="0"/>
              <a:t>It can be applied to any verb, really! You just need a context for it to make sense. </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25</a:t>
            </a:fld>
            <a:endParaRPr lang="en-GB"/>
          </a:p>
        </p:txBody>
      </p:sp>
    </p:spTree>
    <p:extLst>
      <p:ext uri="{BB962C8B-B14F-4D97-AF65-F5344CB8AC3E}">
        <p14:creationId xmlns:p14="http://schemas.microsoft.com/office/powerpoint/2010/main" val="1986101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Notice that in English, we don’t always say the reflexive pronoun - we assume it! </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26</a:t>
            </a:fld>
            <a:endParaRPr lang="en-GB"/>
          </a:p>
        </p:txBody>
      </p:sp>
    </p:spTree>
    <p:extLst>
      <p:ext uri="{BB962C8B-B14F-4D97-AF65-F5344CB8AC3E}">
        <p14:creationId xmlns:p14="http://schemas.microsoft.com/office/powerpoint/2010/main" val="4187668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dirty="0"/>
              <a:t>This slide shows</a:t>
            </a:r>
            <a:r>
              <a:rPr lang="en-GB" b="1" baseline="0" dirty="0"/>
              <a:t> the reading activity. </a:t>
            </a:r>
            <a:r>
              <a:rPr lang="en-GB" b="1" baseline="0"/>
              <a:t>The next slide explains key features of the task. </a:t>
            </a:r>
            <a:endParaRPr lang="en-GB" b="1"/>
          </a:p>
          <a:p>
            <a:endParaRPr lang="en-GB" dirty="0"/>
          </a:p>
          <a:p>
            <a:r>
              <a:rPr lang="en-GB" dirty="0"/>
              <a:t>Verb frequency rankings (1 is the</a:t>
            </a:r>
            <a:r>
              <a:rPr lang="en-GB" baseline="0" dirty="0"/>
              <a:t> most frequent word in Spanish):</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err="1"/>
              <a:t>levantar</a:t>
            </a:r>
            <a:r>
              <a:rPr lang="en-GB" baseline="0" dirty="0"/>
              <a:t> [354]; </a:t>
            </a:r>
            <a:r>
              <a:rPr lang="en-GB" baseline="0" dirty="0" err="1"/>
              <a:t>despertar</a:t>
            </a:r>
            <a:r>
              <a:rPr lang="en-GB" baseline="0" dirty="0"/>
              <a:t> [894]; </a:t>
            </a:r>
            <a:r>
              <a:rPr lang="en-GB" baseline="0" dirty="0" err="1"/>
              <a:t>lavar</a:t>
            </a:r>
            <a:r>
              <a:rPr lang="en-GB" baseline="0" dirty="0"/>
              <a:t> [1676]; </a:t>
            </a:r>
            <a:r>
              <a:rPr lang="en-GB" baseline="0" dirty="0" err="1"/>
              <a:t>sacar</a:t>
            </a:r>
            <a:r>
              <a:rPr lang="en-GB" baseline="0" dirty="0"/>
              <a:t> [273]; preparer [570]; </a:t>
            </a:r>
            <a:r>
              <a:rPr lang="en-GB" baseline="0" dirty="0" err="1"/>
              <a:t>llamar</a:t>
            </a:r>
            <a:r>
              <a:rPr lang="en-GB" baseline="0" dirty="0"/>
              <a:t> [122]; </a:t>
            </a:r>
            <a:r>
              <a:rPr lang="en-GB" baseline="0" dirty="0" err="1"/>
              <a:t>escribir</a:t>
            </a:r>
            <a:r>
              <a:rPr lang="en-GB" baseline="0" dirty="0"/>
              <a:t> [198]; </a:t>
            </a:r>
            <a:r>
              <a:rPr lang="en-GB" baseline="0" dirty="0" err="1"/>
              <a:t>enseñar</a:t>
            </a:r>
            <a:r>
              <a:rPr lang="en-GB" baseline="0" dirty="0"/>
              <a:t> [610]; </a:t>
            </a:r>
            <a:r>
              <a:rPr lang="en-GB" baseline="0" dirty="0" err="1"/>
              <a:t>quemar</a:t>
            </a:r>
            <a:r>
              <a:rPr lang="en-GB" baseline="0" dirty="0"/>
              <a:t> [1648]; </a:t>
            </a:r>
            <a:r>
              <a:rPr lang="en-GB" baseline="0" dirty="0" err="1"/>
              <a:t>presentar</a:t>
            </a:r>
            <a:r>
              <a:rPr lang="en-GB" baseline="0" dirty="0"/>
              <a:t> [235].</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aseline="0" dirty="0"/>
              <a:t>Source: Davies, K. and Davies, K. (2018). A frequency dictionary of Spanish: Core vocabulary for learners (2</a:t>
            </a:r>
            <a:r>
              <a:rPr lang="en-GB" baseline="30000" dirty="0"/>
              <a:t>nd</a:t>
            </a:r>
            <a:r>
              <a:rPr lang="en-GB" baseline="0" dirty="0"/>
              <a:t> ed.). London: Routledge</a:t>
            </a:r>
            <a:endParaRPr lang="en-GB"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aseline="0" dirty="0"/>
          </a:p>
          <a:p>
            <a:endParaRPr lang="en-GB" dirty="0"/>
          </a:p>
        </p:txBody>
      </p:sp>
      <p:sp>
        <p:nvSpPr>
          <p:cNvPr id="4" name="Slide Number Placeholder 3"/>
          <p:cNvSpPr>
            <a:spLocks noGrp="1"/>
          </p:cNvSpPr>
          <p:nvPr>
            <p:ph type="sldNum" idx="10"/>
          </p:nvPr>
        </p:nvSpPr>
        <p:spPr/>
        <p:txBody>
          <a:bodyPr/>
          <a:lstStyle/>
          <a:p>
            <a:pPr algn="r">
              <a:buSzPts val="1200"/>
            </a:pPr>
            <a:fld id="{00000000-1234-1234-1234-123412341234}" type="slidenum">
              <a:rPr lang="en-GB" sz="1200" smtClean="0">
                <a:latin typeface="Calibri"/>
                <a:ea typeface="Calibri"/>
                <a:cs typeface="Calibri"/>
                <a:sym typeface="Calibri"/>
              </a:rPr>
              <a:pPr algn="r">
                <a:buSzPts val="1200"/>
              </a:pPr>
              <a:t>27</a:t>
            </a:fld>
            <a:endParaRPr lang="en-GB" sz="1200">
              <a:latin typeface="Calibri"/>
              <a:ea typeface="Calibri"/>
              <a:cs typeface="Calibri"/>
              <a:sym typeface="Calibri"/>
            </a:endParaRPr>
          </a:p>
        </p:txBody>
      </p:sp>
    </p:spTree>
    <p:extLst>
      <p:ext uri="{BB962C8B-B14F-4D97-AF65-F5344CB8AC3E}">
        <p14:creationId xmlns:p14="http://schemas.microsoft.com/office/powerpoint/2010/main" val="4201326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a:t>
            </a:r>
            <a:r>
              <a:rPr lang="en-GB" baseline="0" dirty="0"/>
              <a:t> to display each annotation</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28</a:t>
            </a:fld>
            <a:endParaRPr lang="en-GB"/>
          </a:p>
        </p:txBody>
      </p:sp>
    </p:spTree>
    <p:extLst>
      <p:ext uri="{BB962C8B-B14F-4D97-AF65-F5344CB8AC3E}">
        <p14:creationId xmlns:p14="http://schemas.microsoft.com/office/powerpoint/2010/main" val="3137785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*Explain</a:t>
            </a:r>
            <a:r>
              <a:rPr lang="en-GB" baseline="0" dirty="0"/>
              <a:t> listening activity and then click to display annotation.</a:t>
            </a:r>
            <a:endParaRPr lang="en-GB"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Blank grid for students</a:t>
            </a:r>
            <a:r>
              <a:rPr lang="en-GB" baseline="0" dirty="0"/>
              <a:t>. In this activity, students hear a verb with or without reflexive pronoun ‘me’ and have to decide which of two pictures matches it.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aseline="0" dirty="0"/>
              <a:t>E</a:t>
            </a:r>
            <a:r>
              <a:rPr lang="en-GB" dirty="0"/>
              <a:t>ach pair</a:t>
            </a:r>
            <a:r>
              <a:rPr lang="en-GB" baseline="0" dirty="0"/>
              <a:t> of pictures depicts (1) ‘action being done to (my)self’ and (2) ‘action being done to another person / thing’.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aseline="0" dirty="0"/>
              <a:t>Note that part of each sentence is ‘missing’ and students only hear the verb, with or without reflexive pronoun. This is done to remove non-grammatical cues that learners often rely on for meaning (e.g. an object after a transitive verb).</a:t>
            </a:r>
            <a:endParaRPr lang="en-GB"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aseline="0"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aseline="0" dirty="0"/>
              <a:t>Verb frequency rankings (1 is the most common word in Spanish): </a:t>
            </a:r>
            <a:r>
              <a:rPr lang="en-GB" baseline="0" dirty="0" err="1"/>
              <a:t>escribir</a:t>
            </a:r>
            <a:r>
              <a:rPr lang="en-GB" baseline="0" dirty="0"/>
              <a:t> [198]; </a:t>
            </a:r>
            <a:r>
              <a:rPr lang="en-GB" baseline="0" dirty="0" err="1"/>
              <a:t>sacar</a:t>
            </a:r>
            <a:r>
              <a:rPr lang="en-GB" baseline="0" dirty="0"/>
              <a:t> [273]; </a:t>
            </a:r>
            <a:r>
              <a:rPr lang="en-GB" baseline="0" dirty="0" err="1"/>
              <a:t>preguntar</a:t>
            </a:r>
            <a:r>
              <a:rPr lang="en-GB" baseline="0" dirty="0"/>
              <a:t> [219]; </a:t>
            </a:r>
            <a:r>
              <a:rPr lang="en-GB" baseline="0" dirty="0" err="1"/>
              <a:t>quemar</a:t>
            </a:r>
            <a:r>
              <a:rPr lang="en-GB" baseline="0" dirty="0"/>
              <a:t> [1648]; </a:t>
            </a:r>
            <a:r>
              <a:rPr lang="en-GB" baseline="0" dirty="0" err="1"/>
              <a:t>llamar</a:t>
            </a:r>
            <a:r>
              <a:rPr lang="en-GB" baseline="0" dirty="0"/>
              <a:t> [122]; </a:t>
            </a:r>
            <a:r>
              <a:rPr lang="en-GB" baseline="0" dirty="0" err="1"/>
              <a:t>lavar</a:t>
            </a:r>
            <a:r>
              <a:rPr lang="en-GB" baseline="0" dirty="0"/>
              <a:t> [1676]; </a:t>
            </a:r>
            <a:r>
              <a:rPr lang="en-GB" baseline="0" dirty="0" err="1"/>
              <a:t>secar</a:t>
            </a:r>
            <a:r>
              <a:rPr lang="en-GB" baseline="0" dirty="0"/>
              <a:t> [2239]; </a:t>
            </a:r>
            <a:r>
              <a:rPr lang="en-GB" baseline="0" dirty="0" err="1"/>
              <a:t>mirar</a:t>
            </a:r>
            <a:r>
              <a:rPr lang="en-GB" baseline="0" dirty="0"/>
              <a:t> [125]; </a:t>
            </a:r>
            <a:r>
              <a:rPr lang="en-GB" baseline="0" dirty="0" err="1"/>
              <a:t>levantar</a:t>
            </a:r>
            <a:r>
              <a:rPr lang="en-GB" baseline="0" dirty="0"/>
              <a:t> [354]; </a:t>
            </a:r>
            <a:r>
              <a:rPr lang="en-GB" baseline="0" dirty="0" err="1"/>
              <a:t>presentar</a:t>
            </a:r>
            <a:r>
              <a:rPr lang="en-GB" baseline="0" dirty="0"/>
              <a:t> [235].</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aseline="0" dirty="0"/>
              <a:t>Source: Davies, M. &amp; Davies, K. (2018). </a:t>
            </a:r>
            <a:r>
              <a:rPr lang="en-GB" i="1" baseline="0" dirty="0"/>
              <a:t>A frequency dictionary of Spanish: Core vocabulary for learners </a:t>
            </a:r>
            <a:r>
              <a:rPr lang="en-GB" i="0" baseline="0" dirty="0"/>
              <a:t>(2</a:t>
            </a:r>
            <a:r>
              <a:rPr lang="en-GB" i="0" baseline="30000" dirty="0"/>
              <a:t>nd</a:t>
            </a:r>
            <a:r>
              <a:rPr lang="en-GB" i="0" baseline="0" dirty="0"/>
              <a:t> ed.)</a:t>
            </a:r>
            <a:r>
              <a:rPr lang="en-GB" baseline="0" dirty="0"/>
              <a:t>. London: Routledge.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aseline="0"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baseline="0" dirty="0"/>
              <a:t>Transcript. </a:t>
            </a:r>
            <a:r>
              <a:rPr lang="en-GB" b="0" baseline="0" dirty="0"/>
              <a:t>1.</a:t>
            </a:r>
            <a:r>
              <a:rPr lang="en-GB" b="1" baseline="0" dirty="0"/>
              <a:t> </a:t>
            </a:r>
            <a:r>
              <a:rPr lang="en-GB" baseline="0" dirty="0"/>
              <a:t>me </a:t>
            </a:r>
            <a:r>
              <a:rPr lang="en-GB" baseline="0" dirty="0" err="1"/>
              <a:t>escribo</a:t>
            </a:r>
            <a:r>
              <a:rPr lang="en-GB" baseline="0" dirty="0"/>
              <a:t> *noise* / 2. me </a:t>
            </a:r>
            <a:r>
              <a:rPr lang="en-GB" baseline="0" dirty="0" err="1"/>
              <a:t>saco</a:t>
            </a:r>
            <a:r>
              <a:rPr lang="en-GB" baseline="0" dirty="0"/>
              <a:t> </a:t>
            </a:r>
            <a:r>
              <a:rPr lang="en-GB" baseline="0" dirty="0" err="1"/>
              <a:t>fotos</a:t>
            </a:r>
            <a:r>
              <a:rPr lang="en-GB" baseline="0" dirty="0"/>
              <a:t> </a:t>
            </a:r>
            <a:r>
              <a:rPr lang="en-GB" dirty="0"/>
              <a:t>*noise*</a:t>
            </a:r>
            <a:r>
              <a:rPr lang="en-GB" baseline="0" dirty="0"/>
              <a:t> / 3. </a:t>
            </a:r>
            <a:r>
              <a:rPr lang="en-GB" baseline="0" dirty="0" err="1"/>
              <a:t>pregunto</a:t>
            </a:r>
            <a:r>
              <a:rPr lang="en-GB" baseline="0" dirty="0"/>
              <a:t> </a:t>
            </a:r>
            <a:r>
              <a:rPr lang="en-GB" dirty="0"/>
              <a:t>*noise*</a:t>
            </a:r>
            <a:r>
              <a:rPr lang="en-GB" baseline="0" dirty="0"/>
              <a:t> / 4. </a:t>
            </a:r>
            <a:r>
              <a:rPr lang="en-GB" baseline="0" dirty="0" err="1"/>
              <a:t>quemo</a:t>
            </a:r>
            <a:r>
              <a:rPr lang="en-GB" baseline="0" dirty="0"/>
              <a:t> *noise* / 5. </a:t>
            </a:r>
            <a:r>
              <a:rPr lang="en-GB" baseline="0" dirty="0" err="1"/>
              <a:t>llamo</a:t>
            </a:r>
            <a:r>
              <a:rPr lang="en-GB" baseline="0" dirty="0"/>
              <a:t> *noise* / 6. me </a:t>
            </a:r>
            <a:r>
              <a:rPr lang="en-GB" baseline="0" dirty="0" err="1"/>
              <a:t>lavo</a:t>
            </a:r>
            <a:r>
              <a:rPr lang="en-GB" baseline="0" dirty="0"/>
              <a:t> *noise* / 7. </a:t>
            </a:r>
            <a:r>
              <a:rPr lang="en-GB" baseline="0" dirty="0" err="1"/>
              <a:t>seco</a:t>
            </a:r>
            <a:r>
              <a:rPr lang="en-GB" baseline="0" dirty="0"/>
              <a:t> *noise*  / 8. </a:t>
            </a:r>
            <a:r>
              <a:rPr lang="en-GB" baseline="0" dirty="0" err="1"/>
              <a:t>miro</a:t>
            </a:r>
            <a:r>
              <a:rPr lang="en-GB" baseline="0" dirty="0"/>
              <a:t> *noise* / 9. me </a:t>
            </a:r>
            <a:r>
              <a:rPr lang="en-GB" baseline="0" dirty="0" err="1"/>
              <a:t>levanto</a:t>
            </a:r>
            <a:r>
              <a:rPr lang="en-GB" baseline="0" dirty="0"/>
              <a:t> *noise* / 10. me </a:t>
            </a:r>
            <a:r>
              <a:rPr lang="en-GB" baseline="0" dirty="0" err="1"/>
              <a:t>presento</a:t>
            </a:r>
            <a:r>
              <a:rPr lang="en-GB" baseline="0" dirty="0"/>
              <a:t> *noise*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GB" baseline="0"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29</a:t>
            </a:fld>
            <a:endParaRPr lang="en-GB"/>
          </a:p>
        </p:txBody>
      </p:sp>
    </p:spTree>
    <p:extLst>
      <p:ext uri="{BB962C8B-B14F-4D97-AF65-F5344CB8AC3E}">
        <p14:creationId xmlns:p14="http://schemas.microsoft.com/office/powerpoint/2010/main" val="2038592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Content of the session</a:t>
            </a:r>
          </a:p>
          <a:p>
            <a:r>
              <a:rPr lang="en-GB" dirty="0"/>
              <a:t>Parts 1 - 3 should take about 45 minutes – these are the ground work, about underpinning principles.</a:t>
            </a:r>
          </a:p>
          <a:p>
            <a:r>
              <a:rPr lang="en-GB" dirty="0"/>
              <a:t>Please ensure we move on to parts 4 - 7 as these include examples of resources and hands on activities. </a:t>
            </a:r>
          </a:p>
          <a:p>
            <a:r>
              <a:rPr lang="en-GB" b="1" u="sng" dirty="0"/>
              <a:t>Suggested timings for delivering the TRG.</a:t>
            </a:r>
            <a:r>
              <a:rPr lang="en-GB" b="1" u="sng" baseline="0" dirty="0"/>
              <a:t> NB </a:t>
            </a:r>
            <a:r>
              <a:rPr lang="en-GB" b="1" u="sng" dirty="0"/>
              <a:t>Please amend depending on the</a:t>
            </a:r>
            <a:r>
              <a:rPr lang="en-GB" b="1" u="sng" baseline="0" dirty="0"/>
              <a:t> length of your session. This suggested timing assumes a 3 hour session</a:t>
            </a:r>
            <a:r>
              <a:rPr lang="en-GB" b="1" u="sng" dirty="0"/>
              <a:t>: </a:t>
            </a:r>
          </a:p>
          <a:p>
            <a:r>
              <a:rPr lang="en-GB" dirty="0"/>
              <a:t>1: Brief summary of key principles: max 5 minutes – just read it through - all this will be covered again in the session</a:t>
            </a:r>
          </a:p>
          <a:p>
            <a:r>
              <a:rPr lang="en-GB" dirty="0"/>
              <a:t>2. Key issue 1 – about 20 minutes, including </a:t>
            </a:r>
            <a:r>
              <a:rPr lang="en-GB" b="1" dirty="0"/>
              <a:t>handout 1 </a:t>
            </a:r>
            <a:r>
              <a:rPr lang="en-GB" dirty="0"/>
              <a:t>(determining difficulty)</a:t>
            </a:r>
          </a:p>
          <a:p>
            <a:r>
              <a:rPr lang="en-GB" dirty="0"/>
              <a:t>3. Key issue 2 – about 25 minutes, including </a:t>
            </a:r>
            <a:r>
              <a:rPr lang="en-GB" b="1" dirty="0"/>
              <a:t>handout 2 </a:t>
            </a:r>
            <a:r>
              <a:rPr lang="en-GB" dirty="0"/>
              <a:t>(principles of teaching) and ‘concerns’ (the activity critiquing grammar presentation and practice in some textbooks)</a:t>
            </a:r>
          </a:p>
          <a:p>
            <a:r>
              <a:rPr lang="en-GB" dirty="0"/>
              <a:t>4. Sample resources – about 1 hour 15 mins in total – depending on the languages of the teachers you have, but try to present examples of each language, and examples of morphology (inflections for person, number, tense) and syntax (questions, negation). </a:t>
            </a:r>
          </a:p>
          <a:p>
            <a:r>
              <a:rPr lang="en-GB" dirty="0"/>
              <a:t>The question word slides should also be shown. These are important, and they link to the vocabulary CPD, and will be necessary for when more complex questions are being taught.</a:t>
            </a:r>
          </a:p>
          <a:p>
            <a:r>
              <a:rPr lang="en-GB" dirty="0"/>
              <a:t>5. Hands-on activities and resource development  - about 30 minutes (15 mins on listening and/or reading; 15 mins on speaking and/or writing)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6. Grammar teaching discussion (observation record) – about 20 minutes, including discussion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7. Update on </a:t>
            </a:r>
            <a:r>
              <a:rPr lang="en-GB" dirty="0" err="1"/>
              <a:t>SoW</a:t>
            </a:r>
            <a:r>
              <a:rPr lang="en-GB" dirty="0"/>
              <a:t> – </a:t>
            </a:r>
            <a:r>
              <a:rPr lang="en-GB" b="1" i="1" dirty="0"/>
              <a:t>no more than 5 minutes </a:t>
            </a:r>
            <a:r>
              <a:rPr lang="en-GB" dirty="0"/>
              <a:t>– keep this brief – it could turn into a long discussion but there will be opportunity for this in later CPD</a:t>
            </a:r>
          </a:p>
          <a:p>
            <a:r>
              <a:rPr lang="en-GB" dirty="0"/>
              <a:t>Summary of what covered at end - 5 minutes</a:t>
            </a:r>
          </a:p>
          <a:p>
            <a:endParaRPr lang="en-GB" dirty="0"/>
          </a:p>
          <a:p>
            <a:r>
              <a:rPr lang="en-GB" dirty="0"/>
              <a:t>This leaves </a:t>
            </a:r>
            <a:r>
              <a:rPr lang="en-GB" i="1" dirty="0"/>
              <a:t>a bit </a:t>
            </a:r>
            <a:r>
              <a:rPr lang="en-GB" dirty="0"/>
              <a:t>of time for slippage and extra discussion/ questions etc. but not much at all! Pace will be important, as always. </a:t>
            </a:r>
          </a:p>
          <a:p>
            <a:r>
              <a:rPr lang="en-GB" b="1" u="sng" dirty="0"/>
              <a:t>Please remind them to complete the feedback survey at the end – your Hub teachers should have received</a:t>
            </a:r>
            <a:r>
              <a:rPr lang="en-GB" b="1" u="sng" baseline="0" dirty="0"/>
              <a:t> a link. If they can complete the survey there and then, that would be ideal.</a:t>
            </a:r>
            <a:endParaRPr lang="en-GB" b="1" u="sng"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9836043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Annotations for </a:t>
            </a:r>
            <a:r>
              <a:rPr lang="en-GB" baseline="0" dirty="0"/>
              <a:t>listening activity slides.</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30</a:t>
            </a:fld>
            <a:endParaRPr lang="en-GB"/>
          </a:p>
        </p:txBody>
      </p:sp>
    </p:spTree>
    <p:extLst>
      <p:ext uri="{BB962C8B-B14F-4D97-AF65-F5344CB8AC3E}">
        <p14:creationId xmlns:p14="http://schemas.microsoft.com/office/powerpoint/2010/main" val="14442858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Annotations for </a:t>
            </a:r>
            <a:r>
              <a:rPr lang="en-GB" baseline="0" dirty="0"/>
              <a:t>listening activity answer slide.</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31</a:t>
            </a:fld>
            <a:endParaRPr lang="en-GB"/>
          </a:p>
        </p:txBody>
      </p:sp>
    </p:spTree>
    <p:extLst>
      <p:ext uri="{BB962C8B-B14F-4D97-AF65-F5344CB8AC3E}">
        <p14:creationId xmlns:p14="http://schemas.microsoft.com/office/powerpoint/2010/main" val="25061213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writing activity and then click to display annotation.</a:t>
            </a:r>
          </a:p>
          <a:p>
            <a:endParaRPr lang="en-GB" dirty="0"/>
          </a:p>
          <a:p>
            <a:r>
              <a:rPr lang="en-GB" dirty="0"/>
              <a:t>Students will need to write </a:t>
            </a:r>
            <a:r>
              <a:rPr lang="en-GB" baseline="0" dirty="0"/>
              <a:t>‘a mi </a:t>
            </a:r>
            <a:r>
              <a:rPr lang="en-GB" baseline="0" dirty="0" err="1"/>
              <a:t>abuelo</a:t>
            </a:r>
            <a:r>
              <a:rPr lang="en-GB" baseline="0" dirty="0"/>
              <a:t>’ if the action is done to the grandfather. </a:t>
            </a:r>
          </a:p>
          <a:p>
            <a:endParaRPr lang="en-GB" baseline="0" dirty="0"/>
          </a:p>
          <a:p>
            <a:r>
              <a:rPr lang="en-GB" baseline="0" dirty="0"/>
              <a:t>Note that in this activity Student A and B’s cards have the </a:t>
            </a:r>
            <a:r>
              <a:rPr lang="en-GB" b="0" baseline="0" dirty="0"/>
              <a:t>same</a:t>
            </a:r>
            <a:r>
              <a:rPr lang="en-GB" baseline="0" dirty="0"/>
              <a:t> actions – the only difference is the ‘receiver’ of the action.</a:t>
            </a:r>
          </a:p>
          <a:p>
            <a:endParaRPr lang="en-GB" baseline="0" dirty="0"/>
          </a:p>
          <a:p>
            <a:r>
              <a:rPr lang="en-GB" baseline="0" dirty="0"/>
              <a:t>The activity is designed in this way so that students can then compare what their characters do afterwards (see slide 20).</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32</a:t>
            </a:fld>
            <a:endParaRPr lang="en-GB"/>
          </a:p>
        </p:txBody>
      </p:sp>
    </p:spTree>
    <p:extLst>
      <p:ext uri="{BB962C8B-B14F-4D97-AF65-F5344CB8AC3E}">
        <p14:creationId xmlns:p14="http://schemas.microsoft.com/office/powerpoint/2010/main" val="31043098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*Show the activity cards for student A</a:t>
            </a:r>
            <a:r>
              <a:rPr lang="en-GB" baseline="0" dirty="0"/>
              <a:t> and student B. Then click to display the annotations.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Verb frequency rankings: </a:t>
            </a:r>
            <a:r>
              <a:rPr lang="en-GB" dirty="0" err="1"/>
              <a:t>levantar</a:t>
            </a:r>
            <a:r>
              <a:rPr lang="en-GB" baseline="0" dirty="0"/>
              <a:t> [354]; </a:t>
            </a:r>
            <a:r>
              <a:rPr lang="en-GB" baseline="0" dirty="0" err="1"/>
              <a:t>preparar</a:t>
            </a:r>
            <a:r>
              <a:rPr lang="en-GB" baseline="0" dirty="0"/>
              <a:t> [570]; </a:t>
            </a:r>
            <a:r>
              <a:rPr lang="en-GB" baseline="0" dirty="0" err="1"/>
              <a:t>sacar</a:t>
            </a:r>
            <a:r>
              <a:rPr lang="en-GB" baseline="0" dirty="0"/>
              <a:t> [273]; </a:t>
            </a:r>
            <a:r>
              <a:rPr lang="en-GB" baseline="0" dirty="0" err="1"/>
              <a:t>lavar</a:t>
            </a:r>
            <a:r>
              <a:rPr lang="en-GB" baseline="0" dirty="0"/>
              <a:t> [1676]; </a:t>
            </a:r>
            <a:r>
              <a:rPr lang="en-GB" baseline="0" dirty="0" err="1"/>
              <a:t>escribir</a:t>
            </a:r>
            <a:r>
              <a:rPr lang="en-GB" baseline="0" dirty="0"/>
              <a:t> [198]; </a:t>
            </a:r>
            <a:r>
              <a:rPr lang="en-GB" baseline="0" dirty="0" err="1"/>
              <a:t>enseñar</a:t>
            </a:r>
            <a:r>
              <a:rPr lang="en-GB" baseline="0" dirty="0"/>
              <a:t> [610].</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33</a:t>
            </a:fld>
            <a:endParaRPr lang="en-GB"/>
          </a:p>
        </p:txBody>
      </p:sp>
    </p:spTree>
    <p:extLst>
      <p:ext uri="{BB962C8B-B14F-4D97-AF65-F5344CB8AC3E}">
        <p14:creationId xmlns:p14="http://schemas.microsoft.com/office/powerpoint/2010/main" val="8489671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Vocabulary support slide for writing activity. </a:t>
            </a:r>
          </a:p>
          <a:p>
            <a:r>
              <a:rPr lang="en-GB" dirty="0"/>
              <a:t>Click to show annotation.</a:t>
            </a:r>
          </a:p>
        </p:txBody>
      </p:sp>
      <p:sp>
        <p:nvSpPr>
          <p:cNvPr id="4" name="Slide Number Placeholder 3"/>
          <p:cNvSpPr>
            <a:spLocks noGrp="1"/>
          </p:cNvSpPr>
          <p:nvPr>
            <p:ph type="sldNum" sz="quarter" idx="10"/>
          </p:nvPr>
        </p:nvSpPr>
        <p:spPr/>
        <p:txBody>
          <a:bodyPr/>
          <a:lstStyle/>
          <a:p>
            <a:fld id="{672843D9-4757-4631-B0CD-BAA271821DF5}" type="slidenum">
              <a:rPr lang="en-GB" smtClean="0"/>
              <a:t>34</a:t>
            </a:fld>
            <a:endParaRPr lang="en-GB"/>
          </a:p>
        </p:txBody>
      </p:sp>
    </p:spTree>
    <p:extLst>
      <p:ext uri="{BB962C8B-B14F-4D97-AF65-F5344CB8AC3E}">
        <p14:creationId xmlns:p14="http://schemas.microsoft.com/office/powerpoint/2010/main" val="40427812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the</a:t>
            </a:r>
            <a:r>
              <a:rPr lang="en-GB" baseline="0" dirty="0"/>
              <a:t> grid and then click to show annotations.</a:t>
            </a:r>
            <a:endParaRPr lang="en-GB" dirty="0"/>
          </a:p>
          <a:p>
            <a:endParaRPr lang="en-GB" dirty="0"/>
          </a:p>
          <a:p>
            <a:r>
              <a:rPr lang="en-GB" dirty="0"/>
              <a:t>Blank grid for students</a:t>
            </a:r>
          </a:p>
          <a:p>
            <a:endParaRPr lang="en-GB" dirty="0"/>
          </a:p>
          <a:p>
            <a:r>
              <a:rPr lang="en-GB" dirty="0"/>
              <a:t>The</a:t>
            </a:r>
            <a:r>
              <a:rPr lang="en-GB" baseline="0" dirty="0"/>
              <a:t> prompt cards should be turned over when they complete this grid as they should be comparing each other’s sentences. Afterwards, they can turn cards back over to check answers.</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35</a:t>
            </a:fld>
            <a:endParaRPr lang="en-GB"/>
          </a:p>
        </p:txBody>
      </p:sp>
    </p:spTree>
    <p:extLst>
      <p:ext uri="{BB962C8B-B14F-4D97-AF65-F5344CB8AC3E}">
        <p14:creationId xmlns:p14="http://schemas.microsoft.com/office/powerpoint/2010/main" val="2314113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 cards for Speaking/Listening activity.</a:t>
            </a:r>
          </a:p>
          <a:p>
            <a:r>
              <a:rPr lang="en-GB" dirty="0"/>
              <a:t>Show</a:t>
            </a:r>
            <a:r>
              <a:rPr lang="en-GB" baseline="0" dirty="0"/>
              <a:t> activity </a:t>
            </a:r>
            <a:r>
              <a:rPr lang="en-GB" dirty="0"/>
              <a:t>cards and then click to show the annotations.</a:t>
            </a:r>
          </a:p>
          <a:p>
            <a:endParaRPr lang="en-GB" dirty="0"/>
          </a:p>
          <a:p>
            <a:r>
              <a:rPr lang="en-GB" dirty="0"/>
              <a:t>NB The verbs</a:t>
            </a:r>
            <a:r>
              <a:rPr lang="en-GB" baseline="0" dirty="0"/>
              <a:t> have</a:t>
            </a:r>
            <a:r>
              <a:rPr lang="en-GB" dirty="0"/>
              <a:t> been kept the same as in the writing</a:t>
            </a:r>
            <a:r>
              <a:rPr lang="en-GB" baseline="0" dirty="0"/>
              <a:t> activity,</a:t>
            </a:r>
            <a:r>
              <a:rPr lang="en-GB" dirty="0"/>
              <a:t> but absence/presence</a:t>
            </a:r>
            <a:r>
              <a:rPr lang="en-GB" baseline="0" dirty="0"/>
              <a:t> of reflexive pronoun on the prompt cards has been changed.</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Verb frequency rankings: </a:t>
            </a:r>
            <a:r>
              <a:rPr lang="en-GB" dirty="0" err="1"/>
              <a:t>levantar</a:t>
            </a:r>
            <a:r>
              <a:rPr lang="en-GB" baseline="0" dirty="0"/>
              <a:t> [354]; </a:t>
            </a:r>
            <a:r>
              <a:rPr lang="en-GB" baseline="0" dirty="0" err="1"/>
              <a:t>preparar</a:t>
            </a:r>
            <a:r>
              <a:rPr lang="en-GB" baseline="0" dirty="0"/>
              <a:t> [570]; </a:t>
            </a:r>
            <a:r>
              <a:rPr lang="en-GB" baseline="0" dirty="0" err="1"/>
              <a:t>sacar</a:t>
            </a:r>
            <a:r>
              <a:rPr lang="en-GB" baseline="0" dirty="0"/>
              <a:t> [273]; </a:t>
            </a:r>
            <a:r>
              <a:rPr lang="en-GB" baseline="0" dirty="0" err="1"/>
              <a:t>lavar</a:t>
            </a:r>
            <a:r>
              <a:rPr lang="en-GB" baseline="0" dirty="0"/>
              <a:t> [1676]; </a:t>
            </a:r>
            <a:r>
              <a:rPr lang="en-GB" baseline="0" dirty="0" err="1"/>
              <a:t>escribir</a:t>
            </a:r>
            <a:r>
              <a:rPr lang="en-GB" baseline="0" dirty="0"/>
              <a:t> [198]; </a:t>
            </a:r>
            <a:r>
              <a:rPr lang="en-GB" baseline="0" dirty="0" err="1"/>
              <a:t>enseñar</a:t>
            </a:r>
            <a:r>
              <a:rPr lang="en-GB" baseline="0" dirty="0"/>
              <a:t> [610].</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36</a:t>
            </a:fld>
            <a:endParaRPr lang="en-GB"/>
          </a:p>
        </p:txBody>
      </p:sp>
    </p:spTree>
    <p:extLst>
      <p:ext uri="{BB962C8B-B14F-4D97-AF65-F5344CB8AC3E}">
        <p14:creationId xmlns:p14="http://schemas.microsoft.com/office/powerpoint/2010/main" val="5335125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a:t>
            </a:r>
            <a:r>
              <a:rPr lang="en-GB" baseline="0" dirty="0"/>
              <a:t> completion of the grid, students can be asked to compare grids and find which two activities they both do to themselves (answer: prepare, coffee, write)</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37</a:t>
            </a:fld>
            <a:endParaRPr lang="en-GB"/>
          </a:p>
        </p:txBody>
      </p:sp>
    </p:spTree>
    <p:extLst>
      <p:ext uri="{BB962C8B-B14F-4D97-AF65-F5344CB8AC3E}">
        <p14:creationId xmlns:p14="http://schemas.microsoft.com/office/powerpoint/2010/main" val="5125299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Show the Resources portal, if there is internet. Explore what is available. Stress we are adding things every day! And teachers in the network will receive alerts when new things arrive!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See </a:t>
            </a:r>
            <a:r>
              <a:rPr lang="en-GB" sz="1200" b="0" kern="1200" baseline="0" dirty="0">
                <a:solidFill>
                  <a:schemeClr val="tx1"/>
                </a:solidFill>
                <a:effectLst/>
                <a:latin typeface="+mn-lt"/>
                <a:ea typeface="+mn-ea"/>
                <a:cs typeface="+mn-cs"/>
              </a:rPr>
              <a:t>also t</a:t>
            </a:r>
            <a:r>
              <a:rPr lang="en-GB" sz="1200" kern="1200" dirty="0">
                <a:solidFill>
                  <a:schemeClr val="tx1"/>
                </a:solidFill>
                <a:effectLst/>
                <a:latin typeface="+mn-lt"/>
                <a:ea typeface="+mn-ea"/>
                <a:cs typeface="+mn-cs"/>
              </a:rPr>
              <a:t>he RESOURCES tab, under Resources Portal, under </a:t>
            </a:r>
            <a:r>
              <a:rPr lang="en-GB" sz="1200" b="1" i="1" kern="1200" dirty="0">
                <a:solidFill>
                  <a:schemeClr val="tx1"/>
                </a:solidFill>
                <a:effectLst/>
                <a:latin typeface="+mn-lt"/>
                <a:ea typeface="+mn-ea"/>
                <a:cs typeface="+mn-cs"/>
              </a:rPr>
              <a:t>Grammar</a:t>
            </a:r>
            <a:endParaRPr lang="en-GB" b="0" baseline="0"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38</a:t>
            </a:fld>
            <a:endParaRPr lang="en-GB">
              <a:solidFill>
                <a:prstClr val="black"/>
              </a:solidFill>
            </a:endParaRPr>
          </a:p>
        </p:txBody>
      </p:sp>
    </p:spTree>
    <p:extLst>
      <p:ext uri="{BB962C8B-B14F-4D97-AF65-F5344CB8AC3E}">
        <p14:creationId xmlns:p14="http://schemas.microsoft.com/office/powerpoint/2010/main" val="21358152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Developing resources for grammar teaching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About 15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Now we have reviewed a sequence of grammar teaching resources in each of the three languages.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We are now going to spend some time developing ideas for other resources.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Activity: Split the teachers into 4 groups, working individually or in pairs, to design a R or L or S or W activity (i.e., one activity each). Only a few items need to be designed for each type of activity, e.g., about five example items to illustrate the general point and design of the activity. Allow time for feedback to discuss the activities that have been created, </a:t>
            </a:r>
            <a:r>
              <a:rPr lang="en-GB" b="1" u="sng" baseline="0" dirty="0"/>
              <a:t>always keeping in mind the key grammar teaching principles discussed in the session.</a:t>
            </a:r>
            <a:r>
              <a:rPr lang="en-GB" b="1" baseline="0" dirty="0"/>
              <a:t> </a:t>
            </a:r>
            <a:r>
              <a:rPr lang="en-GB" b="0" baseline="0" dirty="0"/>
              <a:t>Allow plenty of time for discussing ideas, coming up with example activities and reviewing and discussing 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This slide provides reminders for those who wish to develop a listening or reading activity for one of the problematic grammatical features discussed earlier in the session (see slides 6 to 8 and discussion of Handout 1). The next slide provides reminders about W and S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If they suggest gender on articles, try to steer them on to something more concrete and more straightforward to do using the principles and examples they have seen today. But, please note, NCELP are putting a resource on the portal very soon relating to gender in articles.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However, adjectival agreement for gender IS very doable with the kind of L &amp; R activities we have seen here today. For example, the learners hear an adjective (with either a masculine or a feminine agreement) and then have to decide does it belong to the man (e.g. Mr Trump!) or the woman (his wife!).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39</a:t>
            </a:fld>
            <a:endParaRPr lang="en-GB">
              <a:solidFill>
                <a:prstClr val="black"/>
              </a:solidFill>
            </a:endParaRPr>
          </a:p>
        </p:txBody>
      </p:sp>
    </p:spTree>
    <p:extLst>
      <p:ext uri="{BB962C8B-B14F-4D97-AF65-F5344CB8AC3E}">
        <p14:creationId xmlns:p14="http://schemas.microsoft.com/office/powerpoint/2010/main" val="1782087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cover these key areas </a:t>
            </a:r>
          </a:p>
          <a:p>
            <a:endParaRPr lang="en-GB" dirty="0"/>
          </a:p>
          <a:p>
            <a:r>
              <a:rPr lang="en-GB" dirty="0"/>
              <a:t>So the first Key issue relates to the notion of progression: what should be taught when, what can we expect learners to learn, when – that is, can we determine the difficulty of grammar to put it in a sensible order for teaching?</a:t>
            </a:r>
          </a:p>
          <a:p>
            <a:endParaRPr lang="en-GB" dirty="0"/>
          </a:p>
          <a:p>
            <a:r>
              <a:rPr lang="en-GB" dirty="0"/>
              <a:t>The second key issue is about effective methods for teaching grammar</a:t>
            </a:r>
          </a:p>
        </p:txBody>
      </p:sp>
      <p:sp>
        <p:nvSpPr>
          <p:cNvPr id="4" name="Slide Number Placeholder 3"/>
          <p:cNvSpPr>
            <a:spLocks noGrp="1"/>
          </p:cNvSpPr>
          <p:nvPr>
            <p:ph type="sldNum" sz="quarter" idx="10"/>
          </p:nvPr>
        </p:nvSpPr>
        <p:spPr/>
        <p:txBody>
          <a:bodyPr/>
          <a:lstStyle/>
          <a:p>
            <a:fld id="{DFF7AD74-1580-4A29-980B-0F338875925B}" type="slidenum">
              <a:rPr lang="en-GB" smtClean="0"/>
              <a:t>4</a:t>
            </a:fld>
            <a:endParaRPr lang="en-GB"/>
          </a:p>
        </p:txBody>
      </p:sp>
    </p:spTree>
    <p:extLst>
      <p:ext uri="{BB962C8B-B14F-4D97-AF65-F5344CB8AC3E}">
        <p14:creationId xmlns:p14="http://schemas.microsoft.com/office/powerpoint/2010/main" val="27556020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Developing resources for grammar teaching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About 15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Activity: Split the teachers into 4 groups, working individually or in pairs, to design one of: a R or L or S or W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This slide provides reminders for those who wish to develop a controlled production practice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2 examples of input practice are provided (one from French, one from Spanish), for one pair of grammar features (or just choose one language if there is consensus in the group).</a:t>
            </a:r>
            <a:br>
              <a:rPr lang="en-GB" b="0" baseline="0" dirty="0"/>
            </a:br>
            <a:r>
              <a:rPr lang="en-GB" b="0" baseline="0" dirty="0"/>
              <a:t>In the slides that follow are L/R activities for </a:t>
            </a:r>
            <a:r>
              <a:rPr lang="en-GB" b="0" baseline="0" dirty="0" err="1"/>
              <a:t>tú</a:t>
            </a:r>
            <a:r>
              <a:rPr lang="en-GB" b="0" baseline="0" dirty="0"/>
              <a:t>/</a:t>
            </a:r>
            <a:r>
              <a:rPr lang="en-GB" b="0" baseline="0" dirty="0" err="1"/>
              <a:t>vosotros</a:t>
            </a:r>
            <a:r>
              <a:rPr lang="en-GB" b="0" baseline="0" dirty="0"/>
              <a:t> in Spanish and </a:t>
            </a:r>
            <a:r>
              <a:rPr lang="en-GB" b="0" baseline="0" dirty="0" err="1"/>
              <a:t>tu</a:t>
            </a:r>
            <a:r>
              <a:rPr lang="en-GB" b="0" baseline="0" dirty="0"/>
              <a:t>/</a:t>
            </a:r>
            <a:r>
              <a:rPr lang="en-GB" b="0" baseline="0" dirty="0" err="1"/>
              <a:t>vous</a:t>
            </a:r>
            <a:r>
              <a:rPr lang="en-GB" b="0" baseline="0" dirty="0"/>
              <a:t> in French. Teachers could try to develop W/S tasks to follow on from these.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Teachers can choose one and then develop a writing and/or speaking activity to practise </a:t>
            </a:r>
            <a:r>
              <a:rPr lang="en-GB" b="1" baseline="0" dirty="0"/>
              <a:t>that pair of grammar features</a:t>
            </a:r>
            <a:r>
              <a:rPr lang="en-GB" b="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Key principle: learners must actively select which grammar they need  - not a mechanical repetition of one pattern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Getting the grammar right must matter for communication – their partner or the teacher or the other children in the class should have some reciprocal listening or reading activity that demonstrates that the learners who are PRODUCING the grammar have successfully communicated their message  - using the grammar. Recall the response grids that were used in the activities you saw just now. </a:t>
            </a:r>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40</a:t>
            </a:fld>
            <a:endParaRPr lang="en-GB">
              <a:solidFill>
                <a:prstClr val="black"/>
              </a:solidFill>
            </a:endParaRPr>
          </a:p>
        </p:txBody>
      </p:sp>
    </p:spTree>
    <p:extLst>
      <p:ext uri="{BB962C8B-B14F-4D97-AF65-F5344CB8AC3E}">
        <p14:creationId xmlns:p14="http://schemas.microsoft.com/office/powerpoint/2010/main" val="22667123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72843D9-4757-4631-B0CD-BAA271821DF5}" type="slidenum">
              <a:rPr lang="en-GB" smtClean="0">
                <a:solidFill>
                  <a:prstClr val="black"/>
                </a:solidFill>
              </a:rPr>
              <a:pPr>
                <a:defRPr/>
              </a:pPr>
              <a:t>41</a:t>
            </a:fld>
            <a:endParaRPr lang="en-GB">
              <a:solidFill>
                <a:prstClr val="black"/>
              </a:solidFill>
            </a:endParaRPr>
          </a:p>
        </p:txBody>
      </p:sp>
    </p:spTree>
    <p:extLst>
      <p:ext uri="{BB962C8B-B14F-4D97-AF65-F5344CB8AC3E}">
        <p14:creationId xmlns:p14="http://schemas.microsoft.com/office/powerpoint/2010/main" val="726981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42</a:t>
            </a:fld>
            <a:endParaRPr lang="en-GB">
              <a:solidFill>
                <a:prstClr val="black"/>
              </a:solidFill>
            </a:endParaRPr>
          </a:p>
        </p:txBody>
      </p:sp>
    </p:spTree>
    <p:extLst>
      <p:ext uri="{BB962C8B-B14F-4D97-AF65-F5344CB8AC3E}">
        <p14:creationId xmlns:p14="http://schemas.microsoft.com/office/powerpoint/2010/main" val="18810837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NB: The French versions of two PPTs are inserted here – Questions words introduction and Questions words practice.</a:t>
            </a:r>
            <a:br>
              <a:rPr lang="en-GB" b="1" baseline="0" dirty="0"/>
            </a:br>
            <a:r>
              <a:rPr lang="en-GB" b="1" baseline="0" dirty="0"/>
              <a:t>The equivalent resources exist (and have been uploaded already) for Spanish and German.</a:t>
            </a:r>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43</a:t>
            </a:fld>
            <a:endParaRPr lang="en-GB">
              <a:solidFill>
                <a:prstClr val="black"/>
              </a:solidFill>
            </a:endParaRPr>
          </a:p>
        </p:txBody>
      </p:sp>
    </p:spTree>
    <p:extLst>
      <p:ext uri="{BB962C8B-B14F-4D97-AF65-F5344CB8AC3E}">
        <p14:creationId xmlns:p14="http://schemas.microsoft.com/office/powerpoint/2010/main" val="3486875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44</a:t>
            </a:fld>
            <a:endParaRPr lang="en-GB">
              <a:solidFill>
                <a:prstClr val="black"/>
              </a:solidFill>
            </a:endParaRPr>
          </a:p>
        </p:txBody>
      </p:sp>
    </p:spTree>
    <p:extLst>
      <p:ext uri="{BB962C8B-B14F-4D97-AF65-F5344CB8AC3E}">
        <p14:creationId xmlns:p14="http://schemas.microsoft.com/office/powerpoint/2010/main" val="16995854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45</a:t>
            </a:fld>
            <a:endParaRPr lang="en-GB">
              <a:solidFill>
                <a:prstClr val="black"/>
              </a:solidFill>
            </a:endParaRPr>
          </a:p>
        </p:txBody>
      </p:sp>
    </p:spTree>
    <p:extLst>
      <p:ext uri="{BB962C8B-B14F-4D97-AF65-F5344CB8AC3E}">
        <p14:creationId xmlns:p14="http://schemas.microsoft.com/office/powerpoint/2010/main" val="3198293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How to teach and learn grammar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We now provide examples of sequences of activities for each of the languages: Spanish, French &amp; German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indent="0">
              <a:lnSpc>
                <a:spcPct val="150000"/>
              </a:lnSpc>
              <a:spcBef>
                <a:spcPts val="0"/>
              </a:spcBef>
              <a:buNone/>
            </a:pPr>
            <a:r>
              <a:rPr lang="en-GB" b="0" baseline="0" dirty="0"/>
              <a:t>For each language we will present at least one full sequence:</a:t>
            </a:r>
            <a:endParaRPr lang="en-GB" sz="1200" dirty="0"/>
          </a:p>
          <a:p>
            <a:pPr marL="457200" indent="-457200">
              <a:lnSpc>
                <a:spcPct val="150000"/>
              </a:lnSpc>
              <a:spcBef>
                <a:spcPts val="0"/>
              </a:spcBef>
              <a:buAutoNum type="arabicParenR"/>
            </a:pPr>
            <a:r>
              <a:rPr lang="en-GB" sz="1200" dirty="0"/>
              <a:t>Explanation</a:t>
            </a:r>
          </a:p>
          <a:p>
            <a:pPr marL="457200" indent="-457200">
              <a:lnSpc>
                <a:spcPct val="150000"/>
              </a:lnSpc>
              <a:spcBef>
                <a:spcPts val="0"/>
              </a:spcBef>
              <a:buAutoNum type="arabicParenR"/>
            </a:pPr>
            <a:r>
              <a:rPr lang="en-GB" sz="1200" dirty="0"/>
              <a:t>Reading</a:t>
            </a:r>
          </a:p>
          <a:p>
            <a:pPr marL="457200" indent="-457200">
              <a:lnSpc>
                <a:spcPct val="150000"/>
              </a:lnSpc>
              <a:spcBef>
                <a:spcPts val="0"/>
              </a:spcBef>
              <a:buAutoNum type="arabicParenR"/>
            </a:pPr>
            <a:r>
              <a:rPr lang="en-GB" sz="1200" dirty="0"/>
              <a:t>Listening</a:t>
            </a:r>
          </a:p>
          <a:p>
            <a:pPr marL="457200" indent="-457200">
              <a:lnSpc>
                <a:spcPct val="150000"/>
              </a:lnSpc>
              <a:spcBef>
                <a:spcPts val="0"/>
              </a:spcBef>
              <a:buAutoNum type="arabicParenR"/>
            </a:pPr>
            <a:r>
              <a:rPr lang="en-GB" sz="1200" dirty="0"/>
              <a:t>Writing (controlled)</a:t>
            </a:r>
          </a:p>
          <a:p>
            <a:pPr marL="457200" indent="-457200">
              <a:lnSpc>
                <a:spcPct val="150000"/>
              </a:lnSpc>
              <a:spcBef>
                <a:spcPts val="0"/>
              </a:spcBef>
              <a:buAutoNum type="arabicParenR"/>
            </a:pPr>
            <a:r>
              <a:rPr lang="en-GB" sz="1200" dirty="0"/>
              <a:t>Speaking (controlled)</a:t>
            </a:r>
          </a:p>
          <a:p>
            <a:pPr marL="457200" indent="-457200">
              <a:lnSpc>
                <a:spcPct val="150000"/>
              </a:lnSpc>
              <a:spcBef>
                <a:spcPts val="0"/>
              </a:spcBef>
              <a:buAutoNum type="arabicParenR"/>
            </a:pPr>
            <a:endParaRPr lang="en-GB" sz="1200" dirty="0"/>
          </a:p>
          <a:p>
            <a:pPr marL="0" indent="0">
              <a:lnSpc>
                <a:spcPct val="150000"/>
              </a:lnSpc>
              <a:spcBef>
                <a:spcPts val="0"/>
              </a:spcBef>
              <a:buNone/>
            </a:pPr>
            <a:r>
              <a:rPr lang="en-GB" sz="1200" dirty="0"/>
              <a:t>But we will also provide examples of other grammar features, to show how the principles can be extended to a range of features, modes, modalities.</a:t>
            </a:r>
          </a:p>
          <a:p>
            <a:pPr marL="0" indent="0">
              <a:lnSpc>
                <a:spcPct val="150000"/>
              </a:lnSpc>
              <a:spcBef>
                <a:spcPts val="0"/>
              </a:spcBef>
              <a:buNone/>
            </a:pPr>
            <a:r>
              <a:rPr lang="en-GB" sz="1200" dirty="0"/>
              <a:t>We give examples of 1) verb morphology (that is, verb inflections for person, number, tense) and 2) for syntax (S V order in French) and negation in Spanish. </a:t>
            </a:r>
          </a:p>
          <a:p>
            <a:pPr marL="0" indent="0">
              <a:lnSpc>
                <a:spcPct val="150000"/>
              </a:lnSpc>
              <a:spcBef>
                <a:spcPts val="0"/>
              </a:spcBef>
              <a:buNone/>
            </a:pPr>
            <a:endParaRPr lang="en-GB" sz="1200" dirty="0"/>
          </a:p>
          <a:p>
            <a:pPr marL="0" indent="0">
              <a:lnSpc>
                <a:spcPct val="150000"/>
              </a:lnSpc>
              <a:spcBef>
                <a:spcPts val="0"/>
              </a:spcBef>
              <a:buNone/>
            </a:pPr>
            <a:r>
              <a:rPr lang="en-GB" sz="1200" dirty="0"/>
              <a:t>NCELP also have developed or are currently developing materials for adjectival agreement, for articles, for aspect (imperfect in French - whether something is ongoing or complete).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46</a:t>
            </a:fld>
            <a:endParaRPr lang="en-GB">
              <a:solidFill>
                <a:prstClr val="black"/>
              </a:solidFill>
            </a:endParaRPr>
          </a:p>
        </p:txBody>
      </p:sp>
    </p:spTree>
    <p:extLst>
      <p:ext uri="{BB962C8B-B14F-4D97-AF65-F5344CB8AC3E}">
        <p14:creationId xmlns:p14="http://schemas.microsoft.com/office/powerpoint/2010/main" val="10241213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Grammar teaching discussion document.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In this session we have explored the key principles underpinning NCELP’s recommendations for teaching grammar, and explored lots of resources for teaching different bits of grammar across the three languages.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Handout 6a is the Grammar teaching discussion document that capture the key grammar teaching recommendations. This can be used to guide and structure discussions about grammar teaching amongst the Lead and Hub schools.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Handout 6a – Grammar teaching discussion (and handout 6b: grammar teaching discussion sheet incl. VEO tags)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Allow time for teachers to read this document. They will not have seen it before but will be familiar with the lay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Explain that Autumn term will include session on knowledge about language from KS2. So more information on this to come.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Discussion  / any questions – this should align with what we covered in the earlier parts today</a:t>
            </a:r>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47</a:t>
            </a:fld>
            <a:endParaRPr lang="en-GB">
              <a:solidFill>
                <a:prstClr val="black"/>
              </a:solidFill>
            </a:endParaRPr>
          </a:p>
        </p:txBody>
      </p:sp>
    </p:spTree>
    <p:extLst>
      <p:ext uri="{BB962C8B-B14F-4D97-AF65-F5344CB8AC3E}">
        <p14:creationId xmlns:p14="http://schemas.microsoft.com/office/powerpoint/2010/main" val="36881303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How to teach and learn</a:t>
            </a:r>
            <a:r>
              <a:rPr lang="en-GB" b="1" baseline="0" dirty="0"/>
              <a:t> grammar</a:t>
            </a:r>
          </a:p>
          <a:p>
            <a:r>
              <a:rPr lang="en-GB" dirty="0"/>
              <a:t>This slide takes the statements from the Grammar</a:t>
            </a:r>
            <a:r>
              <a:rPr lang="en-GB" baseline="0" dirty="0"/>
              <a:t> Teaching Discussion document and puts them into phases of grammar learning.</a:t>
            </a:r>
            <a:br>
              <a:rPr lang="en-GB" baseline="0" dirty="0"/>
            </a:br>
            <a:r>
              <a:rPr lang="en-GB" baseline="0" dirty="0"/>
              <a:t>The different phases are not clear cut, they definitely merge in to each other: you practise when you are establishing knowledge for the first time, and consolidating knowledge is often also extending it.  </a:t>
            </a:r>
          </a:p>
          <a:p>
            <a:r>
              <a:rPr lang="en-GB" baseline="0" dirty="0"/>
              <a:t>Many activities can be repeated for different purposes, depending on how well the grammar is already embedded.</a:t>
            </a:r>
            <a:br>
              <a:rPr lang="en-GB" baseline="0" dirty="0"/>
            </a:br>
            <a:r>
              <a:rPr lang="en-GB" baseline="0" dirty="0"/>
              <a:t>These ways of working with grammar are intended to broaden thinking about the range of opportunities we give learners in and outside the classroom.</a:t>
            </a:r>
            <a:br>
              <a:rPr lang="en-GB" baseline="0" dirty="0"/>
            </a:br>
            <a:endParaRPr lang="en-GB" baseline="0" dirty="0"/>
          </a:p>
        </p:txBody>
      </p:sp>
      <p:sp>
        <p:nvSpPr>
          <p:cNvPr id="4" name="Slide Number Placeholder 3"/>
          <p:cNvSpPr>
            <a:spLocks noGrp="1"/>
          </p:cNvSpPr>
          <p:nvPr>
            <p:ph type="sldNum" sz="quarter" idx="10"/>
          </p:nvPr>
        </p:nvSpPr>
        <p:spPr/>
        <p:txBody>
          <a:bodyPr/>
          <a:lstStyle/>
          <a:p>
            <a:fld id="{051212F4-EB5A-464B-92EC-DACFCB1CC2CD}" type="slidenum">
              <a:rPr lang="en-GB" smtClean="0"/>
              <a:t>48</a:t>
            </a:fld>
            <a:endParaRPr lang="en-GB"/>
          </a:p>
        </p:txBody>
      </p:sp>
    </p:spTree>
    <p:extLst>
      <p:ext uri="{BB962C8B-B14F-4D97-AF65-F5344CB8AC3E}">
        <p14:creationId xmlns:p14="http://schemas.microsoft.com/office/powerpoint/2010/main" val="18119686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NB: It’s important to say that the </a:t>
            </a:r>
            <a:r>
              <a:rPr lang="en-GB" sz="1200" b="1" kern="1200" dirty="0">
                <a:solidFill>
                  <a:schemeClr val="tx1"/>
                </a:solidFill>
                <a:effectLst/>
                <a:latin typeface="+mn-lt"/>
                <a:ea typeface="+mn-ea"/>
                <a:cs typeface="+mn-cs"/>
              </a:rPr>
              <a:t>SOW development is ongoing</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 hope to have draft in one language, for year 7 and hopefully also 8, by end of summer term.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Version in all three languages by end of summer</a:t>
            </a:r>
            <a:r>
              <a:rPr lang="en-GB" sz="1200" b="1" kern="1200" baseline="0" dirty="0">
                <a:solidFill>
                  <a:schemeClr val="tx1"/>
                </a:solidFill>
                <a:effectLst/>
                <a:latin typeface="+mn-lt"/>
                <a:ea typeface="+mn-ea"/>
                <a:cs typeface="+mn-cs"/>
              </a:rPr>
              <a:t> holidays.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effectLst/>
                <a:latin typeface="+mn-lt"/>
                <a:ea typeface="+mn-ea"/>
                <a:cs typeface="+mn-cs"/>
              </a:rPr>
              <a:t>In this TRG session we have introduced ideas, principles, and resources for teachers to try out and integrate for grammar teaching.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baseline="0" dirty="0">
              <a:solidFill>
                <a:schemeClr val="tx1"/>
              </a:solidFill>
              <a:effectLst/>
              <a:latin typeface="+mn-lt"/>
              <a:ea typeface="+mn-ea"/>
              <a:cs typeface="+mn-cs"/>
            </a:endParaRPr>
          </a:p>
          <a:p>
            <a:r>
              <a:rPr lang="en-US" dirty="0"/>
              <a:t>Please note, 2: NCELP’s current aim is to get resources and basic principles communicated - so when the </a:t>
            </a:r>
            <a:r>
              <a:rPr lang="en-US" dirty="0" err="1"/>
              <a:t>SoW</a:t>
            </a:r>
            <a:r>
              <a:rPr lang="en-US" dirty="0"/>
              <a:t> is in a fuller draft, it will make sense and won’t be arriving in a vacuum, but will have lots of resources to support it and you will understand the principles that underpin it and be able to create materials easily and implement the ideas ‘on the hoof’ during lessons. </a:t>
            </a:r>
          </a:p>
          <a:p>
            <a:endParaRPr lang="en-US" dirty="0"/>
          </a:p>
          <a:p>
            <a:r>
              <a:rPr lang="en-US" dirty="0"/>
              <a:t>In practical terms, resources and the </a:t>
            </a:r>
            <a:r>
              <a:rPr lang="en-US" dirty="0" err="1"/>
              <a:t>SoW</a:t>
            </a:r>
            <a:r>
              <a:rPr lang="en-US" dirty="0"/>
              <a:t> are having to be developed in tandem, and will be released as they are ready.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49</a:t>
            </a:fld>
            <a:endParaRPr lang="en-GB">
              <a:solidFill>
                <a:prstClr val="black"/>
              </a:solidFill>
            </a:endParaRPr>
          </a:p>
        </p:txBody>
      </p:sp>
    </p:spTree>
    <p:extLst>
      <p:ext uri="{BB962C8B-B14F-4D97-AF65-F5344CB8AC3E}">
        <p14:creationId xmlns:p14="http://schemas.microsoft.com/office/powerpoint/2010/main" val="1000671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We first just emphasise the importance of explicit grammar teaching. It is important to point this out because:</a:t>
            </a:r>
            <a:r>
              <a:rPr lang="en-GB" b="1" u="sng" dirty="0"/>
              <a:t> whether or not to teach grammar has been under debate for several decades in foreign language education and, as a result, messages have not always been clear in policy documents, in textbooks, or across different schools and classrooms.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u="sng"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baseline="0" dirty="0"/>
              <a:t>Point out that the 4 references in </a:t>
            </a:r>
            <a:r>
              <a:rPr lang="en-GB" b="1" u="none" baseline="0" dirty="0"/>
              <a:t>bold</a:t>
            </a:r>
            <a:r>
              <a:rPr lang="en-GB" b="0" u="none" baseline="0" dirty="0"/>
              <a:t> are those that are included in the 5 OASIS summaries that were sent to Hub teachers before the TRG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DFF7AD74-1580-4A29-980B-0F338875925B}" type="slidenum">
              <a:rPr lang="en-GB" smtClean="0"/>
              <a:t>5</a:t>
            </a:fld>
            <a:endParaRPr lang="en-GB"/>
          </a:p>
        </p:txBody>
      </p:sp>
    </p:spTree>
    <p:extLst>
      <p:ext uri="{BB962C8B-B14F-4D97-AF65-F5344CB8AC3E}">
        <p14:creationId xmlns:p14="http://schemas.microsoft.com/office/powerpoint/2010/main" val="9846906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Summarise what has been covered today</a:t>
            </a:r>
          </a:p>
          <a:p>
            <a:r>
              <a:rPr lang="en-GB" dirty="0"/>
              <a:t>Please remind Hub</a:t>
            </a:r>
            <a:r>
              <a:rPr lang="en-GB" baseline="0" dirty="0"/>
              <a:t> teachers</a:t>
            </a:r>
            <a:r>
              <a:rPr lang="en-GB" dirty="0"/>
              <a:t> to complete the feedback survey – this should have been sent to them by email. </a:t>
            </a:r>
          </a:p>
          <a:p>
            <a:r>
              <a:rPr lang="en-GB" dirty="0"/>
              <a:t>Ideally they would complete it in the session, at the very end on their devices, so that we get more responses. </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50</a:t>
            </a:fld>
            <a:endParaRPr lang="en-GB">
              <a:solidFill>
                <a:prstClr val="black"/>
              </a:solidFill>
            </a:endParaRPr>
          </a:p>
        </p:txBody>
      </p:sp>
    </p:spTree>
    <p:extLst>
      <p:ext uri="{BB962C8B-B14F-4D97-AF65-F5344CB8AC3E}">
        <p14:creationId xmlns:p14="http://schemas.microsoft.com/office/powerpoint/2010/main" val="11715415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51</a:t>
            </a:fld>
            <a:endParaRPr lang="en-GB">
              <a:solidFill>
                <a:prstClr val="black"/>
              </a:solidFill>
            </a:endParaRPr>
          </a:p>
        </p:txBody>
      </p:sp>
    </p:spTree>
    <p:extLst>
      <p:ext uri="{BB962C8B-B14F-4D97-AF65-F5344CB8AC3E}">
        <p14:creationId xmlns:p14="http://schemas.microsoft.com/office/powerpoint/2010/main" val="15874826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Selection of relevant</a:t>
            </a:r>
            <a:r>
              <a:rPr lang="en-GB" baseline="0" dirty="0"/>
              <a:t> research references. References in bold are the 5 OASIS summaries which will be sent out for the TRG meetings.</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52</a:t>
            </a:fld>
            <a:endParaRPr lang="en-GB">
              <a:solidFill>
                <a:prstClr val="black"/>
              </a:solidFill>
            </a:endParaRPr>
          </a:p>
        </p:txBody>
      </p:sp>
    </p:spTree>
    <p:extLst>
      <p:ext uri="{BB962C8B-B14F-4D97-AF65-F5344CB8AC3E}">
        <p14:creationId xmlns:p14="http://schemas.microsoft.com/office/powerpoint/2010/main" val="2734372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Summarising </a:t>
            </a:r>
            <a:r>
              <a:rPr lang="en-GB" dirty="0"/>
              <a:t>What we know</a:t>
            </a:r>
            <a:r>
              <a:rPr lang="en-GB" baseline="0" dirty="0"/>
              <a:t> (or don’t know!) about the order grammar should be taught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 bullet</a:t>
            </a:r>
            <a:r>
              <a:rPr lang="en-GB" baseline="0" dirty="0"/>
              <a:t> point 2 - </a:t>
            </a:r>
            <a:r>
              <a:rPr lang="en-GB" dirty="0"/>
              <a:t>On next slide going to talk more about factors</a:t>
            </a:r>
            <a:r>
              <a:rPr lang="en-GB" baseline="0" dirty="0"/>
              <a:t> that can make grammar difficult to learn.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baseline="0" dirty="0"/>
              <a:t>Reference in </a:t>
            </a:r>
            <a:r>
              <a:rPr lang="en-GB" b="1" u="none" baseline="0" dirty="0"/>
              <a:t>bold</a:t>
            </a:r>
            <a:r>
              <a:rPr lang="en-GB" b="0" u="none" baseline="0" dirty="0"/>
              <a:t> is included in the 5 OASIS summaries that will be sent to teachers for the TRG sessions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Some extra information for the TRG deliverers about the avoidance of whole paradigms. There is </a:t>
            </a:r>
            <a:r>
              <a:rPr lang="en-GB" b="1" i="1" baseline="0" dirty="0"/>
              <a:t>no need to dwell on this </a:t>
            </a:r>
            <a:r>
              <a:rPr lang="en-GB" baseline="0" dirty="0"/>
              <a:t>but we put it here for your information, in case Hub teachers ask. This is a really important message and should not be diluted, as hedging is likely to reduce the clarity and impact of the message. The evidence and arguments for this are also explained in the ‘what makes grammar difficult’ document. The evidence is multi-layered, drawn from multiple sources and even multiple disciplines.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Explicit information (i.e., ’rules about language’) in and of itself, no matter when, how or what is taught, is not as effective as the practice itself. Whether explicit information is given as a whole paradigm or whether it is before or after practice, or given by teachers or worked out by learners is less important than the nature and the amount of practice. It is the </a:t>
            </a:r>
            <a:r>
              <a:rPr lang="en-GB" b="1" u="sng" baseline="0" dirty="0"/>
              <a:t>practice</a:t>
            </a:r>
            <a:r>
              <a:rPr lang="en-GB" baseline="0" dirty="0"/>
              <a:t> that has been found to help: </a:t>
            </a:r>
            <a:r>
              <a:rPr lang="en-GB" b="1" u="sng" baseline="0" dirty="0"/>
              <a:t>Making grammar essential </a:t>
            </a:r>
            <a:r>
              <a:rPr lang="en-GB" baseline="0" dirty="0"/>
              <a:t>for comprehension and production is where the most benefits lie (</a:t>
            </a:r>
            <a:r>
              <a:rPr lang="en-GB" i="1" baseline="0" dirty="0"/>
              <a:t>not </a:t>
            </a:r>
            <a:r>
              <a:rPr lang="en-GB" baseline="0" dirty="0"/>
              <a:t>in the explicit information) – so, in a way, this debate is not important, and, if dwelt upon, could seriously detract attention from the </a:t>
            </a:r>
            <a:r>
              <a:rPr lang="en-GB" b="1" i="1" u="sng" baseline="0" dirty="0"/>
              <a:t>much, much more </a:t>
            </a:r>
            <a:r>
              <a:rPr lang="en-GB" baseline="0" dirty="0"/>
              <a:t>important messages.  But for the sake of argument… here are some additional points: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Explicit information is prone to decay over time.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Explicit information alone does not result in evidence of learning in different contexts, modes and modalities (evidence from the old grammar translation approaches).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The usefulness of explicit information is </a:t>
            </a:r>
            <a:r>
              <a:rPr lang="en-GB" b="1" i="1" baseline="0" dirty="0"/>
              <a:t>very </a:t>
            </a:r>
            <a:r>
              <a:rPr lang="en-GB" baseline="0" dirty="0"/>
              <a:t>variable for different learners.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There is </a:t>
            </a:r>
            <a:r>
              <a:rPr lang="en-GB" b="1" i="1" baseline="0" dirty="0"/>
              <a:t>ample</a:t>
            </a:r>
            <a:r>
              <a:rPr lang="en-GB" baseline="0" dirty="0"/>
              <a:t> evidence in cognitive psychology and language learning research that presenting whole new sets (of </a:t>
            </a:r>
            <a:r>
              <a:rPr lang="en-GB" i="1" baseline="0" dirty="0"/>
              <a:t>anything</a:t>
            </a:r>
            <a:r>
              <a:rPr lang="en-GB" baseline="0" dirty="0"/>
              <a:t>) all at once cannot be expected to result in robust or reliable learning in the longer term.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The conceptual and formal complexity of (and, often, lack of familiarity with) morphology is an additional reason not to expect ‘whole paradigms’ per se to really show many learning benefits, compared to other more </a:t>
            </a:r>
            <a:r>
              <a:rPr lang="en-GB" b="1" i="1" baseline="0" dirty="0"/>
              <a:t>conceptually</a:t>
            </a:r>
            <a:r>
              <a:rPr lang="en-GB" baseline="0" dirty="0"/>
              <a:t>-oriented presentations, which focus on the meaning and function of grammar.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Languages are not learnt in whole sets as these are artificially put together by grammarians (that are based on the early teaching of Latin).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There is evidence from cognitive linguistics that it is awareness and understanding of </a:t>
            </a:r>
            <a:r>
              <a:rPr lang="en-GB" b="1" baseline="0" dirty="0"/>
              <a:t>concepts that are often not reliably, overtly expressed in the L1 </a:t>
            </a:r>
            <a:r>
              <a:rPr lang="en-GB" baseline="0" dirty="0"/>
              <a:t>(such as plurality of subjects; temporal such as ‘complete in the past’; or ‘doubt’; habituality) that can help learning. ‘Paradigms’ (within one of these ‘concepts’, such as ‘past complete’) do not serve the aim of teaching learners about the function of grammar.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In a time-poor classroom, giving (a lot of) explicit information is unlikely to be an efficient use of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It risks confusing or overloading many learners during the initial presentation stages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It sets unrealistic expectations about what has really been learnt.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Grammar is learnt by frequent re-visiting and practising, and its success depends on a much wider range of factors than ‘whether the inflections happen to fit together in one paradigm’.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By sending the message that whole paradigm teaching is very unlikely to be effective (in terms of robust, reliable learning, in all modes and modalities, in the long term memory), we are helping teachers to set their expectations more realistically.</a:t>
            </a:r>
          </a:p>
        </p:txBody>
      </p:sp>
      <p:sp>
        <p:nvSpPr>
          <p:cNvPr id="4" name="Slide Number Placeholder 3"/>
          <p:cNvSpPr>
            <a:spLocks noGrp="1"/>
          </p:cNvSpPr>
          <p:nvPr>
            <p:ph type="sldNum" sz="quarter" idx="10"/>
          </p:nvPr>
        </p:nvSpPr>
        <p:spPr/>
        <p:txBody>
          <a:bodyPr/>
          <a:lstStyle/>
          <a:p>
            <a:fld id="{DFF7AD74-1580-4A29-980B-0F338875925B}" type="slidenum">
              <a:rPr lang="en-GB" smtClean="0"/>
              <a:t>6</a:t>
            </a:fld>
            <a:endParaRPr lang="en-GB"/>
          </a:p>
        </p:txBody>
      </p:sp>
    </p:spTree>
    <p:extLst>
      <p:ext uri="{BB962C8B-B14F-4D97-AF65-F5344CB8AC3E}">
        <p14:creationId xmlns:p14="http://schemas.microsoft.com/office/powerpoint/2010/main" val="1547504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Key issue 1:</a:t>
            </a:r>
            <a:r>
              <a:rPr lang="en-GB" dirty="0"/>
              <a:t> What we can expect from learners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DFF7AD74-1580-4A29-980B-0F338875925B}" type="slidenum">
              <a:rPr lang="en-GB" smtClean="0"/>
              <a:t>7</a:t>
            </a:fld>
            <a:endParaRPr lang="en-GB"/>
          </a:p>
        </p:txBody>
      </p:sp>
    </p:spTree>
    <p:extLst>
      <p:ext uri="{BB962C8B-B14F-4D97-AF65-F5344CB8AC3E}">
        <p14:creationId xmlns:p14="http://schemas.microsoft.com/office/powerpoint/2010/main" val="2213501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Key Issue 1: Determining the difficulty of grammar (going deeper on the key recommendations from NCELP</a:t>
            </a:r>
            <a:r>
              <a:rPr lang="en-GB" b="1" baseline="0" dirty="0"/>
              <a:t>)</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Direct Hub teachers to </a:t>
            </a:r>
            <a:r>
              <a:rPr lang="en-GB" b="1" i="0" u="sng" dirty="0"/>
              <a:t>Handout </a:t>
            </a:r>
            <a:r>
              <a:rPr lang="en-GB" b="1" i="0" u="sng" dirty="0">
                <a:solidFill>
                  <a:srgbClr val="FF0000"/>
                </a:solidFill>
              </a:rPr>
              <a:t>[1] </a:t>
            </a:r>
            <a:r>
              <a:rPr lang="en-GB" dirty="0">
                <a:solidFill>
                  <a:srgbClr val="FF0000"/>
                </a:solidFill>
              </a:rPr>
              <a:t>What determines</a:t>
            </a:r>
            <a:r>
              <a:rPr lang="en-GB" baseline="0" dirty="0">
                <a:solidFill>
                  <a:srgbClr val="FF0000"/>
                </a:solidFill>
              </a:rPr>
              <a:t> the difficulty of grammar in a second language. They should have been sent this ahead of the TRG session and been asked to read it. But give time for the Hub teachers to skim through again to refresh themselves (about 5 or 10 minutes) and ask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solidFill>
                  <a:srgbClr val="FF0000"/>
                </a:solidFill>
              </a:rPr>
              <a:t>REFLECTION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solidFill>
                  <a:srgbClr val="FF0000"/>
                </a:solidFill>
              </a:rPr>
              <a:t>Ques 1) which grammar features do your pupils particularly struggle with? Based on the factors mentioned in the handout, discuss why the features mentioned cause particular difficulty.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FF0000"/>
                </a:solidFill>
                <a:effectLst/>
                <a:latin typeface="+mn-lt"/>
                <a:ea typeface="+mn-ea"/>
                <a:cs typeface="+mn-cs"/>
              </a:rPr>
              <a:t>Ques 2) Follow on question: what does the information in this sheet mean for ordering/</a:t>
            </a:r>
            <a:r>
              <a:rPr lang="en-GB" sz="1200" b="0" kern="1200" dirty="0" err="1">
                <a:solidFill>
                  <a:srgbClr val="FF0000"/>
                </a:solidFill>
                <a:effectLst/>
                <a:latin typeface="+mn-lt"/>
                <a:ea typeface="+mn-ea"/>
                <a:cs typeface="+mn-cs"/>
              </a:rPr>
              <a:t>SoW</a:t>
            </a:r>
            <a:r>
              <a:rPr lang="en-GB" sz="1200" b="0" kern="1200" dirty="0">
                <a:solidFill>
                  <a:srgbClr val="FF0000"/>
                </a:solidFill>
                <a:effectLst/>
                <a:latin typeface="+mn-lt"/>
                <a:ea typeface="+mn-ea"/>
                <a:cs typeface="+mn-cs"/>
              </a:rPr>
              <a:t> planning? More difficulty could mean teach it later OR introduce it sooner, of course! Sooner, with lots of revisiting and practice, might help to give more exposure; BUT if it is too conceptually or formally (e.g. the form of new sounds or spellings) difficult, then sooner might NOT be sensible before other types of knowledge are in place.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FF0000"/>
                </a:solidFill>
                <a:effectLst/>
                <a:latin typeface="+mn-lt"/>
                <a:ea typeface="+mn-ea"/>
                <a:cs typeface="+mn-cs"/>
              </a:rPr>
              <a:t>The important point is: having some understanding of difficulty helps </a:t>
            </a:r>
            <a:r>
              <a:rPr lang="en-GB" sz="1200" b="1" kern="1200" dirty="0">
                <a:solidFill>
                  <a:srgbClr val="FF0000"/>
                </a:solidFill>
                <a:effectLst/>
                <a:latin typeface="+mn-lt"/>
                <a:ea typeface="+mn-ea"/>
                <a:cs typeface="+mn-cs"/>
              </a:rPr>
              <a:t>manage our expectations – it is essential for when we are testing knowledge and it informs our thinking about what we teach and how we teach it</a:t>
            </a:r>
            <a:r>
              <a:rPr lang="en-GB" sz="1200" b="0" kern="1200" dirty="0">
                <a:solidFill>
                  <a:srgbClr val="FF0000"/>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FF0000"/>
                </a:solidFill>
                <a:effectLst/>
                <a:latin typeface="+mn-lt"/>
                <a:ea typeface="+mn-ea"/>
                <a:cs typeface="+mn-cs"/>
              </a:rPr>
              <a:t>Note that once the Hub teachers have seen the example resources, some possible orders for teaching pairs of features will start to emerge – NB this only becomes really apparent after seeing some sequences, later in the session. </a:t>
            </a:r>
            <a:endParaRPr lang="en-GB"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DFF7AD74-1580-4A29-980B-0F338875925B}" type="slidenum">
              <a:rPr lang="en-GB" smtClean="0"/>
              <a:t>8</a:t>
            </a:fld>
            <a:endParaRPr lang="en-GB"/>
          </a:p>
        </p:txBody>
      </p:sp>
    </p:spTree>
    <p:extLst>
      <p:ext uri="{BB962C8B-B14F-4D97-AF65-F5344CB8AC3E}">
        <p14:creationId xmlns:p14="http://schemas.microsoft.com/office/powerpoint/2010/main" val="2017166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Key recommendations about how grammar should be taught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Allow </a:t>
            </a:r>
            <a:r>
              <a:rPr lang="en-GB" baseline="0" dirty="0"/>
              <a:t>time to remind themselves of the content of </a:t>
            </a:r>
            <a:r>
              <a:rPr lang="en-GB" b="1" baseline="0" dirty="0"/>
              <a:t>Handout 2. ‘Principles of teaching grammar’</a:t>
            </a:r>
            <a:r>
              <a:rPr lang="en-GB" baseline="0" dirty="0"/>
              <a:t>. This will probably take around 5-10 minutes. They should have been sent them before the session, so this is a chance to skim them and remind themselves.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Show the summary of key recommendations on the slide, </a:t>
            </a:r>
            <a:r>
              <a:rPr lang="en-GB" b="1" baseline="0" dirty="0"/>
              <a:t>before</a:t>
            </a:r>
            <a:r>
              <a:rPr lang="en-GB" baseline="0" dirty="0"/>
              <a:t> starting the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Then host a </a:t>
            </a:r>
            <a:r>
              <a:rPr lang="en-GB" b="1" baseline="0" dirty="0"/>
              <a:t>short</a:t>
            </a:r>
            <a:r>
              <a:rPr lang="en-GB" baseline="0" dirty="0"/>
              <a:t> discussion – encourage the Hub teachers to reflect on challenges in their own context.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This might also elicit some challenges that you (STs) have encountered in implementing NCELP’s recommendations following the Grammar CPD.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Keep the discussion about challenges quite short so that it moves quite soon in to focusing on textbooks – the next activity.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FF7AD74-1580-4A29-980B-0F338875925B}" type="slidenum">
              <a:rPr lang="en-GB" smtClean="0"/>
              <a:t>9</a:t>
            </a:fld>
            <a:endParaRPr lang="en-GB"/>
          </a:p>
        </p:txBody>
      </p:sp>
    </p:spTree>
    <p:extLst>
      <p:ext uri="{BB962C8B-B14F-4D97-AF65-F5344CB8AC3E}">
        <p14:creationId xmlns:p14="http://schemas.microsoft.com/office/powerpoint/2010/main" val="272759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83686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0DF92D51-BE67-47A1-A770-1A1C279A9D07}" type="datetimeFigureOut">
              <a:rPr lang="en-GB" smtClean="0"/>
              <a:t>13/06/2019</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391004BD-B925-44B2-ABFC-C0318F6C60B9}" type="slidenum">
              <a:rPr lang="en-GB" smtClean="0"/>
              <a:t>‹#›</a:t>
            </a:fld>
            <a:endParaRPr lang="en-GB"/>
          </a:p>
        </p:txBody>
      </p:sp>
    </p:spTree>
    <p:extLst>
      <p:ext uri="{BB962C8B-B14F-4D97-AF65-F5344CB8AC3E}">
        <p14:creationId xmlns:p14="http://schemas.microsoft.com/office/powerpoint/2010/main" val="879403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0DF92D51-BE67-47A1-A770-1A1C279A9D07}" type="datetimeFigureOut">
              <a:rPr lang="en-GB" smtClean="0"/>
              <a:t>13/06/2019</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391004BD-B925-44B2-ABFC-C0318F6C60B9}" type="slidenum">
              <a:rPr lang="en-GB" smtClean="0"/>
              <a:t>‹#›</a:t>
            </a:fld>
            <a:endParaRPr lang="en-GB"/>
          </a:p>
        </p:txBody>
      </p:sp>
    </p:spTree>
    <p:extLst>
      <p:ext uri="{BB962C8B-B14F-4D97-AF65-F5344CB8AC3E}">
        <p14:creationId xmlns:p14="http://schemas.microsoft.com/office/powerpoint/2010/main" val="939803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04116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5854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26202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5769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0013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83639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13/06/2019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205110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13/06/2019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931206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7542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13/06/2019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66970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13/06/2019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1578816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13/06/2019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580005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4666849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0729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47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093279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700304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047488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0DF92D51-BE67-47A1-A770-1A1C279A9D07}" type="datetimeFigureOut">
              <a:rPr lang="en-GB" smtClean="0">
                <a:solidFill>
                  <a:prstClr val="black"/>
                </a:solidFill>
              </a:rPr>
              <a:pPr/>
              <a:t>13/06/2019</a:t>
            </a:fld>
            <a:endParaRPr lang="en-GB">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391004BD-B925-44B2-ABFC-C0318F6C60B9}"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854223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13584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0DF92D51-BE67-47A1-A770-1A1C279A9D07}" type="datetimeFigureOut">
              <a:rPr lang="en-GB" smtClean="0">
                <a:solidFill>
                  <a:prstClr val="black"/>
                </a:solidFill>
              </a:rPr>
              <a:pPr/>
              <a:t>13/06/2019</a:t>
            </a:fld>
            <a:endParaRPr lang="en-GB">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391004BD-B925-44B2-ABFC-C0318F6C60B9}"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6213401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0DF92D51-BE67-47A1-A770-1A1C279A9D07}" type="datetimeFigureOut">
              <a:rPr lang="en-GB" smtClean="0">
                <a:solidFill>
                  <a:prstClr val="black"/>
                </a:solidFill>
              </a:rPr>
              <a:pPr/>
              <a:t>13/06/2019</a:t>
            </a:fld>
            <a:endParaRPr lang="en-GB">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391004BD-B925-44B2-ABFC-C0318F6C60B9}"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279070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0DF92D51-BE67-47A1-A770-1A1C279A9D07}" type="datetimeFigureOut">
              <a:rPr lang="en-GB" smtClean="0">
                <a:solidFill>
                  <a:prstClr val="black"/>
                </a:solidFill>
              </a:rPr>
              <a:pPr/>
              <a:t>13/06/2019</a:t>
            </a:fld>
            <a:endParaRPr lang="en-GB">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391004BD-B925-44B2-ABFC-C0318F6C60B9}"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2754992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0DF92D51-BE67-47A1-A770-1A1C279A9D07}" type="datetimeFigureOut">
              <a:rPr lang="en-GB" smtClean="0">
                <a:solidFill>
                  <a:prstClr val="black"/>
                </a:solidFill>
              </a:rPr>
              <a:pPr/>
              <a:t>13/06/2019</a:t>
            </a:fld>
            <a:endParaRPr lang="en-GB">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391004BD-B925-44B2-ABFC-C0318F6C60B9}"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7936571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Title and Content" type="obj">
  <p:cSld name="Title and Content">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rgbClr val="1F3864"/>
              </a:buClr>
              <a:buSzPts val="1800"/>
              <a:buChar char="•"/>
              <a:defRPr/>
            </a:lvl1pPr>
            <a:lvl2pPr marL="914400" lvl="1" indent="-355600" algn="l">
              <a:lnSpc>
                <a:spcPct val="90000"/>
              </a:lnSpc>
              <a:spcBef>
                <a:spcPts val="500"/>
              </a:spcBef>
              <a:spcAft>
                <a:spcPts val="0"/>
              </a:spcAft>
              <a:buClr>
                <a:srgbClr val="1F3864"/>
              </a:buClr>
              <a:buSzPts val="2000"/>
              <a:buChar char="•"/>
              <a:defRPr sz="2000"/>
            </a:lvl2pPr>
            <a:lvl3pPr marL="1371600" lvl="2" indent="-342900" algn="l">
              <a:lnSpc>
                <a:spcPct val="90000"/>
              </a:lnSpc>
              <a:spcBef>
                <a:spcPts val="500"/>
              </a:spcBef>
              <a:spcAft>
                <a:spcPts val="0"/>
              </a:spcAft>
              <a:buClr>
                <a:srgbClr val="1F3864"/>
              </a:buClr>
              <a:buSzPts val="1800"/>
              <a:buChar char="•"/>
              <a:defRPr sz="1800"/>
            </a:lvl3pPr>
            <a:lvl4pPr marL="1828800" lvl="3" indent="-330200" algn="l">
              <a:lnSpc>
                <a:spcPct val="90000"/>
              </a:lnSpc>
              <a:spcBef>
                <a:spcPts val="500"/>
              </a:spcBef>
              <a:spcAft>
                <a:spcPts val="0"/>
              </a:spcAft>
              <a:buClr>
                <a:srgbClr val="1F3864"/>
              </a:buClr>
              <a:buSzPts val="1600"/>
              <a:buChar char="•"/>
              <a:defRPr sz="1600"/>
            </a:lvl4pPr>
            <a:lvl5pPr marL="2286000" lvl="4" indent="-330200" algn="l">
              <a:lnSpc>
                <a:spcPct val="90000"/>
              </a:lnSpc>
              <a:spcBef>
                <a:spcPts val="500"/>
              </a:spcBef>
              <a:spcAft>
                <a:spcPts val="0"/>
              </a:spcAft>
              <a:buClr>
                <a:srgbClr val="1F3864"/>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854798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rgbClr val="1F3864"/>
              </a:buClr>
              <a:buSzPts val="6000"/>
              <a:buFont typeface="Century Gothic"/>
              <a:buNone/>
              <a:defRPr sz="6000">
                <a:solidFill>
                  <a:srgbClr val="1F3864"/>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rgbClr val="1F3864"/>
              </a:buClr>
              <a:buSzPts val="2400"/>
              <a:buNone/>
              <a:defRPr sz="2400">
                <a:solidFill>
                  <a:srgbClr val="1F3864"/>
                </a:solidFill>
                <a:latin typeface="Century Gothic"/>
                <a:ea typeface="Century Gothic"/>
                <a:cs typeface="Century Gothic"/>
                <a:sym typeface="Century Gothic"/>
              </a:defRPr>
            </a:lvl1pPr>
            <a:lvl2pPr lvl="1" algn="ctr">
              <a:lnSpc>
                <a:spcPct val="90000"/>
              </a:lnSpc>
              <a:spcBef>
                <a:spcPts val="500"/>
              </a:spcBef>
              <a:spcAft>
                <a:spcPts val="0"/>
              </a:spcAft>
              <a:buClr>
                <a:srgbClr val="1F3864"/>
              </a:buClr>
              <a:buSzPts val="2000"/>
              <a:buNone/>
              <a:defRPr sz="2000"/>
            </a:lvl2pPr>
            <a:lvl3pPr lvl="2" algn="ctr">
              <a:lnSpc>
                <a:spcPct val="90000"/>
              </a:lnSpc>
              <a:spcBef>
                <a:spcPts val="500"/>
              </a:spcBef>
              <a:spcAft>
                <a:spcPts val="0"/>
              </a:spcAft>
              <a:buClr>
                <a:srgbClr val="1F3864"/>
              </a:buClr>
              <a:buSzPts val="1800"/>
              <a:buNone/>
              <a:defRPr sz="1800"/>
            </a:lvl3pPr>
            <a:lvl4pPr lvl="3" algn="ctr">
              <a:lnSpc>
                <a:spcPct val="90000"/>
              </a:lnSpc>
              <a:spcBef>
                <a:spcPts val="500"/>
              </a:spcBef>
              <a:spcAft>
                <a:spcPts val="0"/>
              </a:spcAft>
              <a:buClr>
                <a:srgbClr val="1F3864"/>
              </a:buClr>
              <a:buSzPts val="1600"/>
              <a:buNone/>
              <a:defRPr sz="1600"/>
            </a:lvl4pPr>
            <a:lvl5pPr lvl="4" algn="ctr">
              <a:lnSpc>
                <a:spcPct val="90000"/>
              </a:lnSpc>
              <a:spcBef>
                <a:spcPts val="500"/>
              </a:spcBef>
              <a:spcAft>
                <a:spcPts val="0"/>
              </a:spcAft>
              <a:buClr>
                <a:srgbClr val="1F386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8539434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1F3864"/>
              </a:buClr>
              <a:buSzPts val="6000"/>
              <a:buFont typeface="Century Gothic"/>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1F3864"/>
              </a:buClr>
              <a:buSzPts val="2400"/>
              <a:buNone/>
              <a:defRPr sz="2400">
                <a:solidFill>
                  <a:srgbClr val="1F3864"/>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extLst>
      <p:ext uri="{BB962C8B-B14F-4D97-AF65-F5344CB8AC3E}">
        <p14:creationId xmlns:p14="http://schemas.microsoft.com/office/powerpoint/2010/main" val="40273443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Two Content" type="twoObj">
  <p:cSld name="Two Content">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1956997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Comparison" type="twoTxTwoObj">
  <p:cSld name="Comparison">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 name="Google Shape;32;p6"/>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6"/>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6"/>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366360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71198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994299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7"/>
        <p:cNvGrpSpPr/>
        <p:nvPr/>
      </p:nvGrpSpPr>
      <p:grpSpPr>
        <a:xfrm>
          <a:off x="0" y="0"/>
          <a:ext cx="0" cy="0"/>
          <a:chOff x="0" y="0"/>
          <a:chExt cx="0" cy="0"/>
        </a:xfrm>
      </p:grpSpPr>
      <p:sp>
        <p:nvSpPr>
          <p:cNvPr id="38" name="Google Shape;38;p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kern="0">
              <a:solidFill>
                <a:srgbClr val="000000"/>
              </a:solidFill>
            </a:endParaRPr>
          </a:p>
        </p:txBody>
      </p:sp>
      <p:sp>
        <p:nvSpPr>
          <p:cNvPr id="39" name="Google Shape;39;p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kern="0">
              <a:solidFill>
                <a:srgbClr val="000000"/>
              </a:solidFill>
            </a:endParaRPr>
          </a:p>
        </p:txBody>
      </p:sp>
      <p:sp>
        <p:nvSpPr>
          <p:cNvPr id="40" name="Google Shape;40;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9pPr>
          </a:lstStyle>
          <a:p>
            <a:fld id="{00000000-1234-1234-1234-123412341234}" type="slidenum">
              <a:rPr lang="en-GB" kern="0">
                <a:solidFill>
                  <a:srgbClr val="000000"/>
                </a:solidFill>
              </a:rPr>
              <a:pPr/>
              <a:t>‹#›</a:t>
            </a:fld>
            <a:endParaRPr kern="0">
              <a:solidFill>
                <a:srgbClr val="000000"/>
              </a:solidFill>
            </a:endParaRPr>
          </a:p>
        </p:txBody>
      </p:sp>
    </p:spTree>
    <p:extLst>
      <p:ext uri="{BB962C8B-B14F-4D97-AF65-F5344CB8AC3E}">
        <p14:creationId xmlns:p14="http://schemas.microsoft.com/office/powerpoint/2010/main" val="38979813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41"/>
        <p:cNvGrpSpPr/>
        <p:nvPr/>
      </p:nvGrpSpPr>
      <p:grpSpPr>
        <a:xfrm>
          <a:off x="0" y="0"/>
          <a:ext cx="0" cy="0"/>
          <a:chOff x="0" y="0"/>
          <a:chExt cx="0" cy="0"/>
        </a:xfrm>
      </p:grpSpPr>
      <p:sp>
        <p:nvSpPr>
          <p:cNvPr id="42" name="Google Shape;42;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1F3864"/>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9"/>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rgbClr val="1F3864"/>
              </a:buClr>
              <a:buSzPts val="3200"/>
              <a:buChar char="•"/>
              <a:defRPr sz="3200"/>
            </a:lvl1pPr>
            <a:lvl2pPr marL="914400" lvl="1" indent="-406400" algn="l">
              <a:lnSpc>
                <a:spcPct val="90000"/>
              </a:lnSpc>
              <a:spcBef>
                <a:spcPts val="500"/>
              </a:spcBef>
              <a:spcAft>
                <a:spcPts val="0"/>
              </a:spcAft>
              <a:buClr>
                <a:srgbClr val="1F3864"/>
              </a:buClr>
              <a:buSzPts val="2800"/>
              <a:buChar char="•"/>
              <a:defRPr sz="2800"/>
            </a:lvl2pPr>
            <a:lvl3pPr marL="1371600" lvl="2" indent="-381000" algn="l">
              <a:lnSpc>
                <a:spcPct val="90000"/>
              </a:lnSpc>
              <a:spcBef>
                <a:spcPts val="500"/>
              </a:spcBef>
              <a:spcAft>
                <a:spcPts val="0"/>
              </a:spcAft>
              <a:buClr>
                <a:srgbClr val="1F3864"/>
              </a:buClr>
              <a:buSzPts val="2400"/>
              <a:buChar char="•"/>
              <a:defRPr sz="2400"/>
            </a:lvl3pPr>
            <a:lvl4pPr marL="1828800" lvl="3" indent="-355600" algn="l">
              <a:lnSpc>
                <a:spcPct val="90000"/>
              </a:lnSpc>
              <a:spcBef>
                <a:spcPts val="500"/>
              </a:spcBef>
              <a:spcAft>
                <a:spcPts val="0"/>
              </a:spcAft>
              <a:buClr>
                <a:srgbClr val="1F3864"/>
              </a:buClr>
              <a:buSzPts val="2000"/>
              <a:buChar char="•"/>
              <a:defRPr sz="2000"/>
            </a:lvl4pPr>
            <a:lvl5pPr marL="2286000" lvl="4" indent="-355600" algn="l">
              <a:lnSpc>
                <a:spcPct val="90000"/>
              </a:lnSpc>
              <a:spcBef>
                <a:spcPts val="500"/>
              </a:spcBef>
              <a:spcAft>
                <a:spcPts val="0"/>
              </a:spcAft>
              <a:buClr>
                <a:srgbClr val="1F3864"/>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4" name="Google Shape;44;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5" name="Google Shape;45;p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kern="0">
              <a:solidFill>
                <a:srgbClr val="000000"/>
              </a:solidFill>
            </a:endParaRPr>
          </a:p>
        </p:txBody>
      </p:sp>
      <p:sp>
        <p:nvSpPr>
          <p:cNvPr id="46" name="Google Shape;46;p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kern="0">
              <a:solidFill>
                <a:srgbClr val="000000"/>
              </a:solidFill>
            </a:endParaRPr>
          </a:p>
        </p:txBody>
      </p:sp>
      <p:sp>
        <p:nvSpPr>
          <p:cNvPr id="47" name="Google Shape;47;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9pPr>
          </a:lstStyle>
          <a:p>
            <a:fld id="{00000000-1234-1234-1234-123412341234}" type="slidenum">
              <a:rPr lang="en-GB" kern="0">
                <a:solidFill>
                  <a:srgbClr val="000000"/>
                </a:solidFill>
              </a:rPr>
              <a:pPr/>
              <a:t>‹#›</a:t>
            </a:fld>
            <a:endParaRPr kern="0">
              <a:solidFill>
                <a:srgbClr val="000000"/>
              </a:solidFill>
            </a:endParaRPr>
          </a:p>
        </p:txBody>
      </p:sp>
    </p:spTree>
    <p:extLst>
      <p:ext uri="{BB962C8B-B14F-4D97-AF65-F5344CB8AC3E}">
        <p14:creationId xmlns:p14="http://schemas.microsoft.com/office/powerpoint/2010/main" val="39419748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1F3864"/>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0"/>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1F3864"/>
              </a:buClr>
              <a:buSzPts val="3200"/>
              <a:buFont typeface="Arial"/>
              <a:buNone/>
              <a:defRPr sz="3200" b="0" i="0" u="none" strike="noStrike" cap="none">
                <a:solidFill>
                  <a:srgbClr val="1F3864"/>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1F3864"/>
              </a:buClr>
              <a:buSzPts val="2800"/>
              <a:buFont typeface="Arial"/>
              <a:buNone/>
              <a:defRPr sz="2800" b="0" i="0" u="none" strike="noStrike" cap="none">
                <a:solidFill>
                  <a:srgbClr val="1F3864"/>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1F3864"/>
              </a:buClr>
              <a:buSzPts val="2400"/>
              <a:buFont typeface="Arial"/>
              <a:buNone/>
              <a:defRPr sz="2400" b="0" i="0" u="none" strike="noStrike" cap="none">
                <a:solidFill>
                  <a:srgbClr val="1F3864"/>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1F3864"/>
              </a:buClr>
              <a:buSzPts val="2000"/>
              <a:buFont typeface="Arial"/>
              <a:buNone/>
              <a:defRPr sz="2000" b="0" i="0" u="none" strike="noStrike" cap="none">
                <a:solidFill>
                  <a:srgbClr val="1F3864"/>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1F3864"/>
              </a:buClr>
              <a:buSzPts val="2000"/>
              <a:buFont typeface="Arial"/>
              <a:buNone/>
              <a:defRPr sz="2000" b="0" i="0" u="none" strike="noStrike" cap="none">
                <a:solidFill>
                  <a:srgbClr val="1F3864"/>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51" name="Google Shape;51;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1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kern="0">
              <a:solidFill>
                <a:srgbClr val="000000"/>
              </a:solidFill>
            </a:endParaRPr>
          </a:p>
        </p:txBody>
      </p:sp>
      <p:sp>
        <p:nvSpPr>
          <p:cNvPr id="53" name="Google Shape;53;p1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kern="0">
              <a:solidFill>
                <a:srgbClr val="000000"/>
              </a:solidFill>
            </a:endParaRPr>
          </a:p>
        </p:txBody>
      </p:sp>
      <p:sp>
        <p:nvSpPr>
          <p:cNvPr id="54" name="Google Shape;54;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9pPr>
          </a:lstStyle>
          <a:p>
            <a:fld id="{00000000-1234-1234-1234-123412341234}" type="slidenum">
              <a:rPr lang="en-GB" kern="0">
                <a:solidFill>
                  <a:srgbClr val="000000"/>
                </a:solidFill>
              </a:rPr>
              <a:pPr/>
              <a:t>‹#›</a:t>
            </a:fld>
            <a:endParaRPr kern="0">
              <a:solidFill>
                <a:srgbClr val="000000"/>
              </a:solidFill>
            </a:endParaRPr>
          </a:p>
        </p:txBody>
      </p:sp>
    </p:spTree>
    <p:extLst>
      <p:ext uri="{BB962C8B-B14F-4D97-AF65-F5344CB8AC3E}">
        <p14:creationId xmlns:p14="http://schemas.microsoft.com/office/powerpoint/2010/main" val="28530512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Title and Vertical Text">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kern="0">
              <a:solidFill>
                <a:srgbClr val="000000"/>
              </a:solidFill>
            </a:endParaRPr>
          </a:p>
        </p:txBody>
      </p:sp>
      <p:sp>
        <p:nvSpPr>
          <p:cNvPr id="59" name="Google Shape;59;p1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kern="0">
              <a:solidFill>
                <a:srgbClr val="000000"/>
              </a:solidFill>
            </a:endParaRPr>
          </a:p>
        </p:txBody>
      </p:sp>
      <p:sp>
        <p:nvSpPr>
          <p:cNvPr id="60" name="Google Shape;60;p1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9pPr>
          </a:lstStyle>
          <a:p>
            <a:fld id="{00000000-1234-1234-1234-123412341234}" type="slidenum">
              <a:rPr lang="en-GB" kern="0">
                <a:solidFill>
                  <a:srgbClr val="000000"/>
                </a:solidFill>
              </a:rPr>
              <a:pPr/>
              <a:t>‹#›</a:t>
            </a:fld>
            <a:endParaRPr kern="0">
              <a:solidFill>
                <a:srgbClr val="000000"/>
              </a:solidFill>
            </a:endParaRPr>
          </a:p>
        </p:txBody>
      </p:sp>
    </p:spTree>
    <p:extLst>
      <p:ext uri="{BB962C8B-B14F-4D97-AF65-F5344CB8AC3E}">
        <p14:creationId xmlns:p14="http://schemas.microsoft.com/office/powerpoint/2010/main" val="9455260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2"/>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kern="0">
              <a:solidFill>
                <a:srgbClr val="000000"/>
              </a:solidFill>
            </a:endParaRPr>
          </a:p>
        </p:txBody>
      </p:sp>
      <p:sp>
        <p:nvSpPr>
          <p:cNvPr id="65" name="Google Shape;65;p1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kern="0">
              <a:solidFill>
                <a:srgbClr val="000000"/>
              </a:solidFill>
            </a:endParaRPr>
          </a:p>
        </p:txBody>
      </p:sp>
      <p:sp>
        <p:nvSpPr>
          <p:cNvPr id="66" name="Google Shape;66;p1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9pPr>
          </a:lstStyle>
          <a:p>
            <a:fld id="{00000000-1234-1234-1234-123412341234}" type="slidenum">
              <a:rPr lang="en-GB" kern="0">
                <a:solidFill>
                  <a:srgbClr val="000000"/>
                </a:solidFill>
              </a:rPr>
              <a:pPr/>
              <a:t>‹#›</a:t>
            </a:fld>
            <a:endParaRPr kern="0">
              <a:solidFill>
                <a:srgbClr val="000000"/>
              </a:solidFill>
            </a:endParaRPr>
          </a:p>
        </p:txBody>
      </p:sp>
    </p:spTree>
    <p:extLst>
      <p:ext uri="{BB962C8B-B14F-4D97-AF65-F5344CB8AC3E}">
        <p14:creationId xmlns:p14="http://schemas.microsoft.com/office/powerpoint/2010/main" val="21988700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1F5AF7-7023-AC46-9382-8B433970C6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C3FDBF0-B0F3-FA4E-A28B-79628A883D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283028E-9F75-3D41-B91A-84B64FBCFE46}"/>
              </a:ext>
            </a:extLst>
          </p:cNvPr>
          <p:cNvSpPr>
            <a:spLocks noGrp="1"/>
          </p:cNvSpPr>
          <p:nvPr>
            <p:ph type="dt" sz="half" idx="10"/>
          </p:nvPr>
        </p:nvSpPr>
        <p:spPr/>
        <p:txBody>
          <a:bodyPr/>
          <a:lstStyle/>
          <a:p>
            <a:fld id="{CDCCF48E-B6A6-8945-88A2-6C06B12E3824}" type="datetimeFigureOut">
              <a:rPr lang="en-US" smtClean="0">
                <a:solidFill>
                  <a:prstClr val="black">
                    <a:tint val="75000"/>
                  </a:prstClr>
                </a:solidFill>
              </a:rPr>
              <a:pPr/>
              <a:t>6/13/2019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F1A37E66-556F-D74F-81C2-158B9F493DE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1CD91FC-9CFA-CB46-B4DF-F2A2C74253D5}"/>
              </a:ext>
            </a:extLst>
          </p:cNvPr>
          <p:cNvSpPr>
            <a:spLocks noGrp="1"/>
          </p:cNvSpPr>
          <p:nvPr>
            <p:ph type="sldNum" sz="quarter" idx="12"/>
          </p:nvPr>
        </p:nvSpPr>
        <p:spPr/>
        <p:txBody>
          <a:bodyPr/>
          <a:lstStyle/>
          <a:p>
            <a:fld id="{3455707A-F964-BD43-B8F6-23A7424EF8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8571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C878BC-B9FD-1042-816B-40C620D9C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54BD290-CE98-FC4A-89EB-39C0C76E818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4955125-B12D-FB4D-A7E8-A3401550820E}"/>
              </a:ext>
            </a:extLst>
          </p:cNvPr>
          <p:cNvSpPr>
            <a:spLocks noGrp="1"/>
          </p:cNvSpPr>
          <p:nvPr>
            <p:ph type="dt" sz="half" idx="10"/>
          </p:nvPr>
        </p:nvSpPr>
        <p:spPr/>
        <p:txBody>
          <a:bodyPr/>
          <a:lstStyle/>
          <a:p>
            <a:fld id="{CDCCF48E-B6A6-8945-88A2-6C06B12E3824}" type="datetimeFigureOut">
              <a:rPr lang="en-US" smtClean="0">
                <a:solidFill>
                  <a:prstClr val="black">
                    <a:tint val="75000"/>
                  </a:prstClr>
                </a:solidFill>
              </a:rPr>
              <a:pPr/>
              <a:t>6/13/2019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FC81C693-319A-2E4E-8C54-A0456889F68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00160D1-AEFA-9D4A-8AB9-7E7FFF9FAAD9}"/>
              </a:ext>
            </a:extLst>
          </p:cNvPr>
          <p:cNvSpPr>
            <a:spLocks noGrp="1"/>
          </p:cNvSpPr>
          <p:nvPr>
            <p:ph type="sldNum" sz="quarter" idx="12"/>
          </p:nvPr>
        </p:nvSpPr>
        <p:spPr/>
        <p:txBody>
          <a:bodyPr/>
          <a:lstStyle/>
          <a:p>
            <a:fld id="{3455707A-F964-BD43-B8F6-23A7424EF8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417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D8BAB1-2FFD-8440-914A-87DCE4D572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92D16FC-BD89-374D-9A87-02E77B4C2B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0D788C78-ACC6-E143-BAE9-F815FBBAD100}"/>
              </a:ext>
            </a:extLst>
          </p:cNvPr>
          <p:cNvSpPr>
            <a:spLocks noGrp="1"/>
          </p:cNvSpPr>
          <p:nvPr>
            <p:ph type="dt" sz="half" idx="10"/>
          </p:nvPr>
        </p:nvSpPr>
        <p:spPr/>
        <p:txBody>
          <a:bodyPr/>
          <a:lstStyle/>
          <a:p>
            <a:fld id="{CDCCF48E-B6A6-8945-88A2-6C06B12E3824}" type="datetimeFigureOut">
              <a:rPr lang="en-US" smtClean="0">
                <a:solidFill>
                  <a:prstClr val="black">
                    <a:tint val="75000"/>
                  </a:prstClr>
                </a:solidFill>
              </a:rPr>
              <a:pPr/>
              <a:t>6/13/2019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FB71BE1C-5FB6-5444-8722-007D615232C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E3F060B-118D-7B4B-BA12-D622956696A0}"/>
              </a:ext>
            </a:extLst>
          </p:cNvPr>
          <p:cNvSpPr>
            <a:spLocks noGrp="1"/>
          </p:cNvSpPr>
          <p:nvPr>
            <p:ph type="sldNum" sz="quarter" idx="12"/>
          </p:nvPr>
        </p:nvSpPr>
        <p:spPr/>
        <p:txBody>
          <a:bodyPr/>
          <a:lstStyle/>
          <a:p>
            <a:fld id="{3455707A-F964-BD43-B8F6-23A7424EF8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3312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7E0E22-C171-E641-9485-59070BE0AF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2F8E8E6-0F13-2147-A7FC-D1825081751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BEE1B2E-E6D3-F04F-B34A-DA1CF29D054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F5A9D5F-F580-4648-B2E1-4CE338F7FB31}"/>
              </a:ext>
            </a:extLst>
          </p:cNvPr>
          <p:cNvSpPr>
            <a:spLocks noGrp="1"/>
          </p:cNvSpPr>
          <p:nvPr>
            <p:ph type="dt" sz="half" idx="10"/>
          </p:nvPr>
        </p:nvSpPr>
        <p:spPr/>
        <p:txBody>
          <a:bodyPr/>
          <a:lstStyle/>
          <a:p>
            <a:fld id="{CDCCF48E-B6A6-8945-88A2-6C06B12E3824}" type="datetimeFigureOut">
              <a:rPr lang="en-US" smtClean="0">
                <a:solidFill>
                  <a:prstClr val="black">
                    <a:tint val="75000"/>
                  </a:prstClr>
                </a:solidFill>
              </a:rPr>
              <a:pPr/>
              <a:t>6/13/2019</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8A69390A-137C-6743-B750-7DF518BEB15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3024C2A6-8936-B44F-A448-25000CD23B96}"/>
              </a:ext>
            </a:extLst>
          </p:cNvPr>
          <p:cNvSpPr>
            <a:spLocks noGrp="1"/>
          </p:cNvSpPr>
          <p:nvPr>
            <p:ph type="sldNum" sz="quarter" idx="12"/>
          </p:nvPr>
        </p:nvSpPr>
        <p:spPr/>
        <p:txBody>
          <a:bodyPr/>
          <a:lstStyle/>
          <a:p>
            <a:fld id="{3455707A-F964-BD43-B8F6-23A7424EF8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93834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AD4976-8F0F-1846-8C74-77182C4437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FF33857-A50E-7E45-AFC1-8733D41BB5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32390C1-0F2D-7F49-8F6D-BD454D8B000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4F28B18-C35E-384B-9D03-88FC004B47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0EFBDD5B-53DA-C144-A48E-B9A038BE93E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10D4C13-A902-C043-A08D-C9C48A831A6C}"/>
              </a:ext>
            </a:extLst>
          </p:cNvPr>
          <p:cNvSpPr>
            <a:spLocks noGrp="1"/>
          </p:cNvSpPr>
          <p:nvPr>
            <p:ph type="dt" sz="half" idx="10"/>
          </p:nvPr>
        </p:nvSpPr>
        <p:spPr/>
        <p:txBody>
          <a:bodyPr/>
          <a:lstStyle/>
          <a:p>
            <a:fld id="{CDCCF48E-B6A6-8945-88A2-6C06B12E3824}" type="datetimeFigureOut">
              <a:rPr lang="en-US" smtClean="0">
                <a:solidFill>
                  <a:prstClr val="black">
                    <a:tint val="75000"/>
                  </a:prstClr>
                </a:solidFill>
              </a:rPr>
              <a:pPr/>
              <a:t>6/13/2019</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420016C3-C3ED-F944-807D-D683D55DC3B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653FF5D1-1DB7-4E4D-9152-48CF3FDF9FB0}"/>
              </a:ext>
            </a:extLst>
          </p:cNvPr>
          <p:cNvSpPr>
            <a:spLocks noGrp="1"/>
          </p:cNvSpPr>
          <p:nvPr>
            <p:ph type="sldNum" sz="quarter" idx="12"/>
          </p:nvPr>
        </p:nvSpPr>
        <p:spPr/>
        <p:txBody>
          <a:bodyPr/>
          <a:lstStyle/>
          <a:p>
            <a:fld id="{3455707A-F964-BD43-B8F6-23A7424EF8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598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23627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CAF26A-B9FF-D648-969A-2E136182CB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7CA5F5C-4ABE-874B-99A0-DE845CB8DB2A}"/>
              </a:ext>
            </a:extLst>
          </p:cNvPr>
          <p:cNvSpPr>
            <a:spLocks noGrp="1"/>
          </p:cNvSpPr>
          <p:nvPr>
            <p:ph type="dt" sz="half" idx="10"/>
          </p:nvPr>
        </p:nvSpPr>
        <p:spPr/>
        <p:txBody>
          <a:bodyPr/>
          <a:lstStyle/>
          <a:p>
            <a:fld id="{CDCCF48E-B6A6-8945-88A2-6C06B12E3824}" type="datetimeFigureOut">
              <a:rPr lang="en-US" smtClean="0">
                <a:solidFill>
                  <a:prstClr val="black">
                    <a:tint val="75000"/>
                  </a:prstClr>
                </a:solidFill>
              </a:rPr>
              <a:pPr/>
              <a:t>6/13/2019</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D4F2E481-FE9A-4143-BF11-103ED0AC8B36}"/>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FA6E3790-76DA-904C-9F02-D111EAE3F307}"/>
              </a:ext>
            </a:extLst>
          </p:cNvPr>
          <p:cNvSpPr>
            <a:spLocks noGrp="1"/>
          </p:cNvSpPr>
          <p:nvPr>
            <p:ph type="sldNum" sz="quarter" idx="12"/>
          </p:nvPr>
        </p:nvSpPr>
        <p:spPr/>
        <p:txBody>
          <a:bodyPr/>
          <a:lstStyle/>
          <a:p>
            <a:fld id="{3455707A-F964-BD43-B8F6-23A7424EF8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202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182979B-81EB-4649-8262-5F769B3E4663}"/>
              </a:ext>
            </a:extLst>
          </p:cNvPr>
          <p:cNvSpPr>
            <a:spLocks noGrp="1"/>
          </p:cNvSpPr>
          <p:nvPr>
            <p:ph type="dt" sz="half" idx="10"/>
          </p:nvPr>
        </p:nvSpPr>
        <p:spPr/>
        <p:txBody>
          <a:bodyPr/>
          <a:lstStyle/>
          <a:p>
            <a:fld id="{CDCCF48E-B6A6-8945-88A2-6C06B12E3824}" type="datetimeFigureOut">
              <a:rPr lang="en-US" smtClean="0">
                <a:solidFill>
                  <a:prstClr val="black">
                    <a:tint val="75000"/>
                  </a:prstClr>
                </a:solidFill>
              </a:rPr>
              <a:pPr/>
              <a:t>6/13/2019</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378D9776-A6F7-184F-B3CD-8579858E84D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C7B80DCB-D209-2C4B-855B-BC9B50BA84A0}"/>
              </a:ext>
            </a:extLst>
          </p:cNvPr>
          <p:cNvSpPr>
            <a:spLocks noGrp="1"/>
          </p:cNvSpPr>
          <p:nvPr>
            <p:ph type="sldNum" sz="quarter" idx="12"/>
          </p:nvPr>
        </p:nvSpPr>
        <p:spPr/>
        <p:txBody>
          <a:bodyPr/>
          <a:lstStyle/>
          <a:p>
            <a:fld id="{3455707A-F964-BD43-B8F6-23A7424EF8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6978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382364-A630-674B-89DA-7741E115AE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CBD8FFB-45B1-2345-A713-001413A93C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CD4D4DC-6F65-184B-BF4B-B0C1B1F3BE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599CA1B-FBBA-7547-9D48-05A176B9B26A}"/>
              </a:ext>
            </a:extLst>
          </p:cNvPr>
          <p:cNvSpPr>
            <a:spLocks noGrp="1"/>
          </p:cNvSpPr>
          <p:nvPr>
            <p:ph type="dt" sz="half" idx="10"/>
          </p:nvPr>
        </p:nvSpPr>
        <p:spPr/>
        <p:txBody>
          <a:bodyPr/>
          <a:lstStyle/>
          <a:p>
            <a:fld id="{CDCCF48E-B6A6-8945-88A2-6C06B12E3824}" type="datetimeFigureOut">
              <a:rPr lang="en-US" smtClean="0">
                <a:solidFill>
                  <a:prstClr val="black">
                    <a:tint val="75000"/>
                  </a:prstClr>
                </a:solidFill>
              </a:rPr>
              <a:pPr/>
              <a:t>6/13/2019</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9ED7816-5936-3E48-82C8-09CF12BA536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88B93384-1E3C-B841-8E1B-6899F33EFE25}"/>
              </a:ext>
            </a:extLst>
          </p:cNvPr>
          <p:cNvSpPr>
            <a:spLocks noGrp="1"/>
          </p:cNvSpPr>
          <p:nvPr>
            <p:ph type="sldNum" sz="quarter" idx="12"/>
          </p:nvPr>
        </p:nvSpPr>
        <p:spPr/>
        <p:txBody>
          <a:bodyPr/>
          <a:lstStyle/>
          <a:p>
            <a:fld id="{3455707A-F964-BD43-B8F6-23A7424EF8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72520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65554-50E7-FB43-94A8-88E04F7BD6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694524E-98DD-7448-9C63-B14691EDED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4403AAD-B709-E046-A1C5-6EA3167C3D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DD9BAE1-E60A-2648-B4CE-A39D97DB3404}"/>
              </a:ext>
            </a:extLst>
          </p:cNvPr>
          <p:cNvSpPr>
            <a:spLocks noGrp="1"/>
          </p:cNvSpPr>
          <p:nvPr>
            <p:ph type="dt" sz="half" idx="10"/>
          </p:nvPr>
        </p:nvSpPr>
        <p:spPr/>
        <p:txBody>
          <a:bodyPr/>
          <a:lstStyle/>
          <a:p>
            <a:fld id="{CDCCF48E-B6A6-8945-88A2-6C06B12E3824}" type="datetimeFigureOut">
              <a:rPr lang="en-US" smtClean="0">
                <a:solidFill>
                  <a:prstClr val="black">
                    <a:tint val="75000"/>
                  </a:prstClr>
                </a:solidFill>
              </a:rPr>
              <a:pPr/>
              <a:t>6/13/2019</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9CFEE20-26FA-5543-B51B-3C6C00B36E8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8C8AA9B-4369-8546-8899-C50EFDC0A641}"/>
              </a:ext>
            </a:extLst>
          </p:cNvPr>
          <p:cNvSpPr>
            <a:spLocks noGrp="1"/>
          </p:cNvSpPr>
          <p:nvPr>
            <p:ph type="sldNum" sz="quarter" idx="12"/>
          </p:nvPr>
        </p:nvSpPr>
        <p:spPr/>
        <p:txBody>
          <a:bodyPr/>
          <a:lstStyle/>
          <a:p>
            <a:fld id="{3455707A-F964-BD43-B8F6-23A7424EF8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2055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F2D7D1-1DC3-BC42-986C-03DE8B5C33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70C28E6-7252-4743-8216-4ABF048BC78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3F0DC1-61CD-1848-AC1B-A034EABC3D8F}"/>
              </a:ext>
            </a:extLst>
          </p:cNvPr>
          <p:cNvSpPr>
            <a:spLocks noGrp="1"/>
          </p:cNvSpPr>
          <p:nvPr>
            <p:ph type="dt" sz="half" idx="10"/>
          </p:nvPr>
        </p:nvSpPr>
        <p:spPr/>
        <p:txBody>
          <a:bodyPr/>
          <a:lstStyle/>
          <a:p>
            <a:fld id="{CDCCF48E-B6A6-8945-88A2-6C06B12E3824}" type="datetimeFigureOut">
              <a:rPr lang="en-US" smtClean="0">
                <a:solidFill>
                  <a:prstClr val="black">
                    <a:tint val="75000"/>
                  </a:prstClr>
                </a:solidFill>
              </a:rPr>
              <a:pPr/>
              <a:t>6/13/2019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B02881F-E085-B041-AFE4-71A93C9D8F7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DE03BCD-5210-6D4F-9E6F-26467FE4E348}"/>
              </a:ext>
            </a:extLst>
          </p:cNvPr>
          <p:cNvSpPr>
            <a:spLocks noGrp="1"/>
          </p:cNvSpPr>
          <p:nvPr>
            <p:ph type="sldNum" sz="quarter" idx="12"/>
          </p:nvPr>
        </p:nvSpPr>
        <p:spPr/>
        <p:txBody>
          <a:bodyPr/>
          <a:lstStyle/>
          <a:p>
            <a:fld id="{3455707A-F964-BD43-B8F6-23A7424EF8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93286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72EF433-816B-BF45-B57E-249C51EDC6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9B3DEF4-C7FE-014D-8AE5-41EB3485ED0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C850190-CF07-3345-BA10-12C63F280B4F}"/>
              </a:ext>
            </a:extLst>
          </p:cNvPr>
          <p:cNvSpPr>
            <a:spLocks noGrp="1"/>
          </p:cNvSpPr>
          <p:nvPr>
            <p:ph type="dt" sz="half" idx="10"/>
          </p:nvPr>
        </p:nvSpPr>
        <p:spPr/>
        <p:txBody>
          <a:bodyPr/>
          <a:lstStyle/>
          <a:p>
            <a:fld id="{CDCCF48E-B6A6-8945-88A2-6C06B12E3824}" type="datetimeFigureOut">
              <a:rPr lang="en-US" smtClean="0">
                <a:solidFill>
                  <a:prstClr val="black">
                    <a:tint val="75000"/>
                  </a:prstClr>
                </a:solidFill>
              </a:rPr>
              <a:pPr/>
              <a:t>6/13/2019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31F4F0A-4B6A-5D4E-8E38-DAA382157BD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C008B143-B621-5F44-A26C-214C0422B051}"/>
              </a:ext>
            </a:extLst>
          </p:cNvPr>
          <p:cNvSpPr>
            <a:spLocks noGrp="1"/>
          </p:cNvSpPr>
          <p:nvPr>
            <p:ph type="sldNum" sz="quarter" idx="12"/>
          </p:nvPr>
        </p:nvSpPr>
        <p:spPr/>
        <p:txBody>
          <a:bodyPr/>
          <a:lstStyle/>
          <a:p>
            <a:fld id="{3455707A-F964-BD43-B8F6-23A7424EF8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67587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586781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67261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086496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4524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777029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18779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70988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13/06/2019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5828372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13/06/2019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112216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13/06/2019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4462731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13/06/2019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0782904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13/06/2019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7670105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5384182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07543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71557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0DF92D51-BE67-47A1-A770-1A1C279A9D07}" type="datetimeFigureOut">
              <a:rPr lang="en-GB" smtClean="0"/>
              <a:t>13/06/2019</a:t>
            </a:fld>
            <a:endParaRPr lang="en-GB"/>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391004BD-B925-44B2-ABFC-C0318F6C60B9}" type="slidenum">
              <a:rPr lang="en-GB" smtClean="0"/>
              <a:t>‹#›</a:t>
            </a:fld>
            <a:endParaRPr lang="en-GB"/>
          </a:p>
        </p:txBody>
      </p:sp>
    </p:spTree>
    <p:extLst>
      <p:ext uri="{BB962C8B-B14F-4D97-AF65-F5344CB8AC3E}">
        <p14:creationId xmlns:p14="http://schemas.microsoft.com/office/powerpoint/2010/main" val="24814532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827413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12551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016561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cs typeface="Arial"/>
                <a:sym typeface="Arial"/>
              </a:rPr>
              <a:pPr/>
              <a:t>13/06/2019</a:t>
            </a:fld>
            <a:endParaRPr lang="en-GB" dirty="0">
              <a:solidFill>
                <a:prstClr val="black"/>
              </a:solidFill>
              <a:cs typeface="Arial"/>
              <a:sym typeface="Aria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cs typeface="Arial"/>
              <a:sym typeface="Aria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cs typeface="Arial"/>
                <a:sym typeface="Arial"/>
              </a:rPr>
              <a:pPr/>
              <a:t>‹#›</a:t>
            </a:fld>
            <a:endParaRPr lang="en-GB" dirty="0">
              <a:solidFill>
                <a:prstClr val="black"/>
              </a:solidFill>
              <a:cs typeface="Arial"/>
              <a:sym typeface="Arial"/>
            </a:endParaRPr>
          </a:p>
        </p:txBody>
      </p:sp>
    </p:spTree>
    <p:extLst>
      <p:ext uri="{BB962C8B-B14F-4D97-AF65-F5344CB8AC3E}">
        <p14:creationId xmlns:p14="http://schemas.microsoft.com/office/powerpoint/2010/main" val="3152913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cs typeface="Arial"/>
                <a:sym typeface="Arial"/>
              </a:rPr>
              <a:pPr/>
              <a:t>13/06/2019</a:t>
            </a:fld>
            <a:endParaRPr lang="en-GB" dirty="0">
              <a:solidFill>
                <a:prstClr val="black"/>
              </a:solidFill>
              <a:cs typeface="Arial"/>
              <a:sym typeface="Aria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cs typeface="Arial"/>
              <a:sym typeface="Aria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cs typeface="Arial"/>
                <a:sym typeface="Arial"/>
              </a:rPr>
              <a:pPr/>
              <a:t>‹#›</a:t>
            </a:fld>
            <a:endParaRPr lang="en-GB" dirty="0">
              <a:solidFill>
                <a:prstClr val="black"/>
              </a:solidFill>
              <a:cs typeface="Arial"/>
              <a:sym typeface="Arial"/>
            </a:endParaRPr>
          </a:p>
        </p:txBody>
      </p:sp>
    </p:spTree>
    <p:extLst>
      <p:ext uri="{BB962C8B-B14F-4D97-AF65-F5344CB8AC3E}">
        <p14:creationId xmlns:p14="http://schemas.microsoft.com/office/powerpoint/2010/main" val="42266057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cs typeface="Arial"/>
                <a:sym typeface="Arial"/>
              </a:rPr>
              <a:pPr/>
              <a:t>13/06/2019</a:t>
            </a:fld>
            <a:endParaRPr lang="en-GB" dirty="0">
              <a:solidFill>
                <a:prstClr val="black"/>
              </a:solidFill>
              <a:cs typeface="Arial"/>
              <a:sym typeface="Aria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cs typeface="Arial"/>
              <a:sym typeface="Aria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cs typeface="Arial"/>
                <a:sym typeface="Arial"/>
              </a:rPr>
              <a:pPr/>
              <a:t>‹#›</a:t>
            </a:fld>
            <a:endParaRPr lang="en-GB" dirty="0">
              <a:solidFill>
                <a:prstClr val="black"/>
              </a:solidFill>
              <a:cs typeface="Arial"/>
              <a:sym typeface="Arial"/>
            </a:endParaRPr>
          </a:p>
        </p:txBody>
      </p:sp>
    </p:spTree>
    <p:extLst>
      <p:ext uri="{BB962C8B-B14F-4D97-AF65-F5344CB8AC3E}">
        <p14:creationId xmlns:p14="http://schemas.microsoft.com/office/powerpoint/2010/main" val="2720577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cs typeface="Arial"/>
                <a:sym typeface="Arial"/>
              </a:rPr>
              <a:pPr/>
              <a:t>13/06/2019</a:t>
            </a:fld>
            <a:endParaRPr lang="en-GB" dirty="0">
              <a:solidFill>
                <a:prstClr val="black"/>
              </a:solidFill>
              <a:cs typeface="Arial"/>
              <a:sym typeface="Aria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cs typeface="Arial"/>
              <a:sym typeface="Aria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cs typeface="Arial"/>
                <a:sym typeface="Arial"/>
              </a:rPr>
              <a:pPr/>
              <a:t>‹#›</a:t>
            </a:fld>
            <a:endParaRPr lang="en-GB" dirty="0">
              <a:solidFill>
                <a:prstClr val="black"/>
              </a:solidFill>
              <a:cs typeface="Arial"/>
              <a:sym typeface="Arial"/>
            </a:endParaRPr>
          </a:p>
        </p:txBody>
      </p:sp>
    </p:spTree>
    <p:extLst>
      <p:ext uri="{BB962C8B-B14F-4D97-AF65-F5344CB8AC3E}">
        <p14:creationId xmlns:p14="http://schemas.microsoft.com/office/powerpoint/2010/main" val="12814689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cs typeface="Arial"/>
                <a:sym typeface="Arial"/>
              </a:rPr>
              <a:pPr/>
              <a:t>13/06/2019</a:t>
            </a:fld>
            <a:endParaRPr lang="en-GB" dirty="0">
              <a:solidFill>
                <a:prstClr val="black"/>
              </a:solidFill>
              <a:cs typeface="Arial"/>
              <a:sym typeface="Aria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cs typeface="Arial"/>
              <a:sym typeface="Aria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cs typeface="Arial"/>
                <a:sym typeface="Arial"/>
              </a:rPr>
              <a:pPr/>
              <a:t>‹#›</a:t>
            </a:fld>
            <a:endParaRPr lang="en-GB" dirty="0">
              <a:solidFill>
                <a:prstClr val="black"/>
              </a:solidFill>
              <a:cs typeface="Arial"/>
              <a:sym typeface="Arial"/>
            </a:endParaRPr>
          </a:p>
        </p:txBody>
      </p:sp>
    </p:spTree>
    <p:extLst>
      <p:ext uri="{BB962C8B-B14F-4D97-AF65-F5344CB8AC3E}">
        <p14:creationId xmlns:p14="http://schemas.microsoft.com/office/powerpoint/2010/main" val="3885786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0DF92D51-BE67-47A1-A770-1A1C279A9D07}" type="datetimeFigureOut">
              <a:rPr lang="en-GB" smtClean="0"/>
              <a:t>13/06/2019</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391004BD-B925-44B2-ABFC-C0318F6C60B9}" type="slidenum">
              <a:rPr lang="en-GB" smtClean="0"/>
              <a:t>‹#›</a:t>
            </a:fld>
            <a:endParaRPr lang="en-GB"/>
          </a:p>
        </p:txBody>
      </p:sp>
    </p:spTree>
    <p:extLst>
      <p:ext uri="{BB962C8B-B14F-4D97-AF65-F5344CB8AC3E}">
        <p14:creationId xmlns:p14="http://schemas.microsoft.com/office/powerpoint/2010/main" val="3760641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0DF92D51-BE67-47A1-A770-1A1C279A9D07}" type="datetimeFigureOut">
              <a:rPr lang="en-GB" smtClean="0"/>
              <a:t>13/06/2019</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391004BD-B925-44B2-ABFC-C0318F6C60B9}" type="slidenum">
              <a:rPr lang="en-GB" smtClean="0"/>
              <a:t>‹#›</a:t>
            </a:fld>
            <a:endParaRPr lang="en-GB"/>
          </a:p>
        </p:txBody>
      </p:sp>
    </p:spTree>
    <p:extLst>
      <p:ext uri="{BB962C8B-B14F-4D97-AF65-F5344CB8AC3E}">
        <p14:creationId xmlns:p14="http://schemas.microsoft.com/office/powerpoint/2010/main" val="1088355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3.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3.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latin typeface="Century Gothic" panose="020B0502020202020204" pitchFamily="34" charset="0"/>
              </a:rPr>
              <a:t/>
            </a:r>
            <a:br>
              <a:rPr lang="en-GB" sz="1100" dirty="0">
                <a:latin typeface="Century Gothic" panose="020B0502020202020204" pitchFamily="34" charset="0"/>
              </a:rPr>
            </a:br>
            <a:endParaRPr lang="en-GB" sz="1100" dirty="0">
              <a:latin typeface="Century Gothic" panose="020B0502020202020204" pitchFamily="34" charset="0"/>
            </a:endParaRPr>
          </a:p>
        </p:txBody>
      </p:sp>
      <p:sp>
        <p:nvSpPr>
          <p:cNvPr id="8" name="Rectangle 7"/>
          <p:cNvSpPr/>
          <p:nvPr/>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latin typeface="Century Gothic" panose="020B0502020202020204" pitchFamily="34" charset="0"/>
            </a:endParaRPr>
          </a:p>
        </p:txBody>
      </p:sp>
    </p:spTree>
    <p:extLst>
      <p:ext uri="{BB962C8B-B14F-4D97-AF65-F5344CB8AC3E}">
        <p14:creationId xmlns:p14="http://schemas.microsoft.com/office/powerpoint/2010/main" val="24018292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1123346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15546529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1F3864"/>
              </a:buClr>
              <a:buSzPts val="4400"/>
              <a:buFont typeface="Century Gothic"/>
              <a:buNone/>
              <a:defRPr sz="4400" b="0" i="0" u="none" strike="noStrike" cap="none">
                <a:solidFill>
                  <a:srgbClr val="1F3864"/>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9pPr>
          </a:lstStyle>
          <a:p>
            <a:endParaRPr/>
          </a:p>
        </p:txBody>
      </p:sp>
      <p:pic>
        <p:nvPicPr>
          <p:cNvPr id="12" name="Google Shape;12;p1"/>
          <p:cNvPicPr preferRelativeResize="0"/>
          <p:nvPr/>
        </p:nvPicPr>
        <p:blipFill rotWithShape="1">
          <a:blip r:embed="rId14">
            <a:alphaModFix/>
          </a:blip>
          <a:srcRect/>
          <a:stretch/>
        </p:blipFill>
        <p:spPr>
          <a:xfrm>
            <a:off x="10485120" y="-61459"/>
            <a:ext cx="1627856" cy="563137"/>
          </a:xfrm>
          <a:prstGeom prst="rect">
            <a:avLst/>
          </a:prstGeom>
          <a:noFill/>
          <a:ln>
            <a:noFill/>
          </a:ln>
        </p:spPr>
      </p:pic>
      <p:pic>
        <p:nvPicPr>
          <p:cNvPr id="13" name="Google Shape;13;p1"/>
          <p:cNvPicPr preferRelativeResize="0"/>
          <p:nvPr/>
        </p:nvPicPr>
        <p:blipFill rotWithShape="1">
          <a:blip r:embed="rId15">
            <a:alphaModFix/>
          </a:blip>
          <a:srcRect/>
          <a:stretch/>
        </p:blipFill>
        <p:spPr>
          <a:xfrm>
            <a:off x="1" y="0"/>
            <a:ext cx="4775200" cy="417830"/>
          </a:xfrm>
          <a:prstGeom prst="rect">
            <a:avLst/>
          </a:prstGeom>
          <a:noFill/>
          <a:ln>
            <a:noFill/>
          </a:ln>
        </p:spPr>
      </p:pic>
      <p:sp>
        <p:nvSpPr>
          <p:cNvPr id="14" name="Google Shape;14;p1"/>
          <p:cNvSpPr/>
          <p:nvPr/>
        </p:nvSpPr>
        <p:spPr>
          <a:xfrm>
            <a:off x="9088583" y="6572243"/>
            <a:ext cx="8434647" cy="430887"/>
          </a:xfrm>
          <a:prstGeom prst="rect">
            <a:avLst/>
          </a:prstGeom>
          <a:noFill/>
          <a:ln>
            <a:noFill/>
          </a:ln>
        </p:spPr>
        <p:txBody>
          <a:bodyPr spcFirstLastPara="1" wrap="square" lIns="91425" tIns="45700" rIns="91425" bIns="45700" anchor="t" anchorCtr="0">
            <a:noAutofit/>
          </a:bodyPr>
          <a:lstStyle/>
          <a:p>
            <a:pPr>
              <a:buClr>
                <a:srgbClr val="000000"/>
              </a:buClr>
              <a:buSzPts val="1100"/>
              <a:buFont typeface="Arial"/>
              <a:buNone/>
            </a:pPr>
            <a:r>
              <a:rPr lang="en-GB" sz="1100" kern="0">
                <a:solidFill>
                  <a:srgbClr val="002060"/>
                </a:solidFill>
                <a:latin typeface="Century Gothic"/>
                <a:ea typeface="Century Gothic"/>
                <a:cs typeface="Century Gothic"/>
                <a:sym typeface="Century Gothic"/>
              </a:rPr>
              <a:t>Material</a:t>
            </a:r>
            <a:r>
              <a:rPr lang="en-GB" sz="1100" kern="0">
                <a:solidFill>
                  <a:srgbClr val="002060"/>
                </a:solidFill>
                <a:ea typeface="Arial"/>
                <a:cs typeface="Arial"/>
                <a:sym typeface="Arial"/>
              </a:rPr>
              <a:t> </a:t>
            </a:r>
            <a:r>
              <a:rPr lang="en-GB" sz="1100" kern="0">
                <a:solidFill>
                  <a:srgbClr val="002060"/>
                </a:solidFill>
                <a:latin typeface="Century Gothic"/>
                <a:ea typeface="Century Gothic"/>
                <a:cs typeface="Century Gothic"/>
                <a:sym typeface="Century Gothic"/>
              </a:rPr>
              <a:t>licensed as </a:t>
            </a:r>
            <a:r>
              <a:rPr lang="en-GB" sz="1100" b="1" u="sng" kern="0">
                <a:solidFill>
                  <a:srgbClr val="0563C1"/>
                </a:solidFill>
                <a:latin typeface="Century Gothic"/>
                <a:ea typeface="Century Gothic"/>
                <a:cs typeface="Century Gothic"/>
                <a:sym typeface="Century Gothic"/>
                <a:hlinkClick r:id="rId16"/>
              </a:rPr>
              <a:t>CC BY-NC-SA 4.0</a:t>
            </a:r>
            <a:r>
              <a:rPr lang="en-GB" sz="1100" kern="0">
                <a:solidFill>
                  <a:srgbClr val="000000"/>
                </a:solidFill>
                <a:latin typeface="Century Gothic"/>
                <a:ea typeface="Century Gothic"/>
                <a:cs typeface="Century Gothic"/>
                <a:sym typeface="Century Gothic"/>
              </a:rPr>
              <a:t/>
            </a:r>
            <a:br>
              <a:rPr lang="en-GB" sz="1100" kern="0">
                <a:solidFill>
                  <a:srgbClr val="000000"/>
                </a:solidFill>
                <a:latin typeface="Century Gothic"/>
                <a:ea typeface="Century Gothic"/>
                <a:cs typeface="Century Gothic"/>
                <a:sym typeface="Century Gothic"/>
              </a:rPr>
            </a:br>
            <a:endParaRPr sz="1100" kern="0">
              <a:solidFill>
                <a:srgbClr val="000000"/>
              </a:solidFill>
              <a:latin typeface="Century Gothic"/>
              <a:ea typeface="Century Gothic"/>
              <a:cs typeface="Century Gothic"/>
              <a:sym typeface="Century Gothic"/>
            </a:endParaRPr>
          </a:p>
        </p:txBody>
      </p:sp>
      <p:sp>
        <p:nvSpPr>
          <p:cNvPr id="15" name="Google Shape;15;p1"/>
          <p:cNvSpPr/>
          <p:nvPr/>
        </p:nvSpPr>
        <p:spPr>
          <a:xfrm>
            <a:off x="2" y="6572241"/>
            <a:ext cx="8434647" cy="261610"/>
          </a:xfrm>
          <a:prstGeom prst="rect">
            <a:avLst/>
          </a:prstGeom>
          <a:noFill/>
          <a:ln>
            <a:noFill/>
          </a:ln>
        </p:spPr>
        <p:txBody>
          <a:bodyPr spcFirstLastPara="1" wrap="square" lIns="91425" tIns="45700" rIns="91425" bIns="45700" anchor="t" anchorCtr="0">
            <a:noAutofit/>
          </a:bodyPr>
          <a:lstStyle/>
          <a:p>
            <a:pPr>
              <a:buClr>
                <a:srgbClr val="000000"/>
              </a:buClr>
              <a:buSzPts val="1050"/>
              <a:buFont typeface="Arial"/>
              <a:buNone/>
            </a:pPr>
            <a:r>
              <a:rPr lang="en-GB" sz="1050" kern="0">
                <a:solidFill>
                  <a:srgbClr val="002060"/>
                </a:solidFill>
                <a:latin typeface="Century Gothic"/>
                <a:ea typeface="Century Gothic"/>
                <a:cs typeface="Century Gothic"/>
                <a:sym typeface="Century Gothic"/>
              </a:rPr>
              <a:t>Rachel Hawkes</a:t>
            </a:r>
            <a:endParaRPr sz="1050" kern="0">
              <a:solidFill>
                <a:srgbClr val="00000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044030589"/>
      </p:ext>
    </p:extLst>
  </p:cSld>
  <p:clrMap bg1="lt1" tx1="dk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B446082-44B6-7548-A538-5DDC46124A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2C36270-EEE1-FD46-BD35-A13757AB90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A6B0DC9-1674-AC4E-913F-238B435EAE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CF48E-B6A6-8945-88A2-6C06B12E3824}" type="datetimeFigureOut">
              <a:rPr lang="en-US" smtClean="0">
                <a:solidFill>
                  <a:prstClr val="black">
                    <a:tint val="75000"/>
                  </a:prstClr>
                </a:solidFill>
              </a:rPr>
              <a:pPr/>
              <a:t>6/13/2019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97B9C4B-A06F-9C46-A3D3-BCCE027B1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6976FE1-A029-9D4F-A0BE-A9B665DA67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55707A-F964-BD43-B8F6-23A7424EF8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292148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44140900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cs typeface="Arial"/>
                <a:sym typeface="Arial"/>
              </a:rPr>
              <a:t>Material</a:t>
            </a:r>
            <a:r>
              <a:rPr lang="en-GB" sz="1100" dirty="0">
                <a:solidFill>
                  <a:srgbClr val="002060"/>
                </a:solidFill>
                <a:latin typeface="Arial" panose="020B0604020202020204" pitchFamily="34" charset="0"/>
                <a:cs typeface="Arial"/>
                <a:sym typeface="Arial"/>
              </a:rPr>
              <a:t> </a:t>
            </a:r>
            <a:r>
              <a:rPr lang="en-GB" sz="1100" dirty="0">
                <a:solidFill>
                  <a:srgbClr val="002060"/>
                </a:solidFill>
                <a:latin typeface="Century Gothic" panose="020B0502020202020204" pitchFamily="34" charset="0"/>
                <a:cs typeface="Arial"/>
                <a:sym typeface="Arial"/>
              </a:rPr>
              <a:t>licensed as </a:t>
            </a:r>
            <a:r>
              <a:rPr lang="en-GB" sz="1100" b="1" u="sng" dirty="0">
                <a:solidFill>
                  <a:srgbClr val="FFFFFF"/>
                </a:solidFill>
                <a:latin typeface="Century Gothic" panose="020B0502020202020204" pitchFamily="34" charset="0"/>
                <a:cs typeface="Arial"/>
                <a:sym typeface="Arial"/>
                <a:hlinkClick r:id="rId16"/>
              </a:rPr>
              <a:t>CC BY-NC-SA 4.0</a:t>
            </a:r>
            <a:r>
              <a:rPr lang="en-GB" sz="1100" dirty="0">
                <a:solidFill>
                  <a:prstClr val="black"/>
                </a:solidFill>
                <a:latin typeface="Century Gothic" panose="020B0502020202020204" pitchFamily="34" charset="0"/>
                <a:cs typeface="Arial"/>
                <a:sym typeface="Arial"/>
              </a:rPr>
              <a:t/>
            </a:r>
            <a:br>
              <a:rPr lang="en-GB" sz="1100" dirty="0">
                <a:solidFill>
                  <a:prstClr val="black"/>
                </a:solidFill>
                <a:latin typeface="Century Gothic" panose="020B0502020202020204" pitchFamily="34" charset="0"/>
                <a:cs typeface="Arial"/>
                <a:sym typeface="Arial"/>
              </a:rPr>
            </a:br>
            <a:endParaRPr lang="en-GB" sz="1100" dirty="0">
              <a:solidFill>
                <a:prstClr val="black"/>
              </a:solidFill>
              <a:latin typeface="Century Gothic" panose="020B0502020202020204" pitchFamily="34" charset="0"/>
              <a:cs typeface="Arial"/>
              <a:sym typeface="Arial"/>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cs typeface="Arial"/>
                <a:sym typeface="Arial"/>
              </a:rPr>
              <a:t>Rachel Hawkes</a:t>
            </a:r>
            <a:endParaRPr lang="en-GB" sz="1050" dirty="0">
              <a:solidFill>
                <a:prstClr val="black"/>
              </a:solidFill>
              <a:latin typeface="Century Gothic" panose="020B0502020202020204" pitchFamily="34" charset="0"/>
              <a:cs typeface="Arial"/>
              <a:sym typeface="Arial"/>
            </a:endParaRPr>
          </a:p>
        </p:txBody>
      </p:sp>
    </p:spTree>
    <p:extLst>
      <p:ext uri="{BB962C8B-B14F-4D97-AF65-F5344CB8AC3E}">
        <p14:creationId xmlns:p14="http://schemas.microsoft.com/office/powerpoint/2010/main" val="19767118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0.png"/><Relationship Id="rId7" Type="http://schemas.openxmlformats.org/officeDocument/2006/relationships/image" Target="../media/image14.gif"/><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4.gif"/><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19.xml"/><Relationship Id="rId16" Type="http://schemas.openxmlformats.org/officeDocument/2006/relationships/image" Target="../media/image31.gif"/><Relationship Id="rId1" Type="http://schemas.openxmlformats.org/officeDocument/2006/relationships/slideLayout" Target="../slideLayouts/slideLayout13.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0.png"/><Relationship Id="rId10" Type="http://schemas.openxmlformats.org/officeDocument/2006/relationships/image" Target="../media/image26.gif"/><Relationship Id="rId4" Type="http://schemas.openxmlformats.org/officeDocument/2006/relationships/image" Target="../media/image20.png"/><Relationship Id="rId9" Type="http://schemas.openxmlformats.org/officeDocument/2006/relationships/image" Target="../media/image25.gif"/><Relationship Id="rId14" Type="http://schemas.openxmlformats.org/officeDocument/2006/relationships/image" Target="../media/image14.gif"/></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ncelp.org/resources/resource-portal/" TargetMode="External"/><Relationship Id="rId4" Type="http://schemas.openxmlformats.org/officeDocument/2006/relationships/hyperlink" Target="https://resources.ncelp.or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hyperlink" Target="mailto:Enenquiries@ncelp.org.uk" TargetMode="External"/><Relationship Id="rId4" Type="http://schemas.openxmlformats.org/officeDocument/2006/relationships/hyperlink" Target="mailto:enquiries@ncelp.org.uk"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s://onlinelibrary.wiley.com/journal/1467992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9812" y="6027576"/>
            <a:ext cx="9262188" cy="8304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 name="Rectangle 4"/>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1" name="TextBox 10"/>
          <p:cNvSpPr txBox="1"/>
          <p:nvPr/>
        </p:nvSpPr>
        <p:spPr>
          <a:xfrm>
            <a:off x="547511" y="2257961"/>
            <a:ext cx="6886222" cy="1323439"/>
          </a:xfrm>
          <a:prstGeom prst="rect">
            <a:avLst/>
          </a:prstGeom>
          <a:noFill/>
        </p:spPr>
        <p:txBody>
          <a:bodyPr wrap="square" rtlCol="0">
            <a:spAutoFit/>
          </a:bodyPr>
          <a:lstStyle/>
          <a:p>
            <a:r>
              <a:rPr lang="en-GB" sz="4000" b="1" dirty="0">
                <a:solidFill>
                  <a:prstClr val="white"/>
                </a:solidFill>
                <a:latin typeface="Century Gothic" panose="020B0502020202020204" pitchFamily="34" charset="0"/>
              </a:rPr>
              <a:t>NCELP</a:t>
            </a:r>
            <a:br>
              <a:rPr lang="en-GB" sz="4000" b="1" dirty="0">
                <a:solidFill>
                  <a:prstClr val="white"/>
                </a:solidFill>
                <a:latin typeface="Century Gothic" panose="020B0502020202020204" pitchFamily="34" charset="0"/>
              </a:rPr>
            </a:br>
            <a:r>
              <a:rPr lang="en-GB" sz="4000" b="1" dirty="0">
                <a:solidFill>
                  <a:prstClr val="white"/>
                </a:solidFill>
                <a:latin typeface="Century Gothic" panose="020B0502020202020204" pitchFamily="34" charset="0"/>
              </a:rPr>
              <a:t>Grammar TRG</a:t>
            </a:r>
          </a:p>
        </p:txBody>
      </p:sp>
    </p:spTree>
    <p:extLst>
      <p:ext uri="{BB962C8B-B14F-4D97-AF65-F5344CB8AC3E}">
        <p14:creationId xmlns:p14="http://schemas.microsoft.com/office/powerpoint/2010/main" val="3694877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9511043" cy="867128"/>
          </a:xfrm>
          <a:prstGeom prst="rect">
            <a:avLst/>
          </a:prstGeom>
        </p:spPr>
      </p:pic>
      <p:sp>
        <p:nvSpPr>
          <p:cNvPr id="5" name="Title 3"/>
          <p:cNvSpPr txBox="1">
            <a:spLocks/>
          </p:cNvSpPr>
          <p:nvPr/>
        </p:nvSpPr>
        <p:spPr>
          <a:xfrm>
            <a:off x="208494" y="12526"/>
            <a:ext cx="86497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2800" b="1" dirty="0">
                <a:solidFill>
                  <a:schemeClr val="bg1"/>
                </a:solidFill>
              </a:rPr>
              <a:t>Key issue 2: Effective ways of teaching grammar </a:t>
            </a:r>
            <a:r>
              <a:rPr lang="en-GB" sz="2800" b="1" dirty="0">
                <a:solidFill>
                  <a:schemeClr val="bg1"/>
                </a:solidFill>
                <a:cs typeface="Arial" panose="020B0604020202020204" pitchFamily="34" charset="0"/>
              </a:rPr>
              <a:t>What are the </a:t>
            </a:r>
            <a:r>
              <a:rPr lang="en-GB" sz="2800" b="1" i="1" dirty="0">
                <a:solidFill>
                  <a:schemeClr val="bg1"/>
                </a:solidFill>
                <a:cs typeface="Arial" panose="020B0604020202020204" pitchFamily="34" charset="0"/>
              </a:rPr>
              <a:t>concerns</a:t>
            </a:r>
            <a:r>
              <a:rPr lang="en-GB" sz="2800" b="1" dirty="0">
                <a:solidFill>
                  <a:schemeClr val="bg1"/>
                </a:solidFill>
                <a:cs typeface="Arial" panose="020B0604020202020204" pitchFamily="34" charset="0"/>
              </a:rPr>
              <a:t>?</a:t>
            </a:r>
            <a:endParaRPr lang="en-GB" sz="2800" dirty="0">
              <a:solidFill>
                <a:schemeClr val="bg1"/>
              </a:solidFill>
              <a:cs typeface="Arial" panose="020B0604020202020204" pitchFamily="34" charset="0"/>
            </a:endParaRPr>
          </a:p>
        </p:txBody>
      </p:sp>
      <p:sp>
        <p:nvSpPr>
          <p:cNvPr id="6" name="Content Placeholder 4"/>
          <p:cNvSpPr>
            <a:spLocks noGrp="1"/>
          </p:cNvSpPr>
          <p:nvPr>
            <p:ph idx="1"/>
          </p:nvPr>
        </p:nvSpPr>
        <p:spPr>
          <a:xfrm>
            <a:off x="457538" y="1163991"/>
            <a:ext cx="11338222" cy="5154505"/>
          </a:xfrm>
        </p:spPr>
        <p:txBody>
          <a:bodyPr>
            <a:noAutofit/>
          </a:bodyPr>
          <a:lstStyle/>
          <a:p>
            <a:pPr marL="0" indent="0">
              <a:spcBef>
                <a:spcPts val="600"/>
              </a:spcBef>
              <a:spcAft>
                <a:spcPts val="600"/>
              </a:spcAft>
              <a:buClr>
                <a:schemeClr val="accent5">
                  <a:lumMod val="50000"/>
                </a:schemeClr>
              </a:buClr>
              <a:buNone/>
            </a:pPr>
            <a:r>
              <a:rPr lang="en-GB" sz="2200" dirty="0">
                <a:cs typeface="Arial" panose="020B0604020202020204" pitchFamily="34" charset="0"/>
              </a:rPr>
              <a:t>Review excerpts from a textbook </a:t>
            </a:r>
            <a:r>
              <a:rPr lang="en-GB" sz="1800" dirty="0">
                <a:cs typeface="Arial" panose="020B0604020202020204" pitchFamily="34" charset="0"/>
              </a:rPr>
              <a:t>(see Handouts 3 to 5 with examples)</a:t>
            </a:r>
          </a:p>
          <a:p>
            <a:pPr marL="0" indent="0">
              <a:spcBef>
                <a:spcPts val="600"/>
              </a:spcBef>
              <a:spcAft>
                <a:spcPts val="600"/>
              </a:spcAft>
              <a:buClr>
                <a:schemeClr val="accent5">
                  <a:lumMod val="50000"/>
                </a:schemeClr>
              </a:buClr>
              <a:buNone/>
            </a:pPr>
            <a:endParaRPr lang="en-GB" sz="2200" dirty="0">
              <a:cs typeface="Arial" panose="020B0604020202020204" pitchFamily="34" charset="0"/>
            </a:endParaRPr>
          </a:p>
          <a:p>
            <a:pPr marL="0" indent="0">
              <a:spcBef>
                <a:spcPts val="600"/>
              </a:spcBef>
              <a:spcAft>
                <a:spcPts val="600"/>
              </a:spcAft>
              <a:buClr>
                <a:schemeClr val="accent5">
                  <a:lumMod val="50000"/>
                </a:schemeClr>
              </a:buClr>
              <a:buNone/>
            </a:pPr>
            <a:r>
              <a:rPr lang="en-GB" sz="2200" dirty="0">
                <a:cs typeface="Arial" panose="020B0604020202020204" pitchFamily="34" charset="0"/>
              </a:rPr>
              <a:t>Reflect on some </a:t>
            </a:r>
            <a:r>
              <a:rPr lang="en-GB" sz="2200" b="1" dirty="0">
                <a:solidFill>
                  <a:srgbClr val="F66400"/>
                </a:solidFill>
                <a:cs typeface="Arial" panose="020B0604020202020204" pitchFamily="34" charset="0"/>
              </a:rPr>
              <a:t>concerns</a:t>
            </a:r>
            <a:r>
              <a:rPr lang="en-GB" sz="2200" dirty="0">
                <a:cs typeface="Arial" panose="020B0604020202020204" pitchFamily="34" charset="0"/>
              </a:rPr>
              <a:t> about how grammar is often presented and practised. </a:t>
            </a:r>
          </a:p>
          <a:p>
            <a:pPr marL="0" indent="0">
              <a:spcBef>
                <a:spcPts val="600"/>
              </a:spcBef>
              <a:spcAft>
                <a:spcPts val="600"/>
              </a:spcAft>
              <a:buClr>
                <a:schemeClr val="accent5">
                  <a:lumMod val="50000"/>
                </a:schemeClr>
              </a:buClr>
              <a:buNone/>
            </a:pPr>
            <a:r>
              <a:rPr lang="en-GB" sz="2200" dirty="0">
                <a:cs typeface="Arial" panose="020B0604020202020204" pitchFamily="34" charset="0"/>
              </a:rPr>
              <a:t>Keep a look out for potential problems, such as : </a:t>
            </a:r>
          </a:p>
          <a:p>
            <a:pPr marL="457200" indent="-457200">
              <a:spcBef>
                <a:spcPts val="600"/>
              </a:spcBef>
              <a:spcAft>
                <a:spcPts val="600"/>
              </a:spcAft>
              <a:buClr>
                <a:schemeClr val="accent5">
                  <a:lumMod val="50000"/>
                </a:schemeClr>
              </a:buClr>
              <a:buFont typeface="+mj-lt"/>
              <a:buAutoNum type="arabicPeriod"/>
            </a:pPr>
            <a:r>
              <a:rPr lang="en-GB" sz="2200" b="1" i="1" dirty="0">
                <a:solidFill>
                  <a:srgbClr val="F66400"/>
                </a:solidFill>
                <a:cs typeface="Arial" panose="020B0604020202020204" pitchFamily="34" charset="0"/>
              </a:rPr>
              <a:t>whole paradigms </a:t>
            </a:r>
            <a:r>
              <a:rPr lang="en-GB" sz="2200" dirty="0">
                <a:cs typeface="Arial" panose="020B0604020202020204" pitchFamily="34" charset="0"/>
              </a:rPr>
              <a:t>at once</a:t>
            </a:r>
          </a:p>
          <a:p>
            <a:pPr marL="457200" indent="-457200">
              <a:spcBef>
                <a:spcPts val="600"/>
              </a:spcBef>
              <a:spcAft>
                <a:spcPts val="600"/>
              </a:spcAft>
              <a:buClr>
                <a:schemeClr val="accent5">
                  <a:lumMod val="50000"/>
                </a:schemeClr>
              </a:buClr>
              <a:buFont typeface="+mj-lt"/>
              <a:buAutoNum type="arabicPeriod"/>
            </a:pPr>
            <a:r>
              <a:rPr lang="en-GB" sz="2200" dirty="0">
                <a:cs typeface="Arial" panose="020B0604020202020204" pitchFamily="34" charset="0"/>
              </a:rPr>
              <a:t>no or little active (=</a:t>
            </a:r>
            <a:r>
              <a:rPr lang="en-GB" sz="2200" i="1" dirty="0">
                <a:cs typeface="Arial" panose="020B0604020202020204" pitchFamily="34" charset="0"/>
              </a:rPr>
              <a:t>forced</a:t>
            </a:r>
            <a:r>
              <a:rPr lang="en-GB" sz="2200" dirty="0">
                <a:cs typeface="Arial" panose="020B0604020202020204" pitchFamily="34" charset="0"/>
              </a:rPr>
              <a:t>) practice to link grammar to meaning </a:t>
            </a:r>
            <a:r>
              <a:rPr lang="en-GB" sz="2200" b="1" i="1" dirty="0">
                <a:solidFill>
                  <a:srgbClr val="F66400"/>
                </a:solidFill>
                <a:cs typeface="Arial" panose="020B0604020202020204" pitchFamily="34" charset="0"/>
              </a:rPr>
              <a:t>in input</a:t>
            </a:r>
          </a:p>
          <a:p>
            <a:pPr marL="457200" indent="-457200">
              <a:spcBef>
                <a:spcPts val="600"/>
              </a:spcBef>
              <a:spcAft>
                <a:spcPts val="600"/>
              </a:spcAft>
              <a:buClr>
                <a:schemeClr val="accent5">
                  <a:lumMod val="50000"/>
                </a:schemeClr>
              </a:buClr>
              <a:buFont typeface="+mj-lt"/>
              <a:buAutoNum type="arabicPeriod"/>
            </a:pPr>
            <a:r>
              <a:rPr lang="en-GB" sz="2200" b="1" i="1" dirty="0">
                <a:solidFill>
                  <a:srgbClr val="F66400"/>
                </a:solidFill>
                <a:cs typeface="Arial" panose="020B0604020202020204" pitchFamily="34" charset="0"/>
              </a:rPr>
              <a:t>jumping straight from </a:t>
            </a:r>
            <a:r>
              <a:rPr lang="en-GB" sz="2200" dirty="0">
                <a:cs typeface="Arial" panose="020B0604020202020204" pitchFamily="34" charset="0"/>
              </a:rPr>
              <a:t>explanation or mere ‘exposure’ to production</a:t>
            </a:r>
          </a:p>
          <a:p>
            <a:pPr marL="457200" indent="-457200">
              <a:spcBef>
                <a:spcPts val="600"/>
              </a:spcBef>
              <a:spcAft>
                <a:spcPts val="600"/>
              </a:spcAft>
              <a:buClr>
                <a:schemeClr val="accent5">
                  <a:lumMod val="50000"/>
                </a:schemeClr>
              </a:buClr>
              <a:buFont typeface="+mj-lt"/>
              <a:buAutoNum type="arabicPeriod"/>
            </a:pPr>
            <a:r>
              <a:rPr lang="en-GB" sz="2200" dirty="0">
                <a:cs typeface="Arial" panose="020B0604020202020204" pitchFamily="34" charset="0"/>
              </a:rPr>
              <a:t>production practice that is </a:t>
            </a:r>
            <a:r>
              <a:rPr lang="en-GB" sz="2200" b="1" i="1" dirty="0">
                <a:solidFill>
                  <a:srgbClr val="F66400"/>
                </a:solidFill>
                <a:cs typeface="Arial" panose="020B0604020202020204" pitchFamily="34" charset="0"/>
              </a:rPr>
              <a:t>mechanical, e.g.,</a:t>
            </a:r>
          </a:p>
          <a:p>
            <a:pPr marL="914400" lvl="1" indent="-457200">
              <a:spcBef>
                <a:spcPts val="600"/>
              </a:spcBef>
              <a:spcAft>
                <a:spcPts val="600"/>
              </a:spcAft>
              <a:buClr>
                <a:schemeClr val="accent5">
                  <a:lumMod val="50000"/>
                </a:schemeClr>
              </a:buClr>
              <a:buFont typeface="+mj-lt"/>
              <a:buAutoNum type="alphaLcPeriod"/>
            </a:pPr>
            <a:r>
              <a:rPr lang="en-GB" dirty="0">
                <a:cs typeface="Arial" panose="020B0604020202020204" pitchFamily="34" charset="0"/>
              </a:rPr>
              <a:t>doesn’t force learners to actively </a:t>
            </a:r>
            <a:r>
              <a:rPr lang="en-GB" i="1" dirty="0">
                <a:cs typeface="Arial" panose="020B0604020202020204" pitchFamily="34" charset="0"/>
              </a:rPr>
              <a:t>choose</a:t>
            </a:r>
            <a:r>
              <a:rPr lang="en-GB" dirty="0">
                <a:cs typeface="Arial" panose="020B0604020202020204" pitchFamily="34" charset="0"/>
              </a:rPr>
              <a:t> </a:t>
            </a:r>
            <a:r>
              <a:rPr lang="en-GB" i="1" dirty="0">
                <a:cs typeface="Arial" panose="020B0604020202020204" pitchFamily="34" charset="0"/>
              </a:rPr>
              <a:t>which</a:t>
            </a:r>
            <a:r>
              <a:rPr lang="en-GB" dirty="0">
                <a:cs typeface="Arial" panose="020B0604020202020204" pitchFamily="34" charset="0"/>
              </a:rPr>
              <a:t> grammar is needed</a:t>
            </a:r>
            <a:r>
              <a:rPr lang="en-GB" i="1" dirty="0">
                <a:cs typeface="Arial" panose="020B0604020202020204" pitchFamily="34" charset="0"/>
              </a:rPr>
              <a:t>;</a:t>
            </a:r>
          </a:p>
          <a:p>
            <a:pPr marL="914400" lvl="1" indent="-457200">
              <a:spcBef>
                <a:spcPts val="600"/>
              </a:spcBef>
              <a:spcAft>
                <a:spcPts val="600"/>
              </a:spcAft>
              <a:buClr>
                <a:schemeClr val="accent5">
                  <a:lumMod val="50000"/>
                </a:schemeClr>
              </a:buClr>
              <a:buFont typeface="+mj-lt"/>
              <a:buAutoNum type="alphaLcPeriod"/>
            </a:pPr>
            <a:r>
              <a:rPr lang="en-GB" dirty="0">
                <a:cs typeface="Arial" panose="020B0604020202020204" pitchFamily="34" charset="0"/>
              </a:rPr>
              <a:t>practice with just a small, fixed set of vocabulary.</a:t>
            </a:r>
          </a:p>
          <a:p>
            <a:pPr marL="0" indent="0">
              <a:spcBef>
                <a:spcPts val="600"/>
              </a:spcBef>
              <a:spcAft>
                <a:spcPts val="600"/>
              </a:spcAft>
              <a:buClr>
                <a:schemeClr val="accent5">
                  <a:lumMod val="50000"/>
                </a:schemeClr>
              </a:buClr>
              <a:buNone/>
            </a:pPr>
            <a:endParaRPr lang="en-GB" sz="2200" dirty="0">
              <a:cs typeface="Arial" panose="020B0604020202020204" pitchFamily="34" charset="0"/>
            </a:endParaRPr>
          </a:p>
        </p:txBody>
      </p:sp>
      <p:sp>
        <p:nvSpPr>
          <p:cNvPr id="7" name="TextBox 6"/>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spTree>
    <p:extLst>
      <p:ext uri="{BB962C8B-B14F-4D97-AF65-F5344CB8AC3E}">
        <p14:creationId xmlns:p14="http://schemas.microsoft.com/office/powerpoint/2010/main" val="270646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11450782" cy="867128"/>
          </a:xfrm>
          <a:prstGeom prst="rect">
            <a:avLst/>
          </a:prstGeom>
        </p:spPr>
      </p:pic>
      <p:sp>
        <p:nvSpPr>
          <p:cNvPr id="4" name="Title 3"/>
          <p:cNvSpPr>
            <a:spLocks noGrp="1"/>
          </p:cNvSpPr>
          <p:nvPr>
            <p:ph type="title"/>
          </p:nvPr>
        </p:nvSpPr>
        <p:spPr>
          <a:xfrm>
            <a:off x="208494" y="0"/>
            <a:ext cx="10321394" cy="1325563"/>
          </a:xfrm>
        </p:spPr>
        <p:txBody>
          <a:bodyPr>
            <a:normAutofit/>
          </a:bodyPr>
          <a:lstStyle/>
          <a:p>
            <a:r>
              <a:rPr lang="en-GB" sz="2800" b="1" dirty="0">
                <a:solidFill>
                  <a:schemeClr val="bg1"/>
                </a:solidFill>
              </a:rPr>
              <a:t>Summary of key principles for teaching grammar</a:t>
            </a:r>
          </a:p>
        </p:txBody>
      </p:sp>
      <p:sp>
        <p:nvSpPr>
          <p:cNvPr id="5" name="Content Placeholder 4"/>
          <p:cNvSpPr>
            <a:spLocks noGrp="1"/>
          </p:cNvSpPr>
          <p:nvPr>
            <p:ph idx="1"/>
          </p:nvPr>
        </p:nvSpPr>
        <p:spPr>
          <a:xfrm>
            <a:off x="536094" y="1429681"/>
            <a:ext cx="10914687" cy="4794474"/>
          </a:xfrm>
        </p:spPr>
        <p:txBody>
          <a:bodyPr>
            <a:normAutofit fontScale="77500" lnSpcReduction="20000"/>
          </a:bodyPr>
          <a:lstStyle/>
          <a:p>
            <a:pPr marL="0" indent="0">
              <a:buNone/>
            </a:pPr>
            <a:r>
              <a:rPr lang="en-GB" sz="2400" dirty="0"/>
              <a:t>To help learners connect grammatical features to their meaning (or function) in order to develop accurate use across modalities (oral and written) and modes (comprehension and production),  </a:t>
            </a:r>
            <a:r>
              <a:rPr lang="en-GB" sz="2600" dirty="0"/>
              <a:t>it is important to:</a:t>
            </a:r>
          </a:p>
          <a:p>
            <a:pPr marL="0" indent="0">
              <a:buNone/>
            </a:pPr>
            <a:endParaRPr lang="en-GB" sz="2600" dirty="0"/>
          </a:p>
          <a:p>
            <a:pPr marL="571500" indent="-571500">
              <a:buFont typeface="+mj-lt"/>
              <a:buAutoNum type="romanLcPeriod"/>
            </a:pPr>
            <a:r>
              <a:rPr lang="en-GB" sz="3000" dirty="0"/>
              <a:t>Focus on pairs or </a:t>
            </a:r>
            <a:r>
              <a:rPr lang="en-GB" sz="3000" i="1" dirty="0"/>
              <a:t>very</a:t>
            </a:r>
            <a:r>
              <a:rPr lang="en-GB" sz="3000" dirty="0"/>
              <a:t> small sets of features and avoid introducing and practising whole paradigms at once, especially in the early stages.</a:t>
            </a:r>
          </a:p>
          <a:p>
            <a:pPr marL="571500" indent="-571500">
              <a:buFont typeface="+mj-lt"/>
              <a:buAutoNum type="romanLcPeriod"/>
            </a:pPr>
            <a:r>
              <a:rPr lang="en-GB" sz="3000" dirty="0"/>
              <a:t>Provide a </a:t>
            </a:r>
            <a:r>
              <a:rPr lang="en-GB" sz="3000" b="1" i="1" dirty="0"/>
              <a:t>short,</a:t>
            </a:r>
            <a:r>
              <a:rPr lang="en-GB" sz="3000" dirty="0"/>
              <a:t> explicit explanation</a:t>
            </a:r>
          </a:p>
          <a:p>
            <a:pPr marL="571500" indent="-571500">
              <a:buFont typeface="+mj-lt"/>
              <a:buAutoNum type="romanLcPeriod"/>
            </a:pPr>
            <a:r>
              <a:rPr lang="en-GB" sz="3000" dirty="0"/>
              <a:t>Strip out other cues so that the learner </a:t>
            </a:r>
            <a:r>
              <a:rPr lang="en-GB" sz="3000" b="1" i="1" dirty="0"/>
              <a:t>has to </a:t>
            </a:r>
            <a:r>
              <a:rPr lang="en-GB" sz="3000" dirty="0"/>
              <a:t>pay attention to the grammar </a:t>
            </a:r>
            <a:r>
              <a:rPr lang="en-GB" sz="3000" b="1" i="1" dirty="0"/>
              <a:t>and</a:t>
            </a:r>
            <a:r>
              <a:rPr lang="en-GB" sz="3000" dirty="0"/>
              <a:t> its meaning in the input (reading / listening)</a:t>
            </a:r>
          </a:p>
          <a:p>
            <a:pPr marL="571500" indent="-571500">
              <a:buFont typeface="+mj-lt"/>
              <a:buAutoNum type="romanLcPeriod"/>
            </a:pPr>
            <a:r>
              <a:rPr lang="en-GB" sz="3000" dirty="0"/>
              <a:t>Establish and practise grammatical knowledge in </a:t>
            </a:r>
            <a:r>
              <a:rPr lang="en-GB" sz="3000" b="1" i="1" dirty="0"/>
              <a:t>reading and listening </a:t>
            </a:r>
          </a:p>
          <a:p>
            <a:pPr marL="571500" indent="-571500">
              <a:buFont typeface="+mj-lt"/>
              <a:buAutoNum type="romanLcPeriod"/>
            </a:pPr>
            <a:r>
              <a:rPr lang="en-GB" sz="3000" dirty="0"/>
              <a:t>Give plenty of practice in </a:t>
            </a:r>
            <a:r>
              <a:rPr lang="en-GB" sz="3000" b="1" i="1" dirty="0"/>
              <a:t>producing</a:t>
            </a:r>
            <a:r>
              <a:rPr lang="en-GB" sz="3000" dirty="0"/>
              <a:t> the grammar in writing and speaking activities that make the grammar </a:t>
            </a:r>
            <a:r>
              <a:rPr lang="en-GB" sz="3000" b="1" i="1" dirty="0"/>
              <a:t>matter</a:t>
            </a:r>
            <a:r>
              <a:rPr lang="en-GB" sz="3000" dirty="0"/>
              <a:t> to communicate meaning</a:t>
            </a:r>
          </a:p>
          <a:p>
            <a:pPr marL="571500" indent="-571500">
              <a:buFont typeface="+mj-lt"/>
              <a:buAutoNum type="romanLcPeriod"/>
            </a:pPr>
            <a:r>
              <a:rPr lang="en-GB" sz="3000" dirty="0"/>
              <a:t>Gradually move from scaffolded production practice to more meaningful, freer production practice</a:t>
            </a:r>
          </a:p>
        </p:txBody>
      </p:sp>
      <p:sp>
        <p:nvSpPr>
          <p:cNvPr id="7" name="TextBox 6"/>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spTree>
    <p:extLst>
      <p:ext uri="{BB962C8B-B14F-4D97-AF65-F5344CB8AC3E}">
        <p14:creationId xmlns:p14="http://schemas.microsoft.com/office/powerpoint/2010/main" val="35037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489244" cy="867128"/>
          </a:xfrm>
          <a:prstGeom prst="rect">
            <a:avLst/>
          </a:prstGeom>
        </p:spPr>
      </p:pic>
      <p:sp>
        <p:nvSpPr>
          <p:cNvPr id="4" name="Title 3"/>
          <p:cNvSpPr>
            <a:spLocks noGrp="1"/>
          </p:cNvSpPr>
          <p:nvPr>
            <p:ph type="title"/>
          </p:nvPr>
        </p:nvSpPr>
        <p:spPr>
          <a:xfrm>
            <a:off x="208494" y="0"/>
            <a:ext cx="7919508" cy="1325563"/>
          </a:xfrm>
        </p:spPr>
        <p:txBody>
          <a:bodyPr>
            <a:normAutofit/>
          </a:bodyPr>
          <a:lstStyle/>
          <a:p>
            <a:r>
              <a:rPr lang="en-GB" sz="3600" b="1" dirty="0">
                <a:solidFill>
                  <a:schemeClr val="bg1"/>
                </a:solidFill>
              </a:rPr>
              <a:t>Content of sample resources</a:t>
            </a:r>
          </a:p>
        </p:txBody>
      </p:sp>
      <p:sp>
        <p:nvSpPr>
          <p:cNvPr id="5" name="Content Placeholder 4"/>
          <p:cNvSpPr>
            <a:spLocks noGrp="1"/>
          </p:cNvSpPr>
          <p:nvPr>
            <p:ph idx="1"/>
          </p:nvPr>
        </p:nvSpPr>
        <p:spPr>
          <a:xfrm>
            <a:off x="647923" y="1325563"/>
            <a:ext cx="10382027" cy="3282132"/>
          </a:xfrm>
        </p:spPr>
        <p:txBody>
          <a:bodyPr>
            <a:noAutofit/>
          </a:bodyPr>
          <a:lstStyle/>
          <a:p>
            <a:pPr marL="457200" indent="-457200">
              <a:lnSpc>
                <a:spcPct val="250000"/>
              </a:lnSpc>
              <a:spcBef>
                <a:spcPts val="0"/>
              </a:spcBef>
              <a:buAutoNum type="arabicParenR"/>
            </a:pPr>
            <a:r>
              <a:rPr lang="en-GB" sz="2200" dirty="0"/>
              <a:t>Explanation</a:t>
            </a:r>
          </a:p>
          <a:p>
            <a:pPr marL="457200" indent="-457200">
              <a:lnSpc>
                <a:spcPct val="250000"/>
              </a:lnSpc>
              <a:spcBef>
                <a:spcPts val="0"/>
              </a:spcBef>
              <a:buAutoNum type="arabicParenR"/>
            </a:pPr>
            <a:r>
              <a:rPr lang="en-GB" sz="2200" dirty="0"/>
              <a:t>Reading</a:t>
            </a:r>
          </a:p>
          <a:p>
            <a:pPr marL="457200" indent="-457200">
              <a:lnSpc>
                <a:spcPct val="250000"/>
              </a:lnSpc>
              <a:spcBef>
                <a:spcPts val="0"/>
              </a:spcBef>
              <a:buAutoNum type="arabicParenR"/>
            </a:pPr>
            <a:r>
              <a:rPr lang="en-GB" sz="2200" dirty="0"/>
              <a:t>Listening</a:t>
            </a:r>
          </a:p>
          <a:p>
            <a:pPr marL="457200" indent="-457200">
              <a:lnSpc>
                <a:spcPct val="250000"/>
              </a:lnSpc>
              <a:spcBef>
                <a:spcPts val="0"/>
              </a:spcBef>
              <a:buAutoNum type="arabicParenR"/>
            </a:pPr>
            <a:r>
              <a:rPr lang="en-GB" sz="2200" dirty="0"/>
              <a:t>Writing (controlled)</a:t>
            </a:r>
          </a:p>
          <a:p>
            <a:pPr marL="457200" indent="-457200">
              <a:lnSpc>
                <a:spcPct val="250000"/>
              </a:lnSpc>
              <a:spcBef>
                <a:spcPts val="0"/>
              </a:spcBef>
              <a:buAutoNum type="arabicParenR"/>
            </a:pPr>
            <a:r>
              <a:rPr lang="en-GB" sz="2200" dirty="0"/>
              <a:t>Speaking (controlled)</a:t>
            </a:r>
          </a:p>
        </p:txBody>
      </p:sp>
      <p:sp>
        <p:nvSpPr>
          <p:cNvPr id="7" name="TextBox 6"/>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spTree>
    <p:extLst>
      <p:ext uri="{BB962C8B-B14F-4D97-AF65-F5344CB8AC3E}">
        <p14:creationId xmlns:p14="http://schemas.microsoft.com/office/powerpoint/2010/main" val="153684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 y="296864"/>
            <a:ext cx="8686801" cy="867128"/>
          </a:xfrm>
          <a:prstGeom prst="rect">
            <a:avLst/>
          </a:prstGeom>
        </p:spPr>
      </p:pic>
      <p:sp>
        <p:nvSpPr>
          <p:cNvPr id="3" name="Title 1"/>
          <p:cNvSpPr>
            <a:spLocks noGrp="1"/>
          </p:cNvSpPr>
          <p:nvPr>
            <p:ph type="title"/>
          </p:nvPr>
        </p:nvSpPr>
        <p:spPr>
          <a:xfrm>
            <a:off x="469832" y="67646"/>
            <a:ext cx="8986837" cy="1325563"/>
          </a:xfrm>
        </p:spPr>
        <p:txBody>
          <a:bodyPr>
            <a:normAutofit/>
          </a:bodyPr>
          <a:lstStyle/>
          <a:p>
            <a:r>
              <a:rPr lang="en-GB" sz="3600" b="1" dirty="0">
                <a:solidFill>
                  <a:schemeClr val="bg1"/>
                </a:solidFill>
              </a:rPr>
              <a:t>Example resources for French</a:t>
            </a:r>
          </a:p>
        </p:txBody>
      </p:sp>
      <p:sp>
        <p:nvSpPr>
          <p:cNvPr id="9" name="Content Placeholder 4"/>
          <p:cNvSpPr>
            <a:spLocks noGrp="1"/>
          </p:cNvSpPr>
          <p:nvPr>
            <p:ph idx="1"/>
          </p:nvPr>
        </p:nvSpPr>
        <p:spPr>
          <a:xfrm>
            <a:off x="567913" y="1311647"/>
            <a:ext cx="10382027" cy="5019214"/>
          </a:xfrm>
        </p:spPr>
        <p:txBody>
          <a:bodyPr>
            <a:noAutofit/>
          </a:bodyPr>
          <a:lstStyle/>
          <a:p>
            <a:pPr marL="457200" indent="-457200">
              <a:lnSpc>
                <a:spcPct val="250000"/>
              </a:lnSpc>
              <a:spcBef>
                <a:spcPts val="0"/>
              </a:spcBef>
              <a:buAutoNum type="arabicParenR"/>
            </a:pPr>
            <a:r>
              <a:rPr lang="en-GB" sz="2200" dirty="0"/>
              <a:t>Explanation</a:t>
            </a:r>
          </a:p>
          <a:p>
            <a:pPr marL="457200" indent="-457200">
              <a:lnSpc>
                <a:spcPct val="250000"/>
              </a:lnSpc>
              <a:spcBef>
                <a:spcPts val="0"/>
              </a:spcBef>
              <a:buAutoNum type="arabicParenR"/>
            </a:pPr>
            <a:r>
              <a:rPr lang="en-GB" sz="2200" dirty="0"/>
              <a:t>Reading</a:t>
            </a:r>
          </a:p>
          <a:p>
            <a:pPr marL="457200" indent="-457200">
              <a:lnSpc>
                <a:spcPct val="250000"/>
              </a:lnSpc>
              <a:spcBef>
                <a:spcPts val="0"/>
              </a:spcBef>
              <a:buAutoNum type="arabicParenR"/>
            </a:pPr>
            <a:r>
              <a:rPr lang="en-GB" sz="2200" dirty="0"/>
              <a:t>Listening</a:t>
            </a:r>
          </a:p>
          <a:p>
            <a:pPr marL="457200" indent="-457200">
              <a:lnSpc>
                <a:spcPct val="250000"/>
              </a:lnSpc>
              <a:spcBef>
                <a:spcPts val="0"/>
              </a:spcBef>
              <a:buAutoNum type="arabicParenR"/>
            </a:pPr>
            <a:r>
              <a:rPr lang="en-GB" sz="2200" dirty="0"/>
              <a:t>Writing (controlled)</a:t>
            </a:r>
          </a:p>
          <a:p>
            <a:pPr marL="457200" indent="-457200">
              <a:lnSpc>
                <a:spcPct val="250000"/>
              </a:lnSpc>
              <a:spcBef>
                <a:spcPts val="0"/>
              </a:spcBef>
              <a:buAutoNum type="arabicParenR"/>
            </a:pPr>
            <a:r>
              <a:rPr lang="en-GB" sz="2200" dirty="0"/>
              <a:t>Speaking (controlled)</a:t>
            </a:r>
          </a:p>
        </p:txBody>
      </p:sp>
      <p:sp>
        <p:nvSpPr>
          <p:cNvPr id="10" name="TextBox 9"/>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spTree>
    <p:extLst>
      <p:ext uri="{BB962C8B-B14F-4D97-AF65-F5344CB8AC3E}">
        <p14:creationId xmlns:p14="http://schemas.microsoft.com/office/powerpoint/2010/main" val="3114375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E3EAFD"/>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5" name="Rectangle 4"/>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grpSp>
      <p:sp>
        <p:nvSpPr>
          <p:cNvPr id="13" name="TextBox 12"/>
          <p:cNvSpPr txBox="1"/>
          <p:nvPr/>
        </p:nvSpPr>
        <p:spPr>
          <a:xfrm>
            <a:off x="395111" y="2105561"/>
            <a:ext cx="6886222" cy="707886"/>
          </a:xfrm>
          <a:prstGeom prst="rect">
            <a:avLst/>
          </a:prstGeom>
          <a:noFill/>
        </p:spPr>
        <p:txBody>
          <a:bodyPr wrap="square" rtlCol="0">
            <a:spAutoFit/>
          </a:bodyPr>
          <a:lstStyle/>
          <a:p>
            <a:pPr>
              <a:defRPr/>
            </a:pPr>
            <a:r>
              <a:rPr lang="en-GB" sz="4000" b="1" dirty="0">
                <a:solidFill>
                  <a:prstClr val="white"/>
                </a:solidFill>
                <a:latin typeface="Century Gothic" panose="020B0502020202020204" pitchFamily="34" charset="0"/>
              </a:rPr>
              <a:t>Statements vs. Questions</a:t>
            </a:r>
          </a:p>
        </p:txBody>
      </p:sp>
      <p:sp>
        <p:nvSpPr>
          <p:cNvPr id="14" name="Title 3"/>
          <p:cNvSpPr txBox="1">
            <a:spLocks/>
          </p:cNvSpPr>
          <p:nvPr/>
        </p:nvSpPr>
        <p:spPr>
          <a:xfrm>
            <a:off x="395111" y="3301204"/>
            <a:ext cx="5320595"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a:defRPr/>
            </a:pPr>
            <a:r>
              <a:rPr lang="en-GB" sz="3200" dirty="0">
                <a:solidFill>
                  <a:prstClr val="white"/>
                </a:solidFill>
                <a:latin typeface="Century Gothic" panose="020B0502020202020204" pitchFamily="34" charset="0"/>
              </a:rPr>
              <a:t>‘You’. 2</a:t>
            </a:r>
            <a:r>
              <a:rPr lang="en-GB" sz="3200" baseline="30000" dirty="0">
                <a:solidFill>
                  <a:prstClr val="white"/>
                </a:solidFill>
                <a:latin typeface="Century Gothic" panose="020B0502020202020204" pitchFamily="34" charset="0"/>
              </a:rPr>
              <a:t>nd</a:t>
            </a:r>
            <a:r>
              <a:rPr lang="en-GB" sz="3200" dirty="0">
                <a:solidFill>
                  <a:prstClr val="white"/>
                </a:solidFill>
                <a:latin typeface="Century Gothic" panose="020B0502020202020204" pitchFamily="34" charset="0"/>
              </a:rPr>
              <a:t> p</a:t>
            </a:r>
            <a:r>
              <a:rPr lang="en-GB" sz="3200" dirty="0" err="1">
                <a:solidFill>
                  <a:prstClr val="white"/>
                </a:solidFill>
                <a:latin typeface="Century Gothic" panose="020B0502020202020204" pitchFamily="34" charset="0"/>
              </a:rPr>
              <a:t>erson</a:t>
            </a:r>
            <a:r>
              <a:rPr lang="en-GB" sz="3200" dirty="0">
                <a:solidFill>
                  <a:prstClr val="white"/>
                </a:solidFill>
                <a:latin typeface="Century Gothic" panose="020B0502020202020204" pitchFamily="34" charset="0"/>
              </a:rPr>
              <a:t> s</a:t>
            </a:r>
            <a:r>
              <a:rPr lang="en-GB" sz="3200" dirty="0" err="1">
                <a:solidFill>
                  <a:prstClr val="white"/>
                </a:solidFill>
                <a:latin typeface="Century Gothic" panose="020B0502020202020204" pitchFamily="34" charset="0"/>
              </a:rPr>
              <a:t>ingular</a:t>
            </a:r>
            <a:endParaRPr lang="en-GB" sz="3200" dirty="0">
              <a:solidFill>
                <a:prstClr val="white"/>
              </a:solidFill>
              <a:latin typeface="Century Gothic" panose="020B0502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1528534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5817"/>
            <a:ext cx="10644188" cy="867128"/>
          </a:xfrm>
          <a:prstGeom prst="rect">
            <a:avLst/>
          </a:prstGeom>
        </p:spPr>
      </p:pic>
      <p:sp>
        <p:nvSpPr>
          <p:cNvPr id="3" name="Title 1"/>
          <p:cNvSpPr>
            <a:spLocks noGrp="1"/>
          </p:cNvSpPr>
          <p:nvPr>
            <p:ph type="title"/>
          </p:nvPr>
        </p:nvSpPr>
        <p:spPr>
          <a:xfrm>
            <a:off x="371476" y="86599"/>
            <a:ext cx="7198042" cy="1325563"/>
          </a:xfrm>
        </p:spPr>
        <p:txBody>
          <a:bodyPr>
            <a:normAutofit/>
          </a:bodyPr>
          <a:lstStyle/>
          <a:p>
            <a:r>
              <a:rPr lang="en-GB" sz="3600" b="1" dirty="0">
                <a:solidFill>
                  <a:schemeClr val="bg1"/>
                </a:solidFill>
              </a:rPr>
              <a:t>Extending phase: French</a:t>
            </a:r>
          </a:p>
        </p:txBody>
      </p:sp>
      <p:sp>
        <p:nvSpPr>
          <p:cNvPr id="9" name="Content Placeholder 4"/>
          <p:cNvSpPr>
            <a:spLocks noGrp="1"/>
          </p:cNvSpPr>
          <p:nvPr>
            <p:ph idx="1"/>
          </p:nvPr>
        </p:nvSpPr>
        <p:spPr>
          <a:xfrm>
            <a:off x="590773" y="1275581"/>
            <a:ext cx="11104516" cy="5019214"/>
          </a:xfrm>
        </p:spPr>
        <p:txBody>
          <a:bodyPr>
            <a:noAutofit/>
          </a:bodyPr>
          <a:lstStyle/>
          <a:p>
            <a:pPr marL="0" indent="0">
              <a:lnSpc>
                <a:spcPct val="150000"/>
              </a:lnSpc>
              <a:spcAft>
                <a:spcPts val="1000"/>
              </a:spcAft>
              <a:buNone/>
            </a:pPr>
            <a:r>
              <a:rPr lang="en-GB" sz="2200" dirty="0"/>
              <a:t>Characteristics of ‘extension’ can include one or more of:</a:t>
            </a:r>
          </a:p>
          <a:p>
            <a:pPr marL="0" indent="0">
              <a:lnSpc>
                <a:spcPct val="150000"/>
              </a:lnSpc>
              <a:spcAft>
                <a:spcPts val="1000"/>
              </a:spcAft>
              <a:buNone/>
            </a:pPr>
            <a:r>
              <a:rPr lang="en-GB" sz="2200" dirty="0"/>
              <a:t>The same grammar but with </a:t>
            </a:r>
            <a:r>
              <a:rPr lang="en-GB" sz="2200" b="1" dirty="0"/>
              <a:t>new vocabulary</a:t>
            </a:r>
          </a:p>
          <a:p>
            <a:pPr marL="0" indent="0">
              <a:lnSpc>
                <a:spcPct val="150000"/>
              </a:lnSpc>
              <a:spcAft>
                <a:spcPts val="1000"/>
              </a:spcAft>
              <a:buNone/>
            </a:pPr>
            <a:r>
              <a:rPr lang="en-GB" sz="2200" b="1" dirty="0"/>
              <a:t>	</a:t>
            </a:r>
            <a:r>
              <a:rPr lang="en-GB" sz="2000" dirty="0"/>
              <a:t>new to this sequence of activities, but already familiar to the learners </a:t>
            </a:r>
          </a:p>
          <a:p>
            <a:pPr marL="0" indent="0">
              <a:lnSpc>
                <a:spcPct val="150000"/>
              </a:lnSpc>
              <a:spcAft>
                <a:spcPts val="1000"/>
              </a:spcAft>
              <a:buNone/>
            </a:pPr>
            <a:r>
              <a:rPr lang="en-GB" sz="2000" dirty="0"/>
              <a:t>	or, in some situations, a few items of vocabulary could even be entirely new</a:t>
            </a:r>
            <a:endParaRPr lang="en-GB" sz="2200" dirty="0"/>
          </a:p>
          <a:p>
            <a:pPr marL="0" indent="0">
              <a:lnSpc>
                <a:spcPct val="150000"/>
              </a:lnSpc>
              <a:spcAft>
                <a:spcPts val="1000"/>
              </a:spcAft>
              <a:buNone/>
            </a:pPr>
            <a:r>
              <a:rPr lang="en-GB" sz="2200" dirty="0"/>
              <a:t>Providing </a:t>
            </a:r>
            <a:r>
              <a:rPr lang="en-GB" sz="2200" b="1" dirty="0"/>
              <a:t>less support </a:t>
            </a:r>
            <a:r>
              <a:rPr lang="en-GB" sz="2200" dirty="0"/>
              <a:t>for the learners</a:t>
            </a:r>
          </a:p>
          <a:p>
            <a:pPr marL="0" indent="0">
              <a:lnSpc>
                <a:spcPct val="150000"/>
              </a:lnSpc>
              <a:spcAft>
                <a:spcPts val="1000"/>
              </a:spcAft>
              <a:buNone/>
            </a:pPr>
            <a:r>
              <a:rPr lang="en-GB" sz="2200" dirty="0"/>
              <a:t>Including practice of </a:t>
            </a:r>
            <a:r>
              <a:rPr lang="en-GB" sz="2200" b="1" dirty="0"/>
              <a:t>other grammar features </a:t>
            </a:r>
            <a:r>
              <a:rPr lang="en-GB" sz="2200" b="1" u="sng" dirty="0"/>
              <a:t>that have been learned previously</a:t>
            </a:r>
          </a:p>
          <a:p>
            <a:pPr marL="0" indent="0">
              <a:lnSpc>
                <a:spcPct val="150000"/>
              </a:lnSpc>
              <a:spcAft>
                <a:spcPts val="1000"/>
              </a:spcAft>
              <a:buNone/>
            </a:pPr>
            <a:endParaRPr lang="en-GB" sz="2200" dirty="0"/>
          </a:p>
        </p:txBody>
      </p:sp>
      <p:sp>
        <p:nvSpPr>
          <p:cNvPr id="5" name="TextBox 4"/>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spTree>
    <p:extLst>
      <p:ext uri="{BB962C8B-B14F-4D97-AF65-F5344CB8AC3E}">
        <p14:creationId xmlns:p14="http://schemas.microsoft.com/office/powerpoint/2010/main" val="96160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7934" y="4578565"/>
            <a:ext cx="441325"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15" descr="skateboard.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7086" y="683039"/>
            <a:ext cx="2133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02662" y="2231162"/>
            <a:ext cx="839787"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2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76345" y="4584341"/>
            <a:ext cx="17605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5426" y="619920"/>
            <a:ext cx="442913"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4253" y="4715309"/>
            <a:ext cx="441325"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9983" y="47407"/>
            <a:ext cx="1819276" cy="255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12" descr="../../../../Language%20Alliance/YorkProject/Animated%20Gif/reading.gif"/>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28030" y="3630965"/>
            <a:ext cx="1731963" cy="2218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3282696" y="6460343"/>
            <a:ext cx="6327202" cy="276999"/>
          </a:xfrm>
          <a:prstGeom prst="rect">
            <a:avLst/>
          </a:prstGeom>
          <a:noFill/>
        </p:spPr>
        <p:txBody>
          <a:bodyPr wrap="square" rtlCol="0">
            <a:spAutoFit/>
          </a:bodyPr>
          <a:lstStyle/>
          <a:p>
            <a:pPr algn="r">
              <a:defRPr/>
            </a:pPr>
            <a:r>
              <a:rPr lang="en-GB" sz="1200" dirty="0">
                <a:solidFill>
                  <a:prstClr val="white"/>
                </a:solidFill>
                <a:latin typeface="Century Gothic" panose="020B0502020202020204" pitchFamily="34" charset="0"/>
              </a:rPr>
              <a:t>Victoria Hobson / Emma Marsden / Rowena </a:t>
            </a:r>
            <a:r>
              <a:rPr lang="en-GB" sz="1200" dirty="0" err="1">
                <a:solidFill>
                  <a:prstClr val="white"/>
                </a:solidFill>
                <a:latin typeface="Century Gothic" panose="020B0502020202020204" pitchFamily="34" charset="0"/>
              </a:rPr>
              <a:t>Kasprowicz</a:t>
            </a:r>
            <a:r>
              <a:rPr lang="en-GB" sz="1200" dirty="0">
                <a:solidFill>
                  <a:prstClr val="white"/>
                </a:solidFill>
                <a:latin typeface="Century Gothic" panose="020B0502020202020204" pitchFamily="34" charset="0"/>
              </a:rPr>
              <a:t> / Juliet Park  </a:t>
            </a:r>
          </a:p>
        </p:txBody>
      </p:sp>
      <p:sp>
        <p:nvSpPr>
          <p:cNvPr id="14" name="TextBox 13"/>
          <p:cNvSpPr txBox="1"/>
          <p:nvPr/>
        </p:nvSpPr>
        <p:spPr>
          <a:xfrm>
            <a:off x="1836358" y="795173"/>
            <a:ext cx="419548" cy="584775"/>
          </a:xfrm>
          <a:prstGeom prst="rect">
            <a:avLst/>
          </a:prstGeom>
          <a:noFill/>
        </p:spPr>
        <p:txBody>
          <a:bodyPr wrap="square" rtlCol="0">
            <a:spAutoFit/>
          </a:bodyPr>
          <a:lstStyle/>
          <a:p>
            <a:r>
              <a:rPr lang="en-GB" sz="3200" b="1" dirty="0">
                <a:solidFill>
                  <a:srgbClr val="115076"/>
                </a:solidFill>
                <a:latin typeface="Century Gothic" panose="020B0502020202020204" pitchFamily="34" charset="0"/>
              </a:rPr>
              <a:t>A</a:t>
            </a:r>
          </a:p>
        </p:txBody>
      </p:sp>
      <p:sp>
        <p:nvSpPr>
          <p:cNvPr id="15" name="TextBox 14"/>
          <p:cNvSpPr txBox="1"/>
          <p:nvPr/>
        </p:nvSpPr>
        <p:spPr>
          <a:xfrm>
            <a:off x="6150168" y="772241"/>
            <a:ext cx="419548" cy="584775"/>
          </a:xfrm>
          <a:prstGeom prst="rect">
            <a:avLst/>
          </a:prstGeom>
          <a:noFill/>
        </p:spPr>
        <p:txBody>
          <a:bodyPr wrap="square" rtlCol="0">
            <a:spAutoFit/>
          </a:bodyPr>
          <a:lstStyle/>
          <a:p>
            <a:r>
              <a:rPr lang="en-GB" sz="3200" b="1" dirty="0">
                <a:solidFill>
                  <a:srgbClr val="115076"/>
                </a:solidFill>
                <a:latin typeface="Century Gothic" panose="020B0502020202020204" pitchFamily="34" charset="0"/>
              </a:rPr>
              <a:t>B</a:t>
            </a:r>
          </a:p>
        </p:txBody>
      </p:sp>
      <p:sp>
        <p:nvSpPr>
          <p:cNvPr id="16" name="TextBox 15"/>
          <p:cNvSpPr txBox="1"/>
          <p:nvPr/>
        </p:nvSpPr>
        <p:spPr>
          <a:xfrm>
            <a:off x="4710442" y="2704743"/>
            <a:ext cx="419548" cy="584775"/>
          </a:xfrm>
          <a:prstGeom prst="rect">
            <a:avLst/>
          </a:prstGeom>
          <a:noFill/>
        </p:spPr>
        <p:txBody>
          <a:bodyPr wrap="square" rtlCol="0">
            <a:spAutoFit/>
          </a:bodyPr>
          <a:lstStyle/>
          <a:p>
            <a:r>
              <a:rPr lang="en-GB" sz="3200" b="1" dirty="0">
                <a:solidFill>
                  <a:srgbClr val="115076"/>
                </a:solidFill>
                <a:latin typeface="Century Gothic" panose="020B0502020202020204" pitchFamily="34" charset="0"/>
              </a:rPr>
              <a:t>C</a:t>
            </a:r>
          </a:p>
        </p:txBody>
      </p:sp>
      <p:sp>
        <p:nvSpPr>
          <p:cNvPr id="17" name="TextBox 16"/>
          <p:cNvSpPr txBox="1"/>
          <p:nvPr/>
        </p:nvSpPr>
        <p:spPr>
          <a:xfrm>
            <a:off x="1836358" y="4884610"/>
            <a:ext cx="419548" cy="584775"/>
          </a:xfrm>
          <a:prstGeom prst="rect">
            <a:avLst/>
          </a:prstGeom>
          <a:noFill/>
        </p:spPr>
        <p:txBody>
          <a:bodyPr wrap="square" rtlCol="0">
            <a:spAutoFit/>
          </a:bodyPr>
          <a:lstStyle/>
          <a:p>
            <a:r>
              <a:rPr lang="en-GB" sz="3200" b="1" dirty="0">
                <a:solidFill>
                  <a:srgbClr val="115076"/>
                </a:solidFill>
                <a:latin typeface="Century Gothic" panose="020B0502020202020204" pitchFamily="34" charset="0"/>
              </a:rPr>
              <a:t>D</a:t>
            </a:r>
          </a:p>
        </p:txBody>
      </p:sp>
      <p:sp>
        <p:nvSpPr>
          <p:cNvPr id="18" name="TextBox 17"/>
          <p:cNvSpPr txBox="1"/>
          <p:nvPr/>
        </p:nvSpPr>
        <p:spPr>
          <a:xfrm>
            <a:off x="6151953" y="4869181"/>
            <a:ext cx="419548" cy="584775"/>
          </a:xfrm>
          <a:prstGeom prst="rect">
            <a:avLst/>
          </a:prstGeom>
          <a:noFill/>
        </p:spPr>
        <p:txBody>
          <a:bodyPr wrap="square" rtlCol="0">
            <a:spAutoFit/>
          </a:bodyPr>
          <a:lstStyle/>
          <a:p>
            <a:r>
              <a:rPr lang="en-GB" sz="3200" b="1" dirty="0">
                <a:solidFill>
                  <a:srgbClr val="115076"/>
                </a:solidFill>
                <a:latin typeface="Century Gothic" panose="020B0502020202020204" pitchFamily="34" charset="0"/>
              </a:rPr>
              <a:t>E</a:t>
            </a:r>
          </a:p>
        </p:txBody>
      </p:sp>
    </p:spTree>
    <p:extLst>
      <p:ext uri="{BB962C8B-B14F-4D97-AF65-F5344CB8AC3E}">
        <p14:creationId xmlns:p14="http://schemas.microsoft.com/office/powerpoint/2010/main" val="67012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6480" y="346127"/>
            <a:ext cx="10294374" cy="1200329"/>
          </a:xfrm>
          <a:prstGeom prst="rect">
            <a:avLst/>
          </a:prstGeom>
          <a:noFill/>
        </p:spPr>
        <p:txBody>
          <a:bodyPr wrap="square" rtlCol="0">
            <a:spAutoFit/>
          </a:bodyPr>
          <a:lstStyle/>
          <a:p>
            <a:r>
              <a:rPr lang="en-GB" sz="7200" b="1" dirty="0">
                <a:solidFill>
                  <a:srgbClr val="115076"/>
                </a:solidFill>
                <a:latin typeface="Century Gothic" panose="020B0502020202020204" pitchFamily="34" charset="0"/>
              </a:rPr>
              <a:t>Pair Work</a:t>
            </a:r>
          </a:p>
        </p:txBody>
      </p:sp>
      <p:sp>
        <p:nvSpPr>
          <p:cNvPr id="5" name="TextBox 4"/>
          <p:cNvSpPr txBox="1"/>
          <p:nvPr/>
        </p:nvSpPr>
        <p:spPr>
          <a:xfrm>
            <a:off x="966480" y="2220289"/>
            <a:ext cx="10294374" cy="2246769"/>
          </a:xfrm>
          <a:prstGeom prst="rect">
            <a:avLst/>
          </a:prstGeom>
          <a:noFill/>
        </p:spPr>
        <p:txBody>
          <a:bodyPr wrap="square" rtlCol="0">
            <a:spAutoFit/>
          </a:bodyPr>
          <a:lstStyle/>
          <a:p>
            <a:r>
              <a:rPr lang="en-GB" sz="2000" b="1" dirty="0">
                <a:solidFill>
                  <a:srgbClr val="115076"/>
                </a:solidFill>
                <a:latin typeface="Century Gothic" panose="020B0502020202020204" pitchFamily="34" charset="0"/>
              </a:rPr>
              <a:t>Bingo cards (see next slide)</a:t>
            </a:r>
          </a:p>
          <a:p>
            <a:endParaRPr lang="en-GB" sz="2000" b="1" dirty="0">
              <a:solidFill>
                <a:srgbClr val="115076"/>
              </a:solidFill>
              <a:latin typeface="Century Gothic" panose="020B0502020202020204" pitchFamily="34" charset="0"/>
            </a:endParaRPr>
          </a:p>
          <a:p>
            <a:endParaRPr lang="en-GB" sz="2000" b="1" dirty="0">
              <a:solidFill>
                <a:srgbClr val="115076"/>
              </a:solidFill>
              <a:latin typeface="Century Gothic" panose="020B0502020202020204" pitchFamily="34" charset="0"/>
            </a:endParaRPr>
          </a:p>
          <a:p>
            <a:endParaRPr lang="en-GB" sz="2000" b="1" dirty="0">
              <a:solidFill>
                <a:srgbClr val="115076"/>
              </a:solidFill>
              <a:latin typeface="Century Gothic" panose="020B0502020202020204" pitchFamily="34" charset="0"/>
            </a:endParaRPr>
          </a:p>
          <a:p>
            <a:endParaRPr lang="en-GB" sz="2000" b="1" dirty="0">
              <a:solidFill>
                <a:srgbClr val="115076"/>
              </a:solidFill>
              <a:latin typeface="Century Gothic" panose="020B0502020202020204" pitchFamily="34" charset="0"/>
            </a:endParaRPr>
          </a:p>
          <a:p>
            <a:endParaRPr lang="en-GB" sz="2000" b="1" dirty="0">
              <a:solidFill>
                <a:srgbClr val="115076"/>
              </a:solidFill>
              <a:latin typeface="Century Gothic" panose="020B0502020202020204" pitchFamily="34" charset="0"/>
            </a:endParaRPr>
          </a:p>
          <a:p>
            <a:r>
              <a:rPr lang="en-GB" sz="2000" b="1" dirty="0">
                <a:solidFill>
                  <a:srgbClr val="115076"/>
                </a:solidFill>
                <a:latin typeface="Century Gothic" panose="020B0502020202020204" pitchFamily="34" charset="0"/>
              </a:rPr>
              <a:t>All activities cards </a:t>
            </a:r>
            <a:r>
              <a:rPr lang="en-GB" sz="2000" b="1" dirty="0">
                <a:solidFill>
                  <a:srgbClr val="115076"/>
                </a:solidFill>
                <a:latin typeface="Century Gothic" panose="020B0502020202020204" pitchFamily="34" charset="0"/>
                <a:sym typeface="Wingdings" panose="05000000000000000000" pitchFamily="2" charset="2"/>
              </a:rPr>
              <a:t></a:t>
            </a:r>
            <a:endParaRPr lang="en-GB" sz="2000" b="1" dirty="0">
              <a:solidFill>
                <a:srgbClr val="115076"/>
              </a:solidFill>
              <a:latin typeface="Century Gothic" panose="020B0502020202020204" pitchFamily="34" charset="0"/>
            </a:endParaRPr>
          </a:p>
        </p:txBody>
      </p:sp>
      <p:sp>
        <p:nvSpPr>
          <p:cNvPr id="7" name="TextBox 6"/>
          <p:cNvSpPr txBox="1"/>
          <p:nvPr/>
        </p:nvSpPr>
        <p:spPr>
          <a:xfrm>
            <a:off x="3282696" y="6460343"/>
            <a:ext cx="6327202" cy="276999"/>
          </a:xfrm>
          <a:prstGeom prst="rect">
            <a:avLst/>
          </a:prstGeom>
          <a:noFill/>
        </p:spPr>
        <p:txBody>
          <a:bodyPr wrap="square" rtlCol="0">
            <a:spAutoFit/>
          </a:bodyPr>
          <a:lstStyle/>
          <a:p>
            <a:pPr algn="r">
              <a:defRPr/>
            </a:pPr>
            <a:r>
              <a:rPr lang="en-GB" sz="1200" dirty="0">
                <a:solidFill>
                  <a:prstClr val="white"/>
                </a:solidFill>
                <a:latin typeface="Century Gothic" panose="020B0502020202020204" pitchFamily="34" charset="0"/>
              </a:rPr>
              <a:t>Victoria Hobson / Emma Marsden / Rowena </a:t>
            </a:r>
            <a:r>
              <a:rPr lang="en-GB" sz="1200" dirty="0" err="1">
                <a:solidFill>
                  <a:prstClr val="white"/>
                </a:solidFill>
                <a:latin typeface="Century Gothic" panose="020B0502020202020204" pitchFamily="34" charset="0"/>
              </a:rPr>
              <a:t>Kasprowicz</a:t>
            </a:r>
            <a:r>
              <a:rPr lang="en-GB" sz="1200" dirty="0">
                <a:solidFill>
                  <a:prstClr val="white"/>
                </a:solidFill>
                <a:latin typeface="Century Gothic" panose="020B0502020202020204" pitchFamily="34" charset="0"/>
              </a:rPr>
              <a:t> / Juliet Park  </a:t>
            </a:r>
          </a:p>
        </p:txBody>
      </p:sp>
      <p:pic>
        <p:nvPicPr>
          <p:cNvPr id="3" name="Picture 2"/>
          <p:cNvPicPr>
            <a:picLocks noChangeAspect="1"/>
          </p:cNvPicPr>
          <p:nvPr/>
        </p:nvPicPr>
        <p:blipFill>
          <a:blip r:embed="rId3"/>
          <a:stretch>
            <a:fillRect/>
          </a:stretch>
        </p:blipFill>
        <p:spPr>
          <a:xfrm>
            <a:off x="5209077" y="1391140"/>
            <a:ext cx="3150581" cy="4499772"/>
          </a:xfrm>
          <a:prstGeom prst="rect">
            <a:avLst/>
          </a:prstGeom>
        </p:spPr>
      </p:pic>
      <p:pic>
        <p:nvPicPr>
          <p:cNvPr id="6" name="Picture 5"/>
          <p:cNvPicPr>
            <a:picLocks noChangeAspect="1"/>
          </p:cNvPicPr>
          <p:nvPr/>
        </p:nvPicPr>
        <p:blipFill>
          <a:blip r:embed="rId4"/>
          <a:stretch>
            <a:fillRect/>
          </a:stretch>
        </p:blipFill>
        <p:spPr>
          <a:xfrm>
            <a:off x="8464063" y="1391140"/>
            <a:ext cx="3151330" cy="4499772"/>
          </a:xfrm>
          <a:prstGeom prst="rect">
            <a:avLst/>
          </a:prstGeom>
        </p:spPr>
      </p:pic>
    </p:spTree>
    <p:extLst>
      <p:ext uri="{BB962C8B-B14F-4D97-AF65-F5344CB8AC3E}">
        <p14:creationId xmlns:p14="http://schemas.microsoft.com/office/powerpoint/2010/main" val="1187253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23334" y="161873"/>
            <a:ext cx="9136517" cy="608238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687533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945" y="78300"/>
            <a:ext cx="866907" cy="1373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19872" y="97089"/>
            <a:ext cx="1265054" cy="135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45718" y="2577544"/>
            <a:ext cx="672876" cy="97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47463" y="2718152"/>
            <a:ext cx="1243652" cy="73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descr="../../../../../Desktop/Screen%20Shot%202016-05-21%20at%2018.56.2"/>
          <p:cNvPicPr>
            <a:picLocks noChangeAspect="1" noChangeArrowheads="1"/>
          </p:cNvPicPr>
          <p:nvPr/>
        </p:nvPicPr>
        <p:blipFill>
          <a:blip r:embed="rId7">
            <a:extLst>
              <a:ext uri="{28A0092B-C50C-407E-A947-70E740481C1C}">
                <a14:useLocalDpi xmlns:a14="http://schemas.microsoft.com/office/drawing/2010/main" val="0"/>
              </a:ext>
            </a:extLst>
          </a:blip>
          <a:srcRect l="11670" r="25133" b="12485"/>
          <a:stretch>
            <a:fillRect/>
          </a:stretch>
        </p:blipFill>
        <p:spPr bwMode="auto">
          <a:xfrm>
            <a:off x="632716" y="3868844"/>
            <a:ext cx="807534" cy="168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36006" y="3957202"/>
            <a:ext cx="1336437" cy="156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97982" y="3198305"/>
            <a:ext cx="1212603" cy="2508834"/>
          </a:xfrm>
          <a:prstGeom prst="rect">
            <a:avLst/>
          </a:prstGeom>
          <a:effectLst>
            <a:outerShdw blurRad="152400" dist="317500" dir="5400000" sx="90000" sy="-19000" rotWithShape="0">
              <a:prstClr val="black">
                <a:alpha val="15000"/>
              </a:prstClr>
            </a:outerShdw>
          </a:effectLst>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52322" y="3965361"/>
            <a:ext cx="1962170" cy="1557945"/>
          </a:xfrm>
          <a:prstGeom prst="rect">
            <a:avLst/>
          </a:prstGeom>
        </p:spPr>
      </p:pic>
      <p:pic>
        <p:nvPicPr>
          <p:cNvPr id="15" name="Picture 19"/>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28040" y="202949"/>
            <a:ext cx="1037527" cy="103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131148" y="1560655"/>
            <a:ext cx="2100502" cy="400110"/>
          </a:xfrm>
          <a:prstGeom prst="rect">
            <a:avLst/>
          </a:prstGeom>
          <a:noFill/>
          <a:ln>
            <a:solidFill>
              <a:srgbClr val="115076"/>
            </a:solidFill>
          </a:ln>
        </p:spPr>
        <p:txBody>
          <a:bodyPr wrap="square" rtlCol="0">
            <a:spAutoFit/>
          </a:bodyPr>
          <a:lstStyle/>
          <a:p>
            <a:pPr algn="ctr"/>
            <a:r>
              <a:rPr lang="en-GB" sz="2000" dirty="0" err="1">
                <a:solidFill>
                  <a:srgbClr val="115076"/>
                </a:solidFill>
                <a:latin typeface="Century Gothic" panose="020B0502020202020204" pitchFamily="34" charset="0"/>
              </a:rPr>
              <a:t>jouer</a:t>
            </a:r>
            <a:r>
              <a:rPr lang="en-GB" sz="2000" dirty="0">
                <a:solidFill>
                  <a:srgbClr val="115076"/>
                </a:solidFill>
                <a:latin typeface="Century Gothic" panose="020B0502020202020204" pitchFamily="34" charset="0"/>
              </a:rPr>
              <a:t> au basket</a:t>
            </a:r>
          </a:p>
        </p:txBody>
      </p:sp>
      <p:sp>
        <p:nvSpPr>
          <p:cNvPr id="17" name="TextBox 16"/>
          <p:cNvSpPr txBox="1"/>
          <p:nvPr/>
        </p:nvSpPr>
        <p:spPr>
          <a:xfrm>
            <a:off x="2497831" y="1553799"/>
            <a:ext cx="2309227" cy="400110"/>
          </a:xfrm>
          <a:prstGeom prst="rect">
            <a:avLst/>
          </a:prstGeom>
          <a:noFill/>
          <a:ln>
            <a:solidFill>
              <a:srgbClr val="115076"/>
            </a:solidFill>
          </a:ln>
        </p:spPr>
        <p:txBody>
          <a:bodyPr wrap="square" rtlCol="0">
            <a:spAutoFit/>
          </a:bodyPr>
          <a:lstStyle/>
          <a:p>
            <a:pPr algn="ctr"/>
            <a:r>
              <a:rPr lang="en-GB" sz="2000" dirty="0" err="1">
                <a:solidFill>
                  <a:srgbClr val="115076"/>
                </a:solidFill>
                <a:latin typeface="Century Gothic" panose="020B0502020202020204" pitchFamily="34" charset="0"/>
              </a:rPr>
              <a:t>jouer</a:t>
            </a:r>
            <a:r>
              <a:rPr lang="en-GB" sz="2000" dirty="0">
                <a:solidFill>
                  <a:srgbClr val="115076"/>
                </a:solidFill>
                <a:latin typeface="Century Gothic" panose="020B0502020202020204" pitchFamily="34" charset="0"/>
              </a:rPr>
              <a:t> au football</a:t>
            </a:r>
          </a:p>
        </p:txBody>
      </p:sp>
      <p:sp>
        <p:nvSpPr>
          <p:cNvPr id="18" name="TextBox 17"/>
          <p:cNvSpPr txBox="1"/>
          <p:nvPr/>
        </p:nvSpPr>
        <p:spPr>
          <a:xfrm>
            <a:off x="9992825" y="3019764"/>
            <a:ext cx="1592101" cy="407882"/>
          </a:xfrm>
          <a:prstGeom prst="rect">
            <a:avLst/>
          </a:prstGeom>
          <a:noFill/>
          <a:ln>
            <a:solidFill>
              <a:srgbClr val="115076"/>
            </a:solidFill>
          </a:ln>
        </p:spPr>
        <p:txBody>
          <a:bodyPr wrap="square" rtlCol="0">
            <a:spAutoFit/>
          </a:bodyPr>
          <a:lstStyle/>
          <a:p>
            <a:pPr algn="ctr"/>
            <a:r>
              <a:rPr lang="en-GB" sz="2000" dirty="0">
                <a:solidFill>
                  <a:srgbClr val="4472C4">
                    <a:lumMod val="50000"/>
                  </a:srgbClr>
                </a:solidFill>
                <a:latin typeface="Century Gothic" panose="020B0502020202020204" pitchFamily="34" charset="0"/>
              </a:rPr>
              <a:t>faire du ski</a:t>
            </a:r>
          </a:p>
        </p:txBody>
      </p:sp>
      <p:sp>
        <p:nvSpPr>
          <p:cNvPr id="19" name="TextBox 18"/>
          <p:cNvSpPr txBox="1"/>
          <p:nvPr/>
        </p:nvSpPr>
        <p:spPr>
          <a:xfrm>
            <a:off x="5068230" y="1541416"/>
            <a:ext cx="1984824" cy="400110"/>
          </a:xfrm>
          <a:prstGeom prst="rect">
            <a:avLst/>
          </a:prstGeom>
          <a:noFill/>
          <a:ln>
            <a:solidFill>
              <a:srgbClr val="115076"/>
            </a:solidFill>
          </a:ln>
        </p:spPr>
        <p:txBody>
          <a:bodyPr wrap="square" rtlCol="0">
            <a:spAutoFit/>
          </a:bodyPr>
          <a:lstStyle/>
          <a:p>
            <a:pPr algn="ctr"/>
            <a:r>
              <a:rPr lang="en-GB" sz="2000" dirty="0" err="1">
                <a:solidFill>
                  <a:srgbClr val="115076"/>
                </a:solidFill>
                <a:latin typeface="Century Gothic" panose="020B0502020202020204" pitchFamily="34" charset="0"/>
              </a:rPr>
              <a:t>jouer</a:t>
            </a:r>
            <a:r>
              <a:rPr lang="en-GB" sz="2000" dirty="0">
                <a:solidFill>
                  <a:srgbClr val="115076"/>
                </a:solidFill>
                <a:latin typeface="Century Gothic" panose="020B0502020202020204" pitchFamily="34" charset="0"/>
              </a:rPr>
              <a:t> au tennis</a:t>
            </a:r>
          </a:p>
        </p:txBody>
      </p:sp>
      <p:sp>
        <p:nvSpPr>
          <p:cNvPr id="20" name="TextBox 19"/>
          <p:cNvSpPr txBox="1"/>
          <p:nvPr/>
        </p:nvSpPr>
        <p:spPr>
          <a:xfrm>
            <a:off x="5855458" y="3033630"/>
            <a:ext cx="2002673" cy="400110"/>
          </a:xfrm>
          <a:prstGeom prst="rect">
            <a:avLst/>
          </a:prstGeom>
          <a:noFill/>
          <a:ln>
            <a:solidFill>
              <a:srgbClr val="115076"/>
            </a:solidFill>
          </a:ln>
        </p:spPr>
        <p:txBody>
          <a:bodyPr wrap="square" rtlCol="0">
            <a:spAutoFit/>
          </a:bodyPr>
          <a:lstStyle/>
          <a:p>
            <a:pPr algn="ctr"/>
            <a:r>
              <a:rPr lang="en-GB" sz="2000" dirty="0">
                <a:solidFill>
                  <a:srgbClr val="4472C4">
                    <a:lumMod val="50000"/>
                  </a:srgbClr>
                </a:solidFill>
                <a:latin typeface="Century Gothic" panose="020B0502020202020204" pitchFamily="34" charset="0"/>
              </a:rPr>
              <a:t>faire du </a:t>
            </a:r>
            <a:r>
              <a:rPr lang="en-GB" sz="2000" dirty="0" err="1">
                <a:solidFill>
                  <a:srgbClr val="4472C4">
                    <a:lumMod val="50000"/>
                  </a:srgbClr>
                </a:solidFill>
                <a:latin typeface="Century Gothic" panose="020B0502020202020204" pitchFamily="34" charset="0"/>
              </a:rPr>
              <a:t>vélo</a:t>
            </a:r>
            <a:endParaRPr lang="en-GB" sz="2000" dirty="0">
              <a:solidFill>
                <a:srgbClr val="4472C4">
                  <a:lumMod val="50000"/>
                </a:srgbClr>
              </a:solidFill>
              <a:latin typeface="Century Gothic" panose="020B0502020202020204" pitchFamily="34" charset="0"/>
            </a:endParaRPr>
          </a:p>
        </p:txBody>
      </p:sp>
      <p:sp>
        <p:nvSpPr>
          <p:cNvPr id="21" name="TextBox 20"/>
          <p:cNvSpPr txBox="1"/>
          <p:nvPr/>
        </p:nvSpPr>
        <p:spPr>
          <a:xfrm>
            <a:off x="87934" y="5558559"/>
            <a:ext cx="1846125" cy="400110"/>
          </a:xfrm>
          <a:prstGeom prst="rect">
            <a:avLst/>
          </a:prstGeom>
          <a:noFill/>
          <a:ln>
            <a:solidFill>
              <a:srgbClr val="115076"/>
            </a:solidFill>
          </a:ln>
        </p:spPr>
        <p:txBody>
          <a:bodyPr wrap="square" rtlCol="0">
            <a:spAutoFit/>
          </a:bodyPr>
          <a:lstStyle/>
          <a:p>
            <a:pPr algn="ctr"/>
            <a:r>
              <a:rPr lang="en-GB" sz="2000" dirty="0">
                <a:solidFill>
                  <a:srgbClr val="4472C4">
                    <a:lumMod val="50000"/>
                  </a:srgbClr>
                </a:solidFill>
                <a:latin typeface="Century Gothic" panose="020B0502020202020204" pitchFamily="34" charset="0"/>
              </a:rPr>
              <a:t>chanter</a:t>
            </a:r>
          </a:p>
        </p:txBody>
      </p:sp>
      <p:sp>
        <p:nvSpPr>
          <p:cNvPr id="22" name="TextBox 21"/>
          <p:cNvSpPr txBox="1"/>
          <p:nvPr/>
        </p:nvSpPr>
        <p:spPr>
          <a:xfrm>
            <a:off x="4130539" y="5581342"/>
            <a:ext cx="1846125" cy="400110"/>
          </a:xfrm>
          <a:prstGeom prst="rect">
            <a:avLst/>
          </a:prstGeom>
          <a:noFill/>
          <a:ln>
            <a:solidFill>
              <a:srgbClr val="115076"/>
            </a:solidFill>
          </a:ln>
        </p:spPr>
        <p:txBody>
          <a:bodyPr wrap="square" rtlCol="0">
            <a:spAutoFit/>
          </a:bodyPr>
          <a:lstStyle/>
          <a:p>
            <a:pPr algn="ctr"/>
            <a:r>
              <a:rPr lang="en-GB" sz="2000" dirty="0" err="1">
                <a:solidFill>
                  <a:srgbClr val="4472C4">
                    <a:lumMod val="50000"/>
                  </a:srgbClr>
                </a:solidFill>
                <a:latin typeface="Century Gothic" panose="020B0502020202020204" pitchFamily="34" charset="0"/>
              </a:rPr>
              <a:t>dessiner</a:t>
            </a:r>
            <a:endParaRPr lang="en-GB" sz="2000" dirty="0">
              <a:solidFill>
                <a:srgbClr val="4472C4">
                  <a:lumMod val="50000"/>
                </a:srgbClr>
              </a:solidFill>
              <a:latin typeface="Century Gothic" panose="020B0502020202020204" pitchFamily="34" charset="0"/>
            </a:endParaRPr>
          </a:p>
        </p:txBody>
      </p:sp>
      <p:sp>
        <p:nvSpPr>
          <p:cNvPr id="23" name="TextBox 22"/>
          <p:cNvSpPr txBox="1"/>
          <p:nvPr/>
        </p:nvSpPr>
        <p:spPr>
          <a:xfrm>
            <a:off x="8220040" y="5581342"/>
            <a:ext cx="1846125" cy="400110"/>
          </a:xfrm>
          <a:prstGeom prst="rect">
            <a:avLst/>
          </a:prstGeom>
          <a:noFill/>
          <a:ln>
            <a:solidFill>
              <a:srgbClr val="115076"/>
            </a:solidFill>
          </a:ln>
        </p:spPr>
        <p:txBody>
          <a:bodyPr wrap="square" rtlCol="0">
            <a:spAutoFit/>
          </a:bodyPr>
          <a:lstStyle/>
          <a:p>
            <a:pPr algn="ctr"/>
            <a:r>
              <a:rPr lang="en-GB" sz="2000" dirty="0" err="1">
                <a:solidFill>
                  <a:srgbClr val="4472C4">
                    <a:lumMod val="50000"/>
                  </a:srgbClr>
                </a:solidFill>
                <a:latin typeface="Century Gothic" panose="020B0502020202020204" pitchFamily="34" charset="0"/>
              </a:rPr>
              <a:t>nager</a:t>
            </a:r>
            <a:endParaRPr lang="en-GB" sz="2000" dirty="0">
              <a:solidFill>
                <a:srgbClr val="4472C4">
                  <a:lumMod val="50000"/>
                </a:srgbClr>
              </a:solidFill>
              <a:latin typeface="Century Gothic" panose="020B0502020202020204" pitchFamily="34" charset="0"/>
            </a:endParaRPr>
          </a:p>
        </p:txBody>
      </p:sp>
      <p:sp>
        <p:nvSpPr>
          <p:cNvPr id="24" name="TextBox 23"/>
          <p:cNvSpPr txBox="1"/>
          <p:nvPr/>
        </p:nvSpPr>
        <p:spPr>
          <a:xfrm>
            <a:off x="10254116" y="5574684"/>
            <a:ext cx="1846125" cy="400110"/>
          </a:xfrm>
          <a:prstGeom prst="rect">
            <a:avLst/>
          </a:prstGeom>
          <a:noFill/>
          <a:ln>
            <a:solidFill>
              <a:srgbClr val="115076"/>
            </a:solidFill>
          </a:ln>
        </p:spPr>
        <p:txBody>
          <a:bodyPr wrap="square" rtlCol="0">
            <a:spAutoFit/>
          </a:bodyPr>
          <a:lstStyle/>
          <a:p>
            <a:pPr algn="ctr"/>
            <a:r>
              <a:rPr lang="en-GB" sz="2000" dirty="0" err="1">
                <a:solidFill>
                  <a:srgbClr val="4472C4">
                    <a:lumMod val="50000"/>
                  </a:srgbClr>
                </a:solidFill>
                <a:latin typeface="Century Gothic" panose="020B0502020202020204" pitchFamily="34" charset="0"/>
              </a:rPr>
              <a:t>sauter</a:t>
            </a:r>
            <a:endParaRPr lang="en-GB" sz="2000" dirty="0">
              <a:solidFill>
                <a:srgbClr val="4472C4">
                  <a:lumMod val="50000"/>
                </a:srgbClr>
              </a:solidFill>
              <a:latin typeface="Century Gothic" panose="020B0502020202020204" pitchFamily="34" charset="0"/>
            </a:endParaRPr>
          </a:p>
        </p:txBody>
      </p:sp>
      <p:pic>
        <p:nvPicPr>
          <p:cNvPr id="26" name="Picture 25" descr="skateboard.pn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8065" y="2545581"/>
            <a:ext cx="1405106" cy="862447"/>
          </a:xfrm>
          <a:prstGeom prst="rect">
            <a:avLst/>
          </a:prstGeom>
          <a:noFill/>
          <a:ln>
            <a:noFill/>
          </a:ln>
          <a:extLst/>
        </p:spPr>
      </p:pic>
      <p:pic>
        <p:nvPicPr>
          <p:cNvPr id="28" name="Picture 27"/>
          <p:cNvPicPr/>
          <p:nvPr/>
        </p:nvPicPr>
        <p:blipFill>
          <a:blip r:embed="rId13" cstate="print">
            <a:extLst>
              <a:ext uri="{28A0092B-C50C-407E-A947-70E740481C1C}">
                <a14:useLocalDpi xmlns:a14="http://schemas.microsoft.com/office/drawing/2010/main" val="0"/>
              </a:ext>
            </a:extLst>
          </a:blip>
          <a:stretch>
            <a:fillRect/>
          </a:stretch>
        </p:blipFill>
        <p:spPr>
          <a:xfrm rot="18891100">
            <a:off x="5527829" y="-87290"/>
            <a:ext cx="967823" cy="1742477"/>
          </a:xfrm>
          <a:prstGeom prst="rect">
            <a:avLst/>
          </a:prstGeom>
        </p:spPr>
      </p:pic>
      <p:pic>
        <p:nvPicPr>
          <p:cNvPr id="29" name="Picture 2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32470" y="3779355"/>
            <a:ext cx="991141" cy="1861340"/>
          </a:xfrm>
          <a:prstGeom prst="rect">
            <a:avLst/>
          </a:prstGeom>
        </p:spPr>
      </p:pic>
      <p:pic>
        <p:nvPicPr>
          <p:cNvPr id="2" name="Picture 1"/>
          <p:cNvPicPr>
            <a:picLocks noChangeAspect="1"/>
          </p:cNvPicPr>
          <p:nvPr/>
        </p:nvPicPr>
        <p:blipFill>
          <a:blip r:embed="rId15">
            <a:clrChange>
              <a:clrFrom>
                <a:srgbClr val="FFFFFF"/>
              </a:clrFrom>
              <a:clrTo>
                <a:srgbClr val="FFFFFF">
                  <a:alpha val="0"/>
                </a:srgbClr>
              </a:clrTo>
            </a:clrChange>
          </a:blip>
          <a:stretch>
            <a:fillRect/>
          </a:stretch>
        </p:blipFill>
        <p:spPr>
          <a:xfrm rot="19957447">
            <a:off x="7899567" y="-40480"/>
            <a:ext cx="1273340" cy="1476336"/>
          </a:xfrm>
          <a:prstGeom prst="rect">
            <a:avLst/>
          </a:prstGeom>
        </p:spPr>
      </p:pic>
      <p:pic>
        <p:nvPicPr>
          <p:cNvPr id="30" name="Picture 2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359751" y="3925167"/>
            <a:ext cx="1532980" cy="1681566"/>
          </a:xfrm>
          <a:prstGeom prst="rect">
            <a:avLst/>
          </a:prstGeom>
        </p:spPr>
      </p:pic>
      <p:sp>
        <p:nvSpPr>
          <p:cNvPr id="31" name="TextBox 30"/>
          <p:cNvSpPr txBox="1"/>
          <p:nvPr/>
        </p:nvSpPr>
        <p:spPr>
          <a:xfrm>
            <a:off x="6173396" y="5579282"/>
            <a:ext cx="1846125" cy="400110"/>
          </a:xfrm>
          <a:prstGeom prst="rect">
            <a:avLst/>
          </a:prstGeom>
          <a:noFill/>
          <a:ln>
            <a:solidFill>
              <a:srgbClr val="115076"/>
            </a:solidFill>
          </a:ln>
        </p:spPr>
        <p:txBody>
          <a:bodyPr wrap="square" rtlCol="0">
            <a:spAutoFit/>
          </a:bodyPr>
          <a:lstStyle/>
          <a:p>
            <a:pPr algn="ctr"/>
            <a:r>
              <a:rPr lang="en-GB" sz="2000" dirty="0" err="1">
                <a:solidFill>
                  <a:srgbClr val="4472C4">
                    <a:lumMod val="50000"/>
                  </a:srgbClr>
                </a:solidFill>
                <a:latin typeface="Century Gothic" panose="020B0502020202020204" pitchFamily="34" charset="0"/>
              </a:rPr>
              <a:t>courir</a:t>
            </a:r>
            <a:endParaRPr lang="en-GB" sz="2000" dirty="0">
              <a:solidFill>
                <a:srgbClr val="4472C4">
                  <a:lumMod val="50000"/>
                </a:srgbClr>
              </a:solidFill>
              <a:latin typeface="Century Gothic" panose="020B0502020202020204" pitchFamily="34" charset="0"/>
            </a:endParaRPr>
          </a:p>
        </p:txBody>
      </p:sp>
      <p:sp>
        <p:nvSpPr>
          <p:cNvPr id="32" name="TextBox 31"/>
          <p:cNvSpPr txBox="1"/>
          <p:nvPr/>
        </p:nvSpPr>
        <p:spPr>
          <a:xfrm>
            <a:off x="2118101" y="5558559"/>
            <a:ext cx="1846125" cy="400110"/>
          </a:xfrm>
          <a:prstGeom prst="rect">
            <a:avLst/>
          </a:prstGeom>
          <a:noFill/>
          <a:ln>
            <a:solidFill>
              <a:srgbClr val="115076"/>
            </a:solidFill>
          </a:ln>
        </p:spPr>
        <p:txBody>
          <a:bodyPr wrap="square" rtlCol="0">
            <a:spAutoFit/>
          </a:bodyPr>
          <a:lstStyle/>
          <a:p>
            <a:pPr algn="ctr"/>
            <a:r>
              <a:rPr lang="en-GB" sz="2000" dirty="0">
                <a:solidFill>
                  <a:srgbClr val="4472C4">
                    <a:lumMod val="50000"/>
                  </a:srgbClr>
                </a:solidFill>
                <a:latin typeface="Century Gothic" panose="020B0502020202020204" pitchFamily="34" charset="0"/>
              </a:rPr>
              <a:t>marcher</a:t>
            </a:r>
          </a:p>
        </p:txBody>
      </p:sp>
      <p:sp>
        <p:nvSpPr>
          <p:cNvPr id="33" name="TextBox 32"/>
          <p:cNvSpPr txBox="1"/>
          <p:nvPr/>
        </p:nvSpPr>
        <p:spPr>
          <a:xfrm>
            <a:off x="7507117" y="1523942"/>
            <a:ext cx="1984824" cy="707886"/>
          </a:xfrm>
          <a:prstGeom prst="rect">
            <a:avLst/>
          </a:prstGeom>
          <a:noFill/>
          <a:ln>
            <a:solidFill>
              <a:srgbClr val="115076"/>
            </a:solidFill>
          </a:ln>
        </p:spPr>
        <p:txBody>
          <a:bodyPr wrap="square" rtlCol="0">
            <a:spAutoFit/>
          </a:bodyPr>
          <a:lstStyle/>
          <a:p>
            <a:pPr algn="ctr"/>
            <a:r>
              <a:rPr lang="en-GB" sz="2000" dirty="0" err="1">
                <a:solidFill>
                  <a:srgbClr val="115076"/>
                </a:solidFill>
                <a:latin typeface="Century Gothic" panose="020B0502020202020204" pitchFamily="34" charset="0"/>
              </a:rPr>
              <a:t>jouer</a:t>
            </a:r>
            <a:r>
              <a:rPr lang="en-GB" sz="2000" dirty="0">
                <a:solidFill>
                  <a:srgbClr val="115076"/>
                </a:solidFill>
                <a:latin typeface="Century Gothic" panose="020B0502020202020204" pitchFamily="34" charset="0"/>
              </a:rPr>
              <a:t> de la </a:t>
            </a:r>
            <a:r>
              <a:rPr lang="en-GB" sz="2000" dirty="0" err="1">
                <a:solidFill>
                  <a:srgbClr val="115076"/>
                </a:solidFill>
                <a:latin typeface="Century Gothic" panose="020B0502020202020204" pitchFamily="34" charset="0"/>
              </a:rPr>
              <a:t>trompette</a:t>
            </a:r>
            <a:endParaRPr lang="en-GB" sz="2000" dirty="0">
              <a:solidFill>
                <a:srgbClr val="115076"/>
              </a:solidFill>
              <a:latin typeface="Century Gothic" panose="020B0502020202020204" pitchFamily="34" charset="0"/>
            </a:endParaRPr>
          </a:p>
        </p:txBody>
      </p:sp>
      <p:sp>
        <p:nvSpPr>
          <p:cNvPr id="34" name="TextBox 33"/>
          <p:cNvSpPr txBox="1"/>
          <p:nvPr/>
        </p:nvSpPr>
        <p:spPr>
          <a:xfrm>
            <a:off x="9991805" y="1523942"/>
            <a:ext cx="1984824" cy="400110"/>
          </a:xfrm>
          <a:prstGeom prst="rect">
            <a:avLst/>
          </a:prstGeom>
          <a:noFill/>
          <a:ln>
            <a:solidFill>
              <a:srgbClr val="115076"/>
            </a:solidFill>
          </a:ln>
        </p:spPr>
        <p:txBody>
          <a:bodyPr wrap="square" rtlCol="0">
            <a:spAutoFit/>
          </a:bodyPr>
          <a:lstStyle/>
          <a:p>
            <a:pPr algn="ctr"/>
            <a:r>
              <a:rPr lang="en-GB" sz="2000" dirty="0" err="1">
                <a:solidFill>
                  <a:srgbClr val="115076"/>
                </a:solidFill>
                <a:latin typeface="Century Gothic" panose="020B0502020202020204" pitchFamily="34" charset="0"/>
              </a:rPr>
              <a:t>jouer</a:t>
            </a:r>
            <a:r>
              <a:rPr lang="en-GB" sz="2000" dirty="0">
                <a:solidFill>
                  <a:srgbClr val="115076"/>
                </a:solidFill>
                <a:latin typeface="Century Gothic" panose="020B0502020202020204" pitchFamily="34" charset="0"/>
              </a:rPr>
              <a:t> du piano</a:t>
            </a:r>
          </a:p>
        </p:txBody>
      </p:sp>
      <p:sp>
        <p:nvSpPr>
          <p:cNvPr id="35" name="TextBox 34"/>
          <p:cNvSpPr txBox="1"/>
          <p:nvPr/>
        </p:nvSpPr>
        <p:spPr>
          <a:xfrm>
            <a:off x="1833942" y="3018433"/>
            <a:ext cx="2002673" cy="400110"/>
          </a:xfrm>
          <a:prstGeom prst="rect">
            <a:avLst/>
          </a:prstGeom>
          <a:noFill/>
          <a:ln>
            <a:solidFill>
              <a:srgbClr val="115076"/>
            </a:solidFill>
          </a:ln>
        </p:spPr>
        <p:txBody>
          <a:bodyPr wrap="square" rtlCol="0">
            <a:spAutoFit/>
          </a:bodyPr>
          <a:lstStyle/>
          <a:p>
            <a:pPr algn="ctr"/>
            <a:r>
              <a:rPr lang="en-GB" sz="2000" dirty="0">
                <a:solidFill>
                  <a:srgbClr val="4472C4">
                    <a:lumMod val="50000"/>
                  </a:srgbClr>
                </a:solidFill>
                <a:latin typeface="Century Gothic" panose="020B0502020202020204" pitchFamily="34" charset="0"/>
              </a:rPr>
              <a:t>faire du skate</a:t>
            </a:r>
          </a:p>
        </p:txBody>
      </p:sp>
      <p:sp>
        <p:nvSpPr>
          <p:cNvPr id="37" name="TextBox 36"/>
          <p:cNvSpPr txBox="1"/>
          <p:nvPr/>
        </p:nvSpPr>
        <p:spPr>
          <a:xfrm>
            <a:off x="3282696" y="6460343"/>
            <a:ext cx="6327202" cy="276999"/>
          </a:xfrm>
          <a:prstGeom prst="rect">
            <a:avLst/>
          </a:prstGeom>
          <a:noFill/>
        </p:spPr>
        <p:txBody>
          <a:bodyPr wrap="square" rtlCol="0">
            <a:spAutoFit/>
          </a:bodyPr>
          <a:lstStyle/>
          <a:p>
            <a:pPr algn="r">
              <a:defRPr/>
            </a:pPr>
            <a:r>
              <a:rPr lang="en-GB" sz="1200" dirty="0">
                <a:solidFill>
                  <a:prstClr val="white"/>
                </a:solidFill>
                <a:latin typeface="Century Gothic" panose="020B0502020202020204" pitchFamily="34" charset="0"/>
              </a:rPr>
              <a:t>Victoria Hobson / Emma Marsden / Rowena </a:t>
            </a:r>
            <a:r>
              <a:rPr lang="en-GB" sz="1200" dirty="0" err="1">
                <a:solidFill>
                  <a:prstClr val="white"/>
                </a:solidFill>
                <a:latin typeface="Century Gothic" panose="020B0502020202020204" pitchFamily="34" charset="0"/>
              </a:rPr>
              <a:t>Kasprowicz</a:t>
            </a:r>
            <a:r>
              <a:rPr lang="en-GB" sz="1200" dirty="0">
                <a:solidFill>
                  <a:prstClr val="white"/>
                </a:solidFill>
                <a:latin typeface="Century Gothic" panose="020B0502020202020204" pitchFamily="34" charset="0"/>
              </a:rPr>
              <a:t> / Juliet Park  </a:t>
            </a:r>
          </a:p>
        </p:txBody>
      </p:sp>
    </p:spTree>
    <p:extLst>
      <p:ext uri="{BB962C8B-B14F-4D97-AF65-F5344CB8AC3E}">
        <p14:creationId xmlns:p14="http://schemas.microsoft.com/office/powerpoint/2010/main" val="3856038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489244" cy="867128"/>
          </a:xfrm>
          <a:prstGeom prst="rect">
            <a:avLst/>
          </a:prstGeom>
        </p:spPr>
      </p:pic>
      <p:sp>
        <p:nvSpPr>
          <p:cNvPr id="4" name="Title 3"/>
          <p:cNvSpPr>
            <a:spLocks noGrp="1"/>
          </p:cNvSpPr>
          <p:nvPr>
            <p:ph type="title"/>
          </p:nvPr>
        </p:nvSpPr>
        <p:spPr>
          <a:xfrm>
            <a:off x="208494" y="0"/>
            <a:ext cx="7919508" cy="1325563"/>
          </a:xfrm>
        </p:spPr>
        <p:txBody>
          <a:bodyPr>
            <a:normAutofit/>
          </a:bodyPr>
          <a:lstStyle/>
          <a:p>
            <a:r>
              <a:rPr lang="en-GB" sz="2800" b="1" dirty="0">
                <a:solidFill>
                  <a:schemeClr val="bg1"/>
                </a:solidFill>
              </a:rPr>
              <a:t>Aims of the session</a:t>
            </a:r>
          </a:p>
        </p:txBody>
      </p:sp>
      <p:sp>
        <p:nvSpPr>
          <p:cNvPr id="5" name="Content Placeholder 4"/>
          <p:cNvSpPr>
            <a:spLocks noGrp="1"/>
          </p:cNvSpPr>
          <p:nvPr>
            <p:ph idx="1"/>
          </p:nvPr>
        </p:nvSpPr>
        <p:spPr>
          <a:xfrm>
            <a:off x="567266" y="1460854"/>
            <a:ext cx="10704113" cy="4771779"/>
          </a:xfrm>
        </p:spPr>
        <p:txBody>
          <a:bodyPr>
            <a:normAutofit fontScale="92500" lnSpcReduction="20000"/>
          </a:bodyPr>
          <a:lstStyle/>
          <a:p>
            <a:pPr lvl="0">
              <a:lnSpc>
                <a:spcPct val="100000"/>
              </a:lnSpc>
              <a:buFont typeface="Wingdings" panose="05000000000000000000" pitchFamily="2" charset="2"/>
              <a:buChar char="§"/>
            </a:pPr>
            <a:r>
              <a:rPr lang="en-GB" dirty="0"/>
              <a:t>Develop an understanding of the research evidence relating to L2 grammar teaching and learning</a:t>
            </a:r>
            <a:br>
              <a:rPr lang="en-GB" dirty="0"/>
            </a:br>
            <a:endParaRPr lang="en-GB" dirty="0"/>
          </a:p>
          <a:p>
            <a:pPr lvl="0">
              <a:lnSpc>
                <a:spcPct val="100000"/>
              </a:lnSpc>
              <a:buFont typeface="Wingdings" panose="05000000000000000000" pitchFamily="2" charset="2"/>
              <a:buChar char="§"/>
            </a:pPr>
            <a:r>
              <a:rPr lang="en-GB" dirty="0"/>
              <a:t>Develop more concrete ideas for teaching grammar, including how to </a:t>
            </a:r>
            <a:r>
              <a:rPr lang="en-GB" dirty="0">
                <a:solidFill>
                  <a:srgbClr val="FA3000"/>
                </a:solidFill>
              </a:rPr>
              <a:t>introduce, embed and consolidate, and extend</a:t>
            </a:r>
            <a:r>
              <a:rPr lang="en-GB" dirty="0">
                <a:solidFill>
                  <a:srgbClr val="FF0000"/>
                </a:solidFill>
              </a:rPr>
              <a:t> </a:t>
            </a:r>
            <a:r>
              <a:rPr lang="en-GB" dirty="0"/>
              <a:t>grammar knowledge</a:t>
            </a:r>
            <a:br>
              <a:rPr lang="en-GB" dirty="0"/>
            </a:br>
            <a:endParaRPr lang="en-GB" dirty="0"/>
          </a:p>
          <a:p>
            <a:pPr lvl="0">
              <a:lnSpc>
                <a:spcPct val="100000"/>
              </a:lnSpc>
              <a:buFont typeface="Wingdings" panose="05000000000000000000" pitchFamily="2" charset="2"/>
              <a:buChar char="§"/>
            </a:pPr>
            <a:r>
              <a:rPr lang="en-GB" dirty="0"/>
              <a:t>Explore some of the NCELP resources and approaches for grammar learning</a:t>
            </a:r>
          </a:p>
          <a:p>
            <a:pPr lvl="0">
              <a:lnSpc>
                <a:spcPct val="100000"/>
              </a:lnSpc>
              <a:buFont typeface="Wingdings" panose="05000000000000000000" pitchFamily="2" charset="2"/>
              <a:buChar char="§"/>
            </a:pPr>
            <a:endParaRPr lang="en-GB" dirty="0"/>
          </a:p>
          <a:p>
            <a:pPr lvl="0">
              <a:lnSpc>
                <a:spcPct val="100000"/>
              </a:lnSpc>
              <a:buFont typeface="Wingdings" panose="05000000000000000000" pitchFamily="2" charset="2"/>
              <a:buChar char="§"/>
            </a:pPr>
            <a:r>
              <a:rPr lang="en-GB" dirty="0"/>
              <a:t>Understand the ways in which you will work with the Lead Schools to develop practice in this area</a:t>
            </a:r>
          </a:p>
        </p:txBody>
      </p:sp>
      <p:sp>
        <p:nvSpPr>
          <p:cNvPr id="6" name="TextBox 5"/>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spTree>
    <p:extLst>
      <p:ext uri="{BB962C8B-B14F-4D97-AF65-F5344CB8AC3E}">
        <p14:creationId xmlns:p14="http://schemas.microsoft.com/office/powerpoint/2010/main" val="3983690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875" y="249731"/>
            <a:ext cx="10229851" cy="869950"/>
          </a:xfrm>
          <a:prstGeom prst="rect">
            <a:avLst/>
          </a:prstGeom>
        </p:spPr>
      </p:pic>
      <p:sp>
        <p:nvSpPr>
          <p:cNvPr id="3" name="Title 1"/>
          <p:cNvSpPr>
            <a:spLocks noGrp="1"/>
          </p:cNvSpPr>
          <p:nvPr>
            <p:ph type="title"/>
          </p:nvPr>
        </p:nvSpPr>
        <p:spPr>
          <a:xfrm>
            <a:off x="300038" y="21925"/>
            <a:ext cx="8386762" cy="1325563"/>
          </a:xfrm>
        </p:spPr>
        <p:txBody>
          <a:bodyPr>
            <a:normAutofit/>
          </a:bodyPr>
          <a:lstStyle/>
          <a:p>
            <a:r>
              <a:rPr lang="en-GB" sz="3600" b="1" dirty="0">
                <a:solidFill>
                  <a:schemeClr val="bg1"/>
                </a:solidFill>
              </a:rPr>
              <a:t>Example resources for German</a:t>
            </a:r>
          </a:p>
        </p:txBody>
      </p:sp>
      <p:sp>
        <p:nvSpPr>
          <p:cNvPr id="4" name="Content Placeholder 4"/>
          <p:cNvSpPr>
            <a:spLocks noGrp="1"/>
          </p:cNvSpPr>
          <p:nvPr>
            <p:ph idx="1"/>
          </p:nvPr>
        </p:nvSpPr>
        <p:spPr>
          <a:xfrm>
            <a:off x="590773" y="1307011"/>
            <a:ext cx="10382027" cy="5019214"/>
          </a:xfrm>
        </p:spPr>
        <p:txBody>
          <a:bodyPr>
            <a:noAutofit/>
          </a:bodyPr>
          <a:lstStyle/>
          <a:p>
            <a:pPr marL="457200" indent="-457200">
              <a:lnSpc>
                <a:spcPct val="250000"/>
              </a:lnSpc>
              <a:spcBef>
                <a:spcPts val="0"/>
              </a:spcBef>
              <a:buAutoNum type="arabicParenR"/>
            </a:pPr>
            <a:r>
              <a:rPr lang="en-GB" sz="2200" dirty="0"/>
              <a:t>Explanation</a:t>
            </a:r>
          </a:p>
          <a:p>
            <a:pPr marL="457200" indent="-457200">
              <a:lnSpc>
                <a:spcPct val="250000"/>
              </a:lnSpc>
              <a:spcBef>
                <a:spcPts val="0"/>
              </a:spcBef>
              <a:buAutoNum type="arabicParenR"/>
            </a:pPr>
            <a:r>
              <a:rPr lang="en-GB" sz="2200" dirty="0"/>
              <a:t>Reading</a:t>
            </a:r>
          </a:p>
          <a:p>
            <a:pPr marL="457200" indent="-457200">
              <a:lnSpc>
                <a:spcPct val="250000"/>
              </a:lnSpc>
              <a:spcBef>
                <a:spcPts val="0"/>
              </a:spcBef>
              <a:buAutoNum type="arabicParenR"/>
            </a:pPr>
            <a:r>
              <a:rPr lang="en-GB" sz="2200" dirty="0"/>
              <a:t>Listening</a:t>
            </a:r>
          </a:p>
          <a:p>
            <a:pPr marL="457200" indent="-457200">
              <a:lnSpc>
                <a:spcPct val="250000"/>
              </a:lnSpc>
              <a:spcBef>
                <a:spcPts val="0"/>
              </a:spcBef>
              <a:buAutoNum type="arabicParenR"/>
            </a:pPr>
            <a:r>
              <a:rPr lang="en-GB" sz="2200" dirty="0"/>
              <a:t>Writing (controlled)</a:t>
            </a:r>
          </a:p>
          <a:p>
            <a:pPr marL="457200" indent="-457200">
              <a:lnSpc>
                <a:spcPct val="250000"/>
              </a:lnSpc>
              <a:spcBef>
                <a:spcPts val="0"/>
              </a:spcBef>
              <a:buAutoNum type="arabicParenR"/>
            </a:pPr>
            <a:r>
              <a:rPr lang="en-GB" sz="2200" dirty="0"/>
              <a:t>Speaking (controlled)</a:t>
            </a:r>
          </a:p>
        </p:txBody>
      </p:sp>
      <p:sp>
        <p:nvSpPr>
          <p:cNvPr id="6" name="TextBox 5"/>
          <p:cNvSpPr txBox="1"/>
          <p:nvPr/>
        </p:nvSpPr>
        <p:spPr>
          <a:xfrm>
            <a:off x="6317851" y="6470340"/>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spTree>
    <p:extLst>
      <p:ext uri="{BB962C8B-B14F-4D97-AF65-F5344CB8AC3E}">
        <p14:creationId xmlns:p14="http://schemas.microsoft.com/office/powerpoint/2010/main" val="1800669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ectangle 4"/>
            <p:cNvSpPr/>
            <p:nvPr/>
          </p:nvSpPr>
          <p:spPr>
            <a:xfrm>
              <a:off x="-56445" y="0"/>
              <a:ext cx="4350984" cy="6858000"/>
            </a:xfrm>
            <a:prstGeom prst="rect">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3" name="TextBox 12"/>
          <p:cNvSpPr txBox="1"/>
          <p:nvPr/>
        </p:nvSpPr>
        <p:spPr>
          <a:xfrm>
            <a:off x="395111" y="2105561"/>
            <a:ext cx="6886222" cy="707886"/>
          </a:xfrm>
          <a:prstGeom prst="rect">
            <a:avLst/>
          </a:prstGeom>
          <a:noFill/>
        </p:spPr>
        <p:txBody>
          <a:bodyPr wrap="square" rtlCol="0">
            <a:spAutoFit/>
          </a:bodyPr>
          <a:lstStyle/>
          <a:p>
            <a:r>
              <a:rPr lang="en-GB" sz="4000" b="1" dirty="0">
                <a:solidFill>
                  <a:prstClr val="white"/>
                </a:solidFill>
                <a:latin typeface="Century Gothic" panose="020B0502020202020204" pitchFamily="34" charset="0"/>
              </a:rPr>
              <a:t>German – Perfect tense</a:t>
            </a:r>
          </a:p>
        </p:txBody>
      </p:sp>
      <p:sp>
        <p:nvSpPr>
          <p:cNvPr id="14" name="Title 3"/>
          <p:cNvSpPr txBox="1">
            <a:spLocks/>
          </p:cNvSpPr>
          <p:nvPr/>
        </p:nvSpPr>
        <p:spPr>
          <a:xfrm>
            <a:off x="395111" y="2737679"/>
            <a:ext cx="5320595"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200" dirty="0">
                <a:solidFill>
                  <a:prstClr val="white"/>
                </a:solidFill>
                <a:latin typeface="Century Gothic" panose="020B0502020202020204" pitchFamily="34" charset="0"/>
              </a:rPr>
              <a:t>Explanation and activities</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4258937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489244" cy="867128"/>
          </a:xfrm>
          <a:prstGeom prst="rect">
            <a:avLst/>
          </a:prstGeom>
        </p:spPr>
      </p:pic>
      <p:sp>
        <p:nvSpPr>
          <p:cNvPr id="4" name="Title 3"/>
          <p:cNvSpPr>
            <a:spLocks noGrp="1"/>
          </p:cNvSpPr>
          <p:nvPr>
            <p:ph type="title"/>
          </p:nvPr>
        </p:nvSpPr>
        <p:spPr>
          <a:xfrm>
            <a:off x="208494" y="0"/>
            <a:ext cx="7919508" cy="1325563"/>
          </a:xfrm>
        </p:spPr>
        <p:txBody>
          <a:bodyPr>
            <a:normAutofit/>
          </a:bodyPr>
          <a:lstStyle/>
          <a:p>
            <a:r>
              <a:rPr lang="en-GB" sz="2800" b="1" dirty="0">
                <a:solidFill>
                  <a:schemeClr val="bg1"/>
                </a:solidFill>
              </a:rPr>
              <a:t>Example resources for Spanish &amp;</a:t>
            </a:r>
            <a:br>
              <a:rPr lang="en-GB" sz="2800" b="1" dirty="0">
                <a:solidFill>
                  <a:schemeClr val="bg1"/>
                </a:solidFill>
              </a:rPr>
            </a:br>
            <a:r>
              <a:rPr lang="en-GB" sz="2800" b="1" dirty="0">
                <a:solidFill>
                  <a:schemeClr val="bg1"/>
                </a:solidFill>
              </a:rPr>
              <a:t>How to create a grammar sequence</a:t>
            </a:r>
          </a:p>
        </p:txBody>
      </p:sp>
      <p:sp>
        <p:nvSpPr>
          <p:cNvPr id="5" name="Content Placeholder 4"/>
          <p:cNvSpPr>
            <a:spLocks noGrp="1"/>
          </p:cNvSpPr>
          <p:nvPr>
            <p:ph idx="1"/>
          </p:nvPr>
        </p:nvSpPr>
        <p:spPr>
          <a:xfrm>
            <a:off x="590773" y="1325563"/>
            <a:ext cx="10382027" cy="5019214"/>
          </a:xfrm>
        </p:spPr>
        <p:txBody>
          <a:bodyPr>
            <a:noAutofit/>
          </a:bodyPr>
          <a:lstStyle/>
          <a:p>
            <a:pPr marL="457200" indent="-457200">
              <a:lnSpc>
                <a:spcPct val="250000"/>
              </a:lnSpc>
              <a:spcBef>
                <a:spcPts val="0"/>
              </a:spcBef>
              <a:buAutoNum type="arabicParenR"/>
            </a:pPr>
            <a:r>
              <a:rPr lang="en-GB" sz="2200" dirty="0"/>
              <a:t>Explanation</a:t>
            </a:r>
          </a:p>
          <a:p>
            <a:pPr marL="457200" indent="-457200">
              <a:lnSpc>
                <a:spcPct val="250000"/>
              </a:lnSpc>
              <a:spcBef>
                <a:spcPts val="0"/>
              </a:spcBef>
              <a:buAutoNum type="arabicParenR"/>
            </a:pPr>
            <a:r>
              <a:rPr lang="en-GB" sz="2200" dirty="0"/>
              <a:t>Reading</a:t>
            </a:r>
          </a:p>
          <a:p>
            <a:pPr marL="457200" indent="-457200">
              <a:lnSpc>
                <a:spcPct val="250000"/>
              </a:lnSpc>
              <a:spcBef>
                <a:spcPts val="0"/>
              </a:spcBef>
              <a:buAutoNum type="arabicParenR"/>
            </a:pPr>
            <a:r>
              <a:rPr lang="en-GB" sz="2200" dirty="0"/>
              <a:t>Listening</a:t>
            </a:r>
          </a:p>
          <a:p>
            <a:pPr marL="457200" indent="-457200">
              <a:lnSpc>
                <a:spcPct val="250000"/>
              </a:lnSpc>
              <a:spcBef>
                <a:spcPts val="0"/>
              </a:spcBef>
              <a:buAutoNum type="arabicParenR"/>
            </a:pPr>
            <a:r>
              <a:rPr lang="en-GB" sz="2200" dirty="0"/>
              <a:t>Writing (controlled)</a:t>
            </a:r>
          </a:p>
          <a:p>
            <a:pPr marL="457200" indent="-457200">
              <a:lnSpc>
                <a:spcPct val="250000"/>
              </a:lnSpc>
              <a:spcBef>
                <a:spcPts val="0"/>
              </a:spcBef>
              <a:buAutoNum type="arabicParenR"/>
            </a:pPr>
            <a:r>
              <a:rPr lang="en-GB" sz="2200" dirty="0"/>
              <a:t>Speaking (controlled)</a:t>
            </a:r>
          </a:p>
        </p:txBody>
      </p:sp>
      <p:sp>
        <p:nvSpPr>
          <p:cNvPr id="7" name="TextBox 6"/>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spTree>
    <p:extLst>
      <p:ext uri="{BB962C8B-B14F-4D97-AF65-F5344CB8AC3E}">
        <p14:creationId xmlns:p14="http://schemas.microsoft.com/office/powerpoint/2010/main" val="1410509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sym typeface="Aria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sym typeface="Arial"/>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sym typeface="Arial"/>
              </a:endParaRPr>
            </a:p>
          </p:txBody>
        </p:sp>
      </p:grpSp>
      <p:sp>
        <p:nvSpPr>
          <p:cNvPr id="5" name="Rectangle 4"/>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sym typeface="Arial"/>
            </a:endParaRPr>
          </a:p>
        </p:txBody>
      </p:sp>
      <p:sp>
        <p:nvSpPr>
          <p:cNvPr id="13" name="TextBox 12"/>
          <p:cNvSpPr txBox="1"/>
          <p:nvPr/>
        </p:nvSpPr>
        <p:spPr>
          <a:xfrm>
            <a:off x="395111" y="2105561"/>
            <a:ext cx="6886222" cy="707886"/>
          </a:xfrm>
          <a:prstGeom prst="rect">
            <a:avLst/>
          </a:prstGeom>
          <a:noFill/>
        </p:spPr>
        <p:txBody>
          <a:bodyPr wrap="square" rtlCol="0">
            <a:spAutoFit/>
          </a:bodyPr>
          <a:lstStyle/>
          <a:p>
            <a:r>
              <a:rPr lang="en-GB" sz="4000" b="1" dirty="0" smtClean="0">
                <a:solidFill>
                  <a:prstClr val="white"/>
                </a:solidFill>
                <a:latin typeface="Century Gothic" panose="020B0502020202020204" pitchFamily="34" charset="0"/>
                <a:cs typeface="Arial"/>
                <a:sym typeface="Arial"/>
              </a:rPr>
              <a:t>Reflexive ‘me’:</a:t>
            </a:r>
            <a:endParaRPr lang="en-GB" sz="4000" b="1" dirty="0">
              <a:solidFill>
                <a:prstClr val="white"/>
              </a:solidFill>
              <a:latin typeface="Century Gothic" panose="020B0502020202020204" pitchFamily="34" charset="0"/>
              <a:cs typeface="Arial"/>
              <a:sym typeface="Arial"/>
            </a:endParaRPr>
          </a:p>
        </p:txBody>
      </p:sp>
      <p:sp>
        <p:nvSpPr>
          <p:cNvPr id="14" name="Title 3"/>
          <p:cNvSpPr txBox="1">
            <a:spLocks/>
          </p:cNvSpPr>
          <p:nvPr/>
        </p:nvSpPr>
        <p:spPr>
          <a:xfrm>
            <a:off x="384173" y="2688140"/>
            <a:ext cx="7348716"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200" dirty="0" smtClean="0">
                <a:solidFill>
                  <a:prstClr val="white"/>
                </a:solidFill>
                <a:latin typeface="Century Gothic" panose="020B0502020202020204" pitchFamily="34" charset="0"/>
                <a:sym typeface="Arial"/>
              </a:rPr>
              <a:t>Doing something to yourself</a:t>
            </a:r>
            <a:endParaRPr lang="en-GB" sz="3200" dirty="0">
              <a:solidFill>
                <a:prstClr val="white"/>
              </a:solidFill>
              <a:latin typeface="Century Gothic" panose="020B0502020202020204" pitchFamily="34" charset="0"/>
              <a:sym typeface="Aria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20227441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1951" t="16812" r="14709" b="21349"/>
          <a:stretch/>
        </p:blipFill>
        <p:spPr>
          <a:xfrm>
            <a:off x="130627" y="713187"/>
            <a:ext cx="8226025" cy="4517572"/>
          </a:xfrm>
          <a:prstGeom prst="rect">
            <a:avLst/>
          </a:prstGeom>
          <a:ln>
            <a:solidFill>
              <a:srgbClr val="002060"/>
            </a:solidFill>
          </a:ln>
          <a:effectLst>
            <a:outerShdw blurRad="50800" dist="38100" algn="l" rotWithShape="0">
              <a:prstClr val="black">
                <a:alpha val="40000"/>
              </a:prstClr>
            </a:outerShdw>
          </a:effectLst>
        </p:spPr>
      </p:pic>
      <p:sp>
        <p:nvSpPr>
          <p:cNvPr id="5" name="Line Callout 1 (Accent Bar) 4"/>
          <p:cNvSpPr/>
          <p:nvPr/>
        </p:nvSpPr>
        <p:spPr>
          <a:xfrm>
            <a:off x="6217920" y="5399006"/>
            <a:ext cx="5705856" cy="910354"/>
          </a:xfrm>
          <a:prstGeom prst="accentCallout1">
            <a:avLst>
              <a:gd name="adj1" fmla="val 18750"/>
              <a:gd name="adj2" fmla="val -8333"/>
              <a:gd name="adj3" fmla="val -337186"/>
              <a:gd name="adj4" fmla="val -49178"/>
            </a:avLst>
          </a:prstGeom>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r>
              <a:rPr lang="nl-NL" sz="1600" dirty="0">
                <a:solidFill>
                  <a:srgbClr val="002060"/>
                </a:solidFill>
                <a:latin typeface="Century Gothic" panose="020B0502020202020204" pitchFamily="34" charset="0"/>
              </a:rPr>
              <a:t>Focus on a pair or very small set of features (e.g. verb with reflexive ‘me’ vs verb without reflexive ‘me’), particularly at the early stages. </a:t>
            </a:r>
            <a:r>
              <a:rPr lang="nl-NL" sz="1600" b="1" dirty="0">
                <a:solidFill>
                  <a:srgbClr val="002060"/>
                </a:solidFill>
                <a:latin typeface="Century Gothic" panose="020B0502020202020204" pitchFamily="34" charset="0"/>
              </a:rPr>
              <a:t>Examples are essential!</a:t>
            </a:r>
          </a:p>
        </p:txBody>
      </p:sp>
      <p:sp>
        <p:nvSpPr>
          <p:cNvPr id="8" name="Line Callout 1 (Accent Bar) 7"/>
          <p:cNvSpPr/>
          <p:nvPr/>
        </p:nvSpPr>
        <p:spPr>
          <a:xfrm>
            <a:off x="9275988" y="1993901"/>
            <a:ext cx="2916011" cy="749570"/>
          </a:xfrm>
          <a:prstGeom prst="accentCallout1">
            <a:avLst>
              <a:gd name="adj1" fmla="val 52330"/>
              <a:gd name="adj2" fmla="val -7553"/>
              <a:gd name="adj3" fmla="val 153606"/>
              <a:gd name="adj4" fmla="val -122413"/>
            </a:avLst>
          </a:prstGeom>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r>
              <a:rPr lang="nl-NL" sz="1600" dirty="0">
                <a:solidFill>
                  <a:srgbClr val="002060"/>
                </a:solidFill>
                <a:latin typeface="Century Gothic" panose="020B0502020202020204" pitchFamily="34" charset="0"/>
              </a:rPr>
              <a:t>Provide a short, explicit explanation of meaning (or function) and form.</a:t>
            </a:r>
          </a:p>
        </p:txBody>
      </p:sp>
      <p:sp>
        <p:nvSpPr>
          <p:cNvPr id="10" name="Line Callout 1 (Accent Bar) 9"/>
          <p:cNvSpPr/>
          <p:nvPr/>
        </p:nvSpPr>
        <p:spPr>
          <a:xfrm>
            <a:off x="9275989" y="3663658"/>
            <a:ext cx="2916011" cy="494685"/>
          </a:xfrm>
          <a:prstGeom prst="accentCallout1">
            <a:avLst>
              <a:gd name="adj1" fmla="val 40755"/>
              <a:gd name="adj2" fmla="val -7586"/>
              <a:gd name="adj3" fmla="val 40677"/>
              <a:gd name="adj4" fmla="val -36368"/>
            </a:avLst>
          </a:prstGeom>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r>
              <a:rPr lang="en-GB" sz="1600" dirty="0">
                <a:solidFill>
                  <a:srgbClr val="002060"/>
                </a:solidFill>
                <a:latin typeface="Century Gothic" panose="020B0502020202020204" pitchFamily="34" charset="0"/>
              </a:rPr>
              <a:t>It is fine to teach part of a rule and then add a variation later. Teachers can decide whether to include the ‘something to know more later’ in their explanation.</a:t>
            </a:r>
            <a:endParaRPr lang="nl-NL" sz="1600" dirty="0">
              <a:solidFill>
                <a:srgbClr val="002060"/>
              </a:solidFill>
              <a:latin typeface="Century Gothic" panose="020B0502020202020204" pitchFamily="34" charset="0"/>
            </a:endParaRPr>
          </a:p>
        </p:txBody>
      </p:sp>
      <p:sp>
        <p:nvSpPr>
          <p:cNvPr id="11" name="Line Callout 1 (Accent Bar) 10"/>
          <p:cNvSpPr/>
          <p:nvPr/>
        </p:nvSpPr>
        <p:spPr>
          <a:xfrm>
            <a:off x="9338523" y="571598"/>
            <a:ext cx="2790942" cy="713187"/>
          </a:xfrm>
          <a:prstGeom prst="accentCallout1">
            <a:avLst>
              <a:gd name="adj1" fmla="val 47751"/>
              <a:gd name="adj2" fmla="val -8333"/>
              <a:gd name="adj3" fmla="val 236029"/>
              <a:gd name="adj4" fmla="val -156737"/>
            </a:avLst>
          </a:prstGeom>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r>
              <a:rPr lang="nl-NL" sz="1600" dirty="0">
                <a:solidFill>
                  <a:srgbClr val="002060"/>
                </a:solidFill>
                <a:latin typeface="Century Gothic" panose="020B0502020202020204" pitchFamily="34" charset="0"/>
              </a:rPr>
              <a:t>Reference can be made to pupils’ L1. This is especially useful if there are L1-L2 differences.</a:t>
            </a:r>
          </a:p>
        </p:txBody>
      </p:sp>
      <p:sp>
        <p:nvSpPr>
          <p:cNvPr id="12" name="Line Callout 1 (Accent Bar) 11"/>
          <p:cNvSpPr/>
          <p:nvPr/>
        </p:nvSpPr>
        <p:spPr>
          <a:xfrm>
            <a:off x="2145846" y="5442241"/>
            <a:ext cx="3525611" cy="616447"/>
          </a:xfrm>
          <a:prstGeom prst="accentCallout1">
            <a:avLst>
              <a:gd name="adj1" fmla="val 61131"/>
              <a:gd name="adj2" fmla="val -7098"/>
              <a:gd name="adj3" fmla="val -146878"/>
              <a:gd name="adj4" fmla="val -25405"/>
            </a:avLst>
          </a:prstGeom>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r>
              <a:rPr lang="nl-NL" sz="1600" dirty="0">
                <a:solidFill>
                  <a:srgbClr val="002060"/>
                </a:solidFill>
                <a:latin typeface="Century Gothic" panose="020B0502020202020204" pitchFamily="34" charset="0"/>
              </a:rPr>
              <a:t>Bold / underlining can be used to highlight L1-L2 grammatical connections.</a:t>
            </a:r>
          </a:p>
        </p:txBody>
      </p:sp>
      <p:sp>
        <p:nvSpPr>
          <p:cNvPr id="14" name="Line Callout 1 (Accent Bar) 13"/>
          <p:cNvSpPr/>
          <p:nvPr/>
        </p:nvSpPr>
        <p:spPr>
          <a:xfrm>
            <a:off x="3930210" y="189242"/>
            <a:ext cx="5009216" cy="355698"/>
          </a:xfrm>
          <a:prstGeom prst="accentCallout1">
            <a:avLst>
              <a:gd name="adj1" fmla="val 42329"/>
              <a:gd name="adj2" fmla="val -8333"/>
              <a:gd name="adj3" fmla="val 324248"/>
              <a:gd name="adj4" fmla="val -22284"/>
            </a:avLst>
          </a:prstGeom>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r>
              <a:rPr lang="nl-NL" sz="1600" dirty="0">
                <a:solidFill>
                  <a:srgbClr val="002060"/>
                </a:solidFill>
                <a:latin typeface="Century Gothic" panose="020B0502020202020204" pitchFamily="34" charset="0"/>
              </a:rPr>
              <a:t>Use of standard grammatical terminology is fine. This draws on and extends knowledge from KS2.</a:t>
            </a:r>
          </a:p>
        </p:txBody>
      </p:sp>
    </p:spTree>
    <p:extLst>
      <p:ext uri="{BB962C8B-B14F-4D97-AF65-F5344CB8AC3E}">
        <p14:creationId xmlns:p14="http://schemas.microsoft.com/office/powerpoint/2010/main" val="337352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1" grpId="0" animBg="1"/>
      <p:bldP spid="12"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2089" t="15596" r="15106" b="21318"/>
          <a:stretch/>
        </p:blipFill>
        <p:spPr>
          <a:xfrm>
            <a:off x="547913" y="778328"/>
            <a:ext cx="8303855" cy="4691744"/>
          </a:xfrm>
          <a:prstGeom prst="rect">
            <a:avLst/>
          </a:prstGeom>
          <a:ln>
            <a:solidFill>
              <a:srgbClr val="002060"/>
            </a:solidFill>
          </a:ln>
          <a:effectLst>
            <a:outerShdw blurRad="50800" dist="38100" algn="l" rotWithShape="0">
              <a:prstClr val="black">
                <a:alpha val="40000"/>
              </a:prstClr>
            </a:outerShdw>
          </a:effectLst>
        </p:spPr>
      </p:pic>
      <p:sp>
        <p:nvSpPr>
          <p:cNvPr id="5" name="Line Callout 1 (Accent Bar) 4"/>
          <p:cNvSpPr/>
          <p:nvPr/>
        </p:nvSpPr>
        <p:spPr>
          <a:xfrm>
            <a:off x="9275989" y="1875421"/>
            <a:ext cx="2916011" cy="956679"/>
          </a:xfrm>
          <a:prstGeom prst="accentCallout1">
            <a:avLst>
              <a:gd name="adj1" fmla="val 43680"/>
              <a:gd name="adj2" fmla="val -8333"/>
              <a:gd name="adj3" fmla="val 44052"/>
              <a:gd name="adj4" fmla="val -44365"/>
            </a:avLst>
          </a:prstGeom>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r>
              <a:rPr lang="nl-NL" sz="1600" dirty="0">
                <a:solidFill>
                  <a:srgbClr val="002060"/>
                </a:solidFill>
                <a:latin typeface="Century Gothic" panose="020B0502020202020204" pitchFamily="34" charset="0"/>
              </a:rPr>
              <a:t>Use of animation: the teacher clicks to reveal the English translation (needs to be in a separate textbox to enable animation).</a:t>
            </a:r>
          </a:p>
          <a:p>
            <a:endParaRPr lang="nl-NL" sz="1600" dirty="0">
              <a:solidFill>
                <a:srgbClr val="002060"/>
              </a:solidFill>
              <a:latin typeface="Century Gothic" panose="020B0502020202020204" pitchFamily="34" charset="0"/>
            </a:endParaRPr>
          </a:p>
          <a:p>
            <a:r>
              <a:rPr lang="nl-NL" sz="1600" dirty="0">
                <a:solidFill>
                  <a:srgbClr val="002060"/>
                </a:solidFill>
                <a:latin typeface="Century Gothic" panose="020B0502020202020204" pitchFamily="34" charset="0"/>
              </a:rPr>
              <a:t>This allows for interactive elicitation during the explanation.</a:t>
            </a:r>
          </a:p>
        </p:txBody>
      </p:sp>
    </p:spTree>
    <p:extLst>
      <p:ext uri="{BB962C8B-B14F-4D97-AF65-F5344CB8AC3E}">
        <p14:creationId xmlns:p14="http://schemas.microsoft.com/office/powerpoint/2010/main" val="383998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2040" t="15757" r="14727" b="21605"/>
          <a:stretch/>
        </p:blipFill>
        <p:spPr>
          <a:xfrm>
            <a:off x="468085" y="685799"/>
            <a:ext cx="8011886" cy="4464335"/>
          </a:xfrm>
          <a:prstGeom prst="rect">
            <a:avLst/>
          </a:prstGeom>
          <a:ln>
            <a:solidFill>
              <a:srgbClr val="002060"/>
            </a:solidFill>
          </a:ln>
          <a:effectLst>
            <a:outerShdw blurRad="50800" dist="38100" algn="l" rotWithShape="0">
              <a:prstClr val="black">
                <a:alpha val="40000"/>
              </a:prstClr>
            </a:outerShdw>
          </a:effectLst>
        </p:spPr>
      </p:pic>
      <p:sp>
        <p:nvSpPr>
          <p:cNvPr id="5" name="Line Callout 1 (Accent Bar) 4"/>
          <p:cNvSpPr/>
          <p:nvPr/>
        </p:nvSpPr>
        <p:spPr>
          <a:xfrm>
            <a:off x="9167132" y="1663700"/>
            <a:ext cx="3024868" cy="979337"/>
          </a:xfrm>
          <a:prstGeom prst="accentCallout1">
            <a:avLst>
              <a:gd name="adj1" fmla="val 38338"/>
              <a:gd name="adj2" fmla="val -8753"/>
              <a:gd name="adj3" fmla="val 38393"/>
              <a:gd name="adj4" fmla="val -18859"/>
            </a:avLst>
          </a:prstGeom>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r>
              <a:rPr lang="nl-NL" sz="1600" dirty="0">
                <a:solidFill>
                  <a:srgbClr val="002060"/>
                </a:solidFill>
                <a:latin typeface="Century Gothic" panose="020B0502020202020204" pitchFamily="34" charset="0"/>
              </a:rPr>
              <a:t>Further examples are optional. Here we use them to show that many common verbs can be reflexive.</a:t>
            </a:r>
          </a:p>
          <a:p>
            <a:endParaRPr lang="nl-NL" sz="1600" dirty="0">
              <a:solidFill>
                <a:srgbClr val="002060"/>
              </a:solidFill>
              <a:latin typeface="Century Gothic" panose="020B0502020202020204" pitchFamily="34" charset="0"/>
            </a:endParaRPr>
          </a:p>
          <a:p>
            <a:r>
              <a:rPr lang="nl-NL" sz="1600" dirty="0">
                <a:solidFill>
                  <a:srgbClr val="002060"/>
                </a:solidFill>
                <a:latin typeface="Century Gothic" panose="020B0502020202020204" pitchFamily="34" charset="0"/>
              </a:rPr>
              <a:t>A one-slide explanation is sufficient to introduce most grammar features.</a:t>
            </a:r>
          </a:p>
        </p:txBody>
      </p:sp>
    </p:spTree>
    <p:extLst>
      <p:ext uri="{BB962C8B-B14F-4D97-AF65-F5344CB8AC3E}">
        <p14:creationId xmlns:p14="http://schemas.microsoft.com/office/powerpoint/2010/main" val="246534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7922" y="147896"/>
            <a:ext cx="9923085" cy="707886"/>
          </a:xfrm>
          <a:prstGeom prst="rect">
            <a:avLst/>
          </a:prstGeom>
          <a:noFill/>
        </p:spPr>
        <p:txBody>
          <a:bodyPr wrap="square" rtlCol="0">
            <a:spAutoFit/>
          </a:bodyPr>
          <a:lstStyle/>
          <a:p>
            <a:pPr>
              <a:buClr>
                <a:srgbClr val="000000"/>
              </a:buClr>
              <a:buFont typeface="Arial"/>
              <a:buNone/>
            </a:pPr>
            <a:r>
              <a:rPr lang="en-GB" sz="2000" kern="0" dirty="0">
                <a:solidFill>
                  <a:srgbClr val="4472C4">
                    <a:lumMod val="50000"/>
                  </a:srgbClr>
                </a:solidFill>
                <a:latin typeface="Century Gothic" panose="020B0502020202020204" pitchFamily="34" charset="0"/>
                <a:cs typeface="Arial"/>
                <a:sym typeface="Arial"/>
              </a:rPr>
              <a:t>Esteban is a carer and has written an anonymous article about his daily life.  </a:t>
            </a:r>
          </a:p>
          <a:p>
            <a:pPr>
              <a:buClr>
                <a:srgbClr val="000000"/>
              </a:buClr>
              <a:buFont typeface="Arial"/>
              <a:buNone/>
            </a:pPr>
            <a:r>
              <a:rPr lang="en-GB" sz="2000" kern="0" dirty="0">
                <a:solidFill>
                  <a:srgbClr val="4472C4">
                    <a:lumMod val="50000"/>
                  </a:srgbClr>
                </a:solidFill>
                <a:latin typeface="Century Gothic" panose="020B0502020202020204" pitchFamily="34" charset="0"/>
                <a:cs typeface="Arial"/>
                <a:sym typeface="Arial"/>
              </a:rPr>
              <a:t>Some language </a:t>
            </a:r>
            <a:r>
              <a:rPr lang="en-GB" sz="2000" b="1" i="1" kern="0" dirty="0">
                <a:solidFill>
                  <a:srgbClr val="4472C4">
                    <a:lumMod val="50000"/>
                  </a:srgbClr>
                </a:solidFill>
                <a:latin typeface="Century Gothic" panose="020B0502020202020204" pitchFamily="34" charset="0"/>
                <a:cs typeface="Arial"/>
                <a:sym typeface="Arial"/>
              </a:rPr>
              <a:t>might</a:t>
            </a:r>
            <a:r>
              <a:rPr lang="en-GB" sz="2000" kern="0" dirty="0">
                <a:solidFill>
                  <a:srgbClr val="4472C4">
                    <a:lumMod val="50000"/>
                  </a:srgbClr>
                </a:solidFill>
                <a:latin typeface="Century Gothic" panose="020B0502020202020204" pitchFamily="34" charset="0"/>
                <a:cs typeface="Arial"/>
                <a:sym typeface="Arial"/>
              </a:rPr>
              <a:t> be missing.</a:t>
            </a:r>
            <a:endParaRPr lang="en-GB" sz="2000" kern="0" dirty="0">
              <a:solidFill>
                <a:srgbClr val="4472C4">
                  <a:lumMod val="50000"/>
                </a:srgbClr>
              </a:solidFill>
              <a:cs typeface="Arial"/>
              <a:sym typeface="Arial"/>
            </a:endParaRPr>
          </a:p>
        </p:txBody>
      </p:sp>
      <p:sp>
        <p:nvSpPr>
          <p:cNvPr id="5" name="TextBox 4"/>
          <p:cNvSpPr txBox="1"/>
          <p:nvPr/>
        </p:nvSpPr>
        <p:spPr>
          <a:xfrm>
            <a:off x="363916" y="1623866"/>
            <a:ext cx="10506686" cy="400110"/>
          </a:xfrm>
          <a:prstGeom prst="rect">
            <a:avLst/>
          </a:prstGeom>
          <a:noFill/>
        </p:spPr>
        <p:txBody>
          <a:bodyPr wrap="square" rtlCol="0">
            <a:spAutoFit/>
          </a:bodyPr>
          <a:lstStyle/>
          <a:p>
            <a:pPr>
              <a:buClr>
                <a:srgbClr val="000000"/>
              </a:buClr>
              <a:buFont typeface="Arial"/>
              <a:buNone/>
            </a:pPr>
            <a:endParaRPr lang="en-GB" sz="2000" kern="0" dirty="0">
              <a:solidFill>
                <a:srgbClr val="002060"/>
              </a:solidFill>
              <a:cs typeface="Arial"/>
              <a:sym typeface="Arial"/>
            </a:endParaRPr>
          </a:p>
        </p:txBody>
      </p:sp>
      <p:graphicFrame>
        <p:nvGraphicFramePr>
          <p:cNvPr id="8" name="Table 7"/>
          <p:cNvGraphicFramePr>
            <a:graphicFrameLocks noGrp="1"/>
          </p:cNvGraphicFramePr>
          <p:nvPr>
            <p:extLst/>
          </p:nvPr>
        </p:nvGraphicFramePr>
        <p:xfrm>
          <a:off x="5203027" y="1514380"/>
          <a:ext cx="6790972" cy="4668211"/>
        </p:xfrm>
        <a:graphic>
          <a:graphicData uri="http://schemas.openxmlformats.org/drawingml/2006/table">
            <a:tbl>
              <a:tblPr firstRow="1" bandRow="1">
                <a:tableStyleId>{8A107856-5554-42FB-B03E-39F5DBC370BA}</a:tableStyleId>
              </a:tblPr>
              <a:tblGrid>
                <a:gridCol w="5209334">
                  <a:extLst>
                    <a:ext uri="{9D8B030D-6E8A-4147-A177-3AD203B41FA5}">
                      <a16:colId xmlns="" xmlns:a16="http://schemas.microsoft.com/office/drawing/2014/main" val="4247093851"/>
                    </a:ext>
                  </a:extLst>
                </a:gridCol>
                <a:gridCol w="865239">
                  <a:extLst>
                    <a:ext uri="{9D8B030D-6E8A-4147-A177-3AD203B41FA5}">
                      <a16:colId xmlns="" xmlns:a16="http://schemas.microsoft.com/office/drawing/2014/main" val="4056316414"/>
                    </a:ext>
                  </a:extLst>
                </a:gridCol>
                <a:gridCol w="716399">
                  <a:extLst>
                    <a:ext uri="{9D8B030D-6E8A-4147-A177-3AD203B41FA5}">
                      <a16:colId xmlns="" xmlns:a16="http://schemas.microsoft.com/office/drawing/2014/main" val="1982841462"/>
                    </a:ext>
                  </a:extLst>
                </a:gridCol>
              </a:tblGrid>
              <a:tr h="419373">
                <a:tc>
                  <a:txBody>
                    <a:bodyPr/>
                    <a:lstStyle/>
                    <a:p>
                      <a:pPr algn="ctr"/>
                      <a:endParaRPr lang="en-GB" dirty="0">
                        <a:latin typeface="Century Gothic" panose="020B0502020202020204" pitchFamily="34" charset="0"/>
                      </a:endParaRPr>
                    </a:p>
                  </a:txBody>
                  <a:tcPr/>
                </a:tc>
                <a:tc>
                  <a:txBody>
                    <a:bodyPr/>
                    <a:lstStyle/>
                    <a:p>
                      <a:pPr algn="ctr"/>
                      <a:r>
                        <a:rPr lang="en-GB" dirty="0">
                          <a:solidFill>
                            <a:schemeClr val="accent5">
                              <a:lumMod val="50000"/>
                            </a:schemeClr>
                          </a:solidFill>
                        </a:rPr>
                        <a:t>True</a:t>
                      </a:r>
                      <a:endParaRPr lang="en-GB" dirty="0">
                        <a:solidFill>
                          <a:schemeClr val="accent5">
                            <a:lumMod val="50000"/>
                          </a:schemeClr>
                        </a:solidFill>
                        <a:latin typeface="Century Gothic" panose="020B0502020202020204" pitchFamily="34" charset="0"/>
                      </a:endParaRPr>
                    </a:p>
                  </a:txBody>
                  <a:tcPr/>
                </a:tc>
                <a:tc>
                  <a:txBody>
                    <a:bodyPr/>
                    <a:lstStyle/>
                    <a:p>
                      <a:pPr algn="ctr"/>
                      <a:r>
                        <a:rPr lang="en-GB" dirty="0">
                          <a:solidFill>
                            <a:schemeClr val="accent5">
                              <a:lumMod val="50000"/>
                            </a:schemeClr>
                          </a:solidFill>
                        </a:rPr>
                        <a:t>False</a:t>
                      </a:r>
                      <a:endParaRPr lang="en-GB" dirty="0">
                        <a:solidFill>
                          <a:schemeClr val="accent5">
                            <a:lumMod val="50000"/>
                          </a:schemeClr>
                        </a:solidFill>
                        <a:latin typeface="Century Gothic" panose="020B0502020202020204" pitchFamily="34" charset="0"/>
                      </a:endParaRPr>
                    </a:p>
                  </a:txBody>
                  <a:tcPr/>
                </a:tc>
                <a:extLst>
                  <a:ext uri="{0D108BD9-81ED-4DB2-BD59-A6C34878D82A}">
                    <a16:rowId xmlns="" xmlns:a16="http://schemas.microsoft.com/office/drawing/2014/main" val="2192651466"/>
                  </a:ext>
                </a:extLst>
              </a:tr>
              <a:tr h="419373">
                <a:tc>
                  <a:txBody>
                    <a:bodyPr/>
                    <a:lstStyle/>
                    <a:p>
                      <a:pPr marL="0" indent="0">
                        <a:buNone/>
                      </a:pPr>
                      <a:endParaRPr lang="en-GB" b="0" dirty="0">
                        <a:latin typeface="Century Gothic" panose="020B0502020202020204" pitchFamily="34" charset="0"/>
                      </a:endParaRPr>
                    </a:p>
                  </a:txBody>
                  <a:tcPr/>
                </a:tc>
                <a:tc>
                  <a:txBody>
                    <a:bodyPr/>
                    <a:lstStyle/>
                    <a:p>
                      <a:pPr algn="ctr"/>
                      <a:endParaRPr lang="en-GB" b="0" dirty="0">
                        <a:latin typeface="Century Gothic" panose="020B0502020202020204" pitchFamily="34" charset="0"/>
                      </a:endParaRPr>
                    </a:p>
                  </a:txBody>
                  <a:tcPr/>
                </a:tc>
                <a:tc>
                  <a:txBody>
                    <a:bodyPr/>
                    <a:lstStyle/>
                    <a:p>
                      <a:pPr algn="ctr"/>
                      <a:endParaRPr lang="en-GB" b="0" dirty="0">
                        <a:latin typeface="Century Gothic" panose="020B0502020202020204" pitchFamily="34" charset="0"/>
                      </a:endParaRPr>
                    </a:p>
                  </a:txBody>
                  <a:tcPr/>
                </a:tc>
                <a:extLst>
                  <a:ext uri="{0D108BD9-81ED-4DB2-BD59-A6C34878D82A}">
                    <a16:rowId xmlns="" xmlns:a16="http://schemas.microsoft.com/office/drawing/2014/main" val="970154404"/>
                  </a:ext>
                </a:extLst>
              </a:tr>
              <a:tr h="419373">
                <a:tc>
                  <a:txBody>
                    <a:bodyPr/>
                    <a:lstStyle/>
                    <a:p>
                      <a:endParaRPr lang="en-GB" b="0" dirty="0">
                        <a:latin typeface="Century Gothic" panose="020B0502020202020204" pitchFamily="34" charset="0"/>
                      </a:endParaRPr>
                    </a:p>
                  </a:txBody>
                  <a:tcPr/>
                </a:tc>
                <a:tc>
                  <a:txBody>
                    <a:bodyPr/>
                    <a:lstStyle/>
                    <a:p>
                      <a:pPr algn="ctr"/>
                      <a:endParaRPr lang="en-GB" b="0" dirty="0">
                        <a:latin typeface="Century Gothic" panose="020B0502020202020204" pitchFamily="34" charset="0"/>
                      </a:endParaRPr>
                    </a:p>
                  </a:txBody>
                  <a:tcPr/>
                </a:tc>
                <a:tc>
                  <a:txBody>
                    <a:bodyPr/>
                    <a:lstStyle/>
                    <a:p>
                      <a:pPr algn="ctr"/>
                      <a:endParaRPr lang="en-GB" b="0" dirty="0">
                        <a:latin typeface="Century Gothic" panose="020B0502020202020204" pitchFamily="34" charset="0"/>
                      </a:endParaRPr>
                    </a:p>
                  </a:txBody>
                  <a:tcPr/>
                </a:tc>
                <a:extLst>
                  <a:ext uri="{0D108BD9-81ED-4DB2-BD59-A6C34878D82A}">
                    <a16:rowId xmlns="" xmlns:a16="http://schemas.microsoft.com/office/drawing/2014/main" val="593008471"/>
                  </a:ext>
                </a:extLst>
              </a:tr>
              <a:tr h="476206">
                <a:tc>
                  <a:txBody>
                    <a:bodyPr/>
                    <a:lstStyle/>
                    <a:p>
                      <a:endParaRPr lang="en-GB" b="0" dirty="0">
                        <a:latin typeface="Century Gothic" panose="020B0502020202020204" pitchFamily="34" charset="0"/>
                      </a:endParaRPr>
                    </a:p>
                  </a:txBody>
                  <a:tcPr/>
                </a:tc>
                <a:tc>
                  <a:txBody>
                    <a:bodyPr/>
                    <a:lstStyle/>
                    <a:p>
                      <a:pPr algn="ctr"/>
                      <a:endParaRPr lang="en-GB" b="0" dirty="0">
                        <a:latin typeface="Century Gothic" panose="020B0502020202020204" pitchFamily="34" charset="0"/>
                      </a:endParaRPr>
                    </a:p>
                  </a:txBody>
                  <a:tcPr/>
                </a:tc>
                <a:tc>
                  <a:txBody>
                    <a:bodyPr/>
                    <a:lstStyle/>
                    <a:p>
                      <a:pPr algn="ctr"/>
                      <a:endParaRPr lang="en-GB" b="0" dirty="0">
                        <a:latin typeface="Century Gothic" panose="020B0502020202020204" pitchFamily="34" charset="0"/>
                      </a:endParaRPr>
                    </a:p>
                  </a:txBody>
                  <a:tcPr/>
                </a:tc>
                <a:extLst>
                  <a:ext uri="{0D108BD9-81ED-4DB2-BD59-A6C34878D82A}">
                    <a16:rowId xmlns="" xmlns:a16="http://schemas.microsoft.com/office/drawing/2014/main" val="1054046979"/>
                  </a:ext>
                </a:extLst>
              </a:tr>
              <a:tr h="419373">
                <a:tc>
                  <a:txBody>
                    <a:bodyPr/>
                    <a:lstStyle/>
                    <a:p>
                      <a:endParaRPr lang="en-GB" b="0" dirty="0">
                        <a:latin typeface="Century Gothic" panose="020B0502020202020204" pitchFamily="34" charset="0"/>
                      </a:endParaRPr>
                    </a:p>
                  </a:txBody>
                  <a:tcPr/>
                </a:tc>
                <a:tc>
                  <a:txBody>
                    <a:bodyPr/>
                    <a:lstStyle/>
                    <a:p>
                      <a:pPr algn="ctr"/>
                      <a:endParaRPr lang="en-GB" b="0" dirty="0">
                        <a:latin typeface="Century Gothic" panose="020B0502020202020204" pitchFamily="34" charset="0"/>
                      </a:endParaRPr>
                    </a:p>
                  </a:txBody>
                  <a:tcPr/>
                </a:tc>
                <a:tc>
                  <a:txBody>
                    <a:bodyPr/>
                    <a:lstStyle/>
                    <a:p>
                      <a:pPr algn="ctr"/>
                      <a:endParaRPr lang="en-GB" b="0" dirty="0">
                        <a:latin typeface="Century Gothic" panose="020B0502020202020204" pitchFamily="34" charset="0"/>
                      </a:endParaRPr>
                    </a:p>
                  </a:txBody>
                  <a:tcPr/>
                </a:tc>
                <a:extLst>
                  <a:ext uri="{0D108BD9-81ED-4DB2-BD59-A6C34878D82A}">
                    <a16:rowId xmlns="" xmlns:a16="http://schemas.microsoft.com/office/drawing/2014/main" val="2771548854"/>
                  </a:ext>
                </a:extLst>
              </a:tr>
              <a:tr h="419373">
                <a:tc>
                  <a:txBody>
                    <a:bodyPr/>
                    <a:lstStyle/>
                    <a:p>
                      <a:endParaRPr lang="en-GB" b="0" dirty="0">
                        <a:latin typeface="Century Gothic" panose="020B0502020202020204" pitchFamily="34" charset="0"/>
                      </a:endParaRPr>
                    </a:p>
                  </a:txBody>
                  <a:tcPr/>
                </a:tc>
                <a:tc>
                  <a:txBody>
                    <a:bodyPr/>
                    <a:lstStyle/>
                    <a:p>
                      <a:pPr algn="ctr"/>
                      <a:endParaRPr lang="en-GB" b="0" dirty="0">
                        <a:latin typeface="Century Gothic" panose="020B0502020202020204" pitchFamily="34" charset="0"/>
                      </a:endParaRPr>
                    </a:p>
                  </a:txBody>
                  <a:tcPr/>
                </a:tc>
                <a:tc>
                  <a:txBody>
                    <a:bodyPr/>
                    <a:lstStyle/>
                    <a:p>
                      <a:pPr algn="ctr"/>
                      <a:endParaRPr lang="en-GB" b="0" dirty="0">
                        <a:latin typeface="Century Gothic" panose="020B0502020202020204" pitchFamily="34" charset="0"/>
                      </a:endParaRPr>
                    </a:p>
                  </a:txBody>
                  <a:tcPr/>
                </a:tc>
                <a:extLst>
                  <a:ext uri="{0D108BD9-81ED-4DB2-BD59-A6C34878D82A}">
                    <a16:rowId xmlns="" xmlns:a16="http://schemas.microsoft.com/office/drawing/2014/main" val="3643618112"/>
                  </a:ext>
                </a:extLst>
              </a:tr>
              <a:tr h="419373">
                <a:tc>
                  <a:txBody>
                    <a:bodyPr/>
                    <a:lstStyle/>
                    <a:p>
                      <a:endParaRPr lang="en-GB" b="0" dirty="0">
                        <a:latin typeface="Century Gothic" panose="020B0502020202020204" pitchFamily="34" charset="0"/>
                      </a:endParaRPr>
                    </a:p>
                  </a:txBody>
                  <a:tcPr/>
                </a:tc>
                <a:tc>
                  <a:txBody>
                    <a:bodyPr/>
                    <a:lstStyle/>
                    <a:p>
                      <a:pPr algn="ctr"/>
                      <a:endParaRPr lang="en-GB" b="0" dirty="0">
                        <a:latin typeface="Century Gothic" panose="020B0502020202020204" pitchFamily="34" charset="0"/>
                      </a:endParaRPr>
                    </a:p>
                  </a:txBody>
                  <a:tcPr/>
                </a:tc>
                <a:tc>
                  <a:txBody>
                    <a:bodyPr/>
                    <a:lstStyle/>
                    <a:p>
                      <a:pPr algn="ctr"/>
                      <a:endParaRPr lang="en-GB" b="0" dirty="0">
                        <a:latin typeface="Century Gothic" panose="020B0502020202020204" pitchFamily="34" charset="0"/>
                      </a:endParaRPr>
                    </a:p>
                  </a:txBody>
                  <a:tcPr/>
                </a:tc>
                <a:extLst>
                  <a:ext uri="{0D108BD9-81ED-4DB2-BD59-A6C34878D82A}">
                    <a16:rowId xmlns="" xmlns:a16="http://schemas.microsoft.com/office/drawing/2014/main" val="1646121427"/>
                  </a:ext>
                </a:extLst>
              </a:tr>
              <a:tr h="419373">
                <a:tc>
                  <a:txBody>
                    <a:bodyPr/>
                    <a:lstStyle/>
                    <a:p>
                      <a:endParaRPr lang="en-GB" b="0" dirty="0">
                        <a:latin typeface="Century Gothic" panose="020B0502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latin typeface="Century Gothic" panose="020B0502020202020204" pitchFamily="34" charset="0"/>
                      </a:endParaRPr>
                    </a:p>
                  </a:txBody>
                  <a:tcPr/>
                </a:tc>
                <a:tc>
                  <a:txBody>
                    <a:bodyPr/>
                    <a:lstStyle/>
                    <a:p>
                      <a:pPr algn="ctr"/>
                      <a:endParaRPr lang="en-GB" b="0" dirty="0">
                        <a:latin typeface="Century Gothic" panose="020B0502020202020204" pitchFamily="34" charset="0"/>
                      </a:endParaRPr>
                    </a:p>
                  </a:txBody>
                  <a:tcPr/>
                </a:tc>
                <a:extLst>
                  <a:ext uri="{0D108BD9-81ED-4DB2-BD59-A6C34878D82A}">
                    <a16:rowId xmlns="" xmlns:a16="http://schemas.microsoft.com/office/drawing/2014/main" val="1386631605"/>
                  </a:ext>
                </a:extLst>
              </a:tr>
              <a:tr h="419373">
                <a:tc>
                  <a:txBody>
                    <a:bodyPr/>
                    <a:lstStyle/>
                    <a:p>
                      <a:endParaRPr lang="en-GB" b="0" dirty="0">
                        <a:latin typeface="Century Gothic" panose="020B0502020202020204" pitchFamily="34" charset="0"/>
                      </a:endParaRPr>
                    </a:p>
                  </a:txBody>
                  <a:tcPr/>
                </a:tc>
                <a:tc>
                  <a:txBody>
                    <a:bodyPr/>
                    <a:lstStyle/>
                    <a:p>
                      <a:pPr algn="ctr"/>
                      <a:endParaRPr lang="en-GB" b="0" dirty="0">
                        <a:latin typeface="Century Gothic" panose="020B0502020202020204" pitchFamily="34" charset="0"/>
                      </a:endParaRPr>
                    </a:p>
                  </a:txBody>
                  <a:tcPr/>
                </a:tc>
                <a:tc>
                  <a:txBody>
                    <a:bodyPr/>
                    <a:lstStyle/>
                    <a:p>
                      <a:pPr algn="ctr"/>
                      <a:endParaRPr lang="en-GB" b="0" dirty="0">
                        <a:latin typeface="Century Gothic" panose="020B0502020202020204" pitchFamily="34" charset="0"/>
                      </a:endParaRPr>
                    </a:p>
                  </a:txBody>
                  <a:tcPr/>
                </a:tc>
                <a:extLst>
                  <a:ext uri="{0D108BD9-81ED-4DB2-BD59-A6C34878D82A}">
                    <a16:rowId xmlns="" xmlns:a16="http://schemas.microsoft.com/office/drawing/2014/main" val="3099712503"/>
                  </a:ext>
                </a:extLst>
              </a:tr>
              <a:tr h="419373">
                <a:tc>
                  <a:txBody>
                    <a:bodyPr/>
                    <a:lstStyle/>
                    <a:p>
                      <a:endParaRPr lang="en-GB" b="0" dirty="0">
                        <a:latin typeface="Century Gothic" panose="020B0502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latin typeface="Century Gothic" panose="020B0502020202020204" pitchFamily="34" charset="0"/>
                      </a:endParaRPr>
                    </a:p>
                  </a:txBody>
                  <a:tcPr/>
                </a:tc>
                <a:tc>
                  <a:txBody>
                    <a:bodyPr/>
                    <a:lstStyle/>
                    <a:p>
                      <a:pPr algn="ctr"/>
                      <a:endParaRPr lang="en-GB" b="0" dirty="0">
                        <a:latin typeface="Century Gothic" panose="020B0502020202020204" pitchFamily="34" charset="0"/>
                      </a:endParaRPr>
                    </a:p>
                  </a:txBody>
                  <a:tcPr/>
                </a:tc>
                <a:extLst>
                  <a:ext uri="{0D108BD9-81ED-4DB2-BD59-A6C34878D82A}">
                    <a16:rowId xmlns="" xmlns:a16="http://schemas.microsoft.com/office/drawing/2014/main" val="281882201"/>
                  </a:ext>
                </a:extLst>
              </a:tr>
              <a:tr h="417648">
                <a:tc>
                  <a:txBody>
                    <a:bodyPr/>
                    <a:lstStyle/>
                    <a:p>
                      <a:endParaRPr lang="en-GB" b="0" dirty="0">
                        <a:latin typeface="Century Gothic" panose="020B0502020202020204" pitchFamily="34" charset="0"/>
                      </a:endParaRPr>
                    </a:p>
                  </a:txBody>
                  <a:tcPr/>
                </a:tc>
                <a:tc>
                  <a:txBody>
                    <a:bodyPr/>
                    <a:lstStyle/>
                    <a:p>
                      <a:pPr algn="ctr"/>
                      <a:endParaRPr lang="en-GB" b="0" dirty="0">
                        <a:latin typeface="Century Gothic" panose="020B0502020202020204" pitchFamily="34" charset="0"/>
                      </a:endParaRPr>
                    </a:p>
                  </a:txBody>
                  <a:tcPr/>
                </a:tc>
                <a:tc>
                  <a:txBody>
                    <a:bodyPr/>
                    <a:lstStyle/>
                    <a:p>
                      <a:pPr algn="ctr"/>
                      <a:endParaRPr lang="en-GB" b="0" dirty="0">
                        <a:latin typeface="Century Gothic" panose="020B0502020202020204" pitchFamily="34" charset="0"/>
                      </a:endParaRPr>
                    </a:p>
                  </a:txBody>
                  <a:tcPr/>
                </a:tc>
                <a:extLst>
                  <a:ext uri="{0D108BD9-81ED-4DB2-BD59-A6C34878D82A}">
                    <a16:rowId xmlns="" xmlns:a16="http://schemas.microsoft.com/office/drawing/2014/main" val="3856187956"/>
                  </a:ext>
                </a:extLst>
              </a:tr>
            </a:tbl>
          </a:graphicData>
        </a:graphic>
      </p:graphicFrame>
      <p:sp>
        <p:nvSpPr>
          <p:cNvPr id="10" name="TextBox 9"/>
          <p:cNvSpPr txBox="1"/>
          <p:nvPr/>
        </p:nvSpPr>
        <p:spPr>
          <a:xfrm>
            <a:off x="5281684" y="1979171"/>
            <a:ext cx="4844955" cy="400110"/>
          </a:xfrm>
          <a:prstGeom prst="rect">
            <a:avLst/>
          </a:prstGeom>
          <a:noFill/>
        </p:spPr>
        <p:txBody>
          <a:bodyPr wrap="square" rtlCol="0">
            <a:spAutoFit/>
          </a:bodyPr>
          <a:lstStyle/>
          <a:p>
            <a:pPr>
              <a:buClr>
                <a:srgbClr val="000000"/>
              </a:buClr>
              <a:buFont typeface="Arial"/>
              <a:buNone/>
            </a:pPr>
            <a:r>
              <a:rPr lang="en-GB" sz="2000" kern="0" dirty="0">
                <a:solidFill>
                  <a:srgbClr val="002060"/>
                </a:solidFill>
                <a:latin typeface="Century Gothic" panose="020B0502020202020204" pitchFamily="34" charset="0"/>
                <a:cs typeface="Arial"/>
                <a:sym typeface="Arial"/>
              </a:rPr>
              <a:t>Esteban gets up at eight am</a:t>
            </a:r>
            <a:endParaRPr lang="en-GB" sz="2000" kern="0" dirty="0">
              <a:solidFill>
                <a:srgbClr val="002060"/>
              </a:solidFill>
              <a:cs typeface="Arial"/>
              <a:sym typeface="Arial"/>
            </a:endParaRPr>
          </a:p>
        </p:txBody>
      </p:sp>
      <p:sp>
        <p:nvSpPr>
          <p:cNvPr id="12" name="TextBox 11"/>
          <p:cNvSpPr txBox="1"/>
          <p:nvPr/>
        </p:nvSpPr>
        <p:spPr>
          <a:xfrm>
            <a:off x="5281684" y="2360237"/>
            <a:ext cx="5192109" cy="400110"/>
          </a:xfrm>
          <a:prstGeom prst="rect">
            <a:avLst/>
          </a:prstGeom>
          <a:noFill/>
        </p:spPr>
        <p:txBody>
          <a:bodyPr wrap="square" rtlCol="0">
            <a:spAutoFit/>
          </a:bodyPr>
          <a:lstStyle/>
          <a:p>
            <a:pPr>
              <a:buClr>
                <a:srgbClr val="000000"/>
              </a:buClr>
              <a:buFont typeface="Arial"/>
              <a:buNone/>
            </a:pPr>
            <a:r>
              <a:rPr lang="en-GB" sz="2000" kern="0" dirty="0">
                <a:solidFill>
                  <a:srgbClr val="002060"/>
                </a:solidFill>
                <a:latin typeface="Century Gothic" panose="020B0502020202020204" pitchFamily="34" charset="0"/>
                <a:cs typeface="Arial"/>
                <a:sym typeface="Arial"/>
              </a:rPr>
              <a:t>Esteban wakes up at seven am.</a:t>
            </a:r>
            <a:endParaRPr lang="en-GB" sz="2000" kern="0" dirty="0">
              <a:solidFill>
                <a:srgbClr val="002060"/>
              </a:solidFill>
              <a:cs typeface="Arial"/>
              <a:sym typeface="Arial"/>
            </a:endParaRPr>
          </a:p>
        </p:txBody>
      </p:sp>
      <p:sp>
        <p:nvSpPr>
          <p:cNvPr id="13" name="TextBox 12"/>
          <p:cNvSpPr txBox="1"/>
          <p:nvPr/>
        </p:nvSpPr>
        <p:spPr>
          <a:xfrm>
            <a:off x="5281683" y="2811200"/>
            <a:ext cx="5511108" cy="400110"/>
          </a:xfrm>
          <a:prstGeom prst="rect">
            <a:avLst/>
          </a:prstGeom>
          <a:noFill/>
        </p:spPr>
        <p:txBody>
          <a:bodyPr wrap="square" rtlCol="0">
            <a:spAutoFit/>
          </a:bodyPr>
          <a:lstStyle/>
          <a:p>
            <a:pPr>
              <a:buClr>
                <a:srgbClr val="000000"/>
              </a:buClr>
              <a:buFont typeface="Arial"/>
              <a:buNone/>
            </a:pPr>
            <a:r>
              <a:rPr lang="en-GB" sz="2000" kern="0" dirty="0">
                <a:solidFill>
                  <a:srgbClr val="002060"/>
                </a:solidFill>
                <a:latin typeface="Century Gothic" panose="020B0502020202020204" pitchFamily="34" charset="0"/>
                <a:cs typeface="Arial"/>
                <a:sym typeface="Arial"/>
              </a:rPr>
              <a:t>He washes someone else at nine am.</a:t>
            </a:r>
            <a:endParaRPr lang="en-GB" sz="2000" kern="0" dirty="0">
              <a:solidFill>
                <a:srgbClr val="002060"/>
              </a:solidFill>
              <a:cs typeface="Arial"/>
              <a:sym typeface="Arial"/>
            </a:endParaRPr>
          </a:p>
        </p:txBody>
      </p:sp>
      <p:sp>
        <p:nvSpPr>
          <p:cNvPr id="14" name="TextBox 13"/>
          <p:cNvSpPr txBox="1"/>
          <p:nvPr/>
        </p:nvSpPr>
        <p:spPr>
          <a:xfrm>
            <a:off x="5281683" y="3288881"/>
            <a:ext cx="5511108" cy="400110"/>
          </a:xfrm>
          <a:prstGeom prst="rect">
            <a:avLst/>
          </a:prstGeom>
          <a:noFill/>
        </p:spPr>
        <p:txBody>
          <a:bodyPr wrap="square" rtlCol="0">
            <a:spAutoFit/>
          </a:bodyPr>
          <a:lstStyle/>
          <a:p>
            <a:pPr>
              <a:buClr>
                <a:srgbClr val="000000"/>
              </a:buClr>
              <a:buFont typeface="Arial"/>
              <a:buNone/>
            </a:pPr>
            <a:r>
              <a:rPr lang="en-GB" sz="2000" kern="0" dirty="0">
                <a:solidFill>
                  <a:srgbClr val="002060"/>
                </a:solidFill>
                <a:latin typeface="Century Gothic" panose="020B0502020202020204" pitchFamily="34" charset="0"/>
                <a:cs typeface="Arial"/>
                <a:sym typeface="Arial"/>
              </a:rPr>
              <a:t>He takes photos of himself.</a:t>
            </a:r>
            <a:endParaRPr lang="en-GB" sz="2000" kern="0" dirty="0">
              <a:solidFill>
                <a:srgbClr val="002060"/>
              </a:solidFill>
              <a:cs typeface="Arial"/>
              <a:sym typeface="Arial"/>
            </a:endParaRPr>
          </a:p>
        </p:txBody>
      </p:sp>
      <p:sp>
        <p:nvSpPr>
          <p:cNvPr id="15" name="TextBox 14"/>
          <p:cNvSpPr txBox="1"/>
          <p:nvPr/>
        </p:nvSpPr>
        <p:spPr>
          <a:xfrm>
            <a:off x="5281683" y="3686210"/>
            <a:ext cx="5511108" cy="400110"/>
          </a:xfrm>
          <a:prstGeom prst="rect">
            <a:avLst/>
          </a:prstGeom>
          <a:noFill/>
        </p:spPr>
        <p:txBody>
          <a:bodyPr wrap="square" rtlCol="0">
            <a:spAutoFit/>
          </a:bodyPr>
          <a:lstStyle/>
          <a:p>
            <a:pPr>
              <a:buClr>
                <a:srgbClr val="000000"/>
              </a:buClr>
              <a:buFont typeface="Arial"/>
              <a:buNone/>
            </a:pPr>
            <a:r>
              <a:rPr lang="en-GB" sz="2000" kern="0" dirty="0">
                <a:solidFill>
                  <a:srgbClr val="002060"/>
                </a:solidFill>
                <a:latin typeface="Century Gothic" panose="020B0502020202020204" pitchFamily="34" charset="0"/>
                <a:cs typeface="Arial"/>
                <a:sym typeface="Arial"/>
              </a:rPr>
              <a:t>He makes someone else a coffee.</a:t>
            </a:r>
            <a:endParaRPr lang="en-GB" sz="2000" kern="0" dirty="0">
              <a:solidFill>
                <a:srgbClr val="002060"/>
              </a:solidFill>
              <a:cs typeface="Arial"/>
              <a:sym typeface="Arial"/>
            </a:endParaRPr>
          </a:p>
        </p:txBody>
      </p:sp>
      <p:sp>
        <p:nvSpPr>
          <p:cNvPr id="16" name="TextBox 15"/>
          <p:cNvSpPr txBox="1"/>
          <p:nvPr/>
        </p:nvSpPr>
        <p:spPr>
          <a:xfrm>
            <a:off x="5281683" y="4084973"/>
            <a:ext cx="5511108" cy="400110"/>
          </a:xfrm>
          <a:prstGeom prst="rect">
            <a:avLst/>
          </a:prstGeom>
          <a:noFill/>
        </p:spPr>
        <p:txBody>
          <a:bodyPr wrap="square" rtlCol="0">
            <a:spAutoFit/>
          </a:bodyPr>
          <a:lstStyle/>
          <a:p>
            <a:pPr>
              <a:buClr>
                <a:srgbClr val="000000"/>
              </a:buClr>
              <a:buFont typeface="Arial"/>
              <a:buNone/>
            </a:pPr>
            <a:r>
              <a:rPr lang="en-GB" sz="2000" kern="0" dirty="0">
                <a:solidFill>
                  <a:srgbClr val="002060"/>
                </a:solidFill>
                <a:latin typeface="Century Gothic" panose="020B0502020202020204" pitchFamily="34" charset="0"/>
                <a:cs typeface="Arial"/>
                <a:sym typeface="Arial"/>
              </a:rPr>
              <a:t>He calls someone else.</a:t>
            </a:r>
            <a:endParaRPr lang="en-GB" sz="2000" kern="0" dirty="0">
              <a:solidFill>
                <a:srgbClr val="002060"/>
              </a:solidFill>
              <a:cs typeface="Arial"/>
              <a:sym typeface="Arial"/>
            </a:endParaRPr>
          </a:p>
        </p:txBody>
      </p:sp>
      <p:sp>
        <p:nvSpPr>
          <p:cNvPr id="17" name="TextBox 16"/>
          <p:cNvSpPr txBox="1"/>
          <p:nvPr/>
        </p:nvSpPr>
        <p:spPr>
          <a:xfrm>
            <a:off x="5281683" y="4497606"/>
            <a:ext cx="5511108" cy="400110"/>
          </a:xfrm>
          <a:prstGeom prst="rect">
            <a:avLst/>
          </a:prstGeom>
          <a:noFill/>
        </p:spPr>
        <p:txBody>
          <a:bodyPr wrap="square" rtlCol="0">
            <a:spAutoFit/>
          </a:bodyPr>
          <a:lstStyle/>
          <a:p>
            <a:pPr>
              <a:buClr>
                <a:srgbClr val="000000"/>
              </a:buClr>
              <a:buFont typeface="Arial"/>
              <a:buNone/>
            </a:pPr>
            <a:r>
              <a:rPr lang="en-GB" sz="2000" kern="0" dirty="0">
                <a:solidFill>
                  <a:srgbClr val="002060"/>
                </a:solidFill>
                <a:latin typeface="Century Gothic" panose="020B0502020202020204" pitchFamily="34" charset="0"/>
                <a:cs typeface="Arial"/>
                <a:sym typeface="Arial"/>
              </a:rPr>
              <a:t>He writes to someone else.</a:t>
            </a:r>
          </a:p>
        </p:txBody>
      </p:sp>
      <p:sp>
        <p:nvSpPr>
          <p:cNvPr id="18" name="TextBox 17"/>
          <p:cNvSpPr txBox="1"/>
          <p:nvPr/>
        </p:nvSpPr>
        <p:spPr>
          <a:xfrm>
            <a:off x="10646189" y="1913159"/>
            <a:ext cx="408791" cy="461665"/>
          </a:xfrm>
          <a:prstGeom prst="rect">
            <a:avLst/>
          </a:prstGeom>
          <a:noFill/>
        </p:spPr>
        <p:txBody>
          <a:bodyPr wrap="square" rtlCol="0">
            <a:spAutoFit/>
          </a:bodyPr>
          <a:lstStyle/>
          <a:p>
            <a:pPr>
              <a:buClr>
                <a:srgbClr val="000000"/>
              </a:buClr>
              <a:buFont typeface="Arial"/>
              <a:buNone/>
            </a:pPr>
            <a:r>
              <a:rPr lang="en-GB" sz="2400" kern="0" dirty="0">
                <a:solidFill>
                  <a:srgbClr val="002060"/>
                </a:solidFill>
                <a:latin typeface="Century Gothic" panose="020B0502020202020204" pitchFamily="34" charset="0"/>
                <a:cs typeface="Arial"/>
                <a:sym typeface="Arial"/>
              </a:rPr>
              <a:t>✔</a:t>
            </a:r>
          </a:p>
        </p:txBody>
      </p:sp>
      <p:sp>
        <p:nvSpPr>
          <p:cNvPr id="19" name="TextBox 18"/>
          <p:cNvSpPr txBox="1"/>
          <p:nvPr/>
        </p:nvSpPr>
        <p:spPr>
          <a:xfrm>
            <a:off x="10646188" y="2770806"/>
            <a:ext cx="408791" cy="461665"/>
          </a:xfrm>
          <a:prstGeom prst="rect">
            <a:avLst/>
          </a:prstGeom>
          <a:noFill/>
        </p:spPr>
        <p:txBody>
          <a:bodyPr wrap="square" rtlCol="0">
            <a:spAutoFit/>
          </a:bodyPr>
          <a:lstStyle/>
          <a:p>
            <a:pPr>
              <a:buClr>
                <a:srgbClr val="000000"/>
              </a:buClr>
              <a:buFont typeface="Arial"/>
              <a:buNone/>
            </a:pPr>
            <a:r>
              <a:rPr lang="en-GB" sz="2400" kern="0" dirty="0">
                <a:solidFill>
                  <a:srgbClr val="002060"/>
                </a:solidFill>
                <a:latin typeface="Century Gothic" panose="020B0502020202020204" pitchFamily="34" charset="0"/>
                <a:cs typeface="Arial"/>
                <a:sym typeface="Arial"/>
              </a:rPr>
              <a:t>✔</a:t>
            </a:r>
          </a:p>
        </p:txBody>
      </p:sp>
      <p:sp>
        <p:nvSpPr>
          <p:cNvPr id="20" name="TextBox 19"/>
          <p:cNvSpPr txBox="1"/>
          <p:nvPr/>
        </p:nvSpPr>
        <p:spPr>
          <a:xfrm>
            <a:off x="11412814" y="2338011"/>
            <a:ext cx="408791" cy="461665"/>
          </a:xfrm>
          <a:prstGeom prst="rect">
            <a:avLst/>
          </a:prstGeom>
          <a:noFill/>
        </p:spPr>
        <p:txBody>
          <a:bodyPr wrap="square" rtlCol="0">
            <a:spAutoFit/>
          </a:bodyPr>
          <a:lstStyle/>
          <a:p>
            <a:pPr>
              <a:buClr>
                <a:srgbClr val="000000"/>
              </a:buClr>
              <a:buFont typeface="Arial"/>
              <a:buNone/>
            </a:pPr>
            <a:r>
              <a:rPr lang="en-GB" sz="2400" kern="0" dirty="0">
                <a:solidFill>
                  <a:srgbClr val="002060"/>
                </a:solidFill>
                <a:latin typeface="Century Gothic" panose="020B0502020202020204" pitchFamily="34" charset="0"/>
                <a:cs typeface="Arial"/>
                <a:sym typeface="Arial"/>
              </a:rPr>
              <a:t>✔</a:t>
            </a:r>
          </a:p>
        </p:txBody>
      </p:sp>
      <p:sp>
        <p:nvSpPr>
          <p:cNvPr id="21" name="TextBox 20"/>
          <p:cNvSpPr txBox="1"/>
          <p:nvPr/>
        </p:nvSpPr>
        <p:spPr>
          <a:xfrm>
            <a:off x="11454203" y="3607254"/>
            <a:ext cx="515868" cy="461665"/>
          </a:xfrm>
          <a:prstGeom prst="rect">
            <a:avLst/>
          </a:prstGeom>
          <a:noFill/>
        </p:spPr>
        <p:txBody>
          <a:bodyPr wrap="square" rtlCol="0">
            <a:spAutoFit/>
          </a:bodyPr>
          <a:lstStyle/>
          <a:p>
            <a:pPr>
              <a:buClr>
                <a:srgbClr val="000000"/>
              </a:buClr>
              <a:buFont typeface="Arial"/>
              <a:buNone/>
            </a:pPr>
            <a:r>
              <a:rPr lang="en-GB" sz="2400" kern="0" dirty="0">
                <a:solidFill>
                  <a:srgbClr val="002060"/>
                </a:solidFill>
                <a:latin typeface="Century Gothic" panose="020B0502020202020204" pitchFamily="34" charset="0"/>
                <a:cs typeface="Arial"/>
                <a:sym typeface="Arial"/>
              </a:rPr>
              <a:t>✔</a:t>
            </a:r>
          </a:p>
        </p:txBody>
      </p:sp>
      <p:sp>
        <p:nvSpPr>
          <p:cNvPr id="22" name="TextBox 21"/>
          <p:cNvSpPr txBox="1"/>
          <p:nvPr/>
        </p:nvSpPr>
        <p:spPr>
          <a:xfrm>
            <a:off x="11456305" y="3213224"/>
            <a:ext cx="408791" cy="461665"/>
          </a:xfrm>
          <a:prstGeom prst="rect">
            <a:avLst/>
          </a:prstGeom>
          <a:noFill/>
        </p:spPr>
        <p:txBody>
          <a:bodyPr wrap="square" rtlCol="0">
            <a:spAutoFit/>
          </a:bodyPr>
          <a:lstStyle/>
          <a:p>
            <a:pPr>
              <a:buClr>
                <a:srgbClr val="000000"/>
              </a:buClr>
              <a:buFont typeface="Arial"/>
              <a:buNone/>
            </a:pPr>
            <a:r>
              <a:rPr lang="en-GB" sz="2400" kern="0" dirty="0">
                <a:solidFill>
                  <a:srgbClr val="002060"/>
                </a:solidFill>
                <a:latin typeface="Century Gothic" panose="020B0502020202020204" pitchFamily="34" charset="0"/>
                <a:cs typeface="Arial"/>
                <a:sym typeface="Arial"/>
              </a:rPr>
              <a:t>✔</a:t>
            </a:r>
          </a:p>
        </p:txBody>
      </p:sp>
      <p:sp>
        <p:nvSpPr>
          <p:cNvPr id="23" name="TextBox 22"/>
          <p:cNvSpPr txBox="1"/>
          <p:nvPr/>
        </p:nvSpPr>
        <p:spPr>
          <a:xfrm>
            <a:off x="10650051" y="4058567"/>
            <a:ext cx="408791" cy="461665"/>
          </a:xfrm>
          <a:prstGeom prst="rect">
            <a:avLst/>
          </a:prstGeom>
          <a:noFill/>
        </p:spPr>
        <p:txBody>
          <a:bodyPr wrap="square" rtlCol="0">
            <a:spAutoFit/>
          </a:bodyPr>
          <a:lstStyle/>
          <a:p>
            <a:pPr>
              <a:buClr>
                <a:srgbClr val="000000"/>
              </a:buClr>
              <a:buFont typeface="Arial"/>
              <a:buNone/>
            </a:pPr>
            <a:r>
              <a:rPr lang="en-GB" sz="2400" kern="0" dirty="0">
                <a:solidFill>
                  <a:srgbClr val="002060"/>
                </a:solidFill>
                <a:latin typeface="Century Gothic" panose="020B0502020202020204" pitchFamily="34" charset="0"/>
                <a:cs typeface="Arial"/>
                <a:sym typeface="Arial"/>
              </a:rPr>
              <a:t>✔</a:t>
            </a:r>
          </a:p>
        </p:txBody>
      </p:sp>
      <p:sp>
        <p:nvSpPr>
          <p:cNvPr id="24" name="TextBox 23"/>
          <p:cNvSpPr txBox="1"/>
          <p:nvPr/>
        </p:nvSpPr>
        <p:spPr>
          <a:xfrm>
            <a:off x="11463680" y="4482467"/>
            <a:ext cx="408791" cy="461665"/>
          </a:xfrm>
          <a:prstGeom prst="rect">
            <a:avLst/>
          </a:prstGeom>
          <a:noFill/>
        </p:spPr>
        <p:txBody>
          <a:bodyPr wrap="square" rtlCol="0">
            <a:spAutoFit/>
          </a:bodyPr>
          <a:lstStyle/>
          <a:p>
            <a:pPr>
              <a:buClr>
                <a:srgbClr val="000000"/>
              </a:buClr>
              <a:buFont typeface="Arial"/>
              <a:buNone/>
            </a:pPr>
            <a:r>
              <a:rPr lang="en-GB" sz="2400" kern="0" dirty="0">
                <a:solidFill>
                  <a:srgbClr val="002060"/>
                </a:solidFill>
                <a:latin typeface="Century Gothic" panose="020B0502020202020204" pitchFamily="34" charset="0"/>
                <a:cs typeface="Arial"/>
                <a:sym typeface="Arial"/>
              </a:rPr>
              <a:t>✔</a:t>
            </a:r>
          </a:p>
        </p:txBody>
      </p:sp>
      <p:sp>
        <p:nvSpPr>
          <p:cNvPr id="25" name="TextBox 24"/>
          <p:cNvSpPr txBox="1"/>
          <p:nvPr/>
        </p:nvSpPr>
        <p:spPr>
          <a:xfrm>
            <a:off x="11447106" y="4878641"/>
            <a:ext cx="408791" cy="461665"/>
          </a:xfrm>
          <a:prstGeom prst="rect">
            <a:avLst/>
          </a:prstGeom>
          <a:noFill/>
        </p:spPr>
        <p:txBody>
          <a:bodyPr wrap="square" rtlCol="0">
            <a:spAutoFit/>
          </a:bodyPr>
          <a:lstStyle/>
          <a:p>
            <a:pPr>
              <a:buClr>
                <a:srgbClr val="000000"/>
              </a:buClr>
              <a:buFont typeface="Arial"/>
              <a:buNone/>
            </a:pPr>
            <a:r>
              <a:rPr lang="en-GB" sz="2400" kern="0" dirty="0">
                <a:solidFill>
                  <a:srgbClr val="002060"/>
                </a:solidFill>
                <a:latin typeface="Century Gothic" panose="020B0502020202020204" pitchFamily="34" charset="0"/>
                <a:cs typeface="Arial"/>
                <a:sym typeface="Arial"/>
              </a:rPr>
              <a:t>✔</a:t>
            </a:r>
          </a:p>
        </p:txBody>
      </p:sp>
      <p:sp>
        <p:nvSpPr>
          <p:cNvPr id="26" name="TextBox 25"/>
          <p:cNvSpPr txBox="1"/>
          <p:nvPr/>
        </p:nvSpPr>
        <p:spPr>
          <a:xfrm>
            <a:off x="10650051" y="5356197"/>
            <a:ext cx="408791" cy="461665"/>
          </a:xfrm>
          <a:prstGeom prst="rect">
            <a:avLst/>
          </a:prstGeom>
          <a:noFill/>
        </p:spPr>
        <p:txBody>
          <a:bodyPr wrap="square" rtlCol="0">
            <a:spAutoFit/>
          </a:bodyPr>
          <a:lstStyle/>
          <a:p>
            <a:pPr>
              <a:buClr>
                <a:srgbClr val="000000"/>
              </a:buClr>
              <a:buFont typeface="Arial"/>
              <a:buNone/>
            </a:pPr>
            <a:r>
              <a:rPr lang="en-GB" sz="2400" kern="0" dirty="0">
                <a:solidFill>
                  <a:srgbClr val="002060"/>
                </a:solidFill>
                <a:latin typeface="Century Gothic" panose="020B0502020202020204" pitchFamily="34" charset="0"/>
                <a:cs typeface="Arial"/>
                <a:sym typeface="Arial"/>
              </a:rPr>
              <a:t>✔</a:t>
            </a:r>
          </a:p>
        </p:txBody>
      </p:sp>
      <p:sp>
        <p:nvSpPr>
          <p:cNvPr id="27" name="TextBox 26"/>
          <p:cNvSpPr txBox="1"/>
          <p:nvPr/>
        </p:nvSpPr>
        <p:spPr>
          <a:xfrm>
            <a:off x="10666206" y="5776658"/>
            <a:ext cx="408791" cy="461665"/>
          </a:xfrm>
          <a:prstGeom prst="rect">
            <a:avLst/>
          </a:prstGeom>
          <a:noFill/>
        </p:spPr>
        <p:txBody>
          <a:bodyPr wrap="square" rtlCol="0">
            <a:spAutoFit/>
          </a:bodyPr>
          <a:lstStyle/>
          <a:p>
            <a:pPr>
              <a:buClr>
                <a:srgbClr val="000000"/>
              </a:buClr>
              <a:buFont typeface="Arial"/>
              <a:buNone/>
            </a:pPr>
            <a:r>
              <a:rPr lang="en-GB" sz="2400" kern="0" dirty="0">
                <a:solidFill>
                  <a:srgbClr val="002060"/>
                </a:solidFill>
                <a:latin typeface="Century Gothic" panose="020B0502020202020204" pitchFamily="34" charset="0"/>
                <a:cs typeface="Arial"/>
                <a:sym typeface="Arial"/>
              </a:rPr>
              <a:t>✔</a:t>
            </a:r>
          </a:p>
        </p:txBody>
      </p:sp>
      <p:sp>
        <p:nvSpPr>
          <p:cNvPr id="28" name="TextBox 27"/>
          <p:cNvSpPr txBox="1"/>
          <p:nvPr/>
        </p:nvSpPr>
        <p:spPr>
          <a:xfrm>
            <a:off x="5262174" y="4919047"/>
            <a:ext cx="4968833" cy="400110"/>
          </a:xfrm>
          <a:prstGeom prst="rect">
            <a:avLst/>
          </a:prstGeom>
          <a:noFill/>
        </p:spPr>
        <p:txBody>
          <a:bodyPr wrap="square" rtlCol="0">
            <a:spAutoFit/>
          </a:bodyPr>
          <a:lstStyle/>
          <a:p>
            <a:pPr>
              <a:buClr>
                <a:srgbClr val="000000"/>
              </a:buClr>
              <a:buFont typeface="Arial"/>
              <a:buNone/>
            </a:pPr>
            <a:r>
              <a:rPr lang="en-GB" sz="2000" kern="0" dirty="0">
                <a:solidFill>
                  <a:srgbClr val="002060"/>
                </a:solidFill>
                <a:latin typeface="Century Gothic" panose="020B0502020202020204" pitchFamily="34" charset="0"/>
                <a:cs typeface="Arial"/>
                <a:sym typeface="Arial"/>
              </a:rPr>
              <a:t>He teaches himself Spanish.</a:t>
            </a:r>
            <a:endParaRPr lang="en-GB" sz="2000" kern="0" dirty="0">
              <a:solidFill>
                <a:srgbClr val="002060"/>
              </a:solidFill>
              <a:cs typeface="Arial"/>
              <a:sym typeface="Arial"/>
            </a:endParaRPr>
          </a:p>
        </p:txBody>
      </p:sp>
      <p:sp>
        <p:nvSpPr>
          <p:cNvPr id="29" name="TextBox 28"/>
          <p:cNvSpPr txBox="1"/>
          <p:nvPr/>
        </p:nvSpPr>
        <p:spPr>
          <a:xfrm>
            <a:off x="5262174" y="5356197"/>
            <a:ext cx="5511108" cy="400110"/>
          </a:xfrm>
          <a:prstGeom prst="rect">
            <a:avLst/>
          </a:prstGeom>
          <a:noFill/>
        </p:spPr>
        <p:txBody>
          <a:bodyPr wrap="square" rtlCol="0">
            <a:spAutoFit/>
          </a:bodyPr>
          <a:lstStyle/>
          <a:p>
            <a:pPr>
              <a:buClr>
                <a:srgbClr val="000000"/>
              </a:buClr>
              <a:buFont typeface="Arial"/>
              <a:buNone/>
            </a:pPr>
            <a:r>
              <a:rPr lang="en-GB" sz="2000" kern="0" dirty="0">
                <a:solidFill>
                  <a:srgbClr val="002060"/>
                </a:solidFill>
                <a:latin typeface="Century Gothic" panose="020B0502020202020204" pitchFamily="34" charset="0"/>
                <a:cs typeface="Arial"/>
                <a:sym typeface="Arial"/>
              </a:rPr>
              <a:t>He burns something (!) </a:t>
            </a:r>
          </a:p>
        </p:txBody>
      </p:sp>
      <p:sp>
        <p:nvSpPr>
          <p:cNvPr id="31" name="Rounded Rectangle 30"/>
          <p:cNvSpPr/>
          <p:nvPr/>
        </p:nvSpPr>
        <p:spPr>
          <a:xfrm>
            <a:off x="11040551" y="58967"/>
            <a:ext cx="1115007"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buClr>
                <a:srgbClr val="000000"/>
              </a:buClr>
              <a:buFont typeface="Arial"/>
              <a:buNone/>
            </a:pPr>
            <a:r>
              <a:rPr lang="en-GB" sz="2000" kern="0" dirty="0">
                <a:solidFill>
                  <a:srgbClr val="FFFFFF"/>
                </a:solidFill>
                <a:latin typeface="Century Gothic" panose="020B0502020202020204" pitchFamily="34" charset="0"/>
                <a:sym typeface="Arial"/>
              </a:rPr>
              <a:t>leer</a:t>
            </a:r>
          </a:p>
        </p:txBody>
      </p:sp>
      <p:graphicFrame>
        <p:nvGraphicFramePr>
          <p:cNvPr id="32" name="Table 31"/>
          <p:cNvGraphicFramePr>
            <a:graphicFrameLocks noGrp="1"/>
          </p:cNvGraphicFramePr>
          <p:nvPr>
            <p:extLst/>
          </p:nvPr>
        </p:nvGraphicFramePr>
        <p:xfrm>
          <a:off x="461315" y="1567299"/>
          <a:ext cx="4452036" cy="4250563"/>
        </p:xfrm>
        <a:graphic>
          <a:graphicData uri="http://schemas.openxmlformats.org/drawingml/2006/table">
            <a:tbl>
              <a:tblPr firstRow="1" bandRow="1">
                <a:tableStyleId>{8A107856-5554-42FB-B03E-39F5DBC370BA}</a:tableStyleId>
              </a:tblPr>
              <a:tblGrid>
                <a:gridCol w="4452036">
                  <a:extLst>
                    <a:ext uri="{9D8B030D-6E8A-4147-A177-3AD203B41FA5}">
                      <a16:colId xmlns="" xmlns:a16="http://schemas.microsoft.com/office/drawing/2014/main" val="4247093851"/>
                    </a:ext>
                  </a:extLst>
                </a:gridCol>
              </a:tblGrid>
              <a:tr h="419373">
                <a:tc>
                  <a:txBody>
                    <a:bodyPr/>
                    <a:lstStyle/>
                    <a:p>
                      <a:pPr marL="0" indent="0">
                        <a:buNone/>
                      </a:pPr>
                      <a:endParaRPr lang="en-GB" b="0" dirty="0">
                        <a:latin typeface="Century Gothic" panose="020B0502020202020204" pitchFamily="34" charset="0"/>
                      </a:endParaRPr>
                    </a:p>
                  </a:txBody>
                  <a:tcPr/>
                </a:tc>
                <a:extLst>
                  <a:ext uri="{0D108BD9-81ED-4DB2-BD59-A6C34878D82A}">
                    <a16:rowId xmlns="" xmlns:a16="http://schemas.microsoft.com/office/drawing/2014/main" val="970154404"/>
                  </a:ext>
                </a:extLst>
              </a:tr>
              <a:tr h="419373">
                <a:tc>
                  <a:txBody>
                    <a:bodyPr/>
                    <a:lstStyle/>
                    <a:p>
                      <a:endParaRPr lang="en-GB" b="0" dirty="0">
                        <a:latin typeface="Century Gothic" panose="020B0502020202020204" pitchFamily="34" charset="0"/>
                      </a:endParaRPr>
                    </a:p>
                  </a:txBody>
                  <a:tcPr/>
                </a:tc>
                <a:extLst>
                  <a:ext uri="{0D108BD9-81ED-4DB2-BD59-A6C34878D82A}">
                    <a16:rowId xmlns="" xmlns:a16="http://schemas.microsoft.com/office/drawing/2014/main" val="593008471"/>
                  </a:ext>
                </a:extLst>
              </a:tr>
              <a:tr h="476206">
                <a:tc>
                  <a:txBody>
                    <a:bodyPr/>
                    <a:lstStyle/>
                    <a:p>
                      <a:endParaRPr lang="en-GB" b="0" dirty="0">
                        <a:latin typeface="Century Gothic" panose="020B0502020202020204" pitchFamily="34" charset="0"/>
                      </a:endParaRPr>
                    </a:p>
                  </a:txBody>
                  <a:tcPr/>
                </a:tc>
                <a:extLst>
                  <a:ext uri="{0D108BD9-81ED-4DB2-BD59-A6C34878D82A}">
                    <a16:rowId xmlns="" xmlns:a16="http://schemas.microsoft.com/office/drawing/2014/main" val="1054046979"/>
                  </a:ext>
                </a:extLst>
              </a:tr>
              <a:tr h="419373">
                <a:tc>
                  <a:txBody>
                    <a:bodyPr/>
                    <a:lstStyle/>
                    <a:p>
                      <a:endParaRPr lang="en-GB" b="0" dirty="0">
                        <a:latin typeface="Century Gothic" panose="020B0502020202020204" pitchFamily="34" charset="0"/>
                      </a:endParaRPr>
                    </a:p>
                  </a:txBody>
                  <a:tcPr/>
                </a:tc>
                <a:extLst>
                  <a:ext uri="{0D108BD9-81ED-4DB2-BD59-A6C34878D82A}">
                    <a16:rowId xmlns="" xmlns:a16="http://schemas.microsoft.com/office/drawing/2014/main" val="2771548854"/>
                  </a:ext>
                </a:extLst>
              </a:tr>
              <a:tr h="419373">
                <a:tc>
                  <a:txBody>
                    <a:bodyPr/>
                    <a:lstStyle/>
                    <a:p>
                      <a:endParaRPr lang="en-GB" b="0" dirty="0">
                        <a:latin typeface="Century Gothic" panose="020B0502020202020204" pitchFamily="34" charset="0"/>
                      </a:endParaRPr>
                    </a:p>
                  </a:txBody>
                  <a:tcPr/>
                </a:tc>
                <a:extLst>
                  <a:ext uri="{0D108BD9-81ED-4DB2-BD59-A6C34878D82A}">
                    <a16:rowId xmlns="" xmlns:a16="http://schemas.microsoft.com/office/drawing/2014/main" val="3643618112"/>
                  </a:ext>
                </a:extLst>
              </a:tr>
              <a:tr h="419373">
                <a:tc>
                  <a:txBody>
                    <a:bodyPr/>
                    <a:lstStyle/>
                    <a:p>
                      <a:endParaRPr lang="en-GB" b="0" dirty="0">
                        <a:latin typeface="Century Gothic" panose="020B0502020202020204" pitchFamily="34" charset="0"/>
                      </a:endParaRPr>
                    </a:p>
                  </a:txBody>
                  <a:tcPr/>
                </a:tc>
                <a:extLst>
                  <a:ext uri="{0D108BD9-81ED-4DB2-BD59-A6C34878D82A}">
                    <a16:rowId xmlns="" xmlns:a16="http://schemas.microsoft.com/office/drawing/2014/main" val="1646121427"/>
                  </a:ext>
                </a:extLst>
              </a:tr>
              <a:tr h="419373">
                <a:tc>
                  <a:txBody>
                    <a:bodyPr/>
                    <a:lstStyle/>
                    <a:p>
                      <a:endParaRPr lang="en-GB" b="0" dirty="0">
                        <a:latin typeface="Century Gothic" panose="020B0502020202020204" pitchFamily="34" charset="0"/>
                      </a:endParaRPr>
                    </a:p>
                  </a:txBody>
                  <a:tcPr/>
                </a:tc>
                <a:extLst>
                  <a:ext uri="{0D108BD9-81ED-4DB2-BD59-A6C34878D82A}">
                    <a16:rowId xmlns="" xmlns:a16="http://schemas.microsoft.com/office/drawing/2014/main" val="1386631605"/>
                  </a:ext>
                </a:extLst>
              </a:tr>
              <a:tr h="419373">
                <a:tc>
                  <a:txBody>
                    <a:bodyPr/>
                    <a:lstStyle/>
                    <a:p>
                      <a:endParaRPr lang="en-GB" b="0" dirty="0">
                        <a:latin typeface="Century Gothic" panose="020B0502020202020204" pitchFamily="34" charset="0"/>
                      </a:endParaRPr>
                    </a:p>
                  </a:txBody>
                  <a:tcPr/>
                </a:tc>
                <a:extLst>
                  <a:ext uri="{0D108BD9-81ED-4DB2-BD59-A6C34878D82A}">
                    <a16:rowId xmlns="" xmlns:a16="http://schemas.microsoft.com/office/drawing/2014/main" val="3099712503"/>
                  </a:ext>
                </a:extLst>
              </a:tr>
              <a:tr h="419373">
                <a:tc>
                  <a:txBody>
                    <a:bodyPr/>
                    <a:lstStyle/>
                    <a:p>
                      <a:endParaRPr lang="en-GB" b="0" dirty="0">
                        <a:latin typeface="Century Gothic" panose="020B0502020202020204" pitchFamily="34" charset="0"/>
                      </a:endParaRPr>
                    </a:p>
                  </a:txBody>
                  <a:tcPr/>
                </a:tc>
                <a:extLst>
                  <a:ext uri="{0D108BD9-81ED-4DB2-BD59-A6C34878D82A}">
                    <a16:rowId xmlns="" xmlns:a16="http://schemas.microsoft.com/office/drawing/2014/main" val="281882201"/>
                  </a:ext>
                </a:extLst>
              </a:tr>
              <a:tr h="419373">
                <a:tc>
                  <a:txBody>
                    <a:bodyPr/>
                    <a:lstStyle/>
                    <a:p>
                      <a:endParaRPr lang="en-GB" b="0" dirty="0">
                        <a:latin typeface="Century Gothic" panose="020B0502020202020204" pitchFamily="34" charset="0"/>
                      </a:endParaRPr>
                    </a:p>
                  </a:txBody>
                  <a:tcPr/>
                </a:tc>
                <a:extLst>
                  <a:ext uri="{0D108BD9-81ED-4DB2-BD59-A6C34878D82A}">
                    <a16:rowId xmlns="" xmlns:a16="http://schemas.microsoft.com/office/drawing/2014/main" val="3856187956"/>
                  </a:ext>
                </a:extLst>
              </a:tr>
            </a:tbl>
          </a:graphicData>
        </a:graphic>
      </p:graphicFrame>
      <p:sp>
        <p:nvSpPr>
          <p:cNvPr id="33" name="TextBox 32"/>
          <p:cNvSpPr txBox="1"/>
          <p:nvPr/>
        </p:nvSpPr>
        <p:spPr>
          <a:xfrm>
            <a:off x="418099" y="1567299"/>
            <a:ext cx="3407867" cy="421654"/>
          </a:xfrm>
          <a:prstGeom prst="rect">
            <a:avLst/>
          </a:prstGeom>
          <a:noFill/>
        </p:spPr>
        <p:txBody>
          <a:bodyPr wrap="square" rtlCol="0">
            <a:spAutoFit/>
          </a:bodyPr>
          <a:lstStyle/>
          <a:p>
            <a:pPr>
              <a:lnSpc>
                <a:spcPct val="107000"/>
              </a:lnSpc>
              <a:buClr>
                <a:srgbClr val="000000"/>
              </a:buClr>
              <a:buFont typeface="Arial"/>
              <a:buNone/>
            </a:pPr>
            <a:r>
              <a:rPr lang="es-ES" sz="2000" kern="0" dirty="0">
                <a:solidFill>
                  <a:srgbClr val="002060"/>
                </a:solidFill>
                <a:latin typeface="Century Gothic" panose="020B0502020202020204" pitchFamily="34" charset="0"/>
                <a:ea typeface="Century Gothic"/>
                <a:cs typeface="Century Gothic"/>
                <a:sym typeface="Century Gothic"/>
              </a:rPr>
              <a:t>1. Me levanto a las ocho</a:t>
            </a:r>
          </a:p>
        </p:txBody>
      </p:sp>
      <p:sp>
        <p:nvSpPr>
          <p:cNvPr id="34" name="TextBox 33"/>
          <p:cNvSpPr txBox="1"/>
          <p:nvPr/>
        </p:nvSpPr>
        <p:spPr>
          <a:xfrm>
            <a:off x="418099" y="2024398"/>
            <a:ext cx="4565203" cy="421654"/>
          </a:xfrm>
          <a:prstGeom prst="rect">
            <a:avLst/>
          </a:prstGeom>
          <a:noFill/>
        </p:spPr>
        <p:txBody>
          <a:bodyPr wrap="square" rtlCol="0">
            <a:spAutoFit/>
          </a:bodyPr>
          <a:lstStyle/>
          <a:p>
            <a:pPr>
              <a:lnSpc>
                <a:spcPct val="107000"/>
              </a:lnSpc>
              <a:buClr>
                <a:srgbClr val="000000"/>
              </a:buClr>
              <a:buFont typeface="Arial"/>
              <a:buNone/>
            </a:pPr>
            <a:r>
              <a:rPr lang="en-GB" sz="2000" kern="0" dirty="0">
                <a:solidFill>
                  <a:srgbClr val="002060"/>
                </a:solidFill>
                <a:latin typeface="Century Gothic" panose="020B0502020202020204" pitchFamily="34" charset="0"/>
                <a:ea typeface="Century Gothic"/>
                <a:cs typeface="Century Gothic"/>
                <a:sym typeface="Century Gothic"/>
              </a:rPr>
              <a:t>2. </a:t>
            </a:r>
            <a:r>
              <a:rPr lang="en-GB" sz="2000" kern="0" dirty="0" err="1">
                <a:solidFill>
                  <a:srgbClr val="002060"/>
                </a:solidFill>
                <a:latin typeface="Century Gothic" panose="020B0502020202020204" pitchFamily="34" charset="0"/>
                <a:ea typeface="Century Gothic"/>
                <a:cs typeface="Century Gothic"/>
                <a:sym typeface="Century Gothic"/>
              </a:rPr>
              <a:t>Despierto</a:t>
            </a:r>
            <a:r>
              <a:rPr lang="en-GB" sz="2000" kern="0" dirty="0">
                <a:solidFill>
                  <a:srgbClr val="002060"/>
                </a:solidFill>
                <a:latin typeface="Century Gothic" panose="020B0502020202020204" pitchFamily="34" charset="0"/>
                <a:ea typeface="Century Gothic"/>
                <a:cs typeface="Century Gothic"/>
                <a:sym typeface="Century Gothic"/>
              </a:rPr>
              <a:t>             a las </a:t>
            </a:r>
            <a:r>
              <a:rPr lang="en-GB" sz="2000" kern="0" dirty="0" err="1">
                <a:solidFill>
                  <a:srgbClr val="002060"/>
                </a:solidFill>
                <a:latin typeface="Century Gothic" panose="020B0502020202020204" pitchFamily="34" charset="0"/>
                <a:ea typeface="Century Gothic"/>
                <a:cs typeface="Century Gothic"/>
                <a:sym typeface="Century Gothic"/>
              </a:rPr>
              <a:t>siete</a:t>
            </a:r>
            <a:r>
              <a:rPr lang="en-GB" sz="2000" kern="0" dirty="0">
                <a:solidFill>
                  <a:srgbClr val="002060"/>
                </a:solidFill>
                <a:latin typeface="Century Gothic" panose="020B0502020202020204" pitchFamily="34" charset="0"/>
                <a:ea typeface="Century Gothic"/>
                <a:cs typeface="Century Gothic"/>
                <a:sym typeface="Century Gothic"/>
              </a:rPr>
              <a:t>.</a:t>
            </a:r>
          </a:p>
        </p:txBody>
      </p:sp>
      <p:sp>
        <p:nvSpPr>
          <p:cNvPr id="35" name="TextBox 34"/>
          <p:cNvSpPr txBox="1"/>
          <p:nvPr/>
        </p:nvSpPr>
        <p:spPr>
          <a:xfrm>
            <a:off x="418099" y="2481497"/>
            <a:ext cx="4210475" cy="421654"/>
          </a:xfrm>
          <a:prstGeom prst="rect">
            <a:avLst/>
          </a:prstGeom>
          <a:noFill/>
        </p:spPr>
        <p:txBody>
          <a:bodyPr wrap="square" rtlCol="0">
            <a:spAutoFit/>
          </a:bodyPr>
          <a:lstStyle/>
          <a:p>
            <a:pPr>
              <a:lnSpc>
                <a:spcPct val="107000"/>
              </a:lnSpc>
              <a:buClr>
                <a:srgbClr val="000000"/>
              </a:buClr>
              <a:buFont typeface="Arial"/>
              <a:buNone/>
            </a:pPr>
            <a:r>
              <a:rPr lang="en-GB" sz="2000" kern="0" dirty="0">
                <a:solidFill>
                  <a:srgbClr val="002060"/>
                </a:solidFill>
                <a:latin typeface="Century Gothic" panose="020B0502020202020204" pitchFamily="34" charset="0"/>
                <a:ea typeface="Century Gothic"/>
                <a:cs typeface="Century Gothic"/>
                <a:sym typeface="Century Gothic"/>
              </a:rPr>
              <a:t>3. </a:t>
            </a:r>
            <a:r>
              <a:rPr lang="en-GB" sz="2000" kern="0" dirty="0" err="1">
                <a:solidFill>
                  <a:srgbClr val="002060"/>
                </a:solidFill>
                <a:latin typeface="Century Gothic" panose="020B0502020202020204" pitchFamily="34" charset="0"/>
                <a:ea typeface="Century Gothic"/>
                <a:cs typeface="Century Gothic"/>
                <a:sym typeface="Century Gothic"/>
              </a:rPr>
              <a:t>Lavo</a:t>
            </a:r>
            <a:r>
              <a:rPr lang="en-GB" sz="2000" kern="0" dirty="0">
                <a:solidFill>
                  <a:srgbClr val="002060"/>
                </a:solidFill>
                <a:latin typeface="Century Gothic" panose="020B0502020202020204" pitchFamily="34" charset="0"/>
                <a:ea typeface="Century Gothic"/>
                <a:cs typeface="Century Gothic"/>
                <a:sym typeface="Century Gothic"/>
              </a:rPr>
              <a:t>            a las </a:t>
            </a:r>
            <a:r>
              <a:rPr lang="en-GB" sz="2000" kern="0" dirty="0" err="1">
                <a:solidFill>
                  <a:srgbClr val="002060"/>
                </a:solidFill>
                <a:latin typeface="Century Gothic" panose="020B0502020202020204" pitchFamily="34" charset="0"/>
                <a:ea typeface="Century Gothic"/>
                <a:cs typeface="Century Gothic"/>
                <a:sym typeface="Century Gothic"/>
              </a:rPr>
              <a:t>nueve</a:t>
            </a:r>
            <a:r>
              <a:rPr lang="en-GB" sz="2000" kern="0" dirty="0">
                <a:solidFill>
                  <a:srgbClr val="002060"/>
                </a:solidFill>
                <a:latin typeface="Century Gothic" panose="020B0502020202020204" pitchFamily="34" charset="0"/>
                <a:ea typeface="Century Gothic"/>
                <a:cs typeface="Century Gothic"/>
                <a:sym typeface="Century Gothic"/>
              </a:rPr>
              <a:t>.</a:t>
            </a:r>
          </a:p>
        </p:txBody>
      </p:sp>
      <p:sp>
        <p:nvSpPr>
          <p:cNvPr id="36" name="TextBox 35"/>
          <p:cNvSpPr txBox="1"/>
          <p:nvPr/>
        </p:nvSpPr>
        <p:spPr>
          <a:xfrm>
            <a:off x="461315" y="2889572"/>
            <a:ext cx="3407867" cy="421654"/>
          </a:xfrm>
          <a:prstGeom prst="rect">
            <a:avLst/>
          </a:prstGeom>
          <a:noFill/>
        </p:spPr>
        <p:txBody>
          <a:bodyPr wrap="square" rtlCol="0">
            <a:spAutoFit/>
          </a:bodyPr>
          <a:lstStyle/>
          <a:p>
            <a:pPr>
              <a:lnSpc>
                <a:spcPct val="107000"/>
              </a:lnSpc>
              <a:buClr>
                <a:srgbClr val="000000"/>
              </a:buClr>
              <a:buFont typeface="Arial"/>
              <a:buNone/>
            </a:pPr>
            <a:r>
              <a:rPr lang="en-GB" sz="2000" kern="0" dirty="0">
                <a:solidFill>
                  <a:srgbClr val="002060"/>
                </a:solidFill>
                <a:latin typeface="Century Gothic" panose="020B0502020202020204" pitchFamily="34" charset="0"/>
                <a:ea typeface="Century Gothic"/>
                <a:cs typeface="Century Gothic"/>
                <a:sym typeface="Century Gothic"/>
              </a:rPr>
              <a:t>4. Saco </a:t>
            </a:r>
            <a:r>
              <a:rPr lang="en-GB" sz="2000" kern="0" dirty="0" err="1">
                <a:solidFill>
                  <a:srgbClr val="002060"/>
                </a:solidFill>
                <a:latin typeface="Century Gothic" panose="020B0502020202020204" pitchFamily="34" charset="0"/>
                <a:ea typeface="Century Gothic"/>
                <a:cs typeface="Century Gothic"/>
                <a:sym typeface="Century Gothic"/>
              </a:rPr>
              <a:t>fotos</a:t>
            </a:r>
            <a:endParaRPr lang="en-GB" sz="2000" kern="0" dirty="0">
              <a:solidFill>
                <a:srgbClr val="002060"/>
              </a:solidFill>
              <a:latin typeface="Century Gothic" panose="020B0502020202020204" pitchFamily="34" charset="0"/>
              <a:ea typeface="Century Gothic"/>
              <a:cs typeface="Century Gothic"/>
              <a:sym typeface="Century Gothic"/>
            </a:endParaRPr>
          </a:p>
        </p:txBody>
      </p:sp>
      <p:sp>
        <p:nvSpPr>
          <p:cNvPr id="37" name="TextBox 36"/>
          <p:cNvSpPr txBox="1"/>
          <p:nvPr/>
        </p:nvSpPr>
        <p:spPr>
          <a:xfrm>
            <a:off x="418099" y="3292470"/>
            <a:ext cx="3407867" cy="396199"/>
          </a:xfrm>
          <a:prstGeom prst="rect">
            <a:avLst/>
          </a:prstGeom>
          <a:noFill/>
        </p:spPr>
        <p:txBody>
          <a:bodyPr wrap="square" rtlCol="0">
            <a:spAutoFit/>
          </a:bodyPr>
          <a:lstStyle/>
          <a:p>
            <a:pPr>
              <a:lnSpc>
                <a:spcPct val="107000"/>
              </a:lnSpc>
              <a:buClr>
                <a:srgbClr val="000000"/>
              </a:buClr>
              <a:buFont typeface="Arial"/>
              <a:buNone/>
            </a:pPr>
            <a:r>
              <a:rPr lang="en-GB" sz="2000" kern="0" dirty="0">
                <a:solidFill>
                  <a:srgbClr val="002060"/>
                </a:solidFill>
                <a:latin typeface="Century Gothic" panose="020B0502020202020204" pitchFamily="34" charset="0"/>
                <a:ea typeface="Century Gothic"/>
                <a:cs typeface="Century Gothic"/>
                <a:sym typeface="Century Gothic"/>
              </a:rPr>
              <a:t>5. Me </a:t>
            </a:r>
            <a:r>
              <a:rPr lang="en-GB" sz="2000" kern="0" dirty="0" err="1">
                <a:solidFill>
                  <a:srgbClr val="002060"/>
                </a:solidFill>
                <a:latin typeface="Century Gothic" panose="020B0502020202020204" pitchFamily="34" charset="0"/>
                <a:ea typeface="Century Gothic"/>
                <a:cs typeface="Century Gothic"/>
                <a:sym typeface="Century Gothic"/>
              </a:rPr>
              <a:t>preparo</a:t>
            </a:r>
            <a:r>
              <a:rPr lang="en-GB" sz="2000" kern="0" dirty="0">
                <a:solidFill>
                  <a:srgbClr val="002060"/>
                </a:solidFill>
                <a:latin typeface="Century Gothic" panose="020B0502020202020204" pitchFamily="34" charset="0"/>
                <a:ea typeface="Century Gothic"/>
                <a:cs typeface="Century Gothic"/>
                <a:sym typeface="Century Gothic"/>
              </a:rPr>
              <a:t> un café</a:t>
            </a:r>
          </a:p>
        </p:txBody>
      </p:sp>
      <p:sp>
        <p:nvSpPr>
          <p:cNvPr id="38" name="TextBox 37"/>
          <p:cNvSpPr txBox="1"/>
          <p:nvPr/>
        </p:nvSpPr>
        <p:spPr>
          <a:xfrm>
            <a:off x="461315" y="3744193"/>
            <a:ext cx="3407867" cy="421654"/>
          </a:xfrm>
          <a:prstGeom prst="rect">
            <a:avLst/>
          </a:prstGeom>
          <a:noFill/>
        </p:spPr>
        <p:txBody>
          <a:bodyPr wrap="square" rtlCol="0">
            <a:spAutoFit/>
          </a:bodyPr>
          <a:lstStyle/>
          <a:p>
            <a:pPr>
              <a:lnSpc>
                <a:spcPct val="107000"/>
              </a:lnSpc>
              <a:buClr>
                <a:srgbClr val="000000"/>
              </a:buClr>
              <a:buFont typeface="Arial"/>
              <a:buNone/>
            </a:pPr>
            <a:r>
              <a:rPr lang="en-GB" sz="2000" kern="0" dirty="0">
                <a:solidFill>
                  <a:srgbClr val="002060"/>
                </a:solidFill>
                <a:latin typeface="Century Gothic" panose="020B0502020202020204" pitchFamily="34" charset="0"/>
                <a:ea typeface="Century Gothic"/>
                <a:cs typeface="Century Gothic"/>
                <a:sym typeface="Century Gothic"/>
              </a:rPr>
              <a:t>6. </a:t>
            </a:r>
            <a:r>
              <a:rPr lang="en-GB" sz="2000" kern="0" dirty="0" err="1">
                <a:solidFill>
                  <a:srgbClr val="002060"/>
                </a:solidFill>
                <a:latin typeface="Century Gothic" panose="020B0502020202020204" pitchFamily="34" charset="0"/>
                <a:ea typeface="Century Gothic"/>
                <a:cs typeface="Century Gothic"/>
                <a:sym typeface="Century Gothic"/>
              </a:rPr>
              <a:t>Llamo</a:t>
            </a:r>
            <a:endParaRPr lang="en-GB" sz="2000" kern="0" dirty="0">
              <a:solidFill>
                <a:srgbClr val="002060"/>
              </a:solidFill>
              <a:latin typeface="Century Gothic" panose="020B0502020202020204" pitchFamily="34" charset="0"/>
              <a:ea typeface="Century Gothic"/>
              <a:cs typeface="Century Gothic"/>
              <a:sym typeface="Century Gothic"/>
            </a:endParaRPr>
          </a:p>
        </p:txBody>
      </p:sp>
      <p:sp>
        <p:nvSpPr>
          <p:cNvPr id="39" name="TextBox 38"/>
          <p:cNvSpPr txBox="1"/>
          <p:nvPr/>
        </p:nvSpPr>
        <p:spPr>
          <a:xfrm>
            <a:off x="488651" y="4184132"/>
            <a:ext cx="3407867" cy="396199"/>
          </a:xfrm>
          <a:prstGeom prst="rect">
            <a:avLst/>
          </a:prstGeom>
          <a:noFill/>
        </p:spPr>
        <p:txBody>
          <a:bodyPr wrap="square" rtlCol="0">
            <a:spAutoFit/>
          </a:bodyPr>
          <a:lstStyle/>
          <a:p>
            <a:pPr>
              <a:lnSpc>
                <a:spcPct val="107000"/>
              </a:lnSpc>
              <a:buClr>
                <a:srgbClr val="000000"/>
              </a:buClr>
              <a:buFont typeface="Arial"/>
              <a:buNone/>
            </a:pPr>
            <a:r>
              <a:rPr lang="en-GB" sz="2000" kern="0" dirty="0">
                <a:solidFill>
                  <a:srgbClr val="002060"/>
                </a:solidFill>
                <a:latin typeface="Century Gothic" panose="020B0502020202020204" pitchFamily="34" charset="0"/>
                <a:ea typeface="Century Gothic"/>
                <a:cs typeface="Century Gothic"/>
                <a:sym typeface="Century Gothic"/>
              </a:rPr>
              <a:t>7. Me </a:t>
            </a:r>
            <a:r>
              <a:rPr lang="en-GB" sz="2000" kern="0" dirty="0" err="1">
                <a:solidFill>
                  <a:srgbClr val="002060"/>
                </a:solidFill>
                <a:latin typeface="Century Gothic" panose="020B0502020202020204" pitchFamily="34" charset="0"/>
                <a:ea typeface="Century Gothic"/>
                <a:cs typeface="Century Gothic"/>
                <a:sym typeface="Century Gothic"/>
              </a:rPr>
              <a:t>escribo</a:t>
            </a:r>
            <a:r>
              <a:rPr lang="en-GB" sz="2000" kern="0" dirty="0">
                <a:solidFill>
                  <a:srgbClr val="002060"/>
                </a:solidFill>
                <a:latin typeface="Century Gothic" panose="020B0502020202020204" pitchFamily="34" charset="0"/>
                <a:ea typeface="Century Gothic"/>
                <a:cs typeface="Century Gothic"/>
                <a:sym typeface="Century Gothic"/>
              </a:rPr>
              <a:t> </a:t>
            </a:r>
          </a:p>
        </p:txBody>
      </p:sp>
      <p:sp>
        <p:nvSpPr>
          <p:cNvPr id="40" name="TextBox 39"/>
          <p:cNvSpPr txBox="1"/>
          <p:nvPr/>
        </p:nvSpPr>
        <p:spPr>
          <a:xfrm>
            <a:off x="511390" y="4584115"/>
            <a:ext cx="3407867" cy="396199"/>
          </a:xfrm>
          <a:prstGeom prst="rect">
            <a:avLst/>
          </a:prstGeom>
          <a:noFill/>
        </p:spPr>
        <p:txBody>
          <a:bodyPr wrap="square" rtlCol="0">
            <a:spAutoFit/>
          </a:bodyPr>
          <a:lstStyle/>
          <a:p>
            <a:pPr>
              <a:lnSpc>
                <a:spcPct val="107000"/>
              </a:lnSpc>
              <a:buClr>
                <a:srgbClr val="000000"/>
              </a:buClr>
              <a:buFont typeface="Arial"/>
              <a:buNone/>
            </a:pPr>
            <a:r>
              <a:rPr lang="en-GB" sz="2000" kern="0" dirty="0">
                <a:solidFill>
                  <a:srgbClr val="002060"/>
                </a:solidFill>
                <a:latin typeface="Century Gothic" panose="020B0502020202020204" pitchFamily="34" charset="0"/>
                <a:ea typeface="Century Gothic"/>
                <a:cs typeface="Century Gothic"/>
                <a:sym typeface="Century Gothic"/>
              </a:rPr>
              <a:t>8. </a:t>
            </a:r>
            <a:r>
              <a:rPr lang="en-GB" sz="2000" kern="0" dirty="0" err="1">
                <a:solidFill>
                  <a:srgbClr val="002060"/>
                </a:solidFill>
                <a:latin typeface="Century Gothic" panose="020B0502020202020204" pitchFamily="34" charset="0"/>
                <a:ea typeface="Century Gothic"/>
                <a:cs typeface="Century Gothic"/>
                <a:sym typeface="Century Gothic"/>
              </a:rPr>
              <a:t>Enseño</a:t>
            </a:r>
            <a:r>
              <a:rPr lang="en-GB" sz="2000" kern="0" dirty="0">
                <a:solidFill>
                  <a:srgbClr val="002060"/>
                </a:solidFill>
                <a:latin typeface="Century Gothic" panose="020B0502020202020204" pitchFamily="34" charset="0"/>
                <a:ea typeface="Century Gothic"/>
                <a:cs typeface="Century Gothic"/>
                <a:sym typeface="Century Gothic"/>
              </a:rPr>
              <a:t> </a:t>
            </a:r>
            <a:r>
              <a:rPr lang="en-GB" sz="2000" kern="0" dirty="0" err="1">
                <a:solidFill>
                  <a:srgbClr val="002060"/>
                </a:solidFill>
                <a:latin typeface="Century Gothic" panose="020B0502020202020204" pitchFamily="34" charset="0"/>
                <a:ea typeface="Century Gothic"/>
                <a:cs typeface="Century Gothic"/>
                <a:sym typeface="Century Gothic"/>
              </a:rPr>
              <a:t>español</a:t>
            </a:r>
            <a:r>
              <a:rPr lang="en-GB" sz="2000" kern="0" dirty="0">
                <a:solidFill>
                  <a:srgbClr val="002060"/>
                </a:solidFill>
                <a:latin typeface="Century Gothic" panose="020B0502020202020204" pitchFamily="34" charset="0"/>
                <a:ea typeface="Century Gothic"/>
                <a:cs typeface="Century Gothic"/>
                <a:sym typeface="Century Gothic"/>
              </a:rPr>
              <a:t>   </a:t>
            </a:r>
          </a:p>
        </p:txBody>
      </p:sp>
      <p:sp>
        <p:nvSpPr>
          <p:cNvPr id="41" name="TextBox 40"/>
          <p:cNvSpPr txBox="1"/>
          <p:nvPr/>
        </p:nvSpPr>
        <p:spPr>
          <a:xfrm>
            <a:off x="504286" y="4988269"/>
            <a:ext cx="3407867" cy="396199"/>
          </a:xfrm>
          <a:prstGeom prst="rect">
            <a:avLst/>
          </a:prstGeom>
          <a:noFill/>
        </p:spPr>
        <p:txBody>
          <a:bodyPr wrap="square" rtlCol="0">
            <a:spAutoFit/>
          </a:bodyPr>
          <a:lstStyle/>
          <a:p>
            <a:pPr>
              <a:lnSpc>
                <a:spcPct val="107000"/>
              </a:lnSpc>
              <a:buClr>
                <a:srgbClr val="000000"/>
              </a:buClr>
              <a:buFont typeface="Arial"/>
              <a:buNone/>
            </a:pPr>
            <a:r>
              <a:rPr lang="en-GB" sz="2000" kern="0" dirty="0">
                <a:solidFill>
                  <a:srgbClr val="002060"/>
                </a:solidFill>
                <a:latin typeface="Century Gothic" panose="020B0502020202020204" pitchFamily="34" charset="0"/>
                <a:ea typeface="Century Gothic"/>
                <a:cs typeface="Century Gothic"/>
                <a:sym typeface="Century Gothic"/>
              </a:rPr>
              <a:t>9. </a:t>
            </a:r>
            <a:r>
              <a:rPr lang="en-GB" sz="2000" kern="0" dirty="0" err="1">
                <a:solidFill>
                  <a:srgbClr val="002060"/>
                </a:solidFill>
                <a:latin typeface="Century Gothic" panose="020B0502020202020204" pitchFamily="34" charset="0"/>
                <a:ea typeface="Century Gothic"/>
                <a:cs typeface="Century Gothic"/>
                <a:sym typeface="Century Gothic"/>
              </a:rPr>
              <a:t>Quemo</a:t>
            </a:r>
            <a:endParaRPr lang="en-GB" sz="2000" kern="0" dirty="0">
              <a:solidFill>
                <a:srgbClr val="002060"/>
              </a:solidFill>
              <a:latin typeface="Century Gothic" panose="020B0502020202020204" pitchFamily="34" charset="0"/>
              <a:ea typeface="Century Gothic"/>
              <a:cs typeface="Century Gothic"/>
              <a:sym typeface="Century Gothic"/>
            </a:endParaRPr>
          </a:p>
        </p:txBody>
      </p:sp>
      <p:sp>
        <p:nvSpPr>
          <p:cNvPr id="42" name="TextBox 41"/>
          <p:cNvSpPr txBox="1"/>
          <p:nvPr/>
        </p:nvSpPr>
        <p:spPr>
          <a:xfrm>
            <a:off x="461315" y="5423834"/>
            <a:ext cx="3407867" cy="396199"/>
          </a:xfrm>
          <a:prstGeom prst="rect">
            <a:avLst/>
          </a:prstGeom>
          <a:noFill/>
        </p:spPr>
        <p:txBody>
          <a:bodyPr wrap="square" rtlCol="0">
            <a:spAutoFit/>
          </a:bodyPr>
          <a:lstStyle/>
          <a:p>
            <a:pPr>
              <a:lnSpc>
                <a:spcPct val="107000"/>
              </a:lnSpc>
              <a:buClr>
                <a:srgbClr val="000000"/>
              </a:buClr>
              <a:buFont typeface="Arial"/>
              <a:buNone/>
            </a:pPr>
            <a:r>
              <a:rPr lang="en-GB" sz="2000" kern="0" dirty="0">
                <a:solidFill>
                  <a:srgbClr val="002060"/>
                </a:solidFill>
                <a:latin typeface="Century Gothic" panose="020B0502020202020204" pitchFamily="34" charset="0"/>
                <a:ea typeface="Century Gothic"/>
                <a:cs typeface="Century Gothic"/>
                <a:sym typeface="Century Gothic"/>
              </a:rPr>
              <a:t>10. Me </a:t>
            </a:r>
            <a:r>
              <a:rPr lang="en-GB" sz="2000" kern="0" dirty="0" err="1">
                <a:solidFill>
                  <a:srgbClr val="002060"/>
                </a:solidFill>
                <a:latin typeface="Century Gothic" panose="020B0502020202020204" pitchFamily="34" charset="0"/>
                <a:ea typeface="Century Gothic"/>
                <a:cs typeface="Century Gothic"/>
                <a:sym typeface="Century Gothic"/>
              </a:rPr>
              <a:t>presento</a:t>
            </a:r>
            <a:r>
              <a:rPr lang="en-GB" sz="2000" kern="0" dirty="0">
                <a:solidFill>
                  <a:srgbClr val="002060"/>
                </a:solidFill>
                <a:latin typeface="Century Gothic" panose="020B0502020202020204" pitchFamily="34" charset="0"/>
                <a:ea typeface="Century Gothic"/>
                <a:cs typeface="Century Gothic"/>
                <a:sym typeface="Century Gothic"/>
              </a:rPr>
              <a:t> </a:t>
            </a:r>
          </a:p>
        </p:txBody>
      </p:sp>
      <p:sp>
        <p:nvSpPr>
          <p:cNvPr id="43" name="TextBox 42"/>
          <p:cNvSpPr txBox="1"/>
          <p:nvPr/>
        </p:nvSpPr>
        <p:spPr>
          <a:xfrm>
            <a:off x="307922" y="898863"/>
            <a:ext cx="11046482" cy="400110"/>
          </a:xfrm>
          <a:prstGeom prst="rect">
            <a:avLst/>
          </a:prstGeom>
          <a:noFill/>
        </p:spPr>
        <p:txBody>
          <a:bodyPr wrap="square" rtlCol="0">
            <a:spAutoFit/>
          </a:bodyPr>
          <a:lstStyle/>
          <a:p>
            <a:pPr>
              <a:buClr>
                <a:srgbClr val="000000"/>
              </a:buClr>
              <a:buFont typeface="Arial"/>
              <a:buNone/>
            </a:pPr>
            <a:r>
              <a:rPr lang="en-GB" sz="2000" kern="0" dirty="0">
                <a:solidFill>
                  <a:srgbClr val="4472C4">
                    <a:lumMod val="50000"/>
                  </a:srgbClr>
                </a:solidFill>
                <a:latin typeface="Century Gothic" panose="020B0502020202020204" pitchFamily="34" charset="0"/>
                <a:cs typeface="Arial"/>
                <a:sym typeface="Arial"/>
              </a:rPr>
              <a:t>Read the sentences and tick true or false.</a:t>
            </a:r>
            <a:endParaRPr lang="en-GB" sz="2000" kern="0" dirty="0">
              <a:solidFill>
                <a:srgbClr val="4472C4">
                  <a:lumMod val="50000"/>
                </a:srgbClr>
              </a:solidFill>
              <a:cs typeface="Arial"/>
              <a:sym typeface="Arial"/>
            </a:endParaRPr>
          </a:p>
        </p:txBody>
      </p:sp>
      <p:sp>
        <p:nvSpPr>
          <p:cNvPr id="55" name="TextBox 54"/>
          <p:cNvSpPr txBox="1"/>
          <p:nvPr/>
        </p:nvSpPr>
        <p:spPr>
          <a:xfrm>
            <a:off x="5281683" y="5760149"/>
            <a:ext cx="5511108" cy="400110"/>
          </a:xfrm>
          <a:prstGeom prst="rect">
            <a:avLst/>
          </a:prstGeom>
          <a:noFill/>
        </p:spPr>
        <p:txBody>
          <a:bodyPr wrap="square" rtlCol="0">
            <a:spAutoFit/>
          </a:bodyPr>
          <a:lstStyle/>
          <a:p>
            <a:pPr>
              <a:buClr>
                <a:srgbClr val="000000"/>
              </a:buClr>
              <a:buFont typeface="Arial"/>
              <a:buNone/>
            </a:pPr>
            <a:r>
              <a:rPr lang="en-GB" sz="2000" kern="0" dirty="0">
                <a:solidFill>
                  <a:srgbClr val="002060"/>
                </a:solidFill>
                <a:latin typeface="Century Gothic" panose="020B0502020202020204" pitchFamily="34" charset="0"/>
                <a:cs typeface="Arial"/>
                <a:sym typeface="Arial"/>
              </a:rPr>
              <a:t>He introduces himself to someone.</a:t>
            </a:r>
          </a:p>
        </p:txBody>
      </p:sp>
      <p:sp>
        <p:nvSpPr>
          <p:cNvPr id="47" name="Google Shape;74;p13"/>
          <p:cNvSpPr txBox="1"/>
          <p:nvPr/>
        </p:nvSpPr>
        <p:spPr>
          <a:xfrm>
            <a:off x="5982593" y="6484603"/>
            <a:ext cx="3667737" cy="243609"/>
          </a:xfrm>
          <a:prstGeom prst="rect">
            <a:avLst/>
          </a:prstGeom>
          <a:noFill/>
          <a:ln>
            <a:noFill/>
          </a:ln>
        </p:spPr>
        <p:txBody>
          <a:bodyPr spcFirstLastPara="1" wrap="square" lIns="91425" tIns="45700" rIns="91425" bIns="45700" anchor="t" anchorCtr="0">
            <a:noAutofit/>
          </a:bodyPr>
          <a:lstStyle/>
          <a:p>
            <a:pPr>
              <a:buClr>
                <a:srgbClr val="000000"/>
              </a:buClr>
              <a:buSzPts val="1200"/>
              <a:buFont typeface="Arial"/>
              <a:buNone/>
            </a:pPr>
            <a:r>
              <a:rPr lang="en-GB" sz="1200" kern="0" dirty="0">
                <a:solidFill>
                  <a:srgbClr val="FFFFFF"/>
                </a:solidFill>
                <a:latin typeface="Century Gothic" panose="020B0502020202020204" pitchFamily="34" charset="0"/>
                <a:ea typeface="Century Gothic"/>
                <a:cs typeface="Century Gothic"/>
                <a:sym typeface="Century Gothic"/>
              </a:rPr>
              <a:t>Nick Avery / Emma Marsden / Rachel Hawkes</a:t>
            </a:r>
            <a:endParaRPr sz="1200" kern="0" dirty="0">
              <a:solidFill>
                <a:srgbClr val="FFFFFF"/>
              </a:solidFill>
              <a:latin typeface="Century Gothic" panose="020B0502020202020204" pitchFamily="34" charset="0"/>
              <a:ea typeface="Century Gothic"/>
              <a:cs typeface="Century Gothic"/>
              <a:sym typeface="Century Gothic"/>
            </a:endParaRPr>
          </a:p>
        </p:txBody>
      </p:sp>
      <p:sp>
        <p:nvSpPr>
          <p:cNvPr id="48" name="Explosion 2 47"/>
          <p:cNvSpPr/>
          <p:nvPr/>
        </p:nvSpPr>
        <p:spPr>
          <a:xfrm rot="1480600">
            <a:off x="2092862" y="1873276"/>
            <a:ext cx="640620" cy="653615"/>
          </a:xfrm>
          <a:prstGeom prst="irregularSeal2">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GB" sz="1400" kern="0">
              <a:ln>
                <a:solidFill>
                  <a:srgbClr val="00B0F0"/>
                </a:solidFill>
              </a:ln>
              <a:solidFill>
                <a:srgbClr val="FFFFFF"/>
              </a:solidFill>
              <a:sym typeface="Arial"/>
            </a:endParaRPr>
          </a:p>
        </p:txBody>
      </p:sp>
      <p:sp>
        <p:nvSpPr>
          <p:cNvPr id="52" name="Explosion 2 51"/>
          <p:cNvSpPr/>
          <p:nvPr/>
        </p:nvSpPr>
        <p:spPr>
          <a:xfrm rot="1480600">
            <a:off x="3584313" y="1420348"/>
            <a:ext cx="640620" cy="653615"/>
          </a:xfrm>
          <a:prstGeom prst="irregularSeal2">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GB" sz="1400" kern="0">
              <a:ln>
                <a:solidFill>
                  <a:srgbClr val="00B0F0"/>
                </a:solidFill>
              </a:ln>
              <a:solidFill>
                <a:srgbClr val="FFFFFF"/>
              </a:solidFill>
              <a:sym typeface="Arial"/>
            </a:endParaRPr>
          </a:p>
        </p:txBody>
      </p:sp>
      <p:sp>
        <p:nvSpPr>
          <p:cNvPr id="58" name="Explosion 2 57"/>
          <p:cNvSpPr/>
          <p:nvPr/>
        </p:nvSpPr>
        <p:spPr>
          <a:xfrm rot="1480600">
            <a:off x="1475233" y="2348661"/>
            <a:ext cx="640620" cy="653615"/>
          </a:xfrm>
          <a:prstGeom prst="irregularSeal2">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GB" sz="1400" kern="0">
              <a:ln>
                <a:solidFill>
                  <a:srgbClr val="00B0F0"/>
                </a:solidFill>
              </a:ln>
              <a:solidFill>
                <a:srgbClr val="FFFFFF"/>
              </a:solidFill>
              <a:sym typeface="Arial"/>
            </a:endParaRPr>
          </a:p>
        </p:txBody>
      </p:sp>
      <p:sp>
        <p:nvSpPr>
          <p:cNvPr id="59" name="Explosion 2 58"/>
          <p:cNvSpPr/>
          <p:nvPr/>
        </p:nvSpPr>
        <p:spPr>
          <a:xfrm rot="1480600">
            <a:off x="2211548" y="2770104"/>
            <a:ext cx="640620" cy="653615"/>
          </a:xfrm>
          <a:prstGeom prst="irregularSeal2">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GB" sz="1400" kern="0">
              <a:ln>
                <a:solidFill>
                  <a:srgbClr val="00B0F0"/>
                </a:solidFill>
              </a:ln>
              <a:solidFill>
                <a:srgbClr val="FFFFFF"/>
              </a:solidFill>
              <a:sym typeface="Arial"/>
            </a:endParaRPr>
          </a:p>
        </p:txBody>
      </p:sp>
      <p:sp>
        <p:nvSpPr>
          <p:cNvPr id="60" name="Explosion 2 59"/>
          <p:cNvSpPr/>
          <p:nvPr/>
        </p:nvSpPr>
        <p:spPr>
          <a:xfrm rot="1480600">
            <a:off x="3334374" y="3163761"/>
            <a:ext cx="640620" cy="653615"/>
          </a:xfrm>
          <a:prstGeom prst="irregularSeal2">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GB" sz="1400" kern="0">
              <a:ln>
                <a:solidFill>
                  <a:srgbClr val="00B0F0"/>
                </a:solidFill>
              </a:ln>
              <a:solidFill>
                <a:srgbClr val="FFFFFF"/>
              </a:solidFill>
              <a:sym typeface="Arial"/>
            </a:endParaRPr>
          </a:p>
        </p:txBody>
      </p:sp>
      <p:sp>
        <p:nvSpPr>
          <p:cNvPr id="61" name="Explosion 2 60"/>
          <p:cNvSpPr/>
          <p:nvPr/>
        </p:nvSpPr>
        <p:spPr>
          <a:xfrm rot="1480600">
            <a:off x="1739963" y="3618322"/>
            <a:ext cx="640620" cy="653615"/>
          </a:xfrm>
          <a:prstGeom prst="irregularSeal2">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GB" sz="1400" kern="0">
              <a:ln>
                <a:solidFill>
                  <a:srgbClr val="00B0F0"/>
                </a:solidFill>
              </a:ln>
              <a:solidFill>
                <a:srgbClr val="FFFFFF"/>
              </a:solidFill>
              <a:sym typeface="Arial"/>
            </a:endParaRPr>
          </a:p>
        </p:txBody>
      </p:sp>
      <p:sp>
        <p:nvSpPr>
          <p:cNvPr id="62" name="Explosion 2 61"/>
          <p:cNvSpPr/>
          <p:nvPr/>
        </p:nvSpPr>
        <p:spPr>
          <a:xfrm rot="1480600">
            <a:off x="2324257" y="4004067"/>
            <a:ext cx="640620" cy="653615"/>
          </a:xfrm>
          <a:prstGeom prst="irregularSeal2">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GB" sz="1400" kern="0">
              <a:ln>
                <a:solidFill>
                  <a:srgbClr val="00B0F0"/>
                </a:solidFill>
              </a:ln>
              <a:solidFill>
                <a:srgbClr val="FFFFFF"/>
              </a:solidFill>
              <a:sym typeface="Arial"/>
            </a:endParaRPr>
          </a:p>
        </p:txBody>
      </p:sp>
      <p:sp>
        <p:nvSpPr>
          <p:cNvPr id="63" name="Explosion 2 62"/>
          <p:cNvSpPr/>
          <p:nvPr/>
        </p:nvSpPr>
        <p:spPr>
          <a:xfrm rot="1480600">
            <a:off x="2885966" y="4416780"/>
            <a:ext cx="640620" cy="653615"/>
          </a:xfrm>
          <a:prstGeom prst="irregularSeal2">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GB" sz="1400" kern="0">
              <a:ln>
                <a:solidFill>
                  <a:srgbClr val="00B0F0"/>
                </a:solidFill>
              </a:ln>
              <a:solidFill>
                <a:srgbClr val="FFFFFF"/>
              </a:solidFill>
              <a:sym typeface="Arial"/>
            </a:endParaRPr>
          </a:p>
        </p:txBody>
      </p:sp>
      <p:sp>
        <p:nvSpPr>
          <p:cNvPr id="64" name="Explosion 2 63"/>
          <p:cNvSpPr/>
          <p:nvPr/>
        </p:nvSpPr>
        <p:spPr>
          <a:xfrm rot="1480600">
            <a:off x="1892864" y="4871256"/>
            <a:ext cx="640620" cy="653615"/>
          </a:xfrm>
          <a:prstGeom prst="irregularSeal2">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GB" sz="1400" kern="0">
              <a:ln>
                <a:solidFill>
                  <a:srgbClr val="00B0F0"/>
                </a:solidFill>
              </a:ln>
              <a:solidFill>
                <a:srgbClr val="FFFFFF"/>
              </a:solidFill>
              <a:sym typeface="Arial"/>
            </a:endParaRPr>
          </a:p>
        </p:txBody>
      </p:sp>
      <p:sp>
        <p:nvSpPr>
          <p:cNvPr id="65" name="Explosion 2 64"/>
          <p:cNvSpPr/>
          <p:nvPr/>
        </p:nvSpPr>
        <p:spPr>
          <a:xfrm rot="1480600">
            <a:off x="2641757" y="5282736"/>
            <a:ext cx="640620" cy="653615"/>
          </a:xfrm>
          <a:prstGeom prst="irregularSeal2">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GB" sz="1400" kern="0">
              <a:ln>
                <a:solidFill>
                  <a:srgbClr val="00B0F0"/>
                </a:solidFill>
              </a:ln>
              <a:solidFill>
                <a:srgbClr val="FFFFFF"/>
              </a:solidFill>
              <a:sym typeface="Arial"/>
            </a:endParaRPr>
          </a:p>
        </p:txBody>
      </p:sp>
    </p:spTree>
    <p:extLst>
      <p:ext uri="{BB962C8B-B14F-4D97-AF65-F5344CB8AC3E}">
        <p14:creationId xmlns:p14="http://schemas.microsoft.com/office/powerpoint/2010/main" val="214759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500"/>
                                        <p:tgtEl>
                                          <p:spTgt spid="4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500"/>
                                        <p:tgtEl>
                                          <p:spTgt spid="4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500"/>
                                        <p:tgtEl>
                                          <p:spTgt spid="4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fade">
                                      <p:cBhvr>
                                        <p:cTn id="50" dur="500"/>
                                        <p:tgtEl>
                                          <p:spTgt spid="5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fade">
                                      <p:cBhvr>
                                        <p:cTn id="53" dur="500"/>
                                        <p:tgtEl>
                                          <p:spTgt spid="5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500"/>
                                        <p:tgtEl>
                                          <p:spTgt spid="6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fade">
                                      <p:cBhvr>
                                        <p:cTn id="59" dur="500"/>
                                        <p:tgtEl>
                                          <p:spTgt spid="6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fade">
                                      <p:cBhvr>
                                        <p:cTn id="62" dur="500"/>
                                        <p:tgtEl>
                                          <p:spTgt spid="6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fade">
                                      <p:cBhvr>
                                        <p:cTn id="65" dur="500"/>
                                        <p:tgtEl>
                                          <p:spTgt spid="6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4"/>
                                        </p:tgtEl>
                                        <p:attrNameLst>
                                          <p:attrName>style.visibility</p:attrName>
                                        </p:attrNameLst>
                                      </p:cBhvr>
                                      <p:to>
                                        <p:strVal val="visible"/>
                                      </p:to>
                                    </p:set>
                                    <p:animEffect transition="in" filter="fade">
                                      <p:cBhvr>
                                        <p:cTn id="68" dur="500"/>
                                        <p:tgtEl>
                                          <p:spTgt spid="6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5"/>
                                        </p:tgtEl>
                                        <p:attrNameLst>
                                          <p:attrName>style.visibility</p:attrName>
                                        </p:attrNameLst>
                                      </p:cBhvr>
                                      <p:to>
                                        <p:strVal val="visible"/>
                                      </p:to>
                                    </p:set>
                                    <p:animEffect transition="in" filter="fade">
                                      <p:cBhvr>
                                        <p:cTn id="71" dur="500"/>
                                        <p:tgtEl>
                                          <p:spTgt spid="65"/>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43"/>
                                        </p:tgtEl>
                                        <p:attrNameLst>
                                          <p:attrName>style.visibility</p:attrName>
                                        </p:attrNameLst>
                                      </p:cBhvr>
                                      <p:to>
                                        <p:strVal val="visible"/>
                                      </p:to>
                                    </p:set>
                                  </p:childTnLst>
                                </p:cTn>
                              </p:par>
                              <p:par>
                                <p:cTn id="76" presetID="10" presetClass="entr" presetSubtype="0" fill="hold" nodeType="with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fade">
                                      <p:cBhvr>
                                        <p:cTn id="78" dur="500"/>
                                        <p:tgtEl>
                                          <p:spTgt spid="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fade">
                                      <p:cBhvr>
                                        <p:cTn id="81" dur="500"/>
                                        <p:tgtEl>
                                          <p:spTgt spid="1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fade">
                                      <p:cBhvr>
                                        <p:cTn id="84" dur="500"/>
                                        <p:tgtEl>
                                          <p:spTgt spid="1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fade">
                                      <p:cBhvr>
                                        <p:cTn id="87" dur="500"/>
                                        <p:tgtEl>
                                          <p:spTgt spid="1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fade">
                                      <p:cBhvr>
                                        <p:cTn id="90" dur="500"/>
                                        <p:tgtEl>
                                          <p:spTgt spid="1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fade">
                                      <p:cBhvr>
                                        <p:cTn id="93" dur="500"/>
                                        <p:tgtEl>
                                          <p:spTgt spid="1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fade">
                                      <p:cBhvr>
                                        <p:cTn id="96" dur="500"/>
                                        <p:tgtEl>
                                          <p:spTgt spid="16"/>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fade">
                                      <p:cBhvr>
                                        <p:cTn id="99" dur="500"/>
                                        <p:tgtEl>
                                          <p:spTgt spid="17"/>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fade">
                                      <p:cBhvr>
                                        <p:cTn id="102" dur="500"/>
                                        <p:tgtEl>
                                          <p:spTgt spid="28"/>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fade">
                                      <p:cBhvr>
                                        <p:cTn id="105" dur="500"/>
                                        <p:tgtEl>
                                          <p:spTgt spid="29"/>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5"/>
                                        </p:tgtEl>
                                        <p:attrNameLst>
                                          <p:attrName>style.visibility</p:attrName>
                                        </p:attrNameLst>
                                      </p:cBhvr>
                                      <p:to>
                                        <p:strVal val="visible"/>
                                      </p:to>
                                    </p:set>
                                    <p:animEffect transition="in" filter="fade">
                                      <p:cBhvr>
                                        <p:cTn id="108" dur="500"/>
                                        <p:tgtEl>
                                          <p:spTgt spid="55"/>
                                        </p:tgtEl>
                                      </p:cBhvr>
                                    </p:animEffec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8"/>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20"/>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19"/>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22"/>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21"/>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23"/>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24"/>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25"/>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26"/>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3" grpId="0"/>
      <p:bldP spid="34" grpId="0"/>
      <p:bldP spid="35" grpId="0"/>
      <p:bldP spid="36" grpId="0"/>
      <p:bldP spid="37" grpId="0"/>
      <p:bldP spid="38" grpId="0"/>
      <p:bldP spid="39" grpId="0"/>
      <p:bldP spid="40" grpId="0"/>
      <p:bldP spid="41" grpId="0"/>
      <p:bldP spid="42" grpId="0"/>
      <p:bldP spid="43" grpId="0"/>
      <p:bldP spid="55" grpId="0"/>
      <p:bldP spid="48" grpId="0" animBg="1"/>
      <p:bldP spid="52" grpId="0" animBg="1"/>
      <p:bldP spid="58" grpId="0" animBg="1"/>
      <p:bldP spid="59" grpId="0" animBg="1"/>
      <p:bldP spid="60" grpId="0" animBg="1"/>
      <p:bldP spid="61" grpId="0" animBg="1"/>
      <p:bldP spid="62" grpId="0" animBg="1"/>
      <p:bldP spid="63" grpId="0" animBg="1"/>
      <p:bldP spid="64" grpId="0" animBg="1"/>
      <p:bldP spid="6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33706" y="697454"/>
            <a:ext cx="8638411" cy="4501382"/>
          </a:xfrm>
          <a:prstGeom prst="rect">
            <a:avLst/>
          </a:prstGeom>
        </p:spPr>
      </p:pic>
      <p:sp>
        <p:nvSpPr>
          <p:cNvPr id="5" name="Line Callout 1 (Accent Bar) 4"/>
          <p:cNvSpPr/>
          <p:nvPr/>
        </p:nvSpPr>
        <p:spPr>
          <a:xfrm>
            <a:off x="9401058" y="440969"/>
            <a:ext cx="2790942" cy="713187"/>
          </a:xfrm>
          <a:prstGeom prst="accentCallout1">
            <a:avLst>
              <a:gd name="adj1" fmla="val 56909"/>
              <a:gd name="adj2" fmla="val -5213"/>
              <a:gd name="adj3" fmla="val 57446"/>
              <a:gd name="adj4" fmla="val -13659"/>
            </a:avLst>
          </a:prstGeom>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r>
              <a:rPr lang="nl-NL" sz="1600" dirty="0">
                <a:solidFill>
                  <a:srgbClr val="002060"/>
                </a:solidFill>
                <a:latin typeface="Century Gothic" panose="020B0502020202020204" pitchFamily="34" charset="0"/>
              </a:rPr>
              <a:t>Begin with reading and listening activities to establish and practise grammatical knowledge.</a:t>
            </a:r>
          </a:p>
        </p:txBody>
      </p:sp>
      <p:sp>
        <p:nvSpPr>
          <p:cNvPr id="6" name="Line Callout 1 (Accent Bar) 5"/>
          <p:cNvSpPr/>
          <p:nvPr/>
        </p:nvSpPr>
        <p:spPr>
          <a:xfrm>
            <a:off x="9401058" y="2654300"/>
            <a:ext cx="2790942" cy="1854200"/>
          </a:xfrm>
          <a:prstGeom prst="accentCallout1">
            <a:avLst>
              <a:gd name="adj1" fmla="val 50621"/>
              <a:gd name="adj2" fmla="val -3588"/>
              <a:gd name="adj3" fmla="val 49863"/>
              <a:gd name="adj4" fmla="val -256066"/>
            </a:avLst>
          </a:prstGeom>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r>
              <a:rPr lang="nl-NL" sz="1600" dirty="0">
                <a:solidFill>
                  <a:srgbClr val="002060"/>
                </a:solidFill>
                <a:latin typeface="Century Gothic" panose="020B0502020202020204" pitchFamily="34" charset="0"/>
              </a:rPr>
              <a:t>Remove cues so that learners </a:t>
            </a:r>
            <a:r>
              <a:rPr lang="nl-NL" sz="1600" i="1" dirty="0">
                <a:solidFill>
                  <a:srgbClr val="002060"/>
                </a:solidFill>
                <a:latin typeface="Century Gothic" panose="020B0502020202020204" pitchFamily="34" charset="0"/>
              </a:rPr>
              <a:t>have to </a:t>
            </a:r>
            <a:r>
              <a:rPr lang="nl-NL" sz="1600" dirty="0">
                <a:solidFill>
                  <a:srgbClr val="002060"/>
                </a:solidFill>
                <a:latin typeface="Century Gothic" panose="020B0502020202020204" pitchFamily="34" charset="0"/>
              </a:rPr>
              <a:t>pay attention to the grammar feature to complete activity.</a:t>
            </a:r>
          </a:p>
          <a:p>
            <a:endParaRPr lang="nl-NL" sz="1600" dirty="0">
              <a:solidFill>
                <a:srgbClr val="002060"/>
              </a:solidFill>
              <a:latin typeface="Century Gothic" panose="020B0502020202020204" pitchFamily="34" charset="0"/>
            </a:endParaRPr>
          </a:p>
          <a:p>
            <a:r>
              <a:rPr lang="nl-NL" sz="1600" dirty="0">
                <a:solidFill>
                  <a:srgbClr val="002060"/>
                </a:solidFill>
                <a:latin typeface="Century Gothic" panose="020B0502020202020204" pitchFamily="34" charset="0"/>
              </a:rPr>
              <a:t>Tip: Part of a sentence can be ‘missing’. In this case, we removed the names of the people who were the objects of the action as this is an obvious cue for understanding ‘action done to other person’.</a:t>
            </a:r>
          </a:p>
        </p:txBody>
      </p:sp>
      <p:sp>
        <p:nvSpPr>
          <p:cNvPr id="8" name="Line Callout 1 (Accent Bar) 7"/>
          <p:cNvSpPr/>
          <p:nvPr/>
        </p:nvSpPr>
        <p:spPr>
          <a:xfrm>
            <a:off x="3261516" y="245026"/>
            <a:ext cx="5566797" cy="195943"/>
          </a:xfrm>
          <a:prstGeom prst="accentCallout1">
            <a:avLst>
              <a:gd name="adj1" fmla="val 51124"/>
              <a:gd name="adj2" fmla="val -5401"/>
              <a:gd name="adj3" fmla="val 290172"/>
              <a:gd name="adj4" fmla="val -18576"/>
            </a:avLst>
          </a:prstGeom>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r>
              <a:rPr lang="nl-NL" sz="1600" dirty="0">
                <a:solidFill>
                  <a:srgbClr val="002060"/>
                </a:solidFill>
                <a:latin typeface="Century Gothic" panose="020B0502020202020204" pitchFamily="34" charset="0"/>
              </a:rPr>
              <a:t>Wherever possible, use meaningful contexts.</a:t>
            </a:r>
          </a:p>
        </p:txBody>
      </p:sp>
      <p:sp>
        <p:nvSpPr>
          <p:cNvPr id="11" name="Line Callout 1 (Accent Bar) 10"/>
          <p:cNvSpPr/>
          <p:nvPr/>
        </p:nvSpPr>
        <p:spPr>
          <a:xfrm>
            <a:off x="5377543" y="5889171"/>
            <a:ext cx="6814457" cy="261257"/>
          </a:xfrm>
          <a:prstGeom prst="accentCallout1">
            <a:avLst>
              <a:gd name="adj1" fmla="val 64904"/>
              <a:gd name="adj2" fmla="val -8333"/>
              <a:gd name="adj3" fmla="val -288639"/>
              <a:gd name="adj4" fmla="val -17496"/>
            </a:avLst>
          </a:prstGeom>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r>
              <a:rPr lang="nl-NL" sz="1600" dirty="0">
                <a:solidFill>
                  <a:srgbClr val="002060"/>
                </a:solidFill>
                <a:latin typeface="Century Gothic" panose="020B0502020202020204" pitchFamily="34" charset="0"/>
              </a:rPr>
              <a:t>Statements in true/false activity require an active choice between ‘action done to self’ and ‘action done to other person’.</a:t>
            </a:r>
          </a:p>
        </p:txBody>
      </p:sp>
    </p:spTree>
    <p:extLst>
      <p:ext uri="{BB962C8B-B14F-4D97-AF65-F5344CB8AC3E}">
        <p14:creationId xmlns:p14="http://schemas.microsoft.com/office/powerpoint/2010/main" val="347196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1977" t="15771" r="14834" b="20544"/>
          <a:stretch/>
        </p:blipFill>
        <p:spPr>
          <a:xfrm>
            <a:off x="489857" y="566058"/>
            <a:ext cx="8679162" cy="4920342"/>
          </a:xfrm>
          <a:prstGeom prst="rect">
            <a:avLst/>
          </a:prstGeom>
          <a:ln>
            <a:solidFill>
              <a:srgbClr val="002060"/>
            </a:solidFill>
          </a:ln>
          <a:effectLst>
            <a:outerShdw blurRad="50800" dist="38100" algn="l" rotWithShape="0">
              <a:prstClr val="black">
                <a:alpha val="40000"/>
              </a:prstClr>
            </a:outerShdw>
          </a:effectLst>
        </p:spPr>
      </p:pic>
      <p:sp>
        <p:nvSpPr>
          <p:cNvPr id="5" name="Line Callout 1 (Accent Bar) 4"/>
          <p:cNvSpPr/>
          <p:nvPr/>
        </p:nvSpPr>
        <p:spPr>
          <a:xfrm>
            <a:off x="9553459" y="1664208"/>
            <a:ext cx="2425182" cy="1554480"/>
          </a:xfrm>
          <a:prstGeom prst="accentCallout1">
            <a:avLst>
              <a:gd name="adj1" fmla="val 52330"/>
              <a:gd name="adj2" fmla="val -5213"/>
              <a:gd name="adj3" fmla="val 54393"/>
              <a:gd name="adj4" fmla="val -62435"/>
            </a:avLst>
          </a:prstGeom>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r>
              <a:rPr lang="nl-NL" sz="1600" dirty="0">
                <a:solidFill>
                  <a:srgbClr val="002060"/>
                </a:solidFill>
                <a:latin typeface="Century Gothic" panose="020B0502020202020204" pitchFamily="34" charset="0"/>
              </a:rPr>
              <a:t>The tables for most practice activities are simple. Students can simply write 1-10 in their books to avoid printing!</a:t>
            </a:r>
          </a:p>
          <a:p>
            <a:endParaRPr lang="nl-NL" sz="16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396295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489244" cy="867128"/>
          </a:xfrm>
          <a:prstGeom prst="rect">
            <a:avLst/>
          </a:prstGeom>
        </p:spPr>
      </p:pic>
      <p:sp>
        <p:nvSpPr>
          <p:cNvPr id="4" name="Title 3"/>
          <p:cNvSpPr>
            <a:spLocks noGrp="1"/>
          </p:cNvSpPr>
          <p:nvPr>
            <p:ph type="title"/>
          </p:nvPr>
        </p:nvSpPr>
        <p:spPr>
          <a:xfrm>
            <a:off x="208494" y="0"/>
            <a:ext cx="7919508" cy="1325563"/>
          </a:xfrm>
        </p:spPr>
        <p:txBody>
          <a:bodyPr>
            <a:normAutofit/>
          </a:bodyPr>
          <a:lstStyle/>
          <a:p>
            <a:r>
              <a:rPr lang="en-GB" sz="2800" b="1" dirty="0">
                <a:solidFill>
                  <a:schemeClr val="bg1"/>
                </a:solidFill>
              </a:rPr>
              <a:t>Content of the session</a:t>
            </a:r>
          </a:p>
        </p:txBody>
      </p:sp>
      <p:sp>
        <p:nvSpPr>
          <p:cNvPr id="5" name="Content Placeholder 4"/>
          <p:cNvSpPr>
            <a:spLocks noGrp="1"/>
          </p:cNvSpPr>
          <p:nvPr>
            <p:ph idx="1"/>
          </p:nvPr>
        </p:nvSpPr>
        <p:spPr>
          <a:xfrm>
            <a:off x="371476" y="1325563"/>
            <a:ext cx="11530012" cy="4771779"/>
          </a:xfrm>
        </p:spPr>
        <p:txBody>
          <a:bodyPr>
            <a:normAutofit/>
          </a:bodyPr>
          <a:lstStyle/>
          <a:p>
            <a:pPr marL="514350" lvl="0" indent="-514350">
              <a:lnSpc>
                <a:spcPct val="100000"/>
              </a:lnSpc>
              <a:buFont typeface="+mj-lt"/>
              <a:buAutoNum type="arabicPeriod"/>
            </a:pPr>
            <a:r>
              <a:rPr lang="en-GB" dirty="0"/>
              <a:t>Key issue 1: What grammar to teach and when</a:t>
            </a:r>
          </a:p>
          <a:p>
            <a:pPr marL="0" lvl="0" indent="0">
              <a:lnSpc>
                <a:spcPct val="100000"/>
              </a:lnSpc>
              <a:buNone/>
            </a:pPr>
            <a:r>
              <a:rPr lang="en-GB" sz="1900" dirty="0"/>
              <a:t>(determining the difficulty of grammar; order of teaching; setting and managing expectations)</a:t>
            </a:r>
          </a:p>
          <a:p>
            <a:pPr marL="0" indent="0">
              <a:lnSpc>
                <a:spcPct val="100000"/>
              </a:lnSpc>
              <a:buNone/>
            </a:pPr>
            <a:r>
              <a:rPr lang="en-GB" dirty="0"/>
              <a:t>2.  Key issue 2: Principles of how to teach grammar </a:t>
            </a:r>
            <a:r>
              <a:rPr lang="en-GB" sz="2000" dirty="0">
                <a:solidFill>
                  <a:srgbClr val="FA3000"/>
                </a:solidFill>
              </a:rPr>
              <a:t>(and the concerns!)</a:t>
            </a:r>
            <a:endParaRPr lang="en-GB" dirty="0">
              <a:solidFill>
                <a:srgbClr val="FA3000"/>
              </a:solidFill>
            </a:endParaRPr>
          </a:p>
          <a:p>
            <a:pPr marL="457200" indent="-457200">
              <a:lnSpc>
                <a:spcPct val="100000"/>
              </a:lnSpc>
              <a:buFont typeface="+mj-lt"/>
              <a:buAutoNum type="arabicPeriod" startAt="3"/>
            </a:pPr>
            <a:r>
              <a:rPr lang="en-GB" dirty="0"/>
              <a:t>Summary of key principles for grammar teaching</a:t>
            </a:r>
          </a:p>
          <a:p>
            <a:pPr marL="457200" indent="-457200">
              <a:lnSpc>
                <a:spcPct val="100000"/>
              </a:lnSpc>
              <a:buFont typeface="+mj-lt"/>
              <a:buAutoNum type="arabicPeriod" startAt="3"/>
            </a:pPr>
            <a:r>
              <a:rPr lang="en-GB" dirty="0"/>
              <a:t>Sample resources</a:t>
            </a:r>
          </a:p>
          <a:p>
            <a:pPr marL="457200" indent="-457200">
              <a:lnSpc>
                <a:spcPct val="100000"/>
              </a:lnSpc>
              <a:buFont typeface="+mj-lt"/>
              <a:buAutoNum type="arabicPeriod" startAt="3"/>
            </a:pPr>
            <a:r>
              <a:rPr lang="en-GB" dirty="0"/>
              <a:t>Hands-on classroom activity development</a:t>
            </a:r>
          </a:p>
          <a:p>
            <a:pPr marL="457200" indent="-457200">
              <a:lnSpc>
                <a:spcPct val="100000"/>
              </a:lnSpc>
              <a:buFont typeface="+mj-lt"/>
              <a:buAutoNum type="arabicPeriod" startAt="3"/>
            </a:pPr>
            <a:r>
              <a:rPr lang="en-GB" dirty="0"/>
              <a:t>Grammar teaching discussion document for observing lessons</a:t>
            </a:r>
          </a:p>
          <a:p>
            <a:pPr marL="457200" indent="-457200">
              <a:lnSpc>
                <a:spcPct val="100000"/>
              </a:lnSpc>
              <a:buFont typeface="+mj-lt"/>
              <a:buAutoNum type="arabicPeriod" startAt="3"/>
            </a:pPr>
            <a:r>
              <a:rPr lang="en-GB" dirty="0"/>
              <a:t>Update on scheme of work</a:t>
            </a:r>
          </a:p>
          <a:p>
            <a:pPr marL="514350" lvl="0" indent="-514350">
              <a:lnSpc>
                <a:spcPct val="100000"/>
              </a:lnSpc>
              <a:buFont typeface="+mj-lt"/>
              <a:buAutoNum type="arabicPeriod" startAt="3"/>
            </a:pPr>
            <a:endParaRPr lang="en-GB" dirty="0"/>
          </a:p>
          <a:p>
            <a:pPr marL="514350" lvl="0" indent="-514350">
              <a:lnSpc>
                <a:spcPct val="100000"/>
              </a:lnSpc>
              <a:buFont typeface="+mj-lt"/>
              <a:buAutoNum type="arabicPeriod" startAt="3"/>
            </a:pPr>
            <a:endParaRPr lang="en-GB" dirty="0"/>
          </a:p>
        </p:txBody>
      </p:sp>
      <p:sp>
        <p:nvSpPr>
          <p:cNvPr id="6" name="TextBox 5"/>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spTree>
    <p:extLst>
      <p:ext uri="{BB962C8B-B14F-4D97-AF65-F5344CB8AC3E}">
        <p14:creationId xmlns:p14="http://schemas.microsoft.com/office/powerpoint/2010/main" val="2635095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2117" t="14850" r="14824" b="21360"/>
          <a:stretch/>
        </p:blipFill>
        <p:spPr>
          <a:xfrm>
            <a:off x="667688" y="910957"/>
            <a:ext cx="7146276" cy="4066446"/>
          </a:xfrm>
          <a:prstGeom prst="rect">
            <a:avLst/>
          </a:prstGeom>
          <a:ln>
            <a:solidFill>
              <a:srgbClr val="002060"/>
            </a:solidFill>
          </a:ln>
          <a:effectLst>
            <a:outerShdw blurRad="50800" dist="38100" algn="l" rotWithShape="0">
              <a:prstClr val="black">
                <a:alpha val="40000"/>
              </a:prstClr>
            </a:outerShdw>
          </a:effectLst>
        </p:spPr>
      </p:pic>
      <p:sp>
        <p:nvSpPr>
          <p:cNvPr id="5" name="Line Callout 1 (Accent Bar) 4"/>
          <p:cNvSpPr/>
          <p:nvPr/>
        </p:nvSpPr>
        <p:spPr>
          <a:xfrm>
            <a:off x="8715258" y="2848932"/>
            <a:ext cx="3226370" cy="713187"/>
          </a:xfrm>
          <a:prstGeom prst="accentCallout1">
            <a:avLst>
              <a:gd name="adj1" fmla="val 53857"/>
              <a:gd name="adj2" fmla="val -4823"/>
              <a:gd name="adj3" fmla="val 56937"/>
              <a:gd name="adj4" fmla="val -56886"/>
            </a:avLst>
          </a:prstGeom>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r>
              <a:rPr lang="nl-NL" sz="1600" dirty="0">
                <a:solidFill>
                  <a:srgbClr val="002060"/>
                </a:solidFill>
                <a:latin typeface="Century Gothic" panose="020B0502020202020204" pitchFamily="34" charset="0"/>
              </a:rPr>
              <a:t>An active choice is required between the meanings represented by the two pictures (‘action done to self’ versus ‘action done to other person’).</a:t>
            </a:r>
          </a:p>
        </p:txBody>
      </p:sp>
      <p:sp>
        <p:nvSpPr>
          <p:cNvPr id="7" name="Line Callout 1 (Accent Bar) 6"/>
          <p:cNvSpPr/>
          <p:nvPr/>
        </p:nvSpPr>
        <p:spPr>
          <a:xfrm>
            <a:off x="8715258" y="1077054"/>
            <a:ext cx="2790942" cy="713187"/>
          </a:xfrm>
          <a:prstGeom prst="accentCallout1">
            <a:avLst>
              <a:gd name="adj1" fmla="val 53857"/>
              <a:gd name="adj2" fmla="val -4823"/>
              <a:gd name="adj3" fmla="val 51340"/>
              <a:gd name="adj4" fmla="val -262046"/>
            </a:avLst>
          </a:prstGeom>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r>
              <a:rPr lang="nl-NL" sz="1600" dirty="0">
                <a:solidFill>
                  <a:srgbClr val="002060"/>
                </a:solidFill>
                <a:latin typeface="Century Gothic" panose="020B0502020202020204" pitchFamily="34" charset="0"/>
              </a:rPr>
              <a:t>An action button can be inserted to play audio in powerpoints (go to </a:t>
            </a:r>
            <a:r>
              <a:rPr lang="nl-NL" sz="1600" i="1" dirty="0">
                <a:solidFill>
                  <a:srgbClr val="002060"/>
                </a:solidFill>
                <a:latin typeface="Century Gothic" panose="020B0502020202020204" pitchFamily="34" charset="0"/>
              </a:rPr>
              <a:t>insert</a:t>
            </a:r>
            <a:r>
              <a:rPr lang="nl-NL" sz="1600" dirty="0">
                <a:solidFill>
                  <a:srgbClr val="002060"/>
                </a:solidFill>
                <a:latin typeface="Century Gothic" panose="020B0502020202020204" pitchFamily="34" charset="0"/>
              </a:rPr>
              <a:t> -&gt; </a:t>
            </a:r>
            <a:r>
              <a:rPr lang="nl-NL" sz="1600" i="1" dirty="0">
                <a:solidFill>
                  <a:srgbClr val="002060"/>
                </a:solidFill>
                <a:latin typeface="Century Gothic" panose="020B0502020202020204" pitchFamily="34" charset="0"/>
              </a:rPr>
              <a:t>shapes</a:t>
            </a:r>
            <a:r>
              <a:rPr lang="nl-NL" sz="1600" dirty="0">
                <a:solidFill>
                  <a:srgbClr val="002060"/>
                </a:solidFill>
                <a:latin typeface="Century Gothic" panose="020B0502020202020204" pitchFamily="34" charset="0"/>
              </a:rPr>
              <a:t>  -&gt; </a:t>
            </a:r>
            <a:r>
              <a:rPr lang="nl-NL" sz="1600" i="1" dirty="0">
                <a:solidFill>
                  <a:srgbClr val="002060"/>
                </a:solidFill>
                <a:latin typeface="Century Gothic" panose="020B0502020202020204" pitchFamily="34" charset="0"/>
              </a:rPr>
              <a:t>action button</a:t>
            </a:r>
            <a:r>
              <a:rPr lang="nl-NL" sz="1600" dirty="0">
                <a:solidFill>
                  <a:srgbClr val="002060"/>
                </a:solidFill>
                <a:latin typeface="Century Gothic" panose="020B0502020202020204" pitchFamily="34" charset="0"/>
              </a:rPr>
              <a:t>). Consider using orange to make it stand out.</a:t>
            </a:r>
          </a:p>
        </p:txBody>
      </p:sp>
      <p:sp>
        <p:nvSpPr>
          <p:cNvPr id="8" name="Line Callout 1 (Accent Bar) 7"/>
          <p:cNvSpPr/>
          <p:nvPr/>
        </p:nvSpPr>
        <p:spPr>
          <a:xfrm>
            <a:off x="8715257" y="4620810"/>
            <a:ext cx="3226371" cy="713187"/>
          </a:xfrm>
          <a:prstGeom prst="accentCallout1">
            <a:avLst>
              <a:gd name="adj1" fmla="val 53857"/>
              <a:gd name="adj2" fmla="val -4823"/>
              <a:gd name="adj3" fmla="val -24468"/>
              <a:gd name="adj4" fmla="val -27529"/>
            </a:avLst>
          </a:prstGeom>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r>
              <a:rPr lang="nl-NL" sz="1600" dirty="0">
                <a:solidFill>
                  <a:srgbClr val="002060"/>
                </a:solidFill>
                <a:latin typeface="Century Gothic" panose="020B0502020202020204" pitchFamily="34" charset="0"/>
              </a:rPr>
              <a:t>Most NCELP listening and reading practice activities have around 10 items.</a:t>
            </a:r>
          </a:p>
        </p:txBody>
      </p:sp>
      <p:sp>
        <p:nvSpPr>
          <p:cNvPr id="9" name="TextBox 8"/>
          <p:cNvSpPr txBox="1"/>
          <p:nvPr/>
        </p:nvSpPr>
        <p:spPr>
          <a:xfrm>
            <a:off x="2198915" y="354523"/>
            <a:ext cx="410391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Example item for listening</a:t>
            </a:r>
          </a:p>
        </p:txBody>
      </p:sp>
      <p:sp>
        <p:nvSpPr>
          <p:cNvPr id="10" name="Line Callout 1 (Accent Bar) 9"/>
          <p:cNvSpPr/>
          <p:nvPr/>
        </p:nvSpPr>
        <p:spPr>
          <a:xfrm>
            <a:off x="3561365" y="5333997"/>
            <a:ext cx="4488125" cy="713187"/>
          </a:xfrm>
          <a:prstGeom prst="accentCallout1">
            <a:avLst>
              <a:gd name="adj1" fmla="val 53857"/>
              <a:gd name="adj2" fmla="val -4823"/>
              <a:gd name="adj3" fmla="val -154623"/>
              <a:gd name="adj4" fmla="val -19891"/>
            </a:avLst>
          </a:prstGeom>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r>
              <a:rPr lang="nl-NL" sz="1600" dirty="0">
                <a:solidFill>
                  <a:srgbClr val="002060"/>
                </a:solidFill>
                <a:latin typeface="Century Gothic" panose="020B0502020202020204" pitchFamily="34" charset="0"/>
              </a:rPr>
              <a:t>It is important to vary the order of picture (a) and (b). E.g. If (a) is always the ‘action done to self’, learners might not have to look at both pictures in order to make a decision. </a:t>
            </a:r>
          </a:p>
        </p:txBody>
      </p:sp>
    </p:spTree>
    <p:extLst>
      <p:ext uri="{BB962C8B-B14F-4D97-AF65-F5344CB8AC3E}">
        <p14:creationId xmlns:p14="http://schemas.microsoft.com/office/powerpoint/2010/main" val="19645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1820" t="14628" r="14620" b="22106"/>
          <a:stretch/>
        </p:blipFill>
        <p:spPr>
          <a:xfrm>
            <a:off x="277427" y="936169"/>
            <a:ext cx="8010096" cy="4484916"/>
          </a:xfrm>
          <a:prstGeom prst="rect">
            <a:avLst/>
          </a:prstGeom>
          <a:ln>
            <a:solidFill>
              <a:srgbClr val="002060"/>
            </a:solidFill>
          </a:ln>
          <a:effectLst>
            <a:outerShdw blurRad="50800" dist="38100" algn="l" rotWithShape="0">
              <a:prstClr val="black">
                <a:alpha val="40000"/>
              </a:prstClr>
            </a:outerShdw>
          </a:effectLst>
        </p:spPr>
      </p:pic>
      <p:sp>
        <p:nvSpPr>
          <p:cNvPr id="5" name="Line Callout 1 (Accent Bar) 4"/>
          <p:cNvSpPr/>
          <p:nvPr/>
        </p:nvSpPr>
        <p:spPr>
          <a:xfrm>
            <a:off x="8715258" y="2848932"/>
            <a:ext cx="3400542" cy="1215068"/>
          </a:xfrm>
          <a:prstGeom prst="accentCallout1">
            <a:avLst>
              <a:gd name="adj1" fmla="val 53857"/>
              <a:gd name="adj2" fmla="val -4823"/>
              <a:gd name="adj3" fmla="val 54575"/>
              <a:gd name="adj4" fmla="val -31117"/>
            </a:avLst>
          </a:prstGeom>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r>
              <a:rPr lang="nl-NL" sz="1600" dirty="0">
                <a:solidFill>
                  <a:srgbClr val="002060"/>
                </a:solidFill>
                <a:latin typeface="Century Gothic" panose="020B0502020202020204" pitchFamily="34" charset="0"/>
              </a:rPr>
              <a:t>Ticks can be animated so that students can be given item-by-item feedback. </a:t>
            </a:r>
          </a:p>
          <a:p>
            <a:endParaRPr lang="nl-NL" sz="1600" dirty="0">
              <a:solidFill>
                <a:srgbClr val="002060"/>
              </a:solidFill>
              <a:latin typeface="Century Gothic" panose="020B0502020202020204" pitchFamily="34" charset="0"/>
            </a:endParaRPr>
          </a:p>
          <a:p>
            <a:r>
              <a:rPr lang="nl-NL" sz="1600" dirty="0">
                <a:solidFill>
                  <a:srgbClr val="002060"/>
                </a:solidFill>
                <a:latin typeface="Century Gothic" panose="020B0502020202020204" pitchFamily="34" charset="0"/>
              </a:rPr>
              <a:t>NB Ticks may need to be within their own textbox for animation to work.</a:t>
            </a:r>
          </a:p>
        </p:txBody>
      </p:sp>
    </p:spTree>
    <p:extLst>
      <p:ext uri="{BB962C8B-B14F-4D97-AF65-F5344CB8AC3E}">
        <p14:creationId xmlns:p14="http://schemas.microsoft.com/office/powerpoint/2010/main" val="227935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1946" t="14962" r="14767" b="21846"/>
          <a:stretch/>
        </p:blipFill>
        <p:spPr>
          <a:xfrm>
            <a:off x="576944" y="876300"/>
            <a:ext cx="7800888" cy="4381499"/>
          </a:xfrm>
          <a:prstGeom prst="rect">
            <a:avLst/>
          </a:prstGeom>
          <a:ln>
            <a:solidFill>
              <a:srgbClr val="002060"/>
            </a:solidFill>
          </a:ln>
          <a:effectLst>
            <a:outerShdw blurRad="50800" dist="38100" algn="l" rotWithShape="0">
              <a:prstClr val="black">
                <a:alpha val="40000"/>
              </a:prstClr>
            </a:outerShdw>
          </a:effectLst>
        </p:spPr>
      </p:pic>
      <p:sp>
        <p:nvSpPr>
          <p:cNvPr id="5" name="Line Callout 1 (Accent Bar) 4"/>
          <p:cNvSpPr/>
          <p:nvPr/>
        </p:nvSpPr>
        <p:spPr>
          <a:xfrm>
            <a:off x="8715258" y="2353697"/>
            <a:ext cx="2790942" cy="1301519"/>
          </a:xfrm>
          <a:prstGeom prst="accentCallout1">
            <a:avLst>
              <a:gd name="adj1" fmla="val 53857"/>
              <a:gd name="adj2" fmla="val -4823"/>
              <a:gd name="adj3" fmla="val 54791"/>
              <a:gd name="adj4" fmla="val -58251"/>
            </a:avLst>
          </a:prstGeom>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r>
              <a:rPr lang="nl-NL" sz="1600" dirty="0">
                <a:solidFill>
                  <a:srgbClr val="002060"/>
                </a:solidFill>
                <a:latin typeface="Century Gothic" panose="020B0502020202020204" pitchFamily="34" charset="0"/>
              </a:rPr>
              <a:t>Wherever possible, animate instructions so that they appear line by line.</a:t>
            </a:r>
          </a:p>
          <a:p>
            <a:endParaRPr lang="nl-NL" sz="1600" dirty="0">
              <a:solidFill>
                <a:srgbClr val="002060"/>
              </a:solidFill>
              <a:latin typeface="Century Gothic" panose="020B0502020202020204" pitchFamily="34" charset="0"/>
            </a:endParaRPr>
          </a:p>
          <a:p>
            <a:r>
              <a:rPr lang="nl-NL" sz="1600" dirty="0">
                <a:solidFill>
                  <a:srgbClr val="002060"/>
                </a:solidFill>
                <a:latin typeface="Century Gothic" panose="020B0502020202020204" pitchFamily="34" charset="0"/>
              </a:rPr>
              <a:t>This makes them easier for learners to follow.</a:t>
            </a:r>
          </a:p>
        </p:txBody>
      </p:sp>
    </p:spTree>
    <p:extLst>
      <p:ext uri="{BB962C8B-B14F-4D97-AF65-F5344CB8AC3E}">
        <p14:creationId xmlns:p14="http://schemas.microsoft.com/office/powerpoint/2010/main" val="165496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1755" t="15178" r="14455" b="20586"/>
          <a:stretch/>
        </p:blipFill>
        <p:spPr>
          <a:xfrm>
            <a:off x="141514" y="123824"/>
            <a:ext cx="5162432" cy="2924175"/>
          </a:xfrm>
          <a:prstGeom prst="rect">
            <a:avLst/>
          </a:prstGeom>
          <a:effectLst>
            <a:outerShdw blurRad="50800" dist="38100" algn="l" rotWithShape="0">
              <a:prstClr val="black">
                <a:alpha val="40000"/>
              </a:prstClr>
            </a:outerShdw>
          </a:effectLst>
        </p:spPr>
      </p:pic>
      <p:pic>
        <p:nvPicPr>
          <p:cNvPr id="5" name="Picture 4"/>
          <p:cNvPicPr>
            <a:picLocks noChangeAspect="1"/>
          </p:cNvPicPr>
          <p:nvPr/>
        </p:nvPicPr>
        <p:blipFill rotWithShape="1">
          <a:blip r:embed="rId4"/>
          <a:srcRect l="22621" t="15747" r="14669" b="21634"/>
          <a:stretch/>
        </p:blipFill>
        <p:spPr>
          <a:xfrm>
            <a:off x="141514" y="3298371"/>
            <a:ext cx="5136530" cy="2885077"/>
          </a:xfrm>
          <a:prstGeom prst="rect">
            <a:avLst/>
          </a:prstGeom>
          <a:effectLst>
            <a:outerShdw blurRad="50800" dist="38100" algn="l" rotWithShape="0">
              <a:prstClr val="black">
                <a:alpha val="40000"/>
              </a:prstClr>
            </a:outerShdw>
          </a:effectLst>
        </p:spPr>
      </p:pic>
      <p:sp>
        <p:nvSpPr>
          <p:cNvPr id="6" name="Line Callout 1 (Accent Bar) 5"/>
          <p:cNvSpPr/>
          <p:nvPr/>
        </p:nvSpPr>
        <p:spPr>
          <a:xfrm>
            <a:off x="6200657" y="253340"/>
            <a:ext cx="2921570" cy="753327"/>
          </a:xfrm>
          <a:prstGeom prst="accentCallout1">
            <a:avLst>
              <a:gd name="adj1" fmla="val 59374"/>
              <a:gd name="adj2" fmla="val -8142"/>
              <a:gd name="adj3" fmla="val 59003"/>
              <a:gd name="adj4" fmla="val -37095"/>
            </a:avLst>
          </a:prstGeom>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r>
              <a:rPr lang="nl-NL" sz="1600" dirty="0">
                <a:solidFill>
                  <a:srgbClr val="002060"/>
                </a:solidFill>
                <a:latin typeface="Century Gothic" panose="020B0502020202020204" pitchFamily="34" charset="0"/>
              </a:rPr>
              <a:t>High-frequency language is chosen for the activity. NCELP word frequency lists can be used to check this.</a:t>
            </a:r>
          </a:p>
        </p:txBody>
      </p:sp>
      <p:sp>
        <p:nvSpPr>
          <p:cNvPr id="7" name="Line Callout 1 (Accent Bar) 6"/>
          <p:cNvSpPr/>
          <p:nvPr/>
        </p:nvSpPr>
        <p:spPr>
          <a:xfrm>
            <a:off x="6200656" y="3911601"/>
            <a:ext cx="4340343" cy="1536700"/>
          </a:xfrm>
          <a:prstGeom prst="accentCallout1">
            <a:avLst>
              <a:gd name="adj1" fmla="val 53857"/>
              <a:gd name="adj2" fmla="val -4823"/>
              <a:gd name="adj3" fmla="val 54392"/>
              <a:gd name="adj4" fmla="val -43625"/>
            </a:avLst>
          </a:prstGeom>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r>
              <a:rPr lang="nl-NL" sz="1600" dirty="0">
                <a:solidFill>
                  <a:srgbClr val="002060"/>
                </a:solidFill>
                <a:latin typeface="Century Gothic" panose="020B0502020202020204" pitchFamily="34" charset="0"/>
              </a:rPr>
              <a:t>Students A and B can exchange information about the same activities, but with differences in meaning that are conveyed by the grammar feature (e.g. reflexive vs non-reflexive meaning).</a:t>
            </a:r>
          </a:p>
          <a:p>
            <a:endParaRPr lang="nl-NL" sz="1600" dirty="0">
              <a:solidFill>
                <a:srgbClr val="002060"/>
              </a:solidFill>
              <a:latin typeface="Century Gothic" panose="020B0502020202020204" pitchFamily="34" charset="0"/>
            </a:endParaRPr>
          </a:p>
          <a:p>
            <a:r>
              <a:rPr lang="nl-NL" sz="1600" dirty="0">
                <a:solidFill>
                  <a:srgbClr val="002060"/>
                </a:solidFill>
                <a:latin typeface="Century Gothic" panose="020B0502020202020204" pitchFamily="34" charset="0"/>
              </a:rPr>
              <a:t>The same can be done for differences in tense (e.g. past vs present), person (e.g. I vs s/he), number (e.g. singular vs plural) and others.</a:t>
            </a:r>
          </a:p>
        </p:txBody>
      </p:sp>
      <p:sp>
        <p:nvSpPr>
          <p:cNvPr id="9" name="Line Callout 1 (Accent Bar) 8"/>
          <p:cNvSpPr/>
          <p:nvPr/>
        </p:nvSpPr>
        <p:spPr>
          <a:xfrm>
            <a:off x="6200657" y="1771950"/>
            <a:ext cx="5109599" cy="753327"/>
          </a:xfrm>
          <a:prstGeom prst="accentCallout1">
            <a:avLst>
              <a:gd name="adj1" fmla="val 53857"/>
              <a:gd name="adj2" fmla="val -4823"/>
              <a:gd name="adj3" fmla="val 53463"/>
              <a:gd name="adj4" fmla="val -21713"/>
            </a:avLst>
          </a:prstGeom>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r>
              <a:rPr lang="nl-NL" sz="1600" dirty="0">
                <a:solidFill>
                  <a:srgbClr val="002060"/>
                </a:solidFill>
                <a:latin typeface="Century Gothic" panose="020B0502020202020204" pitchFamily="34" charset="0"/>
              </a:rPr>
              <a:t>Note that the prompt cards do not have any Spanish on. We can expect learners to recall the target language themselves here, having already encountered it in the reading/listening activities. The following slide offers help if needed.</a:t>
            </a:r>
          </a:p>
        </p:txBody>
      </p:sp>
    </p:spTree>
    <p:extLst>
      <p:ext uri="{BB962C8B-B14F-4D97-AF65-F5344CB8AC3E}">
        <p14:creationId xmlns:p14="http://schemas.microsoft.com/office/powerpoint/2010/main" val="192488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2461" t="15280" r="14902" b="21911"/>
          <a:stretch/>
        </p:blipFill>
        <p:spPr>
          <a:xfrm>
            <a:off x="927098" y="972456"/>
            <a:ext cx="7493001" cy="4226424"/>
          </a:xfrm>
          <a:prstGeom prst="rect">
            <a:avLst/>
          </a:prstGeom>
          <a:effectLst>
            <a:outerShdw blurRad="50800" dist="38100" algn="l" rotWithShape="0">
              <a:prstClr val="black">
                <a:alpha val="40000"/>
              </a:prstClr>
            </a:outerShdw>
          </a:effectLst>
        </p:spPr>
      </p:pic>
      <p:sp>
        <p:nvSpPr>
          <p:cNvPr id="5" name="Line Callout 1 (Accent Bar) 4"/>
          <p:cNvSpPr/>
          <p:nvPr/>
        </p:nvSpPr>
        <p:spPr>
          <a:xfrm>
            <a:off x="8802344" y="1449614"/>
            <a:ext cx="3389656" cy="753327"/>
          </a:xfrm>
          <a:prstGeom prst="accentCallout1">
            <a:avLst>
              <a:gd name="adj1" fmla="val 53857"/>
              <a:gd name="adj2" fmla="val -4823"/>
              <a:gd name="adj3" fmla="val 52741"/>
              <a:gd name="adj4" fmla="val -22351"/>
            </a:avLst>
          </a:prstGeom>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r>
              <a:rPr lang="nl-NL" sz="1600" dirty="0">
                <a:solidFill>
                  <a:srgbClr val="002060"/>
                </a:solidFill>
                <a:latin typeface="Century Gothic" panose="020B0502020202020204" pitchFamily="34" charset="0"/>
              </a:rPr>
              <a:t>This slide can be used as a “revision and knowledge check” before the main activity. </a:t>
            </a:r>
          </a:p>
        </p:txBody>
      </p:sp>
    </p:spTree>
    <p:extLst>
      <p:ext uri="{BB962C8B-B14F-4D97-AF65-F5344CB8AC3E}">
        <p14:creationId xmlns:p14="http://schemas.microsoft.com/office/powerpoint/2010/main" val="56284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2114" t="15226" r="14690" b="21986"/>
          <a:stretch/>
        </p:blipFill>
        <p:spPr>
          <a:xfrm>
            <a:off x="609600" y="925286"/>
            <a:ext cx="7596379" cy="4245428"/>
          </a:xfrm>
          <a:prstGeom prst="rect">
            <a:avLst/>
          </a:prstGeom>
          <a:effectLst>
            <a:outerShdw blurRad="50800" dist="38100" algn="l" rotWithShape="0">
              <a:prstClr val="black">
                <a:alpha val="40000"/>
              </a:prstClr>
            </a:outerShdw>
          </a:effectLst>
        </p:spPr>
      </p:pic>
      <p:sp>
        <p:nvSpPr>
          <p:cNvPr id="5" name="Line Callout 1 (Accent Bar) 4"/>
          <p:cNvSpPr/>
          <p:nvPr/>
        </p:nvSpPr>
        <p:spPr>
          <a:xfrm>
            <a:off x="8682602" y="2013857"/>
            <a:ext cx="3389656" cy="1605643"/>
          </a:xfrm>
          <a:prstGeom prst="accentCallout1">
            <a:avLst>
              <a:gd name="adj1" fmla="val 53857"/>
              <a:gd name="adj2" fmla="val -4823"/>
              <a:gd name="adj3" fmla="val 52259"/>
              <a:gd name="adj4" fmla="val -25937"/>
            </a:avLst>
          </a:prstGeom>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r>
              <a:rPr lang="nl-NL" sz="1600" dirty="0">
                <a:solidFill>
                  <a:srgbClr val="002060"/>
                </a:solidFill>
                <a:latin typeface="Century Gothic" panose="020B0502020202020204" pitchFamily="34" charset="0"/>
              </a:rPr>
              <a:t>The prompt cards can be designed for learners to complete a grid of four columns (like this one) or a grid of just two columns (Margarita, Simón only)</a:t>
            </a:r>
          </a:p>
          <a:p>
            <a:endParaRPr lang="nl-NL" sz="1600" dirty="0">
              <a:solidFill>
                <a:srgbClr val="002060"/>
              </a:solidFill>
              <a:latin typeface="Century Gothic" panose="020B0502020202020204" pitchFamily="34" charset="0"/>
            </a:endParaRPr>
          </a:p>
          <a:p>
            <a:r>
              <a:rPr lang="nl-NL" sz="1600" dirty="0">
                <a:solidFill>
                  <a:srgbClr val="002060"/>
                </a:solidFill>
                <a:latin typeface="Century Gothic" panose="020B0502020202020204" pitchFamily="34" charset="0"/>
              </a:rPr>
              <a:t>Here we included four because, at this stage of the activity, the two students are completing the grid together and so can be challenged a little more.</a:t>
            </a:r>
          </a:p>
          <a:p>
            <a:endParaRPr lang="nl-NL" sz="16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23822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1921" t="15140" r="14702" b="20827"/>
          <a:stretch/>
        </p:blipFill>
        <p:spPr>
          <a:xfrm>
            <a:off x="293915" y="130630"/>
            <a:ext cx="5257799" cy="2988096"/>
          </a:xfrm>
          <a:prstGeom prst="rect">
            <a:avLst/>
          </a:prstGeom>
          <a:effectLst>
            <a:outerShdw blurRad="50800" dist="38100" algn="l" rotWithShape="0">
              <a:prstClr val="black">
                <a:alpha val="40000"/>
              </a:prstClr>
            </a:outerShdw>
          </a:effectLst>
        </p:spPr>
      </p:pic>
      <p:pic>
        <p:nvPicPr>
          <p:cNvPr id="5" name="Picture 4"/>
          <p:cNvPicPr>
            <a:picLocks noChangeAspect="1"/>
          </p:cNvPicPr>
          <p:nvPr/>
        </p:nvPicPr>
        <p:blipFill rotWithShape="1">
          <a:blip r:embed="rId4"/>
          <a:srcRect l="22161" t="15718" r="14672" b="21342"/>
          <a:stretch/>
        </p:blipFill>
        <p:spPr>
          <a:xfrm>
            <a:off x="206830" y="3309257"/>
            <a:ext cx="5345748" cy="2996082"/>
          </a:xfrm>
          <a:prstGeom prst="rect">
            <a:avLst/>
          </a:prstGeom>
          <a:effectLst>
            <a:outerShdw blurRad="50800" dist="38100" algn="l" rotWithShape="0">
              <a:prstClr val="black">
                <a:alpha val="40000"/>
              </a:prstClr>
            </a:outerShdw>
          </a:effectLst>
        </p:spPr>
      </p:pic>
      <p:sp>
        <p:nvSpPr>
          <p:cNvPr id="6" name="Line Callout 1 (Accent Bar) 5"/>
          <p:cNvSpPr/>
          <p:nvPr/>
        </p:nvSpPr>
        <p:spPr>
          <a:xfrm>
            <a:off x="6125044" y="1624678"/>
            <a:ext cx="4588264" cy="2944516"/>
          </a:xfrm>
          <a:prstGeom prst="accentCallout1">
            <a:avLst>
              <a:gd name="adj1" fmla="val 53857"/>
              <a:gd name="adj2" fmla="val -4823"/>
              <a:gd name="adj3" fmla="val 53771"/>
              <a:gd name="adj4" fmla="val -19884"/>
            </a:avLst>
          </a:prstGeom>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r>
              <a:rPr lang="en-GB" sz="1600" dirty="0">
                <a:solidFill>
                  <a:srgbClr val="002060"/>
                </a:solidFill>
                <a:latin typeface="Century Gothic" panose="020B0502020202020204" pitchFamily="34" charset="0"/>
              </a:rPr>
              <a:t>The actions on the prompt cards for speaking/listening are the same as in the previous activity (so the lexicon is known), but information about ‘action done to self’ vs ‘action done to other’ has been changed.</a:t>
            </a:r>
          </a:p>
          <a:p>
            <a:endParaRPr lang="en-GB" sz="1600" dirty="0">
              <a:solidFill>
                <a:srgbClr val="002060"/>
              </a:solidFill>
              <a:latin typeface="Century Gothic" panose="020B0502020202020204" pitchFamily="34" charset="0"/>
            </a:endParaRPr>
          </a:p>
          <a:p>
            <a:r>
              <a:rPr lang="en-GB" sz="1600" dirty="0">
                <a:solidFill>
                  <a:srgbClr val="002060"/>
                </a:solidFill>
                <a:latin typeface="Century Gothic" panose="020B0502020202020204" pitchFamily="34" charset="0"/>
              </a:rPr>
              <a:t>But, vocabulary </a:t>
            </a:r>
            <a:r>
              <a:rPr lang="en-GB" sz="1600" i="1" dirty="0">
                <a:solidFill>
                  <a:srgbClr val="002060"/>
                </a:solidFill>
                <a:latin typeface="Century Gothic" panose="020B0502020202020204" pitchFamily="34" charset="0"/>
              </a:rPr>
              <a:t>can</a:t>
            </a:r>
            <a:r>
              <a:rPr lang="en-GB" sz="1600" dirty="0">
                <a:solidFill>
                  <a:srgbClr val="002060"/>
                </a:solidFill>
                <a:latin typeface="Century Gothic" panose="020B0502020202020204" pitchFamily="34" charset="0"/>
              </a:rPr>
              <a:t> be varied if other previously learnt words can be used in a meaningful context with reflexive and non-reflexive meaning.</a:t>
            </a:r>
          </a:p>
        </p:txBody>
      </p:sp>
    </p:spTree>
    <p:extLst>
      <p:ext uri="{BB962C8B-B14F-4D97-AF65-F5344CB8AC3E}">
        <p14:creationId xmlns:p14="http://schemas.microsoft.com/office/powerpoint/2010/main" val="169239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1877" t="14939" r="14747" b="21538"/>
          <a:stretch/>
        </p:blipFill>
        <p:spPr>
          <a:xfrm>
            <a:off x="609601" y="304799"/>
            <a:ext cx="4691743" cy="2645229"/>
          </a:xfrm>
          <a:prstGeom prst="rect">
            <a:avLst/>
          </a:prstGeom>
          <a:effectLst>
            <a:outerShdw blurRad="50800" dist="38100" algn="l" rotWithShape="0">
              <a:prstClr val="black">
                <a:alpha val="40000"/>
              </a:prstClr>
            </a:outerShdw>
          </a:effectLst>
        </p:spPr>
      </p:pic>
      <p:pic>
        <p:nvPicPr>
          <p:cNvPr id="5" name="Picture 4"/>
          <p:cNvPicPr>
            <a:picLocks noChangeAspect="1"/>
          </p:cNvPicPr>
          <p:nvPr/>
        </p:nvPicPr>
        <p:blipFill rotWithShape="1">
          <a:blip r:embed="rId4"/>
          <a:srcRect l="22062" t="15452" r="14648" b="22067"/>
          <a:stretch/>
        </p:blipFill>
        <p:spPr>
          <a:xfrm>
            <a:off x="381000" y="3243943"/>
            <a:ext cx="4920344" cy="2732314"/>
          </a:xfrm>
          <a:prstGeom prst="rect">
            <a:avLst/>
          </a:prstGeom>
          <a:effectLst>
            <a:outerShdw blurRad="50800" dist="38100" algn="l" rotWithShape="0">
              <a:prstClr val="black">
                <a:alpha val="40000"/>
              </a:prstClr>
            </a:outerShdw>
          </a:effectLst>
        </p:spPr>
      </p:pic>
      <p:sp>
        <p:nvSpPr>
          <p:cNvPr id="7" name="Line Callout 1 (Accent Bar) 6"/>
          <p:cNvSpPr/>
          <p:nvPr/>
        </p:nvSpPr>
        <p:spPr>
          <a:xfrm>
            <a:off x="6211542" y="4450704"/>
            <a:ext cx="4227857" cy="713187"/>
          </a:xfrm>
          <a:prstGeom prst="accentCallout1">
            <a:avLst>
              <a:gd name="adj1" fmla="val 53857"/>
              <a:gd name="adj2" fmla="val -4823"/>
              <a:gd name="adj3" fmla="val 54392"/>
              <a:gd name="adj4" fmla="val -43625"/>
            </a:avLst>
          </a:prstGeom>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r>
              <a:rPr lang="en-GB" sz="1600" dirty="0">
                <a:solidFill>
                  <a:srgbClr val="002060"/>
                </a:solidFill>
                <a:latin typeface="Century Gothic" panose="020B0502020202020204" pitchFamily="34" charset="0"/>
              </a:rPr>
              <a:t>Here, students have (near-)identical grids; the only difference is ‘himself’ / ‘herself’. </a:t>
            </a:r>
          </a:p>
          <a:p>
            <a:endParaRPr lang="en-GB" sz="1600" dirty="0">
              <a:solidFill>
                <a:srgbClr val="002060"/>
              </a:solidFill>
              <a:latin typeface="Century Gothic" panose="020B0502020202020204" pitchFamily="34" charset="0"/>
            </a:endParaRPr>
          </a:p>
          <a:p>
            <a:r>
              <a:rPr lang="en-GB" sz="1600" dirty="0">
                <a:solidFill>
                  <a:srgbClr val="002060"/>
                </a:solidFill>
                <a:latin typeface="Century Gothic" panose="020B0502020202020204" pitchFamily="34" charset="0"/>
              </a:rPr>
              <a:t>When the response grid for Student A and B is the same, it can be displayed on the board and copied into pupils’ books, rather than printed.</a:t>
            </a:r>
          </a:p>
        </p:txBody>
      </p:sp>
    </p:spTree>
    <p:extLst>
      <p:ext uri="{BB962C8B-B14F-4D97-AF65-F5344CB8AC3E}">
        <p14:creationId xmlns:p14="http://schemas.microsoft.com/office/powerpoint/2010/main" val="295754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10701867" cy="867128"/>
          </a:xfrm>
          <a:prstGeom prst="rect">
            <a:avLst/>
          </a:prstGeom>
        </p:spPr>
      </p:pic>
      <p:sp>
        <p:nvSpPr>
          <p:cNvPr id="4" name="Title 3"/>
          <p:cNvSpPr>
            <a:spLocks noGrp="1"/>
          </p:cNvSpPr>
          <p:nvPr>
            <p:ph type="title"/>
          </p:nvPr>
        </p:nvSpPr>
        <p:spPr>
          <a:xfrm>
            <a:off x="208493" y="0"/>
            <a:ext cx="9714439" cy="1325563"/>
          </a:xfrm>
        </p:spPr>
        <p:txBody>
          <a:bodyPr>
            <a:normAutofit/>
          </a:bodyPr>
          <a:lstStyle/>
          <a:p>
            <a:r>
              <a:rPr lang="en-GB" sz="3600" b="1" dirty="0">
                <a:solidFill>
                  <a:schemeClr val="bg1"/>
                </a:solidFill>
              </a:rPr>
              <a:t>Further resources: Resources portal</a:t>
            </a:r>
          </a:p>
        </p:txBody>
      </p:sp>
      <p:sp>
        <p:nvSpPr>
          <p:cNvPr id="5" name="Content Placeholder 4"/>
          <p:cNvSpPr>
            <a:spLocks noGrp="1"/>
          </p:cNvSpPr>
          <p:nvPr>
            <p:ph idx="1"/>
          </p:nvPr>
        </p:nvSpPr>
        <p:spPr>
          <a:xfrm>
            <a:off x="579485" y="1325563"/>
            <a:ext cx="11285137" cy="5019214"/>
          </a:xfrm>
        </p:spPr>
        <p:txBody>
          <a:bodyPr>
            <a:noAutofit/>
          </a:bodyPr>
          <a:lstStyle/>
          <a:p>
            <a:pPr marL="0" indent="0">
              <a:lnSpc>
                <a:spcPct val="150000"/>
              </a:lnSpc>
              <a:spcBef>
                <a:spcPts val="0"/>
              </a:spcBef>
              <a:buNone/>
            </a:pPr>
            <a:r>
              <a:rPr lang="en-GB" sz="2200" b="1" dirty="0"/>
              <a:t>Other grammar resources available here: </a:t>
            </a:r>
            <a:r>
              <a:rPr lang="en-GB" dirty="0">
                <a:hlinkClick r:id="rId4"/>
              </a:rPr>
              <a:t>https://resources.ncelp.org</a:t>
            </a:r>
            <a:endParaRPr lang="en-GB" dirty="0"/>
          </a:p>
          <a:p>
            <a:pPr marL="0" indent="0">
              <a:lnSpc>
                <a:spcPct val="150000"/>
              </a:lnSpc>
              <a:spcBef>
                <a:spcPts val="0"/>
              </a:spcBef>
              <a:buNone/>
            </a:pPr>
            <a:r>
              <a:rPr lang="en-GB" sz="2200" dirty="0"/>
              <a:t>Searchable database.</a:t>
            </a:r>
          </a:p>
          <a:p>
            <a:pPr marL="0" indent="0">
              <a:lnSpc>
                <a:spcPct val="150000"/>
              </a:lnSpc>
              <a:spcBef>
                <a:spcPts val="0"/>
              </a:spcBef>
              <a:buNone/>
            </a:pPr>
            <a:r>
              <a:rPr lang="en-GB" sz="2200" dirty="0"/>
              <a:t>You will get alerts when new material has been uploaded.</a:t>
            </a:r>
          </a:p>
          <a:p>
            <a:pPr marL="0" indent="0">
              <a:lnSpc>
                <a:spcPct val="150000"/>
              </a:lnSpc>
              <a:spcBef>
                <a:spcPts val="0"/>
              </a:spcBef>
              <a:buNone/>
            </a:pPr>
            <a:endParaRPr lang="en-GB" sz="2200" dirty="0"/>
          </a:p>
          <a:p>
            <a:pPr marL="0" indent="0">
              <a:lnSpc>
                <a:spcPct val="150000"/>
              </a:lnSpc>
              <a:spcBef>
                <a:spcPts val="0"/>
              </a:spcBef>
              <a:buNone/>
            </a:pPr>
            <a:r>
              <a:rPr lang="en-GB" sz="2200" dirty="0"/>
              <a:t>For now, continue to use:  </a:t>
            </a:r>
            <a:r>
              <a:rPr lang="en-GB" sz="2400" dirty="0">
                <a:hlinkClick r:id="rId5"/>
              </a:rPr>
              <a:t>https://ncelp.org/resources/resource-portal/</a:t>
            </a:r>
            <a:endParaRPr lang="en-GB" sz="2400" dirty="0"/>
          </a:p>
          <a:p>
            <a:pPr marL="0" indent="0">
              <a:lnSpc>
                <a:spcPct val="150000"/>
              </a:lnSpc>
              <a:spcBef>
                <a:spcPts val="0"/>
              </a:spcBef>
              <a:buNone/>
            </a:pPr>
            <a:r>
              <a:rPr lang="en-GB" sz="2400" dirty="0"/>
              <a:t>For the phonics, vocabulary, grammar, and residential materials</a:t>
            </a:r>
          </a:p>
          <a:p>
            <a:pPr marL="0" indent="0">
              <a:lnSpc>
                <a:spcPct val="150000"/>
              </a:lnSpc>
              <a:spcBef>
                <a:spcPts val="0"/>
              </a:spcBef>
              <a:buNone/>
            </a:pPr>
            <a:endParaRPr lang="en-GB" sz="2400" dirty="0"/>
          </a:p>
          <a:p>
            <a:pPr marL="0" indent="0">
              <a:lnSpc>
                <a:spcPct val="150000"/>
              </a:lnSpc>
              <a:spcBef>
                <a:spcPts val="0"/>
              </a:spcBef>
              <a:buNone/>
            </a:pPr>
            <a:r>
              <a:rPr lang="en-GB" sz="2400" dirty="0"/>
              <a:t>Eventually, all will be put on the database, and so searchable(</a:t>
            </a:r>
            <a:r>
              <a:rPr lang="en-GB" sz="2400" dirty="0">
                <a:sym typeface="Wingdings" panose="05000000000000000000" pitchFamily="2" charset="2"/>
              </a:rPr>
              <a:t></a:t>
            </a:r>
            <a:r>
              <a:rPr lang="en-GB" sz="2400" dirty="0"/>
              <a:t>), using fine-grained search terms and/or the title of the document.</a:t>
            </a:r>
            <a:endParaRPr lang="en-GB" sz="2200" dirty="0"/>
          </a:p>
          <a:p>
            <a:pPr marL="0" indent="0">
              <a:lnSpc>
                <a:spcPct val="150000"/>
              </a:lnSpc>
              <a:spcBef>
                <a:spcPts val="0"/>
              </a:spcBef>
              <a:buNone/>
            </a:pPr>
            <a:endParaRPr lang="en-GB" sz="2200" dirty="0"/>
          </a:p>
        </p:txBody>
      </p:sp>
      <p:sp>
        <p:nvSpPr>
          <p:cNvPr id="6" name="TextBox 5"/>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spTree>
    <p:extLst>
      <p:ext uri="{BB962C8B-B14F-4D97-AF65-F5344CB8AC3E}">
        <p14:creationId xmlns:p14="http://schemas.microsoft.com/office/powerpoint/2010/main" val="41184093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519"/>
            <a:ext cx="10701867" cy="867128"/>
          </a:xfrm>
          <a:prstGeom prst="rect">
            <a:avLst/>
          </a:prstGeom>
        </p:spPr>
      </p:pic>
      <p:sp>
        <p:nvSpPr>
          <p:cNvPr id="4" name="Title 3"/>
          <p:cNvSpPr>
            <a:spLocks noGrp="1"/>
          </p:cNvSpPr>
          <p:nvPr>
            <p:ph type="title"/>
          </p:nvPr>
        </p:nvSpPr>
        <p:spPr>
          <a:xfrm>
            <a:off x="0" y="-187698"/>
            <a:ext cx="9714439" cy="1325563"/>
          </a:xfrm>
        </p:spPr>
        <p:txBody>
          <a:bodyPr>
            <a:normAutofit/>
          </a:bodyPr>
          <a:lstStyle/>
          <a:p>
            <a:r>
              <a:rPr lang="en-GB" sz="3600" b="1" dirty="0">
                <a:solidFill>
                  <a:schemeClr val="bg1"/>
                </a:solidFill>
              </a:rPr>
              <a:t>Hands on: Developing resources (R &amp; L)</a:t>
            </a:r>
          </a:p>
        </p:txBody>
      </p:sp>
      <p:sp>
        <p:nvSpPr>
          <p:cNvPr id="5" name="Content Placeholder 4"/>
          <p:cNvSpPr>
            <a:spLocks noGrp="1"/>
          </p:cNvSpPr>
          <p:nvPr>
            <p:ph idx="1"/>
          </p:nvPr>
        </p:nvSpPr>
        <p:spPr>
          <a:xfrm>
            <a:off x="318053" y="908647"/>
            <a:ext cx="11546570" cy="5342203"/>
          </a:xfrm>
        </p:spPr>
        <p:txBody>
          <a:bodyPr>
            <a:noAutofit/>
          </a:bodyPr>
          <a:lstStyle/>
          <a:p>
            <a:pPr marL="0" indent="0">
              <a:lnSpc>
                <a:spcPct val="150000"/>
              </a:lnSpc>
              <a:spcBef>
                <a:spcPts val="0"/>
              </a:spcBef>
              <a:buNone/>
            </a:pPr>
            <a:r>
              <a:rPr lang="en-GB" sz="2200" b="1" dirty="0"/>
              <a:t>Activity: Develop a grammar activity</a:t>
            </a:r>
          </a:p>
          <a:p>
            <a:pPr marL="0" indent="0">
              <a:lnSpc>
                <a:spcPct val="150000"/>
              </a:lnSpc>
              <a:spcBef>
                <a:spcPts val="0"/>
              </a:spcBef>
              <a:buNone/>
            </a:pPr>
            <a:r>
              <a:rPr lang="en-GB" sz="2200" dirty="0"/>
              <a:t>Use the principles you’ve seen illustrated.</a:t>
            </a:r>
          </a:p>
          <a:p>
            <a:pPr marL="0" indent="0">
              <a:lnSpc>
                <a:spcPct val="150000"/>
              </a:lnSpc>
              <a:spcBef>
                <a:spcPts val="0"/>
              </a:spcBef>
              <a:buNone/>
            </a:pPr>
            <a:r>
              <a:rPr lang="en-GB" sz="1800" dirty="0"/>
              <a:t>Perhaps choose one of the problematic grammar features discussed earlier. Warning! the principles can’t always be applied easily, e.g. to gender on articles in French or German (one coming soon on the portal!).  Perhaps think about tense (present versus past, or present versus future)?</a:t>
            </a:r>
          </a:p>
          <a:p>
            <a:pPr marL="0" indent="0">
              <a:lnSpc>
                <a:spcPct val="150000"/>
              </a:lnSpc>
              <a:spcBef>
                <a:spcPts val="0"/>
              </a:spcBef>
              <a:buNone/>
            </a:pPr>
            <a:r>
              <a:rPr lang="en-GB" sz="2200" b="1" dirty="0"/>
              <a:t>Reminders:</a:t>
            </a:r>
          </a:p>
          <a:p>
            <a:pPr>
              <a:lnSpc>
                <a:spcPct val="150000"/>
              </a:lnSpc>
              <a:spcBef>
                <a:spcPts val="0"/>
              </a:spcBef>
            </a:pPr>
            <a:r>
              <a:rPr lang="en-GB" sz="1600" dirty="0"/>
              <a:t>Practise pairs of grammar features with contrasting meanings (or functions)</a:t>
            </a:r>
          </a:p>
          <a:p>
            <a:pPr>
              <a:lnSpc>
                <a:spcPct val="150000"/>
              </a:lnSpc>
              <a:spcBef>
                <a:spcPts val="0"/>
              </a:spcBef>
            </a:pPr>
            <a:r>
              <a:rPr lang="en-GB" sz="1600" dirty="0"/>
              <a:t>Strip out all other cues that might stop the learner focussing on the grammar features, so that the target grammar features are </a:t>
            </a:r>
            <a:r>
              <a:rPr lang="en-GB" sz="1600" i="1" dirty="0"/>
              <a:t>task-essential</a:t>
            </a:r>
            <a:endParaRPr lang="en-GB" sz="1600" dirty="0"/>
          </a:p>
          <a:p>
            <a:pPr marL="0" indent="0">
              <a:lnSpc>
                <a:spcPct val="150000"/>
              </a:lnSpc>
              <a:spcBef>
                <a:spcPts val="0"/>
              </a:spcBef>
              <a:buNone/>
            </a:pPr>
            <a:r>
              <a:rPr lang="en-GB" sz="1600" dirty="0"/>
              <a:t>   </a:t>
            </a:r>
            <a:r>
              <a:rPr lang="en-GB" sz="1200" dirty="0"/>
              <a:t>(e.g. a car horn covers the subject pronoun, or a paint splodge obscures the temporal adverb, a   </a:t>
            </a:r>
          </a:p>
          <a:p>
            <a:pPr marL="0" indent="0">
              <a:lnSpc>
                <a:spcPct val="150000"/>
              </a:lnSpc>
              <a:spcBef>
                <a:spcPts val="0"/>
              </a:spcBef>
              <a:buNone/>
            </a:pPr>
            <a:r>
              <a:rPr lang="en-GB" sz="1200" dirty="0"/>
              <a:t>     computerised voice strips out intonation that might give a clue to interrogatives)</a:t>
            </a:r>
          </a:p>
          <a:p>
            <a:pPr>
              <a:lnSpc>
                <a:spcPct val="150000"/>
              </a:lnSpc>
              <a:spcBef>
                <a:spcPts val="0"/>
              </a:spcBef>
            </a:pPr>
            <a:r>
              <a:rPr lang="en-GB" sz="1600" dirty="0"/>
              <a:t>Make sure that the activities actually </a:t>
            </a:r>
            <a:r>
              <a:rPr lang="en-GB" sz="1600" b="1" i="1" dirty="0"/>
              <a:t>provide </a:t>
            </a:r>
            <a:r>
              <a:rPr lang="en-GB" sz="1600" dirty="0"/>
              <a:t>the feature you are focusing on in the input and make learners use it to interpret meaning</a:t>
            </a:r>
          </a:p>
          <a:p>
            <a:pPr marL="0" indent="0">
              <a:lnSpc>
                <a:spcPct val="150000"/>
              </a:lnSpc>
              <a:spcBef>
                <a:spcPts val="0"/>
              </a:spcBef>
              <a:buNone/>
            </a:pPr>
            <a:endParaRPr lang="en-GB" sz="1800" dirty="0"/>
          </a:p>
          <a:p>
            <a:pPr marL="0" indent="0">
              <a:lnSpc>
                <a:spcPct val="150000"/>
              </a:lnSpc>
              <a:spcBef>
                <a:spcPts val="0"/>
              </a:spcBef>
              <a:buNone/>
            </a:pPr>
            <a:endParaRPr lang="en-GB" sz="2200" dirty="0"/>
          </a:p>
          <a:p>
            <a:pPr marL="0" indent="0">
              <a:lnSpc>
                <a:spcPct val="150000"/>
              </a:lnSpc>
              <a:spcBef>
                <a:spcPts val="0"/>
              </a:spcBef>
              <a:buNone/>
            </a:pPr>
            <a:endParaRPr lang="en-GB" sz="2200" dirty="0"/>
          </a:p>
        </p:txBody>
      </p:sp>
      <p:sp>
        <p:nvSpPr>
          <p:cNvPr id="6" name="TextBox 5"/>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spTree>
    <p:extLst>
      <p:ext uri="{BB962C8B-B14F-4D97-AF65-F5344CB8AC3E}">
        <p14:creationId xmlns:p14="http://schemas.microsoft.com/office/powerpoint/2010/main" val="3895396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489244" cy="867128"/>
          </a:xfrm>
          <a:prstGeom prst="rect">
            <a:avLst/>
          </a:prstGeom>
        </p:spPr>
      </p:pic>
      <p:sp>
        <p:nvSpPr>
          <p:cNvPr id="5" name="Title 3"/>
          <p:cNvSpPr txBox="1">
            <a:spLocks/>
          </p:cNvSpPr>
          <p:nvPr/>
        </p:nvSpPr>
        <p:spPr>
          <a:xfrm>
            <a:off x="208494" y="0"/>
            <a:ext cx="791950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2800" b="1" dirty="0">
                <a:solidFill>
                  <a:schemeClr val="bg1"/>
                </a:solidFill>
              </a:rPr>
              <a:t>Key issues</a:t>
            </a:r>
          </a:p>
        </p:txBody>
      </p:sp>
      <p:sp>
        <p:nvSpPr>
          <p:cNvPr id="6" name="Content Placeholder 4"/>
          <p:cNvSpPr>
            <a:spLocks noGrp="1"/>
          </p:cNvSpPr>
          <p:nvPr>
            <p:ph idx="1"/>
          </p:nvPr>
        </p:nvSpPr>
        <p:spPr>
          <a:xfrm>
            <a:off x="567266" y="1460854"/>
            <a:ext cx="10704113" cy="4771779"/>
          </a:xfrm>
        </p:spPr>
        <p:txBody>
          <a:bodyPr>
            <a:normAutofit/>
          </a:bodyPr>
          <a:lstStyle/>
          <a:p>
            <a:pPr marL="0" indent="0">
              <a:spcAft>
                <a:spcPts val="1200"/>
              </a:spcAft>
              <a:buClr>
                <a:schemeClr val="accent5">
                  <a:lumMod val="50000"/>
                </a:schemeClr>
              </a:buClr>
              <a:buNone/>
            </a:pPr>
            <a:r>
              <a:rPr lang="en-GB" sz="3200" b="1" dirty="0">
                <a:cs typeface="Arial" panose="020B0604020202020204" pitchFamily="34" charset="0"/>
              </a:rPr>
              <a:t>Key issue 1</a:t>
            </a:r>
            <a:r>
              <a:rPr lang="en-GB" sz="3200" dirty="0">
                <a:cs typeface="Arial" panose="020B0604020202020204" pitchFamily="34" charset="0"/>
              </a:rPr>
              <a:t>: </a:t>
            </a:r>
            <a:r>
              <a:rPr lang="en-GB" b="1" i="1" dirty="0">
                <a:cs typeface="Arial" panose="020B0604020202020204" pitchFamily="34" charset="0"/>
              </a:rPr>
              <a:t>What order should grammar be taught in?</a:t>
            </a:r>
          </a:p>
          <a:p>
            <a:pPr lvl="1">
              <a:spcAft>
                <a:spcPts val="1200"/>
              </a:spcAft>
              <a:buClr>
                <a:schemeClr val="accent5">
                  <a:lumMod val="50000"/>
                </a:schemeClr>
              </a:buClr>
              <a:buFont typeface="Wingdings" panose="05000000000000000000" pitchFamily="2" charset="2"/>
              <a:buChar char="§"/>
            </a:pPr>
            <a:r>
              <a:rPr lang="en-GB" sz="2400" dirty="0">
                <a:cs typeface="Arial" panose="020B0604020202020204" pitchFamily="34" charset="0"/>
              </a:rPr>
              <a:t>What determines the difficulty of grammar?</a:t>
            </a:r>
          </a:p>
          <a:p>
            <a:pPr lvl="1">
              <a:spcAft>
                <a:spcPts val="1200"/>
              </a:spcAft>
              <a:buClr>
                <a:schemeClr val="accent5">
                  <a:lumMod val="50000"/>
                </a:schemeClr>
              </a:buClr>
              <a:buFont typeface="Wingdings" panose="05000000000000000000" pitchFamily="2" charset="2"/>
              <a:buChar char="§"/>
            </a:pPr>
            <a:r>
              <a:rPr lang="en-GB" sz="2400" dirty="0">
                <a:cs typeface="Arial" panose="020B0604020202020204" pitchFamily="34" charset="0"/>
              </a:rPr>
              <a:t>What grammar can we expect learners to use, and when?</a:t>
            </a:r>
          </a:p>
          <a:p>
            <a:pPr marL="0" indent="0">
              <a:spcAft>
                <a:spcPts val="1200"/>
              </a:spcAft>
              <a:buClr>
                <a:schemeClr val="accent5">
                  <a:lumMod val="50000"/>
                </a:schemeClr>
              </a:buClr>
              <a:buNone/>
            </a:pPr>
            <a:endParaRPr lang="en-GB" sz="2400" dirty="0">
              <a:solidFill>
                <a:srgbClr val="104F75"/>
              </a:solidFill>
              <a:cs typeface="Arial" panose="020B0604020202020204" pitchFamily="34" charset="0"/>
            </a:endParaRPr>
          </a:p>
          <a:p>
            <a:pPr marL="0" indent="0">
              <a:spcAft>
                <a:spcPts val="1200"/>
              </a:spcAft>
              <a:buClr>
                <a:schemeClr val="accent5">
                  <a:lumMod val="50000"/>
                </a:schemeClr>
              </a:buClr>
              <a:buNone/>
            </a:pPr>
            <a:r>
              <a:rPr lang="en-GB" sz="3200" b="1" dirty="0">
                <a:cs typeface="Arial" panose="020B0604020202020204" pitchFamily="34" charset="0"/>
              </a:rPr>
              <a:t>Key issue 2</a:t>
            </a:r>
            <a:r>
              <a:rPr lang="en-GB" sz="3200" dirty="0">
                <a:cs typeface="Arial" panose="020B0604020202020204" pitchFamily="34" charset="0"/>
              </a:rPr>
              <a:t>: </a:t>
            </a:r>
            <a:r>
              <a:rPr lang="en-GB" b="1" i="1" dirty="0">
                <a:cs typeface="Arial" panose="020B0604020202020204" pitchFamily="34" charset="0"/>
              </a:rPr>
              <a:t>What are the best ways to teach grammar?</a:t>
            </a:r>
          </a:p>
          <a:p>
            <a:pPr lvl="1">
              <a:spcAft>
                <a:spcPts val="1200"/>
              </a:spcAft>
              <a:buClr>
                <a:schemeClr val="accent5">
                  <a:lumMod val="50000"/>
                </a:schemeClr>
              </a:buClr>
              <a:buFont typeface="Wingdings" panose="05000000000000000000" pitchFamily="2" charset="2"/>
              <a:buChar char="§"/>
            </a:pPr>
            <a:r>
              <a:rPr lang="en-GB" sz="2400" dirty="0">
                <a:cs typeface="Arial" panose="020B0604020202020204" pitchFamily="34" charset="0"/>
              </a:rPr>
              <a:t>Effective ways to </a:t>
            </a:r>
            <a:r>
              <a:rPr lang="en-GB" sz="2400" dirty="0">
                <a:solidFill>
                  <a:srgbClr val="FA3000"/>
                </a:solidFill>
                <a:cs typeface="Arial" panose="020B0604020202020204" pitchFamily="34" charset="0"/>
              </a:rPr>
              <a:t>introduce, embed and consolidate, and extend </a:t>
            </a:r>
            <a:r>
              <a:rPr lang="en-GB" sz="2400" dirty="0">
                <a:cs typeface="Arial" panose="020B0604020202020204" pitchFamily="34" charset="0"/>
              </a:rPr>
              <a:t>grammar</a:t>
            </a:r>
          </a:p>
        </p:txBody>
      </p:sp>
      <p:sp>
        <p:nvSpPr>
          <p:cNvPr id="7" name="TextBox 6"/>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spTree>
    <p:extLst>
      <p:ext uri="{BB962C8B-B14F-4D97-AF65-F5344CB8AC3E}">
        <p14:creationId xmlns:p14="http://schemas.microsoft.com/office/powerpoint/2010/main" val="64948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10701867" cy="867128"/>
          </a:xfrm>
          <a:prstGeom prst="rect">
            <a:avLst/>
          </a:prstGeom>
        </p:spPr>
      </p:pic>
      <p:sp>
        <p:nvSpPr>
          <p:cNvPr id="4" name="Title 3"/>
          <p:cNvSpPr>
            <a:spLocks noGrp="1"/>
          </p:cNvSpPr>
          <p:nvPr>
            <p:ph type="title"/>
          </p:nvPr>
        </p:nvSpPr>
        <p:spPr>
          <a:xfrm>
            <a:off x="208493" y="0"/>
            <a:ext cx="9714439" cy="1325563"/>
          </a:xfrm>
        </p:spPr>
        <p:txBody>
          <a:bodyPr>
            <a:normAutofit/>
          </a:bodyPr>
          <a:lstStyle/>
          <a:p>
            <a:r>
              <a:rPr lang="en-GB" sz="3600" b="1" dirty="0">
                <a:solidFill>
                  <a:schemeClr val="bg1"/>
                </a:solidFill>
              </a:rPr>
              <a:t>Hands on: Developing resources (W &amp; S)</a:t>
            </a:r>
          </a:p>
        </p:txBody>
      </p:sp>
      <p:sp>
        <p:nvSpPr>
          <p:cNvPr id="5" name="Content Placeholder 4"/>
          <p:cNvSpPr>
            <a:spLocks noGrp="1"/>
          </p:cNvSpPr>
          <p:nvPr>
            <p:ph idx="1"/>
          </p:nvPr>
        </p:nvSpPr>
        <p:spPr>
          <a:xfrm>
            <a:off x="534329" y="1242837"/>
            <a:ext cx="11409315" cy="5019214"/>
          </a:xfrm>
        </p:spPr>
        <p:txBody>
          <a:bodyPr>
            <a:noAutofit/>
          </a:bodyPr>
          <a:lstStyle/>
          <a:p>
            <a:pPr marL="0" indent="0">
              <a:lnSpc>
                <a:spcPct val="150000"/>
              </a:lnSpc>
              <a:spcBef>
                <a:spcPts val="0"/>
              </a:spcBef>
              <a:buNone/>
            </a:pPr>
            <a:r>
              <a:rPr lang="en-GB" sz="2000" b="1" dirty="0"/>
              <a:t>Activity: </a:t>
            </a:r>
            <a:r>
              <a:rPr lang="en-GB" sz="2000" dirty="0"/>
              <a:t>From the examples provided, choose a </a:t>
            </a:r>
            <a:r>
              <a:rPr lang="en-GB" sz="2000" b="1" i="1" dirty="0"/>
              <a:t>pair of grammar features </a:t>
            </a:r>
            <a:r>
              <a:rPr lang="en-GB" sz="2000" dirty="0"/>
              <a:t>in one of the languages and design a writing or speaking activity to add to the sequence.</a:t>
            </a:r>
          </a:p>
          <a:p>
            <a:pPr marL="0" indent="0">
              <a:lnSpc>
                <a:spcPct val="150000"/>
              </a:lnSpc>
              <a:spcBef>
                <a:spcPts val="0"/>
              </a:spcBef>
              <a:buNone/>
            </a:pPr>
            <a:endParaRPr lang="en-GB" sz="2000" dirty="0"/>
          </a:p>
          <a:p>
            <a:pPr marL="0" indent="0">
              <a:lnSpc>
                <a:spcPct val="150000"/>
              </a:lnSpc>
              <a:spcBef>
                <a:spcPts val="0"/>
              </a:spcBef>
              <a:buNone/>
            </a:pPr>
            <a:r>
              <a:rPr lang="en-GB" sz="2000" b="1" dirty="0"/>
              <a:t>Reminders:</a:t>
            </a:r>
          </a:p>
          <a:p>
            <a:pPr>
              <a:lnSpc>
                <a:spcPct val="150000"/>
              </a:lnSpc>
              <a:spcBef>
                <a:spcPts val="0"/>
              </a:spcBef>
            </a:pPr>
            <a:r>
              <a:rPr lang="en-GB" sz="2000" dirty="0"/>
              <a:t>Make sure the target grammar features are </a:t>
            </a:r>
            <a:r>
              <a:rPr lang="en-GB" sz="2000" i="1" dirty="0"/>
              <a:t>task-essential</a:t>
            </a:r>
            <a:endParaRPr lang="en-GB" sz="2000" dirty="0"/>
          </a:p>
          <a:p>
            <a:pPr>
              <a:lnSpc>
                <a:spcPct val="150000"/>
              </a:lnSpc>
              <a:spcBef>
                <a:spcPts val="0"/>
              </a:spcBef>
            </a:pPr>
            <a:r>
              <a:rPr lang="en-GB" sz="2000" dirty="0"/>
              <a:t>Use a meaningful context, where the speaker (or writer) is using the grammar to communicate a message </a:t>
            </a:r>
            <a:r>
              <a:rPr lang="en-GB" sz="2000" u="sng" dirty="0"/>
              <a:t>that the listener (or reader) </a:t>
            </a:r>
            <a:r>
              <a:rPr lang="en-GB" sz="2000" i="1" u="sng" dirty="0"/>
              <a:t>needs to understand</a:t>
            </a:r>
            <a:endParaRPr lang="en-GB" sz="2000" u="sng" dirty="0"/>
          </a:p>
          <a:p>
            <a:pPr>
              <a:lnSpc>
                <a:spcPct val="150000"/>
              </a:lnSpc>
              <a:spcBef>
                <a:spcPts val="0"/>
              </a:spcBef>
            </a:pPr>
            <a:r>
              <a:rPr lang="en-GB" sz="2000" dirty="0"/>
              <a:t>Try to avoid providing all of the language that is needed. Encourage learners to try to recall key verbs etc. </a:t>
            </a:r>
          </a:p>
          <a:p>
            <a:pPr>
              <a:lnSpc>
                <a:spcPct val="150000"/>
              </a:lnSpc>
              <a:spcBef>
                <a:spcPts val="0"/>
              </a:spcBef>
            </a:pPr>
            <a:r>
              <a:rPr lang="en-GB" sz="2000" dirty="0"/>
              <a:t>Pictures can be used to prompt particular words, so that learners are given some ideas about what to say</a:t>
            </a:r>
          </a:p>
          <a:p>
            <a:pPr marL="0" indent="0">
              <a:lnSpc>
                <a:spcPct val="150000"/>
              </a:lnSpc>
              <a:spcBef>
                <a:spcPts val="0"/>
              </a:spcBef>
              <a:buNone/>
            </a:pPr>
            <a:endParaRPr lang="en-GB" sz="2000" dirty="0"/>
          </a:p>
          <a:p>
            <a:pPr marL="0" indent="0">
              <a:lnSpc>
                <a:spcPct val="150000"/>
              </a:lnSpc>
              <a:spcBef>
                <a:spcPts val="0"/>
              </a:spcBef>
              <a:buNone/>
            </a:pPr>
            <a:endParaRPr lang="en-GB" sz="2000" dirty="0"/>
          </a:p>
        </p:txBody>
      </p:sp>
      <p:sp>
        <p:nvSpPr>
          <p:cNvPr id="6" name="TextBox 5"/>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spTree>
    <p:extLst>
      <p:ext uri="{BB962C8B-B14F-4D97-AF65-F5344CB8AC3E}">
        <p14:creationId xmlns:p14="http://schemas.microsoft.com/office/powerpoint/2010/main" val="9638545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E3EAFD"/>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5" name="Rectangle 4"/>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grpSp>
      <p:sp>
        <p:nvSpPr>
          <p:cNvPr id="13" name="TextBox 12"/>
          <p:cNvSpPr txBox="1"/>
          <p:nvPr/>
        </p:nvSpPr>
        <p:spPr>
          <a:xfrm>
            <a:off x="395111" y="2105561"/>
            <a:ext cx="7798856" cy="769441"/>
          </a:xfrm>
          <a:prstGeom prst="rect">
            <a:avLst/>
          </a:prstGeom>
          <a:noFill/>
        </p:spPr>
        <p:txBody>
          <a:bodyPr wrap="square" rtlCol="0">
            <a:spAutoFit/>
          </a:bodyPr>
          <a:lstStyle/>
          <a:p>
            <a:pPr>
              <a:defRPr/>
            </a:pPr>
            <a:r>
              <a:rPr lang="en-GB" sz="4000" b="1" dirty="0">
                <a:solidFill>
                  <a:prstClr val="white"/>
                </a:solidFill>
                <a:latin typeface="Century Gothic" panose="020B0502020202020204" pitchFamily="34" charset="0"/>
              </a:rPr>
              <a:t>Talking to others: </a:t>
            </a:r>
            <a:r>
              <a:rPr lang="en-GB" sz="4400" b="1" i="1" dirty="0" err="1">
                <a:solidFill>
                  <a:prstClr val="white"/>
                </a:solidFill>
                <a:latin typeface="Century Gothic" panose="020B0502020202020204" pitchFamily="34" charset="0"/>
              </a:rPr>
              <a:t>tu</a:t>
            </a:r>
            <a:r>
              <a:rPr lang="en-GB" sz="4000" b="1" dirty="0">
                <a:solidFill>
                  <a:prstClr val="white"/>
                </a:solidFill>
                <a:latin typeface="Century Gothic" panose="020B0502020202020204" pitchFamily="34" charset="0"/>
              </a:rPr>
              <a:t> and </a:t>
            </a:r>
            <a:r>
              <a:rPr lang="en-GB" sz="4400" b="1" i="1" dirty="0" err="1">
                <a:solidFill>
                  <a:prstClr val="white"/>
                </a:solidFill>
                <a:latin typeface="Century Gothic" panose="020B0502020202020204" pitchFamily="34" charset="0"/>
              </a:rPr>
              <a:t>vous</a:t>
            </a:r>
            <a:endParaRPr lang="en-GB" sz="4400" b="1" i="1" dirty="0">
              <a:solidFill>
                <a:prstClr val="white"/>
              </a:solidFill>
              <a:latin typeface="Century Gothic" panose="020B0502020202020204" pitchFamily="34" charset="0"/>
            </a:endParaRPr>
          </a:p>
        </p:txBody>
      </p:sp>
      <p:sp>
        <p:nvSpPr>
          <p:cNvPr id="14" name="Title 3"/>
          <p:cNvSpPr txBox="1">
            <a:spLocks/>
          </p:cNvSpPr>
          <p:nvPr/>
        </p:nvSpPr>
        <p:spPr>
          <a:xfrm>
            <a:off x="384173" y="2875002"/>
            <a:ext cx="8561388"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a:defRPr/>
            </a:pPr>
            <a:r>
              <a:rPr lang="en-GB" sz="3200" dirty="0">
                <a:solidFill>
                  <a:prstClr val="white"/>
                </a:solidFill>
                <a:latin typeface="Century Gothic" panose="020B0502020202020204" pitchFamily="34" charset="0"/>
              </a:rPr>
              <a:t>2</a:t>
            </a:r>
            <a:r>
              <a:rPr lang="en-GB" sz="3200" baseline="30000" dirty="0">
                <a:solidFill>
                  <a:prstClr val="white"/>
                </a:solidFill>
                <a:latin typeface="Century Gothic" panose="020B0502020202020204" pitchFamily="34" charset="0"/>
              </a:rPr>
              <a:t>nd</a:t>
            </a:r>
            <a:r>
              <a:rPr lang="en-GB" sz="3200" dirty="0">
                <a:solidFill>
                  <a:prstClr val="white"/>
                </a:solidFill>
                <a:latin typeface="Century Gothic" panose="020B0502020202020204" pitchFamily="34" charset="0"/>
              </a:rPr>
              <a:t> person singular vs 2</a:t>
            </a:r>
            <a:r>
              <a:rPr lang="en-GB" sz="3200" baseline="30000" dirty="0">
                <a:solidFill>
                  <a:prstClr val="white"/>
                </a:solidFill>
                <a:latin typeface="Century Gothic" panose="020B0502020202020204" pitchFamily="34" charset="0"/>
              </a:rPr>
              <a:t>nd</a:t>
            </a:r>
            <a:r>
              <a:rPr lang="en-GB" sz="3200" dirty="0">
                <a:solidFill>
                  <a:prstClr val="white"/>
                </a:solidFill>
                <a:latin typeface="Century Gothic" panose="020B0502020202020204" pitchFamily="34" charset="0"/>
              </a:rPr>
              <a:t> person plural</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4618345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9812" y="6027576"/>
            <a:ext cx="9262188" cy="8304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17" name="Group 16"/>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 name="Rectangle 4"/>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1" name="TextBox 10"/>
          <p:cNvSpPr txBox="1"/>
          <p:nvPr/>
        </p:nvSpPr>
        <p:spPr>
          <a:xfrm>
            <a:off x="-56445" y="1457861"/>
            <a:ext cx="10539589" cy="1323439"/>
          </a:xfrm>
          <a:prstGeom prst="rect">
            <a:avLst/>
          </a:prstGeom>
          <a:noFill/>
        </p:spPr>
        <p:txBody>
          <a:bodyPr wrap="square" rtlCol="0">
            <a:spAutoFit/>
          </a:bodyPr>
          <a:lstStyle/>
          <a:p>
            <a:r>
              <a:rPr lang="en-GB" sz="4000" b="1" dirty="0">
                <a:solidFill>
                  <a:prstClr val="white"/>
                </a:solidFill>
                <a:latin typeface="Century Gothic" panose="020B0502020202020204" pitchFamily="34" charset="0"/>
              </a:rPr>
              <a:t>Talking to ‘you’ vs more than one ‘you’: </a:t>
            </a:r>
            <a:r>
              <a:rPr lang="en-GB" sz="4000" b="1" dirty="0">
                <a:solidFill>
                  <a:prstClr val="white"/>
                </a:solidFill>
              </a:rPr>
              <a:t/>
            </a:r>
            <a:br>
              <a:rPr lang="en-GB" sz="4000" b="1" dirty="0">
                <a:solidFill>
                  <a:prstClr val="white"/>
                </a:solidFill>
              </a:rPr>
            </a:br>
            <a:r>
              <a:rPr lang="en-GB" sz="4000" dirty="0">
                <a:solidFill>
                  <a:prstClr val="white"/>
                </a:solidFill>
                <a:latin typeface="Century Gothic" panose="020B0502020202020204" pitchFamily="34" charset="0"/>
              </a:rPr>
              <a:t>Verbs with ‘</a:t>
            </a:r>
            <a:r>
              <a:rPr lang="en-GB" sz="4000" dirty="0" err="1">
                <a:solidFill>
                  <a:prstClr val="white"/>
                </a:solidFill>
                <a:latin typeface="Century Gothic" panose="020B0502020202020204" pitchFamily="34" charset="0"/>
              </a:rPr>
              <a:t>tú</a:t>
            </a:r>
            <a:r>
              <a:rPr lang="en-GB" sz="4000" dirty="0">
                <a:solidFill>
                  <a:prstClr val="white"/>
                </a:solidFill>
                <a:latin typeface="Century Gothic" panose="020B0502020202020204" pitchFamily="34" charset="0"/>
              </a:rPr>
              <a:t>’ and ‘</a:t>
            </a:r>
            <a:r>
              <a:rPr lang="en-GB" sz="4000" dirty="0" err="1">
                <a:solidFill>
                  <a:prstClr val="white"/>
                </a:solidFill>
                <a:latin typeface="Century Gothic" panose="020B0502020202020204" pitchFamily="34" charset="0"/>
              </a:rPr>
              <a:t>vosotros</a:t>
            </a:r>
            <a:r>
              <a:rPr lang="en-GB" sz="4000" dirty="0">
                <a:solidFill>
                  <a:prstClr val="white"/>
                </a:solidFill>
                <a:latin typeface="Century Gothic" panose="020B0502020202020204" pitchFamily="34" charset="0"/>
              </a:rPr>
              <a:t>’</a:t>
            </a:r>
          </a:p>
        </p:txBody>
      </p:sp>
    </p:spTree>
    <p:extLst>
      <p:ext uri="{BB962C8B-B14F-4D97-AF65-F5344CB8AC3E}">
        <p14:creationId xmlns:p14="http://schemas.microsoft.com/office/powerpoint/2010/main" val="21609877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9217"/>
            <a:ext cx="11181806" cy="867128"/>
          </a:xfrm>
          <a:prstGeom prst="rect">
            <a:avLst/>
          </a:prstGeom>
        </p:spPr>
      </p:pic>
      <p:sp>
        <p:nvSpPr>
          <p:cNvPr id="4" name="Title 3"/>
          <p:cNvSpPr>
            <a:spLocks noGrp="1"/>
          </p:cNvSpPr>
          <p:nvPr>
            <p:ph type="title"/>
          </p:nvPr>
        </p:nvSpPr>
        <p:spPr>
          <a:xfrm>
            <a:off x="208493" y="0"/>
            <a:ext cx="10346295" cy="1325563"/>
          </a:xfrm>
        </p:spPr>
        <p:txBody>
          <a:bodyPr>
            <a:normAutofit/>
          </a:bodyPr>
          <a:lstStyle/>
          <a:p>
            <a:r>
              <a:rPr lang="en-GB" sz="3600" b="1" dirty="0">
                <a:solidFill>
                  <a:schemeClr val="bg1"/>
                </a:solidFill>
              </a:rPr>
              <a:t>Question words! What, when, why, which…</a:t>
            </a:r>
          </a:p>
        </p:txBody>
      </p:sp>
      <p:sp>
        <p:nvSpPr>
          <p:cNvPr id="5" name="Content Placeholder 4"/>
          <p:cNvSpPr>
            <a:spLocks noGrp="1"/>
          </p:cNvSpPr>
          <p:nvPr>
            <p:ph idx="1"/>
          </p:nvPr>
        </p:nvSpPr>
        <p:spPr>
          <a:xfrm>
            <a:off x="442409" y="1325562"/>
            <a:ext cx="11609383" cy="4827635"/>
          </a:xfrm>
        </p:spPr>
        <p:txBody>
          <a:bodyPr>
            <a:noAutofit/>
          </a:bodyPr>
          <a:lstStyle/>
          <a:p>
            <a:pPr>
              <a:lnSpc>
                <a:spcPct val="150000"/>
              </a:lnSpc>
              <a:spcBef>
                <a:spcPts val="0"/>
              </a:spcBef>
            </a:pPr>
            <a:r>
              <a:rPr lang="en-GB" sz="2400" dirty="0"/>
              <a:t>Question words cross over the vocabulary and grammar strands</a:t>
            </a:r>
          </a:p>
          <a:p>
            <a:pPr>
              <a:lnSpc>
                <a:spcPct val="150000"/>
              </a:lnSpc>
              <a:spcBef>
                <a:spcPts val="0"/>
              </a:spcBef>
            </a:pPr>
            <a:r>
              <a:rPr lang="en-GB" sz="2400" dirty="0"/>
              <a:t>To teach the formation of </a:t>
            </a:r>
            <a:r>
              <a:rPr lang="en-GB" sz="2400" dirty="0" err="1"/>
              <a:t>wh</a:t>
            </a:r>
            <a:r>
              <a:rPr lang="en-GB" sz="2400" dirty="0"/>
              <a:t>-questions, learners first need secure knowledge of the question words themselves!</a:t>
            </a:r>
          </a:p>
          <a:p>
            <a:pPr>
              <a:lnSpc>
                <a:spcPct val="150000"/>
              </a:lnSpc>
              <a:spcBef>
                <a:spcPts val="0"/>
              </a:spcBef>
            </a:pPr>
            <a:r>
              <a:rPr lang="en-GB" sz="2400" dirty="0"/>
              <a:t>But... common chunks (formulae) often give misleading evidence about the meaning of question words e.g.,</a:t>
            </a:r>
          </a:p>
          <a:p>
            <a:pPr lvl="1">
              <a:lnSpc>
                <a:spcPct val="150000"/>
              </a:lnSpc>
              <a:spcBef>
                <a:spcPts val="0"/>
              </a:spcBef>
            </a:pPr>
            <a:r>
              <a:rPr lang="en-GB" sz="1600" b="1" dirty="0" err="1"/>
              <a:t>quel</a:t>
            </a:r>
            <a:r>
              <a:rPr lang="en-GB" sz="1600" dirty="0"/>
              <a:t> age as-</a:t>
            </a:r>
            <a:r>
              <a:rPr lang="en-GB" sz="1600" dirty="0" err="1"/>
              <a:t>tu</a:t>
            </a:r>
            <a:r>
              <a:rPr lang="en-GB" sz="1600" dirty="0"/>
              <a:t>? ‘</a:t>
            </a:r>
            <a:r>
              <a:rPr lang="en-GB" sz="1600" dirty="0" err="1"/>
              <a:t>quel</a:t>
            </a:r>
            <a:r>
              <a:rPr lang="en-GB" sz="1600" dirty="0"/>
              <a:t>’ doesn’t generally express English ‘how’!</a:t>
            </a:r>
          </a:p>
          <a:p>
            <a:pPr lvl="1">
              <a:lnSpc>
                <a:spcPct val="150000"/>
              </a:lnSpc>
              <a:spcBef>
                <a:spcPts val="0"/>
              </a:spcBef>
            </a:pPr>
            <a:r>
              <a:rPr lang="en-GB" sz="1600" b="1" dirty="0"/>
              <a:t>comment</a:t>
            </a:r>
            <a:r>
              <a:rPr lang="en-GB" sz="1600" dirty="0"/>
              <a:t> </a:t>
            </a:r>
            <a:r>
              <a:rPr lang="en-GB" sz="1600" dirty="0" err="1"/>
              <a:t>tu</a:t>
            </a:r>
            <a:r>
              <a:rPr lang="en-GB" sz="1600" dirty="0"/>
              <a:t> </a:t>
            </a:r>
            <a:r>
              <a:rPr lang="en-GB" sz="1600" dirty="0" err="1"/>
              <a:t>t’appelles</a:t>
            </a:r>
            <a:r>
              <a:rPr lang="en-GB" sz="1600" dirty="0"/>
              <a:t>?  ‘comment’ doesn’t usually express English ’what’!</a:t>
            </a:r>
          </a:p>
          <a:p>
            <a:pPr marL="0" indent="0">
              <a:lnSpc>
                <a:spcPct val="150000"/>
              </a:lnSpc>
              <a:spcBef>
                <a:spcPts val="0"/>
              </a:spcBef>
              <a:buNone/>
            </a:pPr>
            <a:r>
              <a:rPr lang="en-GB" sz="2000" dirty="0"/>
              <a:t>(If such chunks of language are taught, learners need help breaking down such chunks)</a:t>
            </a:r>
          </a:p>
          <a:p>
            <a:pPr>
              <a:lnSpc>
                <a:spcPct val="150000"/>
              </a:lnSpc>
              <a:spcBef>
                <a:spcPts val="0"/>
              </a:spcBef>
            </a:pPr>
            <a:r>
              <a:rPr lang="en-GB" sz="2400" b="1" dirty="0"/>
              <a:t>Learners need to know the more ‘reliable’ words for frequent question words</a:t>
            </a:r>
          </a:p>
          <a:p>
            <a:pPr marL="0" indent="0">
              <a:lnSpc>
                <a:spcPct val="150000"/>
              </a:lnSpc>
              <a:spcBef>
                <a:spcPts val="0"/>
              </a:spcBef>
              <a:buNone/>
            </a:pPr>
            <a:endParaRPr lang="en-GB" sz="2400" dirty="0"/>
          </a:p>
        </p:txBody>
      </p:sp>
      <p:sp>
        <p:nvSpPr>
          <p:cNvPr id="6" name="TextBox 5"/>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spTree>
    <p:extLst>
      <p:ext uri="{BB962C8B-B14F-4D97-AF65-F5344CB8AC3E}">
        <p14:creationId xmlns:p14="http://schemas.microsoft.com/office/powerpoint/2010/main" val="156533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E3EAFD"/>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ectangle 4"/>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3" name="TextBox 12"/>
          <p:cNvSpPr txBox="1"/>
          <p:nvPr/>
        </p:nvSpPr>
        <p:spPr>
          <a:xfrm>
            <a:off x="395111" y="2105561"/>
            <a:ext cx="6886222" cy="1323439"/>
          </a:xfrm>
          <a:prstGeom prst="rect">
            <a:avLst/>
          </a:prstGeom>
          <a:noFill/>
        </p:spPr>
        <p:txBody>
          <a:bodyPr wrap="square" rtlCol="0">
            <a:spAutoFit/>
          </a:bodyPr>
          <a:lstStyle/>
          <a:p>
            <a:r>
              <a:rPr lang="en-GB" sz="4000" b="1" dirty="0">
                <a:solidFill>
                  <a:prstClr val="white"/>
                </a:solidFill>
                <a:latin typeface="Century Gothic" panose="020B0502020202020204" pitchFamily="34" charset="0"/>
              </a:rPr>
              <a:t>French Question words</a:t>
            </a:r>
            <a:br>
              <a:rPr lang="en-GB" sz="4000" b="1" dirty="0">
                <a:solidFill>
                  <a:prstClr val="white"/>
                </a:solidFill>
                <a:latin typeface="Century Gothic" panose="020B0502020202020204" pitchFamily="34" charset="0"/>
              </a:rPr>
            </a:br>
            <a:r>
              <a:rPr lang="en-GB" sz="4000" b="1" dirty="0">
                <a:solidFill>
                  <a:prstClr val="white"/>
                </a:solidFill>
                <a:latin typeface="Century Gothic" panose="020B0502020202020204" pitchFamily="34" charset="0"/>
              </a:rPr>
              <a:t>Learning Routine</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1" name="Rectangle 10"/>
          <p:cNvSpPr/>
          <p:nvPr/>
        </p:nvSpPr>
        <p:spPr>
          <a:xfrm>
            <a:off x="-56445" y="6469522"/>
            <a:ext cx="1811714" cy="276999"/>
          </a:xfrm>
          <a:prstGeom prst="rect">
            <a:avLst/>
          </a:prstGeom>
        </p:spPr>
        <p:txBody>
          <a:bodyPr wrap="none">
            <a:spAutoFit/>
          </a:bodyPr>
          <a:lstStyle/>
          <a:p>
            <a:r>
              <a:rPr lang="en-GB" sz="1200" dirty="0">
                <a:solidFill>
                  <a:prstClr val="white"/>
                </a:solidFill>
                <a:latin typeface="Century Gothic" panose="020B0502020202020204" pitchFamily="34" charset="0"/>
              </a:rPr>
              <a:t>Images - Steve Clarke</a:t>
            </a:r>
          </a:p>
        </p:txBody>
      </p:sp>
    </p:spTree>
    <p:extLst>
      <p:ext uri="{BB962C8B-B14F-4D97-AF65-F5344CB8AC3E}">
        <p14:creationId xmlns:p14="http://schemas.microsoft.com/office/powerpoint/2010/main" val="786883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E3EAFD"/>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ectangle 4"/>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3" name="TextBox 12"/>
          <p:cNvSpPr txBox="1"/>
          <p:nvPr/>
        </p:nvSpPr>
        <p:spPr>
          <a:xfrm>
            <a:off x="395111" y="2105561"/>
            <a:ext cx="6886222" cy="1323439"/>
          </a:xfrm>
          <a:prstGeom prst="rect">
            <a:avLst/>
          </a:prstGeom>
          <a:noFill/>
        </p:spPr>
        <p:txBody>
          <a:bodyPr wrap="square" rtlCol="0">
            <a:spAutoFit/>
          </a:bodyPr>
          <a:lstStyle/>
          <a:p>
            <a:r>
              <a:rPr lang="en-GB" sz="4000" b="1" dirty="0">
                <a:solidFill>
                  <a:prstClr val="white"/>
                </a:solidFill>
                <a:latin typeface="Century Gothic" panose="020B0502020202020204" pitchFamily="34" charset="0"/>
              </a:rPr>
              <a:t>French question words </a:t>
            </a:r>
            <a:br>
              <a:rPr lang="en-GB" sz="4000" b="1" dirty="0">
                <a:solidFill>
                  <a:prstClr val="white"/>
                </a:solidFill>
                <a:latin typeface="Century Gothic" panose="020B0502020202020204" pitchFamily="34" charset="0"/>
              </a:rPr>
            </a:br>
            <a:r>
              <a:rPr lang="en-GB" sz="4000" b="1" dirty="0">
                <a:solidFill>
                  <a:prstClr val="white"/>
                </a:solidFill>
                <a:latin typeface="Century Gothic" panose="020B0502020202020204" pitchFamily="34" charset="0"/>
              </a:rPr>
              <a:t>Practice</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1" name="Rectangle 10"/>
          <p:cNvSpPr/>
          <p:nvPr/>
        </p:nvSpPr>
        <p:spPr>
          <a:xfrm>
            <a:off x="-56445" y="6553187"/>
            <a:ext cx="1811714" cy="276999"/>
          </a:xfrm>
          <a:prstGeom prst="rect">
            <a:avLst/>
          </a:prstGeom>
        </p:spPr>
        <p:txBody>
          <a:bodyPr wrap="none">
            <a:spAutoFit/>
          </a:bodyPr>
          <a:lstStyle/>
          <a:p>
            <a:r>
              <a:rPr lang="en-GB" sz="1200" dirty="0">
                <a:solidFill>
                  <a:prstClr val="white"/>
                </a:solidFill>
                <a:latin typeface="Century Gothic" panose="020B0502020202020204" pitchFamily="34" charset="0"/>
              </a:rPr>
              <a:t>Images - Steve Clarke</a:t>
            </a:r>
          </a:p>
        </p:txBody>
      </p:sp>
    </p:spTree>
    <p:extLst>
      <p:ext uri="{BB962C8B-B14F-4D97-AF65-F5344CB8AC3E}">
        <p14:creationId xmlns:p14="http://schemas.microsoft.com/office/powerpoint/2010/main" val="19440464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489244" cy="867128"/>
          </a:xfrm>
          <a:prstGeom prst="rect">
            <a:avLst/>
          </a:prstGeom>
        </p:spPr>
      </p:pic>
      <p:sp>
        <p:nvSpPr>
          <p:cNvPr id="4" name="Title 3"/>
          <p:cNvSpPr>
            <a:spLocks noGrp="1"/>
          </p:cNvSpPr>
          <p:nvPr>
            <p:ph type="title"/>
          </p:nvPr>
        </p:nvSpPr>
        <p:spPr>
          <a:xfrm>
            <a:off x="208494" y="0"/>
            <a:ext cx="7919508" cy="1325563"/>
          </a:xfrm>
        </p:spPr>
        <p:txBody>
          <a:bodyPr>
            <a:normAutofit/>
          </a:bodyPr>
          <a:lstStyle/>
          <a:p>
            <a:r>
              <a:rPr lang="en-GB" sz="3600" b="1" dirty="0">
                <a:solidFill>
                  <a:schemeClr val="bg1"/>
                </a:solidFill>
              </a:rPr>
              <a:t>Content of sample resources</a:t>
            </a:r>
          </a:p>
        </p:txBody>
      </p:sp>
      <p:sp>
        <p:nvSpPr>
          <p:cNvPr id="5" name="Content Placeholder 4"/>
          <p:cNvSpPr>
            <a:spLocks noGrp="1"/>
          </p:cNvSpPr>
          <p:nvPr>
            <p:ph idx="1"/>
          </p:nvPr>
        </p:nvSpPr>
        <p:spPr>
          <a:xfrm>
            <a:off x="647923" y="1325563"/>
            <a:ext cx="10382027" cy="3282132"/>
          </a:xfrm>
        </p:spPr>
        <p:txBody>
          <a:bodyPr>
            <a:noAutofit/>
          </a:bodyPr>
          <a:lstStyle/>
          <a:p>
            <a:pPr marL="457200" indent="-457200">
              <a:lnSpc>
                <a:spcPct val="250000"/>
              </a:lnSpc>
              <a:spcBef>
                <a:spcPts val="0"/>
              </a:spcBef>
              <a:buAutoNum type="arabicParenR"/>
            </a:pPr>
            <a:r>
              <a:rPr lang="en-GB" sz="2200" dirty="0"/>
              <a:t>Explanation</a:t>
            </a:r>
          </a:p>
          <a:p>
            <a:pPr marL="457200" indent="-457200">
              <a:lnSpc>
                <a:spcPct val="250000"/>
              </a:lnSpc>
              <a:spcBef>
                <a:spcPts val="0"/>
              </a:spcBef>
              <a:buAutoNum type="arabicParenR"/>
            </a:pPr>
            <a:r>
              <a:rPr lang="en-GB" sz="2200" dirty="0"/>
              <a:t>Reading</a:t>
            </a:r>
          </a:p>
          <a:p>
            <a:pPr marL="457200" indent="-457200">
              <a:lnSpc>
                <a:spcPct val="250000"/>
              </a:lnSpc>
              <a:spcBef>
                <a:spcPts val="0"/>
              </a:spcBef>
              <a:buAutoNum type="arabicParenR"/>
            </a:pPr>
            <a:r>
              <a:rPr lang="en-GB" sz="2200" dirty="0"/>
              <a:t>Listening</a:t>
            </a:r>
          </a:p>
          <a:p>
            <a:pPr marL="457200" indent="-457200">
              <a:lnSpc>
                <a:spcPct val="250000"/>
              </a:lnSpc>
              <a:spcBef>
                <a:spcPts val="0"/>
              </a:spcBef>
              <a:buAutoNum type="arabicParenR"/>
            </a:pPr>
            <a:r>
              <a:rPr lang="en-GB" sz="2200" dirty="0"/>
              <a:t>Writing (controlled)</a:t>
            </a:r>
          </a:p>
          <a:p>
            <a:pPr marL="457200" indent="-457200">
              <a:lnSpc>
                <a:spcPct val="250000"/>
              </a:lnSpc>
              <a:spcBef>
                <a:spcPts val="0"/>
              </a:spcBef>
              <a:buAutoNum type="arabicParenR"/>
            </a:pPr>
            <a:r>
              <a:rPr lang="en-GB" sz="2200" dirty="0"/>
              <a:t>Speaking (controlled)</a:t>
            </a:r>
          </a:p>
        </p:txBody>
      </p:sp>
      <p:sp>
        <p:nvSpPr>
          <p:cNvPr id="7" name="TextBox 6"/>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spTree>
    <p:extLst>
      <p:ext uri="{BB962C8B-B14F-4D97-AF65-F5344CB8AC3E}">
        <p14:creationId xmlns:p14="http://schemas.microsoft.com/office/powerpoint/2010/main" val="31019384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489244" cy="867128"/>
          </a:xfrm>
          <a:prstGeom prst="rect">
            <a:avLst/>
          </a:prstGeom>
        </p:spPr>
      </p:pic>
      <p:pic>
        <p:nvPicPr>
          <p:cNvPr id="3" name="Picture 2"/>
          <p:cNvPicPr>
            <a:picLocks noChangeAspect="1"/>
          </p:cNvPicPr>
          <p:nvPr/>
        </p:nvPicPr>
        <p:blipFill rotWithShape="1">
          <a:blip r:embed="rId4"/>
          <a:srcRect l="603" r="1262"/>
          <a:stretch/>
        </p:blipFill>
        <p:spPr>
          <a:xfrm>
            <a:off x="155029" y="1206202"/>
            <a:ext cx="7655170" cy="5060652"/>
          </a:xfrm>
          <a:prstGeom prst="rect">
            <a:avLst/>
          </a:prstGeom>
          <a:ln w="28575">
            <a:solidFill>
              <a:schemeClr val="accent5">
                <a:lumMod val="50000"/>
              </a:schemeClr>
            </a:solidFill>
          </a:ln>
        </p:spPr>
      </p:pic>
      <p:sp>
        <p:nvSpPr>
          <p:cNvPr id="4" name="Title 3"/>
          <p:cNvSpPr>
            <a:spLocks noGrp="1"/>
          </p:cNvSpPr>
          <p:nvPr>
            <p:ph type="title"/>
          </p:nvPr>
        </p:nvSpPr>
        <p:spPr>
          <a:xfrm>
            <a:off x="208494" y="0"/>
            <a:ext cx="7919508" cy="1325563"/>
          </a:xfrm>
        </p:spPr>
        <p:txBody>
          <a:bodyPr>
            <a:normAutofit/>
          </a:bodyPr>
          <a:lstStyle/>
          <a:p>
            <a:r>
              <a:rPr lang="en-GB" sz="3200" b="1" dirty="0">
                <a:solidFill>
                  <a:schemeClr val="bg1"/>
                </a:solidFill>
              </a:rPr>
              <a:t>How to teach and learn grammar</a:t>
            </a:r>
          </a:p>
        </p:txBody>
      </p:sp>
      <p:sp>
        <p:nvSpPr>
          <p:cNvPr id="6" name="TextBox 5"/>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Emma Marsden / Rowena Kasprowicz</a:t>
            </a:r>
          </a:p>
        </p:txBody>
      </p:sp>
      <p:sp>
        <p:nvSpPr>
          <p:cNvPr id="9" name="Rounded Rectangular Callout 8"/>
          <p:cNvSpPr/>
          <p:nvPr/>
        </p:nvSpPr>
        <p:spPr>
          <a:xfrm>
            <a:off x="3982614" y="1663317"/>
            <a:ext cx="3459356" cy="1009265"/>
          </a:xfrm>
          <a:prstGeom prst="wedgeRoundRectCallout">
            <a:avLst>
              <a:gd name="adj1" fmla="val -58288"/>
              <a:gd name="adj2" fmla="val 41532"/>
              <a:gd name="adj3" fmla="val 16667"/>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5">
                    <a:lumMod val="50000"/>
                  </a:schemeClr>
                </a:solidFill>
                <a:latin typeface="Century Gothic" panose="020B0502020202020204" pitchFamily="34" charset="0"/>
              </a:rPr>
              <a:t>In the Autumn, we will be exploring “What children bring with them from KS2”</a:t>
            </a:r>
          </a:p>
        </p:txBody>
      </p:sp>
      <p:pic>
        <p:nvPicPr>
          <p:cNvPr id="5" name="Picture 4"/>
          <p:cNvPicPr>
            <a:picLocks noChangeAspect="1"/>
          </p:cNvPicPr>
          <p:nvPr/>
        </p:nvPicPr>
        <p:blipFill rotWithShape="1">
          <a:blip r:embed="rId5"/>
          <a:srcRect t="388" b="905"/>
          <a:stretch/>
        </p:blipFill>
        <p:spPr>
          <a:xfrm>
            <a:off x="7867555" y="1206202"/>
            <a:ext cx="4224487" cy="5060652"/>
          </a:xfrm>
          <a:prstGeom prst="rect">
            <a:avLst/>
          </a:prstGeom>
          <a:ln w="28575">
            <a:solidFill>
              <a:schemeClr val="accent5">
                <a:lumMod val="50000"/>
              </a:schemeClr>
            </a:solidFill>
          </a:ln>
        </p:spPr>
      </p:pic>
    </p:spTree>
    <p:extLst>
      <p:ext uri="{BB962C8B-B14F-4D97-AF65-F5344CB8AC3E}">
        <p14:creationId xmlns:p14="http://schemas.microsoft.com/office/powerpoint/2010/main" val="303102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8119" y="6480068"/>
            <a:ext cx="4172924"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a:t>
            </a:r>
            <a:r>
              <a:rPr lang="en-GB" sz="1200" dirty="0" err="1">
                <a:solidFill>
                  <a:prstClr val="white"/>
                </a:solidFill>
                <a:latin typeface="Century Gothic" panose="020B0502020202020204" pitchFamily="34" charset="0"/>
              </a:rPr>
              <a:t>Kasprowicz</a:t>
            </a:r>
            <a:r>
              <a:rPr lang="en-GB" sz="1200" dirty="0">
                <a:solidFill>
                  <a:prstClr val="white"/>
                </a:solidFill>
                <a:latin typeface="Century Gothic" panose="020B0502020202020204" pitchFamily="34" charset="0"/>
              </a:rPr>
              <a:t> / Emma Marsden</a:t>
            </a:r>
          </a:p>
        </p:txBody>
      </p:sp>
      <p:graphicFrame>
        <p:nvGraphicFramePr>
          <p:cNvPr id="5" name="Table 4"/>
          <p:cNvGraphicFramePr>
            <a:graphicFrameLocks noGrp="1"/>
          </p:cNvGraphicFramePr>
          <p:nvPr>
            <p:extLst/>
          </p:nvPr>
        </p:nvGraphicFramePr>
        <p:xfrm>
          <a:off x="244755" y="276938"/>
          <a:ext cx="11697630" cy="5775957"/>
        </p:xfrm>
        <a:graphic>
          <a:graphicData uri="http://schemas.openxmlformats.org/drawingml/2006/table">
            <a:tbl>
              <a:tblPr firstRow="1" firstCol="1" bandRow="1">
                <a:effectLst/>
              </a:tblPr>
              <a:tblGrid>
                <a:gridCol w="11697630">
                  <a:extLst>
                    <a:ext uri="{9D8B030D-6E8A-4147-A177-3AD203B41FA5}">
                      <a16:colId xmlns="" xmlns:a16="http://schemas.microsoft.com/office/drawing/2014/main" val="20000"/>
                    </a:ext>
                  </a:extLst>
                </a:gridCol>
              </a:tblGrid>
              <a:tr h="238212">
                <a:tc>
                  <a:txBody>
                    <a:bodyPr/>
                    <a:lstStyle/>
                    <a:p>
                      <a:pPr>
                        <a:lnSpc>
                          <a:spcPct val="107000"/>
                        </a:lnSpc>
                        <a:spcAft>
                          <a:spcPts val="0"/>
                        </a:spcAft>
                      </a:pPr>
                      <a:r>
                        <a:rPr lang="en-GB" sz="1600" b="1" dirty="0">
                          <a:solidFill>
                            <a:schemeClr val="accent5">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Learners…</a:t>
                      </a:r>
                      <a:endParaRPr lang="en-GB" sz="1600" dirty="0">
                        <a:solidFill>
                          <a:schemeClr val="accent5">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1010" marR="51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207891">
                <a:tc>
                  <a:txBody>
                    <a:bodyPr/>
                    <a:lstStyle/>
                    <a:p>
                      <a:pPr>
                        <a:lnSpc>
                          <a:spcPct val="107000"/>
                        </a:lnSpc>
                        <a:spcAft>
                          <a:spcPts val="0"/>
                        </a:spcAft>
                      </a:pPr>
                      <a:r>
                        <a:rPr lang="en-GB" sz="1400" b="1" i="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Introducing the grammar knowledge</a:t>
                      </a:r>
                      <a:endParaRPr lang="en-GB" sz="1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1010" marR="51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1"/>
                  </a:ext>
                </a:extLst>
              </a:tr>
              <a:tr h="250118">
                <a:tc>
                  <a:txBody>
                    <a:bodyPr/>
                    <a:lstStyle/>
                    <a:p>
                      <a:pPr>
                        <a:lnSpc>
                          <a:spcPct val="107000"/>
                        </a:lnSpc>
                        <a:spcAft>
                          <a:spcPts val="0"/>
                        </a:spcAft>
                      </a:pPr>
                      <a:r>
                        <a:rPr lang="en-GB" sz="1400" kern="1200" dirty="0">
                          <a:solidFill>
                            <a:schemeClr val="accent5">
                              <a:lumMod val="50000"/>
                            </a:schemeClr>
                          </a:solidFill>
                          <a:effectLst/>
                          <a:latin typeface="Century Gothic" panose="020B0502020202020204" pitchFamily="34" charset="0"/>
                          <a:ea typeface="+mn-ea"/>
                          <a:cs typeface="+mn-cs"/>
                        </a:rPr>
                        <a:t>understand and use grammatical terminology, building on knowledge from KS2</a:t>
                      </a:r>
                      <a:endParaRPr lang="en-GB" sz="1400" dirty="0">
                        <a:solidFill>
                          <a:schemeClr val="accent5">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1010" marR="51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251947">
                <a:tc>
                  <a:txBody>
                    <a:bodyPr/>
                    <a:lstStyle/>
                    <a:p>
                      <a:pPr lvl="0"/>
                      <a:r>
                        <a:rPr lang="en-GB" sz="1400" kern="1200" dirty="0">
                          <a:solidFill>
                            <a:schemeClr val="accent5">
                              <a:lumMod val="50000"/>
                            </a:schemeClr>
                          </a:solidFill>
                          <a:effectLst/>
                          <a:latin typeface="Century Gothic" panose="020B0502020202020204" pitchFamily="34" charset="0"/>
                          <a:ea typeface="+mn-ea"/>
                          <a:cs typeface="+mn-cs"/>
                        </a:rPr>
                        <a:t>understand explicit and succinct descriptions of the target grammar features</a:t>
                      </a:r>
                    </a:p>
                  </a:txBody>
                  <a:tcPr marL="51010" marR="51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273472">
                <a:tc>
                  <a:txBody>
                    <a:bodyPr/>
                    <a:lstStyle/>
                    <a:p>
                      <a:pPr>
                        <a:lnSpc>
                          <a:spcPct val="107000"/>
                        </a:lnSpc>
                        <a:spcAft>
                          <a:spcPts val="0"/>
                        </a:spcAft>
                      </a:pPr>
                      <a:r>
                        <a:rPr lang="en-GB" sz="1400" kern="1200" dirty="0">
                          <a:solidFill>
                            <a:schemeClr val="accent5">
                              <a:lumMod val="50000"/>
                            </a:schemeClr>
                          </a:solidFill>
                          <a:effectLst/>
                          <a:latin typeface="Century Gothic" panose="020B0502020202020204" pitchFamily="34" charset="0"/>
                          <a:ea typeface="+mn-ea"/>
                          <a:cs typeface="+mn-cs"/>
                        </a:rPr>
                        <a:t>understand how one target feature compares with another feature to illustrate their different meanings (e.g. </a:t>
                      </a:r>
                      <a:r>
                        <a:rPr lang="en-GB" sz="1400" i="1" kern="1200" dirty="0">
                          <a:solidFill>
                            <a:schemeClr val="accent5">
                              <a:lumMod val="50000"/>
                            </a:schemeClr>
                          </a:solidFill>
                          <a:effectLst/>
                          <a:latin typeface="Century Gothic" panose="020B0502020202020204" pitchFamily="34" charset="0"/>
                          <a:ea typeface="+mn-ea"/>
                          <a:cs typeface="+mn-cs"/>
                        </a:rPr>
                        <a:t>je </a:t>
                      </a:r>
                      <a:r>
                        <a:rPr lang="en-GB" sz="1400" i="1" kern="1200" dirty="0" err="1">
                          <a:solidFill>
                            <a:schemeClr val="accent5">
                              <a:lumMod val="50000"/>
                            </a:schemeClr>
                          </a:solidFill>
                          <a:effectLst/>
                          <a:latin typeface="Century Gothic" panose="020B0502020202020204" pitchFamily="34" charset="0"/>
                          <a:ea typeface="+mn-ea"/>
                          <a:cs typeface="+mn-cs"/>
                        </a:rPr>
                        <a:t>fais</a:t>
                      </a:r>
                      <a:r>
                        <a:rPr lang="en-GB" sz="1400" kern="1200" dirty="0">
                          <a:solidFill>
                            <a:schemeClr val="accent5">
                              <a:lumMod val="50000"/>
                            </a:schemeClr>
                          </a:solidFill>
                          <a:effectLst/>
                          <a:latin typeface="Century Gothic" panose="020B0502020202020204" pitchFamily="34" charset="0"/>
                          <a:ea typeface="+mn-ea"/>
                          <a:cs typeface="+mn-cs"/>
                        </a:rPr>
                        <a:t> versus </a:t>
                      </a:r>
                      <a:r>
                        <a:rPr lang="en-GB" sz="1400" i="1" kern="1200" dirty="0" err="1">
                          <a:solidFill>
                            <a:schemeClr val="accent5">
                              <a:lumMod val="50000"/>
                            </a:schemeClr>
                          </a:solidFill>
                          <a:effectLst/>
                          <a:latin typeface="Century Gothic" panose="020B0502020202020204" pitchFamily="34" charset="0"/>
                          <a:ea typeface="+mn-ea"/>
                          <a:cs typeface="+mn-cs"/>
                        </a:rPr>
                        <a:t>j’ai</a:t>
                      </a:r>
                      <a:r>
                        <a:rPr lang="en-GB" sz="1400" i="1" kern="1200" dirty="0">
                          <a:solidFill>
                            <a:schemeClr val="accent5">
                              <a:lumMod val="50000"/>
                            </a:schemeClr>
                          </a:solidFill>
                          <a:effectLst/>
                          <a:latin typeface="Century Gothic" panose="020B0502020202020204" pitchFamily="34" charset="0"/>
                          <a:ea typeface="+mn-ea"/>
                          <a:cs typeface="+mn-cs"/>
                        </a:rPr>
                        <a:t> fait; der Hund </a:t>
                      </a:r>
                      <a:r>
                        <a:rPr lang="en-GB" sz="1400" kern="1200" dirty="0">
                          <a:solidFill>
                            <a:schemeClr val="accent5">
                              <a:lumMod val="50000"/>
                            </a:schemeClr>
                          </a:solidFill>
                          <a:effectLst/>
                          <a:latin typeface="Century Gothic" panose="020B0502020202020204" pitchFamily="34" charset="0"/>
                          <a:ea typeface="+mn-ea"/>
                          <a:cs typeface="+mn-cs"/>
                        </a:rPr>
                        <a:t>versus </a:t>
                      </a:r>
                      <a:r>
                        <a:rPr lang="en-GB" sz="1400" i="1" kern="1200" dirty="0">
                          <a:solidFill>
                            <a:schemeClr val="accent5">
                              <a:lumMod val="50000"/>
                            </a:schemeClr>
                          </a:solidFill>
                          <a:effectLst/>
                          <a:latin typeface="Century Gothic" panose="020B0502020202020204" pitchFamily="34" charset="0"/>
                          <a:ea typeface="+mn-ea"/>
                          <a:cs typeface="+mn-cs"/>
                        </a:rPr>
                        <a:t>den Hund</a:t>
                      </a:r>
                      <a:r>
                        <a:rPr lang="en-GB" sz="1400" kern="1200" dirty="0">
                          <a:solidFill>
                            <a:schemeClr val="accent5">
                              <a:lumMod val="50000"/>
                            </a:schemeClr>
                          </a:solidFill>
                          <a:effectLst/>
                          <a:latin typeface="Century Gothic" panose="020B0502020202020204" pitchFamily="34" charset="0"/>
                          <a:ea typeface="+mn-ea"/>
                          <a:cs typeface="+mn-cs"/>
                        </a:rPr>
                        <a:t>)</a:t>
                      </a:r>
                      <a:endParaRPr lang="en-GB" sz="1400" dirty="0">
                        <a:solidFill>
                          <a:schemeClr val="accent5">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1010" marR="51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263873">
                <a:tc>
                  <a:txBody>
                    <a:bodyPr/>
                    <a:lstStyle/>
                    <a:p>
                      <a:pPr lvl="0"/>
                      <a:r>
                        <a:rPr lang="en-GB" sz="1400" kern="1200" dirty="0">
                          <a:solidFill>
                            <a:schemeClr val="accent5">
                              <a:lumMod val="50000"/>
                            </a:schemeClr>
                          </a:solidFill>
                          <a:effectLst/>
                          <a:latin typeface="Century Gothic" panose="020B0502020202020204" pitchFamily="34" charset="0"/>
                          <a:ea typeface="+mn-ea"/>
                          <a:cs typeface="+mn-cs"/>
                        </a:rPr>
                        <a:t>understand problems they might have, including complex L1-L2 differences </a:t>
                      </a:r>
                    </a:p>
                  </a:txBody>
                  <a:tcPr marL="51010" marR="51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207891">
                <a:tc>
                  <a:txBody>
                    <a:bodyPr/>
                    <a:lstStyle/>
                    <a:p>
                      <a:pPr>
                        <a:lnSpc>
                          <a:spcPct val="107000"/>
                        </a:lnSpc>
                        <a:spcAft>
                          <a:spcPts val="0"/>
                        </a:spcAft>
                      </a:pPr>
                      <a:r>
                        <a:rPr lang="en-GB" sz="1400" b="1" i="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Embedding and</a:t>
                      </a:r>
                      <a:r>
                        <a:rPr lang="en-GB" sz="1400" b="1" i="1" baseline="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Consolidating: Practice</a:t>
                      </a:r>
                      <a:endParaRPr lang="en-GB" sz="1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1010" marR="51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6"/>
                  </a:ext>
                </a:extLst>
              </a:tr>
              <a:tr h="319499">
                <a:tc>
                  <a:txBody>
                    <a:bodyPr/>
                    <a:lstStyle/>
                    <a:p>
                      <a:pPr lvl="0"/>
                      <a:r>
                        <a:rPr lang="en-GB" sz="1400" kern="1200" dirty="0">
                          <a:solidFill>
                            <a:schemeClr val="accent5">
                              <a:lumMod val="50000"/>
                            </a:schemeClr>
                          </a:solidFill>
                          <a:effectLst/>
                          <a:latin typeface="Century Gothic" panose="020B0502020202020204" pitchFamily="34" charset="0"/>
                          <a:ea typeface="+mn-ea"/>
                          <a:cs typeface="+mn-cs"/>
                        </a:rPr>
                        <a:t>undertake ‘input practice’, distinguishing the two features and their meanings / functions in reading AND listening (where sounds make a difference)</a:t>
                      </a:r>
                    </a:p>
                  </a:txBody>
                  <a:tcPr marL="51010" marR="51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433667">
                <a:tc>
                  <a:txBody>
                    <a:bodyPr/>
                    <a:lstStyle/>
                    <a:p>
                      <a:pPr lvl="0"/>
                      <a:r>
                        <a:rPr lang="en-GB" sz="1400" kern="1200" dirty="0">
                          <a:solidFill>
                            <a:schemeClr val="accent5">
                              <a:lumMod val="50000"/>
                            </a:schemeClr>
                          </a:solidFill>
                          <a:effectLst/>
                          <a:latin typeface="Century Gothic" panose="020B0502020202020204" pitchFamily="34" charset="0"/>
                          <a:ea typeface="+mn-ea"/>
                          <a:cs typeface="+mn-cs"/>
                        </a:rPr>
                        <a:t>encounter the grammar features with a </a:t>
                      </a:r>
                      <a:r>
                        <a:rPr lang="en-GB" sz="1400" i="1" kern="1200" dirty="0">
                          <a:solidFill>
                            <a:schemeClr val="accent5">
                              <a:lumMod val="50000"/>
                            </a:schemeClr>
                          </a:solidFill>
                          <a:effectLst/>
                          <a:latin typeface="Century Gothic" panose="020B0502020202020204" pitchFamily="34" charset="0"/>
                          <a:ea typeface="+mn-ea"/>
                          <a:cs typeface="+mn-cs"/>
                        </a:rPr>
                        <a:t>varied lexicon</a:t>
                      </a:r>
                      <a:r>
                        <a:rPr lang="en-GB" sz="1400" kern="1200" dirty="0">
                          <a:solidFill>
                            <a:schemeClr val="accent5">
                              <a:lumMod val="50000"/>
                            </a:schemeClr>
                          </a:solidFill>
                          <a:effectLst/>
                          <a:latin typeface="Century Gothic" panose="020B0502020202020204" pitchFamily="34" charset="0"/>
                          <a:ea typeface="+mn-ea"/>
                          <a:cs typeface="+mn-cs"/>
                        </a:rPr>
                        <a:t> (e.g., a range of high frequency verbs, or nouns), whilst focusing their attention on the meaning of the grammar features</a:t>
                      </a:r>
                    </a:p>
                  </a:txBody>
                  <a:tcPr marL="51010" marR="51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r h="275018">
                <a:tc>
                  <a:txBody>
                    <a:bodyPr/>
                    <a:lstStyle/>
                    <a:p>
                      <a:pPr lvl="0"/>
                      <a:r>
                        <a:rPr lang="en-GB" sz="1400" kern="1200" dirty="0">
                          <a:solidFill>
                            <a:schemeClr val="accent5">
                              <a:lumMod val="50000"/>
                            </a:schemeClr>
                          </a:solidFill>
                          <a:effectLst/>
                          <a:latin typeface="Century Gothic" panose="020B0502020202020204" pitchFamily="34" charset="0"/>
                          <a:ea typeface="+mn-ea"/>
                          <a:cs typeface="+mn-cs"/>
                        </a:rPr>
                        <a:t>receive corrective feedback, item by item wherever possible</a:t>
                      </a:r>
                    </a:p>
                  </a:txBody>
                  <a:tcPr marL="51010" marR="51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453074">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400" kern="1200" dirty="0">
                          <a:solidFill>
                            <a:schemeClr val="accent5">
                              <a:lumMod val="50000"/>
                            </a:schemeClr>
                          </a:solidFill>
                          <a:effectLst/>
                          <a:latin typeface="Century Gothic" panose="020B0502020202020204" pitchFamily="34" charset="0"/>
                          <a:ea typeface="+mn-ea"/>
                          <a:cs typeface="+mn-cs"/>
                        </a:rPr>
                        <a:t>after input practice, practise </a:t>
                      </a:r>
                      <a:r>
                        <a:rPr lang="en-GB" sz="1400" i="1" kern="1200" dirty="0">
                          <a:solidFill>
                            <a:schemeClr val="accent5">
                              <a:lumMod val="50000"/>
                            </a:schemeClr>
                          </a:solidFill>
                          <a:effectLst/>
                          <a:latin typeface="Century Gothic" panose="020B0502020202020204" pitchFamily="34" charset="0"/>
                          <a:ea typeface="+mn-ea"/>
                          <a:cs typeface="+mn-cs"/>
                        </a:rPr>
                        <a:t>producing</a:t>
                      </a:r>
                      <a:r>
                        <a:rPr lang="en-GB" sz="1400" kern="1200" dirty="0">
                          <a:solidFill>
                            <a:schemeClr val="accent5">
                              <a:lumMod val="50000"/>
                            </a:schemeClr>
                          </a:solidFill>
                          <a:effectLst/>
                          <a:latin typeface="Century Gothic" panose="020B0502020202020204" pitchFamily="34" charset="0"/>
                          <a:ea typeface="+mn-ea"/>
                          <a:cs typeface="+mn-cs"/>
                        </a:rPr>
                        <a:t> the target features at phrase or sentence level, in speech and writing, in activities where the feature is essential to communicate meaning</a:t>
                      </a:r>
                      <a:endParaRPr lang="en-GB" sz="1400" dirty="0">
                        <a:solidFill>
                          <a:schemeClr val="accent5">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1010" marR="51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2909520559"/>
                  </a:ext>
                </a:extLst>
              </a:tr>
              <a:tr h="77998">
                <a:tc>
                  <a:txBody>
                    <a:bodyPr/>
                    <a:lstStyle/>
                    <a:p>
                      <a:pPr>
                        <a:lnSpc>
                          <a:spcPct val="107000"/>
                        </a:lnSpc>
                        <a:spcAft>
                          <a:spcPts val="0"/>
                        </a:spcAft>
                      </a:pPr>
                      <a:r>
                        <a:rPr lang="en-GB" sz="1400" b="1" i="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Extending</a:t>
                      </a:r>
                      <a:endParaRPr lang="en-GB" sz="1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1010" marR="51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11"/>
                  </a:ext>
                </a:extLst>
              </a:tr>
              <a:tr h="402385">
                <a:tc>
                  <a:txBody>
                    <a:bodyPr/>
                    <a:lstStyle/>
                    <a:p>
                      <a:pPr>
                        <a:lnSpc>
                          <a:spcPct val="107000"/>
                        </a:lnSpc>
                        <a:spcAft>
                          <a:spcPts val="0"/>
                        </a:spcAft>
                      </a:pPr>
                      <a:r>
                        <a:rPr lang="en-GB" sz="1400" kern="1200" dirty="0">
                          <a:solidFill>
                            <a:schemeClr val="accent5">
                              <a:lumMod val="50000"/>
                            </a:schemeClr>
                          </a:solidFill>
                          <a:effectLst/>
                          <a:latin typeface="Century Gothic" panose="020B0502020202020204" pitchFamily="34" charset="0"/>
                          <a:ea typeface="+mn-ea"/>
                          <a:cs typeface="+mn-cs"/>
                        </a:rPr>
                        <a:t>after substantial practice, move on to freer production, in speech and writing, where learners must retrieve the grammar feature from memory to communicate meaning</a:t>
                      </a:r>
                      <a:endParaRPr lang="en-GB" sz="1400" dirty="0">
                        <a:solidFill>
                          <a:schemeClr val="accent5">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1010" marR="51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12"/>
                  </a:ext>
                </a:extLst>
              </a:tr>
              <a:tr h="204219">
                <a:tc>
                  <a:txBody>
                    <a:bodyPr/>
                    <a:lstStyle/>
                    <a:p>
                      <a:pPr>
                        <a:lnSpc>
                          <a:spcPct val="107000"/>
                        </a:lnSpc>
                        <a:spcAft>
                          <a:spcPts val="0"/>
                        </a:spcAft>
                      </a:pPr>
                      <a:endParaRPr lang="en-GB" sz="1400" dirty="0">
                        <a:solidFill>
                          <a:schemeClr val="accent5">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1010" marR="5101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4264132639"/>
                  </a:ext>
                </a:extLst>
              </a:tr>
              <a:tr h="251299">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b="1" dirty="0">
                          <a:solidFill>
                            <a:schemeClr val="accent5">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Teachers…</a:t>
                      </a:r>
                      <a:endParaRPr lang="en-GB" sz="1600" dirty="0">
                        <a:solidFill>
                          <a:schemeClr val="accent5">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010" marR="51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18"/>
                  </a:ext>
                </a:extLst>
              </a:tr>
              <a:tr h="21851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kern="1200" dirty="0">
                          <a:solidFill>
                            <a:schemeClr val="accent5">
                              <a:lumMod val="50000"/>
                            </a:schemeClr>
                          </a:solidFill>
                          <a:effectLst/>
                          <a:latin typeface="Century Gothic" panose="020B0502020202020204" pitchFamily="34" charset="0"/>
                          <a:ea typeface="+mn-ea"/>
                          <a:cs typeface="+mn-cs"/>
                        </a:rPr>
                        <a:t>ensured that other ‘cues’ for the target meaning/function are removed (e.g. temporal adverbs if both adverbs and the grammar convey tense; intonation if both intonation and word order convey the interrogative function)</a:t>
                      </a:r>
                      <a:endParaRPr lang="en-GB" sz="1400" dirty="0">
                        <a:solidFill>
                          <a:schemeClr val="accent5">
                            <a:lumMod val="50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51010" marR="51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19"/>
                  </a:ext>
                </a:extLst>
              </a:tr>
              <a:tr h="245610">
                <a:tc>
                  <a:txBody>
                    <a:bodyPr/>
                    <a:lstStyle/>
                    <a:p>
                      <a:pPr lvl="0"/>
                      <a:r>
                        <a:rPr lang="en-GB" sz="1400" kern="1200" dirty="0">
                          <a:solidFill>
                            <a:schemeClr val="accent5">
                              <a:lumMod val="50000"/>
                            </a:schemeClr>
                          </a:solidFill>
                          <a:effectLst/>
                          <a:latin typeface="Century Gothic" panose="020B0502020202020204" pitchFamily="34" charset="0"/>
                          <a:ea typeface="+mn-ea"/>
                          <a:cs typeface="+mn-cs"/>
                        </a:rPr>
                        <a:t>guided learners’ production of the grammar feature in free writing or speech, as appropriate</a:t>
                      </a:r>
                    </a:p>
                  </a:txBody>
                  <a:tcPr marL="51010" marR="51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20"/>
                  </a:ext>
                </a:extLst>
              </a:tr>
              <a:tr h="245610">
                <a:tc>
                  <a:txBody>
                    <a:bodyPr/>
                    <a:lstStyle/>
                    <a:p>
                      <a:pPr lvl="0"/>
                      <a:r>
                        <a:rPr lang="en-GB" sz="1400" kern="1200" dirty="0">
                          <a:solidFill>
                            <a:schemeClr val="accent5">
                              <a:lumMod val="50000"/>
                            </a:schemeClr>
                          </a:solidFill>
                          <a:effectLst/>
                          <a:latin typeface="Century Gothic" panose="020B0502020202020204" pitchFamily="34" charset="0"/>
                          <a:ea typeface="+mn-ea"/>
                          <a:cs typeface="+mn-cs"/>
                        </a:rPr>
                        <a:t>ensured grammar features are revisited at frequent, planned intervals</a:t>
                      </a:r>
                    </a:p>
                  </a:txBody>
                  <a:tcPr marL="51010" marR="51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37672533"/>
                  </a:ext>
                </a:extLst>
              </a:tr>
              <a:tr h="279289">
                <a:tc>
                  <a:txBody>
                    <a:bodyPr/>
                    <a:lstStyle/>
                    <a:p>
                      <a:pPr lvl="0"/>
                      <a:r>
                        <a:rPr lang="en-GB" sz="1400" kern="1200" dirty="0">
                          <a:solidFill>
                            <a:schemeClr val="accent5">
                              <a:lumMod val="50000"/>
                            </a:schemeClr>
                          </a:solidFill>
                          <a:effectLst/>
                          <a:latin typeface="Century Gothic" panose="020B0502020202020204" pitchFamily="34" charset="0"/>
                          <a:ea typeface="+mn-ea"/>
                          <a:cs typeface="+mn-cs"/>
                        </a:rPr>
                        <a:t>assessed grammar knowledge formally (in planned tests) and informally (spontaneously in class)</a:t>
                      </a:r>
                    </a:p>
                  </a:txBody>
                  <a:tcPr marL="51010" marR="51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923850094"/>
                  </a:ext>
                </a:extLst>
              </a:tr>
            </a:tbl>
          </a:graphicData>
        </a:graphic>
      </p:graphicFrame>
    </p:spTree>
    <p:extLst>
      <p:ext uri="{BB962C8B-B14F-4D97-AF65-F5344CB8AC3E}">
        <p14:creationId xmlns:p14="http://schemas.microsoft.com/office/powerpoint/2010/main" val="18159915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489244" cy="867128"/>
          </a:xfrm>
          <a:prstGeom prst="rect">
            <a:avLst/>
          </a:prstGeom>
        </p:spPr>
      </p:pic>
      <p:sp>
        <p:nvSpPr>
          <p:cNvPr id="4" name="Title 3"/>
          <p:cNvSpPr>
            <a:spLocks noGrp="1"/>
          </p:cNvSpPr>
          <p:nvPr>
            <p:ph type="title"/>
          </p:nvPr>
        </p:nvSpPr>
        <p:spPr>
          <a:xfrm>
            <a:off x="208494" y="0"/>
            <a:ext cx="7919508" cy="1325563"/>
          </a:xfrm>
        </p:spPr>
        <p:txBody>
          <a:bodyPr>
            <a:normAutofit/>
          </a:bodyPr>
          <a:lstStyle/>
          <a:p>
            <a:r>
              <a:rPr lang="en-GB" sz="3600" b="1" dirty="0">
                <a:solidFill>
                  <a:schemeClr val="bg1"/>
                </a:solidFill>
              </a:rPr>
              <a:t>Update about Scheme of Work</a:t>
            </a:r>
          </a:p>
        </p:txBody>
      </p:sp>
      <p:sp>
        <p:nvSpPr>
          <p:cNvPr id="5" name="Content Placeholder 4"/>
          <p:cNvSpPr>
            <a:spLocks noGrp="1"/>
          </p:cNvSpPr>
          <p:nvPr>
            <p:ph idx="1"/>
          </p:nvPr>
        </p:nvSpPr>
        <p:spPr>
          <a:xfrm>
            <a:off x="566473" y="1313916"/>
            <a:ext cx="11502755" cy="4867103"/>
          </a:xfrm>
        </p:spPr>
        <p:txBody>
          <a:bodyPr>
            <a:noAutofit/>
          </a:bodyPr>
          <a:lstStyle/>
          <a:p>
            <a:pPr marL="0" indent="0">
              <a:lnSpc>
                <a:spcPct val="150000"/>
              </a:lnSpc>
              <a:spcAft>
                <a:spcPts val="1000"/>
              </a:spcAft>
              <a:buNone/>
            </a:pPr>
            <a:r>
              <a:rPr lang="en-GB" sz="2400" dirty="0"/>
              <a:t>Resources shared so far through the TRG sessions are activity ideas for you to be trying with your classes, largely fitting them around your current plans.</a:t>
            </a:r>
          </a:p>
          <a:p>
            <a:pPr marL="0" indent="0">
              <a:lnSpc>
                <a:spcPct val="150000"/>
              </a:lnSpc>
              <a:spcAft>
                <a:spcPts val="1000"/>
              </a:spcAft>
              <a:buNone/>
            </a:pPr>
            <a:r>
              <a:rPr lang="en-GB" sz="2400" dirty="0"/>
              <a:t>By the end of Summer term 2019: draft </a:t>
            </a:r>
            <a:r>
              <a:rPr lang="en-GB" sz="2400" dirty="0" err="1"/>
              <a:t>SoW</a:t>
            </a:r>
            <a:r>
              <a:rPr lang="en-GB" sz="2400" dirty="0"/>
              <a:t> for years 7 and 8 French</a:t>
            </a:r>
          </a:p>
          <a:p>
            <a:pPr marL="0" indent="0">
              <a:lnSpc>
                <a:spcPct val="150000"/>
              </a:lnSpc>
              <a:spcAft>
                <a:spcPts val="1000"/>
              </a:spcAft>
              <a:buNone/>
            </a:pPr>
            <a:r>
              <a:rPr lang="en-GB" sz="2400" dirty="0"/>
              <a:t>By the start of Autumn term 2019: draft </a:t>
            </a:r>
            <a:r>
              <a:rPr lang="en-GB" sz="2400" dirty="0" err="1"/>
              <a:t>SoW</a:t>
            </a:r>
            <a:r>
              <a:rPr lang="en-GB" sz="2400" dirty="0"/>
              <a:t> for KS3 all three languages</a:t>
            </a:r>
          </a:p>
          <a:p>
            <a:pPr marL="0" indent="0">
              <a:lnSpc>
                <a:spcPct val="150000"/>
              </a:lnSpc>
              <a:spcAft>
                <a:spcPts val="1000"/>
              </a:spcAft>
              <a:buNone/>
            </a:pPr>
            <a:r>
              <a:rPr lang="en-GB" sz="2400" dirty="0"/>
              <a:t>Not expecting schools to abandon current </a:t>
            </a:r>
            <a:r>
              <a:rPr lang="en-GB" sz="2400" dirty="0" err="1"/>
              <a:t>SoW</a:t>
            </a:r>
            <a:r>
              <a:rPr lang="en-GB" sz="2400" dirty="0"/>
              <a:t>!</a:t>
            </a:r>
          </a:p>
          <a:p>
            <a:pPr marL="0" indent="0">
              <a:lnSpc>
                <a:spcPct val="150000"/>
              </a:lnSpc>
              <a:spcAft>
                <a:spcPts val="1000"/>
              </a:spcAft>
              <a:buNone/>
            </a:pPr>
            <a:r>
              <a:rPr lang="en-GB" sz="2400" dirty="0"/>
              <a:t>We would only suggest “switch to NCELP </a:t>
            </a:r>
            <a:r>
              <a:rPr lang="en-GB" sz="2400" dirty="0" err="1"/>
              <a:t>SoW</a:t>
            </a:r>
            <a:r>
              <a:rPr lang="en-GB" sz="2400" dirty="0"/>
              <a:t>” once we have a full set of supporting resources in place</a:t>
            </a:r>
          </a:p>
        </p:txBody>
      </p:sp>
      <p:sp>
        <p:nvSpPr>
          <p:cNvPr id="6" name="TextBox 5"/>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a:t>
            </a:r>
            <a:r>
              <a:rPr lang="en-GB" sz="1200" dirty="0" err="1">
                <a:solidFill>
                  <a:prstClr val="white"/>
                </a:solidFill>
                <a:latin typeface="Century Gothic" panose="020B0502020202020204" pitchFamily="34" charset="0"/>
              </a:rPr>
              <a:t>Kasprowicz</a:t>
            </a:r>
            <a:r>
              <a:rPr lang="en-GB" sz="1200" dirty="0">
                <a:solidFill>
                  <a:prstClr val="white"/>
                </a:solidFill>
                <a:latin typeface="Century Gothic" panose="020B0502020202020204" pitchFamily="34" charset="0"/>
              </a:rPr>
              <a:t> / Emma Marsden</a:t>
            </a:r>
          </a:p>
        </p:txBody>
      </p:sp>
    </p:spTree>
    <p:extLst>
      <p:ext uri="{BB962C8B-B14F-4D97-AF65-F5344CB8AC3E}">
        <p14:creationId xmlns:p14="http://schemas.microsoft.com/office/powerpoint/2010/main" val="1934162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11106615" cy="867128"/>
          </a:xfrm>
          <a:prstGeom prst="rect">
            <a:avLst/>
          </a:prstGeom>
        </p:spPr>
      </p:pic>
      <p:sp>
        <p:nvSpPr>
          <p:cNvPr id="5" name="Title 3"/>
          <p:cNvSpPr txBox="1">
            <a:spLocks/>
          </p:cNvSpPr>
          <p:nvPr/>
        </p:nvSpPr>
        <p:spPr>
          <a:xfrm>
            <a:off x="208493" y="296863"/>
            <a:ext cx="10518979" cy="7962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2800" b="1" dirty="0">
                <a:solidFill>
                  <a:schemeClr val="bg1"/>
                </a:solidFill>
              </a:rPr>
              <a:t>Key issues: </a:t>
            </a:r>
            <a:r>
              <a:rPr lang="en-GB" sz="2800" b="1" dirty="0">
                <a:solidFill>
                  <a:schemeClr val="bg1"/>
                </a:solidFill>
                <a:cs typeface="Arial" panose="020B0604020202020204" pitchFamily="34" charset="0"/>
              </a:rPr>
              <a:t>But first… is grammar teaching useful? Yes!</a:t>
            </a:r>
          </a:p>
        </p:txBody>
      </p:sp>
      <p:sp>
        <p:nvSpPr>
          <p:cNvPr id="6" name="Content Placeholder 4"/>
          <p:cNvSpPr>
            <a:spLocks noGrp="1"/>
          </p:cNvSpPr>
          <p:nvPr>
            <p:ph idx="1"/>
          </p:nvPr>
        </p:nvSpPr>
        <p:spPr>
          <a:xfrm>
            <a:off x="567266" y="1460854"/>
            <a:ext cx="11338222" cy="4771779"/>
          </a:xfrm>
        </p:spPr>
        <p:txBody>
          <a:bodyPr>
            <a:noAutofit/>
          </a:bodyPr>
          <a:lstStyle/>
          <a:p>
            <a:pPr>
              <a:spcAft>
                <a:spcPts val="1200"/>
              </a:spcAft>
              <a:buClr>
                <a:schemeClr val="accent5">
                  <a:lumMod val="50000"/>
                </a:schemeClr>
              </a:buClr>
              <a:buFont typeface="Wingdings" panose="05000000000000000000" pitchFamily="2" charset="2"/>
              <a:buChar char="§"/>
            </a:pPr>
            <a:r>
              <a:rPr lang="en-GB" sz="2000" dirty="0">
                <a:cs typeface="Arial" panose="020B0604020202020204" pitchFamily="34" charset="0"/>
              </a:rPr>
              <a:t>Even after 100s of hours of exposure to an L2, learners still struggle with certain grammar </a:t>
            </a:r>
          </a:p>
          <a:p>
            <a:pPr>
              <a:spcAft>
                <a:spcPts val="1200"/>
              </a:spcAft>
              <a:buClr>
                <a:schemeClr val="accent5">
                  <a:lumMod val="50000"/>
                </a:schemeClr>
              </a:buClr>
              <a:buFont typeface="Wingdings" panose="05000000000000000000" pitchFamily="2" charset="2"/>
              <a:buChar char="§"/>
            </a:pPr>
            <a:r>
              <a:rPr lang="en-GB" sz="2000" dirty="0">
                <a:cs typeface="Arial" panose="020B0604020202020204" pitchFamily="34" charset="0"/>
              </a:rPr>
              <a:t>Lots of evidence that explicitly teaching grammar can be beneficial </a:t>
            </a:r>
          </a:p>
          <a:p>
            <a:pPr>
              <a:spcAft>
                <a:spcPts val="1200"/>
              </a:spcAft>
              <a:buClr>
                <a:schemeClr val="accent5">
                  <a:lumMod val="50000"/>
                </a:schemeClr>
              </a:buClr>
              <a:buFont typeface="Wingdings" panose="05000000000000000000" pitchFamily="2" charset="2"/>
              <a:buChar char="§"/>
            </a:pPr>
            <a:r>
              <a:rPr lang="en-GB" sz="2000" dirty="0">
                <a:cs typeface="Arial" panose="020B0604020202020204" pitchFamily="34" charset="0"/>
              </a:rPr>
              <a:t>Explicitly teaching grammar tends to be more effective than waiting for learners to pick up grammatical patterns themselves </a:t>
            </a:r>
          </a:p>
          <a:p>
            <a:pPr>
              <a:spcAft>
                <a:spcPts val="1200"/>
              </a:spcAft>
              <a:buClr>
                <a:schemeClr val="accent5">
                  <a:lumMod val="50000"/>
                </a:schemeClr>
              </a:buClr>
              <a:buFont typeface="Wingdings" panose="05000000000000000000" pitchFamily="2" charset="2"/>
              <a:buChar char="§"/>
            </a:pPr>
            <a:r>
              <a:rPr lang="en-GB" sz="2000" dirty="0">
                <a:cs typeface="Arial" panose="020B0604020202020204" pitchFamily="34" charset="0"/>
              </a:rPr>
              <a:t>Brief description of the grammar before practice can speed up the rate of learning</a:t>
            </a:r>
          </a:p>
          <a:p>
            <a:pPr marL="0" indent="0">
              <a:spcBef>
                <a:spcPts val="1800"/>
              </a:spcBef>
              <a:spcAft>
                <a:spcPts val="1200"/>
              </a:spcAft>
              <a:buClr>
                <a:schemeClr val="accent5">
                  <a:lumMod val="50000"/>
                </a:schemeClr>
              </a:buClr>
              <a:buNone/>
            </a:pPr>
            <a:r>
              <a:rPr lang="en-GB" sz="1600" dirty="0">
                <a:solidFill>
                  <a:srgbClr val="104F75"/>
                </a:solidFill>
              </a:rPr>
              <a:t>(e.g. </a:t>
            </a:r>
            <a:r>
              <a:rPr lang="en-GB" sz="1600" b="1" dirty="0">
                <a:solidFill>
                  <a:srgbClr val="104F75"/>
                </a:solidFill>
              </a:rPr>
              <a:t>Kasprowicz &amp; Marsden, 2018; Lichtman, 2016; Marsden, 2006; Norris &amp; Ortega, 2001</a:t>
            </a:r>
            <a:r>
              <a:rPr lang="en-GB" sz="1600" dirty="0">
                <a:solidFill>
                  <a:srgbClr val="104F75"/>
                </a:solidFill>
              </a:rPr>
              <a:t>; Schmidt, 1990; </a:t>
            </a:r>
            <a:r>
              <a:rPr lang="en-GB" sz="1600" dirty="0" err="1">
                <a:solidFill>
                  <a:srgbClr val="104F75"/>
                </a:solidFill>
              </a:rPr>
              <a:t>Spada</a:t>
            </a:r>
            <a:r>
              <a:rPr lang="en-GB" sz="1600" dirty="0">
                <a:solidFill>
                  <a:srgbClr val="104F75"/>
                </a:solidFill>
              </a:rPr>
              <a:t> &amp; Tomita, 2010; White, </a:t>
            </a:r>
            <a:r>
              <a:rPr lang="en-GB" sz="1600" dirty="0" err="1">
                <a:solidFill>
                  <a:srgbClr val="104F75"/>
                </a:solidFill>
              </a:rPr>
              <a:t>Spada</a:t>
            </a:r>
            <a:r>
              <a:rPr lang="en-GB" sz="1600" dirty="0">
                <a:solidFill>
                  <a:srgbClr val="104F75"/>
                </a:solidFill>
              </a:rPr>
              <a:t>, </a:t>
            </a:r>
            <a:r>
              <a:rPr lang="en-GB" sz="1600" dirty="0" err="1">
                <a:solidFill>
                  <a:srgbClr val="104F75"/>
                </a:solidFill>
              </a:rPr>
              <a:t>Lightbown</a:t>
            </a:r>
            <a:r>
              <a:rPr lang="en-GB" sz="1600" dirty="0">
                <a:solidFill>
                  <a:srgbClr val="104F75"/>
                </a:solidFill>
              </a:rPr>
              <a:t>, &amp; </a:t>
            </a:r>
            <a:r>
              <a:rPr lang="en-GB" sz="1600" dirty="0" err="1">
                <a:solidFill>
                  <a:srgbClr val="104F75"/>
                </a:solidFill>
              </a:rPr>
              <a:t>Ranta</a:t>
            </a:r>
            <a:r>
              <a:rPr lang="en-GB" sz="1600" dirty="0">
                <a:solidFill>
                  <a:srgbClr val="104F75"/>
                </a:solidFill>
              </a:rPr>
              <a:t>, 1991)</a:t>
            </a:r>
          </a:p>
          <a:p>
            <a:pPr marL="0" indent="0">
              <a:spcAft>
                <a:spcPts val="1200"/>
              </a:spcAft>
              <a:buClr>
                <a:schemeClr val="accent5">
                  <a:lumMod val="50000"/>
                </a:schemeClr>
              </a:buClr>
              <a:buNone/>
            </a:pPr>
            <a:endParaRPr lang="en-GB" sz="2000" dirty="0">
              <a:cs typeface="Arial" panose="020B0604020202020204" pitchFamily="34" charset="0"/>
            </a:endParaRPr>
          </a:p>
        </p:txBody>
      </p:sp>
      <p:sp>
        <p:nvSpPr>
          <p:cNvPr id="7" name="TextBox 6"/>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sp>
        <p:nvSpPr>
          <p:cNvPr id="2" name="Rectangle 1"/>
          <p:cNvSpPr/>
          <p:nvPr/>
        </p:nvSpPr>
        <p:spPr>
          <a:xfrm>
            <a:off x="280754" y="5495581"/>
            <a:ext cx="11624734" cy="369332"/>
          </a:xfrm>
          <a:prstGeom prst="rect">
            <a:avLst/>
          </a:prstGeom>
          <a:solidFill>
            <a:schemeClr val="accent5">
              <a:lumMod val="50000"/>
            </a:schemeClr>
          </a:solidFill>
        </p:spPr>
        <p:txBody>
          <a:bodyPr wrap="square">
            <a:spAutoFit/>
          </a:bodyPr>
          <a:lstStyle/>
          <a:p>
            <a:r>
              <a:rPr lang="en-GB" dirty="0">
                <a:solidFill>
                  <a:schemeClr val="bg1"/>
                </a:solidFill>
                <a:latin typeface="Century Gothic" panose="020B0502020202020204" pitchFamily="34" charset="0"/>
              </a:rPr>
              <a:t>For evidence, see summaries of research into grammar teaching: on OASIS or NCELP Resource Portal.</a:t>
            </a:r>
          </a:p>
        </p:txBody>
      </p:sp>
    </p:spTree>
    <p:extLst>
      <p:ext uri="{BB962C8B-B14F-4D97-AF65-F5344CB8AC3E}">
        <p14:creationId xmlns:p14="http://schemas.microsoft.com/office/powerpoint/2010/main" val="377458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489244" cy="867128"/>
          </a:xfrm>
          <a:prstGeom prst="rect">
            <a:avLst/>
          </a:prstGeom>
        </p:spPr>
      </p:pic>
      <p:sp>
        <p:nvSpPr>
          <p:cNvPr id="4" name="Title 3"/>
          <p:cNvSpPr>
            <a:spLocks noGrp="1"/>
          </p:cNvSpPr>
          <p:nvPr>
            <p:ph type="title"/>
          </p:nvPr>
        </p:nvSpPr>
        <p:spPr>
          <a:xfrm>
            <a:off x="208494" y="0"/>
            <a:ext cx="7919508" cy="1325563"/>
          </a:xfrm>
        </p:spPr>
        <p:txBody>
          <a:bodyPr>
            <a:normAutofit/>
          </a:bodyPr>
          <a:lstStyle/>
          <a:p>
            <a:r>
              <a:rPr lang="en-GB" sz="2800" b="1" dirty="0">
                <a:solidFill>
                  <a:schemeClr val="bg1"/>
                </a:solidFill>
              </a:rPr>
              <a:t>Summary of the session</a:t>
            </a:r>
          </a:p>
        </p:txBody>
      </p:sp>
      <p:sp>
        <p:nvSpPr>
          <p:cNvPr id="5" name="Content Placeholder 4"/>
          <p:cNvSpPr>
            <a:spLocks noGrp="1"/>
          </p:cNvSpPr>
          <p:nvPr>
            <p:ph idx="1"/>
          </p:nvPr>
        </p:nvSpPr>
        <p:spPr>
          <a:xfrm>
            <a:off x="214809" y="1465743"/>
            <a:ext cx="11530012" cy="4771779"/>
          </a:xfrm>
        </p:spPr>
        <p:txBody>
          <a:bodyPr>
            <a:normAutofit/>
          </a:bodyPr>
          <a:lstStyle/>
          <a:p>
            <a:pPr marL="514350" lvl="0" indent="-514350">
              <a:lnSpc>
                <a:spcPct val="100000"/>
              </a:lnSpc>
              <a:buFont typeface="+mj-lt"/>
              <a:buAutoNum type="arabicPeriod"/>
            </a:pPr>
            <a:r>
              <a:rPr lang="en-GB" dirty="0"/>
              <a:t>Key issue 1: What grammar to teach and when</a:t>
            </a:r>
          </a:p>
          <a:p>
            <a:pPr marL="457200" lvl="1" indent="0">
              <a:lnSpc>
                <a:spcPct val="100000"/>
              </a:lnSpc>
              <a:buNone/>
            </a:pPr>
            <a:r>
              <a:rPr lang="en-GB" dirty="0"/>
              <a:t>(determining the difficulty of grammar, order of teaching, setting expectations)</a:t>
            </a:r>
          </a:p>
          <a:p>
            <a:pPr marL="457200" indent="-457200">
              <a:lnSpc>
                <a:spcPct val="100000"/>
              </a:lnSpc>
              <a:buFont typeface="+mj-lt"/>
              <a:buAutoNum type="arabicPeriod"/>
            </a:pPr>
            <a:r>
              <a:rPr lang="en-GB" dirty="0"/>
              <a:t>Key issue 2: Principles of how to teach grammar </a:t>
            </a:r>
            <a:r>
              <a:rPr lang="en-GB" sz="2000" dirty="0">
                <a:solidFill>
                  <a:srgbClr val="FF0000"/>
                </a:solidFill>
              </a:rPr>
              <a:t>(and the concerns!)</a:t>
            </a:r>
            <a:endParaRPr lang="en-GB" dirty="0"/>
          </a:p>
          <a:p>
            <a:pPr marL="457200" indent="-457200">
              <a:lnSpc>
                <a:spcPct val="100000"/>
              </a:lnSpc>
              <a:buFont typeface="+mj-lt"/>
              <a:buAutoNum type="arabicPeriod"/>
            </a:pPr>
            <a:r>
              <a:rPr lang="en-GB" dirty="0"/>
              <a:t>Summary of key principles for grammar teaching</a:t>
            </a:r>
          </a:p>
          <a:p>
            <a:pPr marL="457200" indent="-457200">
              <a:lnSpc>
                <a:spcPct val="100000"/>
              </a:lnSpc>
              <a:buFont typeface="+mj-lt"/>
              <a:buAutoNum type="arabicPeriod"/>
            </a:pPr>
            <a:r>
              <a:rPr lang="en-GB" dirty="0"/>
              <a:t>Sample resources</a:t>
            </a:r>
          </a:p>
          <a:p>
            <a:pPr marL="457200" indent="-457200">
              <a:lnSpc>
                <a:spcPct val="100000"/>
              </a:lnSpc>
              <a:buFont typeface="+mj-lt"/>
              <a:buAutoNum type="arabicPeriod"/>
            </a:pPr>
            <a:r>
              <a:rPr lang="en-GB" dirty="0"/>
              <a:t>Hands-on classroom activity development</a:t>
            </a:r>
          </a:p>
          <a:p>
            <a:pPr marL="514350" indent="-514350">
              <a:lnSpc>
                <a:spcPct val="100000"/>
              </a:lnSpc>
              <a:buFont typeface="+mj-lt"/>
              <a:buAutoNum type="arabicPeriod"/>
            </a:pPr>
            <a:r>
              <a:rPr lang="en-GB" dirty="0"/>
              <a:t>Grammar teaching discussion document for observing lessons</a:t>
            </a:r>
          </a:p>
          <a:p>
            <a:pPr marL="514350" indent="-514350">
              <a:lnSpc>
                <a:spcPct val="100000"/>
              </a:lnSpc>
              <a:buFont typeface="+mj-lt"/>
              <a:buAutoNum type="arabicPeriod"/>
            </a:pPr>
            <a:r>
              <a:rPr lang="en-GB" dirty="0"/>
              <a:t>Update on scheme of work</a:t>
            </a:r>
          </a:p>
        </p:txBody>
      </p:sp>
      <p:sp>
        <p:nvSpPr>
          <p:cNvPr id="6" name="TextBox 5"/>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a:t>
            </a:r>
            <a:r>
              <a:rPr lang="en-GB" sz="1200" dirty="0" err="1">
                <a:solidFill>
                  <a:prstClr val="white"/>
                </a:solidFill>
                <a:latin typeface="Century Gothic" panose="020B0502020202020204" pitchFamily="34" charset="0"/>
              </a:rPr>
              <a:t>Kasprowicz</a:t>
            </a:r>
            <a:r>
              <a:rPr lang="en-GB" sz="1200" dirty="0">
                <a:solidFill>
                  <a:prstClr val="white"/>
                </a:solidFill>
                <a:latin typeface="Century Gothic" panose="020B0502020202020204" pitchFamily="34" charset="0"/>
              </a:rPr>
              <a:t> / Emma Marsden</a:t>
            </a:r>
          </a:p>
        </p:txBody>
      </p:sp>
      <p:sp>
        <p:nvSpPr>
          <p:cNvPr id="2" name="TextBox 1">
            <a:extLst>
              <a:ext uri="{FF2B5EF4-FFF2-40B4-BE49-F238E27FC236}">
                <a16:creationId xmlns="" xmlns:a16="http://schemas.microsoft.com/office/drawing/2014/main" id="{CAB5FE03-7D97-5B45-8557-AF8F81B9A796}"/>
              </a:ext>
            </a:extLst>
          </p:cNvPr>
          <p:cNvSpPr txBox="1"/>
          <p:nvPr/>
        </p:nvSpPr>
        <p:spPr>
          <a:xfrm>
            <a:off x="9191394" y="1390161"/>
            <a:ext cx="639298" cy="646331"/>
          </a:xfrm>
          <a:prstGeom prst="rect">
            <a:avLst/>
          </a:prstGeom>
          <a:noFill/>
        </p:spPr>
        <p:txBody>
          <a:bodyPr wrap="square" rtlCol="0">
            <a:spAutoFit/>
          </a:bodyPr>
          <a:lstStyle/>
          <a:p>
            <a:r>
              <a:rPr lang="en-GB" sz="3600" b="1" dirty="0">
                <a:solidFill>
                  <a:schemeClr val="accent6"/>
                </a:solidFill>
              </a:rPr>
              <a:t>✓</a:t>
            </a:r>
            <a:endParaRPr lang="en-US" sz="3600" b="1" dirty="0">
              <a:solidFill>
                <a:schemeClr val="accent6"/>
              </a:solidFill>
            </a:endParaRPr>
          </a:p>
        </p:txBody>
      </p:sp>
      <p:sp>
        <p:nvSpPr>
          <p:cNvPr id="7" name="TextBox 6">
            <a:extLst>
              <a:ext uri="{FF2B5EF4-FFF2-40B4-BE49-F238E27FC236}">
                <a16:creationId xmlns="" xmlns:a16="http://schemas.microsoft.com/office/drawing/2014/main" id="{CB6E80BA-1E9A-7848-A450-0CAEA24164CF}"/>
              </a:ext>
            </a:extLst>
          </p:cNvPr>
          <p:cNvSpPr txBox="1"/>
          <p:nvPr/>
        </p:nvSpPr>
        <p:spPr>
          <a:xfrm>
            <a:off x="11551300" y="2348308"/>
            <a:ext cx="639298" cy="646331"/>
          </a:xfrm>
          <a:prstGeom prst="rect">
            <a:avLst/>
          </a:prstGeom>
          <a:noFill/>
        </p:spPr>
        <p:txBody>
          <a:bodyPr wrap="square" rtlCol="0">
            <a:spAutoFit/>
          </a:bodyPr>
          <a:lstStyle/>
          <a:p>
            <a:r>
              <a:rPr lang="en-GB" sz="3600" b="1" dirty="0">
                <a:solidFill>
                  <a:schemeClr val="accent6"/>
                </a:solidFill>
              </a:rPr>
              <a:t>✓</a:t>
            </a:r>
            <a:endParaRPr lang="en-US" sz="3600" b="1" dirty="0">
              <a:solidFill>
                <a:schemeClr val="accent6"/>
              </a:solidFill>
            </a:endParaRPr>
          </a:p>
        </p:txBody>
      </p:sp>
      <p:sp>
        <p:nvSpPr>
          <p:cNvPr id="9" name="TextBox 8">
            <a:extLst>
              <a:ext uri="{FF2B5EF4-FFF2-40B4-BE49-F238E27FC236}">
                <a16:creationId xmlns="" xmlns:a16="http://schemas.microsoft.com/office/drawing/2014/main" id="{D6282BAD-B83D-1B4A-A910-33CCB6B6E63E}"/>
              </a:ext>
            </a:extLst>
          </p:cNvPr>
          <p:cNvSpPr txBox="1"/>
          <p:nvPr/>
        </p:nvSpPr>
        <p:spPr>
          <a:xfrm>
            <a:off x="9228786" y="2865758"/>
            <a:ext cx="639298" cy="646331"/>
          </a:xfrm>
          <a:prstGeom prst="rect">
            <a:avLst/>
          </a:prstGeom>
          <a:noFill/>
        </p:spPr>
        <p:txBody>
          <a:bodyPr wrap="square" rtlCol="0">
            <a:spAutoFit/>
          </a:bodyPr>
          <a:lstStyle/>
          <a:p>
            <a:r>
              <a:rPr lang="en-GB" sz="3600" b="1" dirty="0">
                <a:solidFill>
                  <a:schemeClr val="accent6"/>
                </a:solidFill>
              </a:rPr>
              <a:t>✓</a:t>
            </a:r>
            <a:endParaRPr lang="en-US" sz="3600" b="1" dirty="0">
              <a:solidFill>
                <a:schemeClr val="accent6"/>
              </a:solidFill>
            </a:endParaRPr>
          </a:p>
        </p:txBody>
      </p:sp>
      <p:sp>
        <p:nvSpPr>
          <p:cNvPr id="11" name="TextBox 10">
            <a:extLst>
              <a:ext uri="{FF2B5EF4-FFF2-40B4-BE49-F238E27FC236}">
                <a16:creationId xmlns="" xmlns:a16="http://schemas.microsoft.com/office/drawing/2014/main" id="{CA213C44-70E3-4E42-8553-36A2459D3B8A}"/>
              </a:ext>
            </a:extLst>
          </p:cNvPr>
          <p:cNvSpPr txBox="1"/>
          <p:nvPr/>
        </p:nvSpPr>
        <p:spPr>
          <a:xfrm>
            <a:off x="3848599" y="3468680"/>
            <a:ext cx="639298" cy="646331"/>
          </a:xfrm>
          <a:prstGeom prst="rect">
            <a:avLst/>
          </a:prstGeom>
          <a:noFill/>
        </p:spPr>
        <p:txBody>
          <a:bodyPr wrap="square" rtlCol="0">
            <a:spAutoFit/>
          </a:bodyPr>
          <a:lstStyle/>
          <a:p>
            <a:r>
              <a:rPr lang="en-GB" sz="3600" b="1" dirty="0">
                <a:solidFill>
                  <a:schemeClr val="accent6"/>
                </a:solidFill>
              </a:rPr>
              <a:t>✓</a:t>
            </a:r>
            <a:endParaRPr lang="en-US" sz="3600" b="1" dirty="0">
              <a:solidFill>
                <a:schemeClr val="accent6"/>
              </a:solidFill>
            </a:endParaRPr>
          </a:p>
        </p:txBody>
      </p:sp>
      <p:sp>
        <p:nvSpPr>
          <p:cNvPr id="13" name="TextBox 12">
            <a:extLst>
              <a:ext uri="{FF2B5EF4-FFF2-40B4-BE49-F238E27FC236}">
                <a16:creationId xmlns="" xmlns:a16="http://schemas.microsoft.com/office/drawing/2014/main" id="{34483B4E-9678-664F-8802-18095107DF4E}"/>
              </a:ext>
            </a:extLst>
          </p:cNvPr>
          <p:cNvSpPr txBox="1"/>
          <p:nvPr/>
        </p:nvSpPr>
        <p:spPr>
          <a:xfrm>
            <a:off x="11551300" y="4556288"/>
            <a:ext cx="639298" cy="646331"/>
          </a:xfrm>
          <a:prstGeom prst="rect">
            <a:avLst/>
          </a:prstGeom>
          <a:noFill/>
        </p:spPr>
        <p:txBody>
          <a:bodyPr wrap="square" rtlCol="0">
            <a:spAutoFit/>
          </a:bodyPr>
          <a:lstStyle/>
          <a:p>
            <a:r>
              <a:rPr lang="en-GB" sz="3600" b="1" dirty="0">
                <a:solidFill>
                  <a:schemeClr val="accent6"/>
                </a:solidFill>
              </a:rPr>
              <a:t>✓</a:t>
            </a:r>
            <a:endParaRPr lang="en-US" sz="3600" b="1" dirty="0">
              <a:solidFill>
                <a:schemeClr val="accent6"/>
              </a:solidFill>
            </a:endParaRPr>
          </a:p>
        </p:txBody>
      </p:sp>
      <p:sp>
        <p:nvSpPr>
          <p:cNvPr id="14" name="TextBox 13">
            <a:extLst>
              <a:ext uri="{FF2B5EF4-FFF2-40B4-BE49-F238E27FC236}">
                <a16:creationId xmlns="" xmlns:a16="http://schemas.microsoft.com/office/drawing/2014/main" id="{F9A98477-F9AD-344D-8A09-06AB7ECC54F2}"/>
              </a:ext>
            </a:extLst>
          </p:cNvPr>
          <p:cNvSpPr txBox="1"/>
          <p:nvPr/>
        </p:nvSpPr>
        <p:spPr>
          <a:xfrm>
            <a:off x="5563406" y="5061975"/>
            <a:ext cx="639298" cy="646331"/>
          </a:xfrm>
          <a:prstGeom prst="rect">
            <a:avLst/>
          </a:prstGeom>
          <a:noFill/>
        </p:spPr>
        <p:txBody>
          <a:bodyPr wrap="square" rtlCol="0">
            <a:spAutoFit/>
          </a:bodyPr>
          <a:lstStyle/>
          <a:p>
            <a:r>
              <a:rPr lang="en-GB" sz="3600" b="1" dirty="0">
                <a:solidFill>
                  <a:schemeClr val="accent6"/>
                </a:solidFill>
              </a:rPr>
              <a:t>✓</a:t>
            </a:r>
            <a:endParaRPr lang="en-US" sz="3600" b="1" dirty="0">
              <a:solidFill>
                <a:schemeClr val="accent6"/>
              </a:solidFill>
            </a:endParaRPr>
          </a:p>
        </p:txBody>
      </p:sp>
      <p:sp>
        <p:nvSpPr>
          <p:cNvPr id="15" name="TextBox 14">
            <a:extLst>
              <a:ext uri="{FF2B5EF4-FFF2-40B4-BE49-F238E27FC236}">
                <a16:creationId xmlns="" xmlns:a16="http://schemas.microsoft.com/office/drawing/2014/main" id="{352EE488-D828-1249-A05D-69290F3BD300}"/>
              </a:ext>
            </a:extLst>
          </p:cNvPr>
          <p:cNvSpPr txBox="1"/>
          <p:nvPr/>
        </p:nvSpPr>
        <p:spPr>
          <a:xfrm>
            <a:off x="8121687" y="3959644"/>
            <a:ext cx="639298" cy="646331"/>
          </a:xfrm>
          <a:prstGeom prst="rect">
            <a:avLst/>
          </a:prstGeom>
          <a:noFill/>
        </p:spPr>
        <p:txBody>
          <a:bodyPr wrap="square" rtlCol="0">
            <a:spAutoFit/>
          </a:bodyPr>
          <a:lstStyle/>
          <a:p>
            <a:r>
              <a:rPr lang="en-GB" sz="3600" b="1" dirty="0">
                <a:solidFill>
                  <a:schemeClr val="accent6"/>
                </a:solidFill>
              </a:rPr>
              <a:t>✓</a:t>
            </a:r>
            <a:endParaRPr lang="en-US" sz="3600" b="1" dirty="0">
              <a:solidFill>
                <a:schemeClr val="accent6"/>
              </a:solidFill>
            </a:endParaRPr>
          </a:p>
        </p:txBody>
      </p:sp>
      <p:sp>
        <p:nvSpPr>
          <p:cNvPr id="3" name="Oval Callout 2">
            <a:extLst>
              <a:ext uri="{FF2B5EF4-FFF2-40B4-BE49-F238E27FC236}">
                <a16:creationId xmlns="" xmlns:a16="http://schemas.microsoft.com/office/drawing/2014/main" id="{6F84EC23-27A8-5442-8AAB-9022A4BDD69A}"/>
              </a:ext>
            </a:extLst>
          </p:cNvPr>
          <p:cNvSpPr/>
          <p:nvPr/>
        </p:nvSpPr>
        <p:spPr>
          <a:xfrm>
            <a:off x="8815728" y="67578"/>
            <a:ext cx="3230784" cy="1343997"/>
          </a:xfrm>
          <a:prstGeom prst="wedgeEllipseCallout">
            <a:avLst>
              <a:gd name="adj1" fmla="val 42410"/>
              <a:gd name="adj2" fmla="val 76523"/>
            </a:avLst>
          </a:prstGeom>
          <a:solidFill>
            <a:schemeClr val="accent5">
              <a:lumMod val="5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Please complete the short  feedback survey! </a:t>
            </a:r>
          </a:p>
        </p:txBody>
      </p:sp>
    </p:spTree>
    <p:extLst>
      <p:ext uri="{BB962C8B-B14F-4D97-AF65-F5344CB8AC3E}">
        <p14:creationId xmlns:p14="http://schemas.microsoft.com/office/powerpoint/2010/main" val="2896442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489244" cy="867128"/>
          </a:xfrm>
          <a:prstGeom prst="rect">
            <a:avLst/>
          </a:prstGeom>
        </p:spPr>
      </p:pic>
      <p:sp>
        <p:nvSpPr>
          <p:cNvPr id="4" name="Title 3"/>
          <p:cNvSpPr>
            <a:spLocks noGrp="1"/>
          </p:cNvSpPr>
          <p:nvPr>
            <p:ph type="title"/>
          </p:nvPr>
        </p:nvSpPr>
        <p:spPr>
          <a:xfrm>
            <a:off x="208494" y="0"/>
            <a:ext cx="7919508" cy="1325563"/>
          </a:xfrm>
        </p:spPr>
        <p:txBody>
          <a:bodyPr>
            <a:normAutofit/>
          </a:bodyPr>
          <a:lstStyle/>
          <a:p>
            <a:r>
              <a:rPr lang="en-GB" sz="3200" b="1" dirty="0">
                <a:solidFill>
                  <a:schemeClr val="bg1"/>
                </a:solidFill>
              </a:rPr>
              <a:t>Conclusion and next steps</a:t>
            </a:r>
          </a:p>
        </p:txBody>
      </p:sp>
      <p:sp>
        <p:nvSpPr>
          <p:cNvPr id="5" name="TextBox 4"/>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Rachel Hawkes / Emma Marsden</a:t>
            </a:r>
          </a:p>
        </p:txBody>
      </p:sp>
      <p:sp>
        <p:nvSpPr>
          <p:cNvPr id="3" name="Rectangle 2"/>
          <p:cNvSpPr/>
          <p:nvPr/>
        </p:nvSpPr>
        <p:spPr>
          <a:xfrm>
            <a:off x="208494" y="1163991"/>
            <a:ext cx="11532974" cy="5293757"/>
          </a:xfrm>
          <a:prstGeom prst="rect">
            <a:avLst/>
          </a:prstGeom>
        </p:spPr>
        <p:txBody>
          <a:bodyPr wrap="square">
            <a:spAutoFit/>
          </a:bodyPr>
          <a:lstStyle/>
          <a:p>
            <a:pPr marL="342900" indent="-342900">
              <a:buFont typeface="Wingdings" panose="05000000000000000000" pitchFamily="2" charset="2"/>
              <a:buChar char="§"/>
            </a:pPr>
            <a:r>
              <a:rPr lang="en-GB" sz="2800" b="1" dirty="0">
                <a:solidFill>
                  <a:srgbClr val="EA5F00"/>
                </a:solidFill>
                <a:latin typeface="Century Gothic" panose="020B0502020202020204" pitchFamily="34" charset="0"/>
              </a:rPr>
              <a:t>Cascade to colleagues in your departments</a:t>
            </a:r>
          </a:p>
          <a:p>
            <a:pPr marL="342900" indent="-342900">
              <a:buFont typeface="Wingdings" panose="05000000000000000000" pitchFamily="2" charset="2"/>
              <a:buChar char="§"/>
            </a:pPr>
            <a:r>
              <a:rPr lang="en-GB" sz="2800" b="1" dirty="0">
                <a:solidFill>
                  <a:srgbClr val="EA5F00"/>
                </a:solidFill>
                <a:latin typeface="Century Gothic" panose="020B0502020202020204" pitchFamily="34" charset="0"/>
              </a:rPr>
              <a:t>Plan and resource</a:t>
            </a:r>
            <a:r>
              <a:rPr lang="en-GB" sz="2000" b="1" dirty="0">
                <a:solidFill>
                  <a:srgbClr val="FF552D"/>
                </a:solidFill>
                <a:latin typeface="Century Gothic" panose="020B0502020202020204" pitchFamily="34" charset="0"/>
                <a:cs typeface="Calibri" panose="020F0502020204030204" pitchFamily="34" charset="0"/>
              </a:rPr>
              <a:t/>
            </a:r>
            <a:br>
              <a:rPr lang="en-GB" sz="2000" b="1" dirty="0">
                <a:solidFill>
                  <a:srgbClr val="FF552D"/>
                </a:solidFill>
                <a:latin typeface="Century Gothic" panose="020B0502020202020204" pitchFamily="34" charset="0"/>
                <a:cs typeface="Calibri" panose="020F0502020204030204" pitchFamily="34" charset="0"/>
              </a:rPr>
            </a:br>
            <a:r>
              <a:rPr lang="en-GB" i="1" dirty="0">
                <a:solidFill>
                  <a:schemeClr val="accent1">
                    <a:lumMod val="50000"/>
                  </a:schemeClr>
                </a:solidFill>
                <a:latin typeface="Century Gothic" panose="020B0502020202020204" pitchFamily="34" charset="0"/>
                <a:cs typeface="Calibri" panose="020F0502020204030204" pitchFamily="34" charset="0"/>
              </a:rPr>
              <a:t>Keep in touch with each other and your lead school, sharing anything you create (or adapt from an NCELP resource).  NCELP resources will be added frequently to Resource Portal. </a:t>
            </a:r>
          </a:p>
          <a:p>
            <a:pPr lvl="1"/>
            <a:r>
              <a:rPr lang="en-GB" i="1" dirty="0">
                <a:solidFill>
                  <a:schemeClr val="accent1">
                    <a:lumMod val="50000"/>
                  </a:schemeClr>
                </a:solidFill>
                <a:latin typeface="Century Gothic" panose="020B0502020202020204" pitchFamily="34" charset="0"/>
                <a:cs typeface="Calibri" panose="020F0502020204030204" pitchFamily="34" charset="0"/>
              </a:rPr>
              <a:t>If teachers create their own resources, please send to </a:t>
            </a:r>
            <a:r>
              <a:rPr lang="en-GB" i="1" dirty="0">
                <a:solidFill>
                  <a:schemeClr val="accent1">
                    <a:lumMod val="50000"/>
                  </a:schemeClr>
                </a:solidFill>
                <a:latin typeface="Century Gothic" panose="020B0502020202020204" pitchFamily="34" charset="0"/>
                <a:cs typeface="Calibri" panose="020F0502020204030204" pitchFamily="34" charset="0"/>
                <a:hlinkClick r:id="rId4"/>
              </a:rPr>
              <a:t>enquiries@ncelp.org.uk</a:t>
            </a:r>
            <a:r>
              <a:rPr lang="en-GB" i="1" dirty="0">
                <a:solidFill>
                  <a:schemeClr val="accent1">
                    <a:lumMod val="50000"/>
                  </a:schemeClr>
                </a:solidFill>
                <a:latin typeface="Century Gothic" panose="020B0502020202020204" pitchFamily="34" charset="0"/>
                <a:cs typeface="Calibri" panose="020F0502020204030204" pitchFamily="34" charset="0"/>
              </a:rPr>
              <a:t> – we can help with copyright free images / audio recordings etc. If the aim is to have the resources uploaded on to the Portal, NCELP will edit and give feedback.</a:t>
            </a:r>
          </a:p>
          <a:p>
            <a:pPr marL="342900" indent="-342900">
              <a:buFont typeface="Wingdings" panose="05000000000000000000" pitchFamily="2" charset="2"/>
              <a:buChar char="§"/>
            </a:pPr>
            <a:r>
              <a:rPr lang="en-GB" sz="2800" b="1" dirty="0">
                <a:solidFill>
                  <a:srgbClr val="EA5F00"/>
                </a:solidFill>
                <a:latin typeface="Century Gothic" panose="020B0502020202020204" pitchFamily="34" charset="0"/>
              </a:rPr>
              <a:t>Teach and reflect</a:t>
            </a:r>
            <a:r>
              <a:rPr lang="en-GB" sz="2000" b="1" dirty="0">
                <a:solidFill>
                  <a:srgbClr val="FF552D"/>
                </a:solidFill>
                <a:latin typeface="Century Gothic" panose="020B0502020202020204" pitchFamily="34" charset="0"/>
                <a:cs typeface="Calibri" panose="020F0502020204030204" pitchFamily="34" charset="0"/>
              </a:rPr>
              <a:t/>
            </a:r>
            <a:br>
              <a:rPr lang="en-GB" sz="2000" b="1" dirty="0">
                <a:solidFill>
                  <a:srgbClr val="FF552D"/>
                </a:solidFill>
                <a:latin typeface="Century Gothic" panose="020B0502020202020204" pitchFamily="34" charset="0"/>
                <a:cs typeface="Calibri" panose="020F0502020204030204" pitchFamily="34" charset="0"/>
              </a:rPr>
            </a:br>
            <a:r>
              <a:rPr lang="en-GB" sz="1600" i="1" dirty="0">
                <a:solidFill>
                  <a:schemeClr val="accent1">
                    <a:lumMod val="50000"/>
                  </a:schemeClr>
                </a:solidFill>
                <a:latin typeface="Century Gothic" panose="020B0502020202020204" pitchFamily="34" charset="0"/>
                <a:cs typeface="Calibri" panose="020F0502020204030204" pitchFamily="34" charset="0"/>
              </a:rPr>
              <a:t>Make grammar teaching the focus of your next planned visit / observation.  Use the observation schedule as  a planning tool and focus for discussion. Share the completed document with us </a:t>
            </a:r>
            <a:r>
              <a:rPr lang="en-GB" sz="2000" i="1" dirty="0">
                <a:solidFill>
                  <a:schemeClr val="accent1">
                    <a:lumMod val="50000"/>
                  </a:schemeClr>
                </a:solidFill>
                <a:latin typeface="Century Gothic" panose="020B0502020202020204" pitchFamily="34" charset="0"/>
                <a:cs typeface="Calibri" panose="020F0502020204030204" pitchFamily="34" charset="0"/>
              </a:rPr>
              <a:t> </a:t>
            </a:r>
            <a:r>
              <a:rPr lang="en-GB" sz="1600" i="1" dirty="0">
                <a:solidFill>
                  <a:schemeClr val="accent1">
                    <a:lumMod val="50000"/>
                  </a:schemeClr>
                </a:solidFill>
                <a:latin typeface="Century Gothic" panose="020B0502020202020204" pitchFamily="34" charset="0"/>
                <a:cs typeface="Calibri" panose="020F0502020204030204" pitchFamily="34" charset="0"/>
                <a:hlinkClick r:id="rId5"/>
              </a:rPr>
              <a:t>enquiries@ncelp.org.uk</a:t>
            </a:r>
            <a:r>
              <a:rPr lang="en-GB" sz="1600" i="1" dirty="0">
                <a:solidFill>
                  <a:schemeClr val="accent1">
                    <a:lumMod val="50000"/>
                  </a:schemeClr>
                </a:solidFill>
                <a:latin typeface="Century Gothic" panose="020B0502020202020204" pitchFamily="34" charset="0"/>
                <a:cs typeface="Calibri" panose="020F0502020204030204" pitchFamily="34" charset="0"/>
              </a:rPr>
              <a:t> .</a:t>
            </a:r>
          </a:p>
          <a:p>
            <a:pPr marL="342900" indent="-342900">
              <a:buFont typeface="Wingdings" panose="05000000000000000000" pitchFamily="2" charset="2"/>
              <a:buChar char="§"/>
            </a:pPr>
            <a:r>
              <a:rPr lang="en-GB" sz="2800" b="1" dirty="0">
                <a:solidFill>
                  <a:srgbClr val="EA5F00"/>
                </a:solidFill>
                <a:latin typeface="Century Gothic" panose="020B0502020202020204" pitchFamily="34" charset="0"/>
              </a:rPr>
              <a:t>Video parts of lessons where you focus on grammar</a:t>
            </a:r>
            <a:r>
              <a:rPr lang="en-GB" sz="1600" dirty="0">
                <a:solidFill>
                  <a:srgbClr val="FF552D"/>
                </a:solidFill>
                <a:latin typeface="Century Gothic" panose="020B0502020202020204" pitchFamily="34" charset="0"/>
                <a:cs typeface="Calibri" panose="020F0502020204030204" pitchFamily="34" charset="0"/>
              </a:rPr>
              <a:t/>
            </a:r>
            <a:br>
              <a:rPr lang="en-GB" sz="1600" dirty="0">
                <a:solidFill>
                  <a:srgbClr val="FF552D"/>
                </a:solidFill>
                <a:latin typeface="Century Gothic" panose="020B0502020202020204" pitchFamily="34" charset="0"/>
                <a:cs typeface="Calibri" panose="020F0502020204030204" pitchFamily="34" charset="0"/>
              </a:rPr>
            </a:br>
            <a:r>
              <a:rPr lang="en-GB" sz="1600" i="1" dirty="0">
                <a:solidFill>
                  <a:schemeClr val="accent1">
                    <a:lumMod val="50000"/>
                  </a:schemeClr>
                </a:solidFill>
                <a:latin typeface="Century Gothic" panose="020B0502020202020204" pitchFamily="34" charset="0"/>
                <a:cs typeface="Calibri" panose="020F0502020204030204" pitchFamily="34" charset="0"/>
              </a:rPr>
              <a:t>If possible, video parts of your lessons. Upload to VEO and tag.  </a:t>
            </a:r>
          </a:p>
          <a:p>
            <a:pPr marL="342900" indent="-342900">
              <a:buFont typeface="Wingdings" panose="05000000000000000000" pitchFamily="2" charset="2"/>
              <a:buChar char="§"/>
            </a:pPr>
            <a:r>
              <a:rPr lang="en-GB" sz="2800" dirty="0">
                <a:solidFill>
                  <a:schemeClr val="accent5">
                    <a:lumMod val="50000"/>
                  </a:schemeClr>
                </a:solidFill>
                <a:latin typeface="Century Gothic" panose="020B0502020202020204" pitchFamily="34" charset="0"/>
              </a:rPr>
              <a:t>Remind yourself of your next key dates:  </a:t>
            </a:r>
            <a:br>
              <a:rPr lang="en-GB" sz="2800" dirty="0">
                <a:solidFill>
                  <a:schemeClr val="accent5">
                    <a:lumMod val="50000"/>
                  </a:schemeClr>
                </a:solidFill>
                <a:latin typeface="Century Gothic" panose="020B0502020202020204" pitchFamily="34" charset="0"/>
              </a:rPr>
            </a:br>
            <a:r>
              <a:rPr lang="en-GB" sz="2800" b="1" dirty="0">
                <a:solidFill>
                  <a:schemeClr val="accent5">
                    <a:lumMod val="50000"/>
                  </a:schemeClr>
                </a:solidFill>
                <a:latin typeface="Century Gothic" panose="020B0502020202020204" pitchFamily="34" charset="0"/>
              </a:rPr>
              <a:t>Meaningful Practice TRG</a:t>
            </a:r>
            <a:br>
              <a:rPr lang="en-GB" sz="2800" b="1" dirty="0">
                <a:solidFill>
                  <a:schemeClr val="accent5">
                    <a:lumMod val="50000"/>
                  </a:schemeClr>
                </a:solidFill>
                <a:latin typeface="Century Gothic" panose="020B0502020202020204" pitchFamily="34" charset="0"/>
              </a:rPr>
            </a:br>
            <a:r>
              <a:rPr lang="en-GB" sz="2800" b="1" dirty="0">
                <a:solidFill>
                  <a:schemeClr val="accent5">
                    <a:lumMod val="50000"/>
                  </a:schemeClr>
                </a:solidFill>
                <a:latin typeface="Century Gothic" panose="020B0502020202020204" pitchFamily="34" charset="0"/>
              </a:rPr>
              <a:t>Hub Day 1</a:t>
            </a:r>
            <a:endParaRPr lang="en-GB" b="1" i="1" dirty="0">
              <a:solidFill>
                <a:schemeClr val="accent5">
                  <a:lumMod val="50000"/>
                </a:schemeClr>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22882917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489244" cy="867128"/>
          </a:xfrm>
          <a:prstGeom prst="rect">
            <a:avLst/>
          </a:prstGeom>
        </p:spPr>
      </p:pic>
      <p:sp>
        <p:nvSpPr>
          <p:cNvPr id="4" name="Title 3"/>
          <p:cNvSpPr>
            <a:spLocks noGrp="1"/>
          </p:cNvSpPr>
          <p:nvPr>
            <p:ph type="title"/>
          </p:nvPr>
        </p:nvSpPr>
        <p:spPr>
          <a:xfrm>
            <a:off x="208494" y="0"/>
            <a:ext cx="7919508" cy="1325563"/>
          </a:xfrm>
        </p:spPr>
        <p:txBody>
          <a:bodyPr>
            <a:normAutofit/>
          </a:bodyPr>
          <a:lstStyle/>
          <a:p>
            <a:r>
              <a:rPr lang="en-GB" sz="2800" b="1" dirty="0">
                <a:solidFill>
                  <a:schemeClr val="bg1"/>
                </a:solidFill>
              </a:rPr>
              <a:t>References</a:t>
            </a:r>
          </a:p>
        </p:txBody>
      </p:sp>
      <p:sp>
        <p:nvSpPr>
          <p:cNvPr id="5" name="Content Placeholder 4"/>
          <p:cNvSpPr>
            <a:spLocks noGrp="1"/>
          </p:cNvSpPr>
          <p:nvPr>
            <p:ph idx="1"/>
          </p:nvPr>
        </p:nvSpPr>
        <p:spPr>
          <a:xfrm>
            <a:off x="214808" y="1192321"/>
            <a:ext cx="11848237" cy="4771779"/>
          </a:xfrm>
        </p:spPr>
        <p:txBody>
          <a:bodyPr>
            <a:noAutofit/>
          </a:bodyPr>
          <a:lstStyle/>
          <a:p>
            <a:pPr marL="0" lvl="0" indent="0">
              <a:lnSpc>
                <a:spcPct val="100000"/>
              </a:lnSpc>
              <a:buNone/>
            </a:pPr>
            <a:r>
              <a:rPr lang="en-GB" sz="1200" dirty="0"/>
              <a:t>Bui, G., &amp; </a:t>
            </a:r>
            <a:r>
              <a:rPr lang="en-GB" sz="1200" dirty="0" err="1"/>
              <a:t>Skehan</a:t>
            </a:r>
            <a:r>
              <a:rPr lang="en-GB" sz="1200" dirty="0"/>
              <a:t>, P. (2018). Complexity, fluency and accuracy. In J. </a:t>
            </a:r>
            <a:r>
              <a:rPr lang="en-GB" sz="1200" dirty="0" err="1"/>
              <a:t>Liontas</a:t>
            </a:r>
            <a:r>
              <a:rPr lang="en-GB" sz="1200" dirty="0"/>
              <a:t> (Ed.), TESOL </a:t>
            </a:r>
            <a:r>
              <a:rPr lang="en-GB" sz="1200" dirty="0" err="1"/>
              <a:t>encyclopedia</a:t>
            </a:r>
            <a:r>
              <a:rPr lang="en-GB" sz="1200" dirty="0"/>
              <a:t> of English language teaching (pp.1-7). Hoboken, NJ: John Wiley &amp; Sons,</a:t>
            </a:r>
          </a:p>
          <a:p>
            <a:pPr marL="0" indent="0">
              <a:buNone/>
            </a:pPr>
            <a:r>
              <a:rPr lang="en-GB" sz="1200" b="1" dirty="0" err="1"/>
              <a:t>DeKeyser</a:t>
            </a:r>
            <a:r>
              <a:rPr lang="en-GB" sz="1200" b="1" dirty="0"/>
              <a:t>, R. (2005). What makes learning second-language grammar difficult? A review of issues. </a:t>
            </a:r>
            <a:r>
              <a:rPr lang="en-GB" sz="1200" b="1" i="1" u="sng" dirty="0">
                <a:hlinkClick r:id="rId4"/>
              </a:rPr>
              <a:t>Language Learning</a:t>
            </a:r>
            <a:r>
              <a:rPr lang="en-GB" sz="1200" b="1" i="1" dirty="0"/>
              <a:t>, 55</a:t>
            </a:r>
            <a:r>
              <a:rPr lang="en-GB" sz="1200" b="1" dirty="0"/>
              <a:t>(S1), 1-25.</a:t>
            </a:r>
          </a:p>
          <a:p>
            <a:pPr marL="0" indent="0">
              <a:buNone/>
            </a:pPr>
            <a:r>
              <a:rPr lang="en-GB" sz="1200" dirty="0" err="1"/>
              <a:t>DeKeyser</a:t>
            </a:r>
            <a:r>
              <a:rPr lang="en-GB" sz="1200" dirty="0"/>
              <a:t>, R. (2015). Skill acquisition theory. In B. </a:t>
            </a:r>
            <a:r>
              <a:rPr lang="en-GB" sz="1200" dirty="0" err="1"/>
              <a:t>VanPatten</a:t>
            </a:r>
            <a:r>
              <a:rPr lang="en-GB" sz="1200" dirty="0"/>
              <a:t> &amp; J. Williams (Eds.), </a:t>
            </a:r>
            <a:r>
              <a:rPr lang="en-GB" sz="1200" i="1" dirty="0"/>
              <a:t>Theories in second language acquisition: An introduction </a:t>
            </a:r>
            <a:r>
              <a:rPr lang="en-GB" sz="1200" dirty="0"/>
              <a:t>(pp. 94–112). London, UK: Routledge. Mitchell, Myles &amp; Marsden, E. (2018).</a:t>
            </a:r>
          </a:p>
          <a:p>
            <a:pPr marL="0" indent="0">
              <a:lnSpc>
                <a:spcPct val="100000"/>
              </a:lnSpc>
              <a:buNone/>
            </a:pPr>
            <a:r>
              <a:rPr lang="en-GB" sz="1200" dirty="0"/>
              <a:t>Ellis, N. (2006). Selective attention, and transfer phenomena in L2 acquisition: Contingency, cue competition, salience, interference, overshadowing, blocking, and perceptual learning. </a:t>
            </a:r>
            <a:r>
              <a:rPr lang="en-GB" sz="1200" i="1" dirty="0"/>
              <a:t>Applied Linguistics, 27</a:t>
            </a:r>
            <a:r>
              <a:rPr lang="en-GB" sz="1200" dirty="0"/>
              <a:t>(2), 164-194.</a:t>
            </a:r>
          </a:p>
          <a:p>
            <a:pPr marL="0" lvl="0" indent="0">
              <a:lnSpc>
                <a:spcPct val="100000"/>
              </a:lnSpc>
              <a:buNone/>
            </a:pPr>
            <a:r>
              <a:rPr lang="en-GB" sz="1200" b="1" dirty="0"/>
              <a:t>Kasprowicz, R. &amp; Marsden, E. (2018). Towards ecological validity in research into input-based practice: Form spotting can be as beneficial as form-meaning practice. </a:t>
            </a:r>
            <a:r>
              <a:rPr lang="en-GB" sz="1200" b="1" i="1" dirty="0"/>
              <a:t>Applied Linguistics, 39</a:t>
            </a:r>
            <a:r>
              <a:rPr lang="en-GB" sz="1200" b="1" dirty="0"/>
              <a:t>(6), 886-911.</a:t>
            </a:r>
          </a:p>
          <a:p>
            <a:pPr marL="0" indent="0">
              <a:buNone/>
            </a:pPr>
            <a:r>
              <a:rPr lang="en-GB" sz="1200" b="1" dirty="0"/>
              <a:t>Lichtman, K. (2016). Age and learning environment: Are children implicit second language learners? </a:t>
            </a:r>
            <a:r>
              <a:rPr lang="en-GB" sz="1200" b="1" i="1" dirty="0"/>
              <a:t>Journal of Child Language, 43</a:t>
            </a:r>
            <a:r>
              <a:rPr lang="en-GB" sz="1200" b="1" dirty="0"/>
              <a:t>, 707-730.</a:t>
            </a:r>
          </a:p>
          <a:p>
            <a:pPr marL="0" lvl="0" indent="0">
              <a:buClr>
                <a:schemeClr val="dk1"/>
              </a:buClr>
              <a:buSzPts val="1100"/>
              <a:buNone/>
            </a:pPr>
            <a:r>
              <a:rPr lang="en-GB" sz="1200" b="1" dirty="0">
                <a:solidFill>
                  <a:srgbClr val="104F75"/>
                </a:solidFill>
                <a:ea typeface="Calibri"/>
                <a:cs typeface="Calibri"/>
                <a:sym typeface="Calibri"/>
              </a:rPr>
              <a:t>Marsden, E. (2006). Exploring input processing in the classroom: An experimental comparison of processing instruction and enriched input. </a:t>
            </a:r>
            <a:r>
              <a:rPr lang="en-GB" sz="1200" b="1" i="1" dirty="0">
                <a:solidFill>
                  <a:srgbClr val="104F75"/>
                </a:solidFill>
                <a:ea typeface="Calibri"/>
                <a:cs typeface="Calibri"/>
                <a:sym typeface="Calibri"/>
              </a:rPr>
              <a:t>Language Learning</a:t>
            </a:r>
            <a:r>
              <a:rPr lang="en-GB" sz="1200" b="1" dirty="0">
                <a:solidFill>
                  <a:srgbClr val="104F75"/>
                </a:solidFill>
                <a:ea typeface="Calibri"/>
                <a:cs typeface="Calibri"/>
                <a:sym typeface="Calibri"/>
              </a:rPr>
              <a:t>, </a:t>
            </a:r>
            <a:r>
              <a:rPr lang="en-GB" sz="1200" b="1" i="1" dirty="0">
                <a:solidFill>
                  <a:srgbClr val="104F75"/>
                </a:solidFill>
                <a:ea typeface="Calibri"/>
                <a:cs typeface="Calibri"/>
                <a:sym typeface="Calibri"/>
              </a:rPr>
              <a:t>56</a:t>
            </a:r>
            <a:r>
              <a:rPr lang="en-GB" sz="1200" b="1" dirty="0">
                <a:solidFill>
                  <a:srgbClr val="104F75"/>
                </a:solidFill>
                <a:ea typeface="Calibri"/>
                <a:cs typeface="Calibri"/>
                <a:sym typeface="Calibri"/>
              </a:rPr>
              <a:t>, 507–566. </a:t>
            </a:r>
            <a:endParaRPr lang="en-GB" sz="1200" b="1" dirty="0">
              <a:solidFill>
                <a:srgbClr val="104F75"/>
              </a:solidFill>
            </a:endParaRPr>
          </a:p>
          <a:p>
            <a:pPr marL="0" indent="0">
              <a:lnSpc>
                <a:spcPct val="100000"/>
              </a:lnSpc>
              <a:buNone/>
            </a:pPr>
            <a:r>
              <a:rPr lang="en-GB" sz="1200" dirty="0"/>
              <a:t>Mitchell, R., Myles, F. &amp; Marsden, E. (2019) </a:t>
            </a:r>
            <a:r>
              <a:rPr lang="en-GB" sz="1200" i="1" dirty="0"/>
              <a:t>Second Language Learning Theories. </a:t>
            </a:r>
            <a:r>
              <a:rPr lang="en-GB" sz="1200" dirty="0"/>
              <a:t>New York: Routledge.</a:t>
            </a:r>
          </a:p>
          <a:p>
            <a:pPr marL="0" indent="0">
              <a:buNone/>
            </a:pPr>
            <a:r>
              <a:rPr lang="en-GB" sz="1200" b="1" dirty="0"/>
              <a:t>Norris, J., &amp; Ortega, L. (2001). Does type of instruction make a difference? Substantive findings from a meta-analytic review. </a:t>
            </a:r>
            <a:r>
              <a:rPr lang="en-GB" sz="1200" b="1" i="1" dirty="0"/>
              <a:t>Language Learning, 51</a:t>
            </a:r>
            <a:r>
              <a:rPr lang="en-GB" sz="1200" b="1" dirty="0"/>
              <a:t>(S1), 157-213.</a:t>
            </a:r>
          </a:p>
          <a:p>
            <a:pPr marL="0" lvl="0" indent="0">
              <a:buClr>
                <a:schemeClr val="dk1"/>
              </a:buClr>
              <a:buSzPts val="1100"/>
              <a:buNone/>
            </a:pPr>
            <a:r>
              <a:rPr lang="en-GB" sz="1200" dirty="0">
                <a:solidFill>
                  <a:srgbClr val="104F75"/>
                </a:solidFill>
                <a:ea typeface="Calibri"/>
                <a:cs typeface="Calibri"/>
                <a:sym typeface="Calibri"/>
              </a:rPr>
              <a:t>Schmidt, R. (1990). The role of consciousness in second language learning. </a:t>
            </a:r>
            <a:r>
              <a:rPr lang="en-GB" sz="1200" i="1" dirty="0">
                <a:solidFill>
                  <a:srgbClr val="104F75"/>
                </a:solidFill>
                <a:ea typeface="Calibri"/>
                <a:cs typeface="Calibri"/>
                <a:sym typeface="Calibri"/>
              </a:rPr>
              <a:t>Applied Linguistics, 11</a:t>
            </a:r>
            <a:r>
              <a:rPr lang="en-GB" sz="1200" dirty="0">
                <a:solidFill>
                  <a:srgbClr val="104F75"/>
                </a:solidFill>
                <a:ea typeface="Calibri"/>
                <a:cs typeface="Calibri"/>
                <a:sym typeface="Calibri"/>
              </a:rPr>
              <a:t>(2), 129-158.</a:t>
            </a:r>
            <a:endParaRPr lang="en-GB" sz="1200" dirty="0">
              <a:solidFill>
                <a:srgbClr val="104F75"/>
              </a:solidFill>
            </a:endParaRPr>
          </a:p>
          <a:p>
            <a:pPr marL="0" lvl="0" indent="0">
              <a:buClr>
                <a:schemeClr val="dk1"/>
              </a:buClr>
              <a:buSzPts val="1100"/>
              <a:buNone/>
            </a:pPr>
            <a:r>
              <a:rPr lang="en-GB" sz="1200" dirty="0" err="1">
                <a:solidFill>
                  <a:srgbClr val="104F75"/>
                </a:solidFill>
                <a:ea typeface="Calibri"/>
                <a:cs typeface="Calibri"/>
                <a:sym typeface="Calibri"/>
              </a:rPr>
              <a:t>Spada</a:t>
            </a:r>
            <a:r>
              <a:rPr lang="en-GB" sz="1200" dirty="0">
                <a:solidFill>
                  <a:srgbClr val="104F75"/>
                </a:solidFill>
                <a:ea typeface="Calibri"/>
                <a:cs typeface="Calibri"/>
                <a:sym typeface="Calibri"/>
              </a:rPr>
              <a:t>, N., &amp; Tomita, Y. (2010) Interactions between type of instruction and type of language feature: A meta-analysis. </a:t>
            </a:r>
            <a:r>
              <a:rPr lang="en-GB" sz="1200" i="1" dirty="0">
                <a:solidFill>
                  <a:srgbClr val="104F75"/>
                </a:solidFill>
                <a:ea typeface="Calibri"/>
                <a:cs typeface="Calibri"/>
                <a:sym typeface="Calibri"/>
              </a:rPr>
              <a:t>Language Learning, 60</a:t>
            </a:r>
            <a:r>
              <a:rPr lang="en-GB" sz="1200" dirty="0">
                <a:solidFill>
                  <a:srgbClr val="104F75"/>
                </a:solidFill>
                <a:ea typeface="Calibri"/>
                <a:cs typeface="Calibri"/>
                <a:sym typeface="Calibri"/>
              </a:rPr>
              <a:t>(2), 263-308.</a:t>
            </a:r>
          </a:p>
          <a:p>
            <a:pPr marL="0" indent="0">
              <a:buNone/>
            </a:pPr>
            <a:r>
              <a:rPr lang="en-GB" sz="1200" dirty="0" err="1"/>
              <a:t>VanPatten</a:t>
            </a:r>
            <a:r>
              <a:rPr lang="en-GB" sz="1200" dirty="0"/>
              <a:t>, B. (2004). Input processing in SLA. In, </a:t>
            </a:r>
            <a:r>
              <a:rPr lang="en-GB" sz="1200" dirty="0" err="1"/>
              <a:t>VanPatten</a:t>
            </a:r>
            <a:r>
              <a:rPr lang="en-GB" sz="1200" dirty="0"/>
              <a:t>, B. (ed.), </a:t>
            </a:r>
            <a:r>
              <a:rPr lang="en-GB" sz="1200" i="1" dirty="0"/>
              <a:t>Processing instruction: Theory, research, and commentary</a:t>
            </a:r>
            <a:r>
              <a:rPr lang="en-GB" sz="1200" dirty="0"/>
              <a:t>. Mahwah, NJ: Lawrence Erlbaum Associates.</a:t>
            </a:r>
          </a:p>
          <a:p>
            <a:pPr marL="0" lvl="0" indent="0">
              <a:buClr>
                <a:schemeClr val="dk1"/>
              </a:buClr>
              <a:buSzPts val="1100"/>
              <a:buNone/>
            </a:pPr>
            <a:r>
              <a:rPr lang="en-GB" sz="1200" dirty="0">
                <a:solidFill>
                  <a:srgbClr val="104F75"/>
                </a:solidFill>
                <a:ea typeface="Calibri"/>
                <a:cs typeface="Calibri"/>
                <a:sym typeface="Calibri"/>
              </a:rPr>
              <a:t>White, L., </a:t>
            </a:r>
            <a:r>
              <a:rPr lang="en-GB" sz="1200" dirty="0" err="1">
                <a:solidFill>
                  <a:srgbClr val="104F75"/>
                </a:solidFill>
                <a:ea typeface="Calibri"/>
                <a:cs typeface="Calibri"/>
                <a:sym typeface="Calibri"/>
              </a:rPr>
              <a:t>Spada</a:t>
            </a:r>
            <a:r>
              <a:rPr lang="en-GB" sz="1200" dirty="0">
                <a:solidFill>
                  <a:srgbClr val="104F75"/>
                </a:solidFill>
                <a:ea typeface="Calibri"/>
                <a:cs typeface="Calibri"/>
                <a:sym typeface="Calibri"/>
              </a:rPr>
              <a:t>, N., </a:t>
            </a:r>
            <a:r>
              <a:rPr lang="en-GB" sz="1200" dirty="0" err="1">
                <a:solidFill>
                  <a:srgbClr val="104F75"/>
                </a:solidFill>
                <a:ea typeface="Calibri"/>
                <a:cs typeface="Calibri"/>
                <a:sym typeface="Calibri"/>
              </a:rPr>
              <a:t>Lightbown</a:t>
            </a:r>
            <a:r>
              <a:rPr lang="en-GB" sz="1200" dirty="0">
                <a:solidFill>
                  <a:srgbClr val="104F75"/>
                </a:solidFill>
                <a:ea typeface="Calibri"/>
                <a:cs typeface="Calibri"/>
                <a:sym typeface="Calibri"/>
              </a:rPr>
              <a:t>, P., &amp; </a:t>
            </a:r>
            <a:r>
              <a:rPr lang="en-GB" sz="1200" dirty="0" err="1">
                <a:solidFill>
                  <a:srgbClr val="104F75"/>
                </a:solidFill>
                <a:ea typeface="Calibri"/>
                <a:cs typeface="Calibri"/>
                <a:sym typeface="Calibri"/>
              </a:rPr>
              <a:t>Ranta</a:t>
            </a:r>
            <a:r>
              <a:rPr lang="en-GB" sz="1200" dirty="0">
                <a:solidFill>
                  <a:srgbClr val="104F75"/>
                </a:solidFill>
                <a:ea typeface="Calibri"/>
                <a:cs typeface="Calibri"/>
                <a:sym typeface="Calibri"/>
              </a:rPr>
              <a:t>, L. (1991). Input enhancement and L2 question formation. </a:t>
            </a:r>
            <a:r>
              <a:rPr lang="en-GB" sz="1200" i="1" dirty="0">
                <a:solidFill>
                  <a:srgbClr val="104F75"/>
                </a:solidFill>
                <a:ea typeface="Calibri"/>
                <a:cs typeface="Calibri"/>
                <a:sym typeface="Calibri"/>
              </a:rPr>
              <a:t>Applied Linguistics, 12</a:t>
            </a:r>
            <a:r>
              <a:rPr lang="en-GB" sz="1200" dirty="0">
                <a:solidFill>
                  <a:srgbClr val="104F75"/>
                </a:solidFill>
                <a:ea typeface="Calibri"/>
                <a:cs typeface="Calibri"/>
                <a:sym typeface="Calibri"/>
              </a:rPr>
              <a:t>(4), 416-432.</a:t>
            </a:r>
            <a:endParaRPr lang="en-GB" sz="1200" dirty="0">
              <a:solidFill>
                <a:srgbClr val="104F75"/>
              </a:solidFill>
            </a:endParaRPr>
          </a:p>
        </p:txBody>
      </p:sp>
      <p:sp>
        <p:nvSpPr>
          <p:cNvPr id="6" name="TextBox 5"/>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a:t>
            </a:r>
            <a:r>
              <a:rPr lang="en-GB" sz="1200" dirty="0" err="1">
                <a:solidFill>
                  <a:prstClr val="white"/>
                </a:solidFill>
                <a:latin typeface="Century Gothic" panose="020B0502020202020204" pitchFamily="34" charset="0"/>
              </a:rPr>
              <a:t>Kasprowicz</a:t>
            </a:r>
            <a:r>
              <a:rPr lang="en-GB" sz="1200" dirty="0">
                <a:solidFill>
                  <a:prstClr val="white"/>
                </a:solidFill>
                <a:latin typeface="Century Gothic" panose="020B0502020202020204" pitchFamily="34" charset="0"/>
              </a:rPr>
              <a:t> / Emma Marsden</a:t>
            </a:r>
          </a:p>
        </p:txBody>
      </p:sp>
    </p:spTree>
    <p:extLst>
      <p:ext uri="{BB962C8B-B14F-4D97-AF65-F5344CB8AC3E}">
        <p14:creationId xmlns:p14="http://schemas.microsoft.com/office/powerpoint/2010/main" val="3482345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9584"/>
            <a:ext cx="12058650" cy="867128"/>
          </a:xfrm>
          <a:prstGeom prst="rect">
            <a:avLst/>
          </a:prstGeom>
        </p:spPr>
      </p:pic>
      <p:sp>
        <p:nvSpPr>
          <p:cNvPr id="5" name="Title 3"/>
          <p:cNvSpPr txBox="1">
            <a:spLocks/>
          </p:cNvSpPr>
          <p:nvPr/>
        </p:nvSpPr>
        <p:spPr>
          <a:xfrm>
            <a:off x="137055" y="90636"/>
            <a:ext cx="1096433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2800" b="1" dirty="0">
                <a:solidFill>
                  <a:schemeClr val="bg1"/>
                </a:solidFill>
                <a:cs typeface="Arial" panose="020B0604020202020204" pitchFamily="34" charset="0"/>
              </a:rPr>
              <a:t>Key issue 1: What order should grammar be taught in?</a:t>
            </a:r>
          </a:p>
          <a:p>
            <a:endParaRPr lang="en-GB" sz="2800" b="1" dirty="0">
              <a:solidFill>
                <a:schemeClr val="bg1"/>
              </a:solidFill>
            </a:endParaRPr>
          </a:p>
        </p:txBody>
      </p:sp>
      <p:sp>
        <p:nvSpPr>
          <p:cNvPr id="6" name="Content Placeholder 4"/>
          <p:cNvSpPr>
            <a:spLocks noGrp="1"/>
          </p:cNvSpPr>
          <p:nvPr>
            <p:ph idx="1"/>
          </p:nvPr>
        </p:nvSpPr>
        <p:spPr>
          <a:xfrm>
            <a:off x="366098" y="1207540"/>
            <a:ext cx="11692552" cy="5272528"/>
          </a:xfrm>
        </p:spPr>
        <p:txBody>
          <a:bodyPr>
            <a:noAutofit/>
          </a:bodyPr>
          <a:lstStyle/>
          <a:p>
            <a:pPr>
              <a:spcAft>
                <a:spcPts val="1200"/>
              </a:spcAft>
              <a:buClr>
                <a:schemeClr val="accent5">
                  <a:lumMod val="50000"/>
                </a:schemeClr>
              </a:buClr>
              <a:buFont typeface="Wingdings" panose="05000000000000000000" pitchFamily="2" charset="2"/>
              <a:buChar char="§"/>
            </a:pPr>
            <a:r>
              <a:rPr lang="en-GB" sz="2400" dirty="0">
                <a:cs typeface="Arial" panose="020B0604020202020204" pitchFamily="34" charset="0"/>
              </a:rPr>
              <a:t>There is little strong evidence to support </a:t>
            </a:r>
            <a:r>
              <a:rPr lang="en-GB" sz="2400" i="1" dirty="0">
                <a:cs typeface="Arial" panose="020B0604020202020204" pitchFamily="34" charset="0"/>
              </a:rPr>
              <a:t>one prescribed </a:t>
            </a:r>
            <a:r>
              <a:rPr lang="en-GB" sz="2400" dirty="0">
                <a:cs typeface="Arial" panose="020B0604020202020204" pitchFamily="34" charset="0"/>
              </a:rPr>
              <a:t>order for teaching grammar</a:t>
            </a:r>
          </a:p>
          <a:p>
            <a:pPr>
              <a:spcAft>
                <a:spcPts val="1200"/>
              </a:spcAft>
              <a:buClr>
                <a:schemeClr val="accent5">
                  <a:lumMod val="50000"/>
                </a:schemeClr>
              </a:buClr>
              <a:buFont typeface="Wingdings" panose="05000000000000000000" pitchFamily="2" charset="2"/>
              <a:buChar char="§"/>
            </a:pPr>
            <a:r>
              <a:rPr lang="en-GB" sz="2400" b="1" i="1" dirty="0">
                <a:cs typeface="Arial" panose="020B0604020202020204" pitchFamily="34" charset="0"/>
              </a:rPr>
              <a:t>Many factors </a:t>
            </a:r>
            <a:r>
              <a:rPr lang="en-GB" sz="2400" dirty="0">
                <a:cs typeface="Arial" panose="020B0604020202020204" pitchFamily="34" charset="0"/>
              </a:rPr>
              <a:t>affect what can effectively be taught and learnt and </a:t>
            </a:r>
            <a:r>
              <a:rPr lang="en-GB" sz="2400" i="1" dirty="0">
                <a:cs typeface="Arial" panose="020B0604020202020204" pitchFamily="34" charset="0"/>
              </a:rPr>
              <a:t>when </a:t>
            </a:r>
            <a:r>
              <a:rPr lang="en-GB" sz="2400" dirty="0">
                <a:cs typeface="Arial" panose="020B0604020202020204" pitchFamily="34" charset="0"/>
              </a:rPr>
              <a:t>(e.g. the grammar feature, learner characteristics, task modality, context)</a:t>
            </a:r>
          </a:p>
          <a:p>
            <a:pPr>
              <a:spcAft>
                <a:spcPts val="1200"/>
              </a:spcAft>
              <a:buClr>
                <a:schemeClr val="accent5">
                  <a:lumMod val="50000"/>
                </a:schemeClr>
              </a:buClr>
              <a:buFont typeface="Wingdings" panose="05000000000000000000" pitchFamily="2" charset="2"/>
              <a:buChar char="§"/>
            </a:pPr>
            <a:r>
              <a:rPr lang="en-GB" sz="2400" dirty="0">
                <a:cs typeface="Arial" panose="020B0604020202020204" pitchFamily="34" charset="0"/>
              </a:rPr>
              <a:t>But we do know…</a:t>
            </a:r>
          </a:p>
          <a:p>
            <a:pPr lvl="1">
              <a:spcAft>
                <a:spcPts val="1200"/>
              </a:spcAft>
              <a:buClr>
                <a:schemeClr val="accent5">
                  <a:lumMod val="50000"/>
                </a:schemeClr>
              </a:buClr>
              <a:buFont typeface="Wingdings" panose="05000000000000000000" pitchFamily="2" charset="2"/>
              <a:buChar char="§"/>
            </a:pPr>
            <a:r>
              <a:rPr lang="en-GB" dirty="0">
                <a:cs typeface="Arial" panose="020B0604020202020204" pitchFamily="34" charset="0"/>
              </a:rPr>
              <a:t>The introduction of whole ‘paradigms’ at once has little support from research</a:t>
            </a:r>
          </a:p>
          <a:p>
            <a:pPr lvl="1">
              <a:spcAft>
                <a:spcPts val="1200"/>
              </a:spcAft>
              <a:buClr>
                <a:schemeClr val="accent5">
                  <a:lumMod val="50000"/>
                </a:schemeClr>
              </a:buClr>
              <a:buFont typeface="Wingdings" panose="05000000000000000000" pitchFamily="2" charset="2"/>
              <a:buChar char="§"/>
            </a:pPr>
            <a:r>
              <a:rPr lang="en-GB" dirty="0">
                <a:cs typeface="Arial" panose="020B0604020202020204" pitchFamily="34" charset="0"/>
              </a:rPr>
              <a:t>Learners can only pay attention to a limited number of features at any one time</a:t>
            </a:r>
          </a:p>
          <a:p>
            <a:pPr lvl="1">
              <a:spcAft>
                <a:spcPts val="1200"/>
              </a:spcAft>
              <a:buClr>
                <a:schemeClr val="accent5">
                  <a:lumMod val="50000"/>
                </a:schemeClr>
              </a:buClr>
              <a:buFont typeface="Wingdings" panose="05000000000000000000" pitchFamily="2" charset="2"/>
              <a:buChar char="§"/>
            </a:pPr>
            <a:r>
              <a:rPr lang="en-GB" dirty="0">
                <a:cs typeface="Arial" panose="020B0604020202020204" pitchFamily="34" charset="0"/>
              </a:rPr>
              <a:t>Introducing and practising </a:t>
            </a:r>
            <a:r>
              <a:rPr lang="en-GB" b="1" i="1" dirty="0">
                <a:cs typeface="Arial" panose="020B0604020202020204" pitchFamily="34" charset="0"/>
              </a:rPr>
              <a:t>pairs of grammar features </a:t>
            </a:r>
            <a:r>
              <a:rPr lang="en-GB" dirty="0">
                <a:cs typeface="Arial" panose="020B0604020202020204" pitchFamily="34" charset="0"/>
              </a:rPr>
              <a:t>with contrasting meanings </a:t>
            </a:r>
            <a:r>
              <a:rPr lang="en-GB" sz="1600" dirty="0">
                <a:cs typeface="Arial" panose="020B0604020202020204" pitchFamily="34" charset="0"/>
              </a:rPr>
              <a:t>(or functions) </a:t>
            </a:r>
            <a:r>
              <a:rPr lang="en-GB" dirty="0">
                <a:cs typeface="Arial" panose="020B0604020202020204" pitchFamily="34" charset="0"/>
              </a:rPr>
              <a:t>can lead to accurate understanding and production of the grammar features.</a:t>
            </a:r>
          </a:p>
          <a:p>
            <a:pPr lvl="1">
              <a:spcAft>
                <a:spcPts val="1200"/>
              </a:spcAft>
              <a:buClr>
                <a:schemeClr val="accent5">
                  <a:lumMod val="50000"/>
                </a:schemeClr>
              </a:buClr>
              <a:buFont typeface="Wingdings" panose="05000000000000000000" pitchFamily="2" charset="2"/>
              <a:buChar char="§"/>
            </a:pPr>
            <a:r>
              <a:rPr lang="en-GB" dirty="0">
                <a:cs typeface="Arial" panose="020B0604020202020204" pitchFamily="34" charset="0"/>
              </a:rPr>
              <a:t>Regular practice and re-visiting are necessary </a:t>
            </a:r>
          </a:p>
          <a:p>
            <a:pPr marL="457200" lvl="1" indent="0">
              <a:spcAft>
                <a:spcPts val="1200"/>
              </a:spcAft>
              <a:buClr>
                <a:schemeClr val="accent5">
                  <a:lumMod val="50000"/>
                </a:schemeClr>
              </a:buClr>
              <a:buNone/>
            </a:pPr>
            <a:r>
              <a:rPr lang="en-GB" sz="1600" dirty="0">
                <a:cs typeface="Arial" panose="020B0604020202020204" pitchFamily="34" charset="0"/>
              </a:rPr>
              <a:t>(</a:t>
            </a:r>
            <a:r>
              <a:rPr lang="en-GB" sz="1600" b="1" dirty="0" err="1">
                <a:cs typeface="Arial" panose="020B0604020202020204" pitchFamily="34" charset="0"/>
              </a:rPr>
              <a:t>DeKeyser</a:t>
            </a:r>
            <a:r>
              <a:rPr lang="en-GB" sz="1600" b="1" dirty="0">
                <a:cs typeface="Arial" panose="020B0604020202020204" pitchFamily="34" charset="0"/>
              </a:rPr>
              <a:t>, 2005</a:t>
            </a:r>
            <a:r>
              <a:rPr lang="en-GB" sz="1600" dirty="0">
                <a:cs typeface="Arial" panose="020B0604020202020204" pitchFamily="34" charset="0"/>
              </a:rPr>
              <a:t>; </a:t>
            </a:r>
            <a:r>
              <a:rPr lang="en-GB" sz="1600" dirty="0" err="1">
                <a:cs typeface="Arial" panose="020B0604020202020204" pitchFamily="34" charset="0"/>
              </a:rPr>
              <a:t>DeKeyser</a:t>
            </a:r>
            <a:r>
              <a:rPr lang="en-GB" sz="1600" dirty="0">
                <a:cs typeface="Arial" panose="020B0604020202020204" pitchFamily="34" charset="0"/>
              </a:rPr>
              <a:t>, 2015; Ellis, 2006; Mitchell, Myles, &amp; Marsden, 2019; </a:t>
            </a:r>
            <a:r>
              <a:rPr lang="en-GB" sz="1600" dirty="0" err="1">
                <a:cs typeface="Arial" panose="020B0604020202020204" pitchFamily="34" charset="0"/>
              </a:rPr>
              <a:t>VanPatten</a:t>
            </a:r>
            <a:r>
              <a:rPr lang="en-GB" sz="1600" dirty="0">
                <a:cs typeface="Arial" panose="020B0604020202020204" pitchFamily="34" charset="0"/>
              </a:rPr>
              <a:t>, 2004)</a:t>
            </a:r>
          </a:p>
        </p:txBody>
      </p:sp>
      <p:sp>
        <p:nvSpPr>
          <p:cNvPr id="7" name="TextBox 6"/>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spTree>
    <p:extLst>
      <p:ext uri="{BB962C8B-B14F-4D97-AF65-F5344CB8AC3E}">
        <p14:creationId xmlns:p14="http://schemas.microsoft.com/office/powerpoint/2010/main" val="390227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657"/>
            <a:ext cx="12192000" cy="867128"/>
          </a:xfrm>
          <a:prstGeom prst="rect">
            <a:avLst/>
          </a:prstGeom>
        </p:spPr>
      </p:pic>
      <p:sp>
        <p:nvSpPr>
          <p:cNvPr id="5" name="Title 3"/>
          <p:cNvSpPr txBox="1">
            <a:spLocks/>
          </p:cNvSpPr>
          <p:nvPr/>
        </p:nvSpPr>
        <p:spPr>
          <a:xfrm>
            <a:off x="208494" y="0"/>
            <a:ext cx="791950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endParaRPr lang="en-GB" sz="2800" b="1" dirty="0">
              <a:solidFill>
                <a:schemeClr val="bg1"/>
              </a:solidFill>
            </a:endParaRPr>
          </a:p>
        </p:txBody>
      </p:sp>
      <p:sp>
        <p:nvSpPr>
          <p:cNvPr id="6" name="Content Placeholder 4"/>
          <p:cNvSpPr>
            <a:spLocks noGrp="1"/>
          </p:cNvSpPr>
          <p:nvPr>
            <p:ph idx="1"/>
          </p:nvPr>
        </p:nvSpPr>
        <p:spPr>
          <a:xfrm>
            <a:off x="325521" y="972785"/>
            <a:ext cx="11494772" cy="5345711"/>
          </a:xfrm>
        </p:spPr>
        <p:txBody>
          <a:bodyPr>
            <a:noAutofit/>
          </a:bodyPr>
          <a:lstStyle/>
          <a:p>
            <a:pPr>
              <a:spcAft>
                <a:spcPts val="1200"/>
              </a:spcAft>
              <a:buClr>
                <a:schemeClr val="accent5">
                  <a:lumMod val="50000"/>
                </a:schemeClr>
              </a:buClr>
              <a:buFont typeface="Wingdings" panose="05000000000000000000" pitchFamily="2" charset="2"/>
              <a:buChar char="§"/>
            </a:pPr>
            <a:r>
              <a:rPr lang="en-GB" sz="2200" dirty="0">
                <a:cs typeface="Arial" panose="020B0604020202020204" pitchFamily="34" charset="0"/>
              </a:rPr>
              <a:t>Learners need to understand the meaning (or function) of grammar </a:t>
            </a:r>
            <a:r>
              <a:rPr lang="en-GB" sz="2200" b="1" i="1" dirty="0">
                <a:cs typeface="Arial" panose="020B0604020202020204" pitchFamily="34" charset="0"/>
              </a:rPr>
              <a:t>before</a:t>
            </a:r>
            <a:r>
              <a:rPr lang="en-GB" sz="2200" dirty="0">
                <a:cs typeface="Arial" panose="020B0604020202020204" pitchFamily="34" charset="0"/>
              </a:rPr>
              <a:t> producing it</a:t>
            </a:r>
          </a:p>
          <a:p>
            <a:pPr>
              <a:spcAft>
                <a:spcPts val="1200"/>
              </a:spcAft>
              <a:buClr>
                <a:schemeClr val="accent5">
                  <a:lumMod val="50000"/>
                </a:schemeClr>
              </a:buClr>
              <a:buFont typeface="Wingdings" panose="05000000000000000000" pitchFamily="2" charset="2"/>
              <a:buChar char="§"/>
            </a:pPr>
            <a:r>
              <a:rPr lang="en-GB" sz="2200" dirty="0">
                <a:cs typeface="Arial" panose="020B0604020202020204" pitchFamily="34" charset="0"/>
              </a:rPr>
              <a:t>There is often a difference between the grammar learners </a:t>
            </a:r>
            <a:r>
              <a:rPr lang="en-GB" sz="2200" b="1" i="1" dirty="0">
                <a:cs typeface="Arial" panose="020B0604020202020204" pitchFamily="34" charset="0"/>
              </a:rPr>
              <a:t>understand</a:t>
            </a:r>
            <a:r>
              <a:rPr lang="en-GB" sz="2200" dirty="0">
                <a:cs typeface="Arial" panose="020B0604020202020204" pitchFamily="34" charset="0"/>
              </a:rPr>
              <a:t> (in reading or listening) and the grammar learners can </a:t>
            </a:r>
            <a:r>
              <a:rPr lang="en-GB" sz="2200" b="1" i="1" dirty="0">
                <a:cs typeface="Arial" panose="020B0604020202020204" pitchFamily="34" charset="0"/>
              </a:rPr>
              <a:t>produce</a:t>
            </a:r>
            <a:r>
              <a:rPr lang="en-GB" sz="2200" dirty="0">
                <a:cs typeface="Arial" panose="020B0604020202020204" pitchFamily="34" charset="0"/>
              </a:rPr>
              <a:t> accurately (in speech or writing)</a:t>
            </a:r>
          </a:p>
          <a:p>
            <a:pPr>
              <a:spcAft>
                <a:spcPts val="1200"/>
              </a:spcAft>
              <a:buClr>
                <a:schemeClr val="accent5">
                  <a:lumMod val="50000"/>
                </a:schemeClr>
              </a:buClr>
              <a:buFont typeface="Wingdings" panose="05000000000000000000" pitchFamily="2" charset="2"/>
              <a:buChar char="§"/>
            </a:pPr>
            <a:r>
              <a:rPr lang="en-GB" sz="2200" dirty="0">
                <a:cs typeface="Arial" panose="020B0604020202020204" pitchFamily="34" charset="0"/>
              </a:rPr>
              <a:t>The grammar learners can produce in writing is often different from the grammar they can use in (more spontaneous) speaking</a:t>
            </a:r>
          </a:p>
          <a:p>
            <a:pPr>
              <a:spcAft>
                <a:spcPts val="1200"/>
              </a:spcAft>
              <a:buClr>
                <a:schemeClr val="accent5">
                  <a:lumMod val="50000"/>
                </a:schemeClr>
              </a:buClr>
              <a:buFont typeface="Wingdings" panose="05000000000000000000" pitchFamily="2" charset="2"/>
              <a:buChar char="§"/>
            </a:pPr>
            <a:r>
              <a:rPr lang="en-GB" sz="2200" dirty="0">
                <a:cs typeface="Arial" panose="020B0604020202020204" pitchFamily="34" charset="0"/>
              </a:rPr>
              <a:t>Once knowledge has been practised, it can become “skill-specific” </a:t>
            </a:r>
          </a:p>
          <a:p>
            <a:pPr lvl="1">
              <a:spcAft>
                <a:spcPts val="1200"/>
              </a:spcAft>
              <a:buClr>
                <a:schemeClr val="accent5">
                  <a:lumMod val="50000"/>
                </a:schemeClr>
              </a:buClr>
              <a:buFont typeface="Wingdings" panose="05000000000000000000" pitchFamily="2" charset="2"/>
              <a:buChar char="§"/>
            </a:pPr>
            <a:r>
              <a:rPr lang="en-GB" sz="1800" dirty="0">
                <a:cs typeface="Arial" panose="020B0604020202020204" pitchFamily="34" charset="0"/>
              </a:rPr>
              <a:t>This means that it can be less useful for other skills: if it has been practised and </a:t>
            </a:r>
            <a:r>
              <a:rPr lang="en-GB" sz="1800" dirty="0" err="1">
                <a:cs typeface="Arial" panose="020B0604020202020204" pitchFamily="34" charset="0"/>
              </a:rPr>
              <a:t>proceduralised</a:t>
            </a:r>
            <a:r>
              <a:rPr lang="en-GB" sz="1800" dirty="0">
                <a:cs typeface="Arial" panose="020B0604020202020204" pitchFamily="34" charset="0"/>
              </a:rPr>
              <a:t> for one purpose, the knowledge is less transferable to other purposes</a:t>
            </a:r>
          </a:p>
          <a:p>
            <a:pPr>
              <a:lnSpc>
                <a:spcPct val="100000"/>
              </a:lnSpc>
              <a:spcBef>
                <a:spcPts val="0"/>
              </a:spcBef>
              <a:buClr>
                <a:schemeClr val="accent5">
                  <a:lumMod val="50000"/>
                </a:schemeClr>
              </a:buClr>
              <a:buFont typeface="Wingdings" panose="05000000000000000000" pitchFamily="2" charset="2"/>
              <a:buChar char="§"/>
            </a:pPr>
            <a:r>
              <a:rPr lang="en-GB" sz="2200" dirty="0">
                <a:cs typeface="Arial" panose="020B0604020202020204" pitchFamily="34" charset="0"/>
              </a:rPr>
              <a:t>Therefore, learners need lots of practice in </a:t>
            </a:r>
            <a:r>
              <a:rPr lang="en-GB" sz="2200" b="1" i="1" dirty="0">
                <a:cs typeface="Arial" panose="020B0604020202020204" pitchFamily="34" charset="0"/>
              </a:rPr>
              <a:t>both modalities </a:t>
            </a:r>
            <a:r>
              <a:rPr lang="en-GB" sz="2200" dirty="0">
                <a:cs typeface="Arial" panose="020B0604020202020204" pitchFamily="34" charset="0"/>
              </a:rPr>
              <a:t>(oral and written) and </a:t>
            </a:r>
            <a:r>
              <a:rPr lang="en-GB" sz="2200" b="1" i="1" dirty="0">
                <a:cs typeface="Arial" panose="020B0604020202020204" pitchFamily="34" charset="0"/>
              </a:rPr>
              <a:t>both modes </a:t>
            </a:r>
            <a:r>
              <a:rPr lang="en-GB" sz="2200" dirty="0">
                <a:cs typeface="Arial" panose="020B0604020202020204" pitchFamily="34" charset="0"/>
              </a:rPr>
              <a:t>(comprehension and production)</a:t>
            </a:r>
          </a:p>
          <a:p>
            <a:pPr marL="0" indent="0">
              <a:lnSpc>
                <a:spcPct val="100000"/>
              </a:lnSpc>
              <a:spcBef>
                <a:spcPts val="0"/>
              </a:spcBef>
              <a:buClr>
                <a:schemeClr val="accent5">
                  <a:lumMod val="50000"/>
                </a:schemeClr>
              </a:buClr>
              <a:buNone/>
            </a:pPr>
            <a:endParaRPr lang="en-GB" sz="1600" dirty="0">
              <a:cs typeface="Arial" panose="020B0604020202020204" pitchFamily="34" charset="0"/>
            </a:endParaRPr>
          </a:p>
          <a:p>
            <a:pPr marL="0" indent="0">
              <a:lnSpc>
                <a:spcPct val="100000"/>
              </a:lnSpc>
              <a:spcBef>
                <a:spcPts val="0"/>
              </a:spcBef>
              <a:buClr>
                <a:schemeClr val="accent5">
                  <a:lumMod val="50000"/>
                </a:schemeClr>
              </a:buClr>
              <a:buNone/>
            </a:pPr>
            <a:r>
              <a:rPr lang="en-GB" sz="1600" dirty="0">
                <a:cs typeface="Arial" panose="020B0604020202020204" pitchFamily="34" charset="0"/>
              </a:rPr>
              <a:t>(</a:t>
            </a:r>
            <a:r>
              <a:rPr lang="en-GB" sz="1600" dirty="0"/>
              <a:t>Bui &amp; </a:t>
            </a:r>
            <a:r>
              <a:rPr lang="en-GB" sz="1600" dirty="0" err="1"/>
              <a:t>Skehan</a:t>
            </a:r>
            <a:r>
              <a:rPr lang="en-GB" sz="1600" dirty="0"/>
              <a:t>, 2018; </a:t>
            </a:r>
            <a:r>
              <a:rPr lang="en-GB" sz="1600" dirty="0" err="1">
                <a:cs typeface="Arial" panose="020B0604020202020204" pitchFamily="34" charset="0"/>
              </a:rPr>
              <a:t>DeKeyser</a:t>
            </a:r>
            <a:r>
              <a:rPr lang="en-GB" sz="1600" dirty="0">
                <a:cs typeface="Arial" panose="020B0604020202020204" pitchFamily="34" charset="0"/>
              </a:rPr>
              <a:t>, 2015; Mitchell, Myles, &amp; Marsden, 2019; VanPatten, 2004)</a:t>
            </a:r>
          </a:p>
          <a:p>
            <a:pPr>
              <a:spcAft>
                <a:spcPts val="1200"/>
              </a:spcAft>
              <a:buClr>
                <a:schemeClr val="accent5">
                  <a:lumMod val="50000"/>
                </a:schemeClr>
              </a:buClr>
              <a:buFont typeface="Wingdings" panose="05000000000000000000" pitchFamily="2" charset="2"/>
              <a:buChar char="§"/>
            </a:pPr>
            <a:endParaRPr lang="en-GB" sz="2200" b="1" dirty="0">
              <a:cs typeface="Arial" panose="020B0604020202020204" pitchFamily="34" charset="0"/>
            </a:endParaRPr>
          </a:p>
        </p:txBody>
      </p:sp>
      <p:sp>
        <p:nvSpPr>
          <p:cNvPr id="7" name="TextBox 6"/>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sp>
        <p:nvSpPr>
          <p:cNvPr id="2" name="Rectangle 1">
            <a:extLst>
              <a:ext uri="{FF2B5EF4-FFF2-40B4-BE49-F238E27FC236}">
                <a16:creationId xmlns="" xmlns:a16="http://schemas.microsoft.com/office/drawing/2014/main" id="{33872343-B730-854D-A767-A64C302B9C1A}"/>
              </a:ext>
            </a:extLst>
          </p:cNvPr>
          <p:cNvSpPr/>
          <p:nvPr/>
        </p:nvSpPr>
        <p:spPr>
          <a:xfrm>
            <a:off x="0" y="201116"/>
            <a:ext cx="10831213" cy="461665"/>
          </a:xfrm>
          <a:prstGeom prst="rect">
            <a:avLst/>
          </a:prstGeom>
        </p:spPr>
        <p:txBody>
          <a:bodyPr wrap="square">
            <a:spAutoFit/>
          </a:bodyPr>
          <a:lstStyle/>
          <a:p>
            <a:pPr>
              <a:spcAft>
                <a:spcPts val="1200"/>
              </a:spcAft>
              <a:buClr>
                <a:schemeClr val="accent5">
                  <a:lumMod val="50000"/>
                </a:schemeClr>
              </a:buClr>
            </a:pPr>
            <a:r>
              <a:rPr lang="en-GB" sz="2400" b="1" dirty="0">
                <a:solidFill>
                  <a:schemeClr val="bg1"/>
                </a:solidFill>
                <a:cs typeface="Arial" panose="020B0604020202020204" pitchFamily="34" charset="0"/>
              </a:rPr>
              <a:t>Key issue 1 (continued): What grammar can we expect learners to use, and when?</a:t>
            </a:r>
          </a:p>
        </p:txBody>
      </p:sp>
    </p:spTree>
    <p:extLst>
      <p:ext uri="{BB962C8B-B14F-4D97-AF65-F5344CB8AC3E}">
        <p14:creationId xmlns:p14="http://schemas.microsoft.com/office/powerpoint/2010/main" val="407030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12" y="346291"/>
            <a:ext cx="9729787" cy="708893"/>
          </a:xfrm>
          <a:prstGeom prst="rect">
            <a:avLst/>
          </a:prstGeom>
        </p:spPr>
      </p:pic>
      <p:sp>
        <p:nvSpPr>
          <p:cNvPr id="5" name="Title 3"/>
          <p:cNvSpPr txBox="1">
            <a:spLocks/>
          </p:cNvSpPr>
          <p:nvPr/>
        </p:nvSpPr>
        <p:spPr>
          <a:xfrm>
            <a:off x="208494" y="0"/>
            <a:ext cx="791950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endParaRPr lang="en-GB" sz="2800" b="1" dirty="0">
              <a:solidFill>
                <a:schemeClr val="bg1"/>
              </a:solidFill>
            </a:endParaRPr>
          </a:p>
        </p:txBody>
      </p:sp>
      <p:sp>
        <p:nvSpPr>
          <p:cNvPr id="6" name="Content Placeholder 4"/>
          <p:cNvSpPr>
            <a:spLocks noGrp="1"/>
          </p:cNvSpPr>
          <p:nvPr>
            <p:ph idx="1"/>
          </p:nvPr>
        </p:nvSpPr>
        <p:spPr>
          <a:xfrm>
            <a:off x="467254" y="1269713"/>
            <a:ext cx="11373722" cy="4771779"/>
          </a:xfrm>
        </p:spPr>
        <p:txBody>
          <a:bodyPr>
            <a:noAutofit/>
          </a:bodyPr>
          <a:lstStyle/>
          <a:p>
            <a:pPr marL="0" indent="0">
              <a:spcAft>
                <a:spcPts val="600"/>
              </a:spcAft>
              <a:buClr>
                <a:schemeClr val="accent5">
                  <a:lumMod val="50000"/>
                </a:schemeClr>
              </a:buClr>
              <a:buNone/>
            </a:pPr>
            <a:r>
              <a:rPr lang="en-GB" sz="2400" b="1" dirty="0">
                <a:cs typeface="Arial" panose="020B0604020202020204" pitchFamily="34" charset="0"/>
              </a:rPr>
              <a:t>What determines the difficulty of grammar? </a:t>
            </a:r>
            <a:endParaRPr lang="en-GB" sz="2000" dirty="0">
              <a:cs typeface="Arial" panose="020B0604020202020204" pitchFamily="34" charset="0"/>
            </a:endParaRPr>
          </a:p>
          <a:p>
            <a:pPr marL="0" indent="0">
              <a:spcBef>
                <a:spcPts val="600"/>
              </a:spcBef>
              <a:spcAft>
                <a:spcPts val="600"/>
              </a:spcAft>
              <a:buClr>
                <a:schemeClr val="accent5">
                  <a:lumMod val="50000"/>
                </a:schemeClr>
              </a:buClr>
              <a:buNone/>
            </a:pPr>
            <a:r>
              <a:rPr lang="en-GB" sz="2400" dirty="0">
                <a:cs typeface="Arial" panose="020B0604020202020204" pitchFamily="34" charset="0"/>
              </a:rPr>
              <a:t>Summing up the last two slides, please review the Handout 1, </a:t>
            </a:r>
            <a:r>
              <a:rPr lang="en-GB" sz="2400" i="1" dirty="0">
                <a:cs typeface="Arial" panose="020B0604020202020204" pitchFamily="34" charset="0"/>
              </a:rPr>
              <a:t>“What determines the difficulty of grammar in a second language?”</a:t>
            </a:r>
          </a:p>
          <a:p>
            <a:pPr marL="0" indent="0">
              <a:spcBef>
                <a:spcPts val="600"/>
              </a:spcBef>
              <a:spcAft>
                <a:spcPts val="600"/>
              </a:spcAft>
              <a:buNone/>
            </a:pPr>
            <a:r>
              <a:rPr lang="en-GB" sz="2200" dirty="0">
                <a:cs typeface="Calibri" panose="020F0502020204030204" pitchFamily="34" charset="0"/>
              </a:rPr>
              <a:t> </a:t>
            </a:r>
          </a:p>
          <a:p>
            <a:pPr marL="0" indent="0">
              <a:spcBef>
                <a:spcPts val="600"/>
              </a:spcBef>
              <a:spcAft>
                <a:spcPts val="600"/>
              </a:spcAft>
              <a:buNone/>
            </a:pPr>
            <a:endParaRPr lang="en-GB" sz="2200" dirty="0">
              <a:cs typeface="Calibri" panose="020F0502020204030204" pitchFamily="34" charset="0"/>
            </a:endParaRPr>
          </a:p>
          <a:p>
            <a:pPr marL="0" indent="0">
              <a:spcBef>
                <a:spcPts val="600"/>
              </a:spcBef>
              <a:spcAft>
                <a:spcPts val="600"/>
              </a:spcAft>
              <a:buNone/>
            </a:pPr>
            <a:r>
              <a:rPr lang="en-GB" sz="2200" b="1" dirty="0">
                <a:cs typeface="Calibri" panose="020F0502020204030204" pitchFamily="34" charset="0"/>
              </a:rPr>
              <a:t>Discussion around Handout 1:</a:t>
            </a:r>
            <a:endParaRPr lang="en-GB" sz="2200" b="1" dirty="0">
              <a:cs typeface="Arial" panose="020B0604020202020204" pitchFamily="34" charset="0"/>
            </a:endParaRPr>
          </a:p>
          <a:p>
            <a:pPr>
              <a:spcBef>
                <a:spcPts val="600"/>
              </a:spcBef>
              <a:spcAft>
                <a:spcPts val="600"/>
              </a:spcAft>
              <a:buClr>
                <a:schemeClr val="accent5">
                  <a:lumMod val="50000"/>
                </a:schemeClr>
              </a:buClr>
              <a:buFont typeface="Wingdings" panose="05000000000000000000" pitchFamily="2" charset="2"/>
              <a:buChar char="§"/>
            </a:pPr>
            <a:r>
              <a:rPr lang="en-GB" sz="2200" dirty="0">
                <a:cs typeface="Arial" panose="020B0604020202020204" pitchFamily="34" charset="0"/>
              </a:rPr>
              <a:t>Which grammar features do your pupils (in years 7, 8 &amp; 9) find difficult?</a:t>
            </a:r>
          </a:p>
          <a:p>
            <a:pPr>
              <a:spcBef>
                <a:spcPts val="600"/>
              </a:spcBef>
              <a:spcAft>
                <a:spcPts val="600"/>
              </a:spcAft>
              <a:buClr>
                <a:schemeClr val="accent5">
                  <a:lumMod val="50000"/>
                </a:schemeClr>
              </a:buClr>
              <a:buFont typeface="Wingdings" panose="05000000000000000000" pitchFamily="2" charset="2"/>
              <a:buChar char="§"/>
            </a:pPr>
            <a:r>
              <a:rPr lang="en-GB" sz="2200" dirty="0">
                <a:cs typeface="Arial" panose="020B0604020202020204" pitchFamily="34" charset="0"/>
              </a:rPr>
              <a:t>How do you know they find it difficult? Across all modalities/modes?</a:t>
            </a:r>
            <a:endParaRPr lang="en-GB" sz="1600" dirty="0">
              <a:cs typeface="Arial" panose="020B0604020202020204" pitchFamily="34" charset="0"/>
            </a:endParaRPr>
          </a:p>
          <a:p>
            <a:pPr>
              <a:spcBef>
                <a:spcPts val="600"/>
              </a:spcBef>
              <a:spcAft>
                <a:spcPts val="600"/>
              </a:spcAft>
              <a:buClr>
                <a:schemeClr val="accent5">
                  <a:lumMod val="50000"/>
                </a:schemeClr>
              </a:buClr>
              <a:buFont typeface="Wingdings" panose="05000000000000000000" pitchFamily="2" charset="2"/>
              <a:buChar char="§"/>
            </a:pPr>
            <a:r>
              <a:rPr lang="en-GB" sz="2200" dirty="0">
                <a:cs typeface="Arial" panose="020B0604020202020204" pitchFamily="34" charset="0"/>
              </a:rPr>
              <a:t>Based on the factors mentioned in the handout, </a:t>
            </a:r>
            <a:r>
              <a:rPr lang="en-GB" sz="2200" b="1" i="1" dirty="0">
                <a:cs typeface="Arial" panose="020B0604020202020204" pitchFamily="34" charset="0"/>
              </a:rPr>
              <a:t>why</a:t>
            </a:r>
            <a:r>
              <a:rPr lang="en-GB" sz="2200" dirty="0">
                <a:cs typeface="Arial" panose="020B0604020202020204" pitchFamily="34" charset="0"/>
              </a:rPr>
              <a:t> do you think those features cause difficulty?</a:t>
            </a:r>
          </a:p>
        </p:txBody>
      </p:sp>
      <p:sp>
        <p:nvSpPr>
          <p:cNvPr id="7" name="TextBox 6"/>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sp>
        <p:nvSpPr>
          <p:cNvPr id="8" name="Rectangle 7">
            <a:extLst>
              <a:ext uri="{FF2B5EF4-FFF2-40B4-BE49-F238E27FC236}">
                <a16:creationId xmlns="" xmlns:a16="http://schemas.microsoft.com/office/drawing/2014/main" id="{76B2C023-5A61-1249-9970-CA138718FD5D}"/>
              </a:ext>
            </a:extLst>
          </p:cNvPr>
          <p:cNvSpPr/>
          <p:nvPr/>
        </p:nvSpPr>
        <p:spPr>
          <a:xfrm>
            <a:off x="208494" y="431948"/>
            <a:ext cx="8610600" cy="461665"/>
          </a:xfrm>
          <a:prstGeom prst="rect">
            <a:avLst/>
          </a:prstGeom>
        </p:spPr>
        <p:txBody>
          <a:bodyPr wrap="square">
            <a:spAutoFit/>
          </a:bodyPr>
          <a:lstStyle/>
          <a:p>
            <a:pPr>
              <a:spcAft>
                <a:spcPts val="1200"/>
              </a:spcAft>
              <a:buClr>
                <a:schemeClr val="accent5">
                  <a:lumMod val="50000"/>
                </a:schemeClr>
              </a:buClr>
            </a:pPr>
            <a:r>
              <a:rPr lang="en-GB" sz="2400" b="1" dirty="0">
                <a:solidFill>
                  <a:schemeClr val="bg1"/>
                </a:solidFill>
                <a:cs typeface="Arial" panose="020B0604020202020204" pitchFamily="34" charset="0"/>
              </a:rPr>
              <a:t>Key issue 1, (continued): Determining the difficulty of grammar</a:t>
            </a:r>
          </a:p>
        </p:txBody>
      </p:sp>
    </p:spTree>
    <p:extLst>
      <p:ext uri="{BB962C8B-B14F-4D97-AF65-F5344CB8AC3E}">
        <p14:creationId xmlns:p14="http://schemas.microsoft.com/office/powerpoint/2010/main" val="26020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 y="305656"/>
            <a:ext cx="11301413" cy="867128"/>
          </a:xfrm>
          <a:prstGeom prst="rect">
            <a:avLst/>
          </a:prstGeom>
        </p:spPr>
      </p:pic>
      <p:sp>
        <p:nvSpPr>
          <p:cNvPr id="5" name="Title 3"/>
          <p:cNvSpPr txBox="1">
            <a:spLocks/>
          </p:cNvSpPr>
          <p:nvPr/>
        </p:nvSpPr>
        <p:spPr>
          <a:xfrm>
            <a:off x="208494" y="0"/>
            <a:ext cx="791950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2800" b="1" dirty="0">
                <a:solidFill>
                  <a:schemeClr val="bg1"/>
                </a:solidFill>
              </a:rPr>
              <a:t>Key issue 2:</a:t>
            </a:r>
          </a:p>
        </p:txBody>
      </p:sp>
      <p:sp>
        <p:nvSpPr>
          <p:cNvPr id="6" name="Content Placeholder 4"/>
          <p:cNvSpPr>
            <a:spLocks noGrp="1"/>
          </p:cNvSpPr>
          <p:nvPr>
            <p:ph idx="1"/>
          </p:nvPr>
        </p:nvSpPr>
        <p:spPr>
          <a:xfrm>
            <a:off x="208495" y="1435609"/>
            <a:ext cx="4448966" cy="4338674"/>
          </a:xfrm>
        </p:spPr>
        <p:txBody>
          <a:bodyPr>
            <a:noAutofit/>
          </a:bodyPr>
          <a:lstStyle/>
          <a:p>
            <a:pPr marL="0" indent="0">
              <a:spcBef>
                <a:spcPts val="600"/>
              </a:spcBef>
              <a:spcAft>
                <a:spcPts val="600"/>
              </a:spcAft>
              <a:buClr>
                <a:schemeClr val="accent5">
                  <a:lumMod val="50000"/>
                </a:schemeClr>
              </a:buClr>
              <a:buNone/>
            </a:pPr>
            <a:r>
              <a:rPr lang="en-GB" sz="2200" b="1" dirty="0">
                <a:cs typeface="Arial" panose="020B0604020202020204" pitchFamily="34" charset="0"/>
              </a:rPr>
              <a:t>Read Handout 2 </a:t>
            </a:r>
          </a:p>
          <a:p>
            <a:pPr marL="0" indent="0">
              <a:spcBef>
                <a:spcPts val="600"/>
              </a:spcBef>
              <a:spcAft>
                <a:spcPts val="600"/>
              </a:spcAft>
              <a:buClr>
                <a:schemeClr val="accent5">
                  <a:lumMod val="50000"/>
                </a:schemeClr>
              </a:buClr>
              <a:buNone/>
            </a:pPr>
            <a:r>
              <a:rPr lang="en-GB" sz="1800" dirty="0">
                <a:cs typeface="Arial" panose="020B0604020202020204" pitchFamily="34" charset="0"/>
              </a:rPr>
              <a:t>“Principles of teaching grammar”</a:t>
            </a:r>
            <a:endParaRPr lang="en-GB" sz="2200" dirty="0">
              <a:cs typeface="Arial" panose="020B0604020202020204" pitchFamily="34" charset="0"/>
            </a:endParaRPr>
          </a:p>
          <a:p>
            <a:pPr marL="0" indent="0">
              <a:spcBef>
                <a:spcPts val="600"/>
              </a:spcBef>
              <a:spcAft>
                <a:spcPts val="600"/>
              </a:spcAft>
              <a:buNone/>
            </a:pPr>
            <a:endParaRPr lang="en-GB" sz="2200" b="1" dirty="0">
              <a:cs typeface="Calibri" panose="020F0502020204030204" pitchFamily="34" charset="0"/>
            </a:endParaRPr>
          </a:p>
          <a:p>
            <a:pPr marL="0" indent="0">
              <a:spcBef>
                <a:spcPts val="600"/>
              </a:spcBef>
              <a:spcAft>
                <a:spcPts val="600"/>
              </a:spcAft>
              <a:buNone/>
            </a:pPr>
            <a:endParaRPr lang="en-GB" sz="2200" b="1" dirty="0">
              <a:cs typeface="Calibri" panose="020F0502020204030204" pitchFamily="34" charset="0"/>
            </a:endParaRPr>
          </a:p>
          <a:p>
            <a:pPr marL="0" indent="0">
              <a:spcBef>
                <a:spcPts val="600"/>
              </a:spcBef>
              <a:spcAft>
                <a:spcPts val="600"/>
              </a:spcAft>
              <a:buNone/>
            </a:pPr>
            <a:r>
              <a:rPr lang="en-GB" sz="2200" b="1" dirty="0">
                <a:cs typeface="Calibri" panose="020F0502020204030204" pitchFamily="34" charset="0"/>
              </a:rPr>
              <a:t>Discussion around Handout 2: </a:t>
            </a:r>
            <a:r>
              <a:rPr lang="en-GB" sz="2200" dirty="0">
                <a:cs typeface="Calibri" panose="020F0502020204030204" pitchFamily="34" charset="0"/>
              </a:rPr>
              <a:t>1) Which elements do you think align with practice in your school? </a:t>
            </a:r>
          </a:p>
          <a:p>
            <a:pPr marL="0" indent="0">
              <a:spcBef>
                <a:spcPts val="600"/>
              </a:spcBef>
              <a:spcAft>
                <a:spcPts val="600"/>
              </a:spcAft>
              <a:buNone/>
            </a:pPr>
            <a:r>
              <a:rPr lang="en-GB" sz="2200" dirty="0">
                <a:cs typeface="Calibri" panose="020F0502020204030204" pitchFamily="34" charset="0"/>
              </a:rPr>
              <a:t>2) Which elements do you think will be more challenging to establish in your schools?</a:t>
            </a:r>
          </a:p>
        </p:txBody>
      </p:sp>
      <p:sp>
        <p:nvSpPr>
          <p:cNvPr id="2" name="Rectangle 1"/>
          <p:cNvSpPr/>
          <p:nvPr/>
        </p:nvSpPr>
        <p:spPr>
          <a:xfrm>
            <a:off x="5018287" y="1172784"/>
            <a:ext cx="6941914" cy="5035136"/>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buClr>
                <a:schemeClr val="accent5">
                  <a:lumMod val="50000"/>
                </a:schemeClr>
              </a:buClr>
            </a:pPr>
            <a:r>
              <a:rPr lang="en-GB" sz="2000" b="1" dirty="0">
                <a:solidFill>
                  <a:schemeClr val="accent5">
                    <a:lumMod val="50000"/>
                  </a:schemeClr>
                </a:solidFill>
                <a:latin typeface="Century Gothic" panose="020B0502020202020204" pitchFamily="34" charset="0"/>
                <a:cs typeface="Arial" panose="020B0604020202020204" pitchFamily="34" charset="0"/>
              </a:rPr>
              <a:t>Summary of key recommendations:</a:t>
            </a:r>
          </a:p>
          <a:p>
            <a:pPr>
              <a:spcBef>
                <a:spcPts val="600"/>
              </a:spcBef>
              <a:spcAft>
                <a:spcPts val="600"/>
              </a:spcAft>
            </a:pPr>
            <a:r>
              <a:rPr lang="en-GB" sz="2000" dirty="0" err="1">
                <a:solidFill>
                  <a:schemeClr val="accent5">
                    <a:lumMod val="50000"/>
                  </a:schemeClr>
                </a:solidFill>
                <a:latin typeface="Century Gothic" panose="020B0502020202020204" pitchFamily="34" charset="0"/>
              </a:rPr>
              <a:t>i</a:t>
            </a:r>
            <a:r>
              <a:rPr lang="en-GB" sz="2000" dirty="0">
                <a:solidFill>
                  <a:schemeClr val="accent5">
                    <a:lumMod val="50000"/>
                  </a:schemeClr>
                </a:solidFill>
                <a:latin typeface="Century Gothic" panose="020B0502020202020204" pitchFamily="34" charset="0"/>
              </a:rPr>
              <a:t>. Provide a </a:t>
            </a:r>
            <a:r>
              <a:rPr lang="en-GB" sz="2000" b="1" i="1" dirty="0">
                <a:solidFill>
                  <a:schemeClr val="accent5">
                    <a:lumMod val="50000"/>
                  </a:schemeClr>
                </a:solidFill>
                <a:latin typeface="Century Gothic" panose="020B0502020202020204" pitchFamily="34" charset="0"/>
              </a:rPr>
              <a:t>short </a:t>
            </a:r>
            <a:r>
              <a:rPr lang="en-GB" sz="2000" dirty="0">
                <a:solidFill>
                  <a:schemeClr val="accent5">
                    <a:lumMod val="50000"/>
                  </a:schemeClr>
                </a:solidFill>
                <a:latin typeface="Century Gothic" panose="020B0502020202020204" pitchFamily="34" charset="0"/>
              </a:rPr>
              <a:t>description of the grammar </a:t>
            </a:r>
            <a:r>
              <a:rPr lang="en-GB" sz="2000" b="1" i="1" dirty="0">
                <a:solidFill>
                  <a:schemeClr val="accent5">
                    <a:lumMod val="50000"/>
                  </a:schemeClr>
                </a:solidFill>
                <a:latin typeface="Century Gothic" panose="020B0502020202020204" pitchFamily="34" charset="0"/>
              </a:rPr>
              <a:t>before </a:t>
            </a:r>
            <a:r>
              <a:rPr lang="en-GB" sz="2000" dirty="0">
                <a:solidFill>
                  <a:schemeClr val="accent5">
                    <a:lumMod val="50000"/>
                  </a:schemeClr>
                </a:solidFill>
                <a:latin typeface="Century Gothic" panose="020B0502020202020204" pitchFamily="34" charset="0"/>
              </a:rPr>
              <a:t>practice in the input</a:t>
            </a:r>
          </a:p>
          <a:p>
            <a:pPr>
              <a:spcBef>
                <a:spcPts val="600"/>
              </a:spcBef>
              <a:spcAft>
                <a:spcPts val="600"/>
              </a:spcAft>
            </a:pPr>
            <a:r>
              <a:rPr lang="en-GB" sz="2000" dirty="0">
                <a:solidFill>
                  <a:schemeClr val="accent5">
                    <a:lumMod val="50000"/>
                  </a:schemeClr>
                </a:solidFill>
                <a:latin typeface="Century Gothic" panose="020B0502020202020204" pitchFamily="34" charset="0"/>
              </a:rPr>
              <a:t>ii. Regularly strip out all other cues so that the learner </a:t>
            </a:r>
            <a:r>
              <a:rPr lang="en-GB" sz="2000" b="1" i="1" dirty="0">
                <a:solidFill>
                  <a:schemeClr val="accent5">
                    <a:lumMod val="50000"/>
                  </a:schemeClr>
                </a:solidFill>
                <a:latin typeface="Century Gothic" panose="020B0502020202020204" pitchFamily="34" charset="0"/>
              </a:rPr>
              <a:t>has to </a:t>
            </a:r>
            <a:r>
              <a:rPr lang="en-GB" sz="2000" dirty="0">
                <a:solidFill>
                  <a:schemeClr val="accent5">
                    <a:lumMod val="50000"/>
                  </a:schemeClr>
                </a:solidFill>
                <a:latin typeface="Century Gothic" panose="020B0502020202020204" pitchFamily="34" charset="0"/>
              </a:rPr>
              <a:t>pay attention to the grammar </a:t>
            </a:r>
            <a:r>
              <a:rPr lang="en-GB" sz="2000" b="1" i="1" dirty="0">
                <a:solidFill>
                  <a:schemeClr val="accent5">
                    <a:lumMod val="50000"/>
                  </a:schemeClr>
                </a:solidFill>
                <a:latin typeface="Century Gothic" panose="020B0502020202020204" pitchFamily="34" charset="0"/>
              </a:rPr>
              <a:t>and</a:t>
            </a:r>
            <a:r>
              <a:rPr lang="en-GB" sz="2000" dirty="0">
                <a:solidFill>
                  <a:schemeClr val="accent5">
                    <a:lumMod val="50000"/>
                  </a:schemeClr>
                </a:solidFill>
                <a:latin typeface="Century Gothic" panose="020B0502020202020204" pitchFamily="34" charset="0"/>
              </a:rPr>
              <a:t> its meaning in the input (in reading </a:t>
            </a:r>
            <a:r>
              <a:rPr lang="en-GB" sz="2000" b="1" i="1" dirty="0">
                <a:solidFill>
                  <a:schemeClr val="accent5">
                    <a:lumMod val="50000"/>
                  </a:schemeClr>
                </a:solidFill>
                <a:latin typeface="Century Gothic" panose="020B0502020202020204" pitchFamily="34" charset="0"/>
              </a:rPr>
              <a:t>and</a:t>
            </a:r>
            <a:r>
              <a:rPr lang="en-GB" sz="2000" b="1" dirty="0">
                <a:solidFill>
                  <a:schemeClr val="accent5">
                    <a:lumMod val="50000"/>
                  </a:schemeClr>
                </a:solidFill>
                <a:latin typeface="Century Gothic" panose="020B0502020202020204" pitchFamily="34" charset="0"/>
              </a:rPr>
              <a:t> </a:t>
            </a:r>
            <a:r>
              <a:rPr lang="en-GB" sz="2000" dirty="0">
                <a:solidFill>
                  <a:schemeClr val="accent5">
                    <a:lumMod val="50000"/>
                  </a:schemeClr>
                </a:solidFill>
                <a:latin typeface="Century Gothic" panose="020B0502020202020204" pitchFamily="34" charset="0"/>
              </a:rPr>
              <a:t>listening)</a:t>
            </a:r>
          </a:p>
          <a:p>
            <a:pPr>
              <a:spcBef>
                <a:spcPts val="600"/>
              </a:spcBef>
              <a:spcAft>
                <a:spcPts val="600"/>
              </a:spcAft>
            </a:pPr>
            <a:r>
              <a:rPr lang="en-GB" sz="2000" dirty="0">
                <a:solidFill>
                  <a:schemeClr val="accent5">
                    <a:lumMod val="50000"/>
                  </a:schemeClr>
                </a:solidFill>
                <a:latin typeface="Century Gothic" panose="020B0502020202020204" pitchFamily="34" charset="0"/>
              </a:rPr>
              <a:t>iii. Establish grammatical knowledge in reading and listening before expecting learners to produce the grammar in writing and speaking</a:t>
            </a:r>
          </a:p>
          <a:p>
            <a:pPr>
              <a:spcBef>
                <a:spcPts val="600"/>
              </a:spcBef>
              <a:spcAft>
                <a:spcPts val="600"/>
              </a:spcAft>
            </a:pPr>
            <a:r>
              <a:rPr lang="en-GB" sz="2000" dirty="0">
                <a:solidFill>
                  <a:schemeClr val="accent5">
                    <a:lumMod val="50000"/>
                  </a:schemeClr>
                </a:solidFill>
                <a:latin typeface="Century Gothic" panose="020B0502020202020204" pitchFamily="34" charset="0"/>
              </a:rPr>
              <a:t>iv. Gradually move from scaffolded production practice to more meaningful, freer production practice</a:t>
            </a:r>
          </a:p>
          <a:p>
            <a:pPr>
              <a:spcBef>
                <a:spcPts val="600"/>
              </a:spcBef>
              <a:spcAft>
                <a:spcPts val="600"/>
              </a:spcAft>
            </a:pPr>
            <a:r>
              <a:rPr lang="en-GB" sz="2000" dirty="0">
                <a:solidFill>
                  <a:schemeClr val="accent5">
                    <a:lumMod val="50000"/>
                  </a:schemeClr>
                </a:solidFill>
                <a:latin typeface="Century Gothic" panose="020B0502020202020204" pitchFamily="34" charset="0"/>
              </a:rPr>
              <a:t>v. Regularly re-visit the grammar feature, in different contexts, with different vocabulary</a:t>
            </a:r>
          </a:p>
        </p:txBody>
      </p:sp>
      <p:sp>
        <p:nvSpPr>
          <p:cNvPr id="7" name="TextBox 6"/>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Rowena Kasprowicz &amp; Emma Marsden</a:t>
            </a:r>
          </a:p>
        </p:txBody>
      </p:sp>
      <p:sp>
        <p:nvSpPr>
          <p:cNvPr id="3" name="Rectangle 2">
            <a:extLst>
              <a:ext uri="{FF2B5EF4-FFF2-40B4-BE49-F238E27FC236}">
                <a16:creationId xmlns="" xmlns:a16="http://schemas.microsoft.com/office/drawing/2014/main" id="{7A475D7D-11AE-7144-9ABC-0789E623EDE6}"/>
              </a:ext>
            </a:extLst>
          </p:cNvPr>
          <p:cNvSpPr/>
          <p:nvPr/>
        </p:nvSpPr>
        <p:spPr>
          <a:xfrm>
            <a:off x="2252782" y="377416"/>
            <a:ext cx="7791319" cy="523220"/>
          </a:xfrm>
          <a:prstGeom prst="rect">
            <a:avLst/>
          </a:prstGeom>
        </p:spPr>
        <p:txBody>
          <a:bodyPr wrap="square">
            <a:spAutoFit/>
          </a:bodyPr>
          <a:lstStyle/>
          <a:p>
            <a:pPr>
              <a:spcAft>
                <a:spcPts val="600"/>
              </a:spcAft>
              <a:buClr>
                <a:schemeClr val="accent5">
                  <a:lumMod val="50000"/>
                </a:schemeClr>
              </a:buClr>
            </a:pPr>
            <a:r>
              <a:rPr lang="en-GB" sz="2800" b="1" dirty="0">
                <a:solidFill>
                  <a:schemeClr val="bg1"/>
                </a:solidFill>
                <a:latin typeface="Century Gothic" panose="020B0502020202020204" pitchFamily="34" charset="0"/>
                <a:cs typeface="Arial" panose="020B0604020202020204" pitchFamily="34" charset="0"/>
              </a:rPr>
              <a:t>What are the best ways to teach grammar?</a:t>
            </a:r>
          </a:p>
        </p:txBody>
      </p:sp>
    </p:spTree>
    <p:extLst>
      <p:ext uri="{BB962C8B-B14F-4D97-AF65-F5344CB8AC3E}">
        <p14:creationId xmlns:p14="http://schemas.microsoft.com/office/powerpoint/2010/main" val="17547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theme/theme1.xml><?xml version="1.0" encoding="utf-8"?>
<a:theme xmlns:a="http://schemas.openxmlformats.org/drawingml/2006/main" name="Spanish_French_German_Templates2">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3.xml><?xml version="1.0" encoding="utf-8"?>
<a:theme xmlns:a="http://schemas.openxmlformats.org/drawingml/2006/main" name="1_Spanish_French_German_Templates2">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4.xml><?xml version="1.0" encoding="utf-8"?>
<a:theme xmlns:a="http://schemas.openxmlformats.org/drawingml/2006/main" name="3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7.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Spanish_French_German_Templates2</Template>
  <TotalTime>4937</TotalTime>
  <Words>8442</Words>
  <Application>Microsoft Office PowerPoint</Application>
  <PresentationFormat>Widescreen</PresentationFormat>
  <Paragraphs>689</Paragraphs>
  <Slides>52</Slides>
  <Notes>52</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52</vt:i4>
      </vt:variant>
    </vt:vector>
  </HeadingPairs>
  <TitlesOfParts>
    <vt:vector size="67" baseType="lpstr">
      <vt:lpstr>Twentieth Century</vt:lpstr>
      <vt:lpstr>Arial</vt:lpstr>
      <vt:lpstr>Calibri</vt:lpstr>
      <vt:lpstr>Calibri Light</vt:lpstr>
      <vt:lpstr>Century Gothic</vt:lpstr>
      <vt:lpstr>Times New Roman</vt:lpstr>
      <vt:lpstr>Tw Cen MT</vt:lpstr>
      <vt:lpstr>Wingdings</vt:lpstr>
      <vt:lpstr>Spanish_French_German_Templates2</vt:lpstr>
      <vt:lpstr>1_Office Theme</vt:lpstr>
      <vt:lpstr>1_Spanish_French_German_Templates2</vt:lpstr>
      <vt:lpstr>3_Office Theme</vt:lpstr>
      <vt:lpstr>Office Theme</vt:lpstr>
      <vt:lpstr>2_Office Theme</vt:lpstr>
      <vt:lpstr>4_Office Theme</vt:lpstr>
      <vt:lpstr>PowerPoint Presentation</vt:lpstr>
      <vt:lpstr>Aims of the session</vt:lpstr>
      <vt:lpstr>Content of the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key principles for teaching grammar</vt:lpstr>
      <vt:lpstr>Content of sample resources</vt:lpstr>
      <vt:lpstr>Example resources for French</vt:lpstr>
      <vt:lpstr>PowerPoint Presentation</vt:lpstr>
      <vt:lpstr>Extending phase: French</vt:lpstr>
      <vt:lpstr>PowerPoint Presentation</vt:lpstr>
      <vt:lpstr>PowerPoint Presentation</vt:lpstr>
      <vt:lpstr>PowerPoint Presentation</vt:lpstr>
      <vt:lpstr>PowerPoint Presentation</vt:lpstr>
      <vt:lpstr>Example resources for German</vt:lpstr>
      <vt:lpstr>PowerPoint Presentation</vt:lpstr>
      <vt:lpstr>Example resources for Spanish &amp; How to create a grammar sequence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resources: Resources portal</vt:lpstr>
      <vt:lpstr>Hands on: Developing resources (R &amp; L)</vt:lpstr>
      <vt:lpstr>Hands on: Developing resources (W &amp; S)</vt:lpstr>
      <vt:lpstr>PowerPoint Presentation</vt:lpstr>
      <vt:lpstr>PowerPoint Presentation</vt:lpstr>
      <vt:lpstr>Question words! What, when, why, which…</vt:lpstr>
      <vt:lpstr>PowerPoint Presentation</vt:lpstr>
      <vt:lpstr>PowerPoint Presentation</vt:lpstr>
      <vt:lpstr>Content of sample resources</vt:lpstr>
      <vt:lpstr>How to teach and learn grammar</vt:lpstr>
      <vt:lpstr>PowerPoint Presentation</vt:lpstr>
      <vt:lpstr>Update about Scheme of Work</vt:lpstr>
      <vt:lpstr>Summary of the session</vt:lpstr>
      <vt:lpstr>Conclusion and next steps</vt:lpstr>
      <vt:lpstr>References</vt:lpstr>
    </vt:vector>
  </TitlesOfParts>
  <Company>University of Reading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Rowena Kasprowicz</dc:creator>
  <cp:lastModifiedBy>Study</cp:lastModifiedBy>
  <cp:revision>314</cp:revision>
  <cp:lastPrinted>2019-05-24T16:20:58Z</cp:lastPrinted>
  <dcterms:created xsi:type="dcterms:W3CDTF">2019-04-10T19:22:59Z</dcterms:created>
  <dcterms:modified xsi:type="dcterms:W3CDTF">2019-06-13T04:26:06Z</dcterms:modified>
</cp:coreProperties>
</file>