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 id="2147483767" r:id="rId5"/>
  </p:sldMasterIdLst>
  <p:notesMasterIdLst>
    <p:notesMasterId r:id="rId36"/>
  </p:notesMasterIdLst>
  <p:sldIdLst>
    <p:sldId id="258" r:id="rId6"/>
    <p:sldId id="531" r:id="rId7"/>
    <p:sldId id="532" r:id="rId8"/>
    <p:sldId id="462" r:id="rId9"/>
    <p:sldId id="465" r:id="rId10"/>
    <p:sldId id="522" r:id="rId11"/>
    <p:sldId id="259" r:id="rId12"/>
    <p:sldId id="317" r:id="rId13"/>
    <p:sldId id="504" r:id="rId14"/>
    <p:sldId id="515" r:id="rId15"/>
    <p:sldId id="316" r:id="rId16"/>
    <p:sldId id="319" r:id="rId17"/>
    <p:sldId id="521" r:id="rId18"/>
    <p:sldId id="324" r:id="rId19"/>
    <p:sldId id="530" r:id="rId20"/>
    <p:sldId id="340" r:id="rId21"/>
    <p:sldId id="281" r:id="rId22"/>
    <p:sldId id="519" r:id="rId23"/>
    <p:sldId id="533" r:id="rId24"/>
    <p:sldId id="523" r:id="rId25"/>
    <p:sldId id="524" r:id="rId26"/>
    <p:sldId id="514" r:id="rId27"/>
    <p:sldId id="525" r:id="rId28"/>
    <p:sldId id="526" r:id="rId29"/>
    <p:sldId id="508" r:id="rId30"/>
    <p:sldId id="528" r:id="rId31"/>
    <p:sldId id="527" r:id="rId32"/>
    <p:sldId id="507" r:id="rId33"/>
    <p:sldId id="518" r:id="rId34"/>
    <p:sldId id="5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0066"/>
    <a:srgbClr val="EE60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2" autoAdjust="0"/>
    <p:restoredTop sz="94737" autoAdjust="0"/>
  </p:normalViewPr>
  <p:slideViewPr>
    <p:cSldViewPr snapToGrid="0">
      <p:cViewPr varScale="1">
        <p:scale>
          <a:sx n="78" d="100"/>
          <a:sy n="78" d="100"/>
        </p:scale>
        <p:origin x="691" y="58"/>
      </p:cViewPr>
      <p:guideLst/>
    </p:cSldViewPr>
  </p:slideViewPr>
  <p:outlineViewPr>
    <p:cViewPr>
      <p:scale>
        <a:sx n="33" d="100"/>
        <a:sy n="33" d="100"/>
      </p:scale>
      <p:origin x="0" y="-1666"/>
    </p:cViewPr>
  </p:outlineViewPr>
  <p:notesTextViewPr>
    <p:cViewPr>
      <p:scale>
        <a:sx n="100" d="100"/>
        <a:sy n="100" d="100"/>
      </p:scale>
      <p:origin x="0" y="0"/>
    </p:cViewPr>
  </p:notesTextViewPr>
  <p:sorterViewPr>
    <p:cViewPr>
      <p:scale>
        <a:sx n="100" d="100"/>
        <a:sy n="100" d="100"/>
      </p:scale>
      <p:origin x="0" y="-4398"/>
    </p:cViewPr>
  </p:sorterViewPr>
  <p:notesViewPr>
    <p:cSldViewPr snapToGrid="0" showGuides="1">
      <p:cViewPr varScale="1">
        <p:scale>
          <a:sx n="59" d="100"/>
          <a:sy n="59" d="100"/>
        </p:scale>
        <p:origin x="3298"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ki/File:A_Sunday_on_La_Grande_Jatte_%281884%29_by_Georges_Seurat._Original_from_The_Art_Institute_of_Chicago._Digitally_enhanced_by_rawpixel._%2850434734621%29.jpg#/media/File:A_Sunday_on_La_Grande_Jatte_(1884)_by_Georges_Seurat._Original_from_The_Art_Institute_of_Chicago._Digitally_enhanced_by_rawpixel._(50434734621).jpg"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153584064@N07"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Stephanie Schmitt.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[-oin]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indefinite adjectives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9.3.2.7 (introduce) </a:t>
            </a:r>
            <a:r>
              <a:rPr lang="fr-FR" dirty="0">
                <a:solidFill>
                  <a:srgbClr val="000000"/>
                </a:solidFill>
                <a:latin typeface="Century Gothic" panose="020B0502020202020204" pitchFamily="34" charset="0"/>
              </a:rPr>
              <a:t>banlieue, raconter, surprendre, couler, l'immeuble, écrivain, tour, cou, pauvre, doux, jaloux</a:t>
            </a:r>
          </a:p>
          <a:p>
            <a:pPr defTabSz="941923">
              <a:defRPr/>
            </a:pPr>
            <a:r>
              <a:rPr lang="en-GB" sz="1200" b="1" i="0" u="none" strike="noStrike" kern="1200" cap="none" dirty="0">
                <a:solidFill>
                  <a:schemeClr val="tx1"/>
                </a:solidFill>
                <a:effectLst/>
                <a:latin typeface="+mn-lt"/>
                <a:ea typeface="Calibri"/>
                <a:cs typeface="Calibri"/>
                <a:sym typeface="Calibri"/>
              </a:rPr>
              <a:t>9.3.2.3 (revisit)</a:t>
            </a:r>
            <a:r>
              <a:rPr lang="en-GB" sz="1200" b="1" i="0" u="none" strike="noStrike" kern="1200" cap="none" baseline="0" dirty="0">
                <a:solidFill>
                  <a:schemeClr val="tx1"/>
                </a:solidFill>
                <a:effectLst/>
                <a:latin typeface="+mn-lt"/>
                <a:ea typeface="Calibri"/>
                <a:cs typeface="Calibri"/>
                <a:sym typeface="Calibri"/>
              </a:rPr>
              <a:t> </a:t>
            </a:r>
            <a:r>
              <a:rPr lang="fr-FR" noProof="0" dirty="0">
                <a:ea typeface="Calibri"/>
                <a:cs typeface="Calibri"/>
                <a:sym typeface="Calibri"/>
              </a:rPr>
              <a:t>se demander [80], se lever [837], loger [3060], s’organiser [701], se sentir [536], se trouver [83], association [956], conflit [864], crise [765], actuel [584], grave [443], afghan [&gt;5000], Afghanistan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encourager [1434], obliger [499],  me [61], te [207], difficulté [564], objectif [518], recherche [357], résultat [428], clair [335], supplémentaire [1267], presque [481]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sz="1200"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GB" sz="1800" b="0" i="0" u="none" strike="noStrike" dirty="0">
                <a:solidFill>
                  <a:srgbClr val="000000"/>
                </a:solidFill>
                <a:effectLst/>
                <a:latin typeface="Century Gothic" panose="020B0502020202020204" pitchFamily="34" charset="0"/>
              </a:rPr>
              <a:t>raconteur – to tell a story, </a:t>
            </a:r>
            <a:r>
              <a:rPr lang="en-GB" sz="1800" b="0" i="1" u="none" strike="noStrike" dirty="0">
                <a:solidFill>
                  <a:srgbClr val="000000"/>
                </a:solidFill>
                <a:effectLst/>
                <a:latin typeface="Century Gothic" panose="020B0502020202020204" pitchFamily="34" charset="0"/>
              </a:rPr>
              <a:t>to narrate</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endParaRPr lang="en-US" b="1" dirty="0"/>
          </a:p>
          <a:p>
            <a:endParaRPr lang="en-US" b="1" dirty="0"/>
          </a:p>
          <a:p>
            <a:r>
              <a:rPr lang="en-US" b="1" dirty="0"/>
              <a:t>Aim: </a:t>
            </a:r>
            <a:r>
              <a:rPr lang="en-US" b="0" dirty="0"/>
              <a:t>Written comprehension and inference</a:t>
            </a:r>
            <a:endParaRPr lang="en-US" b="1" dirty="0"/>
          </a:p>
          <a:p>
            <a:endParaRPr lang="en-US" b="1" dirty="0"/>
          </a:p>
          <a:p>
            <a:r>
              <a:rPr lang="en-US" b="1" dirty="0"/>
              <a:t>Procedure:</a:t>
            </a:r>
          </a:p>
          <a:p>
            <a:r>
              <a:rPr lang="en-US" b="0" dirty="0"/>
              <a:t>1. Students read the text and find the slang words.</a:t>
            </a:r>
          </a:p>
          <a:p>
            <a:r>
              <a:rPr lang="en-US" b="0" dirty="0"/>
              <a:t>2. Click to reveal answers.</a:t>
            </a:r>
          </a:p>
          <a:p>
            <a:r>
              <a:rPr lang="en-US" b="0" dirty="0"/>
              <a:t>3. Students discuss in pairs how realistic they think this image of France is and how they think </a:t>
            </a:r>
            <a:r>
              <a:rPr lang="en-US" b="0" dirty="0" err="1"/>
              <a:t>Doria’s</a:t>
            </a:r>
            <a:r>
              <a:rPr lang="en-US" b="0" dirty="0"/>
              <a:t> mother will feel when she sees the real France. Can be extended to a class discussion.</a:t>
            </a:r>
          </a:p>
          <a:p>
            <a:endParaRPr lang="en-US" b="1" dirty="0"/>
          </a:p>
          <a:p>
            <a:r>
              <a:rPr lang="en-US" b="0" dirty="0"/>
              <a:t>Note: One of the book’s major themes is the experience of immigrants in the Parisian </a:t>
            </a:r>
            <a:r>
              <a:rPr lang="en-US" b="0" i="1" dirty="0"/>
              <a:t>banlieue</a:t>
            </a:r>
            <a:r>
              <a:rPr lang="en-US" b="0" i="0" dirty="0"/>
              <a:t>, and how it meets – or doesn’t meet – their expectations.</a:t>
            </a:r>
          </a:p>
          <a:p>
            <a:endParaRPr lang="en-US" b="1" i="0" dirty="0"/>
          </a:p>
          <a:p>
            <a:r>
              <a:rPr lang="en-US" b="1" i="0" dirty="0"/>
              <a:t>Permissions sought and agreement in process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argotique</a:t>
            </a:r>
            <a:r>
              <a:rPr lang="en-GB" baseline="0" dirty="0"/>
              <a:t> [&gt;5000], </a:t>
            </a:r>
            <a:r>
              <a:rPr lang="en-GB" b="0" baseline="0" dirty="0" err="1"/>
              <a:t>ceux</a:t>
            </a:r>
            <a:r>
              <a:rPr lang="en-GB" b="0" baseline="0" dirty="0"/>
              <a:t> [</a:t>
            </a:r>
            <a:r>
              <a:rPr lang="en-GB" b="0" baseline="0" dirty="0" err="1"/>
              <a:t>ce</a:t>
            </a:r>
            <a:r>
              <a:rPr lang="en-GB" b="0" baseline="0" dirty="0"/>
              <a:t> 12], coin [1798], </a:t>
            </a:r>
            <a:r>
              <a:rPr lang="en-GB" b="0" baseline="0" dirty="0" err="1"/>
              <a:t>gosse</a:t>
            </a:r>
            <a:r>
              <a:rPr lang="en-GB" b="0" baseline="0" dirty="0"/>
              <a:t> [3631], </a:t>
            </a:r>
            <a:r>
              <a:rPr lang="en-GB" b="0" baseline="0" dirty="0" err="1"/>
              <a:t>tas</a:t>
            </a:r>
            <a:r>
              <a:rPr lang="en-GB" b="0" baseline="0" dirty="0"/>
              <a:t> [2723], </a:t>
            </a:r>
            <a:r>
              <a:rPr lang="en-GB" b="0" baseline="0" dirty="0" err="1"/>
              <a:t>truc</a:t>
            </a:r>
            <a:r>
              <a:rPr lang="en-GB" b="0" baseline="0" dirty="0"/>
              <a:t> [1991], </a:t>
            </a:r>
            <a:r>
              <a:rPr lang="en-GB" b="0" baseline="0" dirty="0" err="1"/>
              <a:t>mytho</a:t>
            </a:r>
            <a:r>
              <a:rPr lang="en-GB" b="0" baseline="0" dirty="0"/>
              <a:t> [&gt;5000], </a:t>
            </a:r>
            <a:r>
              <a:rPr lang="en-GB" b="0" baseline="0" dirty="0" err="1"/>
              <a:t>meuf</a:t>
            </a:r>
            <a:r>
              <a:rPr lang="en-GB" b="0" baseline="0" dirty="0"/>
              <a:t> [&gt;5000], </a:t>
            </a:r>
            <a:r>
              <a:rPr lang="en-GB" b="0" baseline="0" dirty="0" err="1"/>
              <a:t>bec</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s’imaginer</a:t>
            </a:r>
            <a:r>
              <a:rPr lang="en-GB" b="0" baseline="0" dirty="0"/>
              <a:t> [840], cigarette [2855]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56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dirty="0"/>
              <a:t>Written comprehension and inference</a:t>
            </a:r>
            <a:endParaRPr lang="en-US" b="1" dirty="0"/>
          </a:p>
          <a:p>
            <a:endParaRPr lang="en-US" b="1" dirty="0"/>
          </a:p>
          <a:p>
            <a:r>
              <a:rPr lang="en-US" b="1" dirty="0"/>
              <a:t>Procedure:</a:t>
            </a:r>
          </a:p>
          <a:p>
            <a:r>
              <a:rPr lang="en-US" b="0" dirty="0"/>
              <a:t>1. Students read the text and find the synonyms.</a:t>
            </a:r>
          </a:p>
          <a:p>
            <a:r>
              <a:rPr lang="en-US" b="0" dirty="0"/>
              <a:t>2. Click to reveal answers.</a:t>
            </a:r>
          </a:p>
          <a:p>
            <a:r>
              <a:rPr lang="en-US" b="0" dirty="0"/>
              <a:t>3. Students discuss in pairs the fact that </a:t>
            </a:r>
            <a:r>
              <a:rPr lang="en-US" b="0" dirty="0" err="1"/>
              <a:t>Doria’s</a:t>
            </a:r>
            <a:r>
              <a:rPr lang="en-US" b="0" dirty="0"/>
              <a:t> mother has lived near the Eiffel Tower for twenty years, but never seen it until now. Why do they think that is? Can extend to a class discussion.</a:t>
            </a:r>
          </a:p>
          <a:p>
            <a:endParaRPr lang="en-US" b="1" dirty="0"/>
          </a:p>
          <a:p>
            <a:r>
              <a:rPr lang="en-US" b="0" dirty="0"/>
              <a:t>Note: This passage is significant in the novel because it shows how immigrants like </a:t>
            </a:r>
            <a:r>
              <a:rPr lang="en-US" b="0" dirty="0" err="1"/>
              <a:t>Doria</a:t>
            </a:r>
            <a:r>
              <a:rPr lang="en-US" b="0" dirty="0"/>
              <a:t> and her mother rarely have the same experience of Paris as people who live more centrally. It illustrates how those who live in the </a:t>
            </a:r>
            <a:r>
              <a:rPr lang="en-US" b="0" i="1" dirty="0"/>
              <a:t>banlieue </a:t>
            </a:r>
            <a:r>
              <a:rPr lang="en-US" b="0" i="0" dirty="0"/>
              <a:t>are marginalized: they are overlooked by visitors to Paris, as well as by inhabitants of central Paris, and society in general. It would be worth pointing out to students that </a:t>
            </a:r>
            <a:r>
              <a:rPr lang="en-US" b="0" i="1" dirty="0"/>
              <a:t>banlieue</a:t>
            </a:r>
            <a:r>
              <a:rPr lang="en-US" b="0" i="0" dirty="0"/>
              <a:t> has a more specific meaning than ‘suburbs’ when it is used in a Parisian context: it is used to refer to run-down council estates that are largely populated by low-income immigrants who have no other option.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 </a:t>
            </a:r>
            <a:r>
              <a:rPr lang="en-GB" b="0" baseline="0" dirty="0" err="1"/>
              <a:t>balader</a:t>
            </a:r>
            <a:r>
              <a:rPr lang="en-GB" b="0" baseline="0" dirty="0"/>
              <a:t> [&gt;5000], demi-</a:t>
            </a:r>
            <a:r>
              <a:rPr lang="en-GB" b="0" baseline="0" dirty="0" err="1"/>
              <a:t>heure</a:t>
            </a:r>
            <a:r>
              <a:rPr lang="en-GB" b="0" baseline="0" dirty="0"/>
              <a:t> [3338], </a:t>
            </a:r>
            <a:r>
              <a:rPr lang="en-GB" b="0" baseline="0" dirty="0" err="1"/>
              <a:t>depuis</a:t>
            </a:r>
            <a:r>
              <a:rPr lang="en-GB" b="0" baseline="0" dirty="0"/>
              <a:t> [96], JT [n/a], </a:t>
            </a:r>
            <a:r>
              <a:rPr lang="en-GB" b="0" baseline="0" dirty="0" err="1"/>
              <a:t>lendemain</a:t>
            </a:r>
            <a:r>
              <a:rPr lang="en-GB" b="0" baseline="0" dirty="0"/>
              <a:t> [1258], </a:t>
            </a:r>
            <a:r>
              <a:rPr lang="en-GB" b="0" baseline="0" dirty="0" err="1"/>
              <a:t>illuminée</a:t>
            </a:r>
            <a:r>
              <a:rPr lang="en-GB" b="0" baseline="0" dirty="0"/>
              <a:t> (</a:t>
            </a:r>
            <a:r>
              <a:rPr lang="en-GB" b="0" baseline="0" dirty="0" err="1"/>
              <a:t>illuminer</a:t>
            </a:r>
            <a:r>
              <a:rPr lang="en-GB" b="0" baseline="0" dirty="0"/>
              <a:t>) [&gt;5000], </a:t>
            </a:r>
            <a:r>
              <a:rPr lang="en-GB" b="0" baseline="0" dirty="0" err="1"/>
              <a:t>s’embrasser</a:t>
            </a:r>
            <a:r>
              <a:rPr lang="en-GB" b="0" baseline="0" dirty="0"/>
              <a:t> [3102], se </a:t>
            </a:r>
            <a:r>
              <a:rPr lang="en-GB" b="0" baseline="0" dirty="0" err="1"/>
              <a:t>bourrer</a:t>
            </a:r>
            <a:r>
              <a:rPr lang="en-GB" b="0" baseline="0" dirty="0"/>
              <a:t> [&gt;5000], </a:t>
            </a:r>
            <a:r>
              <a:rPr lang="en-GB" b="0" baseline="0" dirty="0" err="1"/>
              <a:t>gueule</a:t>
            </a:r>
            <a:r>
              <a:rPr lang="en-GB" b="0" baseline="0" dirty="0"/>
              <a:t> [3015], </a:t>
            </a:r>
            <a:r>
              <a:rPr lang="en-GB" b="0" baseline="0" dirty="0" err="1"/>
              <a:t>vachement</a:t>
            </a:r>
            <a:r>
              <a:rPr lang="en-GB" b="0" baseline="0" dirty="0"/>
              <a:t> [&gt;5000], </a:t>
            </a:r>
            <a:r>
              <a:rPr lang="en-GB" b="0" baseline="0" dirty="0" err="1"/>
              <a:t>impressionnée</a:t>
            </a:r>
            <a:r>
              <a:rPr lang="en-GB" b="0" baseline="0" dirty="0"/>
              <a:t> (</a:t>
            </a:r>
            <a:r>
              <a:rPr lang="en-GB" b="0" baseline="0" dirty="0" err="1"/>
              <a:t>impressionner</a:t>
            </a:r>
            <a:r>
              <a:rPr lang="en-GB" b="0" baseline="0" dirty="0"/>
              <a:t>) [3055], </a:t>
            </a:r>
            <a:r>
              <a:rPr lang="en-GB" b="0" baseline="0" dirty="0" err="1"/>
              <a:t>sauf</a:t>
            </a:r>
            <a:r>
              <a:rPr lang="en-GB" b="0" baseline="0" dirty="0"/>
              <a:t> [476], </a:t>
            </a:r>
            <a:r>
              <a:rPr lang="en-GB" b="0" baseline="0" dirty="0" err="1"/>
              <a:t>susciter</a:t>
            </a:r>
            <a:r>
              <a:rPr lang="en-GB" b="0" baseline="0" dirty="0"/>
              <a:t> [1027], </a:t>
            </a:r>
            <a:r>
              <a:rPr lang="en-GB" b="0" baseline="0" dirty="0" err="1"/>
              <a:t>aupr</a:t>
            </a:r>
            <a:r>
              <a:rPr lang="en-GB" b="0" baseline="0" dirty="0" err="1">
                <a:latin typeface="Century Gothic" panose="020B0502020202020204" pitchFamily="34" charset="0"/>
              </a:rPr>
              <a:t>ès</a:t>
            </a:r>
            <a:r>
              <a:rPr lang="en-GB" b="0" baseline="0" dirty="0">
                <a:latin typeface="Century Gothic" panose="020B0502020202020204" pitchFamily="34" charset="0"/>
              </a:rPr>
              <a:t> [614]</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alcool</a:t>
            </a:r>
            <a:r>
              <a:rPr lang="en-GB" baseline="0" dirty="0"/>
              <a:t> [2465], causer [1089], </a:t>
            </a:r>
            <a:r>
              <a:rPr lang="en-GB" baseline="0" dirty="0" err="1"/>
              <a:t>cas</a:t>
            </a:r>
            <a:r>
              <a:rPr lang="en-GB" baseline="0" dirty="0"/>
              <a:t> [137], </a:t>
            </a:r>
            <a:r>
              <a:rPr lang="en-GB" baseline="0" dirty="0" err="1"/>
              <a:t>intér</a:t>
            </a:r>
            <a:r>
              <a:rPr lang="en-GB" baseline="0" dirty="0" err="1">
                <a:latin typeface="Century Gothic" panose="020B0502020202020204" pitchFamily="34" charset="0"/>
              </a:rPr>
              <a:t>êt</a:t>
            </a:r>
            <a:r>
              <a:rPr lang="en-GB" baseline="0" dirty="0">
                <a:latin typeface="Century Gothic" panose="020B0502020202020204" pitchFamily="34" charset="0"/>
              </a:rPr>
              <a:t> [315], </a:t>
            </a:r>
            <a:r>
              <a:rPr lang="en-GB" baseline="0" dirty="0" err="1">
                <a:latin typeface="Century Gothic" panose="020B0502020202020204" pitchFamily="34" charset="0"/>
              </a:rPr>
              <a:t>touriste</a:t>
            </a:r>
            <a:r>
              <a:rPr lang="en-GB" baseline="0" dirty="0">
                <a:latin typeface="Century Gothic" panose="020B0502020202020204" pitchFamily="34" charset="0"/>
              </a:rPr>
              <a:t> [2653]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Written comprehension and analysis of the text</a:t>
            </a:r>
            <a:endParaRPr lang="en-US" b="1" dirty="0"/>
          </a:p>
          <a:p>
            <a:endParaRPr lang="en-US" b="1" dirty="0"/>
          </a:p>
          <a:p>
            <a:r>
              <a:rPr lang="en-US" b="1" dirty="0"/>
              <a:t>Procedure:</a:t>
            </a:r>
          </a:p>
          <a:p>
            <a:r>
              <a:rPr lang="en-US" b="0" dirty="0"/>
              <a:t>1. Students read the extract.</a:t>
            </a:r>
          </a:p>
          <a:p>
            <a:r>
              <a:rPr lang="en-US" b="0" dirty="0"/>
              <a:t>2. Students discuss what impression of the </a:t>
            </a:r>
            <a:r>
              <a:rPr lang="en-US" b="0" i="1" dirty="0"/>
              <a:t>banlieue </a:t>
            </a:r>
            <a:r>
              <a:rPr lang="en-US" b="0" i="0" dirty="0"/>
              <a:t>it gives. How? Why? Can be extended to a class discussion.</a:t>
            </a:r>
          </a:p>
          <a:p>
            <a:endParaRPr lang="en-US" b="0" i="0" dirty="0"/>
          </a:p>
          <a:p>
            <a:r>
              <a:rPr lang="en-US" b="0" i="0" dirty="0"/>
              <a:t>Note: This is another reflection of the plight of the </a:t>
            </a:r>
            <a:r>
              <a:rPr lang="en-US" b="0" i="1" dirty="0"/>
              <a:t>banlieue</a:t>
            </a:r>
            <a:r>
              <a:rPr lang="en-US" b="0" i="0" dirty="0"/>
              <a:t> and its residents. Their surroundings reflect the perceived banality of their existence, contrasted with the bright lights and beautiful buildings of central Paris. </a:t>
            </a:r>
            <a:r>
              <a:rPr lang="en-US" b="0" i="0" dirty="0" err="1"/>
              <a:t>Doria</a:t>
            </a:r>
            <a:r>
              <a:rPr lang="en-US" b="0" i="0" dirty="0"/>
              <a:t> expresses the frustrations of being part of a marginalized community.</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ambiance [4025], gris [2769], béton [4146], </a:t>
            </a:r>
            <a:r>
              <a:rPr lang="en-GB" baseline="0" dirty="0" err="1"/>
              <a:t>pleuvoir</a:t>
            </a:r>
            <a:r>
              <a:rPr lang="en-GB" baseline="0" dirty="0"/>
              <a:t> [4586], goutte [4337], </a:t>
            </a:r>
            <a:r>
              <a:rPr lang="en-GB" baseline="0" dirty="0" err="1"/>
              <a:t>cracher</a:t>
            </a:r>
            <a:r>
              <a:rPr lang="en-GB" baseline="0" dirty="0"/>
              <a:t> [&gt;5000], dessous [1629]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of indefinite adjectives and introduction of </a:t>
            </a:r>
            <a:r>
              <a:rPr lang="en-US" b="0" i="1" dirty="0" err="1"/>
              <a:t>quelque</a:t>
            </a:r>
            <a:endParaRPr lang="en-US" b="1" dirty="0"/>
          </a:p>
          <a:p>
            <a:endParaRPr lang="en-US" b="1" dirty="0"/>
          </a:p>
          <a:p>
            <a:r>
              <a:rPr lang="en-US" b="1" dirty="0"/>
              <a:t>Procedure:</a:t>
            </a:r>
          </a:p>
          <a:p>
            <a:r>
              <a:rPr lang="en-US" b="0" dirty="0"/>
              <a:t>1. Click to reveal explanations and examples, eliciting English where possible.</a:t>
            </a:r>
          </a:p>
          <a:p>
            <a:r>
              <a:rPr lang="en-US" b="0" dirty="0"/>
              <a:t>2. Ensure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511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endParaRPr lang="en-US" b="1" dirty="0"/>
          </a:p>
          <a:p>
            <a:endParaRPr lang="en-US" b="1" dirty="0"/>
          </a:p>
          <a:p>
            <a:r>
              <a:rPr lang="en-US" b="1" dirty="0"/>
              <a:t>Aim: </a:t>
            </a:r>
            <a:r>
              <a:rPr lang="en-US" b="0" dirty="0"/>
              <a:t>Written production of indefinite adjectives in context</a:t>
            </a:r>
            <a:endParaRPr lang="en-US" b="1" dirty="0"/>
          </a:p>
          <a:p>
            <a:endParaRPr lang="en-US" b="1" dirty="0"/>
          </a:p>
          <a:p>
            <a:r>
              <a:rPr lang="en-US" b="1" dirty="0"/>
              <a:t>Procedure:</a:t>
            </a:r>
          </a:p>
          <a:p>
            <a:r>
              <a:rPr lang="en-US" b="0" dirty="0"/>
              <a:t>1. Students read the sentences and choose indefinite adjectives to fill the gaps. Note: both </a:t>
            </a:r>
            <a:r>
              <a:rPr lang="en-US" b="0" i="1" dirty="0" err="1"/>
              <a:t>plusieurs</a:t>
            </a:r>
            <a:r>
              <a:rPr lang="en-US" b="0" i="1" dirty="0"/>
              <a:t> </a:t>
            </a:r>
            <a:r>
              <a:rPr lang="en-US" b="0" i="0" dirty="0"/>
              <a:t>and </a:t>
            </a:r>
            <a:r>
              <a:rPr lang="en-US" b="0" i="1" dirty="0" err="1"/>
              <a:t>quelques</a:t>
            </a:r>
            <a:r>
              <a:rPr lang="en-US" b="0" i="1" dirty="0"/>
              <a:t> </a:t>
            </a:r>
            <a:r>
              <a:rPr lang="en-US" b="0" i="0" dirty="0"/>
              <a:t>would make sense in some of the gaps.</a:t>
            </a:r>
            <a:endParaRPr lang="en-US" b="0" dirty="0"/>
          </a:p>
          <a:p>
            <a:r>
              <a:rPr lang="en-US" b="0" dirty="0"/>
              <a:t>2. Click to reveal answers.</a:t>
            </a:r>
          </a:p>
          <a:p>
            <a:r>
              <a:rPr lang="en-US" b="0" dirty="0"/>
              <a:t>3. Oral translation of sentences.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personnel [398], </a:t>
            </a:r>
            <a:r>
              <a:rPr lang="en-GB" baseline="0" dirty="0" err="1"/>
              <a:t>touriste</a:t>
            </a:r>
            <a:r>
              <a:rPr lang="en-GB" baseline="0" dirty="0"/>
              <a:t> [2653], immigrant [4352], </a:t>
            </a:r>
            <a:r>
              <a:rPr lang="en-GB" baseline="0" dirty="0" err="1"/>
              <a:t>africain</a:t>
            </a:r>
            <a:r>
              <a:rPr lang="en-GB" baseline="0" dirty="0"/>
              <a:t> [2289]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sz="1200" b="0" i="0" dirty="0" err="1">
                <a:solidFill>
                  <a:srgbClr val="000000"/>
                </a:solidFill>
                <a:effectLst/>
                <a:latin typeface="Calibri" panose="020F0502020204030204" pitchFamily="34" charset="0"/>
              </a:rPr>
              <a:t>Stephanie</a:t>
            </a:r>
            <a:r>
              <a:rPr lang="fr-FR" sz="1200" b="0" i="0" dirty="0">
                <a:solidFill>
                  <a:srgbClr val="000000"/>
                </a:solidFill>
                <a:effectLst/>
                <a:latin typeface="Calibri" panose="020F0502020204030204" pitchFamily="34" charset="0"/>
              </a:rPr>
              <a:t> Schmitt.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noProof="0" dirty="0">
                <a:solidFill>
                  <a:srgbClr val="000000"/>
                </a:solidFill>
                <a:latin typeface="Calibri" panose="020F0502020204030204" pitchFamily="34" charset="0"/>
              </a:rPr>
              <a:t>With thanks to Rachel Hawkes for her input on lesson material.</a:t>
            </a:r>
            <a:endParaRPr lang="en-GB" sz="1200" noProof="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dirty="0"/>
              <a:t>Learning outcomes (lesson 2):</a:t>
            </a:r>
            <a:endParaRPr lang="en-GB" sz="1200"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dirty="0"/>
              <a:t>Consolidation of SSC </a:t>
            </a:r>
            <a:r>
              <a:rPr lang="en-GB" sz="1200" b="1" dirty="0"/>
              <a:t>[-oin]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dirty="0"/>
              <a:t>Consolidation of SSC [oi]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Practice</a:t>
            </a:r>
            <a:r>
              <a:rPr lang="en-GB" sz="1200" b="0" baseline="0" dirty="0"/>
              <a:t> of</a:t>
            </a:r>
            <a:r>
              <a:rPr lang="en-GB" sz="1200" dirty="0"/>
              <a:t> </a:t>
            </a:r>
            <a:r>
              <a:rPr lang="en-GB" sz="1200" b="0" dirty="0"/>
              <a:t>indefinite adjectives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Note: There is no expectation that all the material here will be covered in detail in the final lesson of the year. Students could: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prstClr val="white"/>
              </a:solidFill>
              <a:latin typeface="Calibri" panose="020F0502020204030204" pitchFamily="34" charset="0"/>
              <a:cs typeface="Calibri" panose="020F0502020204030204" pitchFamily="34" charset="0"/>
            </a:endParaRPr>
          </a:p>
          <a:p>
            <a:pPr>
              <a:lnSpc>
                <a:spcPct val="107000"/>
              </a:lnSpc>
              <a:spcAft>
                <a:spcPts val="800"/>
              </a:spcAft>
            </a:pPr>
            <a: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Do just the Seine reading and then complete the quiz and perhaps finish with a short piece of writing about Paris using any language they know.</a:t>
            </a:r>
            <a:b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br>
            <a: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OR</a:t>
            </a:r>
            <a:b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br>
            <a: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Do one of the poems in a little more detail</a:t>
            </a:r>
            <a:endParaRPr lang="en-GB" sz="1200" b="0" dirty="0">
              <a:effectLst/>
              <a:latin typeface="Calibri" panose="020F0502020204030204" pitchFamily="34" charset="0"/>
              <a:ea typeface="Calibri" panose="020F0502020204030204" pitchFamily="34" charset="0"/>
            </a:endParaRPr>
          </a:p>
          <a:p>
            <a:pPr>
              <a:lnSpc>
                <a:spcPct val="107000"/>
              </a:lnSpc>
              <a:spcAft>
                <a:spcPts val="800"/>
              </a:spcAft>
            </a:pPr>
            <a: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OR </a:t>
            </a:r>
            <a:endParaRPr lang="en-GB" sz="1200" b="0" dirty="0">
              <a:effectLst/>
              <a:latin typeface="Calibri" panose="020F0502020204030204" pitchFamily="34" charset="0"/>
              <a:ea typeface="Calibri" panose="020F0502020204030204" pitchFamily="34" charset="0"/>
            </a:endParaRPr>
          </a:p>
          <a:p>
            <a:pPr>
              <a:lnSpc>
                <a:spcPct val="107000"/>
              </a:lnSpc>
              <a:spcAft>
                <a:spcPts val="800"/>
              </a:spcAft>
            </a:pPr>
            <a: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Read both poems and do the Venn diagram comparison and then discussion</a:t>
            </a:r>
            <a:endParaRPr lang="en-GB" sz="1200" b="0" dirty="0">
              <a:effectLst/>
              <a:latin typeface="Calibri" panose="020F0502020204030204" pitchFamily="34" charset="0"/>
              <a:ea typeface="Calibri" panose="020F0502020204030204" pitchFamily="34" charset="0"/>
            </a:endParaRPr>
          </a:p>
          <a:p>
            <a:pPr>
              <a:lnSpc>
                <a:spcPct val="107000"/>
              </a:lnSpc>
              <a:spcAft>
                <a:spcPts val="800"/>
              </a:spcAft>
            </a:pPr>
            <a: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OR</a:t>
            </a:r>
            <a:endParaRPr lang="en-GB" sz="1200" b="0" dirty="0">
              <a:effectLst/>
              <a:latin typeface="Calibri" panose="020F0502020204030204" pitchFamily="34" charset="0"/>
              <a:ea typeface="Calibri" panose="020F0502020204030204" pitchFamily="34" charset="0"/>
            </a:endParaRPr>
          </a:p>
          <a:p>
            <a:pPr>
              <a:lnSpc>
                <a:spcPct val="107000"/>
              </a:lnSpc>
              <a:spcAft>
                <a:spcPts val="800"/>
              </a:spcAft>
            </a:pPr>
            <a: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If they have access to computers/</a:t>
            </a:r>
            <a:r>
              <a:rPr lang="en-GB" sz="1200" b="0" dirty="0" err="1">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ipads</a:t>
            </a:r>
            <a:r>
              <a:rPr lang="en-GB" sz="1200" b="0" dirty="0">
                <a:solidFill>
                  <a:srgbClr val="FF0066"/>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 there could be a different option – have a limited time to prepare themselves for a quiz about Paris, and then do the quiz (this following the phonics and Seine reading)</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200" b="1" dirty="0"/>
              <a:t>Word frequency </a:t>
            </a:r>
            <a:r>
              <a:rPr lang="en-GB" sz="1200"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9.3.2.7 (introduce) </a:t>
            </a:r>
            <a:r>
              <a:rPr lang="fr-FR" sz="1200" dirty="0">
                <a:solidFill>
                  <a:srgbClr val="000000"/>
                </a:solidFill>
                <a:latin typeface="Century Gothic" panose="020B0502020202020204" pitchFamily="34" charset="0"/>
              </a:rPr>
              <a:t>banlieue, raconter, surprendre, couler, l'immeuble, écrivain, tour, cou, pauvre, doux, jaloux</a:t>
            </a:r>
          </a:p>
          <a:p>
            <a:pPr defTabSz="941923">
              <a:defRPr/>
            </a:pPr>
            <a:r>
              <a:rPr lang="en-GB" sz="1200" b="1" i="0" u="none" strike="noStrike" kern="1200" cap="none" dirty="0">
                <a:solidFill>
                  <a:schemeClr val="tx1"/>
                </a:solidFill>
                <a:effectLst/>
                <a:latin typeface="+mn-lt"/>
                <a:ea typeface="Calibri"/>
                <a:cs typeface="Calibri"/>
                <a:sym typeface="Calibri"/>
              </a:rPr>
              <a:t>9.3.2.3 (revisit)</a:t>
            </a:r>
            <a:r>
              <a:rPr lang="en-GB" sz="1200" b="1" i="0" u="none" strike="noStrike" kern="1200" cap="none" baseline="0" dirty="0">
                <a:solidFill>
                  <a:schemeClr val="tx1"/>
                </a:solidFill>
                <a:effectLst/>
                <a:latin typeface="+mn-lt"/>
                <a:ea typeface="Calibri"/>
                <a:cs typeface="Calibri"/>
                <a:sym typeface="Calibri"/>
              </a:rPr>
              <a:t> </a:t>
            </a:r>
            <a:r>
              <a:rPr lang="fr-FR" sz="1200" noProof="0" dirty="0">
                <a:ea typeface="Calibri"/>
                <a:cs typeface="Calibri"/>
                <a:sym typeface="Calibri"/>
              </a:rPr>
              <a:t>se demander [80], se lever [837], loger [3060], s’organiser [701], se sentir [536], se trouver [83], association [956], conflit [864], crise [765], actuel [584], grave [443], afghan [&gt;5000], Afghanistan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encourager [1434], obliger [499],  me [61], te [207], difficulté [564], objectif [518], recherche [357], résultat [428], clair [335], supplémentaire [1267], presque [481]</a:t>
            </a:r>
            <a:r>
              <a:rPr lang="en-GB" sz="1200" b="0" i="0" u="none" strike="noStrike" kern="1200" cap="none" dirty="0">
                <a:solidFill>
                  <a:schemeClr val="tx1"/>
                </a:solidFill>
                <a:effectLst/>
                <a:latin typeface="+mn-lt"/>
                <a:ea typeface="Calibri"/>
                <a:cs typeface="Calibri"/>
                <a:sym typeface="Calibri"/>
              </a:rPr>
              <a:t>Source: Londsale,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sz="1200"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GB" sz="1800" b="0" i="0" u="none" strike="noStrike" dirty="0">
                <a:solidFill>
                  <a:srgbClr val="000000"/>
                </a:solidFill>
                <a:effectLst/>
                <a:latin typeface="Century Gothic" panose="020B0502020202020204" pitchFamily="34" charset="0"/>
              </a:rPr>
              <a:t>raconteur – to tell a story, </a:t>
            </a:r>
            <a:r>
              <a:rPr lang="en-GB" sz="1800" b="0" i="1" u="none" strike="noStrike" dirty="0">
                <a:solidFill>
                  <a:srgbClr val="000000"/>
                </a:solidFill>
                <a:effectLst/>
                <a:latin typeface="Century Gothic" panose="020B0502020202020204" pitchFamily="34" charset="0"/>
              </a:rPr>
              <a:t>to narrate</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499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voir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a:t>voir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[oin] </a:t>
            </a:r>
            <a:r>
              <a:rPr lang="en-GB" b="0" dirty="0"/>
              <a:t>sound first, on its own. Students repeat it with you.</a:t>
            </a:r>
            <a:br>
              <a:rPr lang="en-GB" b="0" dirty="0"/>
            </a:br>
            <a:r>
              <a:rPr lang="en-GB" b="0" dirty="0"/>
              <a:t>2. Bring up the word </a:t>
            </a:r>
            <a:r>
              <a:rPr lang="en-GB" b="0" baseline="0" dirty="0"/>
              <a:t>”</a:t>
            </a:r>
            <a:r>
              <a:rPr lang="en-GB" b="1" baseline="0" dirty="0" err="1"/>
              <a:t>besoin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[cuddling]</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[oin] </a:t>
            </a:r>
            <a:r>
              <a:rPr lang="en-GB" baseline="0" dirty="0"/>
              <a:t>sound, pronouncing </a:t>
            </a:r>
            <a:r>
              <a:rPr lang="en-GB" b="0" baseline="0" dirty="0"/>
              <a:t>”</a:t>
            </a:r>
            <a:r>
              <a:rPr lang="en-GB" b="1" baseline="0" dirty="0" err="1"/>
              <a:t>besoin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besoin</a:t>
            </a:r>
            <a:r>
              <a:rPr lang="en-GB" b="1" dirty="0"/>
              <a:t> </a:t>
            </a:r>
            <a:r>
              <a:rPr lang="en-GB" b="0" dirty="0"/>
              <a:t>[183]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[oin] </a:t>
            </a:r>
            <a:r>
              <a:rPr lang="en-GB" baseline="0" dirty="0"/>
              <a:t>and then the </a:t>
            </a:r>
            <a:r>
              <a:rPr lang="en-GB" b="1" baseline="0" dirty="0"/>
              <a:t>source</a:t>
            </a:r>
            <a:r>
              <a:rPr lang="en-GB" baseline="0" dirty="0"/>
              <a:t> word again ‘</a:t>
            </a:r>
            <a:r>
              <a:rPr lang="en-GB" b="1" baseline="0" dirty="0" err="1"/>
              <a:t>besoin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coin</a:t>
            </a:r>
            <a:r>
              <a:rPr lang="en-GB" baseline="0" dirty="0"/>
              <a:t> [341]; </a:t>
            </a:r>
            <a:r>
              <a:rPr lang="en-GB" b="1" baseline="0" dirty="0"/>
              <a:t>point </a:t>
            </a:r>
            <a:r>
              <a:rPr lang="en-GB" b="0" baseline="0" dirty="0"/>
              <a:t>[97];</a:t>
            </a:r>
            <a:r>
              <a:rPr lang="en-GB" baseline="0" dirty="0"/>
              <a:t> </a:t>
            </a:r>
            <a:r>
              <a:rPr kumimoji="0" lang="fr-FR" sz="1200" b="1" i="0" u="none" strike="noStrike" kern="1200" cap="none" spc="0" normalizeH="0" baseline="0" dirty="0">
                <a:ln>
                  <a:noFill/>
                </a:ln>
                <a:solidFill>
                  <a:srgbClr val="115076"/>
                </a:solidFill>
                <a:effectLst/>
                <a:uLnTx/>
                <a:uFillTx/>
                <a:latin typeface="Century Gothic" panose="020B0502020202020204" pitchFamily="34" charset="0"/>
                <a:cs typeface="Calibri" panose="020F0502020204030204" pitchFamily="34" charset="0"/>
              </a:rPr>
              <a:t>tém</a:t>
            </a:r>
            <a:r>
              <a:rPr kumimoji="0" lang="fr-FR" sz="1200" b="1" i="0" u="none" strike="noStrike" kern="1200" cap="none" spc="0" normalizeH="0" baseline="0" dirty="0">
                <a:ln>
                  <a:noFill/>
                </a:ln>
                <a:solidFill>
                  <a:srgbClr val="E87D1E"/>
                </a:solidFill>
                <a:effectLst/>
                <a:uLnTx/>
                <a:uFillTx/>
                <a:latin typeface="Century Gothic" panose="020B0502020202020204" pitchFamily="34" charset="0"/>
                <a:cs typeface="Calibri" panose="020F0502020204030204" pitchFamily="34" charset="0"/>
              </a:rPr>
              <a:t>oin</a:t>
            </a:r>
            <a:r>
              <a:rPr kumimoji="0" lang="fr-FR" sz="1200" b="0" i="0" u="none" strike="noStrike" kern="1200" cap="none" spc="0" normalizeH="0" baseline="0" dirty="0">
                <a:ln>
                  <a:noFill/>
                </a:ln>
                <a:solidFill>
                  <a:srgbClr val="E87D1E"/>
                </a:solidFill>
                <a:effectLst/>
                <a:uLnTx/>
                <a:uFillTx/>
                <a:latin typeface="Century Gothic" panose="020B0502020202020204" pitchFamily="34" charset="0"/>
                <a:cs typeface="Calibri" panose="020F0502020204030204" pitchFamily="34" charset="0"/>
              </a:rPr>
              <a:t> </a:t>
            </a:r>
            <a:r>
              <a:rPr lang="en-GB" baseline="0" dirty="0"/>
              <a:t>[1055]; </a:t>
            </a:r>
            <a:r>
              <a:rPr lang="en-GB" b="1" baseline="0" dirty="0" err="1"/>
              <a:t>joindre</a:t>
            </a:r>
            <a:r>
              <a:rPr lang="en-GB" baseline="0" dirty="0"/>
              <a:t> [1320]; </a:t>
            </a:r>
            <a:r>
              <a:rPr lang="en-GB" b="1" baseline="0" dirty="0" err="1"/>
              <a:t>moins</a:t>
            </a:r>
            <a:r>
              <a:rPr lang="en-GB" baseline="0" dirty="0"/>
              <a:t> [62];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040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voir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Introduction of [-</a:t>
            </a:r>
            <a:r>
              <a:rPr lang="en-US" b="0" dirty="0" err="1"/>
              <a:t>oin</a:t>
            </a:r>
            <a:r>
              <a:rPr lang="en-US" b="0" dirty="0"/>
              <a:t>] before a vowel</a:t>
            </a:r>
            <a:endParaRPr lang="en-US" b="1" dirty="0"/>
          </a:p>
          <a:p>
            <a:endParaRPr lang="en-US" b="1" dirty="0"/>
          </a:p>
          <a:p>
            <a:r>
              <a:rPr lang="en-US" b="1" dirty="0"/>
              <a:t>Procedure:</a:t>
            </a:r>
          </a:p>
          <a:p>
            <a:r>
              <a:rPr lang="en-US" b="0" dirty="0"/>
              <a:t>1. Click to reveal examples and explanations.</a:t>
            </a:r>
          </a:p>
          <a:p>
            <a:r>
              <a:rPr lang="en-US" b="0" dirty="0"/>
              <a:t>2. Click the example words to hear a native speaker recording.</a:t>
            </a:r>
          </a:p>
          <a:p>
            <a:r>
              <a:rPr lang="en-US" b="0" dirty="0"/>
              <a:t>3. Ensure understanding.</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moine</a:t>
            </a:r>
            <a:r>
              <a:rPr lang="en-GB" baseline="0" dirty="0"/>
              <a:t> [4339]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56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Oral practice of SSC [-</a:t>
            </a:r>
            <a:r>
              <a:rPr lang="en-US" b="0" dirty="0" err="1"/>
              <a:t>oin</a:t>
            </a:r>
            <a:r>
              <a:rPr lang="en-US" b="0" dirty="0"/>
              <a:t>] before consonants and vowels</a:t>
            </a:r>
            <a:endParaRPr lang="en-US" b="1" dirty="0"/>
          </a:p>
          <a:p>
            <a:endParaRPr lang="en-US" b="1" dirty="0"/>
          </a:p>
          <a:p>
            <a:r>
              <a:rPr lang="en-US" b="1" dirty="0"/>
              <a:t>Procedure:</a:t>
            </a:r>
          </a:p>
          <a:p>
            <a:r>
              <a:rPr lang="en-US" b="0" dirty="0"/>
              <a:t>1. Students try to say all the words before the timer ends.</a:t>
            </a:r>
          </a:p>
          <a:p>
            <a:r>
              <a:rPr lang="en-US" b="0" dirty="0"/>
              <a:t>2. Click on each word to hear native speaker pronunciation.</a:t>
            </a:r>
          </a:p>
          <a:p>
            <a:r>
              <a:rPr lang="en-US" b="0" dirty="0"/>
              <a:t>3. After clicking on </a:t>
            </a:r>
            <a:r>
              <a:rPr lang="en-US" b="0" i="1" dirty="0" err="1"/>
              <a:t>pointillisme</a:t>
            </a:r>
            <a:r>
              <a:rPr lang="en-US" b="0" dirty="0"/>
              <a:t>, click also on its image to bring up further information about this artistic style.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pointu</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coincé</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moineau</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lointain</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conjoint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pointure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pointillisme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néanmoins</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Macédoine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shampooing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patrimoine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rond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-point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[4339],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pointu</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avoine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coincé</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coincer</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[3289],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moineau</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adjoint [2532],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lointain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[2933], conjoint [3317],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chanoine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pointure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pointillisme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néanmoins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[1271], Macédoine [&gt;5000], shampooing [&gt;5000], poinsettia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patrimoine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[2530],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rond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-point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 Sunday on La Grande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Jatte</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(1884) by Georges Seurat. Original from The Art Institute of Chicago. Digitally enhanced 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rawpixel</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(50434734621).jpg</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Rawpixel</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Ltd</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 2.0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40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r>
              <a:rPr lang="en-US" b="1" dirty="0"/>
              <a:t>Aim: </a:t>
            </a:r>
            <a:r>
              <a:rPr lang="en-US" b="0" dirty="0"/>
              <a:t>Written recognition of vocabulary in context</a:t>
            </a:r>
            <a:endParaRPr lang="en-US" b="1" dirty="0"/>
          </a:p>
          <a:p>
            <a:endParaRPr lang="en-US" b="1" dirty="0"/>
          </a:p>
          <a:p>
            <a:r>
              <a:rPr lang="en-US" b="1" dirty="0"/>
              <a:t>Procedure:</a:t>
            </a:r>
          </a:p>
          <a:p>
            <a:r>
              <a:rPr lang="en-US" b="0" dirty="0"/>
              <a:t>1. Students read the text and choose the words to fill the gaps.</a:t>
            </a:r>
          </a:p>
          <a:p>
            <a:r>
              <a:rPr lang="en-US" b="0" dirty="0"/>
              <a:t>2. Click to reveal answers.</a:t>
            </a:r>
          </a:p>
          <a:p>
            <a:r>
              <a:rPr lang="en-US" b="0" dirty="0"/>
              <a:t>3. Oral translation of text.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touristique</a:t>
            </a:r>
            <a:r>
              <a:rPr lang="en-GB" baseline="0" dirty="0"/>
              <a:t> [3818], </a:t>
            </a:r>
            <a:r>
              <a:rPr lang="en-GB" baseline="0" dirty="0" err="1"/>
              <a:t>musée</a:t>
            </a:r>
            <a:r>
              <a:rPr lang="en-GB" baseline="0" dirty="0"/>
              <a:t> [2216]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80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dirty="0"/>
              <a:t>Written comprehension of literary text</a:t>
            </a:r>
            <a:endParaRPr lang="en-US" b="1" dirty="0"/>
          </a:p>
          <a:p>
            <a:endParaRPr lang="en-US" b="1" dirty="0"/>
          </a:p>
          <a:p>
            <a:r>
              <a:rPr lang="en-US" b="1" dirty="0"/>
              <a:t>Procedure:</a:t>
            </a:r>
          </a:p>
          <a:p>
            <a:r>
              <a:rPr lang="en-US" b="0" dirty="0"/>
              <a:t>1. Students read the poem aloud in pairs, noting where the rhymes are.</a:t>
            </a:r>
          </a:p>
          <a:p>
            <a:r>
              <a:rPr lang="en-US" b="0" dirty="0"/>
              <a:t>2. Click the button to listen to the recording and check.</a:t>
            </a:r>
          </a:p>
          <a:p>
            <a:r>
              <a:rPr lang="en-US" b="0" dirty="0"/>
              <a:t>3. Click to reveal the poem </a:t>
            </a:r>
            <a:r>
              <a:rPr lang="en-US" b="0" dirty="0" err="1"/>
              <a:t>colour</a:t>
            </a:r>
            <a:r>
              <a:rPr lang="en-US" b="0" dirty="0"/>
              <a:t>-coded for the rhymes. Internal rhymes are also highlighted: more confident students may discuss these.</a:t>
            </a:r>
          </a:p>
          <a:p>
            <a:r>
              <a:rPr lang="en-US" b="0" dirty="0"/>
              <a:t>3. Click to reveal definitions for the words in bold and elicit English from students.</a:t>
            </a:r>
          </a:p>
          <a:p>
            <a:r>
              <a:rPr lang="en-US" b="0" dirty="0"/>
              <a:t>4. Click to reveal answers.</a:t>
            </a:r>
          </a:p>
          <a:p>
            <a:r>
              <a:rPr lang="en-US" b="0" dirty="0"/>
              <a:t>5. Discuss personification of the Seine and Notre Dame.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La Seine a de la chance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Elle n'a pas de soucis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Elle se la coule 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Le jour comme la nuit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Et elle sort de sa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Tout doucement sans bruit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Et sans se faire de mousse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Sans sortir de son lit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Elle s'en va vers la 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En passant par Paris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La Seine a de la chance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Elle n'a pas de soucis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Et quand elle se promène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Tout le long de ses quais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Avec sa belle robe verte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Et ses lumières dorées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Notre-Dame jalouse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Immobile et sévère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Du haut de toutes ses pierres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La regarde de travers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mais la Seine s'en balance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Elle se la coule 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Le jour comme la nuit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Et s'en va vers le Havre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Et s'en va vers la 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En passant comme un rêve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Au milieu des mystères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Des misères de Paris.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source [817], immobile [4463], </a:t>
            </a:r>
            <a:r>
              <a:rPr lang="en-GB" b="0" baseline="0" dirty="0" err="1"/>
              <a:t>sév</a:t>
            </a:r>
            <a:r>
              <a:rPr lang="en-GB" b="0" baseline="0" dirty="0" err="1">
                <a:latin typeface="Century Gothic" panose="020B0502020202020204" pitchFamily="34" charset="0"/>
              </a:rPr>
              <a:t>ère</a:t>
            </a:r>
            <a:r>
              <a:rPr lang="en-GB" b="0" baseline="0" dirty="0">
                <a:latin typeface="Century Gothic" panose="020B0502020202020204" pitchFamily="34" charset="0"/>
              </a:rPr>
              <a:t> [1733] , </a:t>
            </a:r>
            <a:r>
              <a:rPr lang="en-GB" b="0" baseline="0" dirty="0" err="1">
                <a:latin typeface="Century Gothic" panose="020B0502020202020204" pitchFamily="34" charset="0"/>
              </a:rPr>
              <a:t>mystère</a:t>
            </a:r>
            <a:r>
              <a:rPr lang="en-GB" b="0" baseline="0" dirty="0">
                <a:latin typeface="Century Gothic" panose="020B0502020202020204" pitchFamily="34" charset="0"/>
              </a:rPr>
              <a:t> [2777]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br>
              <a:rPr lang="en-GB" baseline="0" dirty="0"/>
            </a:br>
            <a:r>
              <a:rPr lang="en-GB" baseline="0" dirty="0"/>
              <a:t>Seine [n/a], </a:t>
            </a:r>
            <a:r>
              <a:rPr lang="en-GB" baseline="0" dirty="0" err="1"/>
              <a:t>doucement</a:t>
            </a:r>
            <a:r>
              <a:rPr lang="en-GB" baseline="0" dirty="0"/>
              <a:t> [3242], bruit [1524], mousse [&gt;5000], souci [1556], se </a:t>
            </a:r>
            <a:r>
              <a:rPr lang="en-GB" baseline="0" dirty="0" err="1"/>
              <a:t>promener</a:t>
            </a:r>
            <a:r>
              <a:rPr lang="en-GB" baseline="0" dirty="0"/>
              <a:t> [2928], </a:t>
            </a:r>
            <a:r>
              <a:rPr lang="en-GB" baseline="0" dirty="0" err="1"/>
              <a:t>quai</a:t>
            </a:r>
            <a:r>
              <a:rPr lang="en-GB" baseline="0" dirty="0"/>
              <a:t> [3354], robe [2864], lumi</a:t>
            </a:r>
            <a:r>
              <a:rPr lang="en-GB" baseline="0" dirty="0">
                <a:latin typeface="Century Gothic" panose="020B0502020202020204" pitchFamily="34" charset="0"/>
              </a:rPr>
              <a:t>ère [1059], </a:t>
            </a:r>
            <a:r>
              <a:rPr lang="en-GB" baseline="0" dirty="0" err="1">
                <a:latin typeface="Century Gothic" panose="020B0502020202020204" pitchFamily="34" charset="0"/>
              </a:rPr>
              <a:t>doré</a:t>
            </a:r>
            <a:r>
              <a:rPr lang="en-GB" baseline="0" dirty="0">
                <a:latin typeface="Century Gothic" panose="020B0502020202020204" pitchFamily="34" charset="0"/>
              </a:rPr>
              <a:t> [4833], Notre-Dame [n/a], </a:t>
            </a:r>
            <a:r>
              <a:rPr lang="en-GB" baseline="0" dirty="0" err="1">
                <a:latin typeface="Century Gothic" panose="020B0502020202020204" pitchFamily="34" charset="0"/>
              </a:rPr>
              <a:t>pierre</a:t>
            </a:r>
            <a:r>
              <a:rPr lang="en-GB" baseline="0" dirty="0">
                <a:latin typeface="Century Gothic" panose="020B0502020202020204" pitchFamily="34" charset="0"/>
              </a:rPr>
              <a:t> [1767], travers [661], se balancer [4548], le Havre [n/a], milieu [479], misère [2332]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GB" b="0" i="0" dirty="0">
                <a:solidFill>
                  <a:srgbClr val="222222"/>
                </a:solidFill>
                <a:effectLst/>
                <a:latin typeface="Arial" panose="020B0604020202020204" pitchFamily="34" charset="0"/>
              </a:rPr>
              <a:t>Permissions sought and agreement in progress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914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dirty="0"/>
              <a:t>Written comprehension of literary text</a:t>
            </a:r>
            <a:endParaRPr lang="en-US" b="1" dirty="0"/>
          </a:p>
          <a:p>
            <a:endParaRPr lang="en-US" b="1" dirty="0"/>
          </a:p>
          <a:p>
            <a:r>
              <a:rPr lang="en-US" b="1" dirty="0"/>
              <a:t>Procedure:</a:t>
            </a:r>
          </a:p>
          <a:p>
            <a:r>
              <a:rPr lang="en-US" b="0" dirty="0"/>
              <a:t>1. Click to listen to the poem. Students can follow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reveal definitions for the words in bold and elicit English from students.</a:t>
            </a:r>
          </a:p>
          <a:p>
            <a:r>
              <a:rPr lang="en-US" b="0" dirty="0"/>
              <a:t>3. Students discuss the imagery in pairs, using the questions in the bubble as a prompt. Can be extended to a class discussion.</a:t>
            </a:r>
          </a:p>
          <a:p>
            <a:endParaRPr kumimoji="0" lang="fr-FR" sz="1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a:p>
            <a:r>
              <a:rPr kumimoji="0" lang="fr-FR" sz="1200" b="1" i="0" u="none" strike="noStrike" kern="1200" cap="none" spc="0" normalizeH="0" baseline="0" noProof="0" dirty="0">
                <a:ln>
                  <a:noFill/>
                </a:ln>
                <a:solidFill>
                  <a:srgbClr val="104F75"/>
                </a:solidFill>
                <a:effectLst/>
                <a:uLnTx/>
                <a:uFillTx/>
                <a:latin typeface="Century Gothic" panose="020F0302020204030204"/>
                <a:ea typeface="+mn-ea"/>
                <a:cs typeface="+mn-cs"/>
              </a:rPr>
              <a:t>La tour Eiffel – extrait de « Le mât de cocagne » </a:t>
            </a:r>
          </a:p>
          <a:p>
            <a:r>
              <a:rPr kumimoji="0" lang="fr-FR" sz="1200" b="1" i="0" u="none" strike="noStrike" kern="1200" cap="none" spc="0" normalizeH="0" baseline="0" noProof="0" dirty="0">
                <a:ln>
                  <a:noFill/>
                </a:ln>
                <a:solidFill>
                  <a:srgbClr val="104F75"/>
                </a:solidFill>
                <a:effectLst/>
                <a:uLnTx/>
                <a:uFillTx/>
                <a:latin typeface="Century Gothic" panose="020F0302020204030204"/>
                <a:ea typeface="+mn-ea"/>
                <a:cs typeface="+mn-cs"/>
              </a:rPr>
              <a:t>© Fondation Maurice Carême, tous droits réservés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girafe</a:t>
            </a:r>
            <a:r>
              <a:rPr lang="en-GB" b="0" baseline="0" dirty="0"/>
              <a:t> [&gt;5000], </a:t>
            </a:r>
            <a:r>
              <a:rPr lang="en-GB" b="0" baseline="0" dirty="0" err="1"/>
              <a:t>éternel</a:t>
            </a:r>
            <a:r>
              <a:rPr lang="en-GB" b="0" baseline="0" dirty="0"/>
              <a:t> [3433], </a:t>
            </a:r>
            <a:r>
              <a:rPr lang="en-GB" b="0" baseline="0" dirty="0" err="1"/>
              <a:t>insecte</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brouter</a:t>
            </a:r>
            <a:r>
              <a:rPr lang="en-GB" baseline="0" dirty="0"/>
              <a:t> [&gt;5000], </a:t>
            </a:r>
            <a:r>
              <a:rPr lang="en-GB" baseline="0" dirty="0" err="1"/>
              <a:t>nuage</a:t>
            </a:r>
            <a:r>
              <a:rPr lang="en-GB" baseline="0" dirty="0"/>
              <a:t> [3219], </a:t>
            </a:r>
            <a:r>
              <a:rPr lang="en-GB" baseline="0" dirty="0" err="1"/>
              <a:t>rendre</a:t>
            </a:r>
            <a:r>
              <a:rPr lang="en-GB" baseline="0" dirty="0"/>
              <a:t> [85], </a:t>
            </a:r>
            <a:r>
              <a:rPr lang="en-GB" baseline="0" dirty="0" err="1"/>
              <a:t>assis</a:t>
            </a:r>
            <a:r>
              <a:rPr lang="en-GB" baseline="0" dirty="0"/>
              <a:t> [&gt;5000], </a:t>
            </a:r>
            <a:r>
              <a:rPr lang="en-GB" baseline="0" dirty="0" err="1"/>
              <a:t>courbe</a:t>
            </a:r>
            <a:r>
              <a:rPr lang="en-GB" baseline="0" dirty="0"/>
              <a:t> [4108], </a:t>
            </a:r>
            <a:r>
              <a:rPr lang="en-GB" baseline="0" dirty="0" err="1"/>
              <a:t>s’ennuyer</a:t>
            </a:r>
            <a:r>
              <a:rPr lang="en-GB" baseline="0" dirty="0"/>
              <a:t> [3480], </a:t>
            </a:r>
            <a:r>
              <a:rPr lang="en-GB" b="0" i="0" dirty="0" err="1">
                <a:solidFill>
                  <a:srgbClr val="E6851E"/>
                </a:solidFill>
                <a:effectLst/>
                <a:latin typeface="Helvetica" panose="020B0604020202020204" pitchFamily="34" charset="0"/>
              </a:rPr>
              <a:t>phalène</a:t>
            </a:r>
            <a:r>
              <a:rPr lang="en-GB" b="0" i="0" dirty="0">
                <a:solidFill>
                  <a:srgbClr val="E6851E"/>
                </a:solidFill>
                <a:effectLst/>
                <a:latin typeface="Helvetica" panose="020B0604020202020204" pitchFamily="34" charset="0"/>
              </a:rPr>
              <a:t> [&gt;5000], </a:t>
            </a:r>
            <a:r>
              <a:rPr lang="en-GB" b="0" i="0" dirty="0" err="1">
                <a:solidFill>
                  <a:srgbClr val="E6851E"/>
                </a:solidFill>
                <a:effectLst/>
                <a:latin typeface="Helvetica" panose="020B0604020202020204" pitchFamily="34" charset="0"/>
              </a:rPr>
              <a:t>fourmi</a:t>
            </a:r>
            <a:r>
              <a:rPr lang="en-GB" b="0" i="0" dirty="0">
                <a:solidFill>
                  <a:srgbClr val="E6851E"/>
                </a:solidFill>
                <a:effectLst/>
                <a:latin typeface="Helvetica" panose="020B0604020202020204" pitchFamily="34" charset="0"/>
              </a:rPr>
              <a:t> [&gt;5000], </a:t>
            </a:r>
            <a:r>
              <a:rPr lang="en-GB" b="0" i="0" dirty="0" err="1">
                <a:solidFill>
                  <a:srgbClr val="E6851E"/>
                </a:solidFill>
                <a:effectLst/>
                <a:latin typeface="Helvetica" panose="020B0604020202020204" pitchFamily="34" charset="0"/>
              </a:rPr>
              <a:t>glisser</a:t>
            </a:r>
            <a:r>
              <a:rPr lang="en-GB" b="0" i="0" dirty="0">
                <a:solidFill>
                  <a:srgbClr val="E6851E"/>
                </a:solidFill>
                <a:effectLst/>
                <a:latin typeface="Helvetica" panose="020B0604020202020204" pitchFamily="34" charset="0"/>
              </a:rPr>
              <a:t> [2544], </a:t>
            </a:r>
            <a:r>
              <a:rPr lang="en-GB" b="0" i="0" dirty="0" err="1">
                <a:solidFill>
                  <a:srgbClr val="E6851E"/>
                </a:solidFill>
                <a:effectLst/>
                <a:latin typeface="Helvetica" panose="020B0604020202020204" pitchFamily="34" charset="0"/>
              </a:rPr>
              <a:t>fou</a:t>
            </a:r>
            <a:r>
              <a:rPr lang="en-GB" b="0" i="0" dirty="0">
                <a:solidFill>
                  <a:srgbClr val="E6851E"/>
                </a:solidFill>
                <a:effectLst/>
                <a:latin typeface="Helvetica" panose="020B0604020202020204" pitchFamily="34" charset="0"/>
              </a:rPr>
              <a:t> [1357], </a:t>
            </a:r>
            <a:r>
              <a:rPr lang="en-GB" b="0" i="0" dirty="0" err="1">
                <a:solidFill>
                  <a:srgbClr val="E6851E"/>
                </a:solidFill>
                <a:effectLst/>
                <a:latin typeface="Helvetica" panose="020B0604020202020204" pitchFamily="34" charset="0"/>
              </a:rPr>
              <a:t>ingambe</a:t>
            </a:r>
            <a:r>
              <a:rPr lang="en-GB" b="0" i="0" dirty="0">
                <a:solidFill>
                  <a:srgbClr val="E6851E"/>
                </a:solidFill>
                <a:effectLst/>
                <a:latin typeface="Helvetica" panose="020B0604020202020204" pitchFamily="34" charset="0"/>
              </a:rPr>
              <a:t> [&gt;5000], </a:t>
            </a:r>
            <a:r>
              <a:rPr lang="en-GB" b="0" i="0" dirty="0" err="1">
                <a:solidFill>
                  <a:srgbClr val="E6851E"/>
                </a:solidFill>
                <a:effectLst/>
                <a:latin typeface="Helvetica" panose="020B0604020202020204" pitchFamily="34" charset="0"/>
              </a:rPr>
              <a:t>frelon</a:t>
            </a:r>
            <a:r>
              <a:rPr lang="en-GB" b="0" i="0" dirty="0">
                <a:solidFill>
                  <a:srgbClr val="E6851E"/>
                </a:solidFill>
                <a:effectLst/>
                <a:latin typeface="Helvetica" panose="020B0604020202020204" pitchFamily="34" charset="0"/>
              </a:rPr>
              <a:t> [&gt;5000], </a:t>
            </a:r>
            <a:r>
              <a:rPr lang="en-GB" b="0" i="0" dirty="0" err="1">
                <a:solidFill>
                  <a:srgbClr val="E6851E"/>
                </a:solidFill>
                <a:effectLst/>
                <a:latin typeface="Helvetica" panose="020B0604020202020204" pitchFamily="34" charset="0"/>
              </a:rPr>
              <a:t>lécher</a:t>
            </a:r>
            <a:r>
              <a:rPr lang="en-GB" b="0" i="0" dirty="0">
                <a:solidFill>
                  <a:srgbClr val="E6851E"/>
                </a:solidFill>
                <a:effectLst/>
                <a:latin typeface="Helvetica" panose="020B0604020202020204" pitchFamily="34" charset="0"/>
              </a:rPr>
              <a:t> [&gt;5000], étoile [2776], </a:t>
            </a:r>
            <a:r>
              <a:rPr lang="en-GB" b="0" i="0" dirty="0" err="1">
                <a:solidFill>
                  <a:srgbClr val="E6851E"/>
                </a:solidFill>
                <a:effectLst/>
                <a:latin typeface="Helvetica" panose="020B0604020202020204" pitchFamily="34" charset="0"/>
              </a:rPr>
              <a:t>apercevoir</a:t>
            </a:r>
            <a:r>
              <a:rPr lang="en-GB" b="0" i="0" dirty="0">
                <a:solidFill>
                  <a:srgbClr val="E6851E"/>
                </a:solidFill>
                <a:effectLst/>
                <a:latin typeface="Helvetica" panose="020B0604020202020204" pitchFamily="34" charset="0"/>
              </a:rPr>
              <a:t> [1891], </a:t>
            </a:r>
            <a:r>
              <a:rPr lang="en-GB" b="0" i="0" dirty="0" err="1">
                <a:solidFill>
                  <a:srgbClr val="E6851E"/>
                </a:solidFill>
                <a:effectLst/>
                <a:latin typeface="Helvetica" panose="020B0604020202020204" pitchFamily="34" charset="0"/>
              </a:rPr>
              <a:t>rien</a:t>
            </a:r>
            <a:r>
              <a:rPr lang="en-GB" b="0" i="0" dirty="0">
                <a:solidFill>
                  <a:srgbClr val="E6851E"/>
                </a:solidFill>
                <a:effectLst/>
                <a:latin typeface="Helvetica" panose="020B0604020202020204" pitchFamily="34" charset="0"/>
              </a:rPr>
              <a:t> [168]</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88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 [slide 1/2]</a:t>
            </a:r>
            <a:endParaRPr lang="en-US" b="1" dirty="0"/>
          </a:p>
          <a:p>
            <a:endParaRPr lang="en-US" b="1" dirty="0"/>
          </a:p>
          <a:p>
            <a:r>
              <a:rPr lang="en-US" b="1" dirty="0"/>
              <a:t>Aim: </a:t>
            </a:r>
            <a:r>
              <a:rPr lang="en-US" b="0" dirty="0"/>
              <a:t>Comprehension of images in poems</a:t>
            </a:r>
            <a:endParaRPr lang="en-US" b="1" dirty="0"/>
          </a:p>
          <a:p>
            <a:endParaRPr lang="en-US" b="1" dirty="0"/>
          </a:p>
          <a:p>
            <a:r>
              <a:rPr lang="en-US" b="1" dirty="0"/>
              <a:t>Procedure:</a:t>
            </a:r>
          </a:p>
          <a:p>
            <a:pPr marL="228600" indent="-228600">
              <a:buAutoNum type="arabicPeriod"/>
            </a:pPr>
            <a:r>
              <a:rPr lang="en-US" b="0" dirty="0"/>
              <a:t>Students decide which pictures go with which poem. Some pictures could relate to both poems.</a:t>
            </a:r>
          </a:p>
          <a:p>
            <a:pPr marL="228600" indent="-228600">
              <a:buAutoNum type="arabicPeriod"/>
            </a:pPr>
            <a:r>
              <a:rPr lang="en-US" b="0" dirty="0"/>
              <a:t>Check answers on next slide.</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image [659]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08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751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endParaRPr lang="en-US" b="1" dirty="0"/>
          </a:p>
          <a:p>
            <a:endParaRPr lang="en-US" b="1" dirty="0"/>
          </a:p>
          <a:p>
            <a:r>
              <a:rPr lang="en-US" b="1" dirty="0"/>
              <a:t>Aim: </a:t>
            </a:r>
            <a:r>
              <a:rPr lang="en-US" b="0" dirty="0"/>
              <a:t>Oral production of indefinite adjectives and discussion of literary texts</a:t>
            </a:r>
            <a:endParaRPr lang="en-US" b="1" dirty="0"/>
          </a:p>
          <a:p>
            <a:endParaRPr lang="en-US" b="1" dirty="0"/>
          </a:p>
          <a:p>
            <a:r>
              <a:rPr lang="en-US" b="1" dirty="0"/>
              <a:t>Procedure:</a:t>
            </a:r>
          </a:p>
          <a:p>
            <a:r>
              <a:rPr lang="en-US" b="0" dirty="0"/>
              <a:t>1. Students use the phrases provided to discuss differences and similarities between the two poems.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différence</a:t>
            </a:r>
            <a:r>
              <a:rPr lang="en-GB" baseline="0" dirty="0"/>
              <a:t> [738], </a:t>
            </a:r>
            <a:r>
              <a:rPr lang="en-GB" baseline="0" dirty="0" err="1"/>
              <a:t>similarité</a:t>
            </a:r>
            <a:r>
              <a:rPr lang="en-GB" baseline="0" dirty="0"/>
              <a:t> [&gt;5000], image [659]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968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(two slides)</a:t>
            </a:r>
            <a:endParaRPr lang="en-US" b="1" dirty="0"/>
          </a:p>
          <a:p>
            <a:endParaRPr lang="en-US" b="1" dirty="0"/>
          </a:p>
          <a:p>
            <a:r>
              <a:rPr lang="en-US" b="1" dirty="0"/>
              <a:t>Aim: </a:t>
            </a:r>
            <a:r>
              <a:rPr lang="en-US" b="0" dirty="0"/>
              <a:t>Written comprehension and cultural information</a:t>
            </a:r>
            <a:endParaRPr lang="en-US" b="1" dirty="0"/>
          </a:p>
          <a:p>
            <a:endParaRPr lang="en-US" b="1" dirty="0"/>
          </a:p>
          <a:p>
            <a:r>
              <a:rPr lang="en-US" b="1" dirty="0"/>
              <a:t>Procedure:</a:t>
            </a:r>
          </a:p>
          <a:p>
            <a:r>
              <a:rPr lang="en-US" b="0" dirty="0"/>
              <a:t>1. Students decide whether each statement is true or false, and vote with hands up or mini whiteboards.</a:t>
            </a:r>
          </a:p>
          <a:p>
            <a:r>
              <a:rPr lang="en-US" b="0" dirty="0"/>
              <a:t>2. Click to reveal answers and extra information.</a:t>
            </a:r>
          </a:p>
          <a:p>
            <a:r>
              <a:rPr lang="en-US" b="0" dirty="0"/>
              <a:t>3. Elicit translations of the information.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pantalon</a:t>
            </a:r>
            <a:r>
              <a:rPr lang="en-GB" baseline="0" dirty="0"/>
              <a:t> [4670]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314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800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a:t>voir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[oin] </a:t>
            </a:r>
            <a:r>
              <a:rPr lang="en-GB" b="0" dirty="0"/>
              <a:t>sound first, on its own. Students repeat it with you.</a:t>
            </a:r>
            <a:br>
              <a:rPr lang="en-GB" b="0" dirty="0"/>
            </a:br>
            <a:r>
              <a:rPr lang="en-GB" b="0" dirty="0"/>
              <a:t>2. Bring up the word </a:t>
            </a:r>
            <a:r>
              <a:rPr lang="en-GB" b="0" baseline="0" dirty="0"/>
              <a:t>”</a:t>
            </a:r>
            <a:r>
              <a:rPr lang="en-GB" b="1" baseline="0" dirty="0" err="1"/>
              <a:t>besoin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[cuddling]</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[oin] </a:t>
            </a:r>
            <a:r>
              <a:rPr lang="en-GB" baseline="0" dirty="0"/>
              <a:t>sound, pronouncing </a:t>
            </a:r>
            <a:r>
              <a:rPr lang="en-GB" b="0" baseline="0" dirty="0"/>
              <a:t>”</a:t>
            </a:r>
            <a:r>
              <a:rPr lang="en-GB" b="1" baseline="0" dirty="0" err="1"/>
              <a:t>besoin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besoin</a:t>
            </a:r>
            <a:r>
              <a:rPr lang="en-GB" b="1" dirty="0"/>
              <a:t> </a:t>
            </a:r>
            <a:r>
              <a:rPr lang="en-GB" b="0" dirty="0"/>
              <a:t>[183]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[oin] </a:t>
            </a:r>
            <a:r>
              <a:rPr lang="en-GB" baseline="0" dirty="0"/>
              <a:t>and then the </a:t>
            </a:r>
            <a:r>
              <a:rPr lang="en-GB" b="1" baseline="0" dirty="0"/>
              <a:t>source</a:t>
            </a:r>
            <a:r>
              <a:rPr lang="en-GB" baseline="0" dirty="0"/>
              <a:t> word again ‘</a:t>
            </a:r>
            <a:r>
              <a:rPr lang="en-GB" b="1" baseline="0" dirty="0" err="1"/>
              <a:t>besoin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coin</a:t>
            </a:r>
            <a:r>
              <a:rPr lang="en-GB" baseline="0" dirty="0"/>
              <a:t> [341]; </a:t>
            </a:r>
            <a:r>
              <a:rPr lang="en-GB" b="1" baseline="0" dirty="0"/>
              <a:t>point </a:t>
            </a:r>
            <a:r>
              <a:rPr lang="en-GB" b="0" baseline="0" dirty="0"/>
              <a:t>[97];</a:t>
            </a:r>
            <a:r>
              <a:rPr lang="en-GB" baseline="0" dirty="0"/>
              <a:t> </a:t>
            </a:r>
            <a:r>
              <a:rPr kumimoji="0" lang="fr-FR" sz="1200" b="1" i="0" u="none" strike="noStrike" kern="1200" cap="none" spc="0" normalizeH="0" baseline="0" dirty="0">
                <a:ln>
                  <a:noFill/>
                </a:ln>
                <a:solidFill>
                  <a:srgbClr val="115076"/>
                </a:solidFill>
                <a:effectLst/>
                <a:uLnTx/>
                <a:uFillTx/>
                <a:latin typeface="Century Gothic" panose="020B0502020202020204" pitchFamily="34" charset="0"/>
                <a:cs typeface="Calibri" panose="020F0502020204030204" pitchFamily="34" charset="0"/>
              </a:rPr>
              <a:t>tém</a:t>
            </a:r>
            <a:r>
              <a:rPr kumimoji="0" lang="fr-FR" sz="1200" b="1" i="0" u="none" strike="noStrike" kern="1200" cap="none" spc="0" normalizeH="0" baseline="0" dirty="0">
                <a:ln>
                  <a:noFill/>
                </a:ln>
                <a:solidFill>
                  <a:srgbClr val="E87D1E"/>
                </a:solidFill>
                <a:effectLst/>
                <a:uLnTx/>
                <a:uFillTx/>
                <a:latin typeface="Century Gothic" panose="020B0502020202020204" pitchFamily="34" charset="0"/>
                <a:cs typeface="Calibri" panose="020F0502020204030204" pitchFamily="34" charset="0"/>
              </a:rPr>
              <a:t>oin</a:t>
            </a:r>
            <a:r>
              <a:rPr kumimoji="0" lang="fr-FR" sz="1200" b="0" i="0" u="none" strike="noStrike" kern="1200" cap="none" spc="0" normalizeH="0" baseline="0" dirty="0">
                <a:ln>
                  <a:noFill/>
                </a:ln>
                <a:solidFill>
                  <a:srgbClr val="E87D1E"/>
                </a:solidFill>
                <a:effectLst/>
                <a:uLnTx/>
                <a:uFillTx/>
                <a:latin typeface="Century Gothic" panose="020B0502020202020204" pitchFamily="34" charset="0"/>
                <a:cs typeface="Calibri" panose="020F0502020204030204" pitchFamily="34" charset="0"/>
              </a:rPr>
              <a:t> </a:t>
            </a:r>
            <a:r>
              <a:rPr lang="en-GB" baseline="0" dirty="0"/>
              <a:t>[1055]; </a:t>
            </a:r>
            <a:r>
              <a:rPr lang="en-GB" b="1" baseline="0" dirty="0" err="1"/>
              <a:t>joindre</a:t>
            </a:r>
            <a:r>
              <a:rPr lang="en-GB" baseline="0" dirty="0"/>
              <a:t> [1320]; </a:t>
            </a:r>
            <a:r>
              <a:rPr lang="en-GB" b="1" baseline="0" dirty="0" err="1"/>
              <a:t>moins</a:t>
            </a:r>
            <a:r>
              <a:rPr lang="en-GB" baseline="0" dirty="0"/>
              <a:t> [62];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69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endParaRPr lang="en-US" b="1" dirty="0"/>
          </a:p>
          <a:p>
            <a:endParaRPr lang="en-US" b="1" dirty="0"/>
          </a:p>
          <a:p>
            <a:r>
              <a:rPr lang="en-US" b="1" dirty="0"/>
              <a:t>Aim: </a:t>
            </a:r>
            <a:r>
              <a:rPr lang="en-US" b="0" dirty="0"/>
              <a:t>Aural recognition of SSCs [oi] and [-</a:t>
            </a:r>
            <a:r>
              <a:rPr lang="fr-FR" b="0" noProof="0" dirty="0"/>
              <a:t>oin</a:t>
            </a:r>
            <a:r>
              <a:rPr lang="en-US" b="0" dirty="0"/>
              <a:t>]</a:t>
            </a:r>
            <a:endParaRPr lang="en-US" b="1" dirty="0"/>
          </a:p>
          <a:p>
            <a:endParaRPr lang="en-US" b="1" dirty="0"/>
          </a:p>
          <a:p>
            <a:r>
              <a:rPr lang="en-US" b="1" dirty="0"/>
              <a:t>Procedure:</a:t>
            </a:r>
          </a:p>
          <a:p>
            <a:r>
              <a:rPr lang="en-US" b="0" dirty="0"/>
              <a:t>1. Click the buttons to play the audio.</a:t>
            </a:r>
          </a:p>
          <a:p>
            <a:r>
              <a:rPr lang="en-US" b="0" dirty="0"/>
              <a:t>2. Students tick which word they hear.</a:t>
            </a:r>
          </a:p>
          <a:p>
            <a:r>
              <a:rPr lang="en-US" b="0" dirty="0"/>
              <a:t>3. Click to reveal answers.</a:t>
            </a:r>
          </a:p>
          <a:p>
            <a:endParaRPr lang="en-US" b="0" dirty="0"/>
          </a:p>
          <a:p>
            <a:r>
              <a:rPr lang="en-US" b="1" dirty="0"/>
              <a:t>Transcript:</a:t>
            </a:r>
          </a:p>
          <a:p>
            <a:pPr marL="228600" indent="-228600">
              <a:buAutoNum type="arabicPeriod"/>
            </a:pPr>
            <a:r>
              <a:rPr lang="en-US" b="0" dirty="0" err="1"/>
              <a:t>moins</a:t>
            </a:r>
            <a:endParaRPr lang="en-US" b="0" dirty="0"/>
          </a:p>
          <a:p>
            <a:pPr marL="228600" indent="-228600">
              <a:buAutoNum type="arabicPeriod"/>
            </a:pPr>
            <a:r>
              <a:rPr lang="en-US" b="0" dirty="0"/>
              <a:t>joie</a:t>
            </a:r>
          </a:p>
          <a:p>
            <a:pPr marL="228600" indent="-228600">
              <a:buAutoNum type="arabicPeriod"/>
            </a:pPr>
            <a:r>
              <a:rPr lang="en-US" b="0" dirty="0"/>
              <a:t>pois</a:t>
            </a:r>
          </a:p>
          <a:p>
            <a:pPr marL="228600" indent="-228600">
              <a:buAutoNum type="arabicPeriod"/>
            </a:pPr>
            <a:r>
              <a:rPr lang="en-US" b="0" dirty="0"/>
              <a:t>loin</a:t>
            </a:r>
          </a:p>
          <a:p>
            <a:pPr marL="228600" indent="-228600">
              <a:buAutoNum type="arabicPeriod"/>
            </a:pPr>
            <a:r>
              <a:rPr lang="en-US" b="0" dirty="0" err="1"/>
              <a:t>fois</a:t>
            </a:r>
            <a:endParaRPr lang="en-US" b="0" dirty="0"/>
          </a:p>
          <a:p>
            <a:pPr marL="228600" indent="-228600">
              <a:buAutoNum type="arabicPeriod"/>
            </a:pPr>
            <a:r>
              <a:rPr lang="en-US" b="0" dirty="0" err="1"/>
              <a:t>soin</a:t>
            </a:r>
            <a:endParaRPr lang="en-US" b="0" dirty="0"/>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a:t>joie [1984], joint [&gt;5000], pois [&gt;5000], </a:t>
            </a:r>
            <a:r>
              <a:rPr lang="en-GB" b="0" baseline="0" dirty="0" err="1"/>
              <a:t>poing</a:t>
            </a:r>
            <a:r>
              <a:rPr lang="en-GB" b="0" baseline="0" dirty="0"/>
              <a:t> [3889], </a:t>
            </a:r>
            <a:r>
              <a:rPr lang="en-GB" b="0" baseline="0" dirty="0" err="1"/>
              <a:t>loi</a:t>
            </a:r>
            <a:r>
              <a:rPr lang="en-GB" b="0" baseline="0" dirty="0"/>
              <a:t> [267], foin [&gt;5000], soi [1365]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endParaRPr lang="en-US" b="1" dirty="0"/>
          </a:p>
          <a:p>
            <a:endParaRPr lang="en-US" b="1" dirty="0"/>
          </a:p>
          <a:p>
            <a:r>
              <a:rPr lang="en-US" b="1" dirty="0"/>
              <a:t>Aim: </a:t>
            </a:r>
            <a:r>
              <a:rPr lang="en-US" b="0" dirty="0"/>
              <a:t>Aural recognition of this week’s vocabulary set</a:t>
            </a:r>
            <a:endParaRPr lang="en-US" b="1" dirty="0"/>
          </a:p>
          <a:p>
            <a:endParaRPr lang="en-US" b="1" dirty="0"/>
          </a:p>
          <a:p>
            <a:r>
              <a:rPr lang="en-US" b="1" dirty="0"/>
              <a:t>Procedure:</a:t>
            </a:r>
          </a:p>
          <a:p>
            <a:r>
              <a:rPr lang="en-US" b="0" dirty="0"/>
              <a:t>1. Click the buttons to play audio.</a:t>
            </a:r>
          </a:p>
          <a:p>
            <a:r>
              <a:rPr lang="en-US" b="0" dirty="0"/>
              <a:t>2. Students listen and write the letter of the matching picture.</a:t>
            </a:r>
          </a:p>
          <a:p>
            <a:r>
              <a:rPr lang="en-US" b="0" dirty="0"/>
              <a:t>3. Click to check answers.</a:t>
            </a:r>
          </a:p>
          <a:p>
            <a:endParaRPr lang="en-US" b="0" dirty="0"/>
          </a:p>
          <a:p>
            <a:r>
              <a:rPr lang="en-US" b="1" dirty="0"/>
              <a:t>Transcript:</a:t>
            </a:r>
          </a:p>
          <a:p>
            <a:pPr marL="228600" indent="-228600">
              <a:buFont typeface="+mj-lt"/>
              <a:buAutoNum type="arabicPeriod"/>
            </a:pPr>
            <a:r>
              <a:rPr lang="fr-FR" b="0" dirty="0"/>
              <a:t>la banlieue</a:t>
            </a:r>
          </a:p>
          <a:p>
            <a:pPr marL="228600" indent="-228600">
              <a:buFont typeface="+mj-lt"/>
              <a:buAutoNum type="arabicPeriod"/>
            </a:pPr>
            <a:r>
              <a:rPr lang="fr-FR" b="0" dirty="0"/>
              <a:t>raconter</a:t>
            </a:r>
          </a:p>
          <a:p>
            <a:pPr marL="228600" indent="-228600">
              <a:buFont typeface="+mj-lt"/>
              <a:buAutoNum type="arabicPeriod"/>
            </a:pPr>
            <a:r>
              <a:rPr lang="fr-FR" b="0" dirty="0"/>
              <a:t>surprendre</a:t>
            </a:r>
          </a:p>
          <a:p>
            <a:pPr marL="228600" indent="-228600">
              <a:buFont typeface="+mj-lt"/>
              <a:buAutoNum type="arabicPeriod"/>
            </a:pPr>
            <a:r>
              <a:rPr lang="fr-FR" b="0" dirty="0"/>
              <a:t>couler</a:t>
            </a:r>
          </a:p>
          <a:p>
            <a:pPr marL="228600" indent="-228600">
              <a:buFont typeface="+mj-lt"/>
              <a:buAutoNum type="arabicPeriod"/>
            </a:pPr>
            <a:r>
              <a:rPr lang="fr-FR" b="0" dirty="0"/>
              <a:t>l'immeuble</a:t>
            </a:r>
          </a:p>
          <a:p>
            <a:pPr marL="228600" indent="-228600">
              <a:buFont typeface="+mj-lt"/>
              <a:buAutoNum type="arabicPeriod"/>
            </a:pPr>
            <a:r>
              <a:rPr lang="fr-FR" b="0" dirty="0"/>
              <a:t>l'écrivain</a:t>
            </a:r>
          </a:p>
          <a:p>
            <a:pPr marL="228600" indent="-228600">
              <a:buFont typeface="+mj-lt"/>
              <a:buAutoNum type="arabicPeriod"/>
            </a:pPr>
            <a:r>
              <a:rPr lang="fr-FR" b="0" dirty="0"/>
              <a:t>la tour</a:t>
            </a:r>
          </a:p>
          <a:p>
            <a:pPr marL="228600" indent="-228600">
              <a:buFont typeface="+mj-lt"/>
              <a:buAutoNum type="arabicPeriod"/>
            </a:pPr>
            <a:r>
              <a:rPr lang="fr-FR" b="0" dirty="0"/>
              <a:t>le cou</a:t>
            </a:r>
          </a:p>
          <a:p>
            <a:pPr marL="228600" indent="-228600">
              <a:buFont typeface="+mj-lt"/>
              <a:buAutoNum type="arabicPeriod"/>
            </a:pPr>
            <a:r>
              <a:rPr lang="fr-FR" b="0" dirty="0"/>
              <a:t>pauvre</a:t>
            </a:r>
          </a:p>
          <a:p>
            <a:pPr marL="228600" indent="-228600">
              <a:buFont typeface="+mj-lt"/>
              <a:buAutoNum type="arabicPeriod"/>
            </a:pPr>
            <a:r>
              <a:rPr lang="fr-FR" b="0" dirty="0"/>
              <a:t>doux</a:t>
            </a:r>
          </a:p>
          <a:p>
            <a:pPr marL="228600" indent="-228600">
              <a:buFont typeface="+mj-lt"/>
              <a:buAutoNum type="arabicPeriod"/>
            </a:pPr>
            <a:r>
              <a:rPr lang="fr-FR" b="0" dirty="0"/>
              <a:t>jaloux</a:t>
            </a:r>
          </a:p>
          <a:p>
            <a:pPr marL="228600" indent="-228600">
              <a:buFont typeface="+mj-lt"/>
              <a:buAutoNum type="arabicPeriod"/>
            </a:pPr>
            <a:r>
              <a:rPr lang="fr-FR" b="0" dirty="0"/>
              <a:t>quelques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endParaRPr lang="en-US" b="1" dirty="0"/>
          </a:p>
          <a:p>
            <a:endParaRPr lang="en-US" b="1" dirty="0"/>
          </a:p>
          <a:p>
            <a:r>
              <a:rPr lang="en-US" b="1" dirty="0"/>
              <a:t>Aim: </a:t>
            </a:r>
            <a:r>
              <a:rPr lang="en-US" b="0" dirty="0"/>
              <a:t>Recall of known vocabulary</a:t>
            </a:r>
            <a:endParaRPr lang="en-US" b="1" dirty="0"/>
          </a:p>
          <a:p>
            <a:endParaRPr lang="en-US" b="1" dirty="0"/>
          </a:p>
          <a:p>
            <a:r>
              <a:rPr lang="en-US" b="1" dirty="0"/>
              <a:t>Procedure:</a:t>
            </a:r>
          </a:p>
          <a:p>
            <a:r>
              <a:rPr lang="en-US" b="0" dirty="0"/>
              <a:t>1. Students write a list of words they associate with Paris. They can work in pairs.</a:t>
            </a:r>
          </a:p>
          <a:p>
            <a:r>
              <a:rPr lang="en-US" b="0" dirty="0"/>
              <a:t>2. Ask students for words.</a:t>
            </a:r>
          </a:p>
          <a:p>
            <a:r>
              <a:rPr lang="en-US" b="0" dirty="0"/>
              <a:t>3. Click to reveal suggested answers.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capitale</a:t>
            </a:r>
            <a:r>
              <a:rPr lang="en-GB" baseline="0" dirty="0"/>
              <a:t> [1818], </a:t>
            </a:r>
            <a:r>
              <a:rPr lang="en-GB" baseline="0" dirty="0" err="1"/>
              <a:t>parisien</a:t>
            </a:r>
            <a:r>
              <a:rPr lang="en-GB" baseline="0" dirty="0"/>
              <a:t> [2549], metro [3227]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5 minutes</a:t>
            </a:r>
            <a:endParaRPr lang="en-US" b="1" dirty="0"/>
          </a:p>
          <a:p>
            <a:endParaRPr lang="en-US" b="1" dirty="0"/>
          </a:p>
          <a:p>
            <a:r>
              <a:rPr lang="en-US" b="1" dirty="0"/>
              <a:t>Aim: </a:t>
            </a:r>
            <a:r>
              <a:rPr lang="en-US" b="0" dirty="0"/>
              <a:t>Written recognition of new and revisited vocabulary in context</a:t>
            </a:r>
            <a:endParaRPr lang="en-US" b="1" dirty="0"/>
          </a:p>
          <a:p>
            <a:endParaRPr lang="en-US" b="1" dirty="0"/>
          </a:p>
          <a:p>
            <a:r>
              <a:rPr lang="en-US" b="1" dirty="0"/>
              <a:t>Procedure:</a:t>
            </a:r>
          </a:p>
          <a:p>
            <a:r>
              <a:rPr lang="en-US" b="0" dirty="0"/>
              <a:t>1. Students read the text and decide whether each statement is true or false.</a:t>
            </a:r>
          </a:p>
          <a:p>
            <a:r>
              <a:rPr lang="en-US" b="0" dirty="0"/>
              <a:t>2. Students correct the false sentences.</a:t>
            </a:r>
          </a:p>
          <a:p>
            <a:r>
              <a:rPr lang="en-US" b="0" dirty="0"/>
              <a:t>3. Click to reveal answers.</a:t>
            </a:r>
          </a:p>
          <a:p>
            <a:endParaRPr lang="en-US" b="0" dirty="0"/>
          </a:p>
          <a:p>
            <a:r>
              <a:rPr lang="en-US" b="1" dirty="0"/>
              <a:t>Word frequency of unknown words used (1 is the most frequent word in French):</a:t>
            </a:r>
          </a:p>
          <a:p>
            <a:r>
              <a:rPr lang="en-US" b="0" dirty="0" err="1"/>
              <a:t>kiffer</a:t>
            </a:r>
            <a:r>
              <a:rPr lang="en-US" b="0" dirty="0"/>
              <a:t> [&gt;5000], marocain [3469]</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immigrant [4352], </a:t>
            </a:r>
            <a:r>
              <a:rPr lang="en-GB" baseline="0" dirty="0" err="1"/>
              <a:t>identité</a:t>
            </a:r>
            <a:r>
              <a:rPr lang="en-GB" baseline="0" dirty="0"/>
              <a:t> [1437]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113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6929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0921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57169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232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644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5152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033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18631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0736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950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4535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04207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1509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00734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6963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181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70708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13131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102816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4500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89204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2017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57305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0280075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audio" Target="../media/audio10.wav"/></Relationships>
</file>

<file path=ppt/slides/_rels/slide1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3.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12.wav"/><Relationship Id="rId15" Type="http://schemas.openxmlformats.org/officeDocument/2006/relationships/image" Target="../media/image15.jpeg"/><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36.wav"/><Relationship Id="rId5" Type="http://schemas.openxmlformats.org/officeDocument/2006/relationships/image" Target="../media/image30.png"/><Relationship Id="rId4" Type="http://schemas.openxmlformats.org/officeDocument/2006/relationships/audio" Target="../media/audio17.wav"/></Relationships>
</file>

<file path=ppt/slides/_rels/slide21.xml.rels><?xml version="1.0" encoding="UTF-8" standalone="yes"?>
<Relationships xmlns="http://schemas.openxmlformats.org/package/2006/relationships"><Relationship Id="rId13" Type="http://schemas.openxmlformats.org/officeDocument/2006/relationships/audio" Target="../media/audio45.wav"/><Relationship Id="rId18" Type="http://schemas.openxmlformats.org/officeDocument/2006/relationships/audio" Target="../media/audio50.wav"/><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6.png"/><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audio" Target="../media/audio49.wav"/><Relationship Id="rId25" Type="http://schemas.openxmlformats.org/officeDocument/2006/relationships/image" Target="../media/image38.png"/><Relationship Id="rId33" Type="http://schemas.openxmlformats.org/officeDocument/2006/relationships/audio" Target="../media/audio51.wav"/><Relationship Id="rId2" Type="http://schemas.openxmlformats.org/officeDocument/2006/relationships/notesSlide" Target="../notesSlides/notesSlide21.xml"/><Relationship Id="rId16" Type="http://schemas.openxmlformats.org/officeDocument/2006/relationships/audio" Target="../media/audio48.wav"/><Relationship Id="rId20" Type="http://schemas.openxmlformats.org/officeDocument/2006/relationships/image" Target="../media/image33.jpeg"/><Relationship Id="rId29"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audio" Target="../media/audio43.wav"/><Relationship Id="rId24" Type="http://schemas.openxmlformats.org/officeDocument/2006/relationships/image" Target="../media/image37.png"/><Relationship Id="rId32" Type="http://schemas.openxmlformats.org/officeDocument/2006/relationships/image" Target="../media/image45.jpeg"/><Relationship Id="rId5" Type="http://schemas.openxmlformats.org/officeDocument/2006/relationships/audio" Target="../media/audio36.wav"/><Relationship Id="rId15" Type="http://schemas.openxmlformats.org/officeDocument/2006/relationships/audio" Target="../media/audio47.wav"/><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audio" Target="../media/audio42.wav"/><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audio" Target="../media/audio37.wav"/><Relationship Id="rId9" Type="http://schemas.openxmlformats.org/officeDocument/2006/relationships/audio" Target="../media/audio41.wav"/><Relationship Id="rId14" Type="http://schemas.openxmlformats.org/officeDocument/2006/relationships/audio" Target="../media/audio46.wav"/><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7.jpeg"/><Relationship Id="rId8" Type="http://schemas.openxmlformats.org/officeDocument/2006/relationships/audio" Target="../media/audio40.wav"/></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52.wav"/></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audio" Target="../media/audio53.wav"/></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png"/><Relationship Id="rId7"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6.png"/><Relationship Id="rId7"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en.parisinfo.com/what-to-do-in-paris/info/guides/virtual-visit-paris" TargetMode="External"/><Relationship Id="rId7" Type="http://schemas.openxmlformats.org/officeDocument/2006/relationships/image" Target="../media/image67.png"/><Relationship Id="rId2" Type="http://schemas.openxmlformats.org/officeDocument/2006/relationships/image" Target="../media/image63.jp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3.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12.wav"/><Relationship Id="rId15" Type="http://schemas.openxmlformats.org/officeDocument/2006/relationships/image" Target="../media/image15.jpeg"/><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16.png"/><Relationship Id="rId7" Type="http://schemas.openxmlformats.org/officeDocument/2006/relationships/audio" Target="../media/audio20.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image" Target="../media/image17.png"/><Relationship Id="rId4" Type="http://schemas.openxmlformats.org/officeDocument/2006/relationships/audio" Target="../media/audio17.wav"/><Relationship Id="rId9"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21.png"/><Relationship Id="rId26" Type="http://schemas.openxmlformats.org/officeDocument/2006/relationships/image" Target="../media/image27.png"/><Relationship Id="rId3" Type="http://schemas.openxmlformats.org/officeDocument/2006/relationships/image" Target="../media/image16.png"/><Relationship Id="rId21" Type="http://schemas.openxmlformats.org/officeDocument/2006/relationships/image" Target="../media/image24.jpe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20.jpeg"/><Relationship Id="rId25" Type="http://schemas.openxmlformats.org/officeDocument/2006/relationships/audio" Target="../media/audio35.wav"/><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24" Type="http://schemas.openxmlformats.org/officeDocument/2006/relationships/audio" Target="../media/audio34.wav"/><Relationship Id="rId5" Type="http://schemas.openxmlformats.org/officeDocument/2006/relationships/audio" Target="../media/audio24.wav"/><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audio" Target="../media/audio29.wav"/><Relationship Id="rId19" Type="http://schemas.openxmlformats.org/officeDocument/2006/relationships/image" Target="../media/image22.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441078" cy="1062010"/>
          </a:xfrm>
        </p:spPr>
        <p:txBody>
          <a:bodyPr>
            <a:normAutofit fontScale="90000"/>
          </a:bodyPr>
          <a:lstStyle/>
          <a:p>
            <a:pPr algn="l"/>
            <a:r>
              <a:rPr lang="fr-FR" sz="4000" b="1" dirty="0">
                <a:solidFill>
                  <a:prstClr val="white"/>
                </a:solidFill>
              </a:rPr>
              <a:t>Kiffe kiffe demain</a:t>
            </a:r>
            <a:r>
              <a:rPr lang="en-GB" sz="4000" b="1" dirty="0">
                <a:solidFill>
                  <a:prstClr val="white"/>
                </a:solidFill>
              </a:rPr>
              <a:t>: Text exploitation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Indefinite adjectives</a:t>
            </a:r>
          </a:p>
          <a:p>
            <a:pPr algn="l"/>
            <a:r>
              <a:rPr lang="en-GB" sz="3000" dirty="0">
                <a:solidFill>
                  <a:prstClr val="white"/>
                </a:solidFill>
              </a:rPr>
              <a:t>SSCs [oi], [-oin]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7 - Lesson 71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a:t>
            </a:r>
            <a:r>
              <a:rPr lang="en-GB" sz="1400" dirty="0">
                <a:solidFill>
                  <a:prstClr val="white"/>
                </a:solidFill>
                <a:latin typeface="Century Gothic" panose="020B0502020202020204" pitchFamily="34" charset="0"/>
              </a:rPr>
              <a:t> / Louise 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8498A-29B7-E228-6D75-ECDA96873B84}"/>
              </a:ext>
            </a:extLst>
          </p:cNvPr>
          <p:cNvSpPr txBox="1"/>
          <p:nvPr/>
        </p:nvSpPr>
        <p:spPr>
          <a:xfrm>
            <a:off x="6457244" y="2326581"/>
            <a:ext cx="5452676" cy="2238113"/>
          </a:xfrm>
          <a:prstGeom prst="rect">
            <a:avLst/>
          </a:prstGeom>
          <a:solidFill>
            <a:schemeClr val="bg1"/>
          </a:solidFill>
          <a:ln>
            <a:solidFill>
              <a:srgbClr val="002060"/>
            </a:solidFill>
          </a:ln>
        </p:spPr>
        <p:txBody>
          <a:bodyPr wrap="square" rtlCol="0">
            <a:spAutoFit/>
          </a:bodyPr>
          <a:lstStyle/>
          <a:p>
            <a:pPr marL="457200" indent="-457200">
              <a:lnSpc>
                <a:spcPct val="150000"/>
              </a:lnSpc>
              <a:buFont typeface="+mj-lt"/>
              <a:buAutoNum type="arabicPeriod"/>
            </a:pPr>
            <a:r>
              <a:rPr lang="fr-FR" sz="2400" dirty="0" err="1">
                <a:solidFill>
                  <a:srgbClr val="115076"/>
                </a:solidFill>
              </a:rPr>
              <a:t>gob</a:t>
            </a:r>
            <a:endParaRPr lang="fr-FR" sz="2400" dirty="0">
              <a:solidFill>
                <a:srgbClr val="115076"/>
              </a:solidFill>
            </a:endParaRPr>
          </a:p>
          <a:p>
            <a:pPr marL="457200" indent="-457200">
              <a:lnSpc>
                <a:spcPct val="150000"/>
              </a:lnSpc>
              <a:buFont typeface="+mj-lt"/>
              <a:buAutoNum type="arabicPeriod"/>
            </a:pPr>
            <a:r>
              <a:rPr lang="fr-FR" sz="2400" dirty="0" err="1">
                <a:solidFill>
                  <a:srgbClr val="115076"/>
                </a:solidFill>
              </a:rPr>
              <a:t>girlfriend</a:t>
            </a:r>
            <a:r>
              <a:rPr lang="fr-FR" sz="2400" dirty="0">
                <a:solidFill>
                  <a:srgbClr val="115076"/>
                </a:solidFill>
              </a:rPr>
              <a:t>/</a:t>
            </a:r>
            <a:r>
              <a:rPr lang="fr-FR" sz="2400" dirty="0" err="1">
                <a:solidFill>
                  <a:srgbClr val="115076"/>
                </a:solidFill>
              </a:rPr>
              <a:t>woman</a:t>
            </a:r>
            <a:endParaRPr lang="fr-FR" sz="2400" dirty="0">
              <a:solidFill>
                <a:srgbClr val="115076"/>
              </a:solidFill>
            </a:endParaRPr>
          </a:p>
          <a:p>
            <a:pPr marL="457200" indent="-457200" algn="l">
              <a:lnSpc>
                <a:spcPct val="150000"/>
              </a:lnSpc>
              <a:buFont typeface="+mj-lt"/>
              <a:buAutoNum type="arabicPeriod"/>
            </a:pPr>
            <a:r>
              <a:rPr lang="fr-FR" sz="2400" dirty="0">
                <a:solidFill>
                  <a:srgbClr val="115076"/>
                </a:solidFill>
              </a:rPr>
              <a:t>good-</a:t>
            </a:r>
            <a:r>
              <a:rPr lang="fr-FR" sz="2400" dirty="0" err="1">
                <a:solidFill>
                  <a:srgbClr val="115076"/>
                </a:solidFill>
              </a:rPr>
              <a:t>looking</a:t>
            </a:r>
            <a:r>
              <a:rPr lang="fr-FR" sz="2400" dirty="0">
                <a:solidFill>
                  <a:srgbClr val="115076"/>
                </a:solidFill>
              </a:rPr>
              <a:t> </a:t>
            </a:r>
            <a:r>
              <a:rPr lang="fr-FR" sz="2400" dirty="0" err="1">
                <a:solidFill>
                  <a:srgbClr val="115076"/>
                </a:solidFill>
              </a:rPr>
              <a:t>guy</a:t>
            </a:r>
            <a:endParaRPr lang="fr-FR" sz="2400" dirty="0">
              <a:solidFill>
                <a:srgbClr val="115076"/>
              </a:solidFill>
            </a:endParaRPr>
          </a:p>
          <a:p>
            <a:pPr marL="457200" indent="-457200" algn="l">
              <a:lnSpc>
                <a:spcPct val="150000"/>
              </a:lnSpc>
              <a:buFont typeface="+mj-lt"/>
              <a:buAutoNum type="arabicPeriod"/>
            </a:pPr>
            <a:r>
              <a:rPr lang="fr-FR" sz="2400" dirty="0">
                <a:solidFill>
                  <a:srgbClr val="115076"/>
                </a:solidFill>
              </a:rPr>
              <a:t>a </a:t>
            </a:r>
            <a:r>
              <a:rPr lang="fr-FR" sz="2400" dirty="0" err="1">
                <a:solidFill>
                  <a:srgbClr val="115076"/>
                </a:solidFill>
              </a:rPr>
              <a:t>load</a:t>
            </a:r>
            <a:r>
              <a:rPr lang="fr-FR" sz="2400" dirty="0">
                <a:solidFill>
                  <a:srgbClr val="115076"/>
                </a:solidFill>
              </a:rPr>
              <a:t> of </a:t>
            </a:r>
            <a:r>
              <a:rPr lang="fr-FR" sz="2400" dirty="0" err="1">
                <a:solidFill>
                  <a:srgbClr val="115076"/>
                </a:solidFill>
              </a:rPr>
              <a:t>stuff</a:t>
            </a:r>
            <a:r>
              <a:rPr lang="fr-FR" sz="2400" dirty="0">
                <a:solidFill>
                  <a:srgbClr val="115076"/>
                </a:solidFill>
              </a:rPr>
              <a:t> </a:t>
            </a:r>
            <a:r>
              <a:rPr lang="fr-FR" sz="2400" dirty="0" err="1">
                <a:solidFill>
                  <a:srgbClr val="115076"/>
                </a:solidFill>
              </a:rPr>
              <a:t>that</a:t>
            </a:r>
            <a:r>
              <a:rPr lang="fr-FR" sz="2400" dirty="0">
                <a:solidFill>
                  <a:srgbClr val="115076"/>
                </a:solidFill>
              </a:rPr>
              <a:t> </a:t>
            </a:r>
            <a:r>
              <a:rPr lang="fr-FR" sz="2400" dirty="0" err="1">
                <a:solidFill>
                  <a:srgbClr val="115076"/>
                </a:solidFill>
              </a:rPr>
              <a:t>isn’t</a:t>
            </a:r>
            <a:r>
              <a:rPr lang="fr-FR" sz="2400" dirty="0">
                <a:solidFill>
                  <a:srgbClr val="115076"/>
                </a:solidFill>
              </a:rPr>
              <a:t> </a:t>
            </a:r>
            <a:r>
              <a:rPr lang="fr-FR" sz="2400" dirty="0" err="1">
                <a:solidFill>
                  <a:srgbClr val="115076"/>
                </a:solidFill>
              </a:rPr>
              <a:t>true</a:t>
            </a:r>
            <a:endParaRPr lang="fr-FR" sz="2400" dirty="0">
              <a:solidFill>
                <a:srgbClr val="115076"/>
              </a:solidFill>
            </a:endParaRPr>
          </a:p>
        </p:txBody>
      </p:sp>
      <p:sp>
        <p:nvSpPr>
          <p:cNvPr id="11" name="TextBox 10">
            <a:extLst>
              <a:ext uri="{FF2B5EF4-FFF2-40B4-BE49-F238E27FC236}">
                <a16:creationId xmlns:a16="http://schemas.microsoft.com/office/drawing/2014/main" id="{5BBBCBC0-9066-E874-C0A5-009FDEA1B292}"/>
              </a:ext>
            </a:extLst>
          </p:cNvPr>
          <p:cNvSpPr txBox="1"/>
          <p:nvPr/>
        </p:nvSpPr>
        <p:spPr>
          <a:xfrm>
            <a:off x="6457244" y="2348181"/>
            <a:ext cx="5452676" cy="2238113"/>
          </a:xfrm>
          <a:prstGeom prst="rect">
            <a:avLst/>
          </a:prstGeom>
          <a:solidFill>
            <a:srgbClr val="FFFF00"/>
          </a:solidFill>
          <a:ln>
            <a:solidFill>
              <a:srgbClr val="002060"/>
            </a:solidFill>
          </a:ln>
        </p:spPr>
        <p:txBody>
          <a:bodyPr wrap="square" rtlCol="0">
            <a:spAutoFit/>
          </a:bodyPr>
          <a:lstStyle/>
          <a:p>
            <a:pPr marL="457200" indent="-457200">
              <a:lnSpc>
                <a:spcPct val="150000"/>
              </a:lnSpc>
              <a:buFont typeface="+mj-lt"/>
              <a:buAutoNum type="arabicPeriod"/>
            </a:pPr>
            <a:r>
              <a:rPr lang="fr-FR" sz="2400" dirty="0">
                <a:solidFill>
                  <a:srgbClr val="115076"/>
                </a:solidFill>
              </a:rPr>
              <a:t>(le) bec</a:t>
            </a:r>
          </a:p>
          <a:p>
            <a:pPr marL="457200" indent="-457200">
              <a:lnSpc>
                <a:spcPct val="150000"/>
              </a:lnSpc>
              <a:buFont typeface="+mj-lt"/>
              <a:buAutoNum type="arabicPeriod"/>
            </a:pPr>
            <a:r>
              <a:rPr lang="fr-FR" sz="2400" dirty="0">
                <a:solidFill>
                  <a:srgbClr val="115076"/>
                </a:solidFill>
              </a:rPr>
              <a:t>(la) meuf</a:t>
            </a:r>
          </a:p>
          <a:p>
            <a:pPr marL="457200" indent="-457200" algn="l">
              <a:lnSpc>
                <a:spcPct val="150000"/>
              </a:lnSpc>
              <a:buFont typeface="+mj-lt"/>
              <a:buAutoNum type="arabicPeriod"/>
            </a:pPr>
            <a:r>
              <a:rPr lang="fr-FR" sz="2400" dirty="0">
                <a:solidFill>
                  <a:srgbClr val="115076"/>
                </a:solidFill>
              </a:rPr>
              <a:t>(le) beau gosse</a:t>
            </a:r>
          </a:p>
          <a:p>
            <a:pPr marL="457200" indent="-457200" algn="l">
              <a:lnSpc>
                <a:spcPct val="150000"/>
              </a:lnSpc>
              <a:buFont typeface="+mj-lt"/>
              <a:buAutoNum type="arabicPeriod"/>
            </a:pPr>
            <a:r>
              <a:rPr lang="fr-FR" sz="2400" dirty="0">
                <a:solidFill>
                  <a:srgbClr val="115076"/>
                </a:solidFill>
              </a:rPr>
              <a:t>un tas de trucs mythos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Kiffe Kiffe demain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775D2704-616B-1846-32E9-696C4A31D45C}"/>
              </a:ext>
            </a:extLst>
          </p:cNvPr>
          <p:cNvSpPr txBox="1"/>
          <p:nvPr/>
        </p:nvSpPr>
        <p:spPr>
          <a:xfrm>
            <a:off x="189457" y="2317760"/>
            <a:ext cx="6267787" cy="2308324"/>
          </a:xfrm>
          <a:prstGeom prst="rect">
            <a:avLst/>
          </a:prstGeom>
          <a:solidFill>
            <a:schemeClr val="accent1">
              <a:lumMod val="20000"/>
              <a:lumOff val="80000"/>
            </a:schemeClr>
          </a:solidFill>
          <a:ln>
            <a:solidFill>
              <a:srgbClr val="002060"/>
            </a:solidFill>
          </a:ln>
        </p:spPr>
        <p:txBody>
          <a:bodyPr wrap="square" rtlCol="0">
            <a:spAutoFit/>
          </a:bodyPr>
          <a:lstStyle/>
          <a:p>
            <a:pPr algn="l"/>
            <a:r>
              <a:rPr lang="fr-FR" sz="2400" dirty="0">
                <a:solidFill>
                  <a:srgbClr val="115076"/>
                </a:solidFill>
              </a:rPr>
              <a:t>Ma m</a:t>
            </a:r>
            <a:r>
              <a:rPr lang="fr-FR" sz="2400" dirty="0">
                <a:solidFill>
                  <a:srgbClr val="115076"/>
                </a:solidFill>
                <a:latin typeface="Century Gothic" panose="020B0502020202020204" pitchFamily="34" charset="0"/>
              </a:rPr>
              <a:t>ère, elle s’imaginait que la France, c’était comme dans les films en noir et blanc des années soixante. Ceux* avec l’acteur </a:t>
            </a:r>
            <a:r>
              <a:rPr lang="fr-FR" sz="2400" b="1" dirty="0">
                <a:solidFill>
                  <a:srgbClr val="115076"/>
                </a:solidFill>
                <a:latin typeface="Century Gothic" panose="020B0502020202020204" pitchFamily="34" charset="0"/>
              </a:rPr>
              <a:t>beau gosse</a:t>
            </a:r>
            <a:r>
              <a:rPr lang="fr-FR" sz="2400" dirty="0">
                <a:solidFill>
                  <a:srgbClr val="115076"/>
                </a:solidFill>
                <a:latin typeface="Century Gothic" panose="020B0502020202020204" pitchFamily="34" charset="0"/>
              </a:rPr>
              <a:t> qui raconte toujours </a:t>
            </a:r>
            <a:r>
              <a:rPr lang="fr-FR" sz="2400" b="1" dirty="0">
                <a:solidFill>
                  <a:srgbClr val="115076"/>
                </a:solidFill>
                <a:latin typeface="Century Gothic" panose="020B0502020202020204" pitchFamily="34" charset="0"/>
              </a:rPr>
              <a:t>un tas de trucs mythos</a:t>
            </a:r>
            <a:r>
              <a:rPr lang="fr-FR" sz="2400" dirty="0">
                <a:solidFill>
                  <a:srgbClr val="115076"/>
                </a:solidFill>
                <a:latin typeface="Century Gothic" panose="020B0502020202020204" pitchFamily="34" charset="0"/>
              </a:rPr>
              <a:t> à sa </a:t>
            </a:r>
            <a:r>
              <a:rPr lang="fr-FR" sz="2400" b="1" dirty="0">
                <a:solidFill>
                  <a:srgbClr val="115076"/>
                </a:solidFill>
                <a:latin typeface="Century Gothic" panose="020B0502020202020204" pitchFamily="34" charset="0"/>
              </a:rPr>
              <a:t>meuf</a:t>
            </a:r>
            <a:r>
              <a:rPr lang="fr-FR" sz="2400" dirty="0">
                <a:solidFill>
                  <a:srgbClr val="115076"/>
                </a:solidFill>
                <a:latin typeface="Century Gothic" panose="020B0502020202020204" pitchFamily="34" charset="0"/>
              </a:rPr>
              <a:t>, une cigarette au coin* du </a:t>
            </a:r>
            <a:r>
              <a:rPr lang="fr-FR" sz="2400" b="1" dirty="0">
                <a:solidFill>
                  <a:srgbClr val="115076"/>
                </a:solidFill>
                <a:latin typeface="Century Gothic" panose="020B0502020202020204" pitchFamily="34" charset="0"/>
              </a:rPr>
              <a:t>bec</a:t>
            </a:r>
            <a:r>
              <a:rPr lang="fr-FR" sz="2400" dirty="0">
                <a:solidFill>
                  <a:srgbClr val="115076"/>
                </a:solidFill>
                <a:latin typeface="Century Gothic" panose="020B0502020202020204" pitchFamily="34" charset="0"/>
              </a:rPr>
              <a:t>.</a:t>
            </a:r>
            <a:endParaRPr lang="fr-FR" sz="2400" dirty="0">
              <a:solidFill>
                <a:srgbClr val="115076"/>
              </a:solidFill>
            </a:endParaRPr>
          </a:p>
        </p:txBody>
      </p:sp>
      <p:sp>
        <p:nvSpPr>
          <p:cNvPr id="2" name="TextBox 1">
            <a:extLst>
              <a:ext uri="{FF2B5EF4-FFF2-40B4-BE49-F238E27FC236}">
                <a16:creationId xmlns:a16="http://schemas.microsoft.com/office/drawing/2014/main" id="{8FA655BF-23DC-6DE8-309D-72589DF2CD20}"/>
              </a:ext>
            </a:extLst>
          </p:cNvPr>
          <p:cNvSpPr txBox="1"/>
          <p:nvPr/>
        </p:nvSpPr>
        <p:spPr>
          <a:xfrm>
            <a:off x="180000" y="1456342"/>
            <a:ext cx="11729920" cy="830997"/>
          </a:xfrm>
          <a:prstGeom prst="rect">
            <a:avLst/>
          </a:prstGeom>
          <a:noFill/>
        </p:spPr>
        <p:txBody>
          <a:bodyPr wrap="square" rtlCol="0">
            <a:spAutoFit/>
          </a:bodyPr>
          <a:lstStyle/>
          <a:p>
            <a:pPr algn="l"/>
            <a:r>
              <a:rPr lang="fr-FR" sz="2400" dirty="0">
                <a:solidFill>
                  <a:schemeClr val="accent5">
                    <a:lumMod val="50000"/>
                  </a:schemeClr>
                </a:solidFill>
              </a:rPr>
              <a:t>Lis l’extrait. Doria explique les idées que sa m</a:t>
            </a:r>
            <a:r>
              <a:rPr lang="fr-FR" sz="2400" dirty="0">
                <a:solidFill>
                  <a:schemeClr val="accent5">
                    <a:lumMod val="50000"/>
                  </a:schemeClr>
                </a:solidFill>
                <a:latin typeface="Century Gothic" panose="020B0502020202020204" pitchFamily="34" charset="0"/>
              </a:rPr>
              <a:t>ère avait sur la France avant d’arriver dans la banlieue parisienne en 1984. Trouve les mots argotiques*.</a:t>
            </a:r>
            <a:endParaRPr lang="fr-FR" sz="2400" dirty="0">
              <a:solidFill>
                <a:schemeClr val="accent5">
                  <a:lumMod val="50000"/>
                </a:schemeClr>
              </a:solidFill>
            </a:endParaRPr>
          </a:p>
        </p:txBody>
      </p:sp>
      <p:sp>
        <p:nvSpPr>
          <p:cNvPr id="10" name="TextBox 9">
            <a:extLst>
              <a:ext uri="{FF2B5EF4-FFF2-40B4-BE49-F238E27FC236}">
                <a16:creationId xmlns:a16="http://schemas.microsoft.com/office/drawing/2014/main" id="{C5623235-91B2-AC7C-5463-4E7FA563E4E8}"/>
              </a:ext>
            </a:extLst>
          </p:cNvPr>
          <p:cNvSpPr txBox="1"/>
          <p:nvPr/>
        </p:nvSpPr>
        <p:spPr>
          <a:xfrm>
            <a:off x="180000" y="4924617"/>
            <a:ext cx="11729920" cy="1200329"/>
          </a:xfrm>
          <a:prstGeom prst="rect">
            <a:avLst/>
          </a:prstGeom>
          <a:noFill/>
        </p:spPr>
        <p:txBody>
          <a:bodyPr wrap="square" rtlCol="0">
            <a:spAutoFit/>
          </a:bodyPr>
          <a:lstStyle/>
          <a:p>
            <a:pPr algn="l"/>
            <a:r>
              <a:rPr lang="fr-FR" sz="2400" dirty="0">
                <a:solidFill>
                  <a:srgbClr val="115076"/>
                </a:solidFill>
              </a:rPr>
              <a:t>Qu’est-ce que tu penses de cette image de la France ? C’est réaliste ?</a:t>
            </a:r>
          </a:p>
          <a:p>
            <a:r>
              <a:rPr lang="fr-FR" sz="2400" dirty="0">
                <a:solidFill>
                  <a:srgbClr val="115076"/>
                </a:solidFill>
              </a:rPr>
              <a:t>Selon toi, comment la m</a:t>
            </a:r>
            <a:r>
              <a:rPr lang="fr-FR" sz="2400" dirty="0">
                <a:solidFill>
                  <a:srgbClr val="115076"/>
                </a:solidFill>
                <a:latin typeface="Century Gothic" panose="020B0502020202020204" pitchFamily="34" charset="0"/>
              </a:rPr>
              <a:t>ère de Doria </a:t>
            </a:r>
            <a:r>
              <a:rPr lang="fr-FR" sz="2400" dirty="0">
                <a:solidFill>
                  <a:srgbClr val="115076"/>
                </a:solidFill>
              </a:rPr>
              <a:t>va-t-elle se sentir quand elle arrive? Parle avec ton/ta partenaire.</a:t>
            </a:r>
          </a:p>
        </p:txBody>
      </p:sp>
      <p:sp>
        <p:nvSpPr>
          <p:cNvPr id="5" name="TextBox 4">
            <a:extLst>
              <a:ext uri="{FF2B5EF4-FFF2-40B4-BE49-F238E27FC236}">
                <a16:creationId xmlns:a16="http://schemas.microsoft.com/office/drawing/2014/main" id="{9DCFF3E1-81CD-C372-3E91-9497BBC10CE8}"/>
              </a:ext>
            </a:extLst>
          </p:cNvPr>
          <p:cNvSpPr txBox="1"/>
          <p:nvPr/>
        </p:nvSpPr>
        <p:spPr>
          <a:xfrm>
            <a:off x="6637246" y="141638"/>
            <a:ext cx="3679371" cy="1015663"/>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*argotique </a:t>
            </a:r>
            <a:r>
              <a:rPr lang="fr-FR" b="0" dirty="0"/>
              <a:t>= slang</a:t>
            </a:r>
          </a:p>
          <a:p>
            <a:r>
              <a:rPr lang="fr-FR" dirty="0"/>
              <a:t>*ceux </a:t>
            </a:r>
            <a:r>
              <a:rPr lang="fr-FR" b="0" dirty="0"/>
              <a:t>= </a:t>
            </a:r>
            <a:r>
              <a:rPr lang="en-GB" b="0" dirty="0"/>
              <a:t>those</a:t>
            </a:r>
          </a:p>
          <a:p>
            <a:r>
              <a:rPr lang="fr-FR" dirty="0"/>
              <a:t>*le coin </a:t>
            </a:r>
            <a:r>
              <a:rPr lang="fr-FR" b="0" dirty="0"/>
              <a:t>= corner</a:t>
            </a:r>
          </a:p>
        </p:txBody>
      </p:sp>
    </p:spTree>
    <p:extLst>
      <p:ext uri="{BB962C8B-B14F-4D97-AF65-F5344CB8AC3E}">
        <p14:creationId xmlns:p14="http://schemas.microsoft.com/office/powerpoint/2010/main" val="245306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2ECC27C-BADE-8FDE-DD48-F146B10217ED}"/>
              </a:ext>
            </a:extLst>
          </p:cNvPr>
          <p:cNvSpPr txBox="1"/>
          <p:nvPr/>
        </p:nvSpPr>
        <p:spPr>
          <a:xfrm>
            <a:off x="6577576" y="1266360"/>
            <a:ext cx="5361170" cy="3139321"/>
          </a:xfrm>
          <a:prstGeom prst="rect">
            <a:avLst/>
          </a:prstGeom>
          <a:solidFill>
            <a:srgbClr val="FFFF00"/>
          </a:solidFill>
          <a:ln>
            <a:solidFill>
              <a:srgbClr val="002060"/>
            </a:solidFill>
          </a:ln>
        </p:spPr>
        <p:txBody>
          <a:bodyPr wrap="square" rtlCol="0">
            <a:spAutoFit/>
          </a:bodyPr>
          <a:lstStyle/>
          <a:p>
            <a:pPr marL="457200" indent="-457200" algn="l">
              <a:buFont typeface="+mj-lt"/>
              <a:buAutoNum type="arabicPeriod"/>
            </a:pPr>
            <a:r>
              <a:rPr lang="fr-FR" sz="2200" dirty="0">
                <a:solidFill>
                  <a:srgbClr val="115076"/>
                </a:solidFill>
              </a:rPr>
              <a:t>la cité</a:t>
            </a:r>
          </a:p>
          <a:p>
            <a:pPr marL="457200" indent="-457200" algn="l">
              <a:buFont typeface="+mj-lt"/>
              <a:buAutoNum type="arabicPeriod"/>
            </a:pPr>
            <a:r>
              <a:rPr lang="fr-FR" sz="2200" dirty="0">
                <a:solidFill>
                  <a:srgbClr val="115076"/>
                </a:solidFill>
              </a:rPr>
              <a:t>se bourrer la gueule</a:t>
            </a:r>
          </a:p>
          <a:p>
            <a:pPr marL="457200" indent="-457200" algn="l">
              <a:buFont typeface="+mj-lt"/>
              <a:buAutoNum type="arabicPeriod"/>
            </a:pPr>
            <a:r>
              <a:rPr lang="fr-FR" sz="2200" dirty="0">
                <a:solidFill>
                  <a:srgbClr val="115076"/>
                </a:solidFill>
              </a:rPr>
              <a:t>susciter</a:t>
            </a:r>
          </a:p>
          <a:p>
            <a:pPr marL="457200" indent="-457200" algn="l">
              <a:buFont typeface="+mj-lt"/>
              <a:buAutoNum type="arabicPeriod"/>
            </a:pPr>
            <a:r>
              <a:rPr lang="fr-FR" sz="2200" dirty="0">
                <a:solidFill>
                  <a:srgbClr val="115076"/>
                </a:solidFill>
              </a:rPr>
              <a:t>aupr</a:t>
            </a:r>
            <a:r>
              <a:rPr lang="fr-FR" sz="2200" dirty="0">
                <a:solidFill>
                  <a:srgbClr val="115076"/>
                </a:solidFill>
                <a:latin typeface="Century Gothic" panose="020B0502020202020204" pitchFamily="34" charset="0"/>
              </a:rPr>
              <a:t>ès des</a:t>
            </a:r>
            <a:endParaRPr lang="fr-FR" sz="2200" dirty="0">
              <a:solidFill>
                <a:srgbClr val="115076"/>
              </a:solidFill>
            </a:endParaRPr>
          </a:p>
          <a:p>
            <a:pPr marL="457200" indent="-457200" algn="l">
              <a:buFont typeface="+mj-lt"/>
              <a:buAutoNum type="arabicPeriod"/>
            </a:pPr>
            <a:r>
              <a:rPr lang="fr-FR" sz="2200" dirty="0">
                <a:solidFill>
                  <a:srgbClr val="115076"/>
                </a:solidFill>
              </a:rPr>
              <a:t>s’embrasser</a:t>
            </a:r>
          </a:p>
          <a:p>
            <a:pPr marL="457200" indent="-457200" algn="l">
              <a:buFont typeface="+mj-lt"/>
              <a:buAutoNum type="arabicPeriod"/>
            </a:pPr>
            <a:r>
              <a:rPr lang="fr-FR" sz="2200" dirty="0">
                <a:solidFill>
                  <a:srgbClr val="115076"/>
                </a:solidFill>
              </a:rPr>
              <a:t>se balader</a:t>
            </a:r>
          </a:p>
          <a:p>
            <a:pPr marL="457200" indent="-457200" algn="l">
              <a:buFont typeface="+mj-lt"/>
              <a:buAutoNum type="arabicPeriod"/>
            </a:pPr>
            <a:r>
              <a:rPr lang="fr-FR" sz="2200" dirty="0">
                <a:solidFill>
                  <a:srgbClr val="115076"/>
                </a:solidFill>
              </a:rPr>
              <a:t>le lendemain du jour de l’an</a:t>
            </a:r>
          </a:p>
          <a:p>
            <a:pPr marL="457200" indent="-457200" algn="l">
              <a:buFont typeface="+mj-lt"/>
              <a:buAutoNum type="arabicPeriod"/>
            </a:pPr>
            <a:r>
              <a:rPr lang="fr-FR" sz="2200" dirty="0">
                <a:solidFill>
                  <a:srgbClr val="115076"/>
                </a:solidFill>
                <a:latin typeface="Century Gothic" panose="020B0502020202020204" pitchFamily="34" charset="0"/>
              </a:rPr>
              <a:t>trente minutes</a:t>
            </a:r>
          </a:p>
          <a:p>
            <a:pPr marL="457200" indent="-457200" algn="l">
              <a:buFont typeface="+mj-lt"/>
              <a:buAutoNum type="arabicPeriod"/>
            </a:pPr>
            <a:r>
              <a:rPr lang="fr-FR" sz="2200" dirty="0">
                <a:solidFill>
                  <a:srgbClr val="115076"/>
                </a:solidFill>
                <a:latin typeface="Century Gothic" panose="020B0502020202020204" pitchFamily="34" charset="0"/>
              </a:rPr>
              <a:t>vachement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Une visite à la tour Eiffel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A17DDE8F-3FFC-15F0-CCCD-A42886C143E5}"/>
              </a:ext>
            </a:extLst>
          </p:cNvPr>
          <p:cNvSpPr txBox="1"/>
          <p:nvPr/>
        </p:nvSpPr>
        <p:spPr>
          <a:xfrm>
            <a:off x="120330" y="1266360"/>
            <a:ext cx="6457246" cy="5016758"/>
          </a:xfrm>
          <a:prstGeom prst="rect">
            <a:avLst/>
          </a:prstGeom>
          <a:solidFill>
            <a:schemeClr val="accent1">
              <a:lumMod val="20000"/>
              <a:lumOff val="80000"/>
            </a:schemeClr>
          </a:solidFill>
          <a:ln>
            <a:solidFill>
              <a:srgbClr val="002060"/>
            </a:solidFill>
          </a:ln>
        </p:spPr>
        <p:txBody>
          <a:bodyPr wrap="square" rtlCol="0">
            <a:spAutoFit/>
          </a:bodyPr>
          <a:lstStyle/>
          <a:p>
            <a:pPr algn="l"/>
            <a:r>
              <a:rPr lang="fr-FR" sz="2000" dirty="0">
                <a:solidFill>
                  <a:srgbClr val="115076"/>
                </a:solidFill>
              </a:rPr>
              <a:t>Comme Maman est encore en vacances jusqu’</a:t>
            </a:r>
            <a:r>
              <a:rPr lang="fr-FR" sz="2000" dirty="0">
                <a:solidFill>
                  <a:srgbClr val="115076"/>
                </a:solidFill>
                <a:latin typeface="Century Gothic" panose="020B0502020202020204" pitchFamily="34" charset="0"/>
              </a:rPr>
              <a:t>à la semaine prochaine, on a décidé d’aller </a:t>
            </a:r>
            <a:r>
              <a:rPr lang="fr-FR" sz="2000" b="1" dirty="0">
                <a:solidFill>
                  <a:srgbClr val="115076"/>
                </a:solidFill>
                <a:latin typeface="Century Gothic" panose="020B0502020202020204" pitchFamily="34" charset="0"/>
              </a:rPr>
              <a:t>se balader </a:t>
            </a:r>
            <a:r>
              <a:rPr lang="fr-FR" sz="2000" dirty="0">
                <a:solidFill>
                  <a:srgbClr val="115076"/>
                </a:solidFill>
                <a:latin typeface="Century Gothic" panose="020B0502020202020204" pitchFamily="34" charset="0"/>
              </a:rPr>
              <a:t>toutes les deux dans Paris. La tour Eiffel, c’était la première fois qu’elle la voyait en vrai alors qu’elle habite à </a:t>
            </a:r>
            <a:r>
              <a:rPr lang="fr-FR" sz="2000" b="1" dirty="0">
                <a:solidFill>
                  <a:srgbClr val="115076"/>
                </a:solidFill>
                <a:latin typeface="Century Gothic" panose="020B0502020202020204" pitchFamily="34" charset="0"/>
              </a:rPr>
              <a:t>une demi-heure </a:t>
            </a:r>
            <a:r>
              <a:rPr lang="fr-FR" sz="2000" dirty="0">
                <a:solidFill>
                  <a:srgbClr val="115076"/>
                </a:solidFill>
                <a:latin typeface="Century Gothic" panose="020B0502020202020204" pitchFamily="34" charset="0"/>
              </a:rPr>
              <a:t>depuis* presque vingt ans. Autrement, c’était à la télé, au JT* de treize heures, </a:t>
            </a:r>
            <a:r>
              <a:rPr lang="fr-FR" sz="2000" b="1" dirty="0">
                <a:solidFill>
                  <a:srgbClr val="115076"/>
                </a:solidFill>
                <a:latin typeface="Century Gothic" panose="020B0502020202020204" pitchFamily="34" charset="0"/>
              </a:rPr>
              <a:t>le lendemain du jour de l’an </a:t>
            </a:r>
            <a:r>
              <a:rPr lang="fr-FR" sz="2000" dirty="0">
                <a:solidFill>
                  <a:srgbClr val="115076"/>
                </a:solidFill>
                <a:latin typeface="Century Gothic" panose="020B0502020202020204" pitchFamily="34" charset="0"/>
              </a:rPr>
              <a:t>quand elle est illuminée* et qu’à ses pieds, des gens font la fête,</a:t>
            </a:r>
            <a:r>
              <a:rPr lang="fr-FR" sz="2000" b="1" dirty="0">
                <a:solidFill>
                  <a:srgbClr val="115076"/>
                </a:solidFill>
                <a:latin typeface="Century Gothic" panose="020B0502020202020204" pitchFamily="34" charset="0"/>
              </a:rPr>
              <a:t> s’embrassent</a:t>
            </a:r>
            <a:r>
              <a:rPr lang="fr-FR" sz="2000" dirty="0">
                <a:solidFill>
                  <a:srgbClr val="115076"/>
                </a:solidFill>
                <a:latin typeface="Century Gothic" panose="020B0502020202020204" pitchFamily="34" charset="0"/>
              </a:rPr>
              <a:t>, et</a:t>
            </a:r>
            <a:r>
              <a:rPr lang="fr-FR" sz="2000" b="1" dirty="0">
                <a:solidFill>
                  <a:srgbClr val="115076"/>
                </a:solidFill>
                <a:latin typeface="Century Gothic" panose="020B0502020202020204" pitchFamily="34" charset="0"/>
              </a:rPr>
              <a:t> se bourrent la gueule</a:t>
            </a:r>
            <a:r>
              <a:rPr lang="fr-FR" sz="2000" dirty="0">
                <a:solidFill>
                  <a:srgbClr val="115076"/>
                </a:solidFill>
                <a:latin typeface="Century Gothic" panose="020B0502020202020204" pitchFamily="34" charset="0"/>
              </a:rPr>
              <a:t>. En tout cas, elle était </a:t>
            </a:r>
            <a:r>
              <a:rPr lang="fr-FR" sz="2000" b="1" dirty="0">
                <a:solidFill>
                  <a:srgbClr val="115076"/>
                </a:solidFill>
                <a:latin typeface="Century Gothic" panose="020B0502020202020204" pitchFamily="34" charset="0"/>
              </a:rPr>
              <a:t>vachement</a:t>
            </a:r>
            <a:r>
              <a:rPr lang="fr-FR" sz="2000" dirty="0">
                <a:solidFill>
                  <a:srgbClr val="115076"/>
                </a:solidFill>
                <a:latin typeface="Century Gothic" panose="020B0502020202020204" pitchFamily="34" charset="0"/>
              </a:rPr>
              <a:t> impressionnée*.</a:t>
            </a:r>
          </a:p>
          <a:p>
            <a:pPr marL="342900" indent="-342900" algn="l">
              <a:buFontTx/>
              <a:buChar char="-"/>
            </a:pPr>
            <a:r>
              <a:rPr lang="fr-FR" sz="2000" dirty="0">
                <a:solidFill>
                  <a:srgbClr val="115076"/>
                </a:solidFill>
                <a:latin typeface="Century Gothic" panose="020B0502020202020204" pitchFamily="34" charset="0"/>
              </a:rPr>
              <a:t>Ça doit faire peut-être deux ou trois fois notre bâtiment, non ?</a:t>
            </a:r>
          </a:p>
          <a:p>
            <a:pPr algn="l"/>
            <a:r>
              <a:rPr lang="fr-FR" sz="2000" dirty="0">
                <a:solidFill>
                  <a:srgbClr val="115076"/>
                </a:solidFill>
                <a:latin typeface="Century Gothic" panose="020B0502020202020204" pitchFamily="34" charset="0"/>
              </a:rPr>
              <a:t>Je lui ai répondu que c’était sûrement ça. Sauf* que notre immeuble et </a:t>
            </a:r>
            <a:r>
              <a:rPr lang="fr-FR" sz="2000" b="1" dirty="0">
                <a:solidFill>
                  <a:srgbClr val="115076"/>
                </a:solidFill>
                <a:latin typeface="Century Gothic" panose="020B0502020202020204" pitchFamily="34" charset="0"/>
              </a:rPr>
              <a:t>la cité </a:t>
            </a:r>
            <a:r>
              <a:rPr lang="fr-FR" sz="2000" dirty="0">
                <a:solidFill>
                  <a:srgbClr val="115076"/>
                </a:solidFill>
                <a:latin typeface="Century Gothic" panose="020B0502020202020204" pitchFamily="34" charset="0"/>
              </a:rPr>
              <a:t>en général, ils </a:t>
            </a:r>
            <a:r>
              <a:rPr lang="fr-FR" sz="2000" b="1" dirty="0">
                <a:solidFill>
                  <a:srgbClr val="115076"/>
                </a:solidFill>
                <a:latin typeface="Century Gothic" panose="020B0502020202020204" pitchFamily="34" charset="0"/>
              </a:rPr>
              <a:t>suscitent</a:t>
            </a:r>
            <a:r>
              <a:rPr lang="fr-FR" sz="2000" dirty="0">
                <a:solidFill>
                  <a:srgbClr val="115076"/>
                </a:solidFill>
                <a:latin typeface="Century Gothic" panose="020B0502020202020204" pitchFamily="34" charset="0"/>
              </a:rPr>
              <a:t> moins d’intérêt </a:t>
            </a:r>
            <a:r>
              <a:rPr lang="fr-FR" sz="2000" b="1" dirty="0">
                <a:solidFill>
                  <a:srgbClr val="115076"/>
                </a:solidFill>
                <a:latin typeface="Century Gothic" panose="020B0502020202020204" pitchFamily="34" charset="0"/>
              </a:rPr>
              <a:t>auprès des </a:t>
            </a:r>
            <a:r>
              <a:rPr lang="fr-FR" sz="2000" dirty="0">
                <a:solidFill>
                  <a:srgbClr val="115076"/>
                </a:solidFill>
                <a:latin typeface="Century Gothic" panose="020B0502020202020204" pitchFamily="34" charset="0"/>
              </a:rPr>
              <a:t>touristes.</a:t>
            </a:r>
            <a:endParaRPr lang="fr-FR" sz="2000" dirty="0">
              <a:solidFill>
                <a:srgbClr val="115076"/>
              </a:solidFill>
            </a:endParaRPr>
          </a:p>
        </p:txBody>
      </p:sp>
      <p:sp>
        <p:nvSpPr>
          <p:cNvPr id="9" name="TextBox 8">
            <a:extLst>
              <a:ext uri="{FF2B5EF4-FFF2-40B4-BE49-F238E27FC236}">
                <a16:creationId xmlns:a16="http://schemas.microsoft.com/office/drawing/2014/main" id="{D13DB084-AE24-8E30-5ABB-9AB382FA471D}"/>
              </a:ext>
            </a:extLst>
          </p:cNvPr>
          <p:cNvSpPr txBox="1"/>
          <p:nvPr/>
        </p:nvSpPr>
        <p:spPr>
          <a:xfrm>
            <a:off x="6457245" y="61014"/>
            <a:ext cx="4222257" cy="1107996"/>
          </a:xfrm>
          <a:prstGeom prst="rect">
            <a:avLst/>
          </a:prstGeom>
          <a:noFill/>
        </p:spPr>
        <p:txBody>
          <a:bodyPr wrap="square" rtlCol="0">
            <a:spAutoFit/>
          </a:bodyPr>
          <a:lstStyle/>
          <a:p>
            <a:pPr algn="l"/>
            <a:r>
              <a:rPr lang="fr-FR" sz="2200" dirty="0">
                <a:solidFill>
                  <a:srgbClr val="115076"/>
                </a:solidFill>
              </a:rPr>
              <a:t>Doria raconte la premi</a:t>
            </a:r>
            <a:r>
              <a:rPr lang="fr-FR" sz="2200" dirty="0">
                <a:solidFill>
                  <a:srgbClr val="115076"/>
                </a:solidFill>
                <a:latin typeface="Century Gothic" panose="020B0502020202020204" pitchFamily="34" charset="0"/>
              </a:rPr>
              <a:t>ère fois que sa mère a visité la tour Eiffel. Trouve les synonymes.</a:t>
            </a:r>
            <a:endParaRPr lang="fr-FR" sz="2200" dirty="0">
              <a:solidFill>
                <a:srgbClr val="115076"/>
              </a:solidFill>
            </a:endParaRPr>
          </a:p>
        </p:txBody>
      </p:sp>
      <p:sp>
        <p:nvSpPr>
          <p:cNvPr id="10" name="TextBox 9">
            <a:extLst>
              <a:ext uri="{FF2B5EF4-FFF2-40B4-BE49-F238E27FC236}">
                <a16:creationId xmlns:a16="http://schemas.microsoft.com/office/drawing/2014/main" id="{0FB50594-BF4C-E83D-38CD-111450536FB8}"/>
              </a:ext>
            </a:extLst>
          </p:cNvPr>
          <p:cNvSpPr txBox="1"/>
          <p:nvPr/>
        </p:nvSpPr>
        <p:spPr>
          <a:xfrm>
            <a:off x="6589149" y="1266359"/>
            <a:ext cx="5361170" cy="3139321"/>
          </a:xfrm>
          <a:prstGeom prst="rect">
            <a:avLst/>
          </a:prstGeom>
          <a:solidFill>
            <a:schemeClr val="bg1"/>
          </a:solidFill>
          <a:ln>
            <a:solidFill>
              <a:srgbClr val="002060"/>
            </a:solidFill>
          </a:ln>
        </p:spPr>
        <p:txBody>
          <a:bodyPr wrap="square" rtlCol="0">
            <a:spAutoFit/>
          </a:bodyPr>
          <a:lstStyle/>
          <a:p>
            <a:pPr marL="457200" indent="-457200" algn="l">
              <a:buFont typeface="+mj-lt"/>
              <a:buAutoNum type="arabicPeriod"/>
            </a:pPr>
            <a:r>
              <a:rPr lang="fr-FR" sz="2200" dirty="0">
                <a:solidFill>
                  <a:srgbClr val="115076"/>
                </a:solidFill>
              </a:rPr>
              <a:t>la banlieue</a:t>
            </a:r>
          </a:p>
          <a:p>
            <a:pPr marL="457200" indent="-457200" algn="l">
              <a:buFont typeface="+mj-lt"/>
              <a:buAutoNum type="arabicPeriod"/>
            </a:pPr>
            <a:r>
              <a:rPr lang="fr-FR" sz="2200" dirty="0">
                <a:solidFill>
                  <a:srgbClr val="115076"/>
                </a:solidFill>
              </a:rPr>
              <a:t>consomment beaucoup d’alcool</a:t>
            </a:r>
          </a:p>
          <a:p>
            <a:pPr marL="457200" indent="-457200" algn="l">
              <a:buFont typeface="+mj-lt"/>
              <a:buAutoNum type="arabicPeriod"/>
            </a:pPr>
            <a:r>
              <a:rPr lang="fr-FR" sz="2200" dirty="0">
                <a:solidFill>
                  <a:srgbClr val="115076"/>
                </a:solidFill>
              </a:rPr>
              <a:t>causent</a:t>
            </a:r>
          </a:p>
          <a:p>
            <a:pPr marL="457200" indent="-457200" algn="l">
              <a:buFont typeface="+mj-lt"/>
              <a:buAutoNum type="arabicPeriod"/>
            </a:pPr>
            <a:r>
              <a:rPr lang="fr-FR" sz="2200" dirty="0">
                <a:solidFill>
                  <a:srgbClr val="115076"/>
                </a:solidFill>
              </a:rPr>
              <a:t>chez les</a:t>
            </a:r>
          </a:p>
          <a:p>
            <a:pPr marL="457200" indent="-457200" algn="l">
              <a:buFont typeface="+mj-lt"/>
              <a:buAutoNum type="arabicPeriod"/>
            </a:pPr>
            <a:r>
              <a:rPr lang="fr-FR" sz="2200" dirty="0">
                <a:solidFill>
                  <a:srgbClr val="115076"/>
                </a:solidFill>
              </a:rPr>
              <a:t>font la bise</a:t>
            </a:r>
          </a:p>
          <a:p>
            <a:pPr marL="457200" indent="-457200" algn="l">
              <a:buFont typeface="+mj-lt"/>
              <a:buAutoNum type="arabicPeriod"/>
            </a:pPr>
            <a:r>
              <a:rPr lang="fr-FR" sz="2200" dirty="0">
                <a:solidFill>
                  <a:srgbClr val="115076"/>
                </a:solidFill>
              </a:rPr>
              <a:t>faire une promenade</a:t>
            </a:r>
          </a:p>
          <a:p>
            <a:pPr marL="457200" indent="-457200" algn="l">
              <a:buFont typeface="+mj-lt"/>
              <a:buAutoNum type="arabicPeriod"/>
            </a:pPr>
            <a:r>
              <a:rPr lang="fr-FR" sz="2200" dirty="0">
                <a:solidFill>
                  <a:srgbClr val="115076"/>
                </a:solidFill>
              </a:rPr>
              <a:t>le jour apr</a:t>
            </a:r>
            <a:r>
              <a:rPr lang="fr-FR" sz="2200" dirty="0">
                <a:solidFill>
                  <a:srgbClr val="115076"/>
                </a:solidFill>
                <a:latin typeface="Century Gothic" panose="020B0502020202020204" pitchFamily="34" charset="0"/>
              </a:rPr>
              <a:t>ès le premier janvier</a:t>
            </a:r>
          </a:p>
          <a:p>
            <a:pPr marL="457200" indent="-457200" algn="l">
              <a:buFont typeface="+mj-lt"/>
              <a:buAutoNum type="arabicPeriod"/>
            </a:pPr>
            <a:r>
              <a:rPr lang="fr-FR" sz="2200" dirty="0">
                <a:solidFill>
                  <a:srgbClr val="115076"/>
                </a:solidFill>
                <a:latin typeface="Century Gothic" panose="020B0502020202020204" pitchFamily="34" charset="0"/>
              </a:rPr>
              <a:t>trente minutes</a:t>
            </a:r>
          </a:p>
          <a:p>
            <a:pPr marL="457200" indent="-457200" algn="l">
              <a:buFont typeface="+mj-lt"/>
              <a:buAutoNum type="arabicPeriod"/>
            </a:pPr>
            <a:r>
              <a:rPr lang="fr-FR" sz="2200" dirty="0">
                <a:solidFill>
                  <a:srgbClr val="115076"/>
                </a:solidFill>
                <a:latin typeface="Century Gothic" panose="020B0502020202020204" pitchFamily="34" charset="0"/>
              </a:rPr>
              <a:t>très</a:t>
            </a:r>
          </a:p>
        </p:txBody>
      </p:sp>
      <p:sp>
        <p:nvSpPr>
          <p:cNvPr id="11" name="TextBox 10">
            <a:extLst>
              <a:ext uri="{FF2B5EF4-FFF2-40B4-BE49-F238E27FC236}">
                <a16:creationId xmlns:a16="http://schemas.microsoft.com/office/drawing/2014/main" id="{77F47D5B-190C-B888-09E6-946B410C11BA}"/>
              </a:ext>
            </a:extLst>
          </p:cNvPr>
          <p:cNvSpPr txBox="1"/>
          <p:nvPr/>
        </p:nvSpPr>
        <p:spPr>
          <a:xfrm>
            <a:off x="6589149" y="4405681"/>
            <a:ext cx="5349597" cy="1446550"/>
          </a:xfrm>
          <a:prstGeom prst="rect">
            <a:avLst/>
          </a:prstGeom>
          <a:solidFill>
            <a:schemeClr val="bg1"/>
          </a:solidFill>
          <a:ln>
            <a:solidFill>
              <a:srgbClr val="002060"/>
            </a:solidFill>
          </a:ln>
        </p:spPr>
        <p:txBody>
          <a:bodyPr wrap="square" rtlCol="0">
            <a:spAutoFit/>
          </a:bodyPr>
          <a:lstStyle/>
          <a:p>
            <a:pPr algn="l"/>
            <a:r>
              <a:rPr lang="fr-FR" sz="2200" dirty="0">
                <a:solidFill>
                  <a:schemeClr val="accent5">
                    <a:lumMod val="50000"/>
                  </a:schemeClr>
                </a:solidFill>
              </a:rPr>
              <a:t>La m</a:t>
            </a:r>
            <a:r>
              <a:rPr lang="fr-FR" sz="2200" dirty="0">
                <a:solidFill>
                  <a:schemeClr val="accent5">
                    <a:lumMod val="50000"/>
                  </a:schemeClr>
                </a:solidFill>
                <a:latin typeface="Century Gothic" panose="020B0502020202020204" pitchFamily="34" charset="0"/>
              </a:rPr>
              <a:t>ère de Doria n’a jamais visité la tour Eiffel avant ce jour.</a:t>
            </a:r>
          </a:p>
          <a:p>
            <a:pPr algn="l"/>
            <a:r>
              <a:rPr lang="fr-FR" sz="2200" dirty="0">
                <a:solidFill>
                  <a:schemeClr val="accent5">
                    <a:lumMod val="50000"/>
                  </a:schemeClr>
                </a:solidFill>
                <a:latin typeface="Century Gothic" panose="020B0502020202020204" pitchFamily="34" charset="0"/>
              </a:rPr>
              <a:t>Ça te surprend ?</a:t>
            </a:r>
          </a:p>
          <a:p>
            <a:pPr algn="l"/>
            <a:r>
              <a:rPr lang="fr-FR" sz="2200" dirty="0">
                <a:solidFill>
                  <a:schemeClr val="accent5">
                    <a:lumMod val="50000"/>
                  </a:schemeClr>
                </a:solidFill>
                <a:latin typeface="Century Gothic" panose="020B0502020202020204" pitchFamily="34" charset="0"/>
              </a:rPr>
              <a:t>Parle avec ton/ta partenaire.</a:t>
            </a:r>
            <a:endParaRPr lang="fr-FR" sz="2200" dirty="0">
              <a:solidFill>
                <a:schemeClr val="accent5">
                  <a:lumMod val="50000"/>
                </a:schemeClr>
              </a:solidFill>
            </a:endParaRPr>
          </a:p>
        </p:txBody>
      </p:sp>
      <p:sp>
        <p:nvSpPr>
          <p:cNvPr id="2" name="TextBox 1">
            <a:extLst>
              <a:ext uri="{FF2B5EF4-FFF2-40B4-BE49-F238E27FC236}">
                <a16:creationId xmlns:a16="http://schemas.microsoft.com/office/drawing/2014/main" id="{5826B004-CBDE-4324-DDF1-C1A54B814F34}"/>
              </a:ext>
            </a:extLst>
          </p:cNvPr>
          <p:cNvSpPr txBox="1"/>
          <p:nvPr/>
        </p:nvSpPr>
        <p:spPr>
          <a:xfrm>
            <a:off x="6577575" y="4405680"/>
            <a:ext cx="5361169" cy="1877438"/>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*depuis </a:t>
            </a:r>
            <a:r>
              <a:rPr lang="fr-FR" b="0" dirty="0"/>
              <a:t>= </a:t>
            </a:r>
            <a:r>
              <a:rPr lang="en-GB" b="0" dirty="0"/>
              <a:t>since</a:t>
            </a:r>
          </a:p>
          <a:p>
            <a:r>
              <a:rPr lang="fr-FR" dirty="0"/>
              <a:t>*le JT (journal télévisé) </a:t>
            </a:r>
            <a:r>
              <a:rPr lang="fr-FR" b="0" dirty="0"/>
              <a:t>= TV news</a:t>
            </a:r>
          </a:p>
          <a:p>
            <a:r>
              <a:rPr lang="fr-FR" dirty="0"/>
              <a:t>*illuminer </a:t>
            </a:r>
            <a:r>
              <a:rPr lang="fr-FR" b="0" dirty="0"/>
              <a:t>= to light up</a:t>
            </a:r>
          </a:p>
          <a:p>
            <a:r>
              <a:rPr lang="fr-FR" dirty="0"/>
              <a:t>*impressionner </a:t>
            </a:r>
            <a:r>
              <a:rPr lang="fr-FR" b="0" dirty="0"/>
              <a:t>= to </a:t>
            </a:r>
            <a:r>
              <a:rPr lang="en-GB" b="0" dirty="0"/>
              <a:t>impress</a:t>
            </a:r>
          </a:p>
          <a:p>
            <a:r>
              <a:rPr lang="fr-FR" dirty="0"/>
              <a:t>*sauf </a:t>
            </a:r>
            <a:r>
              <a:rPr lang="fr-FR" b="0" dirty="0"/>
              <a:t>= </a:t>
            </a:r>
            <a:r>
              <a:rPr lang="en-GB" b="0" dirty="0"/>
              <a:t>except</a:t>
            </a:r>
          </a:p>
          <a:p>
            <a:r>
              <a:rPr lang="fr-FR" dirty="0"/>
              <a:t>*consommer</a:t>
            </a:r>
            <a:r>
              <a:rPr lang="fr-FR" b="0" dirty="0"/>
              <a:t> = to consume</a:t>
            </a:r>
            <a:endParaRPr lang="fr-FR" dirty="0"/>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banlieue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830997"/>
          </a:xfrm>
          <a:prstGeom prst="rect">
            <a:avLst/>
          </a:prstGeom>
          <a:noFill/>
        </p:spPr>
        <p:txBody>
          <a:bodyPr wrap="square" rtlCol="0">
            <a:spAutoFit/>
          </a:bodyPr>
          <a:lstStyle/>
          <a:p>
            <a:r>
              <a:rPr lang="fr-FR" sz="2400">
                <a:solidFill>
                  <a:srgbClr val="115076"/>
                </a:solidFill>
              </a:rPr>
              <a:t>Doria décrit l’ambiance*</a:t>
            </a:r>
            <a:r>
              <a:rPr lang="fr-FR" sz="2400">
                <a:solidFill>
                  <a:srgbClr val="115076"/>
                </a:solidFill>
                <a:latin typeface="Century Gothic" panose="020B0502020202020204" pitchFamily="34" charset="0"/>
              </a:rPr>
              <a:t> de la banlieue. Elle crée une impression positive ou négative ? Comment ?  Parle avec ton/ta partenaire.</a:t>
            </a:r>
            <a:endParaRPr lang="fr-FR" sz="2400">
              <a:solidFill>
                <a:srgbClr val="115076"/>
              </a:solidFill>
            </a:endParaRPr>
          </a:p>
        </p:txBody>
      </p:sp>
      <p:sp>
        <p:nvSpPr>
          <p:cNvPr id="5" name="TextBox 4">
            <a:extLst>
              <a:ext uri="{FF2B5EF4-FFF2-40B4-BE49-F238E27FC236}">
                <a16:creationId xmlns:a16="http://schemas.microsoft.com/office/drawing/2014/main" id="{05C4463B-B6DB-9A84-4B88-0934013E6E2F}"/>
              </a:ext>
            </a:extLst>
          </p:cNvPr>
          <p:cNvSpPr txBox="1"/>
          <p:nvPr/>
        </p:nvSpPr>
        <p:spPr>
          <a:xfrm>
            <a:off x="180000" y="2259005"/>
            <a:ext cx="11729920" cy="830997"/>
          </a:xfrm>
          <a:prstGeom prst="rect">
            <a:avLst/>
          </a:prstGeom>
          <a:solidFill>
            <a:schemeClr val="accent1">
              <a:lumMod val="20000"/>
              <a:lumOff val="80000"/>
            </a:schemeClr>
          </a:solidFill>
          <a:ln>
            <a:solidFill>
              <a:srgbClr val="002060"/>
            </a:solidFill>
          </a:ln>
        </p:spPr>
        <p:txBody>
          <a:bodyPr wrap="square" rtlCol="0">
            <a:spAutoFit/>
          </a:bodyPr>
          <a:lstStyle/>
          <a:p>
            <a:pPr algn="l"/>
            <a:r>
              <a:rPr lang="fr-FR" sz="2400" dirty="0">
                <a:solidFill>
                  <a:srgbClr val="115076"/>
                </a:solidFill>
              </a:rPr>
              <a:t>Dehors, il faisait gris* comme la couleur de béton* des immeubles et il pleuvait* </a:t>
            </a:r>
            <a:r>
              <a:rPr lang="fr-FR" sz="2400" dirty="0">
                <a:solidFill>
                  <a:srgbClr val="115076"/>
                </a:solidFill>
                <a:latin typeface="Century Gothic" panose="020B0502020202020204" pitchFamily="34" charset="0"/>
              </a:rPr>
              <a:t>à très fines gouttes*, comme si Dieu nous crachait dessus*.</a:t>
            </a:r>
            <a:endParaRPr lang="fr-FR" sz="2400" dirty="0">
              <a:solidFill>
                <a:srgbClr val="115076"/>
              </a:solidFill>
            </a:endParaRPr>
          </a:p>
        </p:txBody>
      </p:sp>
      <p:sp>
        <p:nvSpPr>
          <p:cNvPr id="9" name="Speech Bubble: Oval 8">
            <a:extLst>
              <a:ext uri="{FF2B5EF4-FFF2-40B4-BE49-F238E27FC236}">
                <a16:creationId xmlns:a16="http://schemas.microsoft.com/office/drawing/2014/main" id="{4A9565FC-53CF-8E2C-EAEE-E089A3C8D718}"/>
              </a:ext>
            </a:extLst>
          </p:cNvPr>
          <p:cNvSpPr/>
          <p:nvPr/>
        </p:nvSpPr>
        <p:spPr>
          <a:xfrm>
            <a:off x="6006069" y="3175814"/>
            <a:ext cx="2144684" cy="1270537"/>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000" dirty="0">
                <a:solidFill>
                  <a:srgbClr val="115076"/>
                </a:solidFill>
              </a:rPr>
              <a:t>le temps est…</a:t>
            </a:r>
          </a:p>
        </p:txBody>
      </p:sp>
      <p:sp>
        <p:nvSpPr>
          <p:cNvPr id="10" name="Speech Bubble: Oval 9">
            <a:extLst>
              <a:ext uri="{FF2B5EF4-FFF2-40B4-BE49-F238E27FC236}">
                <a16:creationId xmlns:a16="http://schemas.microsoft.com/office/drawing/2014/main" id="{DD154B00-E6AE-51F9-96C7-D1F306D70EDA}"/>
              </a:ext>
            </a:extLst>
          </p:cNvPr>
          <p:cNvSpPr/>
          <p:nvPr/>
        </p:nvSpPr>
        <p:spPr>
          <a:xfrm>
            <a:off x="4657433" y="4634758"/>
            <a:ext cx="2144684" cy="1270537"/>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000" dirty="0">
                <a:solidFill>
                  <a:srgbClr val="115076"/>
                </a:solidFill>
              </a:rPr>
              <a:t>les couleurs sont…</a:t>
            </a:r>
          </a:p>
        </p:txBody>
      </p:sp>
      <p:sp>
        <p:nvSpPr>
          <p:cNvPr id="11" name="Speech Bubble: Oval 10">
            <a:extLst>
              <a:ext uri="{FF2B5EF4-FFF2-40B4-BE49-F238E27FC236}">
                <a16:creationId xmlns:a16="http://schemas.microsoft.com/office/drawing/2014/main" id="{F4F23BF3-BAE1-C833-C0D5-DF5DDF2CBDE8}"/>
              </a:ext>
            </a:extLst>
          </p:cNvPr>
          <p:cNvSpPr/>
          <p:nvPr/>
        </p:nvSpPr>
        <p:spPr>
          <a:xfrm>
            <a:off x="7067067" y="4846033"/>
            <a:ext cx="2144684" cy="1270537"/>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000" dirty="0">
                <a:solidFill>
                  <a:srgbClr val="115076"/>
                </a:solidFill>
              </a:rPr>
              <a:t>Elle pense que Dieu…</a:t>
            </a:r>
          </a:p>
        </p:txBody>
      </p:sp>
      <p:sp>
        <p:nvSpPr>
          <p:cNvPr id="12" name="Speech Bubble: Oval 11">
            <a:extLst>
              <a:ext uri="{FF2B5EF4-FFF2-40B4-BE49-F238E27FC236}">
                <a16:creationId xmlns:a16="http://schemas.microsoft.com/office/drawing/2014/main" id="{18C352BD-7EF0-B1B1-0F11-27FE37A64EFE}"/>
              </a:ext>
            </a:extLst>
          </p:cNvPr>
          <p:cNvSpPr/>
          <p:nvPr/>
        </p:nvSpPr>
        <p:spPr>
          <a:xfrm>
            <a:off x="8427979" y="3198682"/>
            <a:ext cx="3574472" cy="1790081"/>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000" dirty="0">
                <a:solidFill>
                  <a:srgbClr val="115076"/>
                </a:solidFill>
              </a:rPr>
              <a:t>Je pense que les gens qui habitent dans la banlieue sont…</a:t>
            </a:r>
          </a:p>
        </p:txBody>
      </p:sp>
      <p:sp>
        <p:nvSpPr>
          <p:cNvPr id="2" name="TextBox 1">
            <a:extLst>
              <a:ext uri="{FF2B5EF4-FFF2-40B4-BE49-F238E27FC236}">
                <a16:creationId xmlns:a16="http://schemas.microsoft.com/office/drawing/2014/main" id="{E76C423F-2737-DEEE-C898-C0D96B4F16BC}"/>
              </a:ext>
            </a:extLst>
          </p:cNvPr>
          <p:cNvSpPr txBox="1"/>
          <p:nvPr/>
        </p:nvSpPr>
        <p:spPr>
          <a:xfrm>
            <a:off x="319613" y="4267451"/>
            <a:ext cx="4014812" cy="2005152"/>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*l’ambiance (f.) </a:t>
            </a:r>
            <a:r>
              <a:rPr lang="fr-FR" b="0" dirty="0"/>
              <a:t>= </a:t>
            </a:r>
            <a:r>
              <a:rPr lang="en-GB" b="0" dirty="0"/>
              <a:t>atmosphere</a:t>
            </a:r>
          </a:p>
          <a:p>
            <a:r>
              <a:rPr lang="fr-FR" dirty="0"/>
              <a:t>*gris </a:t>
            </a:r>
            <a:r>
              <a:rPr lang="fr-FR" b="0" dirty="0"/>
              <a:t>= </a:t>
            </a:r>
            <a:r>
              <a:rPr lang="en-GB" b="0" dirty="0"/>
              <a:t>grey</a:t>
            </a:r>
          </a:p>
          <a:p>
            <a:r>
              <a:rPr lang="fr-FR" dirty="0"/>
              <a:t>*le béton </a:t>
            </a:r>
            <a:r>
              <a:rPr lang="fr-FR" b="0" dirty="0"/>
              <a:t>= </a:t>
            </a:r>
            <a:r>
              <a:rPr lang="en-GB" b="0" dirty="0"/>
              <a:t>concrete</a:t>
            </a:r>
          </a:p>
          <a:p>
            <a:r>
              <a:rPr lang="fr-FR" dirty="0"/>
              <a:t>*pleuvoir </a:t>
            </a:r>
            <a:r>
              <a:rPr lang="fr-FR" b="0" dirty="0"/>
              <a:t>= to </a:t>
            </a:r>
            <a:r>
              <a:rPr lang="en-GB" b="0" dirty="0"/>
              <a:t>rain</a:t>
            </a:r>
          </a:p>
          <a:p>
            <a:r>
              <a:rPr lang="fr-FR" dirty="0"/>
              <a:t>*cracher dessus </a:t>
            </a:r>
            <a:r>
              <a:rPr lang="fr-FR" b="0" dirty="0"/>
              <a:t>= to </a:t>
            </a:r>
            <a:r>
              <a:rPr lang="en-GB" b="0" dirty="0"/>
              <a:t>spit</a:t>
            </a:r>
            <a:r>
              <a:rPr lang="fr-FR" b="0" dirty="0"/>
              <a:t> on</a:t>
            </a:r>
          </a:p>
          <a:p>
            <a:endParaRPr lang="fr-FR" dirty="0"/>
          </a:p>
        </p:txBody>
      </p:sp>
      <p:pic>
        <p:nvPicPr>
          <p:cNvPr id="13" name="Picture 12" descr="A picture containing text&#10;&#10;Description automatically generated">
            <a:extLst>
              <a:ext uri="{FF2B5EF4-FFF2-40B4-BE49-F238E27FC236}">
                <a16:creationId xmlns:a16="http://schemas.microsoft.com/office/drawing/2014/main" id="{C0A4A8F5-C60C-6224-9F6D-FFE5C0DFD2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4284" y="5097443"/>
            <a:ext cx="2315803" cy="1270538"/>
          </a:xfrm>
          <a:prstGeom prst="rect">
            <a:avLst/>
          </a:prstGeom>
        </p:spPr>
      </p:pic>
    </p:spTree>
    <p:extLst>
      <p:ext uri="{BB962C8B-B14F-4D97-AF65-F5344CB8AC3E}">
        <p14:creationId xmlns:p14="http://schemas.microsoft.com/office/powerpoint/2010/main" val="1598688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Indefinite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B61C202E-C0AE-18A9-4134-FD91AF3E636A}"/>
              </a:ext>
            </a:extLst>
          </p:cNvPr>
          <p:cNvSpPr txBox="1"/>
          <p:nvPr/>
        </p:nvSpPr>
        <p:spPr>
          <a:xfrm>
            <a:off x="237066" y="1263075"/>
            <a:ext cx="11651504" cy="461665"/>
          </a:xfrm>
          <a:prstGeom prst="rect">
            <a:avLst/>
          </a:prstGeom>
          <a:noFill/>
        </p:spPr>
        <p:txBody>
          <a:bodyPr wrap="square" rtlCol="0">
            <a:spAutoFit/>
          </a:bodyPr>
          <a:lstStyle/>
          <a:p>
            <a:pPr algn="l"/>
            <a:r>
              <a:rPr lang="en-GB" sz="2400" dirty="0">
                <a:solidFill>
                  <a:srgbClr val="115076"/>
                </a:solidFill>
              </a:rPr>
              <a:t>You already know some indefinite adjectives:</a:t>
            </a:r>
          </a:p>
        </p:txBody>
      </p:sp>
      <p:sp>
        <p:nvSpPr>
          <p:cNvPr id="26" name="TextBox 25">
            <a:extLst>
              <a:ext uri="{FF2B5EF4-FFF2-40B4-BE49-F238E27FC236}">
                <a16:creationId xmlns:a16="http://schemas.microsoft.com/office/drawing/2014/main" id="{111F6625-9E7D-EC5F-3CA3-24AA70F2BF20}"/>
              </a:ext>
            </a:extLst>
          </p:cNvPr>
          <p:cNvSpPr txBox="1"/>
          <p:nvPr/>
        </p:nvSpPr>
        <p:spPr>
          <a:xfrm>
            <a:off x="237066" y="1853202"/>
            <a:ext cx="1592154" cy="461665"/>
          </a:xfrm>
          <a:prstGeom prst="rect">
            <a:avLst/>
          </a:prstGeom>
          <a:noFill/>
        </p:spPr>
        <p:txBody>
          <a:bodyPr wrap="square" rtlCol="0">
            <a:spAutoFit/>
          </a:bodyPr>
          <a:lstStyle/>
          <a:p>
            <a:pPr algn="l"/>
            <a:r>
              <a:rPr lang="fr-FR" sz="2400" b="1" dirty="0">
                <a:solidFill>
                  <a:srgbClr val="115076"/>
                </a:solidFill>
              </a:rPr>
              <a:t>chaque</a:t>
            </a:r>
          </a:p>
        </p:txBody>
      </p:sp>
      <p:sp>
        <p:nvSpPr>
          <p:cNvPr id="27" name="TextBox 26">
            <a:extLst>
              <a:ext uri="{FF2B5EF4-FFF2-40B4-BE49-F238E27FC236}">
                <a16:creationId xmlns:a16="http://schemas.microsoft.com/office/drawing/2014/main" id="{89F5C5FD-3B98-82AC-4F1E-C40C0E822A25}"/>
              </a:ext>
            </a:extLst>
          </p:cNvPr>
          <p:cNvSpPr txBox="1"/>
          <p:nvPr/>
        </p:nvSpPr>
        <p:spPr>
          <a:xfrm>
            <a:off x="3695884" y="1855561"/>
            <a:ext cx="1592154" cy="461665"/>
          </a:xfrm>
          <a:prstGeom prst="rect">
            <a:avLst/>
          </a:prstGeom>
          <a:noFill/>
        </p:spPr>
        <p:txBody>
          <a:bodyPr wrap="square" rtlCol="0">
            <a:spAutoFit/>
          </a:bodyPr>
          <a:lstStyle/>
          <a:p>
            <a:pPr algn="l"/>
            <a:r>
              <a:rPr lang="en-GB" sz="2400" dirty="0">
                <a:solidFill>
                  <a:srgbClr val="115076"/>
                </a:solidFill>
              </a:rPr>
              <a:t>each</a:t>
            </a:r>
          </a:p>
        </p:txBody>
      </p:sp>
      <p:sp>
        <p:nvSpPr>
          <p:cNvPr id="28" name="TextBox 27">
            <a:extLst>
              <a:ext uri="{FF2B5EF4-FFF2-40B4-BE49-F238E27FC236}">
                <a16:creationId xmlns:a16="http://schemas.microsoft.com/office/drawing/2014/main" id="{51853704-51BC-3A54-D4B6-7B70F9E6B73E}"/>
              </a:ext>
            </a:extLst>
          </p:cNvPr>
          <p:cNvSpPr txBox="1"/>
          <p:nvPr/>
        </p:nvSpPr>
        <p:spPr>
          <a:xfrm>
            <a:off x="6462274" y="1851526"/>
            <a:ext cx="1592154" cy="461665"/>
          </a:xfrm>
          <a:prstGeom prst="rect">
            <a:avLst/>
          </a:prstGeom>
          <a:noFill/>
        </p:spPr>
        <p:txBody>
          <a:bodyPr wrap="square" rtlCol="0">
            <a:spAutoFit/>
          </a:bodyPr>
          <a:lstStyle/>
          <a:p>
            <a:pPr algn="l"/>
            <a:r>
              <a:rPr lang="fr-FR" sz="2400" b="1" dirty="0">
                <a:solidFill>
                  <a:srgbClr val="115076"/>
                </a:solidFill>
              </a:rPr>
              <a:t>plusieurs</a:t>
            </a:r>
          </a:p>
        </p:txBody>
      </p:sp>
      <p:sp>
        <p:nvSpPr>
          <p:cNvPr id="29" name="TextBox 28">
            <a:extLst>
              <a:ext uri="{FF2B5EF4-FFF2-40B4-BE49-F238E27FC236}">
                <a16:creationId xmlns:a16="http://schemas.microsoft.com/office/drawing/2014/main" id="{5985BB16-E78C-B457-3C3C-084EB7C080E2}"/>
              </a:ext>
            </a:extLst>
          </p:cNvPr>
          <p:cNvSpPr txBox="1"/>
          <p:nvPr/>
        </p:nvSpPr>
        <p:spPr>
          <a:xfrm>
            <a:off x="9616717" y="1855846"/>
            <a:ext cx="1592154" cy="461665"/>
          </a:xfrm>
          <a:prstGeom prst="rect">
            <a:avLst/>
          </a:prstGeom>
          <a:noFill/>
        </p:spPr>
        <p:txBody>
          <a:bodyPr wrap="square" rtlCol="0">
            <a:spAutoFit/>
          </a:bodyPr>
          <a:lstStyle/>
          <a:p>
            <a:pPr algn="l"/>
            <a:r>
              <a:rPr lang="en-GB" sz="2400" dirty="0">
                <a:solidFill>
                  <a:srgbClr val="115076"/>
                </a:solidFill>
              </a:rPr>
              <a:t>several</a:t>
            </a:r>
          </a:p>
        </p:txBody>
      </p:sp>
      <p:sp>
        <p:nvSpPr>
          <p:cNvPr id="30" name="TextBox 29">
            <a:extLst>
              <a:ext uri="{FF2B5EF4-FFF2-40B4-BE49-F238E27FC236}">
                <a16:creationId xmlns:a16="http://schemas.microsoft.com/office/drawing/2014/main" id="{A9967502-32A1-6CEB-42E7-EDE16724E077}"/>
              </a:ext>
            </a:extLst>
          </p:cNvPr>
          <p:cNvSpPr txBox="1"/>
          <p:nvPr/>
        </p:nvSpPr>
        <p:spPr>
          <a:xfrm>
            <a:off x="237066" y="2443329"/>
            <a:ext cx="1592154" cy="461665"/>
          </a:xfrm>
          <a:prstGeom prst="rect">
            <a:avLst/>
          </a:prstGeom>
          <a:noFill/>
        </p:spPr>
        <p:txBody>
          <a:bodyPr wrap="square" rtlCol="0">
            <a:spAutoFit/>
          </a:bodyPr>
          <a:lstStyle/>
          <a:p>
            <a:pPr algn="l"/>
            <a:r>
              <a:rPr lang="fr-FR" sz="2400" b="1" dirty="0">
                <a:solidFill>
                  <a:srgbClr val="115076"/>
                </a:solidFill>
              </a:rPr>
              <a:t>m</a:t>
            </a:r>
            <a:r>
              <a:rPr lang="fr-FR" sz="2400" b="1" dirty="0">
                <a:solidFill>
                  <a:srgbClr val="115076"/>
                </a:solidFill>
                <a:latin typeface="Century Gothic" panose="020B0502020202020204" pitchFamily="34" charset="0"/>
              </a:rPr>
              <a:t>ême(s)</a:t>
            </a:r>
            <a:endParaRPr lang="fr-FR" sz="2400" b="1" dirty="0">
              <a:solidFill>
                <a:srgbClr val="115076"/>
              </a:solidFill>
            </a:endParaRPr>
          </a:p>
        </p:txBody>
      </p:sp>
      <p:sp>
        <p:nvSpPr>
          <p:cNvPr id="31" name="TextBox 30">
            <a:extLst>
              <a:ext uri="{FF2B5EF4-FFF2-40B4-BE49-F238E27FC236}">
                <a16:creationId xmlns:a16="http://schemas.microsoft.com/office/drawing/2014/main" id="{35DECB74-F776-7300-8F55-1BB30A742137}"/>
              </a:ext>
            </a:extLst>
          </p:cNvPr>
          <p:cNvSpPr txBox="1"/>
          <p:nvPr/>
        </p:nvSpPr>
        <p:spPr>
          <a:xfrm>
            <a:off x="3695884" y="2434666"/>
            <a:ext cx="1592154" cy="461665"/>
          </a:xfrm>
          <a:prstGeom prst="rect">
            <a:avLst/>
          </a:prstGeom>
          <a:noFill/>
        </p:spPr>
        <p:txBody>
          <a:bodyPr wrap="square" rtlCol="0">
            <a:spAutoFit/>
          </a:bodyPr>
          <a:lstStyle/>
          <a:p>
            <a:pPr algn="l"/>
            <a:r>
              <a:rPr lang="en-GB" sz="2400" dirty="0">
                <a:solidFill>
                  <a:srgbClr val="115076"/>
                </a:solidFill>
              </a:rPr>
              <a:t>same</a:t>
            </a:r>
          </a:p>
        </p:txBody>
      </p:sp>
      <p:sp>
        <p:nvSpPr>
          <p:cNvPr id="32" name="TextBox 31">
            <a:extLst>
              <a:ext uri="{FF2B5EF4-FFF2-40B4-BE49-F238E27FC236}">
                <a16:creationId xmlns:a16="http://schemas.microsoft.com/office/drawing/2014/main" id="{BB5366EE-93B3-A3B5-8D99-33F87E5552D1}"/>
              </a:ext>
            </a:extLst>
          </p:cNvPr>
          <p:cNvSpPr txBox="1"/>
          <p:nvPr/>
        </p:nvSpPr>
        <p:spPr>
          <a:xfrm>
            <a:off x="6481205" y="2439978"/>
            <a:ext cx="1592154" cy="461665"/>
          </a:xfrm>
          <a:prstGeom prst="rect">
            <a:avLst/>
          </a:prstGeom>
          <a:noFill/>
        </p:spPr>
        <p:txBody>
          <a:bodyPr wrap="square" rtlCol="0">
            <a:spAutoFit/>
          </a:bodyPr>
          <a:lstStyle/>
          <a:p>
            <a:pPr algn="l"/>
            <a:r>
              <a:rPr lang="fr-FR" sz="2400" b="1" dirty="0">
                <a:solidFill>
                  <a:srgbClr val="115076"/>
                </a:solidFill>
              </a:rPr>
              <a:t>autre(s)</a:t>
            </a:r>
          </a:p>
        </p:txBody>
      </p:sp>
      <p:sp>
        <p:nvSpPr>
          <p:cNvPr id="33" name="TextBox 32">
            <a:extLst>
              <a:ext uri="{FF2B5EF4-FFF2-40B4-BE49-F238E27FC236}">
                <a16:creationId xmlns:a16="http://schemas.microsoft.com/office/drawing/2014/main" id="{5F3F6BCE-D737-7C5C-4B9F-D8B35DE00765}"/>
              </a:ext>
            </a:extLst>
          </p:cNvPr>
          <p:cNvSpPr txBox="1"/>
          <p:nvPr/>
        </p:nvSpPr>
        <p:spPr>
          <a:xfrm>
            <a:off x="9616717" y="2435903"/>
            <a:ext cx="1592154" cy="461665"/>
          </a:xfrm>
          <a:prstGeom prst="rect">
            <a:avLst/>
          </a:prstGeom>
          <a:noFill/>
        </p:spPr>
        <p:txBody>
          <a:bodyPr wrap="square" rtlCol="0">
            <a:spAutoFit/>
          </a:bodyPr>
          <a:lstStyle/>
          <a:p>
            <a:pPr algn="l"/>
            <a:r>
              <a:rPr lang="en-GB" sz="2400" dirty="0">
                <a:solidFill>
                  <a:srgbClr val="115076"/>
                </a:solidFill>
              </a:rPr>
              <a:t>other</a:t>
            </a:r>
          </a:p>
        </p:txBody>
      </p:sp>
      <p:sp>
        <p:nvSpPr>
          <p:cNvPr id="34" name="TextBox 33">
            <a:extLst>
              <a:ext uri="{FF2B5EF4-FFF2-40B4-BE49-F238E27FC236}">
                <a16:creationId xmlns:a16="http://schemas.microsoft.com/office/drawing/2014/main" id="{DD4025E7-9F7E-6403-63A2-9A7470DA2267}"/>
              </a:ext>
            </a:extLst>
          </p:cNvPr>
          <p:cNvSpPr txBox="1"/>
          <p:nvPr/>
        </p:nvSpPr>
        <p:spPr>
          <a:xfrm>
            <a:off x="237065" y="3033456"/>
            <a:ext cx="2675469" cy="461665"/>
          </a:xfrm>
          <a:prstGeom prst="rect">
            <a:avLst/>
          </a:prstGeom>
          <a:noFill/>
        </p:spPr>
        <p:txBody>
          <a:bodyPr wrap="square" rtlCol="0">
            <a:spAutoFit/>
          </a:bodyPr>
          <a:lstStyle/>
          <a:p>
            <a:pPr algn="l"/>
            <a:r>
              <a:rPr lang="fr-FR" sz="2400" b="1" dirty="0">
                <a:solidFill>
                  <a:srgbClr val="115076"/>
                </a:solidFill>
              </a:rPr>
              <a:t>tout le, toute la</a:t>
            </a:r>
          </a:p>
        </p:txBody>
      </p:sp>
      <p:sp>
        <p:nvSpPr>
          <p:cNvPr id="35" name="TextBox 34">
            <a:extLst>
              <a:ext uri="{FF2B5EF4-FFF2-40B4-BE49-F238E27FC236}">
                <a16:creationId xmlns:a16="http://schemas.microsoft.com/office/drawing/2014/main" id="{54485A2D-36C2-BED2-4005-ACC2AC6F4EE3}"/>
              </a:ext>
            </a:extLst>
          </p:cNvPr>
          <p:cNvSpPr txBox="1"/>
          <p:nvPr/>
        </p:nvSpPr>
        <p:spPr>
          <a:xfrm>
            <a:off x="3695884" y="3029906"/>
            <a:ext cx="1592154" cy="461665"/>
          </a:xfrm>
          <a:prstGeom prst="rect">
            <a:avLst/>
          </a:prstGeom>
          <a:noFill/>
        </p:spPr>
        <p:txBody>
          <a:bodyPr wrap="square" rtlCol="0">
            <a:spAutoFit/>
          </a:bodyPr>
          <a:lstStyle/>
          <a:p>
            <a:pPr algn="l"/>
            <a:r>
              <a:rPr lang="en-GB" sz="2400" dirty="0">
                <a:solidFill>
                  <a:srgbClr val="115076"/>
                </a:solidFill>
              </a:rPr>
              <a:t>whole</a:t>
            </a:r>
          </a:p>
        </p:txBody>
      </p:sp>
      <p:sp>
        <p:nvSpPr>
          <p:cNvPr id="36" name="TextBox 35">
            <a:extLst>
              <a:ext uri="{FF2B5EF4-FFF2-40B4-BE49-F238E27FC236}">
                <a16:creationId xmlns:a16="http://schemas.microsoft.com/office/drawing/2014/main" id="{B32C6C5F-1B58-2636-355F-2DF8A5EB2FE7}"/>
              </a:ext>
            </a:extLst>
          </p:cNvPr>
          <p:cNvSpPr txBox="1"/>
          <p:nvPr/>
        </p:nvSpPr>
        <p:spPr>
          <a:xfrm>
            <a:off x="237066" y="3623583"/>
            <a:ext cx="11672855" cy="1200329"/>
          </a:xfrm>
          <a:prstGeom prst="rect">
            <a:avLst/>
          </a:prstGeom>
          <a:noFill/>
        </p:spPr>
        <p:txBody>
          <a:bodyPr wrap="square" rtlCol="0">
            <a:spAutoFit/>
          </a:bodyPr>
          <a:lstStyle/>
          <a:p>
            <a:pPr algn="l"/>
            <a:r>
              <a:rPr lang="en-GB" sz="2400" dirty="0">
                <a:solidFill>
                  <a:srgbClr val="115076"/>
                </a:solidFill>
              </a:rPr>
              <a:t>Remember, indefinite adjectives go</a:t>
            </a:r>
            <a:r>
              <a:rPr lang="en-GB" sz="2400" b="1" dirty="0">
                <a:solidFill>
                  <a:srgbClr val="115076"/>
                </a:solidFill>
              </a:rPr>
              <a:t> before </a:t>
            </a:r>
            <a:r>
              <a:rPr lang="en-GB" sz="2400" dirty="0">
                <a:solidFill>
                  <a:srgbClr val="115076"/>
                </a:solidFill>
              </a:rPr>
              <a:t>the noun they describe. </a:t>
            </a:r>
          </a:p>
          <a:p>
            <a:pPr algn="l"/>
            <a:r>
              <a:rPr lang="en-GB" sz="2400" b="1" dirty="0">
                <a:solidFill>
                  <a:srgbClr val="115076"/>
                </a:solidFill>
              </a:rPr>
              <a:t>Tout le </a:t>
            </a:r>
            <a:r>
              <a:rPr lang="en-GB" sz="2400" dirty="0">
                <a:solidFill>
                  <a:srgbClr val="115076"/>
                </a:solidFill>
              </a:rPr>
              <a:t>agrees in number and gender. </a:t>
            </a:r>
            <a:r>
              <a:rPr lang="fr-FR" sz="2400" b="1" dirty="0">
                <a:solidFill>
                  <a:srgbClr val="115076"/>
                </a:solidFill>
              </a:rPr>
              <a:t>M</a:t>
            </a:r>
            <a:r>
              <a:rPr lang="fr-FR" sz="2400" b="1" dirty="0">
                <a:solidFill>
                  <a:srgbClr val="115076"/>
                </a:solidFill>
                <a:latin typeface="Century Gothic" panose="020B0502020202020204" pitchFamily="34" charset="0"/>
              </a:rPr>
              <a:t>ême</a:t>
            </a:r>
            <a:r>
              <a:rPr lang="en-GB" sz="2400" dirty="0">
                <a:solidFill>
                  <a:srgbClr val="115076"/>
                </a:solidFill>
                <a:latin typeface="Century Gothic" panose="020B0502020202020204" pitchFamily="34" charset="0"/>
              </a:rPr>
              <a:t> and </a:t>
            </a:r>
            <a:r>
              <a:rPr lang="fr-FR" sz="2400" b="1" dirty="0">
                <a:solidFill>
                  <a:srgbClr val="115076"/>
                </a:solidFill>
                <a:latin typeface="Century Gothic" panose="020B0502020202020204" pitchFamily="34" charset="0"/>
              </a:rPr>
              <a:t>autre</a:t>
            </a:r>
            <a:r>
              <a:rPr lang="en-GB" sz="2400" dirty="0">
                <a:solidFill>
                  <a:srgbClr val="115076"/>
                </a:solidFill>
                <a:latin typeface="Century Gothic" panose="020B0502020202020204" pitchFamily="34" charset="0"/>
              </a:rPr>
              <a:t> agree for number. </a:t>
            </a:r>
            <a:r>
              <a:rPr lang="fr-FR" sz="2400" b="1" dirty="0">
                <a:solidFill>
                  <a:srgbClr val="115076"/>
                </a:solidFill>
                <a:latin typeface="Century Gothic" panose="020B0502020202020204" pitchFamily="34" charset="0"/>
              </a:rPr>
              <a:t>Chaque</a:t>
            </a:r>
            <a:r>
              <a:rPr lang="en-GB" sz="2400" b="1" dirty="0">
                <a:solidFill>
                  <a:srgbClr val="115076"/>
                </a:solidFill>
                <a:latin typeface="Century Gothic" panose="020B0502020202020204" pitchFamily="34" charset="0"/>
              </a:rPr>
              <a:t> </a:t>
            </a:r>
            <a:r>
              <a:rPr lang="en-GB" sz="2400" dirty="0">
                <a:solidFill>
                  <a:srgbClr val="115076"/>
                </a:solidFill>
                <a:latin typeface="Century Gothic" panose="020B0502020202020204" pitchFamily="34" charset="0"/>
              </a:rPr>
              <a:t>and </a:t>
            </a:r>
            <a:r>
              <a:rPr lang="fr-FR" sz="2400" b="1" dirty="0">
                <a:solidFill>
                  <a:srgbClr val="115076"/>
                </a:solidFill>
                <a:latin typeface="Century Gothic" panose="020B0502020202020204" pitchFamily="34" charset="0"/>
              </a:rPr>
              <a:t>plusieurs</a:t>
            </a:r>
            <a:r>
              <a:rPr lang="en-GB" sz="2400" b="1" dirty="0">
                <a:solidFill>
                  <a:srgbClr val="115076"/>
                </a:solidFill>
                <a:latin typeface="Century Gothic" panose="020B0502020202020204" pitchFamily="34" charset="0"/>
              </a:rPr>
              <a:t> </a:t>
            </a:r>
            <a:r>
              <a:rPr lang="en-GB" sz="2400" dirty="0">
                <a:solidFill>
                  <a:srgbClr val="115076"/>
                </a:solidFill>
                <a:latin typeface="Century Gothic" panose="020B0502020202020204" pitchFamily="34" charset="0"/>
              </a:rPr>
              <a:t>always stay the same.</a:t>
            </a:r>
            <a:endParaRPr lang="en-GB" sz="2400" dirty="0">
              <a:solidFill>
                <a:srgbClr val="115076"/>
              </a:solidFill>
            </a:endParaRPr>
          </a:p>
        </p:txBody>
      </p:sp>
      <p:sp>
        <p:nvSpPr>
          <p:cNvPr id="37" name="TextBox 36">
            <a:extLst>
              <a:ext uri="{FF2B5EF4-FFF2-40B4-BE49-F238E27FC236}">
                <a16:creationId xmlns:a16="http://schemas.microsoft.com/office/drawing/2014/main" id="{DBEFD153-EE78-968E-C075-05143AD5D819}"/>
              </a:ext>
            </a:extLst>
          </p:cNvPr>
          <p:cNvSpPr txBox="1"/>
          <p:nvPr/>
        </p:nvSpPr>
        <p:spPr>
          <a:xfrm>
            <a:off x="6481205" y="3037440"/>
            <a:ext cx="2828634" cy="461665"/>
          </a:xfrm>
          <a:prstGeom prst="rect">
            <a:avLst/>
          </a:prstGeom>
          <a:noFill/>
        </p:spPr>
        <p:txBody>
          <a:bodyPr wrap="square" rtlCol="0">
            <a:spAutoFit/>
          </a:bodyPr>
          <a:lstStyle/>
          <a:p>
            <a:pPr algn="l"/>
            <a:r>
              <a:rPr lang="fr-FR" sz="2400" b="1" dirty="0">
                <a:solidFill>
                  <a:srgbClr val="115076"/>
                </a:solidFill>
              </a:rPr>
              <a:t>tous les, toutes les</a:t>
            </a:r>
          </a:p>
        </p:txBody>
      </p:sp>
      <p:sp>
        <p:nvSpPr>
          <p:cNvPr id="38" name="TextBox 37">
            <a:extLst>
              <a:ext uri="{FF2B5EF4-FFF2-40B4-BE49-F238E27FC236}">
                <a16:creationId xmlns:a16="http://schemas.microsoft.com/office/drawing/2014/main" id="{FD2BA321-88CA-D978-A757-A348C2C9495C}"/>
              </a:ext>
            </a:extLst>
          </p:cNvPr>
          <p:cNvSpPr txBox="1"/>
          <p:nvPr/>
        </p:nvSpPr>
        <p:spPr>
          <a:xfrm>
            <a:off x="9616717" y="3037439"/>
            <a:ext cx="1592154" cy="461665"/>
          </a:xfrm>
          <a:prstGeom prst="rect">
            <a:avLst/>
          </a:prstGeom>
          <a:noFill/>
        </p:spPr>
        <p:txBody>
          <a:bodyPr wrap="square" rtlCol="0">
            <a:spAutoFit/>
          </a:bodyPr>
          <a:lstStyle/>
          <a:p>
            <a:pPr algn="l"/>
            <a:r>
              <a:rPr lang="fr-FR" sz="2400" dirty="0">
                <a:solidFill>
                  <a:srgbClr val="115076"/>
                </a:solidFill>
              </a:rPr>
              <a:t>all</a:t>
            </a:r>
          </a:p>
        </p:txBody>
      </p:sp>
      <p:sp>
        <p:nvSpPr>
          <p:cNvPr id="43" name="TextBox 42">
            <a:extLst>
              <a:ext uri="{FF2B5EF4-FFF2-40B4-BE49-F238E27FC236}">
                <a16:creationId xmlns:a16="http://schemas.microsoft.com/office/drawing/2014/main" id="{31783B48-B3C6-AF82-6D89-25D4F28F08DA}"/>
              </a:ext>
            </a:extLst>
          </p:cNvPr>
          <p:cNvSpPr txBox="1"/>
          <p:nvPr/>
        </p:nvSpPr>
        <p:spPr>
          <a:xfrm>
            <a:off x="211869" y="4879880"/>
            <a:ext cx="11384332" cy="830997"/>
          </a:xfrm>
          <a:prstGeom prst="rect">
            <a:avLst/>
          </a:prstGeom>
          <a:noFill/>
        </p:spPr>
        <p:txBody>
          <a:bodyPr wrap="square" rtlCol="0">
            <a:spAutoFit/>
          </a:bodyPr>
          <a:lstStyle/>
          <a:p>
            <a:pPr algn="l"/>
            <a:r>
              <a:rPr lang="en-GB" sz="2400" dirty="0">
                <a:solidFill>
                  <a:srgbClr val="115076"/>
                </a:solidFill>
              </a:rPr>
              <a:t>Another indefinite adjective is </a:t>
            </a:r>
            <a:r>
              <a:rPr lang="fr-FR" sz="2400" b="1" dirty="0">
                <a:solidFill>
                  <a:srgbClr val="115076"/>
                </a:solidFill>
              </a:rPr>
              <a:t>quelques</a:t>
            </a:r>
            <a:r>
              <a:rPr lang="en-GB" sz="2400" dirty="0">
                <a:solidFill>
                  <a:srgbClr val="115076"/>
                </a:solidFill>
              </a:rPr>
              <a:t>, which means </a:t>
            </a:r>
            <a:r>
              <a:rPr lang="en-GB" sz="2400" b="1" dirty="0">
                <a:solidFill>
                  <a:srgbClr val="115076"/>
                </a:solidFill>
              </a:rPr>
              <a:t>some</a:t>
            </a:r>
            <a:r>
              <a:rPr lang="en-GB" sz="2400" dirty="0">
                <a:solidFill>
                  <a:srgbClr val="115076"/>
                </a:solidFill>
              </a:rPr>
              <a:t>. </a:t>
            </a:r>
          </a:p>
          <a:p>
            <a:pPr algn="l"/>
            <a:r>
              <a:rPr lang="fr-FR" sz="2400" b="1" dirty="0">
                <a:solidFill>
                  <a:srgbClr val="115076"/>
                </a:solidFill>
              </a:rPr>
              <a:t>Quelques</a:t>
            </a:r>
            <a:r>
              <a:rPr lang="en-GB" sz="2400" dirty="0">
                <a:solidFill>
                  <a:srgbClr val="115076"/>
                </a:solidFill>
              </a:rPr>
              <a:t> agrees in </a:t>
            </a:r>
            <a:r>
              <a:rPr lang="en-GB" sz="2400" b="1" dirty="0">
                <a:solidFill>
                  <a:srgbClr val="115076"/>
                </a:solidFill>
              </a:rPr>
              <a:t>number</a:t>
            </a:r>
            <a:r>
              <a:rPr lang="en-GB" sz="2400" dirty="0">
                <a:solidFill>
                  <a:srgbClr val="115076"/>
                </a:solidFill>
              </a:rPr>
              <a:t>, so it is usually </a:t>
            </a:r>
            <a:r>
              <a:rPr lang="en-GB" sz="2400" b="1" dirty="0">
                <a:solidFill>
                  <a:srgbClr val="115076"/>
                </a:solidFill>
              </a:rPr>
              <a:t>plural</a:t>
            </a:r>
            <a:r>
              <a:rPr lang="en-GB" sz="2400" dirty="0">
                <a:solidFill>
                  <a:srgbClr val="115076"/>
                </a:solidFill>
              </a:rPr>
              <a:t>.</a:t>
            </a:r>
          </a:p>
        </p:txBody>
      </p:sp>
      <p:sp>
        <p:nvSpPr>
          <p:cNvPr id="44" name="TextBox 43">
            <a:extLst>
              <a:ext uri="{FF2B5EF4-FFF2-40B4-BE49-F238E27FC236}">
                <a16:creationId xmlns:a16="http://schemas.microsoft.com/office/drawing/2014/main" id="{C00FA010-7C05-A3F1-1A91-79A2B352100A}"/>
              </a:ext>
            </a:extLst>
          </p:cNvPr>
          <p:cNvSpPr txBox="1"/>
          <p:nvPr/>
        </p:nvSpPr>
        <p:spPr>
          <a:xfrm>
            <a:off x="237066" y="5763297"/>
            <a:ext cx="3458818" cy="461665"/>
          </a:xfrm>
          <a:prstGeom prst="rect">
            <a:avLst/>
          </a:prstGeom>
          <a:noFill/>
        </p:spPr>
        <p:txBody>
          <a:bodyPr wrap="square" rtlCol="0">
            <a:spAutoFit/>
          </a:bodyPr>
          <a:lstStyle/>
          <a:p>
            <a:pPr algn="l"/>
            <a:r>
              <a:rPr lang="fr-FR" sz="2400" b="1" dirty="0">
                <a:solidFill>
                  <a:srgbClr val="115076"/>
                </a:solidFill>
              </a:rPr>
              <a:t>quelques difficultés</a:t>
            </a:r>
          </a:p>
        </p:txBody>
      </p:sp>
      <p:sp>
        <p:nvSpPr>
          <p:cNvPr id="45" name="TextBox 44">
            <a:extLst>
              <a:ext uri="{FF2B5EF4-FFF2-40B4-BE49-F238E27FC236}">
                <a16:creationId xmlns:a16="http://schemas.microsoft.com/office/drawing/2014/main" id="{864CABB2-E397-7E36-C6A6-9AFAC56253CE}"/>
              </a:ext>
            </a:extLst>
          </p:cNvPr>
          <p:cNvSpPr txBox="1"/>
          <p:nvPr/>
        </p:nvSpPr>
        <p:spPr>
          <a:xfrm>
            <a:off x="3695884" y="5766846"/>
            <a:ext cx="2976772" cy="461665"/>
          </a:xfrm>
          <a:prstGeom prst="rect">
            <a:avLst/>
          </a:prstGeom>
          <a:noFill/>
        </p:spPr>
        <p:txBody>
          <a:bodyPr wrap="square" rtlCol="0">
            <a:spAutoFit/>
          </a:bodyPr>
          <a:lstStyle/>
          <a:p>
            <a:pPr algn="l"/>
            <a:r>
              <a:rPr lang="en-GB" sz="2400" dirty="0">
                <a:solidFill>
                  <a:srgbClr val="115076"/>
                </a:solidFill>
              </a:rPr>
              <a:t>some</a:t>
            </a:r>
            <a:r>
              <a:rPr lang="fr-FR" sz="2400" dirty="0">
                <a:solidFill>
                  <a:srgbClr val="115076"/>
                </a:solidFill>
              </a:rPr>
              <a:t> </a:t>
            </a:r>
            <a:r>
              <a:rPr lang="en-GB" sz="2400" dirty="0">
                <a:solidFill>
                  <a:srgbClr val="115076"/>
                </a:solidFill>
              </a:rPr>
              <a:t>difficulties</a:t>
            </a:r>
          </a:p>
        </p:txBody>
      </p:sp>
      <p:sp>
        <p:nvSpPr>
          <p:cNvPr id="46" name="TextBox 45">
            <a:extLst>
              <a:ext uri="{FF2B5EF4-FFF2-40B4-BE49-F238E27FC236}">
                <a16:creationId xmlns:a16="http://schemas.microsoft.com/office/drawing/2014/main" id="{8A9330D1-8550-D79E-1B8E-CB2ADD16C11B}"/>
              </a:ext>
            </a:extLst>
          </p:cNvPr>
          <p:cNvSpPr txBox="1"/>
          <p:nvPr/>
        </p:nvSpPr>
        <p:spPr>
          <a:xfrm>
            <a:off x="6333067" y="5773859"/>
            <a:ext cx="2976772" cy="461665"/>
          </a:xfrm>
          <a:prstGeom prst="rect">
            <a:avLst/>
          </a:prstGeom>
          <a:noFill/>
        </p:spPr>
        <p:txBody>
          <a:bodyPr wrap="square" rtlCol="0">
            <a:spAutoFit/>
          </a:bodyPr>
          <a:lstStyle/>
          <a:p>
            <a:pPr algn="l"/>
            <a:r>
              <a:rPr lang="fr-FR" sz="2400" b="1" dirty="0">
                <a:solidFill>
                  <a:srgbClr val="115076"/>
                </a:solidFill>
              </a:rPr>
              <a:t>quelques gar</a:t>
            </a:r>
            <a:r>
              <a:rPr lang="fr-FR" sz="2400" b="1" dirty="0">
                <a:solidFill>
                  <a:srgbClr val="115076"/>
                </a:solidFill>
                <a:latin typeface="Century Gothic" panose="020B0502020202020204" pitchFamily="34" charset="0"/>
              </a:rPr>
              <a:t>çons</a:t>
            </a:r>
            <a:endParaRPr lang="fr-FR" sz="2400" b="1" dirty="0">
              <a:solidFill>
                <a:srgbClr val="115076"/>
              </a:solidFill>
            </a:endParaRPr>
          </a:p>
        </p:txBody>
      </p:sp>
      <p:sp>
        <p:nvSpPr>
          <p:cNvPr id="47" name="TextBox 46">
            <a:extLst>
              <a:ext uri="{FF2B5EF4-FFF2-40B4-BE49-F238E27FC236}">
                <a16:creationId xmlns:a16="http://schemas.microsoft.com/office/drawing/2014/main" id="{E844F728-ED8B-0523-81E7-B2255AE4A076}"/>
              </a:ext>
            </a:extLst>
          </p:cNvPr>
          <p:cNvSpPr txBox="1"/>
          <p:nvPr/>
        </p:nvSpPr>
        <p:spPr>
          <a:xfrm>
            <a:off x="9215228" y="5754597"/>
            <a:ext cx="2976772" cy="461665"/>
          </a:xfrm>
          <a:prstGeom prst="rect">
            <a:avLst/>
          </a:prstGeom>
          <a:noFill/>
        </p:spPr>
        <p:txBody>
          <a:bodyPr wrap="square" rtlCol="0">
            <a:spAutoFit/>
          </a:bodyPr>
          <a:lstStyle/>
          <a:p>
            <a:pPr algn="l"/>
            <a:r>
              <a:rPr lang="en-GB" sz="2400" dirty="0">
                <a:solidFill>
                  <a:srgbClr val="115076"/>
                </a:solidFill>
              </a:rPr>
              <a:t>some</a:t>
            </a:r>
            <a:r>
              <a:rPr lang="fr-FR" sz="2400" dirty="0">
                <a:solidFill>
                  <a:srgbClr val="115076"/>
                </a:solidFill>
              </a:rPr>
              <a:t> boys</a:t>
            </a:r>
          </a:p>
        </p:txBody>
      </p:sp>
    </p:spTree>
    <p:extLst>
      <p:ext uri="{BB962C8B-B14F-4D97-AF65-F5344CB8AC3E}">
        <p14:creationId xmlns:p14="http://schemas.microsoft.com/office/powerpoint/2010/main" val="3176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8" grpId="0"/>
      <p:bldP spid="29" grpId="0"/>
      <p:bldP spid="30" grpId="0"/>
      <p:bldP spid="31" grpId="0"/>
      <p:bldP spid="32" grpId="0"/>
      <p:bldP spid="33" grpId="0"/>
      <p:bldP spid="34" grpId="0"/>
      <p:bldP spid="35" grpId="0"/>
      <p:bldP spid="36" grpId="0"/>
      <p:bldP spid="37" grpId="0"/>
      <p:bldP spid="38" grpId="0"/>
      <p:bldP spid="43" grpId="0"/>
      <p:bldP spid="44" grpId="0"/>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à Paris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écrire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61C202E-C0AE-18A9-4134-FD91AF3E636A}"/>
              </a:ext>
            </a:extLst>
          </p:cNvPr>
          <p:cNvSpPr txBox="1"/>
          <p:nvPr/>
        </p:nvSpPr>
        <p:spPr>
          <a:xfrm>
            <a:off x="258417" y="1510748"/>
            <a:ext cx="11651504" cy="4524315"/>
          </a:xfrm>
          <a:prstGeom prst="rect">
            <a:avLst/>
          </a:prstGeom>
          <a:noFill/>
        </p:spPr>
        <p:txBody>
          <a:bodyPr wrap="square" rtlCol="0">
            <a:spAutoFit/>
          </a:bodyPr>
          <a:lstStyle/>
          <a:p>
            <a:pPr algn="l"/>
            <a:r>
              <a:rPr lang="fr-FR" sz="2400" dirty="0">
                <a:solidFill>
                  <a:srgbClr val="115076"/>
                </a:solidFill>
              </a:rPr>
              <a:t>Remplis les blancs.</a:t>
            </a:r>
          </a:p>
          <a:p>
            <a:pPr algn="l"/>
            <a:endParaRPr lang="fr-FR" sz="2400" dirty="0">
              <a:solidFill>
                <a:srgbClr val="115076"/>
              </a:solidFill>
            </a:endParaRPr>
          </a:p>
          <a:p>
            <a:pPr marL="457200" indent="-457200" algn="l">
              <a:buAutoNum type="arabicPeriod"/>
            </a:pPr>
            <a:r>
              <a:rPr lang="fr-FR" sz="2400" dirty="0">
                <a:solidFill>
                  <a:srgbClr val="115076"/>
                </a:solidFill>
              </a:rPr>
              <a:t>__________ personne </a:t>
            </a:r>
            <a:r>
              <a:rPr lang="fr-FR" sz="2400" dirty="0">
                <a:solidFill>
                  <a:srgbClr val="115076"/>
                </a:solidFill>
                <a:latin typeface="Century Gothic" panose="020B0502020202020204" pitchFamily="34" charset="0"/>
              </a:rPr>
              <a:t>à Paris a une expérience personnelle de la ville.</a:t>
            </a:r>
          </a:p>
          <a:p>
            <a:pPr marL="457200" indent="-457200" algn="l">
              <a:buAutoNum type="arabicPeriod"/>
            </a:pPr>
            <a:r>
              <a:rPr lang="fr-FR" sz="2400" dirty="0">
                <a:solidFill>
                  <a:srgbClr val="115076"/>
                </a:solidFill>
                <a:latin typeface="Century Gothic" panose="020B0502020202020204" pitchFamily="34" charset="0"/>
              </a:rPr>
              <a:t>Presque __________ les touristes pensent que Paris est une belle ville.</a:t>
            </a:r>
          </a:p>
          <a:p>
            <a:pPr marL="457200" indent="-457200" algn="l">
              <a:buAutoNum type="arabicPeriod"/>
            </a:pPr>
            <a:r>
              <a:rPr lang="fr-FR" sz="2400" dirty="0">
                <a:solidFill>
                  <a:srgbClr val="115076"/>
                </a:solidFill>
                <a:latin typeface="Century Gothic" panose="020B0502020202020204" pitchFamily="34" charset="0"/>
              </a:rPr>
              <a:t>__________ groupes d’immigrants habitent dans la banlieue.</a:t>
            </a:r>
          </a:p>
          <a:p>
            <a:pPr marL="457200" indent="-457200" algn="l">
              <a:buAutoNum type="arabicPeriod"/>
            </a:pPr>
            <a:r>
              <a:rPr lang="fr-FR" sz="2400" dirty="0">
                <a:solidFill>
                  <a:srgbClr val="115076"/>
                </a:solidFill>
                <a:latin typeface="Century Gothic" panose="020B0502020202020204" pitchFamily="34" charset="0"/>
              </a:rPr>
              <a:t>Ils n’ont pas la _________ expérience que les touristes. Ils ont _________ difficultés.</a:t>
            </a:r>
          </a:p>
          <a:p>
            <a:pPr marL="457200" indent="-457200" algn="l">
              <a:buAutoNum type="arabicPeriod"/>
            </a:pPr>
            <a:r>
              <a:rPr lang="fr-FR" sz="2400" dirty="0">
                <a:solidFill>
                  <a:srgbClr val="115076"/>
                </a:solidFill>
                <a:latin typeface="Century Gothic" panose="020B0502020202020204" pitchFamily="34" charset="0"/>
              </a:rPr>
              <a:t>Les immigrants à Paris viennent de __________ pays africains, et _________ immigrants sont d’__________ pays comme l’Afghanistan.</a:t>
            </a:r>
          </a:p>
          <a:p>
            <a:pPr marL="457200" indent="-457200" algn="l">
              <a:buAutoNum type="arabicPeriod"/>
            </a:pPr>
            <a:r>
              <a:rPr lang="fr-FR" sz="2400" dirty="0">
                <a:solidFill>
                  <a:srgbClr val="115076"/>
                </a:solidFill>
                <a:latin typeface="Century Gothic" panose="020B0502020202020204" pitchFamily="34" charset="0"/>
              </a:rPr>
              <a:t>Les immigrants afghans n’ont pas la __________ expérience que les immigrants des anciennes colonies françaises, parce que __________ ne parlent pas le français.</a:t>
            </a:r>
          </a:p>
        </p:txBody>
      </p:sp>
      <p:sp>
        <p:nvSpPr>
          <p:cNvPr id="10" name="Rounded Rectangle 46">
            <a:extLst>
              <a:ext uri="{FF2B5EF4-FFF2-40B4-BE49-F238E27FC236}">
                <a16:creationId xmlns:a16="http://schemas.microsoft.com/office/drawing/2014/main" id="{4D537BAF-BD1C-38A4-28DA-4A420115C31B}"/>
              </a:ext>
            </a:extLst>
          </p:cNvPr>
          <p:cNvSpPr/>
          <p:nvPr/>
        </p:nvSpPr>
        <p:spPr>
          <a:xfrm>
            <a:off x="5534997" y="131094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tous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ounded Rectangle 46">
            <a:extLst>
              <a:ext uri="{FF2B5EF4-FFF2-40B4-BE49-F238E27FC236}">
                <a16:creationId xmlns:a16="http://schemas.microsoft.com/office/drawing/2014/main" id="{03F698E6-AD0E-7066-3DA3-F25617FCB4EA}"/>
              </a:ext>
            </a:extLst>
          </p:cNvPr>
          <p:cNvSpPr/>
          <p:nvPr/>
        </p:nvSpPr>
        <p:spPr>
          <a:xfrm>
            <a:off x="9826691" y="1832204"/>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t>
            </a: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rPr>
              <a:t>ême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46">
            <a:extLst>
              <a:ext uri="{FF2B5EF4-FFF2-40B4-BE49-F238E27FC236}">
                <a16:creationId xmlns:a16="http://schemas.microsoft.com/office/drawing/2014/main" id="{164B7F9B-BDEA-44E0-7B45-1E403CB65CDD}"/>
              </a:ext>
            </a:extLst>
          </p:cNvPr>
          <p:cNvSpPr/>
          <p:nvPr/>
        </p:nvSpPr>
        <p:spPr>
          <a:xfrm>
            <a:off x="7676800" y="1832204"/>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plusieurs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939A62C5-8D5A-A3DC-30DD-9B743E9F2A10}"/>
              </a:ext>
            </a:extLst>
          </p:cNvPr>
          <p:cNvSpPr/>
          <p:nvPr/>
        </p:nvSpPr>
        <p:spPr>
          <a:xfrm>
            <a:off x="3389150" y="1808504"/>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chaque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46">
            <a:extLst>
              <a:ext uri="{FF2B5EF4-FFF2-40B4-BE49-F238E27FC236}">
                <a16:creationId xmlns:a16="http://schemas.microsoft.com/office/drawing/2014/main" id="{A5FD7FB1-C4DE-86AB-A284-4703F972043C}"/>
              </a:ext>
            </a:extLst>
          </p:cNvPr>
          <p:cNvSpPr/>
          <p:nvPr/>
        </p:nvSpPr>
        <p:spPr>
          <a:xfrm>
            <a:off x="9826691" y="131094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autres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25E9ACEC-F8B0-EF4A-C7A9-80C65CDEAB13}"/>
              </a:ext>
            </a:extLst>
          </p:cNvPr>
          <p:cNvSpPr/>
          <p:nvPr/>
        </p:nvSpPr>
        <p:spPr>
          <a:xfrm>
            <a:off x="7680844" y="131094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t>
            </a: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rPr>
              <a:t>ême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46">
            <a:extLst>
              <a:ext uri="{FF2B5EF4-FFF2-40B4-BE49-F238E27FC236}">
                <a16:creationId xmlns:a16="http://schemas.microsoft.com/office/drawing/2014/main" id="{426F4F2B-1EB9-03F0-3FBC-B5DCD2D588C1}"/>
              </a:ext>
            </a:extLst>
          </p:cNvPr>
          <p:cNvSpPr/>
          <p:nvPr/>
        </p:nvSpPr>
        <p:spPr>
          <a:xfrm>
            <a:off x="3389150" y="131094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tous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46">
            <a:extLst>
              <a:ext uri="{FF2B5EF4-FFF2-40B4-BE49-F238E27FC236}">
                <a16:creationId xmlns:a16="http://schemas.microsoft.com/office/drawing/2014/main" id="{C08E4018-F765-0988-8A74-CFEEB4AA6E8F}"/>
              </a:ext>
            </a:extLst>
          </p:cNvPr>
          <p:cNvSpPr/>
          <p:nvPr/>
        </p:nvSpPr>
        <p:spPr>
          <a:xfrm>
            <a:off x="5534997" y="1832204"/>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plusieurs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46">
            <a:extLst>
              <a:ext uri="{FF2B5EF4-FFF2-40B4-BE49-F238E27FC236}">
                <a16:creationId xmlns:a16="http://schemas.microsoft.com/office/drawing/2014/main" id="{416DD6F6-B351-4073-1F10-554104D2D088}"/>
              </a:ext>
            </a:extLst>
          </p:cNvPr>
          <p:cNvSpPr/>
          <p:nvPr/>
        </p:nvSpPr>
        <p:spPr>
          <a:xfrm>
            <a:off x="2034616" y="2648703"/>
            <a:ext cx="158333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tous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46">
            <a:extLst>
              <a:ext uri="{FF2B5EF4-FFF2-40B4-BE49-F238E27FC236}">
                <a16:creationId xmlns:a16="http://schemas.microsoft.com/office/drawing/2014/main" id="{60EFD39D-DCB8-4D8D-6F12-4DECF2D7E0B8}"/>
              </a:ext>
            </a:extLst>
          </p:cNvPr>
          <p:cNvSpPr/>
          <p:nvPr/>
        </p:nvSpPr>
        <p:spPr>
          <a:xfrm>
            <a:off x="767344" y="2239143"/>
            <a:ext cx="158333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prstClr val="white"/>
                </a:solidFill>
                <a:latin typeface="Century Gothic" panose="020B0502020202020204" pitchFamily="34" charset="0"/>
              </a:rPr>
              <a:t>C</a:t>
            </a: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haque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46">
            <a:extLst>
              <a:ext uri="{FF2B5EF4-FFF2-40B4-BE49-F238E27FC236}">
                <a16:creationId xmlns:a16="http://schemas.microsoft.com/office/drawing/2014/main" id="{0DC8724A-71F1-E2BB-2C10-F46EE070DAF8}"/>
              </a:ext>
            </a:extLst>
          </p:cNvPr>
          <p:cNvSpPr/>
          <p:nvPr/>
        </p:nvSpPr>
        <p:spPr>
          <a:xfrm>
            <a:off x="743165" y="2995459"/>
            <a:ext cx="158333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prstClr val="white"/>
                </a:solidFill>
                <a:latin typeface="Century Gothic" panose="020B0502020202020204" pitchFamily="34" charset="0"/>
              </a:rPr>
              <a:t>P</a:t>
            </a: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lusieurs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46">
            <a:extLst>
              <a:ext uri="{FF2B5EF4-FFF2-40B4-BE49-F238E27FC236}">
                <a16:creationId xmlns:a16="http://schemas.microsoft.com/office/drawing/2014/main" id="{F3EA0B36-0029-9950-BFB8-7DF6749ABB17}"/>
              </a:ext>
            </a:extLst>
          </p:cNvPr>
          <p:cNvSpPr/>
          <p:nvPr/>
        </p:nvSpPr>
        <p:spPr>
          <a:xfrm>
            <a:off x="2965409" y="3331260"/>
            <a:ext cx="137350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t>
            </a: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rPr>
              <a:t>ême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ounded Rectangle 46">
            <a:extLst>
              <a:ext uri="{FF2B5EF4-FFF2-40B4-BE49-F238E27FC236}">
                <a16:creationId xmlns:a16="http://schemas.microsoft.com/office/drawing/2014/main" id="{775170A7-49AB-B2DD-6C6C-3F8AE2825C2E}"/>
              </a:ext>
            </a:extLst>
          </p:cNvPr>
          <p:cNvSpPr/>
          <p:nvPr/>
        </p:nvSpPr>
        <p:spPr>
          <a:xfrm>
            <a:off x="3523374" y="4484014"/>
            <a:ext cx="150868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autres</a:t>
            </a:r>
          </a:p>
        </p:txBody>
      </p:sp>
      <p:sp>
        <p:nvSpPr>
          <p:cNvPr id="23" name="Rounded Rectangle 46">
            <a:extLst>
              <a:ext uri="{FF2B5EF4-FFF2-40B4-BE49-F238E27FC236}">
                <a16:creationId xmlns:a16="http://schemas.microsoft.com/office/drawing/2014/main" id="{581CB139-1595-D891-1E8E-03310FC620B5}"/>
              </a:ext>
            </a:extLst>
          </p:cNvPr>
          <p:cNvSpPr/>
          <p:nvPr/>
        </p:nvSpPr>
        <p:spPr>
          <a:xfrm>
            <a:off x="5876345" y="4077244"/>
            <a:ext cx="164557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plusieurs</a:t>
            </a:r>
          </a:p>
        </p:txBody>
      </p:sp>
      <p:sp>
        <p:nvSpPr>
          <p:cNvPr id="24" name="Rounded Rectangle 46">
            <a:extLst>
              <a:ext uri="{FF2B5EF4-FFF2-40B4-BE49-F238E27FC236}">
                <a16:creationId xmlns:a16="http://schemas.microsoft.com/office/drawing/2014/main" id="{09A365C9-7261-0CE1-6C98-4E9ABA99DF87}"/>
              </a:ext>
            </a:extLst>
          </p:cNvPr>
          <p:cNvSpPr/>
          <p:nvPr/>
        </p:nvSpPr>
        <p:spPr>
          <a:xfrm>
            <a:off x="6141914" y="4847699"/>
            <a:ext cx="153488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rPr>
              <a:t>ême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46">
            <a:extLst>
              <a:ext uri="{FF2B5EF4-FFF2-40B4-BE49-F238E27FC236}">
                <a16:creationId xmlns:a16="http://schemas.microsoft.com/office/drawing/2014/main" id="{871670CA-6630-F2C6-0A4A-B1E7E8BC71EA}"/>
              </a:ext>
            </a:extLst>
          </p:cNvPr>
          <p:cNvSpPr/>
          <p:nvPr/>
        </p:nvSpPr>
        <p:spPr>
          <a:xfrm>
            <a:off x="9329057" y="5249050"/>
            <a:ext cx="153488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tous</a:t>
            </a:r>
          </a:p>
        </p:txBody>
      </p:sp>
      <p:sp>
        <p:nvSpPr>
          <p:cNvPr id="26" name="Rounded Rectangle 46">
            <a:extLst>
              <a:ext uri="{FF2B5EF4-FFF2-40B4-BE49-F238E27FC236}">
                <a16:creationId xmlns:a16="http://schemas.microsoft.com/office/drawing/2014/main" id="{0647683E-D262-FC3F-F4EE-5D935DFBAAD1}"/>
              </a:ext>
            </a:extLst>
          </p:cNvPr>
          <p:cNvSpPr/>
          <p:nvPr/>
        </p:nvSpPr>
        <p:spPr>
          <a:xfrm>
            <a:off x="9826691" y="804913"/>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quelques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56FC8D21-E691-59AA-C362-116ADA3EBA50}"/>
              </a:ext>
            </a:extLst>
          </p:cNvPr>
          <p:cNvSpPr/>
          <p:nvPr/>
        </p:nvSpPr>
        <p:spPr>
          <a:xfrm>
            <a:off x="7676800" y="81144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quelques</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46">
            <a:extLst>
              <a:ext uri="{FF2B5EF4-FFF2-40B4-BE49-F238E27FC236}">
                <a16:creationId xmlns:a16="http://schemas.microsoft.com/office/drawing/2014/main" id="{BDB35588-CDB4-8074-59C6-D4058D8F1DC9}"/>
              </a:ext>
            </a:extLst>
          </p:cNvPr>
          <p:cNvSpPr/>
          <p:nvPr/>
        </p:nvSpPr>
        <p:spPr>
          <a:xfrm>
            <a:off x="10057349" y="4077244"/>
            <a:ext cx="164557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quelques</a:t>
            </a:r>
          </a:p>
        </p:txBody>
      </p:sp>
      <p:sp>
        <p:nvSpPr>
          <p:cNvPr id="29" name="Rounded Rectangle 46">
            <a:extLst>
              <a:ext uri="{FF2B5EF4-FFF2-40B4-BE49-F238E27FC236}">
                <a16:creationId xmlns:a16="http://schemas.microsoft.com/office/drawing/2014/main" id="{AD833D49-BF0B-90B1-0640-0112AEBB587C}"/>
              </a:ext>
            </a:extLst>
          </p:cNvPr>
          <p:cNvSpPr/>
          <p:nvPr/>
        </p:nvSpPr>
        <p:spPr>
          <a:xfrm>
            <a:off x="9572601" y="3369082"/>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quelques</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441078" cy="1062010"/>
          </a:xfrm>
        </p:spPr>
        <p:txBody>
          <a:bodyPr>
            <a:normAutofit fontScale="90000"/>
          </a:bodyPr>
          <a:lstStyle/>
          <a:p>
            <a:pPr algn="l"/>
            <a:r>
              <a:rPr lang="en-GB" sz="4000" b="1" dirty="0">
                <a:solidFill>
                  <a:prstClr val="white"/>
                </a:solidFill>
              </a:rPr>
              <a:t>Kiffe kiffe demain: Text exploitation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Indefinite adjectives</a:t>
            </a:r>
          </a:p>
          <a:p>
            <a:pPr algn="l"/>
            <a:r>
              <a:rPr lang="en-GB" sz="3000" dirty="0">
                <a:solidFill>
                  <a:prstClr val="white"/>
                </a:solidFill>
              </a:rPr>
              <a:t>SSCs [oi], [-oin]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7 - Lesson 72</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 / Louise Bibbey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504856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r</a:t>
            </a:r>
          </a:p>
        </p:txBody>
      </p:sp>
    </p:spTree>
    <p:extLst>
      <p:ext uri="{BB962C8B-B14F-4D97-AF65-F5344CB8AC3E}">
        <p14:creationId xmlns:p14="http://schemas.microsoft.com/office/powerpoint/2010/main" val="17160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30608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63717" y="417998"/>
            <a:ext cx="3770401" cy="1647470"/>
          </a:xfrm>
        </p:spPr>
        <p:txBody>
          <a:bodyPr>
            <a:normAutofit fontScale="90000"/>
          </a:bodyPr>
          <a:lstStyle/>
          <a:p>
            <a:pPr lvl="0">
              <a:lnSpc>
                <a:spcPct val="100000"/>
              </a:lnSpc>
              <a:spcBef>
                <a:spcPts val="0"/>
              </a:spcBef>
            </a:pPr>
            <a:r>
              <a:rPr lang="fr-FR" sz="20000" b="1" dirty="0">
                <a:solidFill>
                  <a:srgbClr val="1F4E79"/>
                </a:solidFill>
                <a:ea typeface="+mn-ea"/>
                <a:cs typeface="Calibri" panose="020F0502020204030204" pitchFamily="34" charset="0"/>
              </a:rPr>
              <a:t>oin</a:t>
            </a:r>
            <a:endParaRPr lang="fr-FR" dirty="0"/>
          </a:p>
        </p:txBody>
      </p:sp>
      <p:sp>
        <p:nvSpPr>
          <p:cNvPr id="4" name="TextBox 3"/>
          <p:cNvSpPr txBox="1"/>
          <p:nvPr/>
        </p:nvSpPr>
        <p:spPr>
          <a:xfrm>
            <a:off x="3819128" y="3655804"/>
            <a:ext cx="511069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bes</a:t>
            </a: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endParaRPr kumimoji="0" lang="fr-FR"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69999B3E-37A7-4049-A525-068516B84387}"/>
              </a:ext>
            </a:extLst>
          </p:cNvPr>
          <p:cNvSpPr/>
          <p:nvPr/>
        </p:nvSpPr>
        <p:spPr>
          <a:xfrm>
            <a:off x="5521517" y="5434916"/>
            <a:ext cx="17059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[need]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DC05638-6B3C-4AFC-A970-DE56F6AF1E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57518" y="789443"/>
            <a:ext cx="2173429" cy="3127896"/>
          </a:xfrm>
          <a:prstGeom prst="rect">
            <a:avLst/>
          </a:prstGeom>
        </p:spPr>
      </p:pic>
    </p:spTree>
    <p:extLst>
      <p:ext uri="{BB962C8B-B14F-4D97-AF65-F5344CB8AC3E}">
        <p14:creationId xmlns:p14="http://schemas.microsoft.com/office/powerpoint/2010/main" val="292793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i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esoi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esoin.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bes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938" y="146448"/>
            <a:ext cx="3528469" cy="1325563"/>
          </a:xfrm>
        </p:spPr>
        <p:txBody>
          <a:bodyPr>
            <a:normAutofit fontScale="90000"/>
          </a:bodyPr>
          <a:lstStyle/>
          <a:p>
            <a:pPr algn="ctr"/>
            <a:r>
              <a:rPr lang="en-GB" sz="13300" b="1" dirty="0">
                <a:solidFill>
                  <a:srgbClr val="115076"/>
                </a:solidFill>
                <a:cs typeface="Calibri" panose="020F0502020204030204" pitchFamily="34" charset="0"/>
              </a:rPr>
              <a:t>oin</a:t>
            </a:r>
            <a:endParaRPr lang="en-GB" dirty="0"/>
          </a:p>
        </p:txBody>
      </p:sp>
      <p:sp>
        <p:nvSpPr>
          <p:cNvPr id="9" name="Rounded Rectangle 8" descr="rectangle"/>
          <p:cNvSpPr/>
          <p:nvPr/>
        </p:nvSpPr>
        <p:spPr>
          <a:xfrm>
            <a:off x="4171385" y="1695972"/>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773145" y="3212035"/>
            <a:ext cx="26340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bes</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endPar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42208" y="5268"/>
            <a:ext cx="181011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531843" y="3127979"/>
            <a:ext cx="36147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4022" y="4489333"/>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
        <p:nvSpPr>
          <p:cNvPr id="8" name="TextBox 7"/>
          <p:cNvSpPr txBox="1"/>
          <p:nvPr/>
        </p:nvSpPr>
        <p:spPr>
          <a:xfrm>
            <a:off x="8162567" y="5268"/>
            <a:ext cx="43532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650086" y="3127979"/>
            <a:ext cx="27943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tém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1005953" y="3878351"/>
            <a:ext cx="2082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[witness]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FCE9EC45-610A-4F72-8A13-7E64BA481FA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5589842" y="1875045"/>
            <a:ext cx="1000660" cy="153947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3F49D309-36A8-4F74-97E8-8782EC8DF9E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7166" r="7166"/>
          <a:stretch/>
        </p:blipFill>
        <p:spPr bwMode="auto">
          <a:xfrm>
            <a:off x="847104" y="1568871"/>
            <a:ext cx="2400318" cy="16920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D1A9FA24-61D6-492A-81C5-0880790571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9463553" y="4648561"/>
            <a:ext cx="1751323" cy="163639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9697051" y="809229"/>
            <a:ext cx="12843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52336E9-B3FF-114F-AA7D-81376910679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9573345" y="1589561"/>
            <a:ext cx="1531738" cy="1524558"/>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5460032" y="5420595"/>
            <a:ext cx="126028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[less]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1A5FA638-F01B-4E68-9AD3-4A2F58E71CFC}"/>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26528" y="4684273"/>
            <a:ext cx="2241470" cy="1600680"/>
          </a:xfrm>
          <a:prstGeom prst="rect">
            <a:avLst/>
          </a:prstGeom>
        </p:spPr>
      </p:pic>
      <p:sp>
        <p:nvSpPr>
          <p:cNvPr id="19" name="Rectangle 18">
            <a:extLst>
              <a:ext uri="{FF2B5EF4-FFF2-40B4-BE49-F238E27FC236}">
                <a16:creationId xmlns:a16="http://schemas.microsoft.com/office/drawing/2014/main" id="{E969D63D-0B46-4FF0-8A50-926805B8E940}"/>
              </a:ext>
            </a:extLst>
          </p:cNvPr>
          <p:cNvSpPr/>
          <p:nvPr/>
        </p:nvSpPr>
        <p:spPr>
          <a:xfrm>
            <a:off x="1062058" y="809229"/>
            <a:ext cx="19704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[corner]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Rectangle 22">
            <a:extLst>
              <a:ext uri="{FF2B5EF4-FFF2-40B4-BE49-F238E27FC236}">
                <a16:creationId xmlns:a16="http://schemas.microsoft.com/office/drawing/2014/main" id="{74BC5EAE-8507-4C44-AA66-8EDC57B3D42A}"/>
              </a:ext>
            </a:extLst>
          </p:cNvPr>
          <p:cNvSpPr/>
          <p:nvPr/>
        </p:nvSpPr>
        <p:spPr>
          <a:xfrm>
            <a:off x="9404503" y="3904532"/>
            <a:ext cx="186942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join]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0046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i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coin.wav"/>
                                        </p:tgtEl>
                                      </p:cMediaNode>
                                    </p:audio>
                                  </p:sub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6" name="beso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co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0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5" name="coin.wav"/>
                                        </p:tgtEl>
                                      </p:cMediaNode>
                                    </p:audio>
                                  </p:subTnLst>
                                </p:cTn>
                              </p:par>
                              <p:par>
                                <p:cTn id="29" presetID="10" presetClass="entr" presetSubtype="0" fill="hold" nodeType="withEffect">
                                  <p:stCondLst>
                                    <p:cond delay="0"/>
                                  </p:stCondLst>
                                  <p:childTnLst>
                                    <p:set>
                                      <p:cBhvr>
                                        <p:cTn id="30" dur="1" fill="hold">
                                          <p:stCondLst>
                                            <p:cond delay="0"/>
                                          </p:stCondLst>
                                        </p:cTn>
                                        <p:tgtEl>
                                          <p:spTgt spid="13314"/>
                                        </p:tgtEl>
                                        <p:attrNameLst>
                                          <p:attrName>style.visibility</p:attrName>
                                        </p:attrNameLst>
                                      </p:cBhvr>
                                      <p:to>
                                        <p:strVal val="visible"/>
                                      </p:to>
                                    </p:set>
                                    <p:animEffect transition="in" filter="fade">
                                      <p:cBhvr>
                                        <p:cTn id="31" dur="2000"/>
                                        <p:tgtEl>
                                          <p:spTgt spid="13314"/>
                                        </p:tgtEl>
                                      </p:cBhvr>
                                    </p:animEffect>
                                  </p:childTnLst>
                                  <p:subTnLst>
                                    <p:audio>
                                      <p:cMediaNode>
                                        <p:cTn display="0" masterRel="sameClick">
                                          <p:stCondLst>
                                            <p:cond evt="begin" delay="0">
                                              <p:tn val="29"/>
                                            </p:cond>
                                          </p:stCondLst>
                                          <p:endCondLst>
                                            <p:cond evt="onStopAudio" delay="0">
                                              <p:tgtEl>
                                                <p:sldTgt/>
                                              </p:tgtEl>
                                            </p:cond>
                                          </p:endCondLst>
                                        </p:cTn>
                                        <p:tgtEl>
                                          <p:sndTgt r:embed="rId5" name="coin.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7" name="point.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point.wav"/>
                                        </p:tgtEl>
                                      </p:cMediaNode>
                                    </p:audio>
                                  </p:sub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subTnLst>
                                    <p:audio>
                                      <p:cMediaNode>
                                        <p:cTn display="0" masterRel="sameClick">
                                          <p:stCondLst>
                                            <p:cond evt="begin" delay="0">
                                              <p:tn val="42"/>
                                            </p:cond>
                                          </p:stCondLst>
                                          <p:endCondLst>
                                            <p:cond evt="onStopAudio" delay="0">
                                              <p:tgtEl>
                                                <p:sldTgt/>
                                              </p:tgtEl>
                                            </p:cond>
                                          </p:endCondLst>
                                        </p:cTn>
                                        <p:tgtEl>
                                          <p:sndTgt r:embed="rId7" name="point.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0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8" name="temoin.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3000"/>
                                        <p:tgtEl>
                                          <p:spTgt spid="17"/>
                                        </p:tgtEl>
                                      </p:cBhvr>
                                    </p:animEffec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emoin.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0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9" name="joi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2000"/>
                                        <p:tgtEl>
                                          <p:spTgt spid="23"/>
                                        </p:tgtEl>
                                      </p:cBhvr>
                                    </p:animEffect>
                                  </p:childTnLst>
                                  <p:subTnLst>
                                    <p:audio>
                                      <p:cMediaNode>
                                        <p:cTn display="0" masterRel="sameClick">
                                          <p:stCondLst>
                                            <p:cond evt="begin" delay="0">
                                              <p:tn val="64"/>
                                            </p:cond>
                                          </p:stCondLst>
                                          <p:endCondLst>
                                            <p:cond evt="onStopAudio" delay="0">
                                              <p:tgtEl>
                                                <p:sldTgt/>
                                              </p:tgtEl>
                                            </p:cond>
                                          </p:endCondLst>
                                        </p:cTn>
                                        <p:tgtEl>
                                          <p:sndTgt r:embed="rId9" name="joindre.wav"/>
                                        </p:tgtEl>
                                      </p:cMediaNode>
                                    </p:audio>
                                  </p:subTnLst>
                                </p:cTn>
                              </p:par>
                              <p:par>
                                <p:cTn id="67" presetID="10" presetClass="entr" presetSubtype="0" fill="hold" nodeType="withEffect">
                                  <p:stCondLst>
                                    <p:cond delay="0"/>
                                  </p:stCondLst>
                                  <p:childTnLst>
                                    <p:set>
                                      <p:cBhvr>
                                        <p:cTn id="68" dur="1" fill="hold">
                                          <p:stCondLst>
                                            <p:cond delay="0"/>
                                          </p:stCondLst>
                                        </p:cTn>
                                        <p:tgtEl>
                                          <p:spTgt spid="13316"/>
                                        </p:tgtEl>
                                        <p:attrNameLst>
                                          <p:attrName>style.visibility</p:attrName>
                                        </p:attrNameLst>
                                      </p:cBhvr>
                                      <p:to>
                                        <p:strVal val="visible"/>
                                      </p:to>
                                    </p:set>
                                    <p:animEffect transition="in" filter="fade">
                                      <p:cBhvr>
                                        <p:cTn id="69" dur="2000"/>
                                        <p:tgtEl>
                                          <p:spTgt spid="13316"/>
                                        </p:tgtEl>
                                      </p:cBhvr>
                                    </p:animEffect>
                                  </p:childTnLst>
                                  <p:subTnLst>
                                    <p:audio>
                                      <p:cMediaNode>
                                        <p:cTn display="0" masterRel="sameClick">
                                          <p:stCondLst>
                                            <p:cond evt="begin" delay="0">
                                              <p:tn val="67"/>
                                            </p:cond>
                                          </p:stCondLst>
                                          <p:endCondLst>
                                            <p:cond evt="onStopAudio" delay="0">
                                              <p:tgtEl>
                                                <p:sldTgt/>
                                              </p:tgtEl>
                                            </p:cond>
                                          </p:endCondLst>
                                        </p:cTn>
                                        <p:tgtEl>
                                          <p:sndTgt r:embed="rId9" name="joind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20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10" name="moins.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0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10" name="moin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P spid="19"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r</a:t>
            </a:r>
          </a:p>
        </p:txBody>
      </p:sp>
    </p:spTree>
    <p:extLst>
      <p:ext uri="{BB962C8B-B14F-4D97-AF65-F5344CB8AC3E}">
        <p14:creationId xmlns:p14="http://schemas.microsoft.com/office/powerpoint/2010/main" val="55935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[oi] ou [-oin]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parler</a:t>
            </a:r>
          </a:p>
        </p:txBody>
      </p:sp>
      <p:sp>
        <p:nvSpPr>
          <p:cNvPr id="2" name="TextBox 1">
            <a:extLst>
              <a:ext uri="{FF2B5EF4-FFF2-40B4-BE49-F238E27FC236}">
                <a16:creationId xmlns:a16="http://schemas.microsoft.com/office/drawing/2014/main" id="{AC792500-4891-91C5-DD8B-EE59895F8B7D}"/>
              </a:ext>
            </a:extLst>
          </p:cNvPr>
          <p:cNvSpPr txBox="1"/>
          <p:nvPr/>
        </p:nvSpPr>
        <p:spPr>
          <a:xfrm>
            <a:off x="2456931" y="2873879"/>
            <a:ext cx="19502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moins</a:t>
            </a:r>
          </a:p>
        </p:txBody>
      </p:sp>
      <p:sp>
        <p:nvSpPr>
          <p:cNvPr id="16" name="TextBox 15">
            <a:extLst>
              <a:ext uri="{FF2B5EF4-FFF2-40B4-BE49-F238E27FC236}">
                <a16:creationId xmlns:a16="http://schemas.microsoft.com/office/drawing/2014/main" id="{5E0AB4C5-4462-E6BD-2560-79EE22BA6EB5}"/>
              </a:ext>
            </a:extLst>
          </p:cNvPr>
          <p:cNvSpPr txBox="1"/>
          <p:nvPr/>
        </p:nvSpPr>
        <p:spPr>
          <a:xfrm>
            <a:off x="166255" y="1992368"/>
            <a:ext cx="11743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When it is followed by a vowel, it sounds like [oi] followed by [n].</a:t>
            </a:r>
          </a:p>
        </p:txBody>
      </p:sp>
      <p:sp>
        <p:nvSpPr>
          <p:cNvPr id="18" name="TextBox 17">
            <a:extLst>
              <a:ext uri="{FF2B5EF4-FFF2-40B4-BE49-F238E27FC236}">
                <a16:creationId xmlns:a16="http://schemas.microsoft.com/office/drawing/2014/main" id="{24586EFE-5F16-4A5F-4497-ADAE1BBF4DF1}"/>
              </a:ext>
            </a:extLst>
          </p:cNvPr>
          <p:cNvSpPr txBox="1"/>
          <p:nvPr/>
        </p:nvSpPr>
        <p:spPr>
          <a:xfrm>
            <a:off x="166255" y="1397400"/>
            <a:ext cx="11743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SSC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oin</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is a nasal sound, but only when it is followed by a consonant.</a:t>
            </a:r>
          </a:p>
        </p:txBody>
      </p:sp>
      <p:sp>
        <p:nvSpPr>
          <p:cNvPr id="19" name="TextBox 18">
            <a:extLst>
              <a:ext uri="{FF2B5EF4-FFF2-40B4-BE49-F238E27FC236}">
                <a16:creationId xmlns:a16="http://schemas.microsoft.com/office/drawing/2014/main" id="{B8923F79-89F3-8E1B-DAD2-2A3DF69FA1CF}"/>
              </a:ext>
            </a:extLst>
          </p:cNvPr>
          <p:cNvSpPr txBox="1"/>
          <p:nvPr/>
        </p:nvSpPr>
        <p:spPr>
          <a:xfrm>
            <a:off x="7193192" y="2873879"/>
            <a:ext cx="22611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moine</a:t>
            </a:r>
          </a:p>
        </p:txBody>
      </p:sp>
      <p:pic>
        <p:nvPicPr>
          <p:cNvPr id="5" name="Picture 4" descr="Icon&#10;&#10;Description automatically generated">
            <a:hlinkClick r:id="" action="ppaction://noaction">
              <a:snd r:embed="rId4" name="moins.wav"/>
            </a:hlinkClick>
            <a:extLst>
              <a:ext uri="{FF2B5EF4-FFF2-40B4-BE49-F238E27FC236}">
                <a16:creationId xmlns:a16="http://schemas.microsoft.com/office/drawing/2014/main" id="{75C6AB4F-2F82-5374-B55A-57CFB1D9D0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6454" y="3581765"/>
            <a:ext cx="1711161" cy="1770644"/>
          </a:xfrm>
          <a:prstGeom prst="rect">
            <a:avLst/>
          </a:prstGeom>
        </p:spPr>
      </p:pic>
      <p:pic>
        <p:nvPicPr>
          <p:cNvPr id="9" name="Picture 8" descr="A picture containing text&#10;&#10;Description automatically generated">
            <a:hlinkClick r:id="" action="ppaction://noaction">
              <a:snd r:embed="rId6" name="moine.wav"/>
            </a:hlinkClick>
            <a:extLst>
              <a:ext uri="{FF2B5EF4-FFF2-40B4-BE49-F238E27FC236}">
                <a16:creationId xmlns:a16="http://schemas.microsoft.com/office/drawing/2014/main" id="{2847F194-0662-B84A-B0C2-8F1707F90F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181" t="14992" r="29369" b="25830"/>
          <a:stretch/>
        </p:blipFill>
        <p:spPr>
          <a:xfrm>
            <a:off x="7379877" y="3581765"/>
            <a:ext cx="1887811" cy="1609074"/>
          </a:xfrm>
          <a:prstGeom prst="rect">
            <a:avLst/>
          </a:prstGeom>
        </p:spPr>
      </p:pic>
      <p:sp>
        <p:nvSpPr>
          <p:cNvPr id="13" name="TextBox 12">
            <a:extLst>
              <a:ext uri="{FF2B5EF4-FFF2-40B4-BE49-F238E27FC236}">
                <a16:creationId xmlns:a16="http://schemas.microsoft.com/office/drawing/2014/main" id="{EDB2480A-F75C-E201-3B36-313D3460F260}"/>
              </a:ext>
            </a:extLst>
          </p:cNvPr>
          <p:cNvSpPr txBox="1"/>
          <p:nvPr/>
        </p:nvSpPr>
        <p:spPr>
          <a:xfrm>
            <a:off x="2456931" y="5375564"/>
            <a:ext cx="1950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[less]</a:t>
            </a:r>
          </a:p>
        </p:txBody>
      </p:sp>
      <p:sp>
        <p:nvSpPr>
          <p:cNvPr id="14" name="TextBox 13">
            <a:extLst>
              <a:ext uri="{FF2B5EF4-FFF2-40B4-BE49-F238E27FC236}">
                <a16:creationId xmlns:a16="http://schemas.microsoft.com/office/drawing/2014/main" id="{6EF7432C-ED94-36E5-67B6-51FFB0880C27}"/>
              </a:ext>
            </a:extLst>
          </p:cNvPr>
          <p:cNvSpPr txBox="1"/>
          <p:nvPr/>
        </p:nvSpPr>
        <p:spPr>
          <a:xfrm>
            <a:off x="7193192" y="5375564"/>
            <a:ext cx="22611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[monk]</a:t>
            </a:r>
          </a:p>
        </p:txBody>
      </p:sp>
    </p:spTree>
    <p:extLst>
      <p:ext uri="{BB962C8B-B14F-4D97-AF65-F5344CB8AC3E}">
        <p14:creationId xmlns:p14="http://schemas.microsoft.com/office/powerpoint/2010/main" val="2836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19"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[oi] ou [-oin]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parler</a:t>
            </a:r>
          </a:p>
        </p:txBody>
      </p:sp>
      <p:sp>
        <p:nvSpPr>
          <p:cNvPr id="17" name="TextBox 16">
            <a:hlinkClick r:id="" action="ppaction://noaction">
              <a:snd r:embed="rId4" name="rond point.wav"/>
            </a:hlinkClick>
            <a:extLst>
              <a:ext uri="{FF2B5EF4-FFF2-40B4-BE49-F238E27FC236}">
                <a16:creationId xmlns:a16="http://schemas.microsoft.com/office/drawing/2014/main" id="{55F76293-F036-D943-9EC1-F5857D9662CB}"/>
              </a:ext>
            </a:extLst>
          </p:cNvPr>
          <p:cNvSpPr txBox="1"/>
          <p:nvPr/>
        </p:nvSpPr>
        <p:spPr>
          <a:xfrm>
            <a:off x="180000" y="1296000"/>
            <a:ext cx="19500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rond-point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roundabout</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6" name="TextBox 15">
            <a:hlinkClick r:id="" action="ppaction://noaction">
              <a:snd r:embed="rId5" name="moine.wav"/>
            </a:hlinkClick>
            <a:extLst>
              <a:ext uri="{FF2B5EF4-FFF2-40B4-BE49-F238E27FC236}">
                <a16:creationId xmlns:a16="http://schemas.microsoft.com/office/drawing/2014/main" id="{167145CD-FBBD-3969-BCFD-3D9659857F74}"/>
              </a:ext>
            </a:extLst>
          </p:cNvPr>
          <p:cNvSpPr txBox="1"/>
          <p:nvPr/>
        </p:nvSpPr>
        <p:spPr>
          <a:xfrm>
            <a:off x="770388" y="2783519"/>
            <a:ext cx="125209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monk</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8" name="TextBox 17">
            <a:hlinkClick r:id="" action="ppaction://noaction">
              <a:snd r:embed="rId6" name="pointu.wav"/>
            </a:hlinkClick>
            <a:extLst>
              <a:ext uri="{FF2B5EF4-FFF2-40B4-BE49-F238E27FC236}">
                <a16:creationId xmlns:a16="http://schemas.microsoft.com/office/drawing/2014/main" id="{97C4DAAA-237A-B1B7-2634-3DEFFEE5CD35}"/>
              </a:ext>
            </a:extLst>
          </p:cNvPr>
          <p:cNvSpPr txBox="1"/>
          <p:nvPr/>
        </p:nvSpPr>
        <p:spPr>
          <a:xfrm>
            <a:off x="2201040" y="3026768"/>
            <a:ext cx="151687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pointu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pointed</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0" name="TextBox 19">
            <a:hlinkClick r:id="" action="ppaction://noaction">
              <a:snd r:embed="rId7" name="avoine.wav"/>
            </a:hlinkClick>
            <a:extLst>
              <a:ext uri="{FF2B5EF4-FFF2-40B4-BE49-F238E27FC236}">
                <a16:creationId xmlns:a16="http://schemas.microsoft.com/office/drawing/2014/main" id="{3332F3F1-BEA5-80E5-8BCF-F36233B5F2D1}"/>
              </a:ext>
            </a:extLst>
          </p:cNvPr>
          <p:cNvSpPr txBox="1"/>
          <p:nvPr/>
        </p:nvSpPr>
        <p:spPr>
          <a:xfrm>
            <a:off x="8605113" y="932813"/>
            <a:ext cx="139665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avoine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oats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2" name="TextBox 21">
            <a:hlinkClick r:id="" action="ppaction://noaction">
              <a:snd r:embed="rId8" name="coincer.wav"/>
            </a:hlinkClick>
            <a:extLst>
              <a:ext uri="{FF2B5EF4-FFF2-40B4-BE49-F238E27FC236}">
                <a16:creationId xmlns:a16="http://schemas.microsoft.com/office/drawing/2014/main" id="{4C5641CD-6C6B-C558-0F97-DBF6757F459F}"/>
              </a:ext>
            </a:extLst>
          </p:cNvPr>
          <p:cNvSpPr txBox="1"/>
          <p:nvPr/>
        </p:nvSpPr>
        <p:spPr>
          <a:xfrm>
            <a:off x="2524686" y="4432477"/>
            <a:ext cx="12491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coincé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stuck</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4" name="TextBox 23">
            <a:hlinkClick r:id="" action="ppaction://noaction">
              <a:snd r:embed="rId9" name="moineau.wav"/>
            </a:hlinkClick>
            <a:extLst>
              <a:ext uri="{FF2B5EF4-FFF2-40B4-BE49-F238E27FC236}">
                <a16:creationId xmlns:a16="http://schemas.microsoft.com/office/drawing/2014/main" id="{2FC5FDFD-C421-219B-7A99-5095A4130D8F}"/>
              </a:ext>
            </a:extLst>
          </p:cNvPr>
          <p:cNvSpPr txBox="1"/>
          <p:nvPr/>
        </p:nvSpPr>
        <p:spPr>
          <a:xfrm>
            <a:off x="8080082" y="3441081"/>
            <a:ext cx="155891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moineau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sparrow</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6" name="TextBox 25">
            <a:hlinkClick r:id="" action="ppaction://noaction">
              <a:snd r:embed="rId10" name="adjoint.wav"/>
            </a:hlinkClick>
            <a:extLst>
              <a:ext uri="{FF2B5EF4-FFF2-40B4-BE49-F238E27FC236}">
                <a16:creationId xmlns:a16="http://schemas.microsoft.com/office/drawing/2014/main" id="{22F3F0FD-5B31-4B3A-B345-1F5134DCADFF}"/>
              </a:ext>
            </a:extLst>
          </p:cNvPr>
          <p:cNvSpPr txBox="1"/>
          <p:nvPr/>
        </p:nvSpPr>
        <p:spPr>
          <a:xfrm>
            <a:off x="5050370" y="1999368"/>
            <a:ext cx="14534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adjoint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deputy</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8" name="TextBox 27">
            <a:hlinkClick r:id="" action="ppaction://noaction">
              <a:snd r:embed="rId11" name="lointain.wav"/>
            </a:hlinkClick>
            <a:extLst>
              <a:ext uri="{FF2B5EF4-FFF2-40B4-BE49-F238E27FC236}">
                <a16:creationId xmlns:a16="http://schemas.microsoft.com/office/drawing/2014/main" id="{FEAC2938-2091-9489-BA0E-A726EFDCAFAC}"/>
              </a:ext>
            </a:extLst>
          </p:cNvPr>
          <p:cNvSpPr txBox="1"/>
          <p:nvPr/>
        </p:nvSpPr>
        <p:spPr>
          <a:xfrm>
            <a:off x="75827" y="4449099"/>
            <a:ext cx="142595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lointain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distant</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0" name="TextBox 29">
            <a:hlinkClick r:id="" action="ppaction://noaction">
              <a:snd r:embed="rId12" name="conjoint.wav"/>
            </a:hlinkClick>
            <a:extLst>
              <a:ext uri="{FF2B5EF4-FFF2-40B4-BE49-F238E27FC236}">
                <a16:creationId xmlns:a16="http://schemas.microsoft.com/office/drawing/2014/main" id="{C26498F3-7514-9285-B6A3-48861A61D243}"/>
              </a:ext>
            </a:extLst>
          </p:cNvPr>
          <p:cNvSpPr txBox="1"/>
          <p:nvPr/>
        </p:nvSpPr>
        <p:spPr>
          <a:xfrm>
            <a:off x="7473778" y="2267214"/>
            <a:ext cx="151687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conjoint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spouse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2" name="TextBox 31">
            <a:hlinkClick r:id="" action="ppaction://noaction">
              <a:snd r:embed="rId13" name="chanoine.wav"/>
            </a:hlinkClick>
            <a:extLst>
              <a:ext uri="{FF2B5EF4-FFF2-40B4-BE49-F238E27FC236}">
                <a16:creationId xmlns:a16="http://schemas.microsoft.com/office/drawing/2014/main" id="{1BB648C8-852C-A315-3C85-199A58D52383}"/>
              </a:ext>
            </a:extLst>
          </p:cNvPr>
          <p:cNvSpPr txBox="1"/>
          <p:nvPr/>
        </p:nvSpPr>
        <p:spPr>
          <a:xfrm>
            <a:off x="7391866" y="4716117"/>
            <a:ext cx="260462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chanoine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canon - religious person]</a:t>
            </a:r>
          </a:p>
        </p:txBody>
      </p:sp>
      <p:sp>
        <p:nvSpPr>
          <p:cNvPr id="34" name="TextBox 33">
            <a:hlinkClick r:id="" action="ppaction://noaction">
              <a:snd r:embed="rId14" name="pointure.wav"/>
            </a:hlinkClick>
            <a:extLst>
              <a:ext uri="{FF2B5EF4-FFF2-40B4-BE49-F238E27FC236}">
                <a16:creationId xmlns:a16="http://schemas.microsoft.com/office/drawing/2014/main" id="{67EC9472-9674-DCE9-46AA-378757BCA9E0}"/>
              </a:ext>
            </a:extLst>
          </p:cNvPr>
          <p:cNvSpPr txBox="1"/>
          <p:nvPr/>
        </p:nvSpPr>
        <p:spPr>
          <a:xfrm>
            <a:off x="2282687" y="1984070"/>
            <a:ext cx="184111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pointure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shoe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size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6" name="TextBox 35">
            <a:hlinkClick r:id="" action="ppaction://noaction">
              <a:snd r:embed="rId15" name="pointillisme.wav"/>
            </a:hlinkClick>
            <a:extLst>
              <a:ext uri="{FF2B5EF4-FFF2-40B4-BE49-F238E27FC236}">
                <a16:creationId xmlns:a16="http://schemas.microsoft.com/office/drawing/2014/main" id="{90A38ED3-B0A0-C317-204D-5240B39AF92E}"/>
              </a:ext>
            </a:extLst>
          </p:cNvPr>
          <p:cNvSpPr txBox="1"/>
          <p:nvPr/>
        </p:nvSpPr>
        <p:spPr>
          <a:xfrm>
            <a:off x="4566779" y="5312188"/>
            <a:ext cx="197114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pointillisme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pointillism</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8" name="TextBox 37">
            <a:hlinkClick r:id="" action="ppaction://noaction">
              <a:snd r:embed="rId16" name="neanmoins.wav"/>
            </a:hlinkClick>
            <a:extLst>
              <a:ext uri="{FF2B5EF4-FFF2-40B4-BE49-F238E27FC236}">
                <a16:creationId xmlns:a16="http://schemas.microsoft.com/office/drawing/2014/main" id="{AD37D298-926F-661F-5BF0-8756D7842DAE}"/>
              </a:ext>
            </a:extLst>
          </p:cNvPr>
          <p:cNvSpPr txBox="1"/>
          <p:nvPr/>
        </p:nvSpPr>
        <p:spPr>
          <a:xfrm>
            <a:off x="3340918" y="1178606"/>
            <a:ext cx="202151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néanmoins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nevertheless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0" name="TextBox 39">
            <a:hlinkClick r:id="" action="ppaction://noaction">
              <a:snd r:embed="rId17" name="macedoine.wav"/>
            </a:hlinkClick>
            <a:extLst>
              <a:ext uri="{FF2B5EF4-FFF2-40B4-BE49-F238E27FC236}">
                <a16:creationId xmlns:a16="http://schemas.microsoft.com/office/drawing/2014/main" id="{DA822817-F12F-46AE-346A-D39BCA61469C}"/>
              </a:ext>
            </a:extLst>
          </p:cNvPr>
          <p:cNvSpPr txBox="1"/>
          <p:nvPr/>
        </p:nvSpPr>
        <p:spPr>
          <a:xfrm>
            <a:off x="1310378" y="5527632"/>
            <a:ext cx="20448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Macédoine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Macedonia</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2" name="TextBox 41">
            <a:hlinkClick r:id="" action="ppaction://noaction">
              <a:snd r:embed="rId18" name="shampooing.wav"/>
            </a:hlinkClick>
            <a:extLst>
              <a:ext uri="{FF2B5EF4-FFF2-40B4-BE49-F238E27FC236}">
                <a16:creationId xmlns:a16="http://schemas.microsoft.com/office/drawing/2014/main" id="{5773B339-FF86-5B7F-4D64-61B3C92E60CC}"/>
              </a:ext>
            </a:extLst>
          </p:cNvPr>
          <p:cNvSpPr txBox="1"/>
          <p:nvPr/>
        </p:nvSpPr>
        <p:spPr>
          <a:xfrm>
            <a:off x="4752724" y="4114007"/>
            <a:ext cx="220443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shampooing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shampoo</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3" name="Picture 2" descr="A picture containing porcelain&#10;&#10;Description automatically generated">
            <a:extLst>
              <a:ext uri="{FF2B5EF4-FFF2-40B4-BE49-F238E27FC236}">
                <a16:creationId xmlns:a16="http://schemas.microsoft.com/office/drawing/2014/main" id="{2812696E-FD88-4130-E713-FF41F28F52F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93214" y="1483768"/>
            <a:ext cx="1488618" cy="744309"/>
          </a:xfrm>
          <a:prstGeom prst="rect">
            <a:avLst/>
          </a:prstGeom>
        </p:spPr>
      </p:pic>
      <p:pic>
        <p:nvPicPr>
          <p:cNvPr id="21" name="Picture 20" descr="Diagram&#10;&#10;Description automatically generated">
            <a:extLst>
              <a:ext uri="{FF2B5EF4-FFF2-40B4-BE49-F238E27FC236}">
                <a16:creationId xmlns:a16="http://schemas.microsoft.com/office/drawing/2014/main" id="{7E012030-3AC8-8EA1-1714-3A365D82505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25235" y="810397"/>
            <a:ext cx="1206295" cy="1206295"/>
          </a:xfrm>
          <a:prstGeom prst="rect">
            <a:avLst/>
          </a:prstGeom>
        </p:spPr>
      </p:pic>
      <p:pic>
        <p:nvPicPr>
          <p:cNvPr id="29" name="Picture 28" descr="Shape, arrow&#10;&#10;Description automatically generated">
            <a:extLst>
              <a:ext uri="{FF2B5EF4-FFF2-40B4-BE49-F238E27FC236}">
                <a16:creationId xmlns:a16="http://schemas.microsoft.com/office/drawing/2014/main" id="{48803DD4-B378-9A98-7A49-00230DDE1DB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3591621" y="2323490"/>
            <a:ext cx="1252097" cy="731599"/>
          </a:xfrm>
          <a:prstGeom prst="rect">
            <a:avLst/>
          </a:prstGeom>
        </p:spPr>
      </p:pic>
      <p:pic>
        <p:nvPicPr>
          <p:cNvPr id="33" name="Picture 32" descr="Logo, icon&#10;&#10;Description automatically generated">
            <a:extLst>
              <a:ext uri="{FF2B5EF4-FFF2-40B4-BE49-F238E27FC236}">
                <a16:creationId xmlns:a16="http://schemas.microsoft.com/office/drawing/2014/main" id="{7478C527-0380-FE38-149A-FD809F03015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1519" y="2048010"/>
            <a:ext cx="721362" cy="720799"/>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F0440C2F-D4C5-4C4B-D9E2-58C2408D3CF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31991" r="27422" b="16565"/>
          <a:stretch/>
        </p:blipFill>
        <p:spPr>
          <a:xfrm>
            <a:off x="233868" y="3177201"/>
            <a:ext cx="1043110" cy="1125775"/>
          </a:xfrm>
          <a:prstGeom prst="rect">
            <a:avLst/>
          </a:prstGeom>
        </p:spPr>
      </p:pic>
      <p:pic>
        <p:nvPicPr>
          <p:cNvPr id="19" name="Picture 18" descr="A picture containing old&#10;&#10;Description automatically generated">
            <a:extLst>
              <a:ext uri="{FF2B5EF4-FFF2-40B4-BE49-F238E27FC236}">
                <a16:creationId xmlns:a16="http://schemas.microsoft.com/office/drawing/2014/main" id="{5249E104-0577-F9BA-366E-F969BD02D86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922982" y="4558186"/>
            <a:ext cx="733183" cy="1384180"/>
          </a:xfrm>
          <a:prstGeom prst="rect">
            <a:avLst/>
          </a:prstGeom>
        </p:spPr>
      </p:pic>
      <p:pic>
        <p:nvPicPr>
          <p:cNvPr id="35" name="Picture 34" descr="Logo&#10;&#10;Description automatically generated">
            <a:extLst>
              <a:ext uri="{FF2B5EF4-FFF2-40B4-BE49-F238E27FC236}">
                <a16:creationId xmlns:a16="http://schemas.microsoft.com/office/drawing/2014/main" id="{CE3F84C0-D760-F356-A6B6-F09C2C27FC7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12162" y="3472179"/>
            <a:ext cx="980407" cy="892323"/>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B444B29A-D434-B67D-850B-903943DA7F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630284" y="3691357"/>
            <a:ext cx="1154187" cy="1308556"/>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DFFF7337-B047-F2AC-D155-F8D5FDEE810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814936" y="2227246"/>
            <a:ext cx="1171088" cy="1015553"/>
          </a:xfrm>
          <a:prstGeom prst="rect">
            <a:avLst/>
          </a:prstGeom>
        </p:spPr>
      </p:pic>
      <p:pic>
        <p:nvPicPr>
          <p:cNvPr id="48" name="Picture 47" descr="Icon&#10;&#10;Description automatically generated">
            <a:extLst>
              <a:ext uri="{FF2B5EF4-FFF2-40B4-BE49-F238E27FC236}">
                <a16:creationId xmlns:a16="http://schemas.microsoft.com/office/drawing/2014/main" id="{21630E01-FD2C-765D-C92A-76235BADC74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431812" y="3078161"/>
            <a:ext cx="650214" cy="1109699"/>
          </a:xfrm>
          <a:prstGeom prst="rect">
            <a:avLst/>
          </a:prstGeom>
        </p:spPr>
      </p:pic>
      <p:pic>
        <p:nvPicPr>
          <p:cNvPr id="50" name="Picture 49">
            <a:extLst>
              <a:ext uri="{FF2B5EF4-FFF2-40B4-BE49-F238E27FC236}">
                <a16:creationId xmlns:a16="http://schemas.microsoft.com/office/drawing/2014/main" id="{A9D5D489-0243-4296-A9FB-A255E82BDDB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752250" y="5307746"/>
            <a:ext cx="898417" cy="898417"/>
          </a:xfrm>
          <a:prstGeom prst="rect">
            <a:avLst/>
          </a:prstGeom>
        </p:spPr>
      </p:pic>
      <p:pic>
        <p:nvPicPr>
          <p:cNvPr id="52" name="Picture 51">
            <a:extLst>
              <a:ext uri="{FF2B5EF4-FFF2-40B4-BE49-F238E27FC236}">
                <a16:creationId xmlns:a16="http://schemas.microsoft.com/office/drawing/2014/main" id="{7C4828DB-DD13-F283-4CC0-EA26BD5B0E6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67615" y="3102621"/>
            <a:ext cx="847775" cy="1243014"/>
          </a:xfrm>
          <a:prstGeom prst="rect">
            <a:avLst/>
          </a:prstGeom>
        </p:spPr>
      </p:pic>
      <p:pic>
        <p:nvPicPr>
          <p:cNvPr id="54" name="Picture 53" descr="Icon&#10;&#10;Description automatically generated">
            <a:extLst>
              <a:ext uri="{FF2B5EF4-FFF2-40B4-BE49-F238E27FC236}">
                <a16:creationId xmlns:a16="http://schemas.microsoft.com/office/drawing/2014/main" id="{C0291790-9BFB-1941-8BD0-D32EC48693F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333660" y="2174430"/>
            <a:ext cx="640358" cy="1029721"/>
          </a:xfrm>
          <a:prstGeom prst="rect">
            <a:avLst/>
          </a:prstGeom>
        </p:spPr>
      </p:pic>
      <p:pic>
        <p:nvPicPr>
          <p:cNvPr id="56" name="Picture 55" descr="A picture containing dryer&#10;&#10;Description automatically generated">
            <a:extLst>
              <a:ext uri="{FF2B5EF4-FFF2-40B4-BE49-F238E27FC236}">
                <a16:creationId xmlns:a16="http://schemas.microsoft.com/office/drawing/2014/main" id="{60067735-DD53-C3EA-4EDC-88CFA4B46BD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05001" y="5218540"/>
            <a:ext cx="1066644" cy="1066644"/>
          </a:xfrm>
          <a:prstGeom prst="rect">
            <a:avLst/>
          </a:prstGeom>
        </p:spPr>
      </p:pic>
      <p:sp>
        <p:nvSpPr>
          <p:cNvPr id="46" name="TextBox 45">
            <a:hlinkClick r:id="" action="ppaction://noaction">
              <a:snd r:embed="rId33" name="patrimoine.wav"/>
            </a:hlinkClick>
            <a:extLst>
              <a:ext uri="{FF2B5EF4-FFF2-40B4-BE49-F238E27FC236}">
                <a16:creationId xmlns:a16="http://schemas.microsoft.com/office/drawing/2014/main" id="{F873F8F6-DFCC-FE7C-BC10-CAB4C5CD9C1E}"/>
              </a:ext>
            </a:extLst>
          </p:cNvPr>
          <p:cNvSpPr txBox="1"/>
          <p:nvPr/>
        </p:nvSpPr>
        <p:spPr>
          <a:xfrm>
            <a:off x="6561516" y="633636"/>
            <a:ext cx="1861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patrimoine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heritage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58" name="Picture 57" descr="Icon&#10;&#10;Description automatically generated">
            <a:extLst>
              <a:ext uri="{FF2B5EF4-FFF2-40B4-BE49-F238E27FC236}">
                <a16:creationId xmlns:a16="http://schemas.microsoft.com/office/drawing/2014/main" id="{6CC31370-D6FA-E8B0-FDEB-B4AECD0366F4}"/>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588143" y="4977944"/>
            <a:ext cx="836023" cy="651837"/>
          </a:xfrm>
          <a:prstGeom prst="rect">
            <a:avLst/>
          </a:prstGeom>
        </p:spPr>
      </p:pic>
      <p:grpSp>
        <p:nvGrpSpPr>
          <p:cNvPr id="39" name="Group 38">
            <a:extLst>
              <a:ext uri="{FF2B5EF4-FFF2-40B4-BE49-F238E27FC236}">
                <a16:creationId xmlns:a16="http://schemas.microsoft.com/office/drawing/2014/main" id="{B1DC9B1F-CAC5-5069-FF44-A8F4C3F36872}"/>
              </a:ext>
            </a:extLst>
          </p:cNvPr>
          <p:cNvGrpSpPr/>
          <p:nvPr/>
        </p:nvGrpSpPr>
        <p:grpSpPr>
          <a:xfrm>
            <a:off x="500336" y="1426805"/>
            <a:ext cx="9606918" cy="3175070"/>
            <a:chOff x="581678" y="1339043"/>
            <a:chExt cx="9606918" cy="3175070"/>
          </a:xfrm>
        </p:grpSpPr>
        <p:sp>
          <p:nvSpPr>
            <p:cNvPr id="2" name="Speech Bubble: Rectangle with Corners Rounded 1">
              <a:extLst>
                <a:ext uri="{FF2B5EF4-FFF2-40B4-BE49-F238E27FC236}">
                  <a16:creationId xmlns:a16="http://schemas.microsoft.com/office/drawing/2014/main" id="{81B2852C-CDC6-8EA3-8A23-6C4167B08381}"/>
                </a:ext>
              </a:extLst>
            </p:cNvPr>
            <p:cNvSpPr/>
            <p:nvPr/>
          </p:nvSpPr>
          <p:spPr>
            <a:xfrm>
              <a:off x="581678" y="1339043"/>
              <a:ext cx="9606918" cy="3175070"/>
            </a:xfrm>
            <a:prstGeom prst="wedgeRoundRectCallout">
              <a:avLst>
                <a:gd name="adj1" fmla="val -12421"/>
                <a:gd name="adj2" fmla="val 69238"/>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dirty="0">
                <a:solidFill>
                  <a:prstClr val="white"/>
                </a:solidFill>
                <a:latin typeface="Century Gothic" panose="020B0502020202020204" pitchFamily="34" charset="0"/>
              </a:endParaRPr>
            </a:p>
          </p:txBody>
        </p:sp>
        <p:pic>
          <p:nvPicPr>
            <p:cNvPr id="25" name="Picture 24">
              <a:extLst>
                <a:ext uri="{FF2B5EF4-FFF2-40B4-BE49-F238E27FC236}">
                  <a16:creationId xmlns:a16="http://schemas.microsoft.com/office/drawing/2014/main" id="{FC8013FF-F34B-496B-850B-CBB5EA2C47C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341306" y="1874370"/>
              <a:ext cx="3473365" cy="2313315"/>
            </a:xfrm>
            <a:prstGeom prst="rect">
              <a:avLst/>
            </a:prstGeom>
          </p:spPr>
        </p:pic>
        <p:sp>
          <p:nvSpPr>
            <p:cNvPr id="31" name="TextBox 30">
              <a:extLst>
                <a:ext uri="{FF2B5EF4-FFF2-40B4-BE49-F238E27FC236}">
                  <a16:creationId xmlns:a16="http://schemas.microsoft.com/office/drawing/2014/main" id="{A36903CA-6F0F-4EDD-F900-9A689F294BA4}"/>
                </a:ext>
              </a:extLst>
            </p:cNvPr>
            <p:cNvSpPr txBox="1"/>
            <p:nvPr/>
          </p:nvSpPr>
          <p:spPr>
            <a:xfrm>
              <a:off x="701722" y="1619727"/>
              <a:ext cx="5327163" cy="2677656"/>
            </a:xfrm>
            <a:prstGeom prst="rect">
              <a:avLst/>
            </a:prstGeom>
            <a:noFill/>
          </p:spPr>
          <p:txBody>
            <a:bodyPr wrap="square" rtlCol="0">
              <a:spAutoFit/>
            </a:bodyPr>
            <a:lstStyle/>
            <a:p>
              <a:pPr algn="ctr"/>
              <a:r>
                <a:rPr lang="en-GB" sz="2400" dirty="0">
                  <a:solidFill>
                    <a:prstClr val="white"/>
                  </a:solidFill>
                  <a:latin typeface="Century Gothic" panose="020B0502020202020204" pitchFamily="34" charset="0"/>
                </a:rPr>
                <a:t>Pointillism is a painting technique that uses dots to make a picture. </a:t>
              </a:r>
            </a:p>
            <a:p>
              <a:pPr algn="ctr"/>
              <a:r>
                <a:rPr lang="en-GB" sz="2400" dirty="0">
                  <a:solidFill>
                    <a:prstClr val="white"/>
                  </a:solidFill>
                  <a:latin typeface="Century Gothic" panose="020B0502020202020204" pitchFamily="34" charset="0"/>
                </a:rPr>
                <a:t>It was developed in France in the late 19th century by Georges Seurat and Paul Signac.</a:t>
              </a:r>
            </a:p>
            <a:p>
              <a:pPr algn="ctr"/>
              <a:r>
                <a:rPr lang="en-GB" sz="2400" dirty="0">
                  <a:solidFill>
                    <a:prstClr val="white"/>
                  </a:solidFill>
                  <a:latin typeface="Century Gothic" panose="020B0502020202020204" pitchFamily="34" charset="0"/>
                </a:rPr>
                <a:t>This is a painting of an island in the Seine by Georges Seurat.</a:t>
              </a:r>
            </a:p>
          </p:txBody>
        </p:sp>
      </p:grpSp>
    </p:spTree>
    <p:extLst>
      <p:ext uri="{BB962C8B-B14F-4D97-AF65-F5344CB8AC3E}">
        <p14:creationId xmlns:p14="http://schemas.microsoft.com/office/powerpoint/2010/main" val="3035099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50"/>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Seine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D1281E85-C7BB-4346-7903-6A3AE818CE70}"/>
              </a:ext>
            </a:extLst>
          </p:cNvPr>
          <p:cNvSpPr txBox="1"/>
          <p:nvPr/>
        </p:nvSpPr>
        <p:spPr>
          <a:xfrm>
            <a:off x="238539" y="1371600"/>
            <a:ext cx="11671381" cy="2308324"/>
          </a:xfrm>
          <a:prstGeom prst="rect">
            <a:avLst/>
          </a:prstGeom>
          <a:noFill/>
        </p:spPr>
        <p:txBody>
          <a:bodyPr wrap="square" rtlCol="0">
            <a:spAutoFit/>
          </a:bodyPr>
          <a:lstStyle/>
          <a:p>
            <a:pPr algn="l"/>
            <a:r>
              <a:rPr lang="fr-FR" sz="2400" dirty="0">
                <a:solidFill>
                  <a:srgbClr val="115076"/>
                </a:solidFill>
              </a:rPr>
              <a:t>La Seine est un fleuve dans [1] __________ de la France. Il est [2] __________ qui coule dans Paris, o</a:t>
            </a:r>
            <a:r>
              <a:rPr lang="fr-FR" sz="2400" dirty="0">
                <a:solidFill>
                  <a:srgbClr val="115076"/>
                </a:solidFill>
                <a:latin typeface="Century Gothic" panose="020B0502020202020204" pitchFamily="34" charset="0"/>
              </a:rPr>
              <a:t>ù il y a trente-sept [3] __________ qui le traversent.</a:t>
            </a:r>
            <a:r>
              <a:rPr lang="fr-FR" sz="2400" dirty="0">
                <a:solidFill>
                  <a:srgbClr val="115076"/>
                </a:solidFill>
              </a:rPr>
              <a:t> Les parisiens se sentent tr</a:t>
            </a:r>
            <a:r>
              <a:rPr lang="fr-FR" sz="2400" dirty="0">
                <a:solidFill>
                  <a:srgbClr val="115076"/>
                </a:solidFill>
                <a:latin typeface="Century Gothic" panose="020B0502020202020204" pitchFamily="34" charset="0"/>
              </a:rPr>
              <a:t>ès [4] __________ de la Seine, et elle est très présente dans la littérature, l’art, et [5] __________. Elle passe [6] __________ beaucoup de sites touristiques*, comme la tour Eiffel, le Musée* d’Orsay, le Louvre, et la cathédrale Notre-Dame.</a:t>
            </a:r>
            <a:endParaRPr lang="fr-FR" sz="2400" dirty="0">
              <a:solidFill>
                <a:srgbClr val="115076"/>
              </a:solidFill>
            </a:endParaRPr>
          </a:p>
        </p:txBody>
      </p:sp>
      <p:sp>
        <p:nvSpPr>
          <p:cNvPr id="9" name="Rounded Rectangle 46">
            <a:extLst>
              <a:ext uri="{FF2B5EF4-FFF2-40B4-BE49-F238E27FC236}">
                <a16:creationId xmlns:a16="http://schemas.microsoft.com/office/drawing/2014/main" id="{7B71F6D1-1DF3-B6F4-E113-F6E07E97895B}"/>
              </a:ext>
            </a:extLst>
          </p:cNvPr>
          <p:cNvSpPr/>
          <p:nvPr/>
        </p:nvSpPr>
        <p:spPr>
          <a:xfrm>
            <a:off x="4199889" y="4145617"/>
            <a:ext cx="177828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le nord</a:t>
            </a:r>
          </a:p>
        </p:txBody>
      </p:sp>
      <p:sp>
        <p:nvSpPr>
          <p:cNvPr id="10" name="Rounded Rectangle 46">
            <a:extLst>
              <a:ext uri="{FF2B5EF4-FFF2-40B4-BE49-F238E27FC236}">
                <a16:creationId xmlns:a16="http://schemas.microsoft.com/office/drawing/2014/main" id="{D1B2EE80-FDC5-C54C-7F50-6E43429D16AB}"/>
              </a:ext>
            </a:extLst>
          </p:cNvPr>
          <p:cNvSpPr/>
          <p:nvPr/>
        </p:nvSpPr>
        <p:spPr>
          <a:xfrm>
            <a:off x="2335509" y="4145617"/>
            <a:ext cx="177828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le fleuve</a:t>
            </a:r>
          </a:p>
        </p:txBody>
      </p:sp>
      <p:sp>
        <p:nvSpPr>
          <p:cNvPr id="11" name="Rounded Rectangle 46">
            <a:extLst>
              <a:ext uri="{FF2B5EF4-FFF2-40B4-BE49-F238E27FC236}">
                <a16:creationId xmlns:a16="http://schemas.microsoft.com/office/drawing/2014/main" id="{FDA7FDB1-8CF0-174B-EFD0-9E76B5A4A504}"/>
              </a:ext>
            </a:extLst>
          </p:cNvPr>
          <p:cNvSpPr/>
          <p:nvPr/>
        </p:nvSpPr>
        <p:spPr>
          <a:xfrm>
            <a:off x="471129" y="4145617"/>
            <a:ext cx="177828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fiers</a:t>
            </a:r>
          </a:p>
        </p:txBody>
      </p:sp>
      <p:sp>
        <p:nvSpPr>
          <p:cNvPr id="12" name="Rounded Rectangle 46">
            <a:extLst>
              <a:ext uri="{FF2B5EF4-FFF2-40B4-BE49-F238E27FC236}">
                <a16:creationId xmlns:a16="http://schemas.microsoft.com/office/drawing/2014/main" id="{1B42BD58-4BFE-E0B1-39BE-061AFB332CE9}"/>
              </a:ext>
            </a:extLst>
          </p:cNvPr>
          <p:cNvSpPr/>
          <p:nvPr/>
        </p:nvSpPr>
        <p:spPr>
          <a:xfrm>
            <a:off x="4199889" y="3679430"/>
            <a:ext cx="177828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devant</a:t>
            </a:r>
          </a:p>
        </p:txBody>
      </p:sp>
      <p:sp>
        <p:nvSpPr>
          <p:cNvPr id="13" name="Rounded Rectangle 46">
            <a:extLst>
              <a:ext uri="{FF2B5EF4-FFF2-40B4-BE49-F238E27FC236}">
                <a16:creationId xmlns:a16="http://schemas.microsoft.com/office/drawing/2014/main" id="{DBE3AFAD-0FE8-3873-0A09-2C1C46AE33D6}"/>
              </a:ext>
            </a:extLst>
          </p:cNvPr>
          <p:cNvSpPr/>
          <p:nvPr/>
        </p:nvSpPr>
        <p:spPr>
          <a:xfrm>
            <a:off x="2335509" y="3679430"/>
            <a:ext cx="177828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le cinéma</a:t>
            </a:r>
          </a:p>
        </p:txBody>
      </p:sp>
      <p:sp>
        <p:nvSpPr>
          <p:cNvPr id="14" name="Rounded Rectangle 46">
            <a:extLst>
              <a:ext uri="{FF2B5EF4-FFF2-40B4-BE49-F238E27FC236}">
                <a16:creationId xmlns:a16="http://schemas.microsoft.com/office/drawing/2014/main" id="{78DD79BD-E5CD-899E-2FC6-21B4DE4C3424}"/>
              </a:ext>
            </a:extLst>
          </p:cNvPr>
          <p:cNvSpPr/>
          <p:nvPr/>
        </p:nvSpPr>
        <p:spPr>
          <a:xfrm>
            <a:off x="471129" y="3679430"/>
            <a:ext cx="177828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ponts</a:t>
            </a:r>
          </a:p>
        </p:txBody>
      </p:sp>
      <p:sp>
        <p:nvSpPr>
          <p:cNvPr id="15" name="TextBox 14">
            <a:extLst>
              <a:ext uri="{FF2B5EF4-FFF2-40B4-BE49-F238E27FC236}">
                <a16:creationId xmlns:a16="http://schemas.microsoft.com/office/drawing/2014/main" id="{A57ECC6E-C9F7-87BE-78EE-3BEA50A4BA24}"/>
              </a:ext>
            </a:extLst>
          </p:cNvPr>
          <p:cNvSpPr txBox="1"/>
          <p:nvPr/>
        </p:nvSpPr>
        <p:spPr>
          <a:xfrm>
            <a:off x="6713652" y="499595"/>
            <a:ext cx="3181154" cy="461665"/>
          </a:xfrm>
          <a:prstGeom prst="rect">
            <a:avLst/>
          </a:prstGeom>
          <a:noFill/>
        </p:spPr>
        <p:txBody>
          <a:bodyPr wrap="square">
            <a:spAutoFit/>
          </a:bodyPr>
          <a:lstStyle/>
          <a:p>
            <a:pPr algn="l"/>
            <a:r>
              <a:rPr lang="fr-FR" sz="2400" dirty="0">
                <a:solidFill>
                  <a:srgbClr val="115076"/>
                </a:solidFill>
              </a:rPr>
              <a:t>Remplis les blancs.</a:t>
            </a:r>
          </a:p>
        </p:txBody>
      </p:sp>
      <p:sp>
        <p:nvSpPr>
          <p:cNvPr id="16" name="Rounded Rectangle 46">
            <a:extLst>
              <a:ext uri="{FF2B5EF4-FFF2-40B4-BE49-F238E27FC236}">
                <a16:creationId xmlns:a16="http://schemas.microsoft.com/office/drawing/2014/main" id="{B37BAFA3-9770-0C4B-E634-E220E6CB1C57}"/>
              </a:ext>
            </a:extLst>
          </p:cNvPr>
          <p:cNvSpPr/>
          <p:nvPr/>
        </p:nvSpPr>
        <p:spPr>
          <a:xfrm>
            <a:off x="4849907" y="1388405"/>
            <a:ext cx="154136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le nord</a:t>
            </a:r>
          </a:p>
        </p:txBody>
      </p:sp>
      <p:sp>
        <p:nvSpPr>
          <p:cNvPr id="17" name="Rounded Rectangle 46">
            <a:extLst>
              <a:ext uri="{FF2B5EF4-FFF2-40B4-BE49-F238E27FC236}">
                <a16:creationId xmlns:a16="http://schemas.microsoft.com/office/drawing/2014/main" id="{8A3E89A3-6140-2306-6C38-12359CD9F426}"/>
              </a:ext>
            </a:extLst>
          </p:cNvPr>
          <p:cNvSpPr/>
          <p:nvPr/>
        </p:nvSpPr>
        <p:spPr>
          <a:xfrm>
            <a:off x="9636468" y="1371600"/>
            <a:ext cx="159541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le fleuve</a:t>
            </a:r>
          </a:p>
        </p:txBody>
      </p:sp>
      <p:sp>
        <p:nvSpPr>
          <p:cNvPr id="18" name="Rounded Rectangle 46">
            <a:extLst>
              <a:ext uri="{FF2B5EF4-FFF2-40B4-BE49-F238E27FC236}">
                <a16:creationId xmlns:a16="http://schemas.microsoft.com/office/drawing/2014/main" id="{3F9CEBED-5406-7C38-DEDB-49B958D20B88}"/>
              </a:ext>
            </a:extLst>
          </p:cNvPr>
          <p:cNvSpPr/>
          <p:nvPr/>
        </p:nvSpPr>
        <p:spPr>
          <a:xfrm>
            <a:off x="6233074" y="1771200"/>
            <a:ext cx="159541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ponts</a:t>
            </a:r>
          </a:p>
        </p:txBody>
      </p:sp>
      <p:sp>
        <p:nvSpPr>
          <p:cNvPr id="19" name="Rounded Rectangle 46">
            <a:extLst>
              <a:ext uri="{FF2B5EF4-FFF2-40B4-BE49-F238E27FC236}">
                <a16:creationId xmlns:a16="http://schemas.microsoft.com/office/drawing/2014/main" id="{26BD7B5C-1E84-6B31-5C11-D87669739A3A}"/>
              </a:ext>
            </a:extLst>
          </p:cNvPr>
          <p:cNvSpPr/>
          <p:nvPr/>
        </p:nvSpPr>
        <p:spPr>
          <a:xfrm>
            <a:off x="4282440" y="2116605"/>
            <a:ext cx="159541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fiers</a:t>
            </a:r>
          </a:p>
        </p:txBody>
      </p:sp>
      <p:sp>
        <p:nvSpPr>
          <p:cNvPr id="20" name="Rounded Rectangle 46">
            <a:extLst>
              <a:ext uri="{FF2B5EF4-FFF2-40B4-BE49-F238E27FC236}">
                <a16:creationId xmlns:a16="http://schemas.microsoft.com/office/drawing/2014/main" id="{E38D5544-9C3D-B974-EEA9-14E1E81F6C72}"/>
              </a:ext>
            </a:extLst>
          </p:cNvPr>
          <p:cNvSpPr/>
          <p:nvPr/>
        </p:nvSpPr>
        <p:spPr>
          <a:xfrm>
            <a:off x="4626348" y="2490349"/>
            <a:ext cx="154137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le cinéma</a:t>
            </a:r>
          </a:p>
        </p:txBody>
      </p:sp>
      <p:sp>
        <p:nvSpPr>
          <p:cNvPr id="21" name="Rounded Rectangle 46">
            <a:extLst>
              <a:ext uri="{FF2B5EF4-FFF2-40B4-BE49-F238E27FC236}">
                <a16:creationId xmlns:a16="http://schemas.microsoft.com/office/drawing/2014/main" id="{D4DE1D94-631B-B910-DDF9-954D1EBFBF46}"/>
              </a:ext>
            </a:extLst>
          </p:cNvPr>
          <p:cNvSpPr/>
          <p:nvPr/>
        </p:nvSpPr>
        <p:spPr>
          <a:xfrm>
            <a:off x="8304229" y="2490349"/>
            <a:ext cx="154136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devant</a:t>
            </a:r>
          </a:p>
        </p:txBody>
      </p:sp>
      <p:sp>
        <p:nvSpPr>
          <p:cNvPr id="3" name="TextBox 2">
            <a:extLst>
              <a:ext uri="{FF2B5EF4-FFF2-40B4-BE49-F238E27FC236}">
                <a16:creationId xmlns:a16="http://schemas.microsoft.com/office/drawing/2014/main" id="{6BE43189-7079-C0C5-77A1-F786BFA61439}"/>
              </a:ext>
            </a:extLst>
          </p:cNvPr>
          <p:cNvSpPr txBox="1"/>
          <p:nvPr/>
        </p:nvSpPr>
        <p:spPr>
          <a:xfrm>
            <a:off x="238539" y="5391150"/>
            <a:ext cx="3728760" cy="707886"/>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*touristique </a:t>
            </a:r>
            <a:r>
              <a:rPr lang="fr-FR" b="0" dirty="0"/>
              <a:t>= </a:t>
            </a:r>
            <a:r>
              <a:rPr lang="en-GB" b="0" dirty="0"/>
              <a:t>touristy</a:t>
            </a:r>
          </a:p>
          <a:p>
            <a:r>
              <a:rPr lang="fr-FR" dirty="0"/>
              <a:t>*le musée </a:t>
            </a:r>
            <a:r>
              <a:rPr lang="fr-FR" b="0" dirty="0"/>
              <a:t>= </a:t>
            </a:r>
            <a:r>
              <a:rPr lang="en-GB" b="0" dirty="0"/>
              <a:t>museum</a:t>
            </a:r>
          </a:p>
        </p:txBody>
      </p:sp>
      <p:pic>
        <p:nvPicPr>
          <p:cNvPr id="6" name="Picture 5">
            <a:extLst>
              <a:ext uri="{FF2B5EF4-FFF2-40B4-BE49-F238E27FC236}">
                <a16:creationId xmlns:a16="http://schemas.microsoft.com/office/drawing/2014/main" id="{FD8574AF-BBFA-879C-D43A-202B18F48E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075" y="3429001"/>
            <a:ext cx="5568400" cy="2765286"/>
          </a:xfrm>
          <a:prstGeom prst="rect">
            <a:avLst/>
          </a:prstGeom>
        </p:spPr>
      </p:pic>
    </p:spTree>
    <p:extLst>
      <p:ext uri="{BB962C8B-B14F-4D97-AF65-F5344CB8AC3E}">
        <p14:creationId xmlns:p14="http://schemas.microsoft.com/office/powerpoint/2010/main" val="59811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1590118-38A0-06E8-F285-3FF25BF08717}"/>
              </a:ext>
            </a:extLst>
          </p:cNvPr>
          <p:cNvSpPr txBox="1"/>
          <p:nvPr/>
        </p:nvSpPr>
        <p:spPr>
          <a:xfrm>
            <a:off x="5143350" y="1255689"/>
            <a:ext cx="4280328"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Avec sa belle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robe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verte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Et ses lumières </a:t>
            </a:r>
            <a:r>
              <a:rPr kumimoji="0" lang="fr-FR" sz="2200" b="1" i="0" u="none" strike="noStrike" kern="1200" cap="none" spc="0" normalizeH="0" baseline="0" noProof="0" dirty="0">
                <a:ln>
                  <a:noFill/>
                </a:ln>
                <a:solidFill>
                  <a:srgbClr val="7030A0"/>
                </a:solidFill>
                <a:effectLst/>
                <a:uLnTx/>
                <a:uFillTx/>
                <a:latin typeface="Century Gothic" panose="020F0302020204030204"/>
                <a:ea typeface="+mn-ea"/>
                <a:cs typeface="+mn-cs"/>
              </a:rPr>
              <a:t>dorées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Notre-Dame </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jalouse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Immo</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bile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et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sévère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Du haut de </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toutes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ses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pierres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La regarde de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travers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mais la Seine </a:t>
            </a:r>
            <a:r>
              <a:rPr kumimoji="0" lang="fr-FR" sz="2200" b="1" i="0" u="none" strike="noStrike" kern="1200" cap="none" spc="0" normalizeH="0" baseline="0" noProof="0" dirty="0">
                <a:ln>
                  <a:noFill/>
                </a:ln>
                <a:effectLst/>
                <a:uLnTx/>
                <a:uFillTx/>
                <a:latin typeface="Century Gothic" panose="020F0302020204030204"/>
                <a:ea typeface="+mn-ea"/>
                <a:cs typeface="+mn-cs"/>
              </a:rPr>
              <a:t>s'en</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effectLst/>
                <a:uLnTx/>
                <a:uFillTx/>
                <a:latin typeface="Century Gothic" panose="020F0302020204030204"/>
                <a:ea typeface="+mn-ea"/>
                <a:cs typeface="+mn-cs"/>
              </a:rPr>
              <a:t>balance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Elle se la </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coule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EE6000"/>
                </a:solidFill>
                <a:effectLst/>
                <a:uLnTx/>
                <a:uFillTx/>
                <a:latin typeface="Century Gothic" panose="020F0302020204030204"/>
                <a:ea typeface="+mn-ea"/>
                <a:cs typeface="+mn-cs"/>
              </a:rPr>
              <a:t>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Le</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 jour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comme la </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nuit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Et </a:t>
            </a:r>
            <a:r>
              <a:rPr kumimoji="0" lang="fr-FR" sz="2200" b="1" i="0" u="none" strike="noStrike" kern="1200" cap="none" spc="0" normalizeH="0" baseline="0" noProof="0" dirty="0">
                <a:ln>
                  <a:noFill/>
                </a:ln>
                <a:effectLst/>
                <a:uLnTx/>
                <a:uFillTx/>
                <a:latin typeface="Century Gothic" panose="020F0302020204030204"/>
                <a:ea typeface="+mn-ea"/>
                <a:cs typeface="+mn-cs"/>
              </a:rPr>
              <a:t>s'en</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va vers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le Havre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Et </a:t>
            </a:r>
            <a:r>
              <a:rPr kumimoji="0" lang="fr-FR" sz="2200" b="1" i="0" u="none" strike="noStrike" kern="1200" cap="none" spc="0" normalizeH="0" baseline="0" noProof="0" dirty="0">
                <a:ln>
                  <a:noFill/>
                </a:ln>
                <a:effectLst/>
                <a:uLnTx/>
                <a:uFillTx/>
                <a:latin typeface="Century Gothic" panose="020F0302020204030204"/>
                <a:ea typeface="+mn-ea"/>
                <a:cs typeface="+mn-cs"/>
              </a:rPr>
              <a:t>s'en</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va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vers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la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En pass</a:t>
            </a:r>
            <a:r>
              <a:rPr kumimoji="0" lang="fr-FR" sz="2200" b="1" i="0" u="none" strike="noStrike" kern="1200" cap="none" spc="0" normalizeH="0" baseline="0" noProof="0" dirty="0">
                <a:ln>
                  <a:noFill/>
                </a:ln>
                <a:effectLst/>
                <a:uLnTx/>
                <a:uFillTx/>
                <a:latin typeface="Century Gothic" panose="020F0302020204030204"/>
                <a:ea typeface="+mn-ea"/>
                <a:cs typeface="+mn-cs"/>
              </a:rPr>
              <a:t>ant</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comme un rêve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Au milieu des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mystères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Des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misères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de </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Paris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A72C490F-A8EB-8F17-AC9E-83106EC35447}"/>
              </a:ext>
            </a:extLst>
          </p:cNvPr>
          <p:cNvSpPr txBox="1"/>
          <p:nvPr/>
        </p:nvSpPr>
        <p:spPr>
          <a:xfrm>
            <a:off x="459319" y="1323271"/>
            <a:ext cx="4280328"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La Seine a de la </a:t>
            </a:r>
            <a:r>
              <a:rPr kumimoji="0" lang="fr-FR" sz="2200" b="1" i="0" u="none" strike="noStrike" kern="1200" cap="none" spc="0" normalizeH="0" baseline="0" noProof="0" dirty="0">
                <a:ln>
                  <a:noFill/>
                </a:ln>
                <a:effectLst/>
                <a:uLnTx/>
                <a:uFillTx/>
                <a:latin typeface="Century Gothic" panose="020F0302020204030204"/>
                <a:ea typeface="+mn-ea"/>
                <a:cs typeface="+mn-cs"/>
              </a:rPr>
              <a:t>chance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Elle n'a pas de </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sou</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cis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Elle se la </a:t>
            </a:r>
            <a:r>
              <a:rPr kumimoji="0" lang="fr-FR" sz="2200" b="1" i="0" u="none" strike="noStrike" kern="1200" cap="none" spc="0" normalizeH="0" baseline="0" noProof="0" dirty="0">
                <a:ln>
                  <a:noFill/>
                </a:ln>
                <a:solidFill>
                  <a:srgbClr val="EE6000"/>
                </a:solidFill>
                <a:effectLst/>
                <a:uLnTx/>
                <a:uFillTx/>
                <a:latin typeface="Century Gothic" panose="020F0302020204030204"/>
                <a:ea typeface="+mn-ea"/>
                <a:cs typeface="+mn-cs"/>
              </a:rPr>
              <a:t>coule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Le jour comme </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la nuit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Et elle sort de sa </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Tout </a:t>
            </a:r>
            <a:r>
              <a:rPr kumimoji="0" lang="fr-FR" sz="2200" b="1" i="0" u="none" strike="noStrike" kern="1200" cap="none" spc="0" normalizeH="0" baseline="0" noProof="0" dirty="0">
                <a:ln>
                  <a:noFill/>
                </a:ln>
                <a:solidFill>
                  <a:srgbClr val="EE6000"/>
                </a:solidFill>
                <a:effectLst/>
                <a:uLnTx/>
                <a:uFillTx/>
                <a:latin typeface="Century Gothic" panose="020F0302020204030204"/>
                <a:ea typeface="+mn-ea"/>
                <a:cs typeface="+mn-cs"/>
              </a:rPr>
              <a:t>douce</a:t>
            </a:r>
            <a:r>
              <a:rPr kumimoji="0" lang="fr-FR" sz="2200" b="1" i="0" u="none" strike="noStrike" kern="1200" cap="none" spc="0" normalizeH="0" baseline="0" noProof="0" dirty="0">
                <a:ln>
                  <a:noFill/>
                </a:ln>
                <a:effectLst/>
                <a:uLnTx/>
                <a:uFillTx/>
                <a:latin typeface="Century Gothic" panose="020F0302020204030204"/>
                <a:ea typeface="+mn-ea"/>
                <a:cs typeface="+mn-cs"/>
              </a:rPr>
              <a:t>ment</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effectLst/>
                <a:uLnTx/>
                <a:uFillTx/>
                <a:latin typeface="Century Gothic" panose="020F0302020204030204"/>
                <a:ea typeface="+mn-ea"/>
                <a:cs typeface="+mn-cs"/>
              </a:rPr>
              <a:t>sans</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bruit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Et </a:t>
            </a:r>
            <a:r>
              <a:rPr kumimoji="0" lang="fr-FR" sz="2200" b="1" i="0" u="none" strike="noStrike" kern="1200" cap="none" spc="0" normalizeH="0" baseline="0" noProof="0" dirty="0">
                <a:ln>
                  <a:noFill/>
                </a:ln>
                <a:effectLst/>
                <a:uLnTx/>
                <a:uFillTx/>
                <a:latin typeface="Century Gothic" panose="020F0302020204030204"/>
                <a:ea typeface="+mn-ea"/>
                <a:cs typeface="+mn-cs"/>
              </a:rPr>
              <a:t>sans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se faire de </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mousse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effectLst/>
                <a:uLnTx/>
                <a:uFillTx/>
                <a:latin typeface="Century Gothic" panose="020F0302020204030204"/>
                <a:ea typeface="+mn-ea"/>
                <a:cs typeface="+mn-cs"/>
              </a:rPr>
              <a:t>Sans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sortir de son </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lit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Elle </a:t>
            </a:r>
            <a:r>
              <a:rPr kumimoji="0" lang="fr-FR" sz="2200" b="1" i="0" u="none" strike="noStrike" kern="1200" cap="none" spc="0" normalizeH="0" baseline="0" noProof="0" dirty="0">
                <a:ln>
                  <a:noFill/>
                </a:ln>
                <a:effectLst/>
                <a:uLnTx/>
                <a:uFillTx/>
                <a:latin typeface="Century Gothic" panose="020F0302020204030204"/>
                <a:ea typeface="+mn-ea"/>
                <a:cs typeface="+mn-cs"/>
              </a:rPr>
              <a:t>s'en</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va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vers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la </a:t>
            </a:r>
            <a:r>
              <a:rPr kumimoji="0" lang="fr-FR" sz="2200" b="1" i="0" u="none" strike="noStrike" kern="1200" cap="none" spc="0" normalizeH="0" baseline="0" noProof="0" dirty="0">
                <a:ln>
                  <a:noFill/>
                </a:ln>
                <a:solidFill>
                  <a:srgbClr val="FF0066"/>
                </a:solidFill>
                <a:effectLst/>
                <a:uLnTx/>
                <a:uFillTx/>
                <a:latin typeface="Century Gothic" panose="020F0302020204030204"/>
                <a:ea typeface="+mn-ea"/>
                <a:cs typeface="+mn-cs"/>
              </a:rPr>
              <a:t>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En pass</a:t>
            </a:r>
            <a:r>
              <a:rPr kumimoji="0" lang="fr-FR" sz="2200" b="1" i="0" u="none" strike="noStrike" kern="1200" cap="none" spc="0" normalizeH="0" baseline="0" noProof="0" dirty="0">
                <a:ln>
                  <a:noFill/>
                </a:ln>
                <a:effectLst/>
                <a:uLnTx/>
                <a:uFillTx/>
                <a:latin typeface="Century Gothic" panose="020F0302020204030204"/>
                <a:ea typeface="+mn-ea"/>
                <a:cs typeface="+mn-cs"/>
              </a:rPr>
              <a:t>ant</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par </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Paris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La Seine a de la </a:t>
            </a:r>
            <a:r>
              <a:rPr kumimoji="0" lang="fr-FR" sz="2200" b="1" i="0" u="none" strike="noStrike" kern="1200" cap="none" spc="0" normalizeH="0" baseline="0" noProof="0" dirty="0">
                <a:ln>
                  <a:noFill/>
                </a:ln>
                <a:effectLst/>
                <a:uLnTx/>
                <a:uFillTx/>
                <a:latin typeface="Century Gothic" panose="020F0302020204030204"/>
                <a:ea typeface="+mn-ea"/>
                <a:cs typeface="+mn-cs"/>
              </a:rPr>
              <a:t>chance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Elle n'a pas de </a:t>
            </a:r>
            <a:r>
              <a:rPr kumimoji="0" lang="fr-FR"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sou</a:t>
            </a:r>
            <a:r>
              <a:rPr kumimoji="0" lang="fr-FR" sz="2200" b="1" i="0" u="none" strike="noStrike" kern="1200" cap="none" spc="0" normalizeH="0" baseline="0" noProof="0" dirty="0">
                <a:ln>
                  <a:noFill/>
                </a:ln>
                <a:solidFill>
                  <a:schemeClr val="accent6"/>
                </a:solidFill>
                <a:effectLst/>
                <a:uLnTx/>
                <a:uFillTx/>
                <a:latin typeface="Century Gothic" panose="020F0302020204030204"/>
                <a:ea typeface="+mn-ea"/>
                <a:cs typeface="+mn-cs"/>
              </a:rPr>
              <a:t>cis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Et </a:t>
            </a:r>
            <a:r>
              <a:rPr kumimoji="0" lang="fr-FR" sz="2200" b="1" i="0" u="none" strike="noStrike" kern="1200" cap="none" spc="0" normalizeH="0" baseline="0" noProof="0" dirty="0">
                <a:ln>
                  <a:noFill/>
                </a:ln>
                <a:effectLst/>
                <a:uLnTx/>
                <a:uFillTx/>
                <a:latin typeface="Century Gothic" panose="020F0302020204030204"/>
                <a:ea typeface="+mn-ea"/>
                <a:cs typeface="+mn-cs"/>
              </a:rPr>
              <a:t>quand</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 se promène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Tout le long de ses </a:t>
            </a:r>
            <a:r>
              <a:rPr kumimoji="0" lang="fr-FR" sz="2200" b="1" i="0" u="none" strike="noStrike" kern="1200" cap="none" spc="0" normalizeH="0" baseline="0" noProof="0" dirty="0">
                <a:ln>
                  <a:noFill/>
                </a:ln>
                <a:solidFill>
                  <a:srgbClr val="7030A0"/>
                </a:solidFill>
                <a:effectLst/>
                <a:uLnTx/>
                <a:uFillTx/>
                <a:latin typeface="Century Gothic" panose="020F0302020204030204"/>
                <a:ea typeface="+mn-ea"/>
                <a:cs typeface="+mn-cs"/>
              </a:rPr>
              <a:t>quais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970809" cy="867128"/>
          </a:xfrm>
          <a:prstGeom prst="rect">
            <a:avLst/>
          </a:prstGeom>
        </p:spPr>
      </p:pic>
      <p:sp>
        <p:nvSpPr>
          <p:cNvPr id="4" name="Title 3"/>
          <p:cNvSpPr>
            <a:spLocks noGrp="1"/>
          </p:cNvSpPr>
          <p:nvPr>
            <p:ph type="title"/>
          </p:nvPr>
        </p:nvSpPr>
        <p:spPr>
          <a:xfrm>
            <a:off x="-1" y="296864"/>
            <a:ext cx="6970143" cy="707849"/>
          </a:xfrm>
        </p:spPr>
        <p:txBody>
          <a:bodyPr>
            <a:noAutofit/>
          </a:bodyPr>
          <a:lstStyle/>
          <a:p>
            <a:r>
              <a:rPr lang="en-GB" sz="2800" b="1" dirty="0">
                <a:solidFill>
                  <a:schemeClr val="bg1"/>
                </a:solidFill>
              </a:rPr>
              <a:t>Chanson de la Seine – Jacques Prévert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29208" y="230132"/>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163992"/>
            <a:ext cx="11198087" cy="2462213"/>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9330680-96CE-9F89-F9EF-3759B467C832}"/>
              </a:ext>
            </a:extLst>
          </p:cNvPr>
          <p:cNvSpPr txBox="1"/>
          <p:nvPr/>
        </p:nvSpPr>
        <p:spPr>
          <a:xfrm>
            <a:off x="514308" y="1308391"/>
            <a:ext cx="4280328" cy="483209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La Seine a de la chance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Elle n'a pas de soucis*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Elle se la coule 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Le jour comme la nuit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Et elle sort de sa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Tout doucement sans bruit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Et sans se faire de mousse*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Sans sortir de son lit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Elle s'en va vers la 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En passant par Paris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La Seine a de la chance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Elle n'a pas de soucis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Et quand </a:t>
            </a: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elle se promène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Tout le long de ses </a:t>
            </a: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quais</a:t>
            </a:r>
          </a:p>
        </p:txBody>
      </p:sp>
      <p:sp>
        <p:nvSpPr>
          <p:cNvPr id="10" name="TextBox 9">
            <a:extLst>
              <a:ext uri="{FF2B5EF4-FFF2-40B4-BE49-F238E27FC236}">
                <a16:creationId xmlns:a16="http://schemas.microsoft.com/office/drawing/2014/main" id="{9B08423D-AD83-B40A-9C92-81A21DDBEFE1}"/>
              </a:ext>
            </a:extLst>
          </p:cNvPr>
          <p:cNvSpPr txBox="1"/>
          <p:nvPr/>
        </p:nvSpPr>
        <p:spPr>
          <a:xfrm>
            <a:off x="5111157" y="1308391"/>
            <a:ext cx="4280328" cy="483209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Avec sa belle </a:t>
            </a: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robe</a:t>
            </a: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 verte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Et ses lumières </a:t>
            </a: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dorées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Notre-Dame jalouse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Immobile et sévère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Du haut de toutes ses pierres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La regarde de travers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mais la Seine s'en balance*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Elle se la coule 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Le jour comme la nuit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Et s'en va vers </a:t>
            </a: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le Havre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Et s'en va vers la 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En passant comme un rêve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Au milieu des mystères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Des </a:t>
            </a: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misères</a:t>
            </a: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 Paris.</a:t>
            </a:r>
          </a:p>
        </p:txBody>
      </p:sp>
      <p:sp>
        <p:nvSpPr>
          <p:cNvPr id="12" name="TextBox 11">
            <a:extLst>
              <a:ext uri="{FF2B5EF4-FFF2-40B4-BE49-F238E27FC236}">
                <a16:creationId xmlns:a16="http://schemas.microsoft.com/office/drawing/2014/main" id="{9A5D471F-A7B8-197E-A544-D7FDE416575A}"/>
              </a:ext>
            </a:extLst>
          </p:cNvPr>
          <p:cNvSpPr txBox="1"/>
          <p:nvPr/>
        </p:nvSpPr>
        <p:spPr>
          <a:xfrm>
            <a:off x="7928445" y="95472"/>
            <a:ext cx="29260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Lis le po</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ème avec ton/ta partenaire. Où sont les rimes ?</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4" name="Speech Bubble: Rectangle with Corners Rounded 13">
            <a:extLst>
              <a:ext uri="{FF2B5EF4-FFF2-40B4-BE49-F238E27FC236}">
                <a16:creationId xmlns:a16="http://schemas.microsoft.com/office/drawing/2014/main" id="{FF1E2F94-CA45-F90D-7D5C-AF5ACF9002FB}"/>
              </a:ext>
            </a:extLst>
          </p:cNvPr>
          <p:cNvSpPr/>
          <p:nvPr/>
        </p:nvSpPr>
        <p:spPr>
          <a:xfrm>
            <a:off x="3485070" y="2073233"/>
            <a:ext cx="1770434" cy="1011677"/>
          </a:xfrm>
          <a:prstGeom prst="wedgeRoundRectCallout">
            <a:avLst>
              <a:gd name="adj1" fmla="val -71382"/>
              <a:gd name="adj2" fmla="val 37500"/>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presque en silence</a:t>
            </a:r>
          </a:p>
        </p:txBody>
      </p:sp>
      <p:sp>
        <p:nvSpPr>
          <p:cNvPr id="15" name="Speech Bubble: Rectangle with Corners Rounded 14">
            <a:extLst>
              <a:ext uri="{FF2B5EF4-FFF2-40B4-BE49-F238E27FC236}">
                <a16:creationId xmlns:a16="http://schemas.microsoft.com/office/drawing/2014/main" id="{2DD0A676-A31F-659E-D89F-7FF20734405C}"/>
              </a:ext>
            </a:extLst>
          </p:cNvPr>
          <p:cNvSpPr/>
          <p:nvPr/>
        </p:nvSpPr>
        <p:spPr>
          <a:xfrm>
            <a:off x="3676381" y="4391047"/>
            <a:ext cx="1770434" cy="1011677"/>
          </a:xfrm>
          <a:prstGeom prst="wedgeRoundRectCallout">
            <a:avLst>
              <a:gd name="adj1" fmla="val -71382"/>
              <a:gd name="adj2" fmla="val 37500"/>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fait une promenade</a:t>
            </a:r>
          </a:p>
        </p:txBody>
      </p:sp>
      <p:sp>
        <p:nvSpPr>
          <p:cNvPr id="16" name="Speech Bubble: Rectangle with Corners Rounded 15">
            <a:extLst>
              <a:ext uri="{FF2B5EF4-FFF2-40B4-BE49-F238E27FC236}">
                <a16:creationId xmlns:a16="http://schemas.microsoft.com/office/drawing/2014/main" id="{F7180B62-6988-2BED-58CA-1DAB195F5F64}"/>
              </a:ext>
            </a:extLst>
          </p:cNvPr>
          <p:cNvSpPr/>
          <p:nvPr/>
        </p:nvSpPr>
        <p:spPr>
          <a:xfrm>
            <a:off x="1030081" y="5043770"/>
            <a:ext cx="1770434" cy="1011677"/>
          </a:xfrm>
          <a:prstGeom prst="wedgeRoundRectCallout">
            <a:avLst>
              <a:gd name="adj1" fmla="val 69277"/>
              <a:gd name="adj2" fmla="val 22115"/>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chemins à côté du fleuve</a:t>
            </a:r>
          </a:p>
        </p:txBody>
      </p:sp>
      <p:sp>
        <p:nvSpPr>
          <p:cNvPr id="17" name="Speech Bubble: Rectangle with Corners Rounded 16">
            <a:extLst>
              <a:ext uri="{FF2B5EF4-FFF2-40B4-BE49-F238E27FC236}">
                <a16:creationId xmlns:a16="http://schemas.microsoft.com/office/drawing/2014/main" id="{CA270E8B-3565-BEDE-D888-6AFF36FBF536}"/>
              </a:ext>
            </a:extLst>
          </p:cNvPr>
          <p:cNvSpPr/>
          <p:nvPr/>
        </p:nvSpPr>
        <p:spPr>
          <a:xfrm>
            <a:off x="7964883" y="425310"/>
            <a:ext cx="1770434" cy="1011677"/>
          </a:xfrm>
          <a:prstGeom prst="wedgeRoundRectCallout">
            <a:avLst>
              <a:gd name="adj1" fmla="val -71382"/>
              <a:gd name="adj2" fmla="val 37500"/>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vêtement</a:t>
            </a:r>
          </a:p>
        </p:txBody>
      </p:sp>
      <p:sp>
        <p:nvSpPr>
          <p:cNvPr id="18" name="Speech Bubble: Rectangle with Corners Rounded 17">
            <a:extLst>
              <a:ext uri="{FF2B5EF4-FFF2-40B4-BE49-F238E27FC236}">
                <a16:creationId xmlns:a16="http://schemas.microsoft.com/office/drawing/2014/main" id="{9FF315A8-4E5C-68DD-0BE0-32B58A25F470}"/>
              </a:ext>
            </a:extLst>
          </p:cNvPr>
          <p:cNvSpPr/>
          <p:nvPr/>
        </p:nvSpPr>
        <p:spPr>
          <a:xfrm>
            <a:off x="8786268" y="1255689"/>
            <a:ext cx="1770434" cy="1011677"/>
          </a:xfrm>
          <a:prstGeom prst="wedgeRoundRectCallout">
            <a:avLst>
              <a:gd name="adj1" fmla="val -80173"/>
              <a:gd name="adj2" fmla="val 12500"/>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jaune-orange</a:t>
            </a:r>
          </a:p>
        </p:txBody>
      </p:sp>
      <p:sp>
        <p:nvSpPr>
          <p:cNvPr id="20" name="Speech Bubble: Rectangle with Corners Rounded 19">
            <a:extLst>
              <a:ext uri="{FF2B5EF4-FFF2-40B4-BE49-F238E27FC236}">
                <a16:creationId xmlns:a16="http://schemas.microsoft.com/office/drawing/2014/main" id="{ACF446F2-B5B2-5535-FBB2-04B8B0D15BEF}"/>
              </a:ext>
            </a:extLst>
          </p:cNvPr>
          <p:cNvSpPr/>
          <p:nvPr/>
        </p:nvSpPr>
        <p:spPr>
          <a:xfrm>
            <a:off x="7121144" y="4816205"/>
            <a:ext cx="1770434" cy="1011677"/>
          </a:xfrm>
          <a:prstGeom prst="wedgeRoundRectCallout">
            <a:avLst>
              <a:gd name="adj1" fmla="val -71382"/>
              <a:gd name="adj2" fmla="val 37500"/>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difficultés de la vie</a:t>
            </a:r>
          </a:p>
        </p:txBody>
      </p:sp>
      <p:pic>
        <p:nvPicPr>
          <p:cNvPr id="21" name="Picture 20" descr="Icon&#10;&#10;Description automatically generated">
            <a:hlinkClick r:id="" action="ppaction://noaction">
              <a:snd r:embed="rId4" name="chanson de la seine.wav"/>
            </a:hlinkClick>
            <a:extLst>
              <a:ext uri="{FF2B5EF4-FFF2-40B4-BE49-F238E27FC236}">
                <a16:creationId xmlns:a16="http://schemas.microsoft.com/office/drawing/2014/main" id="{E99FAB14-2B48-123B-7C72-08AB9B2BFE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8000" y="1308391"/>
            <a:ext cx="564573" cy="564573"/>
          </a:xfrm>
          <a:prstGeom prst="rect">
            <a:avLst/>
          </a:prstGeom>
        </p:spPr>
      </p:pic>
      <p:sp>
        <p:nvSpPr>
          <p:cNvPr id="22" name="TextBox 21">
            <a:extLst>
              <a:ext uri="{FF2B5EF4-FFF2-40B4-BE49-F238E27FC236}">
                <a16:creationId xmlns:a16="http://schemas.microsoft.com/office/drawing/2014/main" id="{DBB04B5F-7B73-1F25-45FC-178DAFB54CA7}"/>
              </a:ext>
            </a:extLst>
          </p:cNvPr>
          <p:cNvSpPr txBox="1"/>
          <p:nvPr/>
        </p:nvSpPr>
        <p:spPr>
          <a:xfrm>
            <a:off x="8891578" y="3549584"/>
            <a:ext cx="3101887" cy="2749673"/>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*le souci </a:t>
            </a:r>
            <a:r>
              <a:rPr lang="fr-FR" b="0" dirty="0"/>
              <a:t>= </a:t>
            </a:r>
            <a:r>
              <a:rPr lang="en-GB" b="0" dirty="0"/>
              <a:t>worry</a:t>
            </a:r>
          </a:p>
          <a:p>
            <a:r>
              <a:rPr lang="fr-FR" dirty="0"/>
              <a:t>*se faire de mousse </a:t>
            </a:r>
            <a:r>
              <a:rPr lang="fr-FR" b="0" dirty="0"/>
              <a:t>= to </a:t>
            </a:r>
            <a:r>
              <a:rPr lang="en-GB" b="0" dirty="0"/>
              <a:t>make</a:t>
            </a:r>
            <a:r>
              <a:rPr lang="fr-FR" b="0" dirty="0"/>
              <a:t> a </a:t>
            </a:r>
            <a:r>
              <a:rPr lang="en-GB" b="0" dirty="0"/>
              <a:t>fuss</a:t>
            </a:r>
          </a:p>
          <a:p>
            <a:r>
              <a:rPr lang="fr-FR" dirty="0"/>
              <a:t>*la lumière </a:t>
            </a:r>
            <a:r>
              <a:rPr lang="fr-FR" b="0" dirty="0"/>
              <a:t>= light</a:t>
            </a:r>
          </a:p>
          <a:p>
            <a:r>
              <a:rPr lang="fr-FR" dirty="0"/>
              <a:t>*la pierre </a:t>
            </a:r>
            <a:r>
              <a:rPr lang="fr-FR" b="0" dirty="0"/>
              <a:t>= rock, stone</a:t>
            </a:r>
          </a:p>
          <a:p>
            <a:r>
              <a:rPr lang="fr-FR" dirty="0"/>
              <a:t>*s’en balancer</a:t>
            </a:r>
            <a:r>
              <a:rPr lang="fr-FR" b="0" dirty="0"/>
              <a:t> = to not care</a:t>
            </a:r>
          </a:p>
          <a:p>
            <a:r>
              <a:rPr lang="fr-FR" dirty="0"/>
              <a:t>*au milieu de</a:t>
            </a:r>
            <a:r>
              <a:rPr lang="fr-FR" b="0" dirty="0"/>
              <a:t> = in the middle of</a:t>
            </a:r>
            <a:endParaRPr lang="fr-FR" dirty="0"/>
          </a:p>
        </p:txBody>
      </p:sp>
      <p:sp>
        <p:nvSpPr>
          <p:cNvPr id="19" name="Speech Bubble: Rectangle with Corners Rounded 18">
            <a:extLst>
              <a:ext uri="{FF2B5EF4-FFF2-40B4-BE49-F238E27FC236}">
                <a16:creationId xmlns:a16="http://schemas.microsoft.com/office/drawing/2014/main" id="{CF4C48A9-D4FD-A3EC-ED6F-14CF9493DD2F}"/>
              </a:ext>
            </a:extLst>
          </p:cNvPr>
          <p:cNvSpPr/>
          <p:nvPr/>
        </p:nvSpPr>
        <p:spPr>
          <a:xfrm>
            <a:off x="9376874" y="2537907"/>
            <a:ext cx="2244898" cy="1011677"/>
          </a:xfrm>
          <a:prstGeom prst="wedgeRoundRectCallout">
            <a:avLst>
              <a:gd name="adj1" fmla="val -100747"/>
              <a:gd name="adj2" fmla="val 138394"/>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une ville dans le nord de la France</a:t>
            </a:r>
          </a:p>
        </p:txBody>
      </p:sp>
    </p:spTree>
    <p:extLst>
      <p:ext uri="{BB962C8B-B14F-4D97-AF65-F5344CB8AC3E}">
        <p14:creationId xmlns:p14="http://schemas.microsoft.com/office/powerpoint/2010/main" val="7940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16" grpId="0" animBg="1"/>
      <p:bldP spid="17" grpId="0" animBg="1"/>
      <p:bldP spid="18" grpId="0" animBg="1"/>
      <p:bldP spid="20"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514706" cy="867128"/>
          </a:xfrm>
          <a:prstGeom prst="rect">
            <a:avLst/>
          </a:prstGeom>
        </p:spPr>
      </p:pic>
      <p:sp>
        <p:nvSpPr>
          <p:cNvPr id="4" name="Title 3"/>
          <p:cNvSpPr>
            <a:spLocks noGrp="1"/>
          </p:cNvSpPr>
          <p:nvPr>
            <p:ph type="title"/>
          </p:nvPr>
        </p:nvSpPr>
        <p:spPr>
          <a:xfrm>
            <a:off x="-1" y="296864"/>
            <a:ext cx="6457245" cy="707849"/>
          </a:xfrm>
        </p:spPr>
        <p:txBody>
          <a:bodyPr>
            <a:normAutofit fontScale="90000"/>
          </a:bodyPr>
          <a:lstStyle/>
          <a:p>
            <a:r>
              <a:rPr lang="en-GB" sz="3600" b="1" dirty="0">
                <a:solidFill>
                  <a:schemeClr val="bg1"/>
                </a:solidFill>
              </a:rPr>
              <a:t>La Tour Eiffel – Maurice Carême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3" name="TextBox 12">
            <a:extLst>
              <a:ext uri="{FF2B5EF4-FFF2-40B4-BE49-F238E27FC236}">
                <a16:creationId xmlns:a16="http://schemas.microsoft.com/office/drawing/2014/main" id="{44F83332-8FBC-44D4-4C13-395E6E3B1CAF}"/>
              </a:ext>
            </a:extLst>
          </p:cNvPr>
          <p:cNvSpPr txBox="1"/>
          <p:nvPr/>
        </p:nvSpPr>
        <p:spPr>
          <a:xfrm>
            <a:off x="7819904" y="98148"/>
            <a:ext cx="32607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et lis le poème.</a:t>
            </a:r>
          </a:p>
        </p:txBody>
      </p:sp>
      <p:sp>
        <p:nvSpPr>
          <p:cNvPr id="14" name="TextBox 13">
            <a:extLst>
              <a:ext uri="{FF2B5EF4-FFF2-40B4-BE49-F238E27FC236}">
                <a16:creationId xmlns:a16="http://schemas.microsoft.com/office/drawing/2014/main" id="{D3A810DD-79E0-5E87-F45A-0082BCE76979}"/>
              </a:ext>
            </a:extLst>
          </p:cNvPr>
          <p:cNvSpPr txBox="1"/>
          <p:nvPr/>
        </p:nvSpPr>
        <p:spPr>
          <a:xfrm>
            <a:off x="0" y="1169151"/>
            <a:ext cx="523701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Mais oui, je suis une girafe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M’a raconté la tour Eiffel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Et si ma t</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ête est dans le ciel,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C’est pour mieux </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brouter</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les nuages*,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Car ils me rendent* éternelle.</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03750F6-7616-D83E-6DE9-36CFE1FB7CD4}"/>
              </a:ext>
            </a:extLst>
          </p:cNvPr>
          <p:cNvSpPr txBox="1"/>
          <p:nvPr/>
        </p:nvSpPr>
        <p:spPr>
          <a:xfrm>
            <a:off x="3668683" y="2533588"/>
            <a:ext cx="4854633"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Mais j’ai quatre pieds bien assis*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Dans une courbe* de la Seine.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On ne s’ennuie pas* </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à Paris.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Les femmes, comme des phalènes*,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Les hommes comme des fourmis,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Glissent* sans fin entre mes jambes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Et les fous*, les plus </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ingambes</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Montent et descendent le 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De mon cou comme des frelons*.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nuit, je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l</a:t>
            </a:r>
            <a:r>
              <a:rPr kumimoji="0" lang="fr-FR"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èche</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les étoiles*.</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2CFE67AF-B909-01D4-2E2B-3A9DF4788E75}"/>
              </a:ext>
            </a:extLst>
          </p:cNvPr>
          <p:cNvSpPr txBox="1"/>
          <p:nvPr/>
        </p:nvSpPr>
        <p:spPr>
          <a:xfrm>
            <a:off x="7881933" y="4429594"/>
            <a:ext cx="437209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Et si l’on m’aperçoit* de loin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C’est que très souvent j’en avale*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Une sans avoir l’air de rien*.</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0" name="Speech Bubble: Rectangle with Corners Rounded 19">
            <a:extLst>
              <a:ext uri="{FF2B5EF4-FFF2-40B4-BE49-F238E27FC236}">
                <a16:creationId xmlns:a16="http://schemas.microsoft.com/office/drawing/2014/main" id="{3E2A335B-A35D-65FC-2023-16BA699B333F}"/>
              </a:ext>
            </a:extLst>
          </p:cNvPr>
          <p:cNvSpPr/>
          <p:nvPr/>
        </p:nvSpPr>
        <p:spPr>
          <a:xfrm>
            <a:off x="8188036" y="3873233"/>
            <a:ext cx="1059944" cy="513202"/>
          </a:xfrm>
          <a:prstGeom prst="wedgeRoundRectCallout">
            <a:avLst>
              <a:gd name="adj1" fmla="val -120594"/>
              <a:gd name="adj2" fmla="val 77994"/>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actifs</a:t>
            </a:r>
          </a:p>
        </p:txBody>
      </p:sp>
      <p:sp>
        <p:nvSpPr>
          <p:cNvPr id="21" name="Speech Bubble: Rectangle with Corners Rounded 20">
            <a:extLst>
              <a:ext uri="{FF2B5EF4-FFF2-40B4-BE49-F238E27FC236}">
                <a16:creationId xmlns:a16="http://schemas.microsoft.com/office/drawing/2014/main" id="{C435C470-27EA-D3F3-A40C-F1032CCF8274}"/>
              </a:ext>
            </a:extLst>
          </p:cNvPr>
          <p:cNvSpPr/>
          <p:nvPr/>
        </p:nvSpPr>
        <p:spPr>
          <a:xfrm>
            <a:off x="3990109" y="5839691"/>
            <a:ext cx="3197013" cy="457200"/>
          </a:xfrm>
          <a:prstGeom prst="wedgeRoundRectCallout">
            <a:avLst>
              <a:gd name="adj1" fmla="val -11492"/>
              <a:gd name="adj2" fmla="val -91608"/>
              <a:gd name="adj3" fmla="val 16667"/>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toucher avec la langue</a:t>
            </a:r>
          </a:p>
        </p:txBody>
      </p:sp>
      <p:pic>
        <p:nvPicPr>
          <p:cNvPr id="3" name="Picture 2" descr="Icon&#10;&#10;Description automatically generated">
            <a:hlinkClick r:id="" action="ppaction://noaction">
              <a:snd r:embed="rId4" name="la tour eiffel.wav"/>
            </a:hlinkClick>
            <a:extLst>
              <a:ext uri="{FF2B5EF4-FFF2-40B4-BE49-F238E27FC236}">
                <a16:creationId xmlns:a16="http://schemas.microsoft.com/office/drawing/2014/main" id="{5659BFFA-4CAA-D253-A269-99CCD992A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4295" y="646858"/>
            <a:ext cx="564573" cy="564573"/>
          </a:xfrm>
          <a:prstGeom prst="rect">
            <a:avLst/>
          </a:prstGeom>
        </p:spPr>
      </p:pic>
      <p:sp>
        <p:nvSpPr>
          <p:cNvPr id="17" name="TextBox 16">
            <a:extLst>
              <a:ext uri="{FF2B5EF4-FFF2-40B4-BE49-F238E27FC236}">
                <a16:creationId xmlns:a16="http://schemas.microsoft.com/office/drawing/2014/main" id="{194D7B21-B307-68F2-CA88-CF53ADFF11F3}"/>
              </a:ext>
            </a:extLst>
          </p:cNvPr>
          <p:cNvSpPr txBox="1"/>
          <p:nvPr/>
        </p:nvSpPr>
        <p:spPr>
          <a:xfrm>
            <a:off x="119183" y="2798540"/>
            <a:ext cx="3311463" cy="3498351"/>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*le nuage </a:t>
            </a:r>
            <a:r>
              <a:rPr lang="fr-FR" b="0" dirty="0"/>
              <a:t>= </a:t>
            </a:r>
            <a:r>
              <a:rPr lang="en-GB" b="0" dirty="0"/>
              <a:t>cloud, </a:t>
            </a:r>
            <a:r>
              <a:rPr lang="fr-FR" dirty="0"/>
              <a:t>*rendre </a:t>
            </a:r>
            <a:r>
              <a:rPr lang="fr-FR" b="0" dirty="0"/>
              <a:t>= to </a:t>
            </a:r>
            <a:r>
              <a:rPr lang="en-GB" b="0" dirty="0"/>
              <a:t>make, </a:t>
            </a:r>
            <a:r>
              <a:rPr lang="fr-FR" dirty="0"/>
              <a:t>*assis </a:t>
            </a:r>
            <a:r>
              <a:rPr lang="fr-FR" b="0" dirty="0"/>
              <a:t>= </a:t>
            </a:r>
            <a:r>
              <a:rPr lang="en-GB" b="0" dirty="0"/>
              <a:t>seated, </a:t>
            </a:r>
            <a:r>
              <a:rPr lang="fr-FR" dirty="0"/>
              <a:t>*la courbe </a:t>
            </a:r>
            <a:r>
              <a:rPr lang="fr-FR" b="0" dirty="0"/>
              <a:t>= </a:t>
            </a:r>
            <a:r>
              <a:rPr lang="en-GB" b="0" dirty="0"/>
              <a:t>curve, </a:t>
            </a:r>
            <a:r>
              <a:rPr lang="fr-FR" dirty="0"/>
              <a:t>*s’ennuyer </a:t>
            </a:r>
            <a:r>
              <a:rPr lang="fr-FR" b="0" dirty="0"/>
              <a:t>= to </a:t>
            </a:r>
            <a:r>
              <a:rPr lang="en-GB" b="0" dirty="0"/>
              <a:t>get</a:t>
            </a:r>
            <a:r>
              <a:rPr lang="fr-FR" b="0" dirty="0"/>
              <a:t> </a:t>
            </a:r>
            <a:r>
              <a:rPr lang="en-GB" b="0" dirty="0"/>
              <a:t>bored, </a:t>
            </a:r>
            <a:r>
              <a:rPr lang="fr-FR" dirty="0"/>
              <a:t>*la phalène </a:t>
            </a:r>
            <a:r>
              <a:rPr lang="fr-FR" b="0" dirty="0"/>
              <a:t>= </a:t>
            </a:r>
            <a:r>
              <a:rPr lang="en-GB" b="0" dirty="0"/>
              <a:t>moth, </a:t>
            </a:r>
            <a:r>
              <a:rPr lang="fr-FR" dirty="0"/>
              <a:t>*la fourmi </a:t>
            </a:r>
            <a:r>
              <a:rPr lang="fr-FR" b="0" dirty="0"/>
              <a:t>= </a:t>
            </a:r>
            <a:r>
              <a:rPr lang="en-GB" b="0" dirty="0"/>
              <a:t>ant, </a:t>
            </a:r>
            <a:r>
              <a:rPr lang="fr-FR" dirty="0"/>
              <a:t>*glisser </a:t>
            </a:r>
            <a:r>
              <a:rPr lang="fr-FR" b="0" dirty="0"/>
              <a:t>= to slip, </a:t>
            </a:r>
            <a:r>
              <a:rPr lang="fr-FR" dirty="0"/>
              <a:t>*le fou </a:t>
            </a:r>
            <a:r>
              <a:rPr lang="fr-FR" b="0" dirty="0"/>
              <a:t>= </a:t>
            </a:r>
            <a:r>
              <a:rPr lang="en-GB" b="0" dirty="0"/>
              <a:t>mad</a:t>
            </a:r>
            <a:r>
              <a:rPr lang="fr-FR" b="0" dirty="0"/>
              <a:t> </a:t>
            </a:r>
            <a:r>
              <a:rPr lang="en-GB" b="0" dirty="0"/>
              <a:t>person, </a:t>
            </a:r>
            <a:r>
              <a:rPr lang="fr-FR" dirty="0"/>
              <a:t>*le frelon </a:t>
            </a:r>
            <a:r>
              <a:rPr lang="fr-FR" b="0" dirty="0"/>
              <a:t>= </a:t>
            </a:r>
            <a:r>
              <a:rPr lang="en-GB" b="0" dirty="0"/>
              <a:t>hornet, </a:t>
            </a:r>
            <a:r>
              <a:rPr lang="fr-FR" dirty="0"/>
              <a:t>*l’étoile (f.) </a:t>
            </a:r>
            <a:r>
              <a:rPr lang="fr-FR" b="0" dirty="0"/>
              <a:t>= star, </a:t>
            </a:r>
            <a:r>
              <a:rPr lang="fr-FR" dirty="0"/>
              <a:t>*apercevoir </a:t>
            </a:r>
            <a:r>
              <a:rPr lang="fr-FR" b="0" dirty="0"/>
              <a:t>= to </a:t>
            </a:r>
            <a:r>
              <a:rPr lang="en-GB" b="0" dirty="0"/>
              <a:t>notice, </a:t>
            </a:r>
            <a:r>
              <a:rPr lang="fr-FR" dirty="0"/>
              <a:t>*rien </a:t>
            </a:r>
            <a:r>
              <a:rPr lang="fr-FR" b="0" dirty="0"/>
              <a:t>= </a:t>
            </a:r>
            <a:r>
              <a:rPr lang="en-GB" b="0" dirty="0"/>
              <a:t>nothing</a:t>
            </a:r>
          </a:p>
        </p:txBody>
      </p:sp>
      <p:sp>
        <p:nvSpPr>
          <p:cNvPr id="22" name="Speech Bubble: Rectangle with Corners Rounded 21">
            <a:extLst>
              <a:ext uri="{FF2B5EF4-FFF2-40B4-BE49-F238E27FC236}">
                <a16:creationId xmlns:a16="http://schemas.microsoft.com/office/drawing/2014/main" id="{B1B9F791-350E-3B27-EDF7-6646D555D9B9}"/>
              </a:ext>
            </a:extLst>
          </p:cNvPr>
          <p:cNvSpPr/>
          <p:nvPr/>
        </p:nvSpPr>
        <p:spPr>
          <a:xfrm>
            <a:off x="3286914" y="1250415"/>
            <a:ext cx="3900208" cy="622019"/>
          </a:xfrm>
          <a:prstGeom prst="wedgeRoundRectCallout">
            <a:avLst>
              <a:gd name="adj1" fmla="val -53274"/>
              <a:gd name="adj2" fmla="val 93051"/>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quand un animal mange une plante</a:t>
            </a:r>
          </a:p>
        </p:txBody>
      </p:sp>
      <p:pic>
        <p:nvPicPr>
          <p:cNvPr id="24" name="Picture 23">
            <a:extLst>
              <a:ext uri="{FF2B5EF4-FFF2-40B4-BE49-F238E27FC236}">
                <a16:creationId xmlns:a16="http://schemas.microsoft.com/office/drawing/2014/main" id="{F3F5F51A-0DBC-D6E5-94A4-9859ABD96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7980" y="1004713"/>
            <a:ext cx="2082446" cy="1272244"/>
          </a:xfrm>
          <a:prstGeom prst="rect">
            <a:avLst/>
          </a:prstGeom>
        </p:spPr>
      </p:pic>
      <p:sp>
        <p:nvSpPr>
          <p:cNvPr id="23" name="Thought Bubble: Cloud 22">
            <a:extLst>
              <a:ext uri="{FF2B5EF4-FFF2-40B4-BE49-F238E27FC236}">
                <a16:creationId xmlns:a16="http://schemas.microsoft.com/office/drawing/2014/main" id="{6D61292B-F9FB-ABE8-2CFB-CCDFE887D996}"/>
              </a:ext>
            </a:extLst>
          </p:cNvPr>
          <p:cNvSpPr/>
          <p:nvPr/>
        </p:nvSpPr>
        <p:spPr>
          <a:xfrm>
            <a:off x="7597832" y="780985"/>
            <a:ext cx="4474985" cy="2622154"/>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Pourquoi l’écrivain parle-t-il d’une girafe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Pourquoi décrit-il les gens comme des insectes ?</a:t>
            </a:r>
          </a:p>
        </p:txBody>
      </p:sp>
      <p:pic>
        <p:nvPicPr>
          <p:cNvPr id="25" name="Picture 24">
            <a:extLst>
              <a:ext uri="{FF2B5EF4-FFF2-40B4-BE49-F238E27FC236}">
                <a16:creationId xmlns:a16="http://schemas.microsoft.com/office/drawing/2014/main" id="{BA292DDE-9E75-EFC1-A64B-2B8A86FC2B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8388" y="777526"/>
            <a:ext cx="1166993" cy="2333986"/>
          </a:xfrm>
          <a:prstGeom prst="rect">
            <a:avLst/>
          </a:prstGeom>
        </p:spPr>
      </p:pic>
      <p:sp>
        <p:nvSpPr>
          <p:cNvPr id="19" name="TextBox 18">
            <a:extLst>
              <a:ext uri="{FF2B5EF4-FFF2-40B4-BE49-F238E27FC236}">
                <a16:creationId xmlns:a16="http://schemas.microsoft.com/office/drawing/2014/main" id="{512A0882-E082-B855-FF14-FAADEF5C3879}"/>
              </a:ext>
            </a:extLst>
          </p:cNvPr>
          <p:cNvSpPr txBox="1"/>
          <p:nvPr/>
        </p:nvSpPr>
        <p:spPr>
          <a:xfrm>
            <a:off x="8523316" y="5445257"/>
            <a:ext cx="3668683" cy="923330"/>
          </a:xfrm>
          <a:prstGeom prst="rect">
            <a:avLst/>
          </a:prstGeom>
          <a:noFill/>
        </p:spPr>
        <p:txBody>
          <a:bodyPr wrap="square" rtlCol="0">
            <a:spAutoFit/>
          </a:bodyPr>
          <a:lstStyle/>
          <a:p>
            <a:pPr>
              <a:tabLst>
                <a:tab pos="-990600" algn="l"/>
                <a:tab pos="-630555" algn="l"/>
                <a:tab pos="-180340" algn="l"/>
                <a:tab pos="2700655" algn="l"/>
              </a:tabLst>
            </a:pPr>
            <a:r>
              <a:rPr lang="fr-BE" b="1" dirty="0">
                <a:solidFill>
                  <a:srgbClr val="115076"/>
                </a:solidFill>
                <a:effectLst/>
                <a:ea typeface="Calibri" panose="020F0502020204030204" pitchFamily="34" charset="0"/>
                <a:cs typeface="Arial" panose="020B0604020202020204" pitchFamily="34" charset="0"/>
              </a:rPr>
              <a:t>Maurice Carême</a:t>
            </a:r>
            <a:endParaRPr lang="en-GB" b="1" dirty="0">
              <a:solidFill>
                <a:srgbClr val="115076"/>
              </a:solidFill>
              <a:effectLst/>
              <a:ea typeface="Calibri" panose="020F0502020204030204" pitchFamily="34" charset="0"/>
              <a:cs typeface="Arial" panose="020B0604020202020204" pitchFamily="34" charset="0"/>
            </a:endParaRPr>
          </a:p>
          <a:p>
            <a:pPr>
              <a:tabLst>
                <a:tab pos="-990600" algn="l"/>
                <a:tab pos="-630555" algn="l"/>
                <a:tab pos="-180340" algn="l"/>
                <a:tab pos="2700655" algn="l"/>
              </a:tabLst>
            </a:pPr>
            <a:r>
              <a:rPr lang="fr-BE" b="1" dirty="0">
                <a:solidFill>
                  <a:srgbClr val="115076"/>
                </a:solidFill>
                <a:effectLst/>
                <a:ea typeface="Calibri" panose="020F0502020204030204" pitchFamily="34" charset="0"/>
                <a:cs typeface="Arial" panose="020B0604020202020204" pitchFamily="34" charset="0"/>
              </a:rPr>
              <a:t>	Le mât de cocagne</a:t>
            </a:r>
            <a:endParaRPr lang="en-GB" b="1" dirty="0">
              <a:solidFill>
                <a:srgbClr val="115076"/>
              </a:solidFill>
              <a:effectLst/>
              <a:ea typeface="Calibri" panose="020F0502020204030204" pitchFamily="34" charset="0"/>
              <a:cs typeface="Arial" panose="020B0604020202020204" pitchFamily="34" charset="0"/>
            </a:endParaRPr>
          </a:p>
          <a:p>
            <a:pPr>
              <a:tabLst>
                <a:tab pos="2700655" algn="l"/>
              </a:tabLst>
            </a:pPr>
            <a:r>
              <a:rPr lang="fr-BE" dirty="0">
                <a:solidFill>
                  <a:srgbClr val="115076"/>
                </a:solidFill>
                <a:effectLst/>
                <a:ea typeface="Calibri" panose="020F0502020204030204" pitchFamily="34" charset="0"/>
                <a:cs typeface="Arial" panose="020B0604020202020204" pitchFamily="34" charset="0"/>
              </a:rPr>
              <a:t>© Fondation Maurice Carême</a:t>
            </a:r>
            <a:endParaRPr lang="en-GB" dirty="0">
              <a:solidFill>
                <a:srgbClr val="115076"/>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599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Les deux poèmes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Quelles images vont avec quel po</a:t>
            </a:r>
            <a:r>
              <a:rPr kumimoji="0" lang="fr-FR" sz="2400" b="0" i="0" u="none" strike="noStrike" kern="1200" cap="none" spc="0" normalizeH="0" baseline="0">
                <a:ln>
                  <a:noFill/>
                </a:ln>
                <a:solidFill>
                  <a:srgbClr val="4472C4">
                    <a:lumMod val="50000"/>
                  </a:srgbClr>
                </a:solidFill>
                <a:effectLst/>
                <a:uLnTx/>
                <a:uFillTx/>
                <a:latin typeface="Century Gothic" panose="020B0502020202020204" pitchFamily="34" charset="0"/>
              </a:rPr>
              <a:t>ème ? </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1CE8C74F-7927-C239-647F-109455BC37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 y="4326252"/>
            <a:ext cx="3042950" cy="1687886"/>
          </a:xfrm>
          <a:prstGeom prst="rect">
            <a:avLst/>
          </a:prstGeom>
        </p:spPr>
      </p:pic>
      <p:pic>
        <p:nvPicPr>
          <p:cNvPr id="9" name="Picture 8">
            <a:extLst>
              <a:ext uri="{FF2B5EF4-FFF2-40B4-BE49-F238E27FC236}">
                <a16:creationId xmlns:a16="http://schemas.microsoft.com/office/drawing/2014/main" id="{BCCF70DD-4052-708A-687C-ADD74E848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303" y="4326252"/>
            <a:ext cx="3003467" cy="1687886"/>
          </a:xfrm>
          <a:prstGeom prst="rect">
            <a:avLst/>
          </a:prstGeom>
        </p:spPr>
      </p:pic>
      <p:pic>
        <p:nvPicPr>
          <p:cNvPr id="11" name="Picture 10">
            <a:extLst>
              <a:ext uri="{FF2B5EF4-FFF2-40B4-BE49-F238E27FC236}">
                <a16:creationId xmlns:a16="http://schemas.microsoft.com/office/drawing/2014/main" id="{F7783D6E-4ECB-30DB-F860-00E970163D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303" y="2055770"/>
            <a:ext cx="3042950" cy="2052407"/>
          </a:xfrm>
          <a:prstGeom prst="rect">
            <a:avLst/>
          </a:prstGeom>
        </p:spPr>
      </p:pic>
      <p:pic>
        <p:nvPicPr>
          <p:cNvPr id="13" name="Picture 12">
            <a:extLst>
              <a:ext uri="{FF2B5EF4-FFF2-40B4-BE49-F238E27FC236}">
                <a16:creationId xmlns:a16="http://schemas.microsoft.com/office/drawing/2014/main" id="{76791BC6-6A34-3C65-3448-6E415C6047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0624" y="2055770"/>
            <a:ext cx="2638912" cy="3958368"/>
          </a:xfrm>
          <a:prstGeom prst="rect">
            <a:avLst/>
          </a:prstGeom>
        </p:spPr>
      </p:pic>
      <p:pic>
        <p:nvPicPr>
          <p:cNvPr id="15" name="Picture 14">
            <a:extLst>
              <a:ext uri="{FF2B5EF4-FFF2-40B4-BE49-F238E27FC236}">
                <a16:creationId xmlns:a16="http://schemas.microsoft.com/office/drawing/2014/main" id="{890CED93-4027-03C4-FF20-609D8A5098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287" y="2514368"/>
            <a:ext cx="2811376" cy="1405688"/>
          </a:xfrm>
          <a:prstGeom prst="rect">
            <a:avLst/>
          </a:prstGeom>
        </p:spPr>
      </p:pic>
    </p:spTree>
    <p:extLst>
      <p:ext uri="{BB962C8B-B14F-4D97-AF65-F5344CB8AC3E}">
        <p14:creationId xmlns:p14="http://schemas.microsoft.com/office/powerpoint/2010/main" val="2832752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4BBFAFE-F9B2-A433-401F-E4EDCA37D39C}"/>
              </a:ext>
            </a:extLst>
          </p:cNvPr>
          <p:cNvSpPr/>
          <p:nvPr/>
        </p:nvSpPr>
        <p:spPr>
          <a:xfrm>
            <a:off x="2409588" y="2077663"/>
            <a:ext cx="4972050" cy="40564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1">
            <a:extLst>
              <a:ext uri="{FF2B5EF4-FFF2-40B4-BE49-F238E27FC236}">
                <a16:creationId xmlns:a16="http://schemas.microsoft.com/office/drawing/2014/main" id="{E7E438E7-78AF-F619-FDC0-7B5AF5B01513}"/>
              </a:ext>
            </a:extLst>
          </p:cNvPr>
          <p:cNvSpPr/>
          <p:nvPr/>
        </p:nvSpPr>
        <p:spPr>
          <a:xfrm>
            <a:off x="5667118" y="2101843"/>
            <a:ext cx="4972050" cy="40564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Les deux poèmes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Quelles images vont avec quel po</a:t>
            </a: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rPr>
              <a:t>ème ? </a:t>
            </a: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1CE8C74F-7927-C239-647F-109455BC37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758" y="3390900"/>
            <a:ext cx="3042950" cy="1687886"/>
          </a:xfrm>
          <a:prstGeom prst="rect">
            <a:avLst/>
          </a:prstGeom>
        </p:spPr>
      </p:pic>
      <p:pic>
        <p:nvPicPr>
          <p:cNvPr id="9" name="Picture 8">
            <a:extLst>
              <a:ext uri="{FF2B5EF4-FFF2-40B4-BE49-F238E27FC236}">
                <a16:creationId xmlns:a16="http://schemas.microsoft.com/office/drawing/2014/main" id="{BCCF70DD-4052-708A-687C-ADD74E848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1648" y="2154875"/>
            <a:ext cx="2210238" cy="1242108"/>
          </a:xfrm>
          <a:prstGeom prst="rect">
            <a:avLst/>
          </a:prstGeom>
        </p:spPr>
      </p:pic>
      <p:pic>
        <p:nvPicPr>
          <p:cNvPr id="11" name="Picture 10">
            <a:extLst>
              <a:ext uri="{FF2B5EF4-FFF2-40B4-BE49-F238E27FC236}">
                <a16:creationId xmlns:a16="http://schemas.microsoft.com/office/drawing/2014/main" id="{F7783D6E-4ECB-30DB-F860-00E970163D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9642" y="4234843"/>
            <a:ext cx="1920644" cy="1295435"/>
          </a:xfrm>
          <a:prstGeom prst="rect">
            <a:avLst/>
          </a:prstGeom>
        </p:spPr>
      </p:pic>
      <p:pic>
        <p:nvPicPr>
          <p:cNvPr id="13" name="Picture 12">
            <a:extLst>
              <a:ext uri="{FF2B5EF4-FFF2-40B4-BE49-F238E27FC236}">
                <a16:creationId xmlns:a16="http://schemas.microsoft.com/office/drawing/2014/main" id="{76791BC6-6A34-3C65-3448-6E415C6047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6207" y="3640452"/>
            <a:ext cx="1372502" cy="2058753"/>
          </a:xfrm>
          <a:prstGeom prst="rect">
            <a:avLst/>
          </a:prstGeom>
        </p:spPr>
      </p:pic>
      <p:pic>
        <p:nvPicPr>
          <p:cNvPr id="15" name="Picture 14">
            <a:extLst>
              <a:ext uri="{FF2B5EF4-FFF2-40B4-BE49-F238E27FC236}">
                <a16:creationId xmlns:a16="http://schemas.microsoft.com/office/drawing/2014/main" id="{890CED93-4027-03C4-FF20-609D8A5098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9642" y="2977422"/>
            <a:ext cx="1734256" cy="867128"/>
          </a:xfrm>
          <a:prstGeom prst="rect">
            <a:avLst/>
          </a:prstGeom>
        </p:spPr>
      </p:pic>
      <p:sp>
        <p:nvSpPr>
          <p:cNvPr id="5" name="TextBox 4">
            <a:extLst>
              <a:ext uri="{FF2B5EF4-FFF2-40B4-BE49-F238E27FC236}">
                <a16:creationId xmlns:a16="http://schemas.microsoft.com/office/drawing/2014/main" id="{63A77B62-F0C1-AB48-3AD7-2A92271189B0}"/>
              </a:ext>
            </a:extLst>
          </p:cNvPr>
          <p:cNvSpPr txBox="1"/>
          <p:nvPr/>
        </p:nvSpPr>
        <p:spPr>
          <a:xfrm>
            <a:off x="180000" y="2438400"/>
            <a:ext cx="2229588" cy="830997"/>
          </a:xfrm>
          <a:prstGeom prst="rect">
            <a:avLst/>
          </a:prstGeom>
          <a:noFill/>
        </p:spPr>
        <p:txBody>
          <a:bodyPr wrap="square" rtlCol="0">
            <a:spAutoFit/>
          </a:bodyPr>
          <a:lstStyle/>
          <a:p>
            <a:pPr algn="l"/>
            <a:r>
              <a:rPr lang="fr-FR" sz="2400">
                <a:solidFill>
                  <a:schemeClr val="accent5">
                    <a:lumMod val="50000"/>
                  </a:schemeClr>
                </a:solidFill>
              </a:rPr>
              <a:t>Chanson de la Seine</a:t>
            </a:r>
          </a:p>
        </p:txBody>
      </p:sp>
      <p:sp>
        <p:nvSpPr>
          <p:cNvPr id="14" name="TextBox 13">
            <a:extLst>
              <a:ext uri="{FF2B5EF4-FFF2-40B4-BE49-F238E27FC236}">
                <a16:creationId xmlns:a16="http://schemas.microsoft.com/office/drawing/2014/main" id="{984A8AF9-AED4-6417-8562-7409A84BDBD7}"/>
              </a:ext>
            </a:extLst>
          </p:cNvPr>
          <p:cNvSpPr txBox="1"/>
          <p:nvPr/>
        </p:nvSpPr>
        <p:spPr>
          <a:xfrm>
            <a:off x="9957989" y="5461760"/>
            <a:ext cx="2229588" cy="461665"/>
          </a:xfrm>
          <a:prstGeom prst="rect">
            <a:avLst/>
          </a:prstGeom>
          <a:noFill/>
        </p:spPr>
        <p:txBody>
          <a:bodyPr wrap="square" rtlCol="0">
            <a:spAutoFit/>
          </a:bodyPr>
          <a:lstStyle/>
          <a:p>
            <a:pPr algn="l"/>
            <a:r>
              <a:rPr lang="fr-FR" sz="2400">
                <a:solidFill>
                  <a:schemeClr val="accent5">
                    <a:lumMod val="50000"/>
                  </a:schemeClr>
                </a:solidFill>
              </a:rPr>
              <a:t>La Tour Eiffel</a:t>
            </a:r>
          </a:p>
        </p:txBody>
      </p:sp>
    </p:spTree>
    <p:extLst>
      <p:ext uri="{BB962C8B-B14F-4D97-AF65-F5344CB8AC3E}">
        <p14:creationId xmlns:p14="http://schemas.microsoft.com/office/powerpoint/2010/main" val="37935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Les deux poèmes</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496956" y="1622571"/>
            <a:ext cx="11198087" cy="3900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Quelles sont les différences et les similarités entre les deux po</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èmes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Parle avec ton/ta partenaire.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Chaque poème…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Tous les deux po</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èmes…</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ea typeface="+mn-ea"/>
                <a:cs typeface="+mn-cs"/>
              </a:rPr>
              <a:t>la m</a:t>
            </a:r>
            <a:r>
              <a:rPr lang="fr-FR" sz="2400" dirty="0">
                <a:solidFill>
                  <a:srgbClr val="4472C4">
                    <a:lumMod val="50000"/>
                  </a:srgbClr>
                </a:solidFill>
                <a:latin typeface="Century Gothic" panose="020B0502020202020204" pitchFamily="34" charset="0"/>
              </a:rPr>
              <a:t>ême idée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Ce po</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ème contient plusieurs images de…</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400" dirty="0">
                <a:solidFill>
                  <a:srgbClr val="4472C4">
                    <a:lumMod val="50000"/>
                  </a:srgbClr>
                </a:solidFill>
                <a:latin typeface="Century Gothic" panose="020B0502020202020204" pitchFamily="34" charset="0"/>
                <a:ea typeface="+mn-ea"/>
                <a:cs typeface="+mn-cs"/>
              </a:rPr>
              <a:t>L’autre po</a:t>
            </a:r>
            <a:r>
              <a:rPr lang="fr-FR" sz="2400" dirty="0">
                <a:solidFill>
                  <a:srgbClr val="4472C4">
                    <a:lumMod val="50000"/>
                  </a:srgbClr>
                </a:solidFill>
                <a:latin typeface="Century Gothic" panose="020B0502020202020204" pitchFamily="34" charset="0"/>
              </a:rPr>
              <a:t>ème…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27787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quiz</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85B3B79E-585A-3B14-9B1E-F6EE9CBD40CD}"/>
              </a:ext>
            </a:extLst>
          </p:cNvPr>
          <p:cNvSpPr txBox="1"/>
          <p:nvPr/>
        </p:nvSpPr>
        <p:spPr>
          <a:xfrm>
            <a:off x="238539" y="1580078"/>
            <a:ext cx="11671381" cy="5678478"/>
          </a:xfrm>
          <a:prstGeom prst="rect">
            <a:avLst/>
          </a:prstGeom>
          <a:noFill/>
        </p:spPr>
        <p:txBody>
          <a:bodyPr wrap="square" rtlCol="0">
            <a:spAutoFit/>
          </a:bodyPr>
          <a:lstStyle/>
          <a:p>
            <a:pPr marL="457200" indent="-457200" algn="l">
              <a:spcBef>
                <a:spcPts val="600"/>
              </a:spcBef>
              <a:buAutoNum type="arabicPeriod"/>
            </a:pPr>
            <a:r>
              <a:rPr lang="fr-FR" sz="2200" dirty="0">
                <a:solidFill>
                  <a:schemeClr val="accent5">
                    <a:lumMod val="50000"/>
                  </a:schemeClr>
                </a:solidFill>
              </a:rPr>
              <a:t>Les parisiens ont toujours aimé la tour Eiffel.</a:t>
            </a:r>
          </a:p>
          <a:p>
            <a:pPr marL="457200" indent="-457200" algn="l">
              <a:spcBef>
                <a:spcPts val="600"/>
              </a:spcBef>
              <a:buAutoNum type="arabicPeriod"/>
            </a:pPr>
            <a:endParaRPr lang="fr-FR" sz="2200" dirty="0">
              <a:solidFill>
                <a:schemeClr val="accent5">
                  <a:lumMod val="50000"/>
                </a:schemeClr>
              </a:solidFill>
            </a:endParaRPr>
          </a:p>
          <a:p>
            <a:pPr algn="l">
              <a:spcBef>
                <a:spcPts val="600"/>
              </a:spcBef>
            </a:pPr>
            <a:r>
              <a:rPr lang="fr-FR" sz="2200" dirty="0">
                <a:solidFill>
                  <a:schemeClr val="accent5">
                    <a:lumMod val="50000"/>
                  </a:schemeClr>
                </a:solidFill>
              </a:rPr>
              <a:t>2. </a:t>
            </a:r>
            <a:r>
              <a:rPr lang="fr-FR" sz="2200" dirty="0">
                <a:solidFill>
                  <a:schemeClr val="accent5">
                    <a:lumMod val="50000"/>
                  </a:schemeClr>
                </a:solidFill>
                <a:latin typeface="Century Gothic" panose="020B0502020202020204" pitchFamily="34" charset="0"/>
              </a:rPr>
              <a:t>À Paris, il y a plus de chiens que d’enfants.</a:t>
            </a:r>
          </a:p>
          <a:p>
            <a:pPr algn="l">
              <a:spcBef>
                <a:spcPts val="600"/>
              </a:spcBef>
            </a:pPr>
            <a:endParaRPr lang="fr-FR" sz="2200" dirty="0">
              <a:solidFill>
                <a:schemeClr val="accent5">
                  <a:lumMod val="50000"/>
                </a:schemeClr>
              </a:solidFill>
              <a:latin typeface="Century Gothic" panose="020B0502020202020204" pitchFamily="34" charset="0"/>
            </a:endParaRPr>
          </a:p>
          <a:p>
            <a:pPr algn="l">
              <a:spcBef>
                <a:spcPts val="600"/>
              </a:spcBef>
            </a:pPr>
            <a:r>
              <a:rPr lang="fr-FR" sz="2200" dirty="0">
                <a:solidFill>
                  <a:schemeClr val="accent5">
                    <a:lumMod val="50000"/>
                  </a:schemeClr>
                </a:solidFill>
                <a:latin typeface="Century Gothic" panose="020B0502020202020204" pitchFamily="34" charset="0"/>
              </a:rPr>
              <a:t>3. Jusqu’à 2012, il y avait une loi qui interdisait les pantalons* pour les femmes.</a:t>
            </a:r>
          </a:p>
          <a:p>
            <a:pPr algn="l">
              <a:spcBef>
                <a:spcPts val="600"/>
              </a:spcBef>
            </a:pPr>
            <a:endParaRPr lang="fr-FR" sz="2200" dirty="0">
              <a:solidFill>
                <a:schemeClr val="accent5">
                  <a:lumMod val="50000"/>
                </a:schemeClr>
              </a:solidFill>
              <a:latin typeface="Century Gothic" panose="020B0502020202020204" pitchFamily="34" charset="0"/>
            </a:endParaRPr>
          </a:p>
          <a:p>
            <a:pPr marL="457200" indent="-457200" algn="l">
              <a:spcBef>
                <a:spcPts val="600"/>
              </a:spcBef>
              <a:buAutoNum type="arabicPeriod" startAt="4"/>
            </a:pPr>
            <a:r>
              <a:rPr lang="fr-FR" sz="2200" dirty="0">
                <a:solidFill>
                  <a:schemeClr val="accent5">
                    <a:lumMod val="50000"/>
                  </a:schemeClr>
                </a:solidFill>
                <a:latin typeface="Century Gothic" panose="020B0502020202020204" pitchFamily="34" charset="0"/>
              </a:rPr>
              <a:t>On utilise toutes les stations de métro.</a:t>
            </a:r>
          </a:p>
          <a:p>
            <a:pPr marL="457200" indent="-457200" algn="l">
              <a:spcBef>
                <a:spcPts val="600"/>
              </a:spcBef>
              <a:buAutoNum type="arabicPeriod" startAt="4"/>
            </a:pPr>
            <a:endParaRPr lang="fr-FR" sz="2200" dirty="0">
              <a:solidFill>
                <a:schemeClr val="accent5">
                  <a:lumMod val="50000"/>
                </a:schemeClr>
              </a:solidFill>
              <a:latin typeface="Century Gothic" panose="020B0502020202020204" pitchFamily="34" charset="0"/>
            </a:endParaRPr>
          </a:p>
          <a:p>
            <a:pPr marL="457200" indent="-457200" algn="l">
              <a:spcBef>
                <a:spcPts val="600"/>
              </a:spcBef>
              <a:buAutoNum type="arabicPeriod" startAt="4"/>
            </a:pPr>
            <a:r>
              <a:rPr lang="fr-FR" sz="2200" dirty="0">
                <a:solidFill>
                  <a:schemeClr val="accent5">
                    <a:lumMod val="50000"/>
                  </a:schemeClr>
                </a:solidFill>
                <a:latin typeface="Century Gothic" panose="020B0502020202020204" pitchFamily="34" charset="0"/>
              </a:rPr>
              <a:t> Il y a des îles à Paris.</a:t>
            </a:r>
          </a:p>
          <a:p>
            <a:pPr marL="457200" indent="-457200" algn="l">
              <a:spcBef>
                <a:spcPts val="600"/>
              </a:spcBef>
              <a:buAutoNum type="arabicPeriod" startAt="4"/>
            </a:pPr>
            <a:endParaRPr lang="fr-FR" sz="2200" dirty="0">
              <a:solidFill>
                <a:schemeClr val="accent5">
                  <a:lumMod val="50000"/>
                </a:schemeClr>
              </a:solidFill>
              <a:latin typeface="Century Gothic" panose="020B0502020202020204" pitchFamily="34" charset="0"/>
            </a:endParaRPr>
          </a:p>
          <a:p>
            <a:pPr marL="457200" indent="-457200" algn="l">
              <a:spcBef>
                <a:spcPts val="600"/>
              </a:spcBef>
              <a:buAutoNum type="arabicPeriod" startAt="4"/>
            </a:pPr>
            <a:endParaRPr lang="fr-FR" sz="2200" dirty="0">
              <a:solidFill>
                <a:schemeClr val="accent5">
                  <a:lumMod val="50000"/>
                </a:schemeClr>
              </a:solidFill>
              <a:latin typeface="Century Gothic" panose="020B0502020202020204" pitchFamily="34" charset="0"/>
            </a:endParaRPr>
          </a:p>
          <a:p>
            <a:pPr marL="457200" indent="-457200" algn="l">
              <a:spcBef>
                <a:spcPts val="600"/>
              </a:spcBef>
              <a:buAutoNum type="arabicPeriod" startAt="4"/>
            </a:pPr>
            <a:endParaRPr lang="fr-FR" sz="2200" dirty="0">
              <a:solidFill>
                <a:schemeClr val="accent5">
                  <a:lumMod val="50000"/>
                </a:schemeClr>
              </a:solidFill>
              <a:latin typeface="Century Gothic" panose="020B0502020202020204" pitchFamily="34" charset="0"/>
            </a:endParaRPr>
          </a:p>
          <a:p>
            <a:pPr algn="l"/>
            <a:endParaRPr lang="fr-FR" sz="2200" dirty="0">
              <a:solidFill>
                <a:schemeClr val="accent5">
                  <a:lumMod val="50000"/>
                </a:schemeClr>
              </a:solidFill>
              <a:latin typeface="Century Gothic" panose="020B0502020202020204" pitchFamily="34" charset="0"/>
            </a:endParaRPr>
          </a:p>
          <a:p>
            <a:pPr marL="457200" indent="-457200" algn="l">
              <a:buAutoNum type="arabicPeriod" startAt="4"/>
            </a:pPr>
            <a:endParaRPr lang="fr-FR" sz="2200" dirty="0">
              <a:solidFill>
                <a:schemeClr val="accent5">
                  <a:lumMod val="50000"/>
                </a:schemeClr>
              </a:solidFill>
            </a:endParaRPr>
          </a:p>
        </p:txBody>
      </p:sp>
      <p:sp>
        <p:nvSpPr>
          <p:cNvPr id="6" name="TextBox 5">
            <a:extLst>
              <a:ext uri="{FF2B5EF4-FFF2-40B4-BE49-F238E27FC236}">
                <a16:creationId xmlns:a16="http://schemas.microsoft.com/office/drawing/2014/main" id="{DF0E396E-CEC6-4D1F-3110-D75C2CA5266D}"/>
              </a:ext>
            </a:extLst>
          </p:cNvPr>
          <p:cNvSpPr txBox="1"/>
          <p:nvPr/>
        </p:nvSpPr>
        <p:spPr>
          <a:xfrm>
            <a:off x="238544" y="1958061"/>
            <a:ext cx="11714917" cy="430887"/>
          </a:xfrm>
          <a:prstGeom prst="rect">
            <a:avLst/>
          </a:prstGeom>
          <a:noFill/>
        </p:spPr>
        <p:txBody>
          <a:bodyPr wrap="square" rtlCol="0">
            <a:spAutoFit/>
          </a:bodyPr>
          <a:lstStyle/>
          <a:p>
            <a:r>
              <a:rPr lang="fr-FR" sz="2200" b="1" dirty="0">
                <a:solidFill>
                  <a:schemeClr val="accent5">
                    <a:lumMod val="50000"/>
                  </a:schemeClr>
                </a:solidFill>
              </a:rPr>
              <a:t>Faux – quand on a construit la tour Eiffel en 1889, elle n’était pas populaire.</a:t>
            </a:r>
          </a:p>
        </p:txBody>
      </p:sp>
      <p:sp>
        <p:nvSpPr>
          <p:cNvPr id="9" name="TextBox 8">
            <a:extLst>
              <a:ext uri="{FF2B5EF4-FFF2-40B4-BE49-F238E27FC236}">
                <a16:creationId xmlns:a16="http://schemas.microsoft.com/office/drawing/2014/main" id="{EF2DFC37-2682-E869-F8FA-849058E22FED}"/>
              </a:ext>
            </a:extLst>
          </p:cNvPr>
          <p:cNvSpPr txBox="1"/>
          <p:nvPr/>
        </p:nvSpPr>
        <p:spPr>
          <a:xfrm>
            <a:off x="238538" y="2749033"/>
            <a:ext cx="11671376" cy="430887"/>
          </a:xfrm>
          <a:prstGeom prst="rect">
            <a:avLst/>
          </a:prstGeom>
          <a:noFill/>
        </p:spPr>
        <p:txBody>
          <a:bodyPr wrap="square" rtlCol="0">
            <a:spAutoFit/>
          </a:bodyPr>
          <a:lstStyle/>
          <a:p>
            <a:r>
              <a:rPr lang="fr-FR" sz="2200" b="1" dirty="0">
                <a:solidFill>
                  <a:schemeClr val="accent5">
                    <a:lumMod val="50000"/>
                  </a:schemeClr>
                </a:solidFill>
              </a:rPr>
              <a:t>Vrai – il y a 300.000 chiens et 150.000 enfants.</a:t>
            </a:r>
          </a:p>
        </p:txBody>
      </p:sp>
      <p:sp>
        <p:nvSpPr>
          <p:cNvPr id="10" name="TextBox 9">
            <a:extLst>
              <a:ext uri="{FF2B5EF4-FFF2-40B4-BE49-F238E27FC236}">
                <a16:creationId xmlns:a16="http://schemas.microsoft.com/office/drawing/2014/main" id="{BD32CBFB-68E7-B031-618C-334D2F2656BB}"/>
              </a:ext>
            </a:extLst>
          </p:cNvPr>
          <p:cNvSpPr txBox="1"/>
          <p:nvPr/>
        </p:nvSpPr>
        <p:spPr>
          <a:xfrm>
            <a:off x="238533" y="3549288"/>
            <a:ext cx="11671381" cy="430887"/>
          </a:xfrm>
          <a:prstGeom prst="rect">
            <a:avLst/>
          </a:prstGeom>
          <a:noFill/>
        </p:spPr>
        <p:txBody>
          <a:bodyPr wrap="square" rtlCol="0">
            <a:spAutoFit/>
          </a:bodyPr>
          <a:lstStyle/>
          <a:p>
            <a:r>
              <a:rPr lang="fr-FR" sz="2200" b="1" dirty="0">
                <a:solidFill>
                  <a:schemeClr val="accent5">
                    <a:lumMod val="50000"/>
                  </a:schemeClr>
                </a:solidFill>
              </a:rPr>
              <a:t>Vrai – mais il y a longtemps, la police a décidé d’oublier cette loi.</a:t>
            </a:r>
          </a:p>
        </p:txBody>
      </p:sp>
      <p:sp>
        <p:nvSpPr>
          <p:cNvPr id="11" name="TextBox 10">
            <a:extLst>
              <a:ext uri="{FF2B5EF4-FFF2-40B4-BE49-F238E27FC236}">
                <a16:creationId xmlns:a16="http://schemas.microsoft.com/office/drawing/2014/main" id="{EC41FE8A-F5F6-000F-4475-9102DE42DA92}"/>
              </a:ext>
            </a:extLst>
          </p:cNvPr>
          <p:cNvSpPr txBox="1"/>
          <p:nvPr/>
        </p:nvSpPr>
        <p:spPr>
          <a:xfrm>
            <a:off x="216762" y="4455756"/>
            <a:ext cx="11714921" cy="430887"/>
          </a:xfrm>
          <a:prstGeom prst="rect">
            <a:avLst/>
          </a:prstGeom>
          <a:noFill/>
        </p:spPr>
        <p:txBody>
          <a:bodyPr wrap="square" rtlCol="0">
            <a:spAutoFit/>
          </a:bodyPr>
          <a:lstStyle/>
          <a:p>
            <a:r>
              <a:rPr lang="fr-FR" sz="2200" b="1" dirty="0">
                <a:solidFill>
                  <a:schemeClr val="accent5">
                    <a:lumMod val="50000"/>
                  </a:schemeClr>
                </a:solidFill>
              </a:rPr>
              <a:t>Faux – il y a quatorze stations qu’on n’utilise pas en ce moment.</a:t>
            </a:r>
          </a:p>
        </p:txBody>
      </p:sp>
      <p:sp>
        <p:nvSpPr>
          <p:cNvPr id="12" name="TextBox 11">
            <a:extLst>
              <a:ext uri="{FF2B5EF4-FFF2-40B4-BE49-F238E27FC236}">
                <a16:creationId xmlns:a16="http://schemas.microsoft.com/office/drawing/2014/main" id="{40E152F4-3B26-F875-75ED-23979D453608}"/>
              </a:ext>
            </a:extLst>
          </p:cNvPr>
          <p:cNvSpPr txBox="1"/>
          <p:nvPr/>
        </p:nvSpPr>
        <p:spPr>
          <a:xfrm>
            <a:off x="238533" y="5317170"/>
            <a:ext cx="11909925" cy="1107996"/>
          </a:xfrm>
          <a:prstGeom prst="rect">
            <a:avLst/>
          </a:prstGeom>
          <a:noFill/>
        </p:spPr>
        <p:txBody>
          <a:bodyPr wrap="square" rtlCol="0">
            <a:spAutoFit/>
          </a:bodyPr>
          <a:lstStyle/>
          <a:p>
            <a:r>
              <a:rPr lang="fr-FR" sz="2200" b="1" dirty="0">
                <a:solidFill>
                  <a:schemeClr val="accent5">
                    <a:lumMod val="50000"/>
                  </a:schemeClr>
                </a:solidFill>
              </a:rPr>
              <a:t>Vrai – il y a deux </a:t>
            </a:r>
            <a:r>
              <a:rPr lang="fr-FR" sz="2200" b="1" dirty="0">
                <a:solidFill>
                  <a:schemeClr val="accent5">
                    <a:lumMod val="50000"/>
                  </a:schemeClr>
                </a:solidFill>
                <a:latin typeface="Century Gothic" panose="020B0502020202020204" pitchFamily="34" charset="0"/>
              </a:rPr>
              <a:t>îles naturelles – l’Île de la Cité et l’Île Saint-Louis - et une île artificielle – l’Île aux Cygnes dans la Seine. La cathédrale de Notre-Dame se trouve sur l’Île de la Cité.</a:t>
            </a:r>
            <a:endParaRPr lang="fr-FR" sz="2200" b="1" dirty="0">
              <a:solidFill>
                <a:schemeClr val="accent5">
                  <a:lumMod val="50000"/>
                </a:schemeClr>
              </a:solidFill>
            </a:endParaRPr>
          </a:p>
        </p:txBody>
      </p:sp>
      <p:sp>
        <p:nvSpPr>
          <p:cNvPr id="14" name="TextBox 13">
            <a:extLst>
              <a:ext uri="{FF2B5EF4-FFF2-40B4-BE49-F238E27FC236}">
                <a16:creationId xmlns:a16="http://schemas.microsoft.com/office/drawing/2014/main" id="{98CE04BA-67F1-3212-76AD-B2669C66D14A}"/>
              </a:ext>
            </a:extLst>
          </p:cNvPr>
          <p:cNvSpPr txBox="1"/>
          <p:nvPr/>
        </p:nvSpPr>
        <p:spPr>
          <a:xfrm>
            <a:off x="6457245" y="254047"/>
            <a:ext cx="2647844" cy="461665"/>
          </a:xfrm>
          <a:prstGeom prst="rect">
            <a:avLst/>
          </a:prstGeom>
          <a:noFill/>
        </p:spPr>
        <p:txBody>
          <a:bodyPr wrap="square">
            <a:spAutoFit/>
          </a:bodyPr>
          <a:lstStyle/>
          <a:p>
            <a:pPr algn="l"/>
            <a:r>
              <a:rPr lang="fr-FR" sz="2400" dirty="0">
                <a:solidFill>
                  <a:schemeClr val="accent5">
                    <a:lumMod val="50000"/>
                  </a:schemeClr>
                </a:solidFill>
              </a:rPr>
              <a:t>Vrai ou faux ?</a:t>
            </a:r>
          </a:p>
        </p:txBody>
      </p:sp>
      <p:sp>
        <p:nvSpPr>
          <p:cNvPr id="2" name="TextBox 1">
            <a:extLst>
              <a:ext uri="{FF2B5EF4-FFF2-40B4-BE49-F238E27FC236}">
                <a16:creationId xmlns:a16="http://schemas.microsoft.com/office/drawing/2014/main" id="{B51C983A-234F-9406-DEB1-1196ABD1805C}"/>
              </a:ext>
            </a:extLst>
          </p:cNvPr>
          <p:cNvSpPr txBox="1"/>
          <p:nvPr/>
        </p:nvSpPr>
        <p:spPr>
          <a:xfrm>
            <a:off x="6457245" y="749441"/>
            <a:ext cx="3742660" cy="400110"/>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*le pantalon </a:t>
            </a:r>
            <a:r>
              <a:rPr lang="fr-FR" b="0" dirty="0"/>
              <a:t>= </a:t>
            </a:r>
            <a:r>
              <a:rPr lang="en-GB" b="0" dirty="0"/>
              <a:t>trousers</a:t>
            </a:r>
          </a:p>
        </p:txBody>
      </p:sp>
    </p:spTree>
    <p:extLst>
      <p:ext uri="{BB962C8B-B14F-4D97-AF65-F5344CB8AC3E}">
        <p14:creationId xmlns:p14="http://schemas.microsoft.com/office/powerpoint/2010/main" val="1976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quiz</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85B3B79E-585A-3B14-9B1E-F6EE9CBD40CD}"/>
              </a:ext>
            </a:extLst>
          </p:cNvPr>
          <p:cNvSpPr txBox="1"/>
          <p:nvPr/>
        </p:nvSpPr>
        <p:spPr>
          <a:xfrm>
            <a:off x="238539" y="1716225"/>
            <a:ext cx="11671381" cy="3754874"/>
          </a:xfrm>
          <a:prstGeom prst="rect">
            <a:avLst/>
          </a:prstGeom>
          <a:noFill/>
        </p:spPr>
        <p:txBody>
          <a:bodyPr wrap="square" rtlCol="0">
            <a:spAutoFit/>
          </a:bodyPr>
          <a:lstStyle/>
          <a:p>
            <a:pPr algn="l">
              <a:spcBef>
                <a:spcPts val="600"/>
              </a:spcBef>
            </a:pPr>
            <a:r>
              <a:rPr lang="fr-FR" sz="2200" dirty="0">
                <a:solidFill>
                  <a:schemeClr val="accent5">
                    <a:lumMod val="50000"/>
                  </a:schemeClr>
                </a:solidFill>
              </a:rPr>
              <a:t>6. Il y a une plage </a:t>
            </a:r>
            <a:r>
              <a:rPr lang="fr-FR" sz="2200" dirty="0">
                <a:solidFill>
                  <a:schemeClr val="accent5">
                    <a:lumMod val="50000"/>
                  </a:schemeClr>
                </a:solidFill>
                <a:latin typeface="Century Gothic" panose="020B0502020202020204" pitchFamily="34" charset="0"/>
              </a:rPr>
              <a:t>à Paris.</a:t>
            </a:r>
          </a:p>
          <a:p>
            <a:pPr algn="l">
              <a:spcBef>
                <a:spcPts val="600"/>
              </a:spcBef>
            </a:pPr>
            <a:endParaRPr lang="fr-FR" sz="2200" dirty="0">
              <a:solidFill>
                <a:schemeClr val="accent5">
                  <a:lumMod val="50000"/>
                </a:schemeClr>
              </a:solidFill>
              <a:latin typeface="Century Gothic" panose="020B0502020202020204" pitchFamily="34" charset="0"/>
            </a:endParaRPr>
          </a:p>
          <a:p>
            <a:pPr algn="l">
              <a:spcBef>
                <a:spcPts val="600"/>
              </a:spcBef>
            </a:pPr>
            <a:r>
              <a:rPr lang="fr-FR" sz="2200" dirty="0">
                <a:solidFill>
                  <a:schemeClr val="accent5">
                    <a:lumMod val="50000"/>
                  </a:schemeClr>
                </a:solidFill>
                <a:latin typeface="Century Gothic" panose="020B0502020202020204" pitchFamily="34" charset="0"/>
              </a:rPr>
              <a:t>7. Il n’y a pas de parc à Paris.</a:t>
            </a:r>
          </a:p>
          <a:p>
            <a:pPr algn="l">
              <a:spcBef>
                <a:spcPts val="600"/>
              </a:spcBef>
            </a:pPr>
            <a:endParaRPr lang="fr-FR" sz="2200" dirty="0">
              <a:solidFill>
                <a:schemeClr val="accent5">
                  <a:lumMod val="50000"/>
                </a:schemeClr>
              </a:solidFill>
              <a:latin typeface="Century Gothic" panose="020B0502020202020204" pitchFamily="34" charset="0"/>
            </a:endParaRPr>
          </a:p>
          <a:p>
            <a:pPr algn="l">
              <a:spcBef>
                <a:spcPts val="600"/>
              </a:spcBef>
            </a:pPr>
            <a:r>
              <a:rPr lang="fr-FR" sz="2200" dirty="0">
                <a:solidFill>
                  <a:schemeClr val="accent5">
                    <a:lumMod val="50000"/>
                  </a:schemeClr>
                </a:solidFill>
                <a:latin typeface="Century Gothic" panose="020B0502020202020204" pitchFamily="34" charset="0"/>
              </a:rPr>
              <a:t>8. Le Louvre est très petit.</a:t>
            </a:r>
          </a:p>
          <a:p>
            <a:pPr algn="l">
              <a:spcBef>
                <a:spcPts val="600"/>
              </a:spcBef>
            </a:pPr>
            <a:endParaRPr lang="fr-FR" sz="2200" dirty="0">
              <a:solidFill>
                <a:schemeClr val="accent5">
                  <a:lumMod val="50000"/>
                </a:schemeClr>
              </a:solidFill>
              <a:latin typeface="Century Gothic" panose="020B0502020202020204" pitchFamily="34" charset="0"/>
            </a:endParaRPr>
          </a:p>
          <a:p>
            <a:pPr algn="l">
              <a:spcBef>
                <a:spcPts val="600"/>
              </a:spcBef>
            </a:pPr>
            <a:r>
              <a:rPr lang="fr-FR" sz="2200" dirty="0">
                <a:solidFill>
                  <a:schemeClr val="accent5">
                    <a:lumMod val="50000"/>
                  </a:schemeClr>
                </a:solidFill>
                <a:latin typeface="Century Gothic" panose="020B0502020202020204" pitchFamily="34" charset="0"/>
              </a:rPr>
              <a:t>9. On ne peut pas regarder toutes les œuvres du Louvre.</a:t>
            </a:r>
          </a:p>
          <a:p>
            <a:pPr algn="l">
              <a:spcBef>
                <a:spcPts val="600"/>
              </a:spcBef>
            </a:pPr>
            <a:endParaRPr lang="fr-FR" sz="2200" dirty="0">
              <a:solidFill>
                <a:schemeClr val="accent5">
                  <a:lumMod val="50000"/>
                </a:schemeClr>
              </a:solidFill>
              <a:latin typeface="Century Gothic" panose="020B0502020202020204" pitchFamily="34" charset="0"/>
            </a:endParaRPr>
          </a:p>
          <a:p>
            <a:pPr algn="l">
              <a:spcBef>
                <a:spcPts val="600"/>
              </a:spcBef>
            </a:pPr>
            <a:r>
              <a:rPr lang="fr-FR" sz="2200" dirty="0">
                <a:solidFill>
                  <a:schemeClr val="accent5">
                    <a:lumMod val="50000"/>
                  </a:schemeClr>
                </a:solidFill>
                <a:latin typeface="Century Gothic" panose="020B0502020202020204" pitchFamily="34" charset="0"/>
              </a:rPr>
              <a:t>10. On ne peut pas visiter la cathédrale de Notre-Dame en ce moment.</a:t>
            </a:r>
            <a:endParaRPr lang="fr-FR" sz="2200" dirty="0">
              <a:solidFill>
                <a:schemeClr val="accent5">
                  <a:lumMod val="50000"/>
                </a:schemeClr>
              </a:solidFill>
            </a:endParaRPr>
          </a:p>
        </p:txBody>
      </p:sp>
      <p:sp>
        <p:nvSpPr>
          <p:cNvPr id="14" name="TextBox 13">
            <a:extLst>
              <a:ext uri="{FF2B5EF4-FFF2-40B4-BE49-F238E27FC236}">
                <a16:creationId xmlns:a16="http://schemas.microsoft.com/office/drawing/2014/main" id="{98CE04BA-67F1-3212-76AD-B2669C66D14A}"/>
              </a:ext>
            </a:extLst>
          </p:cNvPr>
          <p:cNvSpPr txBox="1"/>
          <p:nvPr/>
        </p:nvSpPr>
        <p:spPr>
          <a:xfrm>
            <a:off x="6457245" y="254047"/>
            <a:ext cx="2647844" cy="461665"/>
          </a:xfrm>
          <a:prstGeom prst="rect">
            <a:avLst/>
          </a:prstGeom>
          <a:noFill/>
        </p:spPr>
        <p:txBody>
          <a:bodyPr wrap="square">
            <a:spAutoFit/>
          </a:bodyPr>
          <a:lstStyle/>
          <a:p>
            <a:pPr algn="l"/>
            <a:r>
              <a:rPr lang="fr-FR" sz="2400" dirty="0">
                <a:solidFill>
                  <a:schemeClr val="accent5">
                    <a:lumMod val="50000"/>
                  </a:schemeClr>
                </a:solidFill>
              </a:rPr>
              <a:t>Vrai ou faux ?</a:t>
            </a:r>
          </a:p>
        </p:txBody>
      </p:sp>
      <p:sp>
        <p:nvSpPr>
          <p:cNvPr id="15" name="TextBox 14">
            <a:extLst>
              <a:ext uri="{FF2B5EF4-FFF2-40B4-BE49-F238E27FC236}">
                <a16:creationId xmlns:a16="http://schemas.microsoft.com/office/drawing/2014/main" id="{044B5C49-991D-75B3-F272-CE356ECC79A1}"/>
              </a:ext>
            </a:extLst>
          </p:cNvPr>
          <p:cNvSpPr txBox="1"/>
          <p:nvPr/>
        </p:nvSpPr>
        <p:spPr>
          <a:xfrm>
            <a:off x="238544" y="2092177"/>
            <a:ext cx="11158799" cy="430887"/>
          </a:xfrm>
          <a:prstGeom prst="rect">
            <a:avLst/>
          </a:prstGeom>
          <a:noFill/>
        </p:spPr>
        <p:txBody>
          <a:bodyPr wrap="square" rtlCol="0">
            <a:spAutoFit/>
          </a:bodyPr>
          <a:lstStyle/>
          <a:p>
            <a:r>
              <a:rPr lang="fr-FR" sz="2200" b="1" dirty="0">
                <a:solidFill>
                  <a:schemeClr val="accent5">
                    <a:lumMod val="50000"/>
                  </a:schemeClr>
                </a:solidFill>
              </a:rPr>
              <a:t>Vrai – ils ont créé une plage </a:t>
            </a:r>
            <a:r>
              <a:rPr lang="fr-FR" sz="2200" b="1" dirty="0">
                <a:solidFill>
                  <a:schemeClr val="accent5">
                    <a:lumMod val="50000"/>
                  </a:schemeClr>
                </a:solidFill>
                <a:latin typeface="Century Gothic" panose="020B0502020202020204" pitchFamily="34" charset="0"/>
              </a:rPr>
              <a:t>à côté de la Seine.</a:t>
            </a:r>
            <a:endParaRPr lang="fr-FR" sz="2200" b="1" dirty="0">
              <a:solidFill>
                <a:schemeClr val="accent5">
                  <a:lumMod val="50000"/>
                </a:schemeClr>
              </a:solidFill>
            </a:endParaRPr>
          </a:p>
        </p:txBody>
      </p:sp>
      <p:sp>
        <p:nvSpPr>
          <p:cNvPr id="13" name="TextBox 12">
            <a:extLst>
              <a:ext uri="{FF2B5EF4-FFF2-40B4-BE49-F238E27FC236}">
                <a16:creationId xmlns:a16="http://schemas.microsoft.com/office/drawing/2014/main" id="{62498FD7-EE0B-93EA-AC38-7AC585999D35}"/>
              </a:ext>
            </a:extLst>
          </p:cNvPr>
          <p:cNvSpPr txBox="1"/>
          <p:nvPr/>
        </p:nvSpPr>
        <p:spPr>
          <a:xfrm>
            <a:off x="238538" y="2966637"/>
            <a:ext cx="11300319" cy="430887"/>
          </a:xfrm>
          <a:prstGeom prst="rect">
            <a:avLst/>
          </a:prstGeom>
          <a:noFill/>
        </p:spPr>
        <p:txBody>
          <a:bodyPr wrap="square" rtlCol="0">
            <a:spAutoFit/>
          </a:bodyPr>
          <a:lstStyle/>
          <a:p>
            <a:r>
              <a:rPr lang="fr-FR" sz="2200" b="1" dirty="0">
                <a:solidFill>
                  <a:schemeClr val="accent5">
                    <a:lumMod val="50000"/>
                  </a:schemeClr>
                </a:solidFill>
              </a:rPr>
              <a:t>Faux – il y a 450 parcs et jardins</a:t>
            </a:r>
            <a:r>
              <a:rPr lang="fr-FR" sz="2200" b="1" dirty="0">
                <a:solidFill>
                  <a:schemeClr val="accent5">
                    <a:lumMod val="50000"/>
                  </a:schemeClr>
                </a:solidFill>
                <a:latin typeface="Century Gothic" panose="020B0502020202020204" pitchFamily="34" charset="0"/>
              </a:rPr>
              <a:t>.</a:t>
            </a:r>
            <a:endParaRPr lang="fr-FR" sz="2200" b="1" dirty="0">
              <a:solidFill>
                <a:schemeClr val="accent5">
                  <a:lumMod val="50000"/>
                </a:schemeClr>
              </a:solidFill>
            </a:endParaRPr>
          </a:p>
        </p:txBody>
      </p:sp>
      <p:sp>
        <p:nvSpPr>
          <p:cNvPr id="16" name="TextBox 15">
            <a:extLst>
              <a:ext uri="{FF2B5EF4-FFF2-40B4-BE49-F238E27FC236}">
                <a16:creationId xmlns:a16="http://schemas.microsoft.com/office/drawing/2014/main" id="{B22899B7-BE24-B678-1786-8A4378C88529}"/>
              </a:ext>
            </a:extLst>
          </p:cNvPr>
          <p:cNvSpPr txBox="1"/>
          <p:nvPr/>
        </p:nvSpPr>
        <p:spPr>
          <a:xfrm>
            <a:off x="227652" y="3767337"/>
            <a:ext cx="11550691" cy="430887"/>
          </a:xfrm>
          <a:prstGeom prst="rect">
            <a:avLst/>
          </a:prstGeom>
          <a:noFill/>
        </p:spPr>
        <p:txBody>
          <a:bodyPr wrap="square" rtlCol="0">
            <a:spAutoFit/>
          </a:bodyPr>
          <a:lstStyle/>
          <a:p>
            <a:r>
              <a:rPr lang="fr-FR" sz="2200" b="1" dirty="0">
                <a:solidFill>
                  <a:schemeClr val="accent5">
                    <a:lumMod val="50000"/>
                  </a:schemeClr>
                </a:solidFill>
              </a:rPr>
              <a:t>Faux – il contient plus de 500.000 œuvres*</a:t>
            </a:r>
            <a:r>
              <a:rPr lang="fr-FR" sz="2200" b="1" dirty="0">
                <a:solidFill>
                  <a:schemeClr val="accent5">
                    <a:lumMod val="50000"/>
                  </a:schemeClr>
                </a:solidFill>
                <a:latin typeface="Century Gothic" panose="020B0502020202020204" pitchFamily="34" charset="0"/>
              </a:rPr>
              <a:t>.</a:t>
            </a:r>
            <a:endParaRPr lang="fr-FR" sz="2200" b="1" dirty="0">
              <a:solidFill>
                <a:schemeClr val="accent5">
                  <a:lumMod val="50000"/>
                </a:schemeClr>
              </a:solidFill>
            </a:endParaRPr>
          </a:p>
        </p:txBody>
      </p:sp>
      <p:sp>
        <p:nvSpPr>
          <p:cNvPr id="17" name="TextBox 16">
            <a:extLst>
              <a:ext uri="{FF2B5EF4-FFF2-40B4-BE49-F238E27FC236}">
                <a16:creationId xmlns:a16="http://schemas.microsoft.com/office/drawing/2014/main" id="{A88D52C1-6AC2-6C52-96BE-85F5AD5E606F}"/>
              </a:ext>
            </a:extLst>
          </p:cNvPr>
          <p:cNvSpPr txBox="1"/>
          <p:nvPr/>
        </p:nvSpPr>
        <p:spPr>
          <a:xfrm>
            <a:off x="238544" y="4604763"/>
            <a:ext cx="11714917" cy="430887"/>
          </a:xfrm>
          <a:prstGeom prst="rect">
            <a:avLst/>
          </a:prstGeom>
          <a:noFill/>
        </p:spPr>
        <p:txBody>
          <a:bodyPr wrap="square" rtlCol="0">
            <a:spAutoFit/>
          </a:bodyPr>
          <a:lstStyle/>
          <a:p>
            <a:r>
              <a:rPr lang="fr-FR" sz="2200" b="1" dirty="0">
                <a:solidFill>
                  <a:schemeClr val="accent5">
                    <a:lumMod val="50000"/>
                  </a:schemeClr>
                </a:solidFill>
              </a:rPr>
              <a:t>Vrai – il y a seulement 35.000 œuvres dans les salles publiques</a:t>
            </a:r>
            <a:r>
              <a:rPr lang="fr-FR" sz="2200" b="1" dirty="0">
                <a:solidFill>
                  <a:schemeClr val="accent5">
                    <a:lumMod val="50000"/>
                  </a:schemeClr>
                </a:solidFill>
                <a:latin typeface="Century Gothic" panose="020B0502020202020204" pitchFamily="34" charset="0"/>
              </a:rPr>
              <a:t>.</a:t>
            </a:r>
            <a:endParaRPr lang="fr-FR" sz="2200" b="1" dirty="0">
              <a:solidFill>
                <a:schemeClr val="accent5">
                  <a:lumMod val="50000"/>
                </a:schemeClr>
              </a:solidFill>
            </a:endParaRPr>
          </a:p>
        </p:txBody>
      </p:sp>
      <p:sp>
        <p:nvSpPr>
          <p:cNvPr id="18" name="TextBox 17">
            <a:extLst>
              <a:ext uri="{FF2B5EF4-FFF2-40B4-BE49-F238E27FC236}">
                <a16:creationId xmlns:a16="http://schemas.microsoft.com/office/drawing/2014/main" id="{F6BAAAFF-6C60-95B1-E5B2-7192174353D0}"/>
              </a:ext>
            </a:extLst>
          </p:cNvPr>
          <p:cNvSpPr txBox="1"/>
          <p:nvPr/>
        </p:nvSpPr>
        <p:spPr>
          <a:xfrm>
            <a:off x="238544" y="5471099"/>
            <a:ext cx="11671381" cy="769441"/>
          </a:xfrm>
          <a:prstGeom prst="rect">
            <a:avLst/>
          </a:prstGeom>
          <a:noFill/>
        </p:spPr>
        <p:txBody>
          <a:bodyPr wrap="square" rtlCol="0">
            <a:spAutoFit/>
          </a:bodyPr>
          <a:lstStyle/>
          <a:p>
            <a:r>
              <a:rPr lang="fr-FR" sz="2200" b="1" dirty="0">
                <a:solidFill>
                  <a:schemeClr val="accent5">
                    <a:lumMod val="50000"/>
                  </a:schemeClr>
                </a:solidFill>
              </a:rPr>
              <a:t>Vrai – on a fermé la cathédrale apr</a:t>
            </a:r>
            <a:r>
              <a:rPr lang="fr-FR" sz="2200" b="1" dirty="0">
                <a:solidFill>
                  <a:schemeClr val="accent5">
                    <a:lumMod val="50000"/>
                  </a:schemeClr>
                </a:solidFill>
                <a:latin typeface="Century Gothic" panose="020B0502020202020204" pitchFamily="34" charset="0"/>
              </a:rPr>
              <a:t>ès un feu en 2019, mais on peut faire une promenade dehors pour regarder le bâtiment.</a:t>
            </a:r>
            <a:endParaRPr lang="fr-FR" sz="2200" b="1" dirty="0">
              <a:solidFill>
                <a:schemeClr val="accent5">
                  <a:lumMod val="50000"/>
                </a:schemeClr>
              </a:solidFill>
            </a:endParaRPr>
          </a:p>
        </p:txBody>
      </p:sp>
      <p:sp>
        <p:nvSpPr>
          <p:cNvPr id="12" name="TextBox 11">
            <a:extLst>
              <a:ext uri="{FF2B5EF4-FFF2-40B4-BE49-F238E27FC236}">
                <a16:creationId xmlns:a16="http://schemas.microsoft.com/office/drawing/2014/main" id="{476F2208-09C8-F204-304A-1BB40CB86884}"/>
              </a:ext>
            </a:extLst>
          </p:cNvPr>
          <p:cNvSpPr txBox="1"/>
          <p:nvPr/>
        </p:nvSpPr>
        <p:spPr>
          <a:xfrm>
            <a:off x="6457245" y="749440"/>
            <a:ext cx="3742660" cy="723291"/>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*l’œuvre (f.) </a:t>
            </a:r>
            <a:r>
              <a:rPr lang="fr-FR" b="0" dirty="0"/>
              <a:t>= </a:t>
            </a:r>
            <a:r>
              <a:rPr lang="en-GB" b="0" dirty="0"/>
              <a:t>work</a:t>
            </a:r>
            <a:r>
              <a:rPr lang="fr-FR" b="0" dirty="0"/>
              <a:t> (of art)</a:t>
            </a:r>
          </a:p>
        </p:txBody>
      </p:sp>
    </p:spTree>
    <p:extLst>
      <p:ext uri="{BB962C8B-B14F-4D97-AF65-F5344CB8AC3E}">
        <p14:creationId xmlns:p14="http://schemas.microsoft.com/office/powerpoint/2010/main" val="40062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4862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75E2-C976-826A-A1F3-14D34FCBAEA4}"/>
              </a:ext>
            </a:extLst>
          </p:cNvPr>
          <p:cNvSpPr>
            <a:spLocks noGrp="1"/>
          </p:cNvSpPr>
          <p:nvPr>
            <p:ph type="title"/>
          </p:nvPr>
        </p:nvSpPr>
        <p:spPr/>
        <p:txBody>
          <a:bodyPr/>
          <a:lstStyle/>
          <a:p>
            <a:r>
              <a:rPr lang="fr-FR" dirty="0">
                <a:solidFill>
                  <a:srgbClr val="115076"/>
                </a:solidFill>
              </a:rPr>
              <a:t>Bonnes vacances !</a:t>
            </a:r>
          </a:p>
        </p:txBody>
      </p:sp>
      <p:sp>
        <p:nvSpPr>
          <p:cNvPr id="3" name="Text Placeholder 2">
            <a:extLst>
              <a:ext uri="{FF2B5EF4-FFF2-40B4-BE49-F238E27FC236}">
                <a16:creationId xmlns:a16="http://schemas.microsoft.com/office/drawing/2014/main" id="{9FB18F73-3D32-67AE-9475-95BD28D5E51C}"/>
              </a:ext>
            </a:extLst>
          </p:cNvPr>
          <p:cNvSpPr>
            <a:spLocks noGrp="1"/>
          </p:cNvSpPr>
          <p:nvPr>
            <p:ph type="body" idx="1"/>
          </p:nvPr>
        </p:nvSpPr>
        <p:spPr/>
        <p:txBody>
          <a:bodyPr>
            <a:normAutofit lnSpcReduction="10000"/>
          </a:bodyPr>
          <a:lstStyle/>
          <a:p>
            <a:r>
              <a:rPr lang="en-GB">
                <a:solidFill>
                  <a:srgbClr val="115076"/>
                </a:solidFill>
              </a:rPr>
              <a:t>Why not explore Paris with a virtual tour on this website? There are lots of landmarks and attractions to choose from!</a:t>
            </a:r>
          </a:p>
          <a:p>
            <a:r>
              <a:rPr lang="en-GB">
                <a:solidFill>
                  <a:srgbClr val="115076"/>
                </a:solidFill>
                <a:hlinkClick r:id="rId3">
                  <a:extLst>
                    <a:ext uri="{A12FA001-AC4F-418D-AE19-62706E023703}">
                      <ahyp:hlinkClr xmlns:ahyp="http://schemas.microsoft.com/office/drawing/2018/hyperlinkcolor" val="tx"/>
                    </a:ext>
                  </a:extLst>
                </a:hlinkClick>
              </a:rPr>
              <a:t>https://en.parisinfo.com/what-to-do-in-paris/info/guides/virtual-visit-paris</a:t>
            </a:r>
            <a:endParaRPr lang="en-GB">
              <a:solidFill>
                <a:srgbClr val="115076"/>
              </a:solidFill>
            </a:endParaRPr>
          </a:p>
        </p:txBody>
      </p:sp>
      <p:pic>
        <p:nvPicPr>
          <p:cNvPr id="5" name="Picture 4">
            <a:extLst>
              <a:ext uri="{FF2B5EF4-FFF2-40B4-BE49-F238E27FC236}">
                <a16:creationId xmlns:a16="http://schemas.microsoft.com/office/drawing/2014/main" id="{9BD7DDFC-46F1-B56E-6E29-185382660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100" y="152399"/>
            <a:ext cx="3429000" cy="3429000"/>
          </a:xfrm>
          <a:prstGeom prst="rect">
            <a:avLst/>
          </a:prstGeom>
        </p:spPr>
      </p:pic>
      <p:pic>
        <p:nvPicPr>
          <p:cNvPr id="7" name="Picture 6">
            <a:extLst>
              <a:ext uri="{FF2B5EF4-FFF2-40B4-BE49-F238E27FC236}">
                <a16:creationId xmlns:a16="http://schemas.microsoft.com/office/drawing/2014/main" id="{5D86FC61-1F8C-9BD4-E113-9D5863905C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1521" y="728661"/>
            <a:ext cx="2852737" cy="2852737"/>
          </a:xfrm>
          <a:prstGeom prst="rect">
            <a:avLst/>
          </a:prstGeom>
        </p:spPr>
      </p:pic>
      <p:pic>
        <p:nvPicPr>
          <p:cNvPr id="9" name="Picture 8">
            <a:extLst>
              <a:ext uri="{FF2B5EF4-FFF2-40B4-BE49-F238E27FC236}">
                <a16:creationId xmlns:a16="http://schemas.microsoft.com/office/drawing/2014/main" id="{E9873AD9-3E8D-F669-7C5E-D0B0AB90EA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5626" y="728661"/>
            <a:ext cx="2852737" cy="2852737"/>
          </a:xfrm>
          <a:prstGeom prst="rect">
            <a:avLst/>
          </a:prstGeom>
        </p:spPr>
      </p:pic>
      <p:pic>
        <p:nvPicPr>
          <p:cNvPr id="11" name="Picture 10">
            <a:extLst>
              <a:ext uri="{FF2B5EF4-FFF2-40B4-BE49-F238E27FC236}">
                <a16:creationId xmlns:a16="http://schemas.microsoft.com/office/drawing/2014/main" id="{EFB11282-6186-8D7A-C2B5-6FC5F8C81B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331" y="728660"/>
            <a:ext cx="2852738" cy="2852738"/>
          </a:xfrm>
          <a:prstGeom prst="rect">
            <a:avLst/>
          </a:prstGeom>
        </p:spPr>
      </p:pic>
    </p:spTree>
    <p:extLst>
      <p:ext uri="{BB962C8B-B14F-4D97-AF65-F5344CB8AC3E}">
        <p14:creationId xmlns:p14="http://schemas.microsoft.com/office/powerpoint/2010/main" val="296752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63717" y="417998"/>
            <a:ext cx="3770401" cy="1647470"/>
          </a:xfrm>
        </p:spPr>
        <p:txBody>
          <a:bodyPr>
            <a:normAutofit fontScale="90000"/>
          </a:bodyPr>
          <a:lstStyle/>
          <a:p>
            <a:pPr lvl="0">
              <a:lnSpc>
                <a:spcPct val="100000"/>
              </a:lnSpc>
              <a:spcBef>
                <a:spcPts val="0"/>
              </a:spcBef>
            </a:pPr>
            <a:r>
              <a:rPr lang="fr-FR" sz="20000" b="1" dirty="0">
                <a:solidFill>
                  <a:srgbClr val="1F4E79"/>
                </a:solidFill>
                <a:ea typeface="+mn-ea"/>
                <a:cs typeface="Calibri" panose="020F0502020204030204" pitchFamily="34" charset="0"/>
              </a:rPr>
              <a:t>oin</a:t>
            </a:r>
            <a:endParaRPr lang="fr-FR" dirty="0"/>
          </a:p>
        </p:txBody>
      </p:sp>
      <p:sp>
        <p:nvSpPr>
          <p:cNvPr id="4" name="TextBox 3"/>
          <p:cNvSpPr txBox="1"/>
          <p:nvPr/>
        </p:nvSpPr>
        <p:spPr>
          <a:xfrm>
            <a:off x="3819128" y="3655804"/>
            <a:ext cx="511069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bes</a:t>
            </a: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endParaRPr kumimoji="0" lang="fr-FR"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69999B3E-37A7-4049-A525-068516B84387}"/>
              </a:ext>
            </a:extLst>
          </p:cNvPr>
          <p:cNvSpPr/>
          <p:nvPr/>
        </p:nvSpPr>
        <p:spPr>
          <a:xfrm>
            <a:off x="5521517" y="5434916"/>
            <a:ext cx="17059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[need]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DC05638-6B3C-4AFC-A970-DE56F6AF1E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57518" y="789443"/>
            <a:ext cx="2173429" cy="3127896"/>
          </a:xfrm>
          <a:prstGeom prst="rect">
            <a:avLst/>
          </a:prstGeom>
        </p:spPr>
      </p:pic>
    </p:spTree>
    <p:extLst>
      <p:ext uri="{BB962C8B-B14F-4D97-AF65-F5344CB8AC3E}">
        <p14:creationId xmlns:p14="http://schemas.microsoft.com/office/powerpoint/2010/main" val="40833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i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esoi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esoin.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bes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938" y="146448"/>
            <a:ext cx="3528469" cy="1325563"/>
          </a:xfrm>
        </p:spPr>
        <p:txBody>
          <a:bodyPr>
            <a:normAutofit fontScale="90000"/>
          </a:bodyPr>
          <a:lstStyle/>
          <a:p>
            <a:pPr algn="ctr"/>
            <a:r>
              <a:rPr lang="en-GB" sz="13300" b="1" dirty="0">
                <a:solidFill>
                  <a:srgbClr val="115076"/>
                </a:solidFill>
                <a:cs typeface="Calibri" panose="020F0502020204030204" pitchFamily="34" charset="0"/>
              </a:rPr>
              <a:t>oin</a:t>
            </a:r>
            <a:endParaRPr lang="en-GB" dirty="0"/>
          </a:p>
        </p:txBody>
      </p:sp>
      <p:sp>
        <p:nvSpPr>
          <p:cNvPr id="9" name="Rounded Rectangle 8" descr="rectangle"/>
          <p:cNvSpPr/>
          <p:nvPr/>
        </p:nvSpPr>
        <p:spPr>
          <a:xfrm>
            <a:off x="4171385" y="1695972"/>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773145" y="3212035"/>
            <a:ext cx="26340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bes</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endPar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42208" y="5268"/>
            <a:ext cx="181011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531843" y="3127979"/>
            <a:ext cx="36147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4022" y="4489333"/>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
        <p:nvSpPr>
          <p:cNvPr id="8" name="TextBox 7"/>
          <p:cNvSpPr txBox="1"/>
          <p:nvPr/>
        </p:nvSpPr>
        <p:spPr>
          <a:xfrm>
            <a:off x="8162567" y="5268"/>
            <a:ext cx="43532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650086" y="3127979"/>
            <a:ext cx="27943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tém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oin</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1005953" y="3878351"/>
            <a:ext cx="2082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[witness]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FCE9EC45-610A-4F72-8A13-7E64BA481FA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5589842" y="1875045"/>
            <a:ext cx="1000660" cy="153947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3F49D309-36A8-4F74-97E8-8782EC8DF9E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7166" r="7166"/>
          <a:stretch/>
        </p:blipFill>
        <p:spPr bwMode="auto">
          <a:xfrm>
            <a:off x="847104" y="1568871"/>
            <a:ext cx="2400318" cy="16920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D1A9FA24-61D6-492A-81C5-0880790571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9463553" y="4648561"/>
            <a:ext cx="1751323" cy="163639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9697051" y="809229"/>
            <a:ext cx="12843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52336E9-B3FF-114F-AA7D-81376910679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9573345" y="1589561"/>
            <a:ext cx="1531738" cy="1524558"/>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5460032" y="5420595"/>
            <a:ext cx="126028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[less]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1A5FA638-F01B-4E68-9AD3-4A2F58E71CFC}"/>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26528" y="4684273"/>
            <a:ext cx="2241470" cy="1600680"/>
          </a:xfrm>
          <a:prstGeom prst="rect">
            <a:avLst/>
          </a:prstGeom>
        </p:spPr>
      </p:pic>
      <p:sp>
        <p:nvSpPr>
          <p:cNvPr id="19" name="Rectangle 18">
            <a:extLst>
              <a:ext uri="{FF2B5EF4-FFF2-40B4-BE49-F238E27FC236}">
                <a16:creationId xmlns:a16="http://schemas.microsoft.com/office/drawing/2014/main" id="{E969D63D-0B46-4FF0-8A50-926805B8E940}"/>
              </a:ext>
            </a:extLst>
          </p:cNvPr>
          <p:cNvSpPr/>
          <p:nvPr/>
        </p:nvSpPr>
        <p:spPr>
          <a:xfrm>
            <a:off x="1062058" y="809229"/>
            <a:ext cx="19704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[corner]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Rectangle 22">
            <a:extLst>
              <a:ext uri="{FF2B5EF4-FFF2-40B4-BE49-F238E27FC236}">
                <a16:creationId xmlns:a16="http://schemas.microsoft.com/office/drawing/2014/main" id="{74BC5EAE-8507-4C44-AA66-8EDC57B3D42A}"/>
              </a:ext>
            </a:extLst>
          </p:cNvPr>
          <p:cNvSpPr/>
          <p:nvPr/>
        </p:nvSpPr>
        <p:spPr>
          <a:xfrm>
            <a:off x="9404503" y="3904532"/>
            <a:ext cx="186942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join]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868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i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coin.wav"/>
                                        </p:tgtEl>
                                      </p:cMediaNode>
                                    </p:audio>
                                  </p:sub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6" name="beso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co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0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5" name="coin.wav"/>
                                        </p:tgtEl>
                                      </p:cMediaNode>
                                    </p:audio>
                                  </p:subTnLst>
                                </p:cTn>
                              </p:par>
                              <p:par>
                                <p:cTn id="29" presetID="10" presetClass="entr" presetSubtype="0" fill="hold" nodeType="withEffect">
                                  <p:stCondLst>
                                    <p:cond delay="0"/>
                                  </p:stCondLst>
                                  <p:childTnLst>
                                    <p:set>
                                      <p:cBhvr>
                                        <p:cTn id="30" dur="1" fill="hold">
                                          <p:stCondLst>
                                            <p:cond delay="0"/>
                                          </p:stCondLst>
                                        </p:cTn>
                                        <p:tgtEl>
                                          <p:spTgt spid="13314"/>
                                        </p:tgtEl>
                                        <p:attrNameLst>
                                          <p:attrName>style.visibility</p:attrName>
                                        </p:attrNameLst>
                                      </p:cBhvr>
                                      <p:to>
                                        <p:strVal val="visible"/>
                                      </p:to>
                                    </p:set>
                                    <p:animEffect transition="in" filter="fade">
                                      <p:cBhvr>
                                        <p:cTn id="31" dur="2000"/>
                                        <p:tgtEl>
                                          <p:spTgt spid="13314"/>
                                        </p:tgtEl>
                                      </p:cBhvr>
                                    </p:animEffect>
                                  </p:childTnLst>
                                  <p:subTnLst>
                                    <p:audio>
                                      <p:cMediaNode>
                                        <p:cTn display="0" masterRel="sameClick">
                                          <p:stCondLst>
                                            <p:cond evt="begin" delay="0">
                                              <p:tn val="29"/>
                                            </p:cond>
                                          </p:stCondLst>
                                          <p:endCondLst>
                                            <p:cond evt="onStopAudio" delay="0">
                                              <p:tgtEl>
                                                <p:sldTgt/>
                                              </p:tgtEl>
                                            </p:cond>
                                          </p:endCondLst>
                                        </p:cTn>
                                        <p:tgtEl>
                                          <p:sndTgt r:embed="rId5" name="coin.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7" name="point.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point.wav"/>
                                        </p:tgtEl>
                                      </p:cMediaNode>
                                    </p:audio>
                                  </p:sub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subTnLst>
                                    <p:audio>
                                      <p:cMediaNode>
                                        <p:cTn display="0" masterRel="sameClick">
                                          <p:stCondLst>
                                            <p:cond evt="begin" delay="0">
                                              <p:tn val="42"/>
                                            </p:cond>
                                          </p:stCondLst>
                                          <p:endCondLst>
                                            <p:cond evt="onStopAudio" delay="0">
                                              <p:tgtEl>
                                                <p:sldTgt/>
                                              </p:tgtEl>
                                            </p:cond>
                                          </p:endCondLst>
                                        </p:cTn>
                                        <p:tgtEl>
                                          <p:sndTgt r:embed="rId7" name="point.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0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8" name="temoin.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3000"/>
                                        <p:tgtEl>
                                          <p:spTgt spid="17"/>
                                        </p:tgtEl>
                                      </p:cBhvr>
                                    </p:animEffec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emoin.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0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9" name="joi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2000"/>
                                        <p:tgtEl>
                                          <p:spTgt spid="23"/>
                                        </p:tgtEl>
                                      </p:cBhvr>
                                    </p:animEffect>
                                  </p:childTnLst>
                                  <p:subTnLst>
                                    <p:audio>
                                      <p:cMediaNode>
                                        <p:cTn display="0" masterRel="sameClick">
                                          <p:stCondLst>
                                            <p:cond evt="begin" delay="0">
                                              <p:tn val="64"/>
                                            </p:cond>
                                          </p:stCondLst>
                                          <p:endCondLst>
                                            <p:cond evt="onStopAudio" delay="0">
                                              <p:tgtEl>
                                                <p:sldTgt/>
                                              </p:tgtEl>
                                            </p:cond>
                                          </p:endCondLst>
                                        </p:cTn>
                                        <p:tgtEl>
                                          <p:sndTgt r:embed="rId9" name="joindre.wav"/>
                                        </p:tgtEl>
                                      </p:cMediaNode>
                                    </p:audio>
                                  </p:subTnLst>
                                </p:cTn>
                              </p:par>
                              <p:par>
                                <p:cTn id="67" presetID="10" presetClass="entr" presetSubtype="0" fill="hold" nodeType="withEffect">
                                  <p:stCondLst>
                                    <p:cond delay="0"/>
                                  </p:stCondLst>
                                  <p:childTnLst>
                                    <p:set>
                                      <p:cBhvr>
                                        <p:cTn id="68" dur="1" fill="hold">
                                          <p:stCondLst>
                                            <p:cond delay="0"/>
                                          </p:stCondLst>
                                        </p:cTn>
                                        <p:tgtEl>
                                          <p:spTgt spid="13316"/>
                                        </p:tgtEl>
                                        <p:attrNameLst>
                                          <p:attrName>style.visibility</p:attrName>
                                        </p:attrNameLst>
                                      </p:cBhvr>
                                      <p:to>
                                        <p:strVal val="visible"/>
                                      </p:to>
                                    </p:set>
                                    <p:animEffect transition="in" filter="fade">
                                      <p:cBhvr>
                                        <p:cTn id="69" dur="2000"/>
                                        <p:tgtEl>
                                          <p:spTgt spid="13316"/>
                                        </p:tgtEl>
                                      </p:cBhvr>
                                    </p:animEffect>
                                  </p:childTnLst>
                                  <p:subTnLst>
                                    <p:audio>
                                      <p:cMediaNode>
                                        <p:cTn display="0" masterRel="sameClick">
                                          <p:stCondLst>
                                            <p:cond evt="begin" delay="0">
                                              <p:tn val="67"/>
                                            </p:cond>
                                          </p:stCondLst>
                                          <p:endCondLst>
                                            <p:cond evt="onStopAudio" delay="0">
                                              <p:tgtEl>
                                                <p:sldTgt/>
                                              </p:tgtEl>
                                            </p:cond>
                                          </p:endCondLst>
                                        </p:cTn>
                                        <p:tgtEl>
                                          <p:sndTgt r:embed="rId9" name="joind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20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10" name="moins.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0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10" name="moin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P spid="19"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[oi] ou [-oin]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et coche le bon mot.</a:t>
            </a:r>
          </a:p>
        </p:txBody>
      </p:sp>
      <p:graphicFrame>
        <p:nvGraphicFramePr>
          <p:cNvPr id="3" name="Table 4">
            <a:extLst>
              <a:ext uri="{FF2B5EF4-FFF2-40B4-BE49-F238E27FC236}">
                <a16:creationId xmlns:a16="http://schemas.microsoft.com/office/drawing/2014/main" id="{02AB8522-1B20-A43B-11C2-2B5DB30B4F74}"/>
              </a:ext>
            </a:extLst>
          </p:cNvPr>
          <p:cNvGraphicFramePr>
            <a:graphicFrameLocks noGrp="1"/>
          </p:cNvGraphicFramePr>
          <p:nvPr/>
        </p:nvGraphicFramePr>
        <p:xfrm>
          <a:off x="1892422" y="2208556"/>
          <a:ext cx="8128000" cy="3200400"/>
        </p:xfrm>
        <a:graphic>
          <a:graphicData uri="http://schemas.openxmlformats.org/drawingml/2006/table">
            <a:tbl>
              <a:tblPr firstRow="1" bandRow="1">
                <a:tableStyleId>{21E4AEA4-8DFA-4A89-87EB-49C32662AFE0}</a:tableStyleId>
              </a:tblPr>
              <a:tblGrid>
                <a:gridCol w="601396">
                  <a:extLst>
                    <a:ext uri="{9D8B030D-6E8A-4147-A177-3AD203B41FA5}">
                      <a16:colId xmlns:a16="http://schemas.microsoft.com/office/drawing/2014/main" val="1781953243"/>
                    </a:ext>
                  </a:extLst>
                </a:gridCol>
                <a:gridCol w="3763302">
                  <a:extLst>
                    <a:ext uri="{9D8B030D-6E8A-4147-A177-3AD203B41FA5}">
                      <a16:colId xmlns:a16="http://schemas.microsoft.com/office/drawing/2014/main" val="1880523289"/>
                    </a:ext>
                  </a:extLst>
                </a:gridCol>
                <a:gridCol w="3763302">
                  <a:extLst>
                    <a:ext uri="{9D8B030D-6E8A-4147-A177-3AD203B41FA5}">
                      <a16:colId xmlns:a16="http://schemas.microsoft.com/office/drawing/2014/main" val="714915077"/>
                    </a:ext>
                  </a:extLst>
                </a:gridCol>
              </a:tblGrid>
              <a:tr h="370840">
                <a:tc>
                  <a:txBody>
                    <a:bodyPr/>
                    <a:lstStyle/>
                    <a:p>
                      <a:endParaRPr lang="fr-FR" sz="2400" dirty="0"/>
                    </a:p>
                  </a:txBody>
                  <a:tcPr/>
                </a:tc>
                <a:tc>
                  <a:txBody>
                    <a:bodyPr/>
                    <a:lstStyle/>
                    <a:p>
                      <a:pPr algn="ctr"/>
                      <a:r>
                        <a:rPr lang="fr-FR" sz="2400" dirty="0"/>
                        <a:t>oi</a:t>
                      </a:r>
                    </a:p>
                  </a:txBody>
                  <a:tcPr/>
                </a:tc>
                <a:tc>
                  <a:txBody>
                    <a:bodyPr/>
                    <a:lstStyle/>
                    <a:p>
                      <a:pPr algn="ctr"/>
                      <a:r>
                        <a:rPr lang="fr-FR" sz="2400" dirty="0"/>
                        <a:t>-oin</a:t>
                      </a:r>
                    </a:p>
                  </a:txBody>
                  <a:tcPr/>
                </a:tc>
                <a:extLst>
                  <a:ext uri="{0D108BD9-81ED-4DB2-BD59-A6C34878D82A}">
                    <a16:rowId xmlns:a16="http://schemas.microsoft.com/office/drawing/2014/main" val="1251396661"/>
                  </a:ext>
                </a:extLst>
              </a:tr>
              <a:tr h="370840">
                <a:tc>
                  <a:txBody>
                    <a:bodyPr/>
                    <a:lstStyle/>
                    <a:p>
                      <a:endParaRPr lang="fr-FR" sz="2400" dirty="0"/>
                    </a:p>
                  </a:txBody>
                  <a:tcPr/>
                </a:tc>
                <a:tc>
                  <a:txBody>
                    <a:bodyPr/>
                    <a:lstStyle/>
                    <a:p>
                      <a:pPr algn="ctr"/>
                      <a:r>
                        <a:rPr lang="fr-FR" sz="2400" dirty="0">
                          <a:solidFill>
                            <a:srgbClr val="104F75"/>
                          </a:solidFill>
                        </a:rPr>
                        <a:t>mois</a:t>
                      </a:r>
                    </a:p>
                  </a:txBody>
                  <a:tcPr/>
                </a:tc>
                <a:tc>
                  <a:txBody>
                    <a:bodyPr/>
                    <a:lstStyle/>
                    <a:p>
                      <a:pPr algn="ctr"/>
                      <a:r>
                        <a:rPr lang="fr-FR" sz="2400" dirty="0">
                          <a:solidFill>
                            <a:srgbClr val="104F75"/>
                          </a:solidFill>
                        </a:rPr>
                        <a:t>moins</a:t>
                      </a:r>
                    </a:p>
                  </a:txBody>
                  <a:tcPr/>
                </a:tc>
                <a:extLst>
                  <a:ext uri="{0D108BD9-81ED-4DB2-BD59-A6C34878D82A}">
                    <a16:rowId xmlns:a16="http://schemas.microsoft.com/office/drawing/2014/main" val="1443621590"/>
                  </a:ext>
                </a:extLst>
              </a:tr>
              <a:tr h="370840">
                <a:tc>
                  <a:txBody>
                    <a:bodyPr/>
                    <a:lstStyle/>
                    <a:p>
                      <a:endParaRPr lang="fr-FR" sz="2400" dirty="0"/>
                    </a:p>
                  </a:txBody>
                  <a:tcPr/>
                </a:tc>
                <a:tc>
                  <a:txBody>
                    <a:bodyPr/>
                    <a:lstStyle/>
                    <a:p>
                      <a:pPr algn="ctr"/>
                      <a:r>
                        <a:rPr lang="fr-FR" sz="2400" dirty="0">
                          <a:solidFill>
                            <a:srgbClr val="104F75"/>
                          </a:solidFill>
                        </a:rPr>
                        <a:t>joie</a:t>
                      </a:r>
                    </a:p>
                  </a:txBody>
                  <a:tcPr/>
                </a:tc>
                <a:tc>
                  <a:txBody>
                    <a:bodyPr/>
                    <a:lstStyle/>
                    <a:p>
                      <a:pPr algn="ctr"/>
                      <a:r>
                        <a:rPr lang="fr-FR" sz="2400" dirty="0">
                          <a:solidFill>
                            <a:srgbClr val="104F75"/>
                          </a:solidFill>
                        </a:rPr>
                        <a:t>joint</a:t>
                      </a:r>
                    </a:p>
                  </a:txBody>
                  <a:tcPr/>
                </a:tc>
                <a:extLst>
                  <a:ext uri="{0D108BD9-81ED-4DB2-BD59-A6C34878D82A}">
                    <a16:rowId xmlns:a16="http://schemas.microsoft.com/office/drawing/2014/main" val="4114055325"/>
                  </a:ext>
                </a:extLst>
              </a:tr>
              <a:tr h="370840">
                <a:tc>
                  <a:txBody>
                    <a:bodyPr/>
                    <a:lstStyle/>
                    <a:p>
                      <a:endParaRPr lang="fr-FR" sz="2400" dirty="0"/>
                    </a:p>
                  </a:txBody>
                  <a:tcPr/>
                </a:tc>
                <a:tc>
                  <a:txBody>
                    <a:bodyPr/>
                    <a:lstStyle/>
                    <a:p>
                      <a:pPr algn="ctr"/>
                      <a:r>
                        <a:rPr lang="fr-FR" sz="2400" dirty="0">
                          <a:solidFill>
                            <a:srgbClr val="104F75"/>
                          </a:solidFill>
                        </a:rPr>
                        <a:t>pois</a:t>
                      </a:r>
                    </a:p>
                  </a:txBody>
                  <a:tcPr/>
                </a:tc>
                <a:tc>
                  <a:txBody>
                    <a:bodyPr/>
                    <a:lstStyle/>
                    <a:p>
                      <a:pPr algn="ctr"/>
                      <a:r>
                        <a:rPr lang="fr-FR" sz="2400" dirty="0">
                          <a:solidFill>
                            <a:srgbClr val="104F75"/>
                          </a:solidFill>
                        </a:rPr>
                        <a:t>poing</a:t>
                      </a:r>
                    </a:p>
                  </a:txBody>
                  <a:tcPr/>
                </a:tc>
                <a:extLst>
                  <a:ext uri="{0D108BD9-81ED-4DB2-BD59-A6C34878D82A}">
                    <a16:rowId xmlns:a16="http://schemas.microsoft.com/office/drawing/2014/main" val="1458319514"/>
                  </a:ext>
                </a:extLst>
              </a:tr>
              <a:tr h="370840">
                <a:tc>
                  <a:txBody>
                    <a:bodyPr/>
                    <a:lstStyle/>
                    <a:p>
                      <a:endParaRPr lang="fr-FR" sz="2400" dirty="0"/>
                    </a:p>
                  </a:txBody>
                  <a:tcPr/>
                </a:tc>
                <a:tc>
                  <a:txBody>
                    <a:bodyPr/>
                    <a:lstStyle/>
                    <a:p>
                      <a:pPr algn="ctr"/>
                      <a:r>
                        <a:rPr lang="fr-FR" sz="2400" dirty="0">
                          <a:solidFill>
                            <a:srgbClr val="104F75"/>
                          </a:solidFill>
                        </a:rPr>
                        <a:t>loi</a:t>
                      </a:r>
                    </a:p>
                  </a:txBody>
                  <a:tcPr/>
                </a:tc>
                <a:tc>
                  <a:txBody>
                    <a:bodyPr/>
                    <a:lstStyle/>
                    <a:p>
                      <a:pPr algn="ctr"/>
                      <a:r>
                        <a:rPr lang="fr-FR" sz="2400" dirty="0">
                          <a:solidFill>
                            <a:srgbClr val="104F75"/>
                          </a:solidFill>
                        </a:rPr>
                        <a:t>loin</a:t>
                      </a:r>
                    </a:p>
                  </a:txBody>
                  <a:tcPr/>
                </a:tc>
                <a:extLst>
                  <a:ext uri="{0D108BD9-81ED-4DB2-BD59-A6C34878D82A}">
                    <a16:rowId xmlns:a16="http://schemas.microsoft.com/office/drawing/2014/main" val="1271713263"/>
                  </a:ext>
                </a:extLst>
              </a:tr>
              <a:tr h="370840">
                <a:tc>
                  <a:txBody>
                    <a:bodyPr/>
                    <a:lstStyle/>
                    <a:p>
                      <a:endParaRPr lang="fr-FR" sz="2400" dirty="0"/>
                    </a:p>
                  </a:txBody>
                  <a:tcPr/>
                </a:tc>
                <a:tc>
                  <a:txBody>
                    <a:bodyPr/>
                    <a:lstStyle/>
                    <a:p>
                      <a:pPr algn="ctr"/>
                      <a:r>
                        <a:rPr lang="fr-FR" sz="2400" dirty="0">
                          <a:solidFill>
                            <a:srgbClr val="104F75"/>
                          </a:solidFill>
                        </a:rPr>
                        <a:t>fois</a:t>
                      </a:r>
                    </a:p>
                  </a:txBody>
                  <a:tcPr/>
                </a:tc>
                <a:tc>
                  <a:txBody>
                    <a:bodyPr/>
                    <a:lstStyle/>
                    <a:p>
                      <a:pPr algn="ctr"/>
                      <a:r>
                        <a:rPr lang="fr-FR" sz="2400" dirty="0">
                          <a:solidFill>
                            <a:srgbClr val="104F75"/>
                          </a:solidFill>
                        </a:rPr>
                        <a:t>foin</a:t>
                      </a:r>
                    </a:p>
                  </a:txBody>
                  <a:tcPr/>
                </a:tc>
                <a:extLst>
                  <a:ext uri="{0D108BD9-81ED-4DB2-BD59-A6C34878D82A}">
                    <a16:rowId xmlns:a16="http://schemas.microsoft.com/office/drawing/2014/main" val="3064580741"/>
                  </a:ext>
                </a:extLst>
              </a:tr>
              <a:tr h="370840">
                <a:tc>
                  <a:txBody>
                    <a:bodyPr/>
                    <a:lstStyle/>
                    <a:p>
                      <a:endParaRPr lang="fr-FR" sz="2400" dirty="0"/>
                    </a:p>
                  </a:txBody>
                  <a:tcPr/>
                </a:tc>
                <a:tc>
                  <a:txBody>
                    <a:bodyPr/>
                    <a:lstStyle/>
                    <a:p>
                      <a:pPr algn="ctr"/>
                      <a:r>
                        <a:rPr lang="fr-FR" sz="2400" dirty="0">
                          <a:solidFill>
                            <a:srgbClr val="104F75"/>
                          </a:solidFill>
                        </a:rPr>
                        <a:t>soi</a:t>
                      </a:r>
                    </a:p>
                  </a:txBody>
                  <a:tcPr/>
                </a:tc>
                <a:tc>
                  <a:txBody>
                    <a:bodyPr/>
                    <a:lstStyle/>
                    <a:p>
                      <a:pPr algn="ctr"/>
                      <a:r>
                        <a:rPr lang="fr-FR" sz="2400" dirty="0">
                          <a:solidFill>
                            <a:srgbClr val="104F75"/>
                          </a:solidFill>
                        </a:rPr>
                        <a:t>soin</a:t>
                      </a:r>
                    </a:p>
                  </a:txBody>
                  <a:tcPr/>
                </a:tc>
                <a:extLst>
                  <a:ext uri="{0D108BD9-81ED-4DB2-BD59-A6C34878D82A}">
                    <a16:rowId xmlns:a16="http://schemas.microsoft.com/office/drawing/2014/main" val="3043657414"/>
                  </a:ext>
                </a:extLst>
              </a:tr>
            </a:tbl>
          </a:graphicData>
        </a:graphic>
      </p:graphicFrame>
      <p:sp>
        <p:nvSpPr>
          <p:cNvPr id="10" name="Action Button: Custom 16">
            <a:hlinkClick r:id="" action="ppaction://noaction" highlightClick="1">
              <a:snd r:embed="rId4" name="moins.wav"/>
            </a:hlinkClick>
            <a:extLst>
              <a:ext uri="{FF2B5EF4-FFF2-40B4-BE49-F238E27FC236}">
                <a16:creationId xmlns:a16="http://schemas.microsoft.com/office/drawing/2014/main" id="{8AC8B098-38B2-AD34-1396-DF467DC924BC}"/>
              </a:ext>
            </a:extLst>
          </p:cNvPr>
          <p:cNvSpPr/>
          <p:nvPr/>
        </p:nvSpPr>
        <p:spPr>
          <a:xfrm>
            <a:off x="1990203" y="26948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joie.wav"/>
            </a:hlinkClick>
            <a:extLst>
              <a:ext uri="{FF2B5EF4-FFF2-40B4-BE49-F238E27FC236}">
                <a16:creationId xmlns:a16="http://schemas.microsoft.com/office/drawing/2014/main" id="{E2E59D9E-EB5B-94F4-3425-C63324FAE594}"/>
              </a:ext>
            </a:extLst>
          </p:cNvPr>
          <p:cNvSpPr/>
          <p:nvPr/>
        </p:nvSpPr>
        <p:spPr>
          <a:xfrm>
            <a:off x="1990203" y="31523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pois.wav"/>
            </a:hlinkClick>
            <a:extLst>
              <a:ext uri="{FF2B5EF4-FFF2-40B4-BE49-F238E27FC236}">
                <a16:creationId xmlns:a16="http://schemas.microsoft.com/office/drawing/2014/main" id="{8507ABAF-39D5-5ED0-8655-26F37FFD903F}"/>
              </a:ext>
            </a:extLst>
          </p:cNvPr>
          <p:cNvSpPr/>
          <p:nvPr/>
        </p:nvSpPr>
        <p:spPr>
          <a:xfrm>
            <a:off x="1988125" y="36099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loin.wav"/>
            </a:hlinkClick>
            <a:extLst>
              <a:ext uri="{FF2B5EF4-FFF2-40B4-BE49-F238E27FC236}">
                <a16:creationId xmlns:a16="http://schemas.microsoft.com/office/drawing/2014/main" id="{80A2B72E-661A-39DB-406A-B74EB5C17F10}"/>
              </a:ext>
            </a:extLst>
          </p:cNvPr>
          <p:cNvSpPr/>
          <p:nvPr/>
        </p:nvSpPr>
        <p:spPr>
          <a:xfrm>
            <a:off x="1988125" y="40674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fois.wav"/>
            </a:hlinkClick>
            <a:extLst>
              <a:ext uri="{FF2B5EF4-FFF2-40B4-BE49-F238E27FC236}">
                <a16:creationId xmlns:a16="http://schemas.microsoft.com/office/drawing/2014/main" id="{59C857C2-3DF6-2737-0423-67F48C6FA8DD}"/>
              </a:ext>
            </a:extLst>
          </p:cNvPr>
          <p:cNvSpPr/>
          <p:nvPr/>
        </p:nvSpPr>
        <p:spPr>
          <a:xfrm>
            <a:off x="1988125" y="4524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soins.wav"/>
            </a:hlinkClick>
            <a:extLst>
              <a:ext uri="{FF2B5EF4-FFF2-40B4-BE49-F238E27FC236}">
                <a16:creationId xmlns:a16="http://schemas.microsoft.com/office/drawing/2014/main" id="{BCAE3A86-D7F8-6783-3549-0E022348D298}"/>
              </a:ext>
            </a:extLst>
          </p:cNvPr>
          <p:cNvSpPr/>
          <p:nvPr/>
        </p:nvSpPr>
        <p:spPr>
          <a:xfrm>
            <a:off x="1988125" y="49825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6" name="Picture 15" descr="green checkmark">
            <a:extLst>
              <a:ext uri="{FF2B5EF4-FFF2-40B4-BE49-F238E27FC236}">
                <a16:creationId xmlns:a16="http://schemas.microsoft.com/office/drawing/2014/main" id="{BA566DD8-A1BF-EF0A-C202-EDB13FD51E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181" y="2745690"/>
            <a:ext cx="282522" cy="294294"/>
          </a:xfrm>
          <a:prstGeom prst="rect">
            <a:avLst/>
          </a:prstGeom>
        </p:spPr>
      </p:pic>
      <p:pic>
        <p:nvPicPr>
          <p:cNvPr id="17" name="Picture 16" descr="green checkmark">
            <a:extLst>
              <a:ext uri="{FF2B5EF4-FFF2-40B4-BE49-F238E27FC236}">
                <a16:creationId xmlns:a16="http://schemas.microsoft.com/office/drawing/2014/main" id="{5C9DD790-839F-0276-EDD8-2FAAF96FD7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5538" y="3229852"/>
            <a:ext cx="282522" cy="294294"/>
          </a:xfrm>
          <a:prstGeom prst="rect">
            <a:avLst/>
          </a:prstGeom>
        </p:spPr>
      </p:pic>
      <p:pic>
        <p:nvPicPr>
          <p:cNvPr id="18" name="Picture 17" descr="green checkmark">
            <a:extLst>
              <a:ext uri="{FF2B5EF4-FFF2-40B4-BE49-F238E27FC236}">
                <a16:creationId xmlns:a16="http://schemas.microsoft.com/office/drawing/2014/main" id="{6FF2FB90-C30F-D4A2-833C-853430A2BD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5538" y="3696515"/>
            <a:ext cx="282522" cy="294294"/>
          </a:xfrm>
          <a:prstGeom prst="rect">
            <a:avLst/>
          </a:prstGeom>
        </p:spPr>
      </p:pic>
      <p:pic>
        <p:nvPicPr>
          <p:cNvPr id="19" name="Picture 18" descr="green checkmark">
            <a:extLst>
              <a:ext uri="{FF2B5EF4-FFF2-40B4-BE49-F238E27FC236}">
                <a16:creationId xmlns:a16="http://schemas.microsoft.com/office/drawing/2014/main" id="{4C67339C-03EB-EB94-AD02-2E495F1D51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181" y="4110150"/>
            <a:ext cx="282522" cy="294294"/>
          </a:xfrm>
          <a:prstGeom prst="rect">
            <a:avLst/>
          </a:prstGeom>
        </p:spPr>
      </p:pic>
      <p:pic>
        <p:nvPicPr>
          <p:cNvPr id="20" name="Picture 19" descr="green checkmark">
            <a:extLst>
              <a:ext uri="{FF2B5EF4-FFF2-40B4-BE49-F238E27FC236}">
                <a16:creationId xmlns:a16="http://schemas.microsoft.com/office/drawing/2014/main" id="{F13B4070-99A4-3ADD-DD0F-D0072E504F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5538" y="4585825"/>
            <a:ext cx="282522" cy="294294"/>
          </a:xfrm>
          <a:prstGeom prst="rect">
            <a:avLst/>
          </a:prstGeom>
        </p:spPr>
      </p:pic>
      <p:pic>
        <p:nvPicPr>
          <p:cNvPr id="21" name="Picture 20" descr="green checkmark">
            <a:extLst>
              <a:ext uri="{FF2B5EF4-FFF2-40B4-BE49-F238E27FC236}">
                <a16:creationId xmlns:a16="http://schemas.microsoft.com/office/drawing/2014/main" id="{B6F83C9E-664D-0A55-85E5-327389082A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181" y="5008590"/>
            <a:ext cx="282522" cy="294294"/>
          </a:xfrm>
          <a:prstGeom prst="rect">
            <a:avLst/>
          </a:prstGeom>
        </p:spPr>
      </p:pic>
    </p:spTree>
    <p:extLst>
      <p:ext uri="{BB962C8B-B14F-4D97-AF65-F5344CB8AC3E}">
        <p14:creationId xmlns:p14="http://schemas.microsoft.com/office/powerpoint/2010/main" val="16329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383501"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632800" y="1437730"/>
            <a:ext cx="20634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C’est quel mot ?</a:t>
            </a:r>
          </a:p>
        </p:txBody>
      </p:sp>
      <p:sp>
        <p:nvSpPr>
          <p:cNvPr id="9" name="Action Button: Custom 16">
            <a:hlinkClick r:id="" action="ppaction://noaction" highlightClick="1">
              <a:snd r:embed="rId4" name="banlieue.wav"/>
            </a:hlinkClick>
            <a:extLst>
              <a:ext uri="{FF2B5EF4-FFF2-40B4-BE49-F238E27FC236}">
                <a16:creationId xmlns:a16="http://schemas.microsoft.com/office/drawing/2014/main" id="{F69146BA-18EF-688F-94AE-4618C8157B44}"/>
              </a:ext>
            </a:extLst>
          </p:cNvPr>
          <p:cNvSpPr/>
          <p:nvPr/>
        </p:nvSpPr>
        <p:spPr>
          <a:xfrm>
            <a:off x="11046415" y="11458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raconter.wav"/>
            </a:hlinkClick>
            <a:extLst>
              <a:ext uri="{FF2B5EF4-FFF2-40B4-BE49-F238E27FC236}">
                <a16:creationId xmlns:a16="http://schemas.microsoft.com/office/drawing/2014/main" id="{56B17095-642D-8B20-78F0-B4BFFE452940}"/>
              </a:ext>
            </a:extLst>
          </p:cNvPr>
          <p:cNvSpPr/>
          <p:nvPr/>
        </p:nvSpPr>
        <p:spPr>
          <a:xfrm>
            <a:off x="11046415" y="15977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surprendre.wav"/>
            </a:hlinkClick>
            <a:extLst>
              <a:ext uri="{FF2B5EF4-FFF2-40B4-BE49-F238E27FC236}">
                <a16:creationId xmlns:a16="http://schemas.microsoft.com/office/drawing/2014/main" id="{7550F22C-2064-C686-3E24-E04C6143214B}"/>
              </a:ext>
            </a:extLst>
          </p:cNvPr>
          <p:cNvSpPr/>
          <p:nvPr/>
        </p:nvSpPr>
        <p:spPr>
          <a:xfrm>
            <a:off x="11044337" y="20497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couler.wav"/>
            </a:hlinkClick>
            <a:extLst>
              <a:ext uri="{FF2B5EF4-FFF2-40B4-BE49-F238E27FC236}">
                <a16:creationId xmlns:a16="http://schemas.microsoft.com/office/drawing/2014/main" id="{B69BA76C-1DE0-4C2A-188A-915D23D444C4}"/>
              </a:ext>
            </a:extLst>
          </p:cNvPr>
          <p:cNvSpPr/>
          <p:nvPr/>
        </p:nvSpPr>
        <p:spPr>
          <a:xfrm>
            <a:off x="11044337" y="25016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limmeuble.wav"/>
            </a:hlinkClick>
            <a:extLst>
              <a:ext uri="{FF2B5EF4-FFF2-40B4-BE49-F238E27FC236}">
                <a16:creationId xmlns:a16="http://schemas.microsoft.com/office/drawing/2014/main" id="{7580D91B-8367-43AA-8402-732ABEB29DC7}"/>
              </a:ext>
            </a:extLst>
          </p:cNvPr>
          <p:cNvSpPr/>
          <p:nvPr/>
        </p:nvSpPr>
        <p:spPr>
          <a:xfrm>
            <a:off x="11044337" y="29536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lecrivain.wav"/>
            </a:hlinkClick>
            <a:extLst>
              <a:ext uri="{FF2B5EF4-FFF2-40B4-BE49-F238E27FC236}">
                <a16:creationId xmlns:a16="http://schemas.microsoft.com/office/drawing/2014/main" id="{098B8749-3AB7-D031-7874-D532A9BC921E}"/>
              </a:ext>
            </a:extLst>
          </p:cNvPr>
          <p:cNvSpPr/>
          <p:nvPr/>
        </p:nvSpPr>
        <p:spPr>
          <a:xfrm>
            <a:off x="11044337" y="34055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la tour.wav"/>
            </a:hlinkClick>
            <a:extLst>
              <a:ext uri="{FF2B5EF4-FFF2-40B4-BE49-F238E27FC236}">
                <a16:creationId xmlns:a16="http://schemas.microsoft.com/office/drawing/2014/main" id="{1E2DD6D2-92CD-4EDA-FBC7-087223C1DCA2}"/>
              </a:ext>
            </a:extLst>
          </p:cNvPr>
          <p:cNvSpPr/>
          <p:nvPr/>
        </p:nvSpPr>
        <p:spPr>
          <a:xfrm>
            <a:off x="11046415" y="38575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le cou.wav"/>
            </a:hlinkClick>
            <a:extLst>
              <a:ext uri="{FF2B5EF4-FFF2-40B4-BE49-F238E27FC236}">
                <a16:creationId xmlns:a16="http://schemas.microsoft.com/office/drawing/2014/main" id="{FC0DFD28-C555-2C7A-E065-D6AF319C8197}"/>
              </a:ext>
            </a:extLst>
          </p:cNvPr>
          <p:cNvSpPr/>
          <p:nvPr/>
        </p:nvSpPr>
        <p:spPr>
          <a:xfrm>
            <a:off x="11046415" y="43094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Action Button: Custom 16">
            <a:hlinkClick r:id="" action="ppaction://noaction" highlightClick="1">
              <a:snd r:embed="rId12" name="pauvre.wav"/>
            </a:hlinkClick>
            <a:extLst>
              <a:ext uri="{FF2B5EF4-FFF2-40B4-BE49-F238E27FC236}">
                <a16:creationId xmlns:a16="http://schemas.microsoft.com/office/drawing/2014/main" id="{84E31CF6-770B-F0DC-E66B-59473A8296B2}"/>
              </a:ext>
            </a:extLst>
          </p:cNvPr>
          <p:cNvSpPr/>
          <p:nvPr/>
        </p:nvSpPr>
        <p:spPr>
          <a:xfrm>
            <a:off x="11044337" y="47614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8" name="Action Button: Custom 16">
            <a:hlinkClick r:id="" action="ppaction://noaction" highlightClick="1">
              <a:snd r:embed="rId13" name="doux.wav"/>
            </a:hlinkClick>
            <a:extLst>
              <a:ext uri="{FF2B5EF4-FFF2-40B4-BE49-F238E27FC236}">
                <a16:creationId xmlns:a16="http://schemas.microsoft.com/office/drawing/2014/main" id="{1B8FBA5E-D77D-6B3D-8AB2-DF5501CDAA1D}"/>
              </a:ext>
            </a:extLst>
          </p:cNvPr>
          <p:cNvSpPr/>
          <p:nvPr/>
        </p:nvSpPr>
        <p:spPr>
          <a:xfrm>
            <a:off x="11044337" y="52134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0" name="Action Button: Custom 16">
            <a:hlinkClick r:id="" action="ppaction://noaction" highlightClick="1">
              <a:snd r:embed="rId14" name="quelques.wav"/>
            </a:hlinkClick>
            <a:extLst>
              <a:ext uri="{FF2B5EF4-FFF2-40B4-BE49-F238E27FC236}">
                <a16:creationId xmlns:a16="http://schemas.microsoft.com/office/drawing/2014/main" id="{5B132C3D-08D6-4B2E-0324-C23CAA796400}"/>
              </a:ext>
            </a:extLst>
          </p:cNvPr>
          <p:cNvSpPr/>
          <p:nvPr/>
        </p:nvSpPr>
        <p:spPr>
          <a:xfrm>
            <a:off x="11044337" y="56997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46" name="TextBox 45">
            <a:extLst>
              <a:ext uri="{FF2B5EF4-FFF2-40B4-BE49-F238E27FC236}">
                <a16:creationId xmlns:a16="http://schemas.microsoft.com/office/drawing/2014/main" id="{595B0812-E384-DAE1-8913-0851C6775A14}"/>
              </a:ext>
            </a:extLst>
          </p:cNvPr>
          <p:cNvSpPr txBox="1"/>
          <p:nvPr/>
        </p:nvSpPr>
        <p:spPr>
          <a:xfrm>
            <a:off x="9156789" y="11401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banlieue</a:t>
            </a:r>
          </a:p>
        </p:txBody>
      </p:sp>
      <p:sp>
        <p:nvSpPr>
          <p:cNvPr id="47" name="TextBox 46">
            <a:extLst>
              <a:ext uri="{FF2B5EF4-FFF2-40B4-BE49-F238E27FC236}">
                <a16:creationId xmlns:a16="http://schemas.microsoft.com/office/drawing/2014/main" id="{27CFF1B5-3EB7-1A8C-CBC5-A4B67462E207}"/>
              </a:ext>
            </a:extLst>
          </p:cNvPr>
          <p:cNvSpPr txBox="1"/>
          <p:nvPr/>
        </p:nvSpPr>
        <p:spPr>
          <a:xfrm>
            <a:off x="9156789" y="20443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surprendre</a:t>
            </a:r>
          </a:p>
        </p:txBody>
      </p:sp>
      <p:sp>
        <p:nvSpPr>
          <p:cNvPr id="48" name="TextBox 47">
            <a:extLst>
              <a:ext uri="{FF2B5EF4-FFF2-40B4-BE49-F238E27FC236}">
                <a16:creationId xmlns:a16="http://schemas.microsoft.com/office/drawing/2014/main" id="{49186C6B-C279-AD0B-EB4E-935AC0F2A8A7}"/>
              </a:ext>
            </a:extLst>
          </p:cNvPr>
          <p:cNvSpPr txBox="1"/>
          <p:nvPr/>
        </p:nvSpPr>
        <p:spPr>
          <a:xfrm>
            <a:off x="9156789" y="15922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raconter</a:t>
            </a:r>
          </a:p>
        </p:txBody>
      </p:sp>
      <p:sp>
        <p:nvSpPr>
          <p:cNvPr id="49" name="TextBox 48">
            <a:extLst>
              <a:ext uri="{FF2B5EF4-FFF2-40B4-BE49-F238E27FC236}">
                <a16:creationId xmlns:a16="http://schemas.microsoft.com/office/drawing/2014/main" id="{D356BB49-B1F6-467C-6FD6-4D3B3307409F}"/>
              </a:ext>
            </a:extLst>
          </p:cNvPr>
          <p:cNvSpPr txBox="1"/>
          <p:nvPr/>
        </p:nvSpPr>
        <p:spPr>
          <a:xfrm>
            <a:off x="9156789" y="24964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couler</a:t>
            </a:r>
          </a:p>
        </p:txBody>
      </p:sp>
      <p:sp>
        <p:nvSpPr>
          <p:cNvPr id="50" name="TextBox 49">
            <a:extLst>
              <a:ext uri="{FF2B5EF4-FFF2-40B4-BE49-F238E27FC236}">
                <a16:creationId xmlns:a16="http://schemas.microsoft.com/office/drawing/2014/main" id="{4F9A5E1D-6B17-2334-643C-AABFE75D7379}"/>
              </a:ext>
            </a:extLst>
          </p:cNvPr>
          <p:cNvSpPr txBox="1"/>
          <p:nvPr/>
        </p:nvSpPr>
        <p:spPr>
          <a:xfrm>
            <a:off x="9156789" y="29485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l’immeuble</a:t>
            </a:r>
          </a:p>
        </p:txBody>
      </p:sp>
      <p:sp>
        <p:nvSpPr>
          <p:cNvPr id="51" name="TextBox 50">
            <a:extLst>
              <a:ext uri="{FF2B5EF4-FFF2-40B4-BE49-F238E27FC236}">
                <a16:creationId xmlns:a16="http://schemas.microsoft.com/office/drawing/2014/main" id="{79670304-A664-6C9E-34C4-475FBD62A484}"/>
              </a:ext>
            </a:extLst>
          </p:cNvPr>
          <p:cNvSpPr txBox="1"/>
          <p:nvPr/>
        </p:nvSpPr>
        <p:spPr>
          <a:xfrm>
            <a:off x="9156789" y="34006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l’écrivain</a:t>
            </a:r>
          </a:p>
        </p:txBody>
      </p:sp>
      <p:sp>
        <p:nvSpPr>
          <p:cNvPr id="52" name="TextBox 51">
            <a:extLst>
              <a:ext uri="{FF2B5EF4-FFF2-40B4-BE49-F238E27FC236}">
                <a16:creationId xmlns:a16="http://schemas.microsoft.com/office/drawing/2014/main" id="{642FDE06-3B6F-B501-2823-EC5B6681A699}"/>
              </a:ext>
            </a:extLst>
          </p:cNvPr>
          <p:cNvSpPr txBox="1"/>
          <p:nvPr/>
        </p:nvSpPr>
        <p:spPr>
          <a:xfrm>
            <a:off x="9156789" y="38527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tour</a:t>
            </a:r>
          </a:p>
        </p:txBody>
      </p:sp>
      <p:sp>
        <p:nvSpPr>
          <p:cNvPr id="53" name="TextBox 52">
            <a:extLst>
              <a:ext uri="{FF2B5EF4-FFF2-40B4-BE49-F238E27FC236}">
                <a16:creationId xmlns:a16="http://schemas.microsoft.com/office/drawing/2014/main" id="{C15ECA3D-449C-831A-0C5A-03FA079F512C}"/>
              </a:ext>
            </a:extLst>
          </p:cNvPr>
          <p:cNvSpPr txBox="1"/>
          <p:nvPr/>
        </p:nvSpPr>
        <p:spPr>
          <a:xfrm>
            <a:off x="9156789" y="43048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cou</a:t>
            </a:r>
          </a:p>
        </p:txBody>
      </p:sp>
      <p:sp>
        <p:nvSpPr>
          <p:cNvPr id="54" name="TextBox 53">
            <a:extLst>
              <a:ext uri="{FF2B5EF4-FFF2-40B4-BE49-F238E27FC236}">
                <a16:creationId xmlns:a16="http://schemas.microsoft.com/office/drawing/2014/main" id="{0E47ADD7-F8EB-10ED-463F-AE6A7553C324}"/>
              </a:ext>
            </a:extLst>
          </p:cNvPr>
          <p:cNvSpPr txBox="1"/>
          <p:nvPr/>
        </p:nvSpPr>
        <p:spPr>
          <a:xfrm>
            <a:off x="9156789" y="47569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pauvre</a:t>
            </a:r>
          </a:p>
        </p:txBody>
      </p:sp>
      <p:sp>
        <p:nvSpPr>
          <p:cNvPr id="55" name="TextBox 54">
            <a:extLst>
              <a:ext uri="{FF2B5EF4-FFF2-40B4-BE49-F238E27FC236}">
                <a16:creationId xmlns:a16="http://schemas.microsoft.com/office/drawing/2014/main" id="{15E15886-B95E-BB45-0013-21A4B2C71E3D}"/>
              </a:ext>
            </a:extLst>
          </p:cNvPr>
          <p:cNvSpPr txBox="1"/>
          <p:nvPr/>
        </p:nvSpPr>
        <p:spPr>
          <a:xfrm>
            <a:off x="9156789" y="52090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doux</a:t>
            </a:r>
          </a:p>
        </p:txBody>
      </p:sp>
      <p:sp>
        <p:nvSpPr>
          <p:cNvPr id="57" name="TextBox 56">
            <a:extLst>
              <a:ext uri="{FF2B5EF4-FFF2-40B4-BE49-F238E27FC236}">
                <a16:creationId xmlns:a16="http://schemas.microsoft.com/office/drawing/2014/main" id="{5AAE2CF9-9C6D-509B-96C1-FAA4A4450B8E}"/>
              </a:ext>
            </a:extLst>
          </p:cNvPr>
          <p:cNvSpPr txBox="1"/>
          <p:nvPr/>
        </p:nvSpPr>
        <p:spPr>
          <a:xfrm>
            <a:off x="9156789" y="5661100"/>
            <a:ext cx="177151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104F75"/>
                </a:solidFill>
                <a:effectLst/>
                <a:uLnTx/>
                <a:uFillTx/>
                <a:latin typeface="Century Gothic" panose="020F0302020204030204"/>
                <a:ea typeface="+mn-ea"/>
                <a:cs typeface="+mn-cs"/>
              </a:rPr>
              <a:t>quelques</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4F92ECF3-FBA5-53A3-5031-DACF2EAD437F}"/>
              </a:ext>
            </a:extLst>
          </p:cNvPr>
          <p:cNvSpPr/>
          <p:nvPr/>
        </p:nvSpPr>
        <p:spPr>
          <a:xfrm>
            <a:off x="4905218" y="1227895"/>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B3024085-1600-F9CB-BBCB-96C8CD5F4416}"/>
              </a:ext>
            </a:extLst>
          </p:cNvPr>
          <p:cNvSpPr/>
          <p:nvPr/>
        </p:nvSpPr>
        <p:spPr>
          <a:xfrm>
            <a:off x="4905218" y="4593937"/>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22AEC6D4-9959-BE56-8167-54284972E67F}"/>
              </a:ext>
            </a:extLst>
          </p:cNvPr>
          <p:cNvSpPr/>
          <p:nvPr/>
        </p:nvSpPr>
        <p:spPr>
          <a:xfrm>
            <a:off x="7010934" y="1227895"/>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1BCC7AF5-D99E-D8C1-691B-C5111112A263}"/>
              </a:ext>
            </a:extLst>
          </p:cNvPr>
          <p:cNvSpPr/>
          <p:nvPr/>
        </p:nvSpPr>
        <p:spPr>
          <a:xfrm>
            <a:off x="7010934" y="2914088"/>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A2D0A074-D7BD-E882-FE60-2CE5A406BC96}"/>
              </a:ext>
            </a:extLst>
          </p:cNvPr>
          <p:cNvSpPr/>
          <p:nvPr/>
        </p:nvSpPr>
        <p:spPr>
          <a:xfrm>
            <a:off x="2788949" y="4593937"/>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BA02CDDC-BC4A-D130-CAC6-80B96DBA15E4}"/>
              </a:ext>
            </a:extLst>
          </p:cNvPr>
          <p:cNvSpPr/>
          <p:nvPr/>
        </p:nvSpPr>
        <p:spPr>
          <a:xfrm>
            <a:off x="2788949" y="2914088"/>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327FEA89-88C2-DD80-4342-AB56B0902943}"/>
              </a:ext>
            </a:extLst>
          </p:cNvPr>
          <p:cNvSpPr/>
          <p:nvPr/>
        </p:nvSpPr>
        <p:spPr>
          <a:xfrm>
            <a:off x="4905218" y="2914088"/>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E78469C7-B6B0-6CD4-4381-6D7A08630FF9}"/>
              </a:ext>
            </a:extLst>
          </p:cNvPr>
          <p:cNvSpPr/>
          <p:nvPr/>
        </p:nvSpPr>
        <p:spPr>
          <a:xfrm>
            <a:off x="667320" y="2914088"/>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9DFB92DE-D112-A02D-A8A4-23E11D83462F}"/>
              </a:ext>
            </a:extLst>
          </p:cNvPr>
          <p:cNvSpPr/>
          <p:nvPr/>
        </p:nvSpPr>
        <p:spPr>
          <a:xfrm>
            <a:off x="2788949" y="1227895"/>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29136776-260D-A535-3320-B9DB17AFD1B8}"/>
              </a:ext>
            </a:extLst>
          </p:cNvPr>
          <p:cNvSpPr/>
          <p:nvPr/>
        </p:nvSpPr>
        <p:spPr>
          <a:xfrm>
            <a:off x="7010934" y="4578990"/>
            <a:ext cx="2024429" cy="162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0" name="Picture 39" descr="A picture containing text&#10;&#10;Description automatically generated">
            <a:extLst>
              <a:ext uri="{FF2B5EF4-FFF2-40B4-BE49-F238E27FC236}">
                <a16:creationId xmlns:a16="http://schemas.microsoft.com/office/drawing/2014/main" id="{899A296A-6AD0-9D79-A2F4-D4C5E581DCC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5577" y="2966570"/>
            <a:ext cx="1836870" cy="1547458"/>
          </a:xfrm>
          <a:prstGeom prst="rect">
            <a:avLst/>
          </a:prstGeom>
        </p:spPr>
      </p:pic>
      <p:pic>
        <p:nvPicPr>
          <p:cNvPr id="28" name="Picture 27" descr="A picture containing lamp, light&#10;&#10;Description automatically generated">
            <a:extLst>
              <a:ext uri="{FF2B5EF4-FFF2-40B4-BE49-F238E27FC236}">
                <a16:creationId xmlns:a16="http://schemas.microsoft.com/office/drawing/2014/main" id="{C8CBD3B5-612E-E167-2512-4335AB0184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7492179" y="1281985"/>
            <a:ext cx="973394" cy="1516139"/>
          </a:xfrm>
          <a:prstGeom prst="rect">
            <a:avLst/>
          </a:prstGeom>
        </p:spPr>
      </p:pic>
      <p:pic>
        <p:nvPicPr>
          <p:cNvPr id="38" name="Picture 37" descr="Chart&#10;&#10;Description automatically generated with low confidence">
            <a:extLst>
              <a:ext uri="{FF2B5EF4-FFF2-40B4-BE49-F238E27FC236}">
                <a16:creationId xmlns:a16="http://schemas.microsoft.com/office/drawing/2014/main" id="{D87E0199-1390-9A8E-F86A-9F7D4271A94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64713" y="2948738"/>
            <a:ext cx="1836870" cy="158535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A721B9CB-BAE7-B1D3-62AA-9FA2339A8C2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17163" y="4654424"/>
            <a:ext cx="1239082" cy="1559513"/>
          </a:xfrm>
          <a:prstGeom prst="rect">
            <a:avLst/>
          </a:prstGeom>
        </p:spPr>
      </p:pic>
      <p:pic>
        <p:nvPicPr>
          <p:cNvPr id="34" name="Picture 33" descr="A picture containing calendar&#10;&#10;Description automatically generated">
            <a:extLst>
              <a:ext uri="{FF2B5EF4-FFF2-40B4-BE49-F238E27FC236}">
                <a16:creationId xmlns:a16="http://schemas.microsoft.com/office/drawing/2014/main" id="{238E0D2F-AC09-7A26-96A6-5A0221AEC99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61142" y="2966570"/>
            <a:ext cx="1511125" cy="1548630"/>
          </a:xfrm>
          <a:prstGeom prst="rect">
            <a:avLst/>
          </a:prstGeom>
        </p:spPr>
      </p:pic>
      <p:pic>
        <p:nvPicPr>
          <p:cNvPr id="26" name="Picture 25" descr="Icon&#10;&#10;Description automatically generated">
            <a:extLst>
              <a:ext uri="{FF2B5EF4-FFF2-40B4-BE49-F238E27FC236}">
                <a16:creationId xmlns:a16="http://schemas.microsoft.com/office/drawing/2014/main" id="{9CF15CED-D3B6-E44D-F963-165C2DE4DD1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66476" y="1396018"/>
            <a:ext cx="1331908" cy="1432640"/>
          </a:xfrm>
          <a:prstGeom prst="rect">
            <a:avLst/>
          </a:prstGeom>
        </p:spPr>
      </p:pic>
      <p:sp>
        <p:nvSpPr>
          <p:cNvPr id="43" name="Rectangle 42">
            <a:extLst>
              <a:ext uri="{FF2B5EF4-FFF2-40B4-BE49-F238E27FC236}">
                <a16:creationId xmlns:a16="http://schemas.microsoft.com/office/drawing/2014/main" id="{61AEB67F-9C3E-09DE-CB28-FE8F2775B97E}"/>
              </a:ext>
            </a:extLst>
          </p:cNvPr>
          <p:cNvSpPr/>
          <p:nvPr/>
        </p:nvSpPr>
        <p:spPr>
          <a:xfrm>
            <a:off x="2812154" y="4936883"/>
            <a:ext cx="197702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6600">
                  <a:solidFill>
                    <a:srgbClr val="ED7D31"/>
                  </a:solidFill>
                  <a:prstDash val="solid"/>
                </a:ln>
                <a:solidFill>
                  <a:srgbClr val="104F75"/>
                </a:solidFill>
                <a:effectLst>
                  <a:outerShdw dist="38100" dir="2700000" algn="tl" rotWithShape="0">
                    <a:srgbClr val="ED7D31"/>
                  </a:outerShdw>
                </a:effectLst>
                <a:uLnTx/>
                <a:uFillTx/>
                <a:latin typeface="Century Gothic" panose="020F0302020204030204"/>
                <a:ea typeface="+mn-ea"/>
                <a:cs typeface="+mn-cs"/>
              </a:rPr>
              <a:t>some</a:t>
            </a:r>
          </a:p>
        </p:txBody>
      </p:sp>
      <p:pic>
        <p:nvPicPr>
          <p:cNvPr id="69" name="Picture 68" descr="A stuffed bear holding a heart&#10;&#10;Description automatically generated with medium confidence">
            <a:extLst>
              <a:ext uri="{FF2B5EF4-FFF2-40B4-BE49-F238E27FC236}">
                <a16:creationId xmlns:a16="http://schemas.microsoft.com/office/drawing/2014/main" id="{9E8ACEAD-B867-C99D-88AF-8E7510080D8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34183" y="4718777"/>
            <a:ext cx="1796494" cy="1323917"/>
          </a:xfrm>
          <a:prstGeom prst="rect">
            <a:avLst/>
          </a:prstGeom>
        </p:spPr>
      </p:pic>
      <p:pic>
        <p:nvPicPr>
          <p:cNvPr id="24" name="Picture 23" descr="A picture containing text, vector graphics&#10;&#10;Description automatically generated">
            <a:extLst>
              <a:ext uri="{FF2B5EF4-FFF2-40B4-BE49-F238E27FC236}">
                <a16:creationId xmlns:a16="http://schemas.microsoft.com/office/drawing/2014/main" id="{A0D3A815-F457-30AD-580A-F3CA2BC8E30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01889" y="3038396"/>
            <a:ext cx="1040277" cy="1447603"/>
          </a:xfrm>
          <a:prstGeom prst="rect">
            <a:avLst/>
          </a:prstGeom>
        </p:spPr>
      </p:pic>
      <p:sp>
        <p:nvSpPr>
          <p:cNvPr id="70" name="Arrow: Right 69">
            <a:extLst>
              <a:ext uri="{FF2B5EF4-FFF2-40B4-BE49-F238E27FC236}">
                <a16:creationId xmlns:a16="http://schemas.microsoft.com/office/drawing/2014/main" id="{FE5E9F73-D06A-1474-A146-9E56A767F90A}"/>
              </a:ext>
            </a:extLst>
          </p:cNvPr>
          <p:cNvSpPr/>
          <p:nvPr/>
        </p:nvSpPr>
        <p:spPr>
          <a:xfrm flipH="1">
            <a:off x="6223255" y="1840573"/>
            <a:ext cx="563111" cy="286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8DE97F82-8E6D-E632-09FB-63AF841A4823}"/>
              </a:ext>
            </a:extLst>
          </p:cNvPr>
          <p:cNvSpPr/>
          <p:nvPr/>
        </p:nvSpPr>
        <p:spPr>
          <a:xfrm>
            <a:off x="683233" y="4593938"/>
            <a:ext cx="2024429" cy="1619999"/>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6" name="Picture 35" descr="A person using a computer&#10;&#10;Description automatically generated with medium confidence">
            <a:extLst>
              <a:ext uri="{FF2B5EF4-FFF2-40B4-BE49-F238E27FC236}">
                <a16:creationId xmlns:a16="http://schemas.microsoft.com/office/drawing/2014/main" id="{F42C63C7-9A29-76E7-C638-5AAFC02E687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6396" y="4748378"/>
            <a:ext cx="1705367" cy="1347390"/>
          </a:xfrm>
          <a:prstGeom prst="rect">
            <a:avLst/>
          </a:prstGeom>
          <a:ln>
            <a:solidFill>
              <a:srgbClr val="104F75"/>
            </a:solidFill>
          </a:ln>
        </p:spPr>
      </p:pic>
      <p:sp>
        <p:nvSpPr>
          <p:cNvPr id="74" name="Action Button: Custom 16">
            <a:hlinkClick r:id="" action="ppaction://noaction" highlightClick="1">
              <a:snd r:embed="rId4" name="banlieue.wav"/>
            </a:hlinkClick>
            <a:extLst>
              <a:ext uri="{FF2B5EF4-FFF2-40B4-BE49-F238E27FC236}">
                <a16:creationId xmlns:a16="http://schemas.microsoft.com/office/drawing/2014/main" id="{4E27AFB0-39D2-61DC-EEBC-FB8BF7F035D3}"/>
              </a:ext>
            </a:extLst>
          </p:cNvPr>
          <p:cNvSpPr/>
          <p:nvPr/>
        </p:nvSpPr>
        <p:spPr>
          <a:xfrm>
            <a:off x="8587905" y="296576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75" name="Action Button: Custom 16">
            <a:hlinkClick r:id="" action="ppaction://noaction" highlightClick="1">
              <a:snd r:embed="rId5" name="raconter.wav"/>
            </a:hlinkClick>
            <a:extLst>
              <a:ext uri="{FF2B5EF4-FFF2-40B4-BE49-F238E27FC236}">
                <a16:creationId xmlns:a16="http://schemas.microsoft.com/office/drawing/2014/main" id="{E5D80416-F5EF-F869-00CD-45BF620C7C5F}"/>
              </a:ext>
            </a:extLst>
          </p:cNvPr>
          <p:cNvSpPr/>
          <p:nvPr/>
        </p:nvSpPr>
        <p:spPr>
          <a:xfrm>
            <a:off x="6497423" y="296576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77" name="Action Button: Custom 16">
            <a:hlinkClick r:id="" action="ppaction://noaction" highlightClick="1">
              <a:snd r:embed="rId7" name="couler.wav"/>
            </a:hlinkClick>
            <a:extLst>
              <a:ext uri="{FF2B5EF4-FFF2-40B4-BE49-F238E27FC236}">
                <a16:creationId xmlns:a16="http://schemas.microsoft.com/office/drawing/2014/main" id="{DAA073F6-6960-53D1-7E46-6F1BDC893866}"/>
              </a:ext>
            </a:extLst>
          </p:cNvPr>
          <p:cNvSpPr/>
          <p:nvPr/>
        </p:nvSpPr>
        <p:spPr>
          <a:xfrm>
            <a:off x="4362036" y="128930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78" name="Action Button: Custom 16">
            <a:hlinkClick r:id="" action="ppaction://noaction" highlightClick="1">
              <a:snd r:embed="rId8" name="limmeuble.wav"/>
            </a:hlinkClick>
            <a:extLst>
              <a:ext uri="{FF2B5EF4-FFF2-40B4-BE49-F238E27FC236}">
                <a16:creationId xmlns:a16="http://schemas.microsoft.com/office/drawing/2014/main" id="{6CA748EC-5AAA-34DF-953B-6692DD62BF8F}"/>
              </a:ext>
            </a:extLst>
          </p:cNvPr>
          <p:cNvSpPr/>
          <p:nvPr/>
        </p:nvSpPr>
        <p:spPr>
          <a:xfrm>
            <a:off x="6497423" y="1269086"/>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79" name="Action Button: Custom 16">
            <a:hlinkClick r:id="" action="ppaction://noaction" highlightClick="1">
              <a:snd r:embed="rId9" name="lecrivain.wav"/>
            </a:hlinkClick>
            <a:extLst>
              <a:ext uri="{FF2B5EF4-FFF2-40B4-BE49-F238E27FC236}">
                <a16:creationId xmlns:a16="http://schemas.microsoft.com/office/drawing/2014/main" id="{3159F0B8-E89F-1036-6DF7-75E93755CE0D}"/>
              </a:ext>
            </a:extLst>
          </p:cNvPr>
          <p:cNvSpPr/>
          <p:nvPr/>
        </p:nvSpPr>
        <p:spPr>
          <a:xfrm>
            <a:off x="8587905" y="1269086"/>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80" name="Action Button: Custom 16">
            <a:hlinkClick r:id="" action="ppaction://noaction" highlightClick="1">
              <a:snd r:embed="rId10" name="la tour.wav"/>
            </a:hlinkClick>
            <a:extLst>
              <a:ext uri="{FF2B5EF4-FFF2-40B4-BE49-F238E27FC236}">
                <a16:creationId xmlns:a16="http://schemas.microsoft.com/office/drawing/2014/main" id="{EBCB35D4-8B77-1499-72BE-FE1E20C94C3B}"/>
              </a:ext>
            </a:extLst>
          </p:cNvPr>
          <p:cNvSpPr/>
          <p:nvPr/>
        </p:nvSpPr>
        <p:spPr>
          <a:xfrm>
            <a:off x="2226240" y="296576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81" name="Action Button: Custom 16">
            <a:hlinkClick r:id="" action="ppaction://noaction" highlightClick="1">
              <a:snd r:embed="rId11" name="le cou.wav"/>
            </a:hlinkClick>
            <a:extLst>
              <a:ext uri="{FF2B5EF4-FFF2-40B4-BE49-F238E27FC236}">
                <a16:creationId xmlns:a16="http://schemas.microsoft.com/office/drawing/2014/main" id="{3EDFCF05-8E8E-0D6D-E8E1-1E3D2AD81307}"/>
              </a:ext>
            </a:extLst>
          </p:cNvPr>
          <p:cNvSpPr/>
          <p:nvPr/>
        </p:nvSpPr>
        <p:spPr>
          <a:xfrm>
            <a:off x="4362036" y="296576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2" name="Action Button: Custom 16">
            <a:hlinkClick r:id="" action="ppaction://noaction" highlightClick="1">
              <a:snd r:embed="rId12" name="pauvre.wav"/>
            </a:hlinkClick>
            <a:extLst>
              <a:ext uri="{FF2B5EF4-FFF2-40B4-BE49-F238E27FC236}">
                <a16:creationId xmlns:a16="http://schemas.microsoft.com/office/drawing/2014/main" id="{E7951399-DB9A-573A-FEC9-42AFAEB2FA67}"/>
              </a:ext>
            </a:extLst>
          </p:cNvPr>
          <p:cNvSpPr/>
          <p:nvPr/>
        </p:nvSpPr>
        <p:spPr>
          <a:xfrm>
            <a:off x="2258720" y="463806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83" name="Action Button: Custom 16">
            <a:hlinkClick r:id="" action="ppaction://noaction" highlightClick="1">
              <a:snd r:embed="rId13" name="doux.wav"/>
            </a:hlinkClick>
            <a:extLst>
              <a:ext uri="{FF2B5EF4-FFF2-40B4-BE49-F238E27FC236}">
                <a16:creationId xmlns:a16="http://schemas.microsoft.com/office/drawing/2014/main" id="{CAA73662-3AAD-5B67-FF8D-5C788D0F6727}"/>
              </a:ext>
            </a:extLst>
          </p:cNvPr>
          <p:cNvSpPr/>
          <p:nvPr/>
        </p:nvSpPr>
        <p:spPr>
          <a:xfrm>
            <a:off x="4362036" y="463806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84" name="Action Button: Custom 16">
            <a:hlinkClick r:id="" action="ppaction://noaction" highlightClick="1">
              <a:snd r:embed="rId24" name="jaloux.wav"/>
            </a:hlinkClick>
            <a:extLst>
              <a:ext uri="{FF2B5EF4-FFF2-40B4-BE49-F238E27FC236}">
                <a16:creationId xmlns:a16="http://schemas.microsoft.com/office/drawing/2014/main" id="{D58C25E3-D4A4-4357-E7E5-93E14631B73F}"/>
              </a:ext>
            </a:extLst>
          </p:cNvPr>
          <p:cNvSpPr/>
          <p:nvPr/>
        </p:nvSpPr>
        <p:spPr>
          <a:xfrm>
            <a:off x="6497423" y="463806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85" name="Action Button: Custom 16">
            <a:hlinkClick r:id="" action="ppaction://noaction" highlightClick="1">
              <a:snd r:embed="rId25" name="5.wav"/>
            </a:hlinkClick>
            <a:extLst>
              <a:ext uri="{FF2B5EF4-FFF2-40B4-BE49-F238E27FC236}">
                <a16:creationId xmlns:a16="http://schemas.microsoft.com/office/drawing/2014/main" id="{CFD96409-2AF5-9FF5-9279-A319E5CB7FA2}"/>
              </a:ext>
            </a:extLst>
          </p:cNvPr>
          <p:cNvSpPr/>
          <p:nvPr/>
        </p:nvSpPr>
        <p:spPr>
          <a:xfrm>
            <a:off x="8587905" y="463806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pic>
        <p:nvPicPr>
          <p:cNvPr id="87" name="Picture 86" descr="Shape&#10;&#10;Description automatically generated with medium confidence">
            <a:extLst>
              <a:ext uri="{FF2B5EF4-FFF2-40B4-BE49-F238E27FC236}">
                <a16:creationId xmlns:a16="http://schemas.microsoft.com/office/drawing/2014/main" id="{6F3E26E9-E7FE-01B1-125F-22BF751690B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721283" y="1347659"/>
            <a:ext cx="2094060" cy="1385807"/>
          </a:xfrm>
          <a:prstGeom prst="rect">
            <a:avLst/>
          </a:prstGeom>
        </p:spPr>
      </p:pic>
      <p:sp>
        <p:nvSpPr>
          <p:cNvPr id="88" name="Action Button: Custom 16">
            <a:hlinkClick r:id="" action="ppaction://noaction" highlightClick="1"/>
            <a:extLst>
              <a:ext uri="{FF2B5EF4-FFF2-40B4-BE49-F238E27FC236}">
                <a16:creationId xmlns:a16="http://schemas.microsoft.com/office/drawing/2014/main" id="{88522A62-B820-A6FC-FD1F-31D3A522B2F8}"/>
              </a:ext>
            </a:extLst>
          </p:cNvPr>
          <p:cNvSpPr/>
          <p:nvPr/>
        </p:nvSpPr>
        <p:spPr>
          <a:xfrm>
            <a:off x="11556375" y="1145827"/>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89" name="Action Button: Custom 16">
            <a:hlinkClick r:id="" action="ppaction://noaction" highlightClick="1"/>
            <a:extLst>
              <a:ext uri="{FF2B5EF4-FFF2-40B4-BE49-F238E27FC236}">
                <a16:creationId xmlns:a16="http://schemas.microsoft.com/office/drawing/2014/main" id="{A4E21689-5A7A-86DC-8F2E-FCAB14682F2D}"/>
              </a:ext>
            </a:extLst>
          </p:cNvPr>
          <p:cNvSpPr/>
          <p:nvPr/>
        </p:nvSpPr>
        <p:spPr>
          <a:xfrm>
            <a:off x="11556375" y="159778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91" name="Action Button: Custom 16">
            <a:hlinkClick r:id="" action="ppaction://noaction" highlightClick="1"/>
            <a:extLst>
              <a:ext uri="{FF2B5EF4-FFF2-40B4-BE49-F238E27FC236}">
                <a16:creationId xmlns:a16="http://schemas.microsoft.com/office/drawing/2014/main" id="{B09F1DFB-DE83-6A30-CD5D-EE5592D627A7}"/>
              </a:ext>
            </a:extLst>
          </p:cNvPr>
          <p:cNvSpPr/>
          <p:nvPr/>
        </p:nvSpPr>
        <p:spPr>
          <a:xfrm>
            <a:off x="11556375" y="3405592"/>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92" name="Action Button: Custom 16">
            <a:hlinkClick r:id="" action="ppaction://noaction" highlightClick="1"/>
            <a:extLst>
              <a:ext uri="{FF2B5EF4-FFF2-40B4-BE49-F238E27FC236}">
                <a16:creationId xmlns:a16="http://schemas.microsoft.com/office/drawing/2014/main" id="{D29CEA1D-B637-2712-19D1-70AA28C9448B}"/>
              </a:ext>
            </a:extLst>
          </p:cNvPr>
          <p:cNvSpPr/>
          <p:nvPr/>
        </p:nvSpPr>
        <p:spPr>
          <a:xfrm>
            <a:off x="11556375" y="4309498"/>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93" name="Action Button: Custom 16">
            <a:hlinkClick r:id="" action="ppaction://noaction" highlightClick="1"/>
            <a:extLst>
              <a:ext uri="{FF2B5EF4-FFF2-40B4-BE49-F238E27FC236}">
                <a16:creationId xmlns:a16="http://schemas.microsoft.com/office/drawing/2014/main" id="{4759412F-44C6-36AB-EDC4-0AC4AEE93115}"/>
              </a:ext>
            </a:extLst>
          </p:cNvPr>
          <p:cNvSpPr/>
          <p:nvPr/>
        </p:nvSpPr>
        <p:spPr>
          <a:xfrm>
            <a:off x="11556375" y="385754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94" name="Action Button: Custom 16">
            <a:hlinkClick r:id="" action="ppaction://noaction" highlightClick="1"/>
            <a:extLst>
              <a:ext uri="{FF2B5EF4-FFF2-40B4-BE49-F238E27FC236}">
                <a16:creationId xmlns:a16="http://schemas.microsoft.com/office/drawing/2014/main" id="{A4A3740A-CDAC-3D93-814F-6EBD80279E91}"/>
              </a:ext>
            </a:extLst>
          </p:cNvPr>
          <p:cNvSpPr/>
          <p:nvPr/>
        </p:nvSpPr>
        <p:spPr>
          <a:xfrm>
            <a:off x="11556375" y="4761451"/>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95" name="Action Button: Custom 16">
            <a:hlinkClick r:id="" action="ppaction://noaction" highlightClick="1"/>
            <a:extLst>
              <a:ext uri="{FF2B5EF4-FFF2-40B4-BE49-F238E27FC236}">
                <a16:creationId xmlns:a16="http://schemas.microsoft.com/office/drawing/2014/main" id="{C8565FF5-C4EC-999B-C482-6D107BFBAE84}"/>
              </a:ext>
            </a:extLst>
          </p:cNvPr>
          <p:cNvSpPr/>
          <p:nvPr/>
        </p:nvSpPr>
        <p:spPr>
          <a:xfrm>
            <a:off x="11556375" y="2501686"/>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6" name="Action Button: Custom 16">
            <a:hlinkClick r:id="" action="ppaction://noaction" highlightClick="1"/>
            <a:extLst>
              <a:ext uri="{FF2B5EF4-FFF2-40B4-BE49-F238E27FC236}">
                <a16:creationId xmlns:a16="http://schemas.microsoft.com/office/drawing/2014/main" id="{AD9AA5EA-E73F-63CA-3426-2AF7D681A667}"/>
              </a:ext>
            </a:extLst>
          </p:cNvPr>
          <p:cNvSpPr/>
          <p:nvPr/>
        </p:nvSpPr>
        <p:spPr>
          <a:xfrm>
            <a:off x="11556375" y="204973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97" name="Action Button: Custom 16">
            <a:hlinkClick r:id="" action="ppaction://noaction" highlightClick="1"/>
            <a:extLst>
              <a:ext uri="{FF2B5EF4-FFF2-40B4-BE49-F238E27FC236}">
                <a16:creationId xmlns:a16="http://schemas.microsoft.com/office/drawing/2014/main" id="{4076DA4F-92BA-7591-9E63-5DE718FBA1AF}"/>
              </a:ext>
            </a:extLst>
          </p:cNvPr>
          <p:cNvSpPr/>
          <p:nvPr/>
        </p:nvSpPr>
        <p:spPr>
          <a:xfrm>
            <a:off x="11556375" y="5699768"/>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98" name="Action Button: Custom 16">
            <a:hlinkClick r:id="" action="ppaction://noaction" highlightClick="1"/>
            <a:extLst>
              <a:ext uri="{FF2B5EF4-FFF2-40B4-BE49-F238E27FC236}">
                <a16:creationId xmlns:a16="http://schemas.microsoft.com/office/drawing/2014/main" id="{EE48AE73-870D-1744-D2CA-DF5CD73DFADE}"/>
              </a:ext>
            </a:extLst>
          </p:cNvPr>
          <p:cNvSpPr/>
          <p:nvPr/>
        </p:nvSpPr>
        <p:spPr>
          <a:xfrm>
            <a:off x="11556375" y="5213404"/>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99" name="Action Button: Custom 16">
            <a:hlinkClick r:id="" action="ppaction://noaction" highlightClick="1"/>
            <a:extLst>
              <a:ext uri="{FF2B5EF4-FFF2-40B4-BE49-F238E27FC236}">
                <a16:creationId xmlns:a16="http://schemas.microsoft.com/office/drawing/2014/main" id="{62682F72-B9EF-3F46-C854-27E8B23B6E85}"/>
              </a:ext>
            </a:extLst>
          </p:cNvPr>
          <p:cNvSpPr/>
          <p:nvPr/>
        </p:nvSpPr>
        <p:spPr>
          <a:xfrm>
            <a:off x="11556375" y="295363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P spid="52" grpId="0"/>
      <p:bldP spid="53" grpId="0"/>
      <p:bldP spid="54" grpId="0"/>
      <p:bldP spid="55" grpId="0"/>
      <p:bldP spid="57" grpId="0"/>
      <p:bldP spid="88" grpId="0" animBg="1"/>
      <p:bldP spid="89"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C9CB417-0DBA-2217-E4DC-FBAE6E632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7543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Paris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0A92D81F-0650-F447-8359-0A6373AAFC18}"/>
              </a:ext>
            </a:extLst>
          </p:cNvPr>
          <p:cNvSpPr txBox="1"/>
          <p:nvPr/>
        </p:nvSpPr>
        <p:spPr>
          <a:xfrm>
            <a:off x="167768" y="1310618"/>
            <a:ext cx="7550203" cy="830997"/>
          </a:xfrm>
          <a:prstGeom prst="rect">
            <a:avLst/>
          </a:prstGeom>
          <a:noFill/>
        </p:spPr>
        <p:txBody>
          <a:bodyPr wrap="square" rtlCol="0">
            <a:spAutoFit/>
          </a:bodyPr>
          <a:lstStyle/>
          <a:p>
            <a:r>
              <a:rPr lang="fr-FR" sz="2400" b="1" dirty="0">
                <a:solidFill>
                  <a:schemeClr val="accent5">
                    <a:lumMod val="50000"/>
                  </a:schemeClr>
                </a:solidFill>
              </a:rPr>
              <a:t>Quels mots peut-on utiliser pour parler de Paris ?</a:t>
            </a:r>
          </a:p>
          <a:p>
            <a:r>
              <a:rPr lang="fr-FR" sz="2400" b="1" dirty="0">
                <a:solidFill>
                  <a:schemeClr val="accent5">
                    <a:lumMod val="50000"/>
                  </a:schemeClr>
                </a:solidFill>
              </a:rPr>
              <a:t>Écris une liste.</a:t>
            </a:r>
          </a:p>
        </p:txBody>
      </p:sp>
      <p:sp>
        <p:nvSpPr>
          <p:cNvPr id="9" name="TextBox 8">
            <a:extLst>
              <a:ext uri="{FF2B5EF4-FFF2-40B4-BE49-F238E27FC236}">
                <a16:creationId xmlns:a16="http://schemas.microsoft.com/office/drawing/2014/main" id="{F8030696-F1BA-5879-5CB1-ED8AEFBEC735}"/>
              </a:ext>
            </a:extLst>
          </p:cNvPr>
          <p:cNvSpPr txBox="1"/>
          <p:nvPr/>
        </p:nvSpPr>
        <p:spPr>
          <a:xfrm>
            <a:off x="10341759" y="2368911"/>
            <a:ext cx="1452600" cy="461665"/>
          </a:xfrm>
          <a:prstGeom prst="rect">
            <a:avLst/>
          </a:prstGeom>
          <a:noFill/>
        </p:spPr>
        <p:txBody>
          <a:bodyPr wrap="square">
            <a:spAutoFit/>
          </a:bodyPr>
          <a:lstStyle/>
          <a:p>
            <a:pPr algn="ctr"/>
            <a:r>
              <a:rPr lang="fr-FR" sz="2400" dirty="0">
                <a:solidFill>
                  <a:schemeClr val="accent5">
                    <a:lumMod val="50000"/>
                  </a:schemeClr>
                </a:solidFill>
              </a:rPr>
              <a:t>le métro</a:t>
            </a:r>
          </a:p>
        </p:txBody>
      </p:sp>
      <p:sp>
        <p:nvSpPr>
          <p:cNvPr id="10" name="TextBox 9">
            <a:extLst>
              <a:ext uri="{FF2B5EF4-FFF2-40B4-BE49-F238E27FC236}">
                <a16:creationId xmlns:a16="http://schemas.microsoft.com/office/drawing/2014/main" id="{92D41D2E-D5BF-0F10-EBA1-AFF3695B2274}"/>
              </a:ext>
            </a:extLst>
          </p:cNvPr>
          <p:cNvSpPr txBox="1"/>
          <p:nvPr/>
        </p:nvSpPr>
        <p:spPr>
          <a:xfrm>
            <a:off x="666840" y="3132937"/>
            <a:ext cx="1681176" cy="461665"/>
          </a:xfrm>
          <a:prstGeom prst="rect">
            <a:avLst/>
          </a:prstGeom>
          <a:noFill/>
        </p:spPr>
        <p:txBody>
          <a:bodyPr wrap="square">
            <a:spAutoFit/>
          </a:bodyPr>
          <a:lstStyle/>
          <a:p>
            <a:pPr algn="ctr"/>
            <a:r>
              <a:rPr lang="fr-FR" sz="2400" dirty="0">
                <a:solidFill>
                  <a:schemeClr val="accent5">
                    <a:lumMod val="50000"/>
                  </a:schemeClr>
                </a:solidFill>
              </a:rPr>
              <a:t>la ville </a:t>
            </a:r>
          </a:p>
        </p:txBody>
      </p:sp>
      <p:sp>
        <p:nvSpPr>
          <p:cNvPr id="11" name="TextBox 10">
            <a:extLst>
              <a:ext uri="{FF2B5EF4-FFF2-40B4-BE49-F238E27FC236}">
                <a16:creationId xmlns:a16="http://schemas.microsoft.com/office/drawing/2014/main" id="{80EEE352-8CF8-1133-381D-5E2CEDC54BF9}"/>
              </a:ext>
            </a:extLst>
          </p:cNvPr>
          <p:cNvSpPr txBox="1"/>
          <p:nvPr/>
        </p:nvSpPr>
        <p:spPr>
          <a:xfrm>
            <a:off x="4755302" y="4094742"/>
            <a:ext cx="2005641" cy="461665"/>
          </a:xfrm>
          <a:prstGeom prst="rect">
            <a:avLst/>
          </a:prstGeom>
          <a:noFill/>
        </p:spPr>
        <p:txBody>
          <a:bodyPr wrap="square">
            <a:spAutoFit/>
          </a:bodyPr>
          <a:lstStyle/>
          <a:p>
            <a:pPr algn="ctr"/>
            <a:r>
              <a:rPr lang="fr-FR" sz="2400" dirty="0">
                <a:solidFill>
                  <a:schemeClr val="accent5">
                    <a:lumMod val="50000"/>
                  </a:schemeClr>
                </a:solidFill>
              </a:rPr>
              <a:t>la France</a:t>
            </a:r>
          </a:p>
        </p:txBody>
      </p:sp>
      <p:sp>
        <p:nvSpPr>
          <p:cNvPr id="13" name="TextBox 12">
            <a:extLst>
              <a:ext uri="{FF2B5EF4-FFF2-40B4-BE49-F238E27FC236}">
                <a16:creationId xmlns:a16="http://schemas.microsoft.com/office/drawing/2014/main" id="{64D77499-4BB9-6CED-B4FA-25A9A4D39D8C}"/>
              </a:ext>
            </a:extLst>
          </p:cNvPr>
          <p:cNvSpPr txBox="1"/>
          <p:nvPr/>
        </p:nvSpPr>
        <p:spPr>
          <a:xfrm>
            <a:off x="6350720" y="2084277"/>
            <a:ext cx="2239777" cy="461665"/>
          </a:xfrm>
          <a:prstGeom prst="rect">
            <a:avLst/>
          </a:prstGeom>
          <a:noFill/>
        </p:spPr>
        <p:txBody>
          <a:bodyPr wrap="square">
            <a:spAutoFit/>
          </a:bodyPr>
          <a:lstStyle/>
          <a:p>
            <a:pPr algn="ctr"/>
            <a:r>
              <a:rPr lang="fr-FR" sz="2400" dirty="0">
                <a:solidFill>
                  <a:schemeClr val="accent5">
                    <a:lumMod val="50000"/>
                  </a:schemeClr>
                </a:solidFill>
              </a:rPr>
              <a:t>la capitale</a:t>
            </a:r>
          </a:p>
        </p:txBody>
      </p:sp>
      <p:sp>
        <p:nvSpPr>
          <p:cNvPr id="15" name="TextBox 14">
            <a:extLst>
              <a:ext uri="{FF2B5EF4-FFF2-40B4-BE49-F238E27FC236}">
                <a16:creationId xmlns:a16="http://schemas.microsoft.com/office/drawing/2014/main" id="{8CE4AF2C-A3AE-4789-C557-D1A83FD7515B}"/>
              </a:ext>
            </a:extLst>
          </p:cNvPr>
          <p:cNvSpPr txBox="1"/>
          <p:nvPr/>
        </p:nvSpPr>
        <p:spPr>
          <a:xfrm>
            <a:off x="9737319" y="1495283"/>
            <a:ext cx="2294392" cy="461665"/>
          </a:xfrm>
          <a:prstGeom prst="rect">
            <a:avLst/>
          </a:prstGeom>
          <a:noFill/>
        </p:spPr>
        <p:txBody>
          <a:bodyPr wrap="square">
            <a:spAutoFit/>
          </a:bodyPr>
          <a:lstStyle/>
          <a:p>
            <a:pPr algn="ctr"/>
            <a:r>
              <a:rPr lang="fr-FR" sz="2400" dirty="0">
                <a:solidFill>
                  <a:schemeClr val="accent5">
                    <a:lumMod val="50000"/>
                  </a:schemeClr>
                </a:solidFill>
              </a:rPr>
              <a:t>les habitants</a:t>
            </a:r>
          </a:p>
        </p:txBody>
      </p:sp>
      <p:sp>
        <p:nvSpPr>
          <p:cNvPr id="17" name="TextBox 16">
            <a:extLst>
              <a:ext uri="{FF2B5EF4-FFF2-40B4-BE49-F238E27FC236}">
                <a16:creationId xmlns:a16="http://schemas.microsoft.com/office/drawing/2014/main" id="{E79816F6-16BE-E3C1-5EED-0D8945140B3F}"/>
              </a:ext>
            </a:extLst>
          </p:cNvPr>
          <p:cNvSpPr txBox="1"/>
          <p:nvPr/>
        </p:nvSpPr>
        <p:spPr>
          <a:xfrm>
            <a:off x="4653817" y="5623477"/>
            <a:ext cx="2816792" cy="461665"/>
          </a:xfrm>
          <a:prstGeom prst="rect">
            <a:avLst/>
          </a:prstGeom>
          <a:noFill/>
        </p:spPr>
        <p:txBody>
          <a:bodyPr wrap="square">
            <a:spAutoFit/>
          </a:bodyPr>
          <a:lstStyle/>
          <a:p>
            <a:pPr algn="ctr"/>
            <a:r>
              <a:rPr lang="fr-FR" sz="2400" dirty="0">
                <a:solidFill>
                  <a:schemeClr val="accent5">
                    <a:lumMod val="50000"/>
                  </a:schemeClr>
                </a:solidFill>
              </a:rPr>
              <a:t>le fleuve</a:t>
            </a:r>
          </a:p>
        </p:txBody>
      </p:sp>
      <p:sp>
        <p:nvSpPr>
          <p:cNvPr id="19" name="TextBox 18">
            <a:extLst>
              <a:ext uri="{FF2B5EF4-FFF2-40B4-BE49-F238E27FC236}">
                <a16:creationId xmlns:a16="http://schemas.microsoft.com/office/drawing/2014/main" id="{A077C570-7625-9933-501E-FF325B688A4B}"/>
              </a:ext>
            </a:extLst>
          </p:cNvPr>
          <p:cNvSpPr txBox="1"/>
          <p:nvPr/>
        </p:nvSpPr>
        <p:spPr>
          <a:xfrm>
            <a:off x="5161227" y="2824422"/>
            <a:ext cx="2005641" cy="461665"/>
          </a:xfrm>
          <a:prstGeom prst="rect">
            <a:avLst/>
          </a:prstGeom>
          <a:noFill/>
        </p:spPr>
        <p:txBody>
          <a:bodyPr wrap="square">
            <a:spAutoFit/>
          </a:bodyPr>
          <a:lstStyle/>
          <a:p>
            <a:pPr algn="ctr"/>
            <a:r>
              <a:rPr lang="fr-FR" sz="2400" dirty="0">
                <a:solidFill>
                  <a:schemeClr val="accent5">
                    <a:lumMod val="50000"/>
                  </a:schemeClr>
                </a:solidFill>
              </a:rPr>
              <a:t>les parisiens</a:t>
            </a:r>
          </a:p>
        </p:txBody>
      </p:sp>
      <p:sp>
        <p:nvSpPr>
          <p:cNvPr id="21" name="TextBox 20">
            <a:extLst>
              <a:ext uri="{FF2B5EF4-FFF2-40B4-BE49-F238E27FC236}">
                <a16:creationId xmlns:a16="http://schemas.microsoft.com/office/drawing/2014/main" id="{EE08E091-6463-39DE-2512-10008038BB18}"/>
              </a:ext>
            </a:extLst>
          </p:cNvPr>
          <p:cNvSpPr txBox="1"/>
          <p:nvPr/>
        </p:nvSpPr>
        <p:spPr>
          <a:xfrm>
            <a:off x="967688" y="2361452"/>
            <a:ext cx="1079480" cy="461665"/>
          </a:xfrm>
          <a:prstGeom prst="rect">
            <a:avLst/>
          </a:prstGeom>
          <a:noFill/>
        </p:spPr>
        <p:txBody>
          <a:bodyPr wrap="square">
            <a:spAutoFit/>
          </a:bodyPr>
          <a:lstStyle/>
          <a:p>
            <a:pPr algn="ctr"/>
            <a:r>
              <a:rPr lang="fr-FR" sz="2400" dirty="0">
                <a:solidFill>
                  <a:schemeClr val="accent5">
                    <a:lumMod val="50000"/>
                  </a:schemeClr>
                </a:solidFill>
              </a:rPr>
              <a:t>l’</a:t>
            </a:r>
            <a:r>
              <a:rPr lang="fr-FR" sz="2400" dirty="0">
                <a:solidFill>
                  <a:schemeClr val="accent5">
                    <a:lumMod val="50000"/>
                  </a:schemeClr>
                </a:solidFill>
                <a:latin typeface="Century Gothic" panose="020B0502020202020204" pitchFamily="34" charset="0"/>
              </a:rPr>
              <a:t>île</a:t>
            </a:r>
          </a:p>
        </p:txBody>
      </p:sp>
      <p:sp>
        <p:nvSpPr>
          <p:cNvPr id="23" name="TextBox 22">
            <a:extLst>
              <a:ext uri="{FF2B5EF4-FFF2-40B4-BE49-F238E27FC236}">
                <a16:creationId xmlns:a16="http://schemas.microsoft.com/office/drawing/2014/main" id="{556CD3A0-C809-A023-7995-E05A633CEC0B}"/>
              </a:ext>
            </a:extLst>
          </p:cNvPr>
          <p:cNvSpPr txBox="1"/>
          <p:nvPr/>
        </p:nvSpPr>
        <p:spPr>
          <a:xfrm>
            <a:off x="2348017" y="2224674"/>
            <a:ext cx="2246500" cy="461665"/>
          </a:xfrm>
          <a:prstGeom prst="rect">
            <a:avLst/>
          </a:prstGeom>
          <a:noFill/>
        </p:spPr>
        <p:txBody>
          <a:bodyPr wrap="square">
            <a:spAutoFit/>
          </a:bodyPr>
          <a:lstStyle/>
          <a:p>
            <a:pPr algn="ctr"/>
            <a:r>
              <a:rPr lang="fr-FR" sz="2400" dirty="0">
                <a:solidFill>
                  <a:schemeClr val="accent5">
                    <a:lumMod val="50000"/>
                  </a:schemeClr>
                </a:solidFill>
                <a:latin typeface="Century Gothic" panose="020B0502020202020204" pitchFamily="34" charset="0"/>
              </a:rPr>
              <a:t>les artistes</a:t>
            </a:r>
          </a:p>
        </p:txBody>
      </p:sp>
      <p:sp>
        <p:nvSpPr>
          <p:cNvPr id="27" name="TextBox 26">
            <a:extLst>
              <a:ext uri="{FF2B5EF4-FFF2-40B4-BE49-F238E27FC236}">
                <a16:creationId xmlns:a16="http://schemas.microsoft.com/office/drawing/2014/main" id="{4DF0C76F-9BA6-F02A-F5F5-8D8FC525001D}"/>
              </a:ext>
            </a:extLst>
          </p:cNvPr>
          <p:cNvSpPr txBox="1"/>
          <p:nvPr/>
        </p:nvSpPr>
        <p:spPr>
          <a:xfrm>
            <a:off x="6583929" y="3459582"/>
            <a:ext cx="1921494" cy="461665"/>
          </a:xfrm>
          <a:prstGeom prst="rect">
            <a:avLst/>
          </a:prstGeom>
          <a:noFill/>
        </p:spPr>
        <p:txBody>
          <a:bodyPr wrap="square">
            <a:spAutoFit/>
          </a:bodyPr>
          <a:lstStyle/>
          <a:p>
            <a:pPr algn="ctr"/>
            <a:r>
              <a:rPr lang="fr-FR" sz="2400" dirty="0">
                <a:solidFill>
                  <a:schemeClr val="accent5">
                    <a:lumMod val="50000"/>
                  </a:schemeClr>
                </a:solidFill>
              </a:rPr>
              <a:t>européen</a:t>
            </a:r>
          </a:p>
        </p:txBody>
      </p:sp>
      <p:sp>
        <p:nvSpPr>
          <p:cNvPr id="29" name="TextBox 28">
            <a:extLst>
              <a:ext uri="{FF2B5EF4-FFF2-40B4-BE49-F238E27FC236}">
                <a16:creationId xmlns:a16="http://schemas.microsoft.com/office/drawing/2014/main" id="{08B6806F-B375-5D61-91E0-64B405CED275}"/>
              </a:ext>
            </a:extLst>
          </p:cNvPr>
          <p:cNvSpPr txBox="1"/>
          <p:nvPr/>
        </p:nvSpPr>
        <p:spPr>
          <a:xfrm>
            <a:off x="3114059" y="3143972"/>
            <a:ext cx="1690607" cy="461665"/>
          </a:xfrm>
          <a:prstGeom prst="rect">
            <a:avLst/>
          </a:prstGeom>
          <a:noFill/>
        </p:spPr>
        <p:txBody>
          <a:bodyPr wrap="square">
            <a:spAutoFit/>
          </a:bodyPr>
          <a:lstStyle/>
          <a:p>
            <a:pPr algn="ctr"/>
            <a:r>
              <a:rPr lang="fr-FR" sz="2400" dirty="0">
                <a:solidFill>
                  <a:schemeClr val="accent5">
                    <a:lumMod val="50000"/>
                  </a:schemeClr>
                </a:solidFill>
              </a:rPr>
              <a:t>les parcs</a:t>
            </a:r>
          </a:p>
        </p:txBody>
      </p:sp>
      <p:sp>
        <p:nvSpPr>
          <p:cNvPr id="31" name="TextBox 30">
            <a:extLst>
              <a:ext uri="{FF2B5EF4-FFF2-40B4-BE49-F238E27FC236}">
                <a16:creationId xmlns:a16="http://schemas.microsoft.com/office/drawing/2014/main" id="{2C9A6CCF-440D-9AF4-66F7-E84EFAD91AFC}"/>
              </a:ext>
            </a:extLst>
          </p:cNvPr>
          <p:cNvSpPr txBox="1"/>
          <p:nvPr/>
        </p:nvSpPr>
        <p:spPr>
          <a:xfrm>
            <a:off x="-72239" y="4031288"/>
            <a:ext cx="2079854" cy="461665"/>
          </a:xfrm>
          <a:prstGeom prst="rect">
            <a:avLst/>
          </a:prstGeom>
          <a:noFill/>
        </p:spPr>
        <p:txBody>
          <a:bodyPr wrap="square">
            <a:spAutoFit/>
          </a:bodyPr>
          <a:lstStyle/>
          <a:p>
            <a:pPr algn="ctr"/>
            <a:r>
              <a:rPr lang="fr-FR" sz="2400" dirty="0">
                <a:solidFill>
                  <a:schemeClr val="accent5">
                    <a:lumMod val="50000"/>
                  </a:schemeClr>
                </a:solidFill>
              </a:rPr>
              <a:t>la culture</a:t>
            </a:r>
          </a:p>
        </p:txBody>
      </p:sp>
      <p:sp>
        <p:nvSpPr>
          <p:cNvPr id="33" name="TextBox 32">
            <a:extLst>
              <a:ext uri="{FF2B5EF4-FFF2-40B4-BE49-F238E27FC236}">
                <a16:creationId xmlns:a16="http://schemas.microsoft.com/office/drawing/2014/main" id="{B3D7081E-8A34-91E8-91DB-580EEAF680E8}"/>
              </a:ext>
            </a:extLst>
          </p:cNvPr>
          <p:cNvSpPr txBox="1"/>
          <p:nvPr/>
        </p:nvSpPr>
        <p:spPr>
          <a:xfrm>
            <a:off x="2258209" y="4002587"/>
            <a:ext cx="2246499" cy="461665"/>
          </a:xfrm>
          <a:prstGeom prst="rect">
            <a:avLst/>
          </a:prstGeom>
          <a:noFill/>
        </p:spPr>
        <p:txBody>
          <a:bodyPr wrap="square">
            <a:spAutoFit/>
          </a:bodyPr>
          <a:lstStyle/>
          <a:p>
            <a:pPr algn="ctr"/>
            <a:r>
              <a:rPr lang="fr-FR" sz="2400" dirty="0">
                <a:solidFill>
                  <a:schemeClr val="accent5">
                    <a:lumMod val="50000"/>
                  </a:schemeClr>
                </a:solidFill>
              </a:rPr>
              <a:t>historique</a:t>
            </a:r>
          </a:p>
        </p:txBody>
      </p:sp>
      <p:sp>
        <p:nvSpPr>
          <p:cNvPr id="34" name="TextBox 33">
            <a:extLst>
              <a:ext uri="{FF2B5EF4-FFF2-40B4-BE49-F238E27FC236}">
                <a16:creationId xmlns:a16="http://schemas.microsoft.com/office/drawing/2014/main" id="{24B90A2C-9C2F-E252-B99A-1AE23831ED63}"/>
              </a:ext>
            </a:extLst>
          </p:cNvPr>
          <p:cNvSpPr txBox="1"/>
          <p:nvPr/>
        </p:nvSpPr>
        <p:spPr>
          <a:xfrm>
            <a:off x="9994597" y="3414566"/>
            <a:ext cx="2099842" cy="461665"/>
          </a:xfrm>
          <a:prstGeom prst="rect">
            <a:avLst/>
          </a:prstGeom>
          <a:noFill/>
        </p:spPr>
        <p:txBody>
          <a:bodyPr wrap="square">
            <a:spAutoFit/>
          </a:bodyPr>
          <a:lstStyle/>
          <a:p>
            <a:pPr algn="ctr"/>
            <a:r>
              <a:rPr lang="fr-FR" sz="2400" dirty="0">
                <a:solidFill>
                  <a:schemeClr val="accent5">
                    <a:lumMod val="50000"/>
                  </a:schemeClr>
                </a:solidFill>
              </a:rPr>
              <a:t>la tour Eiffel</a:t>
            </a:r>
          </a:p>
        </p:txBody>
      </p:sp>
      <p:sp>
        <p:nvSpPr>
          <p:cNvPr id="35" name="TextBox 34">
            <a:extLst>
              <a:ext uri="{FF2B5EF4-FFF2-40B4-BE49-F238E27FC236}">
                <a16:creationId xmlns:a16="http://schemas.microsoft.com/office/drawing/2014/main" id="{BD266101-330C-4AE8-6596-8F1288333016}"/>
              </a:ext>
            </a:extLst>
          </p:cNvPr>
          <p:cNvSpPr txBox="1"/>
          <p:nvPr/>
        </p:nvSpPr>
        <p:spPr>
          <a:xfrm>
            <a:off x="2722197" y="5623476"/>
            <a:ext cx="1707846" cy="461665"/>
          </a:xfrm>
          <a:prstGeom prst="rect">
            <a:avLst/>
          </a:prstGeom>
          <a:noFill/>
        </p:spPr>
        <p:txBody>
          <a:bodyPr wrap="square">
            <a:spAutoFit/>
          </a:bodyPr>
          <a:lstStyle/>
          <a:p>
            <a:pPr algn="ctr"/>
            <a:r>
              <a:rPr lang="fr-FR" sz="2400" dirty="0">
                <a:solidFill>
                  <a:schemeClr val="accent5">
                    <a:lumMod val="50000"/>
                  </a:schemeClr>
                </a:solidFill>
              </a:rPr>
              <a:t>la Seine</a:t>
            </a:r>
            <a:endParaRPr lang="fr-FR"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23" grpId="0"/>
      <p:bldP spid="27" grpId="0"/>
      <p:bldP spid="29" grpId="0"/>
      <p:bldP spid="31"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C4CB776-736B-4467-8B2C-9BCD6C2A5661}"/>
              </a:ext>
            </a:extLst>
          </p:cNvPr>
          <p:cNvSpPr txBox="1"/>
          <p:nvPr/>
        </p:nvSpPr>
        <p:spPr>
          <a:xfrm>
            <a:off x="7531332" y="1351722"/>
            <a:ext cx="4378588" cy="3477875"/>
          </a:xfrm>
          <a:prstGeom prst="rect">
            <a:avLst/>
          </a:prstGeom>
          <a:solidFill>
            <a:srgbClr val="FFFF00"/>
          </a:solidFill>
          <a:ln>
            <a:solidFill>
              <a:srgbClr val="002060"/>
            </a:solidFill>
          </a:ln>
        </p:spPr>
        <p:txBody>
          <a:bodyPr wrap="square" rtlCol="0">
            <a:spAutoFit/>
          </a:bodyPr>
          <a:lstStyle/>
          <a:p>
            <a:pPr marL="457200" indent="-457200" algn="l">
              <a:buAutoNum type="arabicPeriod"/>
            </a:pPr>
            <a:r>
              <a:rPr lang="fr-FR" sz="2200" dirty="0">
                <a:solidFill>
                  <a:schemeClr val="accent5">
                    <a:lumMod val="50000"/>
                  </a:schemeClr>
                </a:solidFill>
                <a:latin typeface="Century Gothic" panose="020B0502020202020204" pitchFamily="34" charset="0"/>
              </a:rPr>
              <a:t>Vrai</a:t>
            </a:r>
          </a:p>
          <a:p>
            <a:pPr marL="457200" indent="-457200" algn="l">
              <a:buAutoNum type="arabicPeriod"/>
            </a:pPr>
            <a:r>
              <a:rPr lang="fr-FR" sz="2200" dirty="0">
                <a:solidFill>
                  <a:schemeClr val="accent5">
                    <a:lumMod val="50000"/>
                  </a:schemeClr>
                </a:solidFill>
                <a:latin typeface="Century Gothic" panose="020B0502020202020204" pitchFamily="34" charset="0"/>
              </a:rPr>
              <a:t>Faux – elle a grandi à Paris.</a:t>
            </a:r>
          </a:p>
          <a:p>
            <a:pPr marL="457200" indent="-457200" algn="l">
              <a:buAutoNum type="arabicPeriod"/>
            </a:pPr>
            <a:r>
              <a:rPr lang="fr-FR" sz="2200" dirty="0">
                <a:solidFill>
                  <a:schemeClr val="accent5">
                    <a:lumMod val="50000"/>
                  </a:schemeClr>
                </a:solidFill>
                <a:latin typeface="Century Gothic" panose="020B0502020202020204" pitchFamily="34" charset="0"/>
              </a:rPr>
              <a:t>Faux – elle avait de bons résultats</a:t>
            </a:r>
          </a:p>
          <a:p>
            <a:pPr marL="457200" indent="-457200" algn="l">
              <a:buAutoNum type="arabicPeriod"/>
            </a:pPr>
            <a:r>
              <a:rPr lang="fr-FR" sz="2200" dirty="0">
                <a:solidFill>
                  <a:schemeClr val="accent5">
                    <a:lumMod val="50000"/>
                  </a:schemeClr>
                </a:solidFill>
                <a:latin typeface="Century Gothic" panose="020B0502020202020204" pitchFamily="34" charset="0"/>
              </a:rPr>
              <a:t>Vrai</a:t>
            </a:r>
          </a:p>
          <a:p>
            <a:pPr marL="457200" indent="-457200" algn="l">
              <a:buAutoNum type="arabicPeriod"/>
            </a:pPr>
            <a:r>
              <a:rPr lang="fr-FR" sz="2200" dirty="0">
                <a:solidFill>
                  <a:schemeClr val="accent5">
                    <a:lumMod val="50000"/>
                  </a:schemeClr>
                </a:solidFill>
                <a:latin typeface="Century Gothic" panose="020B0502020202020204" pitchFamily="34" charset="0"/>
              </a:rPr>
              <a:t>Faux – ils ont des difficultés</a:t>
            </a:r>
          </a:p>
          <a:p>
            <a:pPr marL="457200" indent="-457200" algn="l">
              <a:buAutoNum type="arabicPeriod"/>
            </a:pPr>
            <a:r>
              <a:rPr lang="fr-FR" sz="2200" dirty="0">
                <a:solidFill>
                  <a:schemeClr val="accent5">
                    <a:lumMod val="50000"/>
                  </a:schemeClr>
                </a:solidFill>
                <a:latin typeface="Century Gothic" panose="020B0502020202020204" pitchFamily="34" charset="0"/>
              </a:rPr>
              <a:t>Faux – elle connaît bien l’expérience de la communauté des immigrants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Faïza Guène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TextBox 9">
            <a:extLst>
              <a:ext uri="{FF2B5EF4-FFF2-40B4-BE49-F238E27FC236}">
                <a16:creationId xmlns:a16="http://schemas.microsoft.com/office/drawing/2014/main" id="{F788691C-C537-20CB-237C-14CC833A74C0}"/>
              </a:ext>
            </a:extLst>
          </p:cNvPr>
          <p:cNvSpPr txBox="1"/>
          <p:nvPr/>
        </p:nvSpPr>
        <p:spPr>
          <a:xfrm>
            <a:off x="282080" y="1351722"/>
            <a:ext cx="7249252" cy="5016758"/>
          </a:xfrm>
          <a:prstGeom prst="rect">
            <a:avLst/>
          </a:prstGeom>
          <a:solidFill>
            <a:schemeClr val="accent1">
              <a:lumMod val="20000"/>
              <a:lumOff val="80000"/>
            </a:schemeClr>
          </a:solidFill>
          <a:ln>
            <a:solidFill>
              <a:srgbClr val="002060"/>
            </a:solidFill>
          </a:ln>
        </p:spPr>
        <p:txBody>
          <a:bodyPr wrap="square" rtlCol="0">
            <a:spAutoFit/>
          </a:bodyPr>
          <a:lstStyle/>
          <a:p>
            <a:pPr algn="l"/>
            <a:r>
              <a:rPr lang="fr-FR" sz="2000" dirty="0">
                <a:solidFill>
                  <a:srgbClr val="115076"/>
                </a:solidFill>
              </a:rPr>
              <a:t>Fa</a:t>
            </a:r>
            <a:r>
              <a:rPr lang="fr-FR" sz="2000" dirty="0">
                <a:solidFill>
                  <a:srgbClr val="115076"/>
                </a:solidFill>
                <a:latin typeface="Century Gothic" panose="020B0502020202020204" pitchFamily="34" charset="0"/>
              </a:rPr>
              <a:t>ïza Guène est une écrivaine française. Elle a grandi dans la banlieue de Paris avec des parents algériens. Elle avait de bons résultats aux examens et son professeur de français l’encourageait à écrire. Elle a commencé à étudier à l’université, mais elle se demandait si elle voulait continuer. Elle a décidé de quitter l’université quand elle avait dix-neuf ans. Elle a écrit plusieurs romans sur le conflit des cultures et les difficultés quotidiennes des immigrants de l’Afrique du Nord qui se trouvent à Paris. Il est clair qu’elle comprend la crise d’identité des gens qui viennent de la même région qu’elle : elle n’a pas besoin de faire beaucoup de recherches supplémentaires. Son premier roman s’appelle </a:t>
            </a:r>
            <a:r>
              <a:rPr lang="fr-FR" sz="2000" i="1" dirty="0">
                <a:solidFill>
                  <a:srgbClr val="115076"/>
                </a:solidFill>
                <a:latin typeface="Century Gothic" panose="020B0502020202020204" pitchFamily="34" charset="0"/>
              </a:rPr>
              <a:t>Kiffe kiffe* demain</a:t>
            </a:r>
            <a:r>
              <a:rPr lang="fr-FR" sz="2000" dirty="0">
                <a:solidFill>
                  <a:srgbClr val="115076"/>
                </a:solidFill>
                <a:latin typeface="Century Gothic" panose="020B0502020202020204" pitchFamily="34" charset="0"/>
              </a:rPr>
              <a:t>. Il raconte à la première personne l’histoire de Doria, une fille de quinze ans qui se sent marocaine*, mais aussi française.</a:t>
            </a:r>
          </a:p>
        </p:txBody>
      </p:sp>
      <p:sp>
        <p:nvSpPr>
          <p:cNvPr id="11" name="TextBox 10">
            <a:extLst>
              <a:ext uri="{FF2B5EF4-FFF2-40B4-BE49-F238E27FC236}">
                <a16:creationId xmlns:a16="http://schemas.microsoft.com/office/drawing/2014/main" id="{74DC9138-F7BB-9645-EF54-4236EF03B1A6}"/>
              </a:ext>
            </a:extLst>
          </p:cNvPr>
          <p:cNvSpPr txBox="1"/>
          <p:nvPr/>
        </p:nvSpPr>
        <p:spPr>
          <a:xfrm>
            <a:off x="6457245" y="130263"/>
            <a:ext cx="4354917" cy="1200329"/>
          </a:xfrm>
          <a:prstGeom prst="rect">
            <a:avLst/>
          </a:prstGeom>
          <a:noFill/>
        </p:spPr>
        <p:txBody>
          <a:bodyPr wrap="square" rtlCol="0">
            <a:spAutoFit/>
          </a:bodyPr>
          <a:lstStyle/>
          <a:p>
            <a:pPr algn="l"/>
            <a:r>
              <a:rPr lang="fr-FR" sz="2400" dirty="0">
                <a:solidFill>
                  <a:srgbClr val="115076"/>
                </a:solidFill>
              </a:rPr>
              <a:t>Lis le texte et écris ‘Vrai’ ou ‘Faux’. Corrige les phrases qui ne sont pas vraies.</a:t>
            </a:r>
          </a:p>
        </p:txBody>
      </p:sp>
      <p:sp>
        <p:nvSpPr>
          <p:cNvPr id="12" name="TextBox 11">
            <a:extLst>
              <a:ext uri="{FF2B5EF4-FFF2-40B4-BE49-F238E27FC236}">
                <a16:creationId xmlns:a16="http://schemas.microsoft.com/office/drawing/2014/main" id="{E51EDF79-25C9-53E1-20B8-A26BB1B526BA}"/>
              </a:ext>
            </a:extLst>
          </p:cNvPr>
          <p:cNvSpPr txBox="1"/>
          <p:nvPr/>
        </p:nvSpPr>
        <p:spPr>
          <a:xfrm>
            <a:off x="7531332" y="1351722"/>
            <a:ext cx="4378588" cy="4093428"/>
          </a:xfrm>
          <a:prstGeom prst="rect">
            <a:avLst/>
          </a:prstGeom>
          <a:solidFill>
            <a:schemeClr val="bg1"/>
          </a:solidFill>
          <a:ln>
            <a:solidFill>
              <a:srgbClr val="002060"/>
            </a:solidFill>
          </a:ln>
        </p:spPr>
        <p:txBody>
          <a:bodyPr wrap="square" rtlCol="0">
            <a:spAutoFit/>
          </a:bodyPr>
          <a:lstStyle/>
          <a:p>
            <a:pPr marL="457200" indent="-457200" algn="l">
              <a:buAutoNum type="arabicPeriod"/>
            </a:pPr>
            <a:r>
              <a:rPr lang="fr-FR" sz="2000" dirty="0">
                <a:solidFill>
                  <a:srgbClr val="115076"/>
                </a:solidFill>
              </a:rPr>
              <a:t>La famille de Fa</a:t>
            </a:r>
            <a:r>
              <a:rPr lang="fr-FR" sz="2000" dirty="0">
                <a:solidFill>
                  <a:srgbClr val="115076"/>
                </a:solidFill>
                <a:latin typeface="Century Gothic" panose="020B0502020202020204" pitchFamily="34" charset="0"/>
              </a:rPr>
              <a:t>ïza Guène vient d’Algérie.</a:t>
            </a:r>
          </a:p>
          <a:p>
            <a:pPr marL="457200" indent="-457200" algn="l">
              <a:buAutoNum type="arabicPeriod"/>
            </a:pPr>
            <a:r>
              <a:rPr lang="fr-FR" sz="2000" dirty="0">
                <a:solidFill>
                  <a:srgbClr val="115076"/>
                </a:solidFill>
                <a:latin typeface="Century Gothic" panose="020B0502020202020204" pitchFamily="34" charset="0"/>
              </a:rPr>
              <a:t>Faïza habitait en Algérie quand elle était petite.</a:t>
            </a:r>
          </a:p>
          <a:p>
            <a:pPr marL="457200" indent="-457200" algn="l">
              <a:buAutoNum type="arabicPeriod"/>
            </a:pPr>
            <a:r>
              <a:rPr lang="fr-FR" sz="2000" dirty="0">
                <a:solidFill>
                  <a:srgbClr val="115076"/>
                </a:solidFill>
                <a:latin typeface="Century Gothic" panose="020B0502020202020204" pitchFamily="34" charset="0"/>
              </a:rPr>
              <a:t>Elle trouvait les examens difficiles.</a:t>
            </a:r>
          </a:p>
          <a:p>
            <a:pPr marL="457200" indent="-457200" algn="l">
              <a:buAutoNum type="arabicPeriod"/>
            </a:pPr>
            <a:r>
              <a:rPr lang="fr-FR" sz="2000" dirty="0">
                <a:solidFill>
                  <a:srgbClr val="115076"/>
                </a:solidFill>
                <a:latin typeface="Century Gothic" panose="020B0502020202020204" pitchFamily="34" charset="0"/>
              </a:rPr>
              <a:t>Elle n’a pas fini l’université.</a:t>
            </a:r>
          </a:p>
          <a:p>
            <a:pPr marL="457200" indent="-457200" algn="l">
              <a:buAutoNum type="arabicPeriod"/>
            </a:pPr>
            <a:r>
              <a:rPr lang="fr-FR" sz="2000" dirty="0">
                <a:solidFill>
                  <a:srgbClr val="115076"/>
                </a:solidFill>
                <a:latin typeface="Century Gothic" panose="020B0502020202020204" pitchFamily="34" charset="0"/>
              </a:rPr>
              <a:t>La vie est facile pour les immigrants à Paris.</a:t>
            </a:r>
          </a:p>
          <a:p>
            <a:pPr marL="457200" indent="-457200" algn="l">
              <a:buAutoNum type="arabicPeriod"/>
            </a:pPr>
            <a:r>
              <a:rPr lang="fr-FR" sz="2000" dirty="0">
                <a:solidFill>
                  <a:srgbClr val="115076"/>
                </a:solidFill>
                <a:latin typeface="Century Gothic" panose="020B0502020202020204" pitchFamily="34" charset="0"/>
              </a:rPr>
              <a:t>Elle doit chercher beaucoup d’informations pour pouvoir écrire sur la vie des immigrants. </a:t>
            </a:r>
          </a:p>
        </p:txBody>
      </p:sp>
      <p:sp>
        <p:nvSpPr>
          <p:cNvPr id="2" name="TextBox 1">
            <a:extLst>
              <a:ext uri="{FF2B5EF4-FFF2-40B4-BE49-F238E27FC236}">
                <a16:creationId xmlns:a16="http://schemas.microsoft.com/office/drawing/2014/main" id="{449B1C7B-08BC-1066-8652-D6CFBDFA5BB6}"/>
              </a:ext>
            </a:extLst>
          </p:cNvPr>
          <p:cNvSpPr txBox="1"/>
          <p:nvPr/>
        </p:nvSpPr>
        <p:spPr>
          <a:xfrm>
            <a:off x="7531332" y="5445150"/>
            <a:ext cx="4378588" cy="830997"/>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*kiffer </a:t>
            </a:r>
            <a:r>
              <a:rPr lang="fr-FR" b="0" dirty="0"/>
              <a:t>= to love (slang)</a:t>
            </a:r>
          </a:p>
          <a:p>
            <a:r>
              <a:rPr lang="fr-FR" dirty="0"/>
              <a:t>*marocain </a:t>
            </a:r>
            <a:r>
              <a:rPr lang="fr-FR" b="0" dirty="0"/>
              <a:t>= </a:t>
            </a:r>
            <a:r>
              <a:rPr lang="en-GB" b="0" dirty="0"/>
              <a:t>Moroccan</a:t>
            </a:r>
          </a:p>
        </p:txBody>
      </p:sp>
    </p:spTree>
    <p:extLst>
      <p:ext uri="{BB962C8B-B14F-4D97-AF65-F5344CB8AC3E}">
        <p14:creationId xmlns:p14="http://schemas.microsoft.com/office/powerpoint/2010/main" val="236120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7892</Words>
  <Application>Microsoft Office PowerPoint</Application>
  <PresentationFormat>Widescreen</PresentationFormat>
  <Paragraphs>968</Paragraphs>
  <Slides>30</Slides>
  <Notes>29</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30</vt:i4>
      </vt:variant>
    </vt:vector>
  </HeadingPairs>
  <TitlesOfParts>
    <vt:vector size="40" baseType="lpstr">
      <vt:lpstr>Arial</vt:lpstr>
      <vt:lpstr>Calibri</vt:lpstr>
      <vt:lpstr>Century Gothic</vt:lpstr>
      <vt:lpstr>Helvetica</vt:lpstr>
      <vt:lpstr>Tw Cen MT</vt:lpstr>
      <vt:lpstr>1_Office Theme</vt:lpstr>
      <vt:lpstr>NCELP Theme</vt:lpstr>
      <vt:lpstr>2_Office Theme</vt:lpstr>
      <vt:lpstr>3_Office Theme</vt:lpstr>
      <vt:lpstr>4_Office Theme</vt:lpstr>
      <vt:lpstr>Kiffe kiffe demain: Text exploitation </vt:lpstr>
      <vt:lpstr>oi</vt:lpstr>
      <vt:lpstr>oi</vt:lpstr>
      <vt:lpstr>oin</vt:lpstr>
      <vt:lpstr>oin</vt:lpstr>
      <vt:lpstr>[oi] ou [-oin] ?  </vt:lpstr>
      <vt:lpstr>Vocabulaire</vt:lpstr>
      <vt:lpstr>Paris</vt:lpstr>
      <vt:lpstr>Faïza Guène</vt:lpstr>
      <vt:lpstr>Kiffe Kiffe demain</vt:lpstr>
      <vt:lpstr>Une visite à la tour Eiffel</vt:lpstr>
      <vt:lpstr>La banlieue</vt:lpstr>
      <vt:lpstr>Indefinite adjectives</vt:lpstr>
      <vt:lpstr>La vie à Paris</vt:lpstr>
      <vt:lpstr>Kiffe kiffe demain: Text exploitation </vt:lpstr>
      <vt:lpstr>oi</vt:lpstr>
      <vt:lpstr>oi</vt:lpstr>
      <vt:lpstr>oin</vt:lpstr>
      <vt:lpstr>oin</vt:lpstr>
      <vt:lpstr>[oi] ou [-oin] ?  </vt:lpstr>
      <vt:lpstr>[oi] ou [-oin] ?  </vt:lpstr>
      <vt:lpstr>La Seine</vt:lpstr>
      <vt:lpstr>Chanson de la Seine – Jacques Prévert</vt:lpstr>
      <vt:lpstr>La Tour Eiffel – Maurice Carême</vt:lpstr>
      <vt:lpstr>Les deux poèmes</vt:lpstr>
      <vt:lpstr>Les deux poèmes</vt:lpstr>
      <vt:lpstr>Les deux poèmes</vt:lpstr>
      <vt:lpstr>Un quiz</vt:lpstr>
      <vt:lpstr>Un quiz</vt:lpstr>
      <vt:lpstr>Bonnes vacances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532</cp:revision>
  <dcterms:created xsi:type="dcterms:W3CDTF">2020-06-12T14:19:03Z</dcterms:created>
  <dcterms:modified xsi:type="dcterms:W3CDTF">2022-08-08T15:53:30Z</dcterms:modified>
</cp:coreProperties>
</file>