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9" r:id="rId5"/>
    <p:sldId id="261" r:id="rId6"/>
    <p:sldId id="648" r:id="rId7"/>
    <p:sldId id="606" r:id="rId8"/>
    <p:sldId id="720" r:id="rId9"/>
    <p:sldId id="555" r:id="rId10"/>
    <p:sldId id="602" r:id="rId11"/>
    <p:sldId id="282" r:id="rId12"/>
    <p:sldId id="554" r:id="rId13"/>
    <p:sldId id="274" r:id="rId14"/>
    <p:sldId id="312" r:id="rId15"/>
    <p:sldId id="280" r:id="rId16"/>
    <p:sldId id="647" r:id="rId17"/>
    <p:sldId id="687" r:id="rId18"/>
    <p:sldId id="688" r:id="rId19"/>
    <p:sldId id="716" r:id="rId20"/>
    <p:sldId id="690" r:id="rId21"/>
    <p:sldId id="275" r:id="rId22"/>
    <p:sldId id="689" r:id="rId23"/>
    <p:sldId id="646" r:id="rId24"/>
    <p:sldId id="563" r:id="rId25"/>
    <p:sldId id="279" r:id="rId26"/>
    <p:sldId id="719" r:id="rId27"/>
    <p:sldId id="718" r:id="rId28"/>
    <p:sldId id="717"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2"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F4E7"/>
    <a:srgbClr val="DAA520"/>
    <a:srgbClr val="FFE8CB"/>
    <a:srgbClr val="FBF0D5"/>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58025" autoAdjust="0"/>
  </p:normalViewPr>
  <p:slideViewPr>
    <p:cSldViewPr snapToGrid="0">
      <p:cViewPr varScale="1">
        <p:scale>
          <a:sx n="62" d="100"/>
          <a:sy n="62" d="100"/>
        </p:scale>
        <p:origin x="234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[b] </a:t>
            </a:r>
            <a:r>
              <a:rPr lang="en-GB" sz="1200" b="0" dirty="0"/>
              <a:t>and </a:t>
            </a:r>
            <a:r>
              <a:rPr lang="en-GB" sz="1200" b="1"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Word order in sentences with two 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antworten</a:t>
            </a:r>
            <a:r>
              <a:rPr lang="en-GB" sz="1200" kern="1200" dirty="0">
                <a:solidFill>
                  <a:schemeClr val="tx1"/>
                </a:solidFill>
                <a:effectLst/>
                <a:latin typeface="+mn-lt"/>
                <a:ea typeface="+mn-ea"/>
                <a:cs typeface="+mn-cs"/>
              </a:rPr>
              <a:t> [826] </a:t>
            </a:r>
            <a:r>
              <a:rPr lang="en-GB" sz="1200" kern="1200" dirty="0" err="1">
                <a:solidFill>
                  <a:schemeClr val="tx1"/>
                </a:solidFill>
                <a:effectLst/>
                <a:latin typeface="+mn-lt"/>
                <a:ea typeface="+mn-ea"/>
                <a:cs typeface="+mn-cs"/>
              </a:rPr>
              <a:t>erklären</a:t>
            </a:r>
            <a:r>
              <a:rPr lang="en-GB" sz="1200" kern="1200" dirty="0">
                <a:solidFill>
                  <a:schemeClr val="tx1"/>
                </a:solidFill>
                <a:effectLst/>
                <a:latin typeface="+mn-lt"/>
                <a:ea typeface="+mn-ea"/>
                <a:cs typeface="+mn-cs"/>
              </a:rPr>
              <a:t> [238]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[410]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schenken</a:t>
            </a:r>
            <a:r>
              <a:rPr lang="en-GB" sz="1200" kern="1200" dirty="0">
                <a:solidFill>
                  <a:schemeClr val="tx1"/>
                </a:solidFill>
                <a:effectLst/>
                <a:latin typeface="+mn-lt"/>
                <a:ea typeface="+mn-ea"/>
                <a:cs typeface="+mn-cs"/>
              </a:rPr>
              <a:t> [1618] </a:t>
            </a:r>
            <a:r>
              <a:rPr lang="en-GB" sz="1200" kern="1200" dirty="0" err="1">
                <a:solidFill>
                  <a:schemeClr val="tx1"/>
                </a:solidFill>
                <a:effectLst/>
                <a:latin typeface="+mn-lt"/>
                <a:ea typeface="+mn-ea"/>
                <a:cs typeface="+mn-cs"/>
              </a:rPr>
              <a:t>wiederholen</a:t>
            </a:r>
            <a:r>
              <a:rPr lang="en-GB" sz="1200" kern="1200" dirty="0">
                <a:solidFill>
                  <a:schemeClr val="tx1"/>
                </a:solidFill>
                <a:effectLst/>
                <a:latin typeface="+mn-lt"/>
                <a:ea typeface="+mn-ea"/>
                <a:cs typeface="+mn-cs"/>
              </a:rPr>
              <a:t> [1044] es [14] </a:t>
            </a:r>
            <a:r>
              <a:rPr lang="en-GB" sz="1200" kern="1200" dirty="0" err="1">
                <a:solidFill>
                  <a:schemeClr val="tx1"/>
                </a:solidFill>
                <a:effectLst/>
                <a:latin typeface="+mn-lt"/>
                <a:ea typeface="+mn-ea"/>
                <a:cs typeface="+mn-cs"/>
              </a:rPr>
              <a:t>etwas</a:t>
            </a:r>
            <a:r>
              <a:rPr lang="en-GB" sz="1200" kern="1200" dirty="0">
                <a:solidFill>
                  <a:schemeClr val="tx1"/>
                </a:solidFill>
                <a:effectLst/>
                <a:latin typeface="+mn-lt"/>
                <a:ea typeface="+mn-ea"/>
                <a:cs typeface="+mn-cs"/>
              </a:rPr>
              <a:t> [107] </a:t>
            </a:r>
            <a:r>
              <a:rPr lang="en-GB" sz="1200" kern="1200" dirty="0" err="1">
                <a:solidFill>
                  <a:schemeClr val="tx1"/>
                </a:solidFill>
                <a:effectLst/>
                <a:latin typeface="+mn-lt"/>
                <a:ea typeface="+mn-ea"/>
                <a:cs typeface="+mn-cs"/>
              </a:rPr>
              <a:t>ihm</a:t>
            </a:r>
            <a:r>
              <a:rPr lang="en-GB" sz="1200" kern="1200" dirty="0">
                <a:solidFill>
                  <a:schemeClr val="tx1"/>
                </a:solidFill>
                <a:effectLst/>
                <a:latin typeface="+mn-lt"/>
                <a:ea typeface="+mn-ea"/>
                <a:cs typeface="+mn-cs"/>
              </a:rPr>
              <a:t> [91]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[93] </a:t>
            </a:r>
            <a:r>
              <a:rPr lang="en-GB" sz="1200" kern="1200" dirty="0" err="1">
                <a:solidFill>
                  <a:schemeClr val="tx1"/>
                </a:solidFill>
                <a:effectLst/>
                <a:latin typeface="+mn-lt"/>
                <a:ea typeface="+mn-ea"/>
                <a:cs typeface="+mn-cs"/>
              </a:rPr>
              <a:t>ihnen</a:t>
            </a:r>
            <a:r>
              <a:rPr lang="en-GB" sz="1200" kern="1200" dirty="0">
                <a:solidFill>
                  <a:schemeClr val="tx1"/>
                </a:solidFill>
                <a:effectLst/>
                <a:latin typeface="+mn-lt"/>
                <a:ea typeface="+mn-ea"/>
                <a:cs typeface="+mn-cs"/>
              </a:rPr>
              <a:t> [125] ihr</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[27] ihr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[27] sie</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[10] </a:t>
            </a:r>
            <a:r>
              <a:rPr lang="en-GB" sz="1200" kern="1200" dirty="0" err="1">
                <a:solidFill>
                  <a:schemeClr val="tx1"/>
                </a:solidFill>
                <a:effectLst/>
                <a:latin typeface="+mn-lt"/>
                <a:ea typeface="+mn-ea"/>
                <a:cs typeface="+mn-cs"/>
              </a:rPr>
              <a:t>Beispiel</a:t>
            </a:r>
            <a:r>
              <a:rPr lang="en-GB" sz="1200" kern="1200" dirty="0">
                <a:solidFill>
                  <a:schemeClr val="tx1"/>
                </a:solidFill>
                <a:effectLst/>
                <a:latin typeface="+mn-lt"/>
                <a:ea typeface="+mn-ea"/>
                <a:cs typeface="+mn-cs"/>
              </a:rPr>
              <a:t> [89] Ding [337] Form [300] </a:t>
            </a:r>
            <a:r>
              <a:rPr lang="en-GB" sz="1200" kern="1200" dirty="0" err="1">
                <a:solidFill>
                  <a:schemeClr val="tx1"/>
                </a:solidFill>
                <a:effectLst/>
                <a:latin typeface="+mn-lt"/>
                <a:ea typeface="+mn-ea"/>
                <a:cs typeface="+mn-cs"/>
              </a:rPr>
              <a:t>Gutschein</a:t>
            </a:r>
            <a:r>
              <a:rPr lang="en-GB" sz="1200" kern="1200" dirty="0">
                <a:solidFill>
                  <a:schemeClr val="tx1"/>
                </a:solidFill>
                <a:effectLst/>
                <a:latin typeface="+mn-lt"/>
                <a:ea typeface="+mn-ea"/>
                <a:cs typeface="+mn-cs"/>
              </a:rPr>
              <a:t> [78/3025] Handy [2466] Heft [3598] Herr [187] Hose [2422] </a:t>
            </a:r>
            <a:r>
              <a:rPr lang="en-GB" sz="1200" kern="1200" dirty="0" err="1">
                <a:solidFill>
                  <a:schemeClr val="tx1"/>
                </a:solidFill>
                <a:effectLst/>
                <a:latin typeface="+mn-lt"/>
                <a:ea typeface="+mn-ea"/>
                <a:cs typeface="+mn-cs"/>
              </a:rPr>
              <a:t>Jacke</a:t>
            </a:r>
            <a:r>
              <a:rPr lang="en-GB" sz="1200" kern="1200" dirty="0">
                <a:solidFill>
                  <a:schemeClr val="tx1"/>
                </a:solidFill>
                <a:effectLst/>
                <a:latin typeface="+mn-lt"/>
                <a:ea typeface="+mn-ea"/>
                <a:cs typeface="+mn-cs"/>
              </a:rPr>
              <a:t> [&gt;4034] </a:t>
            </a:r>
            <a:r>
              <a:rPr lang="en-GB" sz="1200" kern="1200" dirty="0" err="1">
                <a:solidFill>
                  <a:schemeClr val="tx1"/>
                </a:solidFill>
                <a:effectLst/>
                <a:latin typeface="+mn-lt"/>
                <a:ea typeface="+mn-ea"/>
                <a:cs typeface="+mn-cs"/>
              </a:rPr>
              <a:t>Kleid</a:t>
            </a:r>
            <a:r>
              <a:rPr lang="en-GB" sz="1200" kern="1200" dirty="0">
                <a:solidFill>
                  <a:schemeClr val="tx1"/>
                </a:solidFill>
                <a:effectLst/>
                <a:latin typeface="+mn-lt"/>
                <a:ea typeface="+mn-ea"/>
                <a:cs typeface="+mn-cs"/>
              </a:rPr>
              <a:t> [1780]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Kunst [468] </a:t>
            </a:r>
            <a:r>
              <a:rPr lang="en-GB" sz="1200" kern="1200" dirty="0" err="1">
                <a:solidFill>
                  <a:schemeClr val="tx1"/>
                </a:solidFill>
                <a:effectLst/>
                <a:latin typeface="+mn-lt"/>
                <a:ea typeface="+mn-ea"/>
                <a:cs typeface="+mn-cs"/>
              </a:rPr>
              <a:t>Lehrerin</a:t>
            </a:r>
            <a:r>
              <a:rPr lang="en-GB" sz="1200" kern="1200" dirty="0">
                <a:solidFill>
                  <a:schemeClr val="tx1"/>
                </a:solidFill>
                <a:effectLst/>
                <a:latin typeface="+mn-lt"/>
                <a:ea typeface="+mn-ea"/>
                <a:cs typeface="+mn-cs"/>
              </a:rPr>
              <a:t> [2696] </a:t>
            </a:r>
            <a:r>
              <a:rPr lang="en-GB" sz="1200" kern="1200" dirty="0" err="1">
                <a:solidFill>
                  <a:schemeClr val="tx1"/>
                </a:solidFill>
                <a:effectLst/>
                <a:latin typeface="+mn-lt"/>
                <a:ea typeface="+mn-ea"/>
                <a:cs typeface="+mn-cs"/>
              </a:rPr>
              <a:t>Mathematik</a:t>
            </a:r>
            <a:r>
              <a:rPr lang="en-GB" sz="1200" kern="1200" dirty="0">
                <a:solidFill>
                  <a:schemeClr val="tx1"/>
                </a:solidFill>
                <a:effectLst/>
                <a:latin typeface="+mn-lt"/>
                <a:ea typeface="+mn-ea"/>
                <a:cs typeface="+mn-cs"/>
              </a:rPr>
              <a:t> [1827]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[1048]  Rock [3551] Schuh [1678] </a:t>
            </a:r>
            <a:r>
              <a:rPr lang="en-GB" sz="1200" kern="1200" dirty="0" err="1">
                <a:solidFill>
                  <a:schemeClr val="tx1"/>
                </a:solidFill>
                <a:effectLst/>
                <a:latin typeface="+mn-lt"/>
                <a:ea typeface="+mn-ea"/>
                <a:cs typeface="+mn-cs"/>
              </a:rPr>
              <a:t>Schüler</a:t>
            </a:r>
            <a:r>
              <a:rPr lang="en-GB" sz="1200" kern="1200" dirty="0">
                <a:solidFill>
                  <a:schemeClr val="tx1"/>
                </a:solidFill>
                <a:effectLst/>
                <a:latin typeface="+mn-lt"/>
                <a:ea typeface="+mn-ea"/>
                <a:cs typeface="+mn-cs"/>
              </a:rPr>
              <a:t> [556] Spiel [500] Stoff [702] Stunde</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[262] </a:t>
            </a:r>
            <a:r>
              <a:rPr lang="en-GB" sz="1200" kern="1200" dirty="0" err="1">
                <a:solidFill>
                  <a:schemeClr val="tx1"/>
                </a:solidFill>
                <a:effectLst/>
                <a:latin typeface="+mn-lt"/>
                <a:ea typeface="+mn-ea"/>
                <a:cs typeface="+mn-cs"/>
              </a:rPr>
              <a:t>Tochter</a:t>
            </a:r>
            <a:r>
              <a:rPr lang="en-GB" sz="1200" kern="1200" dirty="0">
                <a:solidFill>
                  <a:schemeClr val="tx1"/>
                </a:solidFill>
                <a:effectLst/>
                <a:latin typeface="+mn-lt"/>
                <a:ea typeface="+mn-ea"/>
                <a:cs typeface="+mn-cs"/>
              </a:rPr>
              <a:t> [694] Uhr</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[348]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[216] Wort [243] dein</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[225]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nett [1483] </a:t>
            </a:r>
            <a:r>
              <a:rPr lang="en-GB" sz="1200" kern="1200" dirty="0" err="1">
                <a:solidFill>
                  <a:schemeClr val="tx1"/>
                </a:solidFill>
                <a:effectLst/>
                <a:latin typeface="+mn-lt"/>
                <a:ea typeface="+mn-ea"/>
                <a:cs typeface="+mn-cs"/>
              </a:rPr>
              <a:t>praktisch</a:t>
            </a:r>
            <a:r>
              <a:rPr lang="en-GB" sz="1200" kern="1200" dirty="0">
                <a:solidFill>
                  <a:schemeClr val="tx1"/>
                </a:solidFill>
                <a:effectLst/>
                <a:latin typeface="+mn-lt"/>
                <a:ea typeface="+mn-ea"/>
                <a:cs typeface="+mn-cs"/>
              </a:rPr>
              <a:t> [478] sein</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[36] </a:t>
            </a:r>
            <a:r>
              <a:rPr lang="en-GB" sz="1200" kern="1200" dirty="0" err="1">
                <a:solidFill>
                  <a:schemeClr val="tx1"/>
                </a:solidFill>
                <a:effectLst/>
                <a:latin typeface="+mn-lt"/>
                <a:ea typeface="+mn-ea"/>
                <a:cs typeface="+mn-cs"/>
              </a:rPr>
              <a:t>streng</a:t>
            </a:r>
            <a:r>
              <a:rPr lang="en-GB" sz="1200" kern="1200" dirty="0">
                <a:solidFill>
                  <a:schemeClr val="tx1"/>
                </a:solidFill>
                <a:effectLst/>
                <a:latin typeface="+mn-lt"/>
                <a:ea typeface="+mn-ea"/>
                <a:cs typeface="+mn-cs"/>
              </a:rPr>
              <a:t> [1224] ja</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[27]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 [120] </a:t>
            </a:r>
            <a:r>
              <a:rPr lang="en-GB" sz="1200" kern="1200" dirty="0" err="1">
                <a:solidFill>
                  <a:schemeClr val="tx1"/>
                </a:solidFill>
                <a:effectLst/>
                <a:latin typeface="+mn-lt"/>
                <a:ea typeface="+mn-ea"/>
                <a:cs typeface="+mn-cs"/>
              </a:rPr>
              <a:t>nochmal</a:t>
            </a:r>
            <a:r>
              <a:rPr lang="en-GB" sz="1200" kern="1200" dirty="0">
                <a:solidFill>
                  <a:schemeClr val="tx1"/>
                </a:solidFill>
                <a:effectLst/>
                <a:latin typeface="+mn-lt"/>
                <a:ea typeface="+mn-ea"/>
                <a:cs typeface="+mn-cs"/>
              </a:rPr>
              <a:t> [773]</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written distinction of direct and indirect objects.</a:t>
            </a:r>
            <a:br>
              <a:rPr lang="en-GB" dirty="0"/>
            </a:br>
            <a:br>
              <a:rPr lang="en-GB" dirty="0"/>
            </a:br>
            <a:r>
              <a:rPr lang="en-GB" b="1" dirty="0"/>
              <a:t>Procedure:</a:t>
            </a:r>
            <a:br>
              <a:rPr lang="en-GB" dirty="0"/>
            </a:br>
            <a:r>
              <a:rPr lang="en-GB" dirty="0"/>
              <a:t>1. Explain the task. Mia is writing about her week ahead in her diary, but has missed out the direct and indirect objects.</a:t>
            </a:r>
          </a:p>
          <a:p>
            <a:r>
              <a:rPr lang="en-GB" dirty="0"/>
              <a:t>2. Students are to use their knowledge of direct and indirect objects to determine which of the two options is correct in each instance.</a:t>
            </a:r>
          </a:p>
          <a:p>
            <a:r>
              <a:rPr lang="en-GB" dirty="0"/>
              <a:t>3. Click to reveal answers.</a:t>
            </a:r>
          </a:p>
          <a:p>
            <a:endParaRPr lang="en-GB" dirty="0"/>
          </a:p>
          <a:p>
            <a:r>
              <a:rPr lang="en-GB" b="1" dirty="0"/>
              <a:t>Note</a:t>
            </a:r>
            <a:r>
              <a:rPr lang="en-GB" dirty="0"/>
              <a:t>: teachers to remind students that where there are two objects one must be indirect, and that where there is only one object, it could be either direct or indirect, depending on the verb.</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i="0" dirty="0"/>
              <a:t>to practise aural connection of the R3(dat.) article with the corresponding noun.</a:t>
            </a:r>
            <a:br>
              <a:rPr lang="en-GB" dirty="0"/>
            </a:br>
            <a:br>
              <a:rPr lang="en-GB" dirty="0"/>
            </a:br>
            <a:r>
              <a:rPr lang="en-GB" b="1" dirty="0"/>
              <a:t>Procedure:</a:t>
            </a:r>
            <a:br>
              <a:rPr lang="en-GB" dirty="0"/>
            </a:br>
            <a:r>
              <a:rPr lang="en-GB" dirty="0"/>
              <a:t>1. Click to hear audio.</a:t>
            </a:r>
          </a:p>
          <a:p>
            <a:r>
              <a:rPr lang="en-GB" dirty="0"/>
              <a:t>2.</a:t>
            </a:r>
            <a:r>
              <a:rPr lang="en-US" altLang="zh-CN" dirty="0"/>
              <a:t> Students listen to identify who, from the two options provided, is the recipient of the action mentioned. They will need to listen out for the R3(dat.) article and match it to the corresponding noun.</a:t>
            </a:r>
            <a:endParaRPr lang="en-GB" dirty="0"/>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Also, </a:t>
            </a:r>
            <a:r>
              <a:rPr lang="en-GB" b="0" dirty="0" err="1"/>
              <a:t>jeder</a:t>
            </a:r>
            <a:r>
              <a:rPr lang="en-GB" b="0" dirty="0"/>
              <a:t> </a:t>
            </a:r>
            <a:r>
              <a:rPr lang="en-GB" b="0" dirty="0" err="1"/>
              <a:t>kann</a:t>
            </a:r>
            <a:r>
              <a:rPr lang="en-GB" b="0" dirty="0"/>
              <a:t> </a:t>
            </a:r>
            <a:r>
              <a:rPr lang="en-GB" b="0" dirty="0" err="1"/>
              <a:t>etwas</a:t>
            </a:r>
            <a:r>
              <a:rPr lang="en-GB" b="0" dirty="0"/>
              <a:t> tun, um in </a:t>
            </a:r>
            <a:r>
              <a:rPr lang="en-GB" b="0" dirty="0" err="1"/>
              <a:t>dieser</a:t>
            </a:r>
            <a:r>
              <a:rPr lang="en-GB" b="0" dirty="0"/>
              <a:t> Zeit </a:t>
            </a:r>
            <a:r>
              <a:rPr lang="en-GB" b="0" dirty="0" err="1"/>
              <a:t>zu</a:t>
            </a:r>
            <a:r>
              <a:rPr lang="en-GB" b="0" dirty="0"/>
              <a:t> </a:t>
            </a:r>
            <a:r>
              <a:rPr lang="en-GB" b="0" dirty="0" err="1"/>
              <a:t>helfen</a:t>
            </a:r>
            <a:r>
              <a:rPr lang="en-GB" b="0" dirty="0"/>
              <a:t>. </a:t>
            </a:r>
            <a:br>
              <a:rPr lang="en-GB" b="0" dirty="0"/>
            </a:br>
            <a:r>
              <a:rPr lang="en-GB" b="0" dirty="0"/>
              <a:t>1. </a:t>
            </a:r>
            <a:r>
              <a:rPr lang="en-GB" b="0" dirty="0" err="1"/>
              <a:t>Zum</a:t>
            </a:r>
            <a:r>
              <a:rPr lang="en-GB" b="0" dirty="0"/>
              <a:t> </a:t>
            </a:r>
            <a:r>
              <a:rPr lang="en-GB" b="0" dirty="0" err="1"/>
              <a:t>Beispiel</a:t>
            </a:r>
            <a:r>
              <a:rPr lang="en-GB" b="0" dirty="0"/>
              <a:t>, </a:t>
            </a:r>
            <a:r>
              <a:rPr lang="en-GB" b="0" dirty="0" err="1"/>
              <a:t>ein</a:t>
            </a:r>
            <a:r>
              <a:rPr lang="en-GB" b="0" dirty="0"/>
              <a:t> </a:t>
            </a:r>
            <a:r>
              <a:rPr lang="en-GB" b="0" dirty="0" err="1"/>
              <a:t>Vater</a:t>
            </a:r>
            <a:r>
              <a:rPr lang="en-GB" b="0" dirty="0"/>
              <a:t> </a:t>
            </a:r>
            <a:r>
              <a:rPr lang="en-GB" b="0" dirty="0" err="1"/>
              <a:t>hilft</a:t>
            </a:r>
            <a:r>
              <a:rPr lang="en-GB" b="0" dirty="0"/>
              <a:t> seiner [</a:t>
            </a:r>
            <a:r>
              <a:rPr lang="en-GB" b="0" dirty="0" err="1"/>
              <a:t>Tochter</a:t>
            </a:r>
            <a:r>
              <a:rPr lang="en-GB" b="0" dirty="0"/>
              <a:t>] </a:t>
            </a:r>
            <a:r>
              <a:rPr lang="en-GB" b="0" dirty="0" err="1"/>
              <a:t>bei</a:t>
            </a:r>
            <a:r>
              <a:rPr lang="en-GB" b="0" dirty="0"/>
              <a:t> den </a:t>
            </a:r>
            <a:r>
              <a:rPr lang="en-GB" b="0" dirty="0" err="1"/>
              <a:t>Hausaufgaben</a:t>
            </a:r>
            <a:r>
              <a:rPr lang="en-GB" b="0" dirty="0"/>
              <a:t>.  </a:t>
            </a:r>
            <a:br>
              <a:rPr lang="en-GB" b="0" dirty="0"/>
            </a:br>
            <a:r>
              <a:rPr lang="en-GB" b="0" dirty="0"/>
              <a:t>2. Eine Mutter </a:t>
            </a:r>
            <a:r>
              <a:rPr lang="en-GB" b="0" dirty="0" err="1"/>
              <a:t>kauft</a:t>
            </a:r>
            <a:r>
              <a:rPr lang="en-GB" b="0" dirty="0"/>
              <a:t> </a:t>
            </a:r>
            <a:r>
              <a:rPr lang="en-GB" b="0" dirty="0" err="1"/>
              <a:t>dem</a:t>
            </a:r>
            <a:r>
              <a:rPr lang="en-GB" b="0" dirty="0"/>
              <a:t> [Sohn] </a:t>
            </a:r>
            <a:r>
              <a:rPr lang="en-GB" b="0" dirty="0" err="1"/>
              <a:t>ein</a:t>
            </a:r>
            <a:r>
              <a:rPr lang="en-GB" b="0" dirty="0"/>
              <a:t> </a:t>
            </a:r>
            <a:r>
              <a:rPr lang="en-GB" b="0" dirty="0" err="1"/>
              <a:t>paar</a:t>
            </a:r>
            <a:r>
              <a:rPr lang="en-GB" b="0" dirty="0"/>
              <a:t> </a:t>
            </a:r>
            <a:r>
              <a:rPr lang="en-GB" b="0" dirty="0" err="1"/>
              <a:t>Hefte</a:t>
            </a:r>
            <a:r>
              <a:rPr lang="en-GB" b="0" dirty="0"/>
              <a:t>.</a:t>
            </a:r>
            <a:br>
              <a:rPr lang="en-GB" b="0" dirty="0"/>
            </a:br>
            <a:r>
              <a:rPr lang="en-GB" b="0" dirty="0"/>
              <a:t>3. Die Lehrer </a:t>
            </a:r>
            <a:r>
              <a:rPr lang="en-GB" b="0" dirty="0" err="1"/>
              <a:t>erklären</a:t>
            </a:r>
            <a:r>
              <a:rPr lang="en-GB" b="0" dirty="0"/>
              <a:t> den [</a:t>
            </a:r>
            <a:r>
              <a:rPr lang="en-GB" b="0" dirty="0" err="1"/>
              <a:t>Schülern</a:t>
            </a:r>
            <a:r>
              <a:rPr lang="en-GB" b="0" dirty="0"/>
              <a:t>] den </a:t>
            </a:r>
            <a:r>
              <a:rPr lang="en-GB" b="0" dirty="0" err="1"/>
              <a:t>Lehrstoff</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Die Lehrer </a:t>
            </a:r>
            <a:r>
              <a:rPr lang="en-GB" b="0" dirty="0" err="1"/>
              <a:t>beantworten</a:t>
            </a:r>
            <a:r>
              <a:rPr lang="en-GB" b="0" dirty="0"/>
              <a:t> den [</a:t>
            </a:r>
            <a:r>
              <a:rPr lang="en-GB" b="0" dirty="0" err="1"/>
              <a:t>Schülern</a:t>
            </a:r>
            <a:r>
              <a:rPr lang="en-GB" b="0" dirty="0"/>
              <a:t>] </a:t>
            </a:r>
            <a:r>
              <a:rPr lang="en-GB" b="0" dirty="0" err="1"/>
              <a:t>ihre</a:t>
            </a:r>
            <a:r>
              <a:rPr lang="en-GB" b="0" dirty="0"/>
              <a:t> </a:t>
            </a:r>
            <a:r>
              <a:rPr lang="en-GB" b="0" dirty="0" err="1"/>
              <a:t>Fragen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Ihr</a:t>
            </a:r>
            <a:r>
              <a:rPr lang="en-GB" b="0" dirty="0"/>
              <a:t> </a:t>
            </a:r>
            <a:r>
              <a:rPr lang="en-GB" b="0" dirty="0" err="1"/>
              <a:t>antwortet</a:t>
            </a:r>
            <a:r>
              <a:rPr lang="en-GB" b="0" dirty="0"/>
              <a:t> der [</a:t>
            </a:r>
            <a:r>
              <a:rPr lang="en-GB" b="0" dirty="0" err="1"/>
              <a:t>Lehrerin</a:t>
            </a:r>
            <a:r>
              <a:rPr lang="en-GB" b="0" dirty="0"/>
              <a:t>] auf die </a:t>
            </a:r>
            <a:r>
              <a:rPr lang="en-GB" b="0" dirty="0" err="1"/>
              <a:t>Fragen</a:t>
            </a:r>
            <a:r>
              <a:rPr lang="en-GB" b="0" dirty="0"/>
              <a:t>.</a:t>
            </a:r>
            <a:br>
              <a:rPr lang="en-GB" b="0" dirty="0"/>
            </a:br>
            <a:r>
              <a:rPr lang="en-GB" b="0" dirty="0"/>
              <a:t>6. Du </a:t>
            </a:r>
            <a:r>
              <a:rPr lang="en-GB" b="0" dirty="0" err="1"/>
              <a:t>schreibst</a:t>
            </a:r>
            <a:r>
              <a:rPr lang="en-GB" b="0" dirty="0"/>
              <a:t> </a:t>
            </a:r>
            <a:r>
              <a:rPr lang="en-GB" b="0" dirty="0" err="1"/>
              <a:t>dem</a:t>
            </a:r>
            <a:r>
              <a:rPr lang="en-GB" b="0" dirty="0"/>
              <a:t> [Freund] </a:t>
            </a:r>
            <a:r>
              <a:rPr lang="en-GB" b="0" dirty="0" err="1"/>
              <a:t>nette</a:t>
            </a:r>
            <a:r>
              <a:rPr lang="en-GB" b="0" dirty="0"/>
              <a:t> WhatsApp </a:t>
            </a:r>
            <a:r>
              <a:rPr lang="en-GB" b="0" dirty="0" err="1"/>
              <a:t>Nachrichten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Du </a:t>
            </a:r>
            <a:r>
              <a:rPr lang="en-GB" b="0" dirty="0" err="1"/>
              <a:t>schenkst</a:t>
            </a:r>
            <a:r>
              <a:rPr lang="en-GB" b="0" dirty="0"/>
              <a:t> </a:t>
            </a:r>
            <a:r>
              <a:rPr lang="en-GB" b="0" dirty="0" err="1"/>
              <a:t>deiner</a:t>
            </a:r>
            <a:r>
              <a:rPr lang="en-GB" b="0" dirty="0"/>
              <a:t> [</a:t>
            </a:r>
            <a:r>
              <a:rPr lang="en-GB" b="0" dirty="0" err="1"/>
              <a:t>Freundin</a:t>
            </a:r>
            <a:r>
              <a:rPr lang="en-GB" b="0" dirty="0"/>
              <a:t>] </a:t>
            </a:r>
            <a:r>
              <a:rPr lang="en-GB" b="0" dirty="0" err="1"/>
              <a:t>etwas</a:t>
            </a:r>
            <a:r>
              <a:rPr lang="en-GB" b="0" dirty="0"/>
              <a:t> Zeit, </a:t>
            </a:r>
            <a:r>
              <a:rPr lang="en-GB" b="0" dirty="0" err="1"/>
              <a:t>wenn</a:t>
            </a:r>
            <a:r>
              <a:rPr lang="en-GB" b="0" dirty="0"/>
              <a:t> </a:t>
            </a:r>
            <a:r>
              <a:rPr lang="en-GB" b="0" dirty="0" err="1"/>
              <a:t>sie</a:t>
            </a:r>
            <a:r>
              <a:rPr lang="en-GB" b="0" dirty="0"/>
              <a:t> </a:t>
            </a:r>
            <a:r>
              <a:rPr lang="en-GB" b="0" dirty="0" err="1"/>
              <a:t>traurig</a:t>
            </a:r>
            <a:r>
              <a:rPr lang="en-GB" b="0" dirty="0"/>
              <a:t> </a:t>
            </a:r>
            <a:r>
              <a:rPr lang="en-GB" b="0" dirty="0" err="1"/>
              <a:t>ist</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Die </a:t>
            </a:r>
            <a:r>
              <a:rPr lang="en-GB" b="0" dirty="0" err="1"/>
              <a:t>Eltern</a:t>
            </a:r>
            <a:r>
              <a:rPr lang="en-GB" b="0" dirty="0"/>
              <a:t> </a:t>
            </a:r>
            <a:r>
              <a:rPr lang="en-GB" b="0" dirty="0" err="1"/>
              <a:t>geben</a:t>
            </a:r>
            <a:r>
              <a:rPr lang="en-GB" b="0" dirty="0"/>
              <a:t> den [</a:t>
            </a:r>
            <a:r>
              <a:rPr lang="en-GB" b="0" dirty="0" err="1"/>
              <a:t>Kindern</a:t>
            </a:r>
            <a:r>
              <a:rPr lang="en-GB" b="0" dirty="0"/>
              <a:t>] </a:t>
            </a:r>
            <a:r>
              <a:rPr lang="en-GB" b="0" dirty="0" err="1"/>
              <a:t>einen</a:t>
            </a:r>
            <a:r>
              <a:rPr lang="en-GB" b="0" dirty="0"/>
              <a:t> </a:t>
            </a:r>
            <a:r>
              <a:rPr lang="en-GB" b="0" dirty="0" err="1"/>
              <a:t>Gutschein</a:t>
            </a:r>
            <a:r>
              <a:rPr lang="en-GB" b="0" dirty="0"/>
              <a:t>, </a:t>
            </a:r>
            <a:r>
              <a:rPr lang="en-GB" b="0" dirty="0" err="1"/>
              <a:t>wenn</a:t>
            </a:r>
            <a:r>
              <a:rPr lang="en-GB" b="0" dirty="0"/>
              <a:t> </a:t>
            </a:r>
            <a:r>
              <a:rPr lang="en-GB" b="0" dirty="0" err="1"/>
              <a:t>sie</a:t>
            </a:r>
            <a:r>
              <a:rPr lang="en-GB" b="0" dirty="0"/>
              <a:t> gut </a:t>
            </a:r>
            <a:r>
              <a:rPr lang="en-GB" b="0" dirty="0" err="1"/>
              <a:t>lernen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br>
              <a:rPr lang="en-GB" dirty="0"/>
            </a:br>
            <a:br>
              <a:rPr lang="en-GB" b="1" dirty="0"/>
            </a:br>
            <a:r>
              <a:rPr lang="en-GB" b="1" dirty="0"/>
              <a:t>Aim: </a:t>
            </a:r>
            <a:r>
              <a:rPr lang="en-GB" b="0" dirty="0"/>
              <a:t>to practise </a:t>
            </a:r>
            <a:r>
              <a:rPr lang="en-US" b="0" dirty="0"/>
              <a:t>aural comprehension and written production of </a:t>
            </a:r>
            <a:r>
              <a:rPr lang="en-GB" b="0" dirty="0"/>
              <a:t>sentences with direct and indirect objects</a:t>
            </a:r>
            <a:r>
              <a:rPr lang="en-US" b="0" dirty="0"/>
              <a:t> in a longer context.</a:t>
            </a:r>
          </a:p>
          <a:p>
            <a:br>
              <a:rPr lang="en-GB" dirty="0"/>
            </a:br>
            <a:r>
              <a:rPr lang="en-GB" b="1" dirty="0"/>
              <a:t>Procedure:</a:t>
            </a:r>
            <a:br>
              <a:rPr lang="en-GB" dirty="0"/>
            </a:br>
            <a:r>
              <a:rPr lang="en-GB" dirty="0"/>
              <a:t>1. Draw student’s attention to </a:t>
            </a:r>
            <a:r>
              <a:rPr lang="en-GB" i="1" dirty="0" err="1"/>
              <a:t>Ergebnisse</a:t>
            </a:r>
            <a:r>
              <a:rPr lang="en-GB" i="1" dirty="0"/>
              <a:t> </a:t>
            </a:r>
            <a:r>
              <a:rPr lang="en-GB" i="0" dirty="0"/>
              <a:t>– it appears in the </a:t>
            </a:r>
            <a:r>
              <a:rPr lang="en-GB" i="0" dirty="0" err="1"/>
              <a:t>dictogloss</a:t>
            </a:r>
            <a:r>
              <a:rPr lang="en-GB" i="0" dirty="0"/>
              <a:t> so they need to be aware of its meaning before starting the task.</a:t>
            </a:r>
            <a:endParaRPr lang="en-GB" dirty="0"/>
          </a:p>
          <a:p>
            <a:r>
              <a:rPr lang="en-GB" dirty="0"/>
              <a:t>2. Click on the audio buttons to play the sentences. Students make notes in English (note the sentences are too fast to write out verbatim).</a:t>
            </a:r>
          </a:p>
          <a:p>
            <a:r>
              <a:rPr lang="en-GB" dirty="0"/>
              <a:t>3. They compare their notes with a partner and then reconstruct the German text based on their notes.</a:t>
            </a:r>
          </a:p>
          <a:p>
            <a:r>
              <a:rPr lang="en-GB" dirty="0"/>
              <a:t>4. Click to reveal the German sentences.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US" sz="1200" dirty="0" err="1">
                <a:solidFill>
                  <a:schemeClr val="accent5">
                    <a:lumMod val="50000"/>
                  </a:schemeClr>
                </a:solidFill>
              </a:rPr>
              <a:t>Mutti</a:t>
            </a:r>
            <a:r>
              <a:rPr lang="en-US" sz="1200" dirty="0">
                <a:solidFill>
                  <a:schemeClr val="accent5">
                    <a:lumMod val="50000"/>
                  </a:schemeClr>
                </a:solidFill>
              </a:rPr>
              <a:t>, Herr Wort </a:t>
            </a:r>
            <a:r>
              <a:rPr lang="en-US" sz="1200" dirty="0" err="1">
                <a:solidFill>
                  <a:schemeClr val="accent5">
                    <a:lumMod val="50000"/>
                  </a:schemeClr>
                </a:solidFill>
              </a:rPr>
              <a:t>schreibt</a:t>
            </a:r>
            <a:r>
              <a:rPr lang="en-US" sz="1200" dirty="0">
                <a:solidFill>
                  <a:schemeClr val="accent5">
                    <a:lumMod val="50000"/>
                  </a:schemeClr>
                </a:solidFill>
              </a:rPr>
              <a:t> mir </a:t>
            </a:r>
            <a:r>
              <a:rPr lang="en-US" sz="1200" dirty="0" err="1">
                <a:solidFill>
                  <a:schemeClr val="accent5">
                    <a:lumMod val="50000"/>
                  </a:schemeClr>
                </a:solidFill>
              </a:rPr>
              <a:t>eine</a:t>
            </a:r>
            <a:r>
              <a:rPr lang="en-US" sz="1200" dirty="0">
                <a:solidFill>
                  <a:schemeClr val="accent5">
                    <a:lumMod val="50000"/>
                  </a:schemeClr>
                </a:solidFill>
              </a:rPr>
              <a:t> E-Mail </a:t>
            </a:r>
            <a:r>
              <a:rPr lang="en-US" sz="1200" dirty="0" err="1">
                <a:solidFill>
                  <a:schemeClr val="accent5">
                    <a:lumMod val="50000"/>
                  </a:schemeClr>
                </a:solidFill>
              </a:rPr>
              <a:t>mit</a:t>
            </a:r>
            <a:r>
              <a:rPr lang="en-US" sz="1200" dirty="0">
                <a:solidFill>
                  <a:schemeClr val="accent5">
                    <a:lumMod val="50000"/>
                  </a:schemeClr>
                </a:solidFill>
              </a:rPr>
              <a:t> </a:t>
            </a:r>
            <a:r>
              <a:rPr lang="en-US" sz="1200" dirty="0" err="1">
                <a:solidFill>
                  <a:schemeClr val="accent5">
                    <a:lumMod val="50000"/>
                  </a:schemeClr>
                </a:solidFill>
              </a:rPr>
              <a:t>meinen</a:t>
            </a:r>
            <a:r>
              <a:rPr lang="en-US" sz="1200" dirty="0">
                <a:solidFill>
                  <a:schemeClr val="accent5">
                    <a:lumMod val="50000"/>
                  </a:schemeClr>
                </a:solidFill>
              </a:rPr>
              <a:t> </a:t>
            </a:r>
            <a:r>
              <a:rPr lang="en-US" sz="1200" dirty="0" err="1">
                <a:solidFill>
                  <a:schemeClr val="accent5">
                    <a:lumMod val="50000"/>
                  </a:schemeClr>
                </a:solidFill>
              </a:rPr>
              <a:t>Noten</a:t>
            </a:r>
            <a:r>
              <a:rPr lang="en-US" sz="1200" dirty="0">
                <a:solidFill>
                  <a:schemeClr val="accent5">
                    <a:lumMod val="50000"/>
                  </a:schemeClr>
                </a:solidFill>
              </a:rPr>
              <a:t>. Ich </a:t>
            </a:r>
            <a:r>
              <a:rPr lang="en-US" sz="1200" dirty="0" err="1">
                <a:solidFill>
                  <a:schemeClr val="accent5">
                    <a:lumMod val="50000"/>
                  </a:schemeClr>
                </a:solidFill>
              </a:rPr>
              <a:t>zeige</a:t>
            </a:r>
            <a:r>
              <a:rPr lang="en-US" sz="1200" dirty="0">
                <a:solidFill>
                  <a:schemeClr val="accent5">
                    <a:lumMod val="50000"/>
                  </a:schemeClr>
                </a:solidFill>
              </a:rPr>
              <a:t> </a:t>
            </a:r>
            <a:r>
              <a:rPr lang="en-US" sz="1200" dirty="0" err="1">
                <a:solidFill>
                  <a:schemeClr val="accent5">
                    <a:lumMod val="50000"/>
                  </a:schemeClr>
                </a:solidFill>
              </a:rPr>
              <a:t>dir</a:t>
            </a:r>
            <a:r>
              <a:rPr lang="en-US" sz="1200" dirty="0">
                <a:solidFill>
                  <a:schemeClr val="accent5">
                    <a:lumMod val="50000"/>
                  </a:schemeClr>
                </a:solidFill>
              </a:rPr>
              <a:t> die </a:t>
            </a:r>
            <a:r>
              <a:rPr lang="en-US" sz="1200" dirty="0" err="1">
                <a:solidFill>
                  <a:schemeClr val="accent5">
                    <a:lumMod val="50000"/>
                  </a:schemeClr>
                </a:solidFill>
              </a:rPr>
              <a:t>Liste</a:t>
            </a:r>
            <a:r>
              <a:rPr lang="en-US" sz="1200" dirty="0">
                <a:solidFill>
                  <a:schemeClr val="accent5">
                    <a:lumMod val="50000"/>
                  </a:schemeClr>
                </a:solidFill>
              </a:rPr>
              <a:t>. Sie </a:t>
            </a:r>
            <a:r>
              <a:rPr lang="en-US" sz="1200" dirty="0" err="1">
                <a:solidFill>
                  <a:schemeClr val="accent5">
                    <a:lumMod val="50000"/>
                  </a:schemeClr>
                </a:solidFill>
              </a:rPr>
              <a:t>sind</a:t>
            </a:r>
            <a:r>
              <a:rPr lang="en-US" sz="1200" dirty="0">
                <a:solidFill>
                  <a:schemeClr val="accent5">
                    <a:lumMod val="50000"/>
                  </a:schemeClr>
                </a:solidFill>
              </a:rPr>
              <a:t> </a:t>
            </a:r>
            <a:r>
              <a:rPr lang="en-US" sz="1200" dirty="0" err="1">
                <a:solidFill>
                  <a:schemeClr val="accent5">
                    <a:lumMod val="50000"/>
                  </a:schemeClr>
                </a:solidFill>
              </a:rPr>
              <a:t>sehr</a:t>
            </a:r>
            <a:r>
              <a:rPr lang="en-US" sz="1200" dirty="0">
                <a:solidFill>
                  <a:schemeClr val="accent5">
                    <a:lumMod val="50000"/>
                  </a:schemeClr>
                </a:solidFill>
              </a:rPr>
              <a:t> gut, </a:t>
            </a:r>
            <a:r>
              <a:rPr lang="en-US" sz="1200" dirty="0" err="1">
                <a:solidFill>
                  <a:schemeClr val="accent5">
                    <a:lumMod val="50000"/>
                  </a:schemeClr>
                </a:solidFill>
              </a:rPr>
              <a:t>oder</a:t>
            </a:r>
            <a:r>
              <a:rPr lang="en-US"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US" sz="1200" dirty="0">
                <a:solidFill>
                  <a:schemeClr val="accent5">
                    <a:lumMod val="50000"/>
                  </a:schemeClr>
                </a:solidFill>
              </a:rPr>
              <a:t> </a:t>
            </a:r>
            <a:r>
              <a:rPr lang="en-US" sz="1200" dirty="0" err="1">
                <a:solidFill>
                  <a:schemeClr val="accent5">
                    <a:lumMod val="50000"/>
                  </a:schemeClr>
                </a:solidFill>
              </a:rPr>
              <a:t>Kaufst</a:t>
            </a:r>
            <a:r>
              <a:rPr lang="en-US" sz="1200" dirty="0">
                <a:solidFill>
                  <a:schemeClr val="accent5">
                    <a:lumMod val="50000"/>
                  </a:schemeClr>
                </a:solidFill>
              </a:rPr>
              <a:t> du mir </a:t>
            </a:r>
            <a:r>
              <a:rPr lang="en-US" sz="1200" dirty="0" err="1">
                <a:solidFill>
                  <a:schemeClr val="accent5">
                    <a:lumMod val="50000"/>
                  </a:schemeClr>
                </a:solidFill>
              </a:rPr>
              <a:t>etwas</a:t>
            </a:r>
            <a:r>
              <a:rPr lang="en-US" sz="1200" dirty="0">
                <a:solidFill>
                  <a:schemeClr val="accent5">
                    <a:lumMod val="50000"/>
                  </a:schemeClr>
                </a:solidFill>
              </a:rPr>
              <a:t>? Mia hat </a:t>
            </a:r>
            <a:r>
              <a:rPr lang="en-US" sz="1200" dirty="0" err="1">
                <a:solidFill>
                  <a:schemeClr val="accent5">
                    <a:lumMod val="50000"/>
                  </a:schemeClr>
                </a:solidFill>
              </a:rPr>
              <a:t>auch</a:t>
            </a:r>
            <a:r>
              <a:rPr lang="en-US" sz="1200" dirty="0">
                <a:solidFill>
                  <a:schemeClr val="accent5">
                    <a:lumMod val="50000"/>
                  </a:schemeClr>
                </a:solidFill>
              </a:rPr>
              <a:t> </a:t>
            </a:r>
            <a:r>
              <a:rPr lang="en-US" sz="1200" dirty="0" err="1">
                <a:solidFill>
                  <a:schemeClr val="accent5">
                    <a:lumMod val="50000"/>
                  </a:schemeClr>
                </a:solidFill>
              </a:rPr>
              <a:t>gute</a:t>
            </a:r>
            <a:r>
              <a:rPr lang="en-US" sz="1200" dirty="0">
                <a:solidFill>
                  <a:schemeClr val="accent5">
                    <a:lumMod val="50000"/>
                  </a:schemeClr>
                </a:solidFill>
              </a:rPr>
              <a:t> </a:t>
            </a:r>
            <a:r>
              <a:rPr lang="en-US" sz="1200" dirty="0" err="1">
                <a:solidFill>
                  <a:schemeClr val="accent5">
                    <a:lumMod val="50000"/>
                  </a:schemeClr>
                </a:solidFill>
              </a:rPr>
              <a:t>Ergebnisse</a:t>
            </a:r>
            <a:r>
              <a:rPr lang="en-US" sz="1200" dirty="0">
                <a:solidFill>
                  <a:schemeClr val="accent5">
                    <a:lumMod val="50000"/>
                  </a:schemeClr>
                </a:solidFill>
              </a:rPr>
              <a:t>, </a:t>
            </a:r>
            <a:r>
              <a:rPr lang="en-US" sz="1200" dirty="0" err="1">
                <a:solidFill>
                  <a:schemeClr val="accent5">
                    <a:lumMod val="50000"/>
                  </a:schemeClr>
                </a:solidFill>
              </a:rPr>
              <a:t>schenkst</a:t>
            </a:r>
            <a:r>
              <a:rPr lang="en-US" sz="1200" dirty="0">
                <a:solidFill>
                  <a:schemeClr val="accent5">
                    <a:lumMod val="50000"/>
                  </a:schemeClr>
                </a:solidFill>
              </a:rPr>
              <a:t> du </a:t>
            </a:r>
            <a:r>
              <a:rPr lang="en-US" sz="1200" dirty="0" err="1">
                <a:solidFill>
                  <a:schemeClr val="accent5">
                    <a:lumMod val="50000"/>
                  </a:schemeClr>
                </a:solidFill>
              </a:rPr>
              <a:t>ihr</a:t>
            </a:r>
            <a:r>
              <a:rPr lang="en-US" sz="1200" dirty="0">
                <a:solidFill>
                  <a:schemeClr val="accent5">
                    <a:lumMod val="50000"/>
                  </a:schemeClr>
                </a:solidFill>
              </a:rPr>
              <a:t> </a:t>
            </a:r>
            <a:r>
              <a:rPr lang="en-US" sz="1200" dirty="0" err="1">
                <a:solidFill>
                  <a:schemeClr val="accent5">
                    <a:lumMod val="50000"/>
                  </a:schemeClr>
                </a:solidFill>
              </a:rPr>
              <a:t>ein</a:t>
            </a:r>
            <a:r>
              <a:rPr lang="en-US" sz="1200" dirty="0">
                <a:solidFill>
                  <a:schemeClr val="accent5">
                    <a:lumMod val="50000"/>
                  </a:schemeClr>
                </a:solidFill>
              </a:rPr>
              <a:t> </a:t>
            </a:r>
            <a:r>
              <a:rPr lang="en-US" sz="1200" dirty="0" err="1">
                <a:solidFill>
                  <a:schemeClr val="accent5">
                    <a:lumMod val="50000"/>
                  </a:schemeClr>
                </a:solidFill>
              </a:rPr>
              <a:t>Kleid</a:t>
            </a:r>
            <a:r>
              <a:rPr lang="en-US"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sz="1200" dirty="0">
                <a:solidFill>
                  <a:schemeClr val="accent5">
                    <a:lumMod val="50000"/>
                  </a:schemeClr>
                </a:solidFill>
              </a:rPr>
              <a:t>Und </a:t>
            </a:r>
            <a:r>
              <a:rPr lang="en-US" sz="1200" dirty="0" err="1">
                <a:solidFill>
                  <a:schemeClr val="accent5">
                    <a:lumMod val="50000"/>
                  </a:schemeClr>
                </a:solidFill>
              </a:rPr>
              <a:t>erklärst</a:t>
            </a:r>
            <a:r>
              <a:rPr lang="en-US" sz="1200" dirty="0">
                <a:solidFill>
                  <a:schemeClr val="accent5">
                    <a:lumMod val="50000"/>
                  </a:schemeClr>
                </a:solidFill>
              </a:rPr>
              <a:t> du mir </a:t>
            </a:r>
            <a:r>
              <a:rPr lang="en-US" sz="1200" dirty="0" err="1">
                <a:solidFill>
                  <a:schemeClr val="accent5">
                    <a:lumMod val="50000"/>
                  </a:schemeClr>
                </a:solidFill>
              </a:rPr>
              <a:t>diesen</a:t>
            </a:r>
            <a:r>
              <a:rPr lang="en-US" sz="1200" dirty="0">
                <a:solidFill>
                  <a:schemeClr val="accent5">
                    <a:lumMod val="50000"/>
                  </a:schemeClr>
                </a:solidFill>
              </a:rPr>
              <a:t> </a:t>
            </a:r>
            <a:r>
              <a:rPr lang="en-US" sz="1200" dirty="0" err="1">
                <a:solidFill>
                  <a:schemeClr val="accent5">
                    <a:lumMod val="50000"/>
                  </a:schemeClr>
                </a:solidFill>
              </a:rPr>
              <a:t>Satz</a:t>
            </a:r>
            <a:r>
              <a:rPr lang="en-US" sz="1200" dirty="0">
                <a:solidFill>
                  <a:schemeClr val="accent5">
                    <a:lumMod val="50000"/>
                  </a:schemeClr>
                </a:solidFill>
              </a:rPr>
              <a:t>? Er </a:t>
            </a:r>
            <a:r>
              <a:rPr lang="en-US" sz="1200" dirty="0" err="1">
                <a:solidFill>
                  <a:schemeClr val="accent5">
                    <a:lumMod val="50000"/>
                  </a:schemeClr>
                </a:solidFill>
              </a:rPr>
              <a:t>sagt</a:t>
            </a:r>
            <a:r>
              <a:rPr lang="en-US" sz="1200" dirty="0">
                <a:solidFill>
                  <a:schemeClr val="accent5">
                    <a:lumMod val="50000"/>
                  </a:schemeClr>
                </a:solidFill>
              </a:rPr>
              <a:t> </a:t>
            </a:r>
            <a:r>
              <a:rPr lang="de-DE"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r>
              <a:rPr lang="en-US" sz="1200" dirty="0">
                <a:solidFill>
                  <a:schemeClr val="accent5">
                    <a:lumMod val="50000"/>
                  </a:schemeClr>
                </a:solidFill>
              </a:rPr>
              <a:t>Ich </a:t>
            </a:r>
            <a:r>
              <a:rPr lang="en-US" sz="1200" dirty="0" err="1">
                <a:solidFill>
                  <a:schemeClr val="accent5">
                    <a:lumMod val="50000"/>
                  </a:schemeClr>
                </a:solidFill>
              </a:rPr>
              <a:t>verspreche</a:t>
            </a:r>
            <a:r>
              <a:rPr lang="en-US" sz="1200" dirty="0">
                <a:solidFill>
                  <a:schemeClr val="accent5">
                    <a:lumMod val="50000"/>
                  </a:schemeClr>
                </a:solidFill>
              </a:rPr>
              <a:t> </a:t>
            </a:r>
            <a:r>
              <a:rPr lang="en-US" sz="1200" dirty="0" err="1">
                <a:solidFill>
                  <a:schemeClr val="accent5">
                    <a:lumMod val="50000"/>
                  </a:schemeClr>
                </a:solidFill>
              </a:rPr>
              <a:t>dir</a:t>
            </a:r>
            <a:r>
              <a:rPr lang="en-US" sz="1200" dirty="0">
                <a:solidFill>
                  <a:schemeClr val="accent5">
                    <a:lumMod val="50000"/>
                  </a:schemeClr>
                </a:solidFill>
              </a:rPr>
              <a:t> </a:t>
            </a:r>
            <a:r>
              <a:rPr lang="en-US" sz="1200" dirty="0" err="1">
                <a:solidFill>
                  <a:schemeClr val="accent5">
                    <a:lumMod val="50000"/>
                  </a:schemeClr>
                </a:solidFill>
              </a:rPr>
              <a:t>eine</a:t>
            </a:r>
            <a:r>
              <a:rPr lang="en-US" sz="1200" dirty="0">
                <a:solidFill>
                  <a:schemeClr val="accent5">
                    <a:lumMod val="50000"/>
                  </a:schemeClr>
                </a:solidFill>
              </a:rPr>
              <a:t> </a:t>
            </a:r>
            <a:r>
              <a:rPr lang="en-US" sz="1200" dirty="0" err="1">
                <a:solidFill>
                  <a:schemeClr val="accent5">
                    <a:lumMod val="50000"/>
                  </a:schemeClr>
                </a:solidFill>
              </a:rPr>
              <a:t>gute</a:t>
            </a:r>
            <a:r>
              <a:rPr lang="en-US" sz="1200" dirty="0">
                <a:solidFill>
                  <a:schemeClr val="accent5">
                    <a:lumMod val="50000"/>
                  </a:schemeClr>
                </a:solidFill>
              </a:rPr>
              <a:t> </a:t>
            </a:r>
            <a:r>
              <a:rPr lang="en-US" sz="1200" dirty="0" err="1">
                <a:solidFill>
                  <a:schemeClr val="accent5">
                    <a:lumMod val="50000"/>
                  </a:schemeClr>
                </a:solidFill>
              </a:rPr>
              <a:t>nächste</a:t>
            </a:r>
            <a:r>
              <a:rPr lang="en-US" sz="1200" dirty="0">
                <a:solidFill>
                  <a:schemeClr val="accent5">
                    <a:lumMod val="50000"/>
                  </a:schemeClr>
                </a:solidFill>
              </a:rPr>
              <a:t> </a:t>
            </a:r>
            <a:r>
              <a:rPr lang="en-US" sz="1200" dirty="0" err="1">
                <a:solidFill>
                  <a:schemeClr val="accent5">
                    <a:lumMod val="50000"/>
                  </a:schemeClr>
                </a:solidFill>
              </a:rPr>
              <a:t>Woche</a:t>
            </a:r>
            <a:r>
              <a:rPr lang="en-US" sz="1200" dirty="0">
                <a:solidFill>
                  <a:schemeClr val="accent5">
                    <a:lumMod val="50000"/>
                  </a:schemeClr>
                </a:solidFill>
              </a:rPr>
              <a:t>, du </a:t>
            </a:r>
            <a:r>
              <a:rPr lang="en-US" sz="1200" dirty="0" err="1">
                <a:solidFill>
                  <a:schemeClr val="accent5">
                    <a:lumMod val="50000"/>
                  </a:schemeClr>
                </a:solidFill>
              </a:rPr>
              <a:t>besuchst</a:t>
            </a:r>
            <a:r>
              <a:rPr lang="en-US" sz="1200" dirty="0">
                <a:solidFill>
                  <a:schemeClr val="accent5">
                    <a:lumMod val="50000"/>
                  </a:schemeClr>
                </a:solidFill>
              </a:rPr>
              <a:t> Alastair in </a:t>
            </a:r>
            <a:r>
              <a:rPr lang="en-US" sz="1200" dirty="0" err="1">
                <a:solidFill>
                  <a:schemeClr val="accent5">
                    <a:lumMod val="50000"/>
                  </a:schemeClr>
                </a:solidFill>
              </a:rPr>
              <a:t>Schottland</a:t>
            </a:r>
            <a:r>
              <a:rPr lang="en-US" sz="1200" dirty="0">
                <a:solidFill>
                  <a:schemeClr val="accent5">
                    <a:lumMod val="50000"/>
                  </a:schemeClr>
                </a:solidFill>
              </a:rPr>
              <a:t>!</a:t>
            </a:r>
            <a:r>
              <a:rPr lang="de-DE"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Ergebnis</a:t>
            </a:r>
            <a:r>
              <a:rPr lang="en-GB" baseline="0" dirty="0"/>
              <a:t> [386]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[b] </a:t>
            </a:r>
            <a:r>
              <a:rPr lang="en-GB" sz="1200" b="0" dirty="0"/>
              <a:t>and </a:t>
            </a:r>
            <a:r>
              <a:rPr lang="en-GB" sz="1200" b="1"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plural direct (</a:t>
            </a:r>
            <a:r>
              <a:rPr lang="en-GB" sz="1200" b="0" dirty="0" err="1"/>
              <a:t>uns</a:t>
            </a:r>
            <a:r>
              <a:rPr lang="en-GB" sz="1200" b="0" dirty="0"/>
              <a:t>, </a:t>
            </a:r>
            <a:r>
              <a:rPr lang="en-GB" sz="1200" b="0" dirty="0" err="1"/>
              <a:t>euch</a:t>
            </a:r>
            <a:r>
              <a:rPr lang="en-GB" sz="1200" b="0" dirty="0"/>
              <a:t>, </a:t>
            </a:r>
            <a:r>
              <a:rPr lang="en-GB" sz="1200" b="0" dirty="0" err="1"/>
              <a:t>sie</a:t>
            </a:r>
            <a:r>
              <a:rPr lang="en-GB" sz="1200" b="0" dirty="0"/>
              <a:t>) and indirect pronouns (</a:t>
            </a:r>
            <a:r>
              <a:rPr lang="en-GB" sz="1200" b="0" dirty="0" err="1"/>
              <a:t>uns</a:t>
            </a:r>
            <a:r>
              <a:rPr lang="en-GB" sz="1200" b="0" dirty="0"/>
              <a:t>, </a:t>
            </a:r>
            <a:r>
              <a:rPr lang="en-GB" sz="1200" b="0" dirty="0" err="1"/>
              <a:t>ihnen</a:t>
            </a:r>
            <a:r>
              <a:rPr lang="en-GB" sz="1200" b="0" dirty="0"/>
              <a:t>).</a:t>
            </a:r>
            <a:br>
              <a:rPr lang="en-GB" sz="1200" b="0" dirty="0"/>
            </a:br>
            <a:r>
              <a:rPr lang="en-GB" sz="1200" b="0" dirty="0"/>
              <a:t>Introduce plural indirect pronoun </a:t>
            </a:r>
            <a:r>
              <a:rPr lang="en-GB" sz="1200" b="1" i="1" dirty="0" err="1"/>
              <a:t>euch</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antworten</a:t>
            </a:r>
            <a:r>
              <a:rPr lang="en-GB" sz="1200" kern="1200" dirty="0">
                <a:solidFill>
                  <a:schemeClr val="tx1"/>
                </a:solidFill>
                <a:effectLst/>
                <a:latin typeface="+mn-lt"/>
                <a:ea typeface="+mn-ea"/>
                <a:cs typeface="+mn-cs"/>
              </a:rPr>
              <a:t> [826] </a:t>
            </a:r>
            <a:r>
              <a:rPr lang="en-GB" sz="1200" kern="1200" dirty="0" err="1">
                <a:solidFill>
                  <a:schemeClr val="tx1"/>
                </a:solidFill>
                <a:effectLst/>
                <a:latin typeface="+mn-lt"/>
                <a:ea typeface="+mn-ea"/>
                <a:cs typeface="+mn-cs"/>
              </a:rPr>
              <a:t>erklären</a:t>
            </a:r>
            <a:r>
              <a:rPr lang="en-GB" sz="1200" kern="1200" dirty="0">
                <a:solidFill>
                  <a:schemeClr val="tx1"/>
                </a:solidFill>
                <a:effectLst/>
                <a:latin typeface="+mn-lt"/>
                <a:ea typeface="+mn-ea"/>
                <a:cs typeface="+mn-cs"/>
              </a:rPr>
              <a:t> [238]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[410]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schenken</a:t>
            </a:r>
            <a:r>
              <a:rPr lang="en-GB" sz="1200" kern="1200" dirty="0">
                <a:solidFill>
                  <a:schemeClr val="tx1"/>
                </a:solidFill>
                <a:effectLst/>
                <a:latin typeface="+mn-lt"/>
                <a:ea typeface="+mn-ea"/>
                <a:cs typeface="+mn-cs"/>
              </a:rPr>
              <a:t> [1618] </a:t>
            </a:r>
            <a:r>
              <a:rPr lang="en-GB" sz="1200" kern="1200" dirty="0" err="1">
                <a:solidFill>
                  <a:schemeClr val="tx1"/>
                </a:solidFill>
                <a:effectLst/>
                <a:latin typeface="+mn-lt"/>
                <a:ea typeface="+mn-ea"/>
                <a:cs typeface="+mn-cs"/>
              </a:rPr>
              <a:t>wiederholen</a:t>
            </a:r>
            <a:r>
              <a:rPr lang="en-GB" sz="1200" kern="1200" dirty="0">
                <a:solidFill>
                  <a:schemeClr val="tx1"/>
                </a:solidFill>
                <a:effectLst/>
                <a:latin typeface="+mn-lt"/>
                <a:ea typeface="+mn-ea"/>
                <a:cs typeface="+mn-cs"/>
              </a:rPr>
              <a:t> [1044] es [14] </a:t>
            </a:r>
            <a:r>
              <a:rPr lang="en-GB" sz="1200" kern="1200" dirty="0" err="1">
                <a:solidFill>
                  <a:schemeClr val="tx1"/>
                </a:solidFill>
                <a:effectLst/>
                <a:latin typeface="+mn-lt"/>
                <a:ea typeface="+mn-ea"/>
                <a:cs typeface="+mn-cs"/>
              </a:rPr>
              <a:t>etwas</a:t>
            </a:r>
            <a:r>
              <a:rPr lang="en-GB" sz="1200" kern="1200" dirty="0">
                <a:solidFill>
                  <a:schemeClr val="tx1"/>
                </a:solidFill>
                <a:effectLst/>
                <a:latin typeface="+mn-lt"/>
                <a:ea typeface="+mn-ea"/>
                <a:cs typeface="+mn-cs"/>
              </a:rPr>
              <a:t> [107] </a:t>
            </a:r>
            <a:r>
              <a:rPr lang="en-GB" sz="1200" kern="1200" dirty="0" err="1">
                <a:solidFill>
                  <a:schemeClr val="tx1"/>
                </a:solidFill>
                <a:effectLst/>
                <a:latin typeface="+mn-lt"/>
                <a:ea typeface="+mn-ea"/>
                <a:cs typeface="+mn-cs"/>
              </a:rPr>
              <a:t>ihm</a:t>
            </a:r>
            <a:r>
              <a:rPr lang="en-GB" sz="1200" kern="1200" dirty="0">
                <a:solidFill>
                  <a:schemeClr val="tx1"/>
                </a:solidFill>
                <a:effectLst/>
                <a:latin typeface="+mn-lt"/>
                <a:ea typeface="+mn-ea"/>
                <a:cs typeface="+mn-cs"/>
              </a:rPr>
              <a:t> [91]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[93] </a:t>
            </a:r>
            <a:r>
              <a:rPr lang="en-GB" sz="1200" kern="1200" dirty="0" err="1">
                <a:solidFill>
                  <a:schemeClr val="tx1"/>
                </a:solidFill>
                <a:effectLst/>
                <a:latin typeface="+mn-lt"/>
                <a:ea typeface="+mn-ea"/>
                <a:cs typeface="+mn-cs"/>
              </a:rPr>
              <a:t>ihnen</a:t>
            </a:r>
            <a:r>
              <a:rPr lang="en-GB" sz="1200" kern="1200" dirty="0">
                <a:solidFill>
                  <a:schemeClr val="tx1"/>
                </a:solidFill>
                <a:effectLst/>
                <a:latin typeface="+mn-lt"/>
                <a:ea typeface="+mn-ea"/>
                <a:cs typeface="+mn-cs"/>
              </a:rPr>
              <a:t> [125] ihr</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[27] ihr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[27] sie</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[10] </a:t>
            </a:r>
            <a:r>
              <a:rPr lang="en-GB" sz="1200" kern="1200" dirty="0" err="1">
                <a:solidFill>
                  <a:schemeClr val="tx1"/>
                </a:solidFill>
                <a:effectLst/>
                <a:latin typeface="+mn-lt"/>
                <a:ea typeface="+mn-ea"/>
                <a:cs typeface="+mn-cs"/>
              </a:rPr>
              <a:t>Beispiel</a:t>
            </a:r>
            <a:r>
              <a:rPr lang="en-GB" sz="1200" kern="1200" dirty="0">
                <a:solidFill>
                  <a:schemeClr val="tx1"/>
                </a:solidFill>
                <a:effectLst/>
                <a:latin typeface="+mn-lt"/>
                <a:ea typeface="+mn-ea"/>
                <a:cs typeface="+mn-cs"/>
              </a:rPr>
              <a:t> [89] Ding [337] Form [300] </a:t>
            </a:r>
            <a:r>
              <a:rPr lang="en-GB" sz="1200" kern="1200" dirty="0" err="1">
                <a:solidFill>
                  <a:schemeClr val="tx1"/>
                </a:solidFill>
                <a:effectLst/>
                <a:latin typeface="+mn-lt"/>
                <a:ea typeface="+mn-ea"/>
                <a:cs typeface="+mn-cs"/>
              </a:rPr>
              <a:t>Gutschein</a:t>
            </a:r>
            <a:r>
              <a:rPr lang="en-GB" sz="1200" kern="1200" dirty="0">
                <a:solidFill>
                  <a:schemeClr val="tx1"/>
                </a:solidFill>
                <a:effectLst/>
                <a:latin typeface="+mn-lt"/>
                <a:ea typeface="+mn-ea"/>
                <a:cs typeface="+mn-cs"/>
              </a:rPr>
              <a:t> [78/3025] Handy [2466] Heft [3598] Herr [187] Hose [2422] </a:t>
            </a:r>
            <a:r>
              <a:rPr lang="en-GB" sz="1200" kern="1200" dirty="0" err="1">
                <a:solidFill>
                  <a:schemeClr val="tx1"/>
                </a:solidFill>
                <a:effectLst/>
                <a:latin typeface="+mn-lt"/>
                <a:ea typeface="+mn-ea"/>
                <a:cs typeface="+mn-cs"/>
              </a:rPr>
              <a:t>Jacke</a:t>
            </a:r>
            <a:r>
              <a:rPr lang="en-GB" sz="1200" kern="1200" dirty="0">
                <a:solidFill>
                  <a:schemeClr val="tx1"/>
                </a:solidFill>
                <a:effectLst/>
                <a:latin typeface="+mn-lt"/>
                <a:ea typeface="+mn-ea"/>
                <a:cs typeface="+mn-cs"/>
              </a:rPr>
              <a:t> [&gt;4034] </a:t>
            </a:r>
            <a:r>
              <a:rPr lang="en-GB" sz="1200" kern="1200" dirty="0" err="1">
                <a:solidFill>
                  <a:schemeClr val="tx1"/>
                </a:solidFill>
                <a:effectLst/>
                <a:latin typeface="+mn-lt"/>
                <a:ea typeface="+mn-ea"/>
                <a:cs typeface="+mn-cs"/>
              </a:rPr>
              <a:t>Kleid</a:t>
            </a:r>
            <a:r>
              <a:rPr lang="en-GB" sz="1200" kern="1200" dirty="0">
                <a:solidFill>
                  <a:schemeClr val="tx1"/>
                </a:solidFill>
                <a:effectLst/>
                <a:latin typeface="+mn-lt"/>
                <a:ea typeface="+mn-ea"/>
                <a:cs typeface="+mn-cs"/>
              </a:rPr>
              <a:t> [1780]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Kunst [468] </a:t>
            </a:r>
            <a:r>
              <a:rPr lang="en-GB" sz="1200" kern="1200" dirty="0" err="1">
                <a:solidFill>
                  <a:schemeClr val="tx1"/>
                </a:solidFill>
                <a:effectLst/>
                <a:latin typeface="+mn-lt"/>
                <a:ea typeface="+mn-ea"/>
                <a:cs typeface="+mn-cs"/>
              </a:rPr>
              <a:t>Lehrerin</a:t>
            </a:r>
            <a:r>
              <a:rPr lang="en-GB" sz="1200" kern="1200" dirty="0">
                <a:solidFill>
                  <a:schemeClr val="tx1"/>
                </a:solidFill>
                <a:effectLst/>
                <a:latin typeface="+mn-lt"/>
                <a:ea typeface="+mn-ea"/>
                <a:cs typeface="+mn-cs"/>
              </a:rPr>
              <a:t> [2696] </a:t>
            </a:r>
            <a:r>
              <a:rPr lang="en-GB" sz="1200" kern="1200" dirty="0" err="1">
                <a:solidFill>
                  <a:schemeClr val="tx1"/>
                </a:solidFill>
                <a:effectLst/>
                <a:latin typeface="+mn-lt"/>
                <a:ea typeface="+mn-ea"/>
                <a:cs typeface="+mn-cs"/>
              </a:rPr>
              <a:t>Mathematik</a:t>
            </a:r>
            <a:r>
              <a:rPr lang="en-GB" sz="1200" kern="1200" dirty="0">
                <a:solidFill>
                  <a:schemeClr val="tx1"/>
                </a:solidFill>
                <a:effectLst/>
                <a:latin typeface="+mn-lt"/>
                <a:ea typeface="+mn-ea"/>
                <a:cs typeface="+mn-cs"/>
              </a:rPr>
              <a:t> [1827]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[1048]  Rock [3551] Schuh [1678] </a:t>
            </a:r>
            <a:r>
              <a:rPr lang="en-GB" sz="1200" kern="1200" dirty="0" err="1">
                <a:solidFill>
                  <a:schemeClr val="tx1"/>
                </a:solidFill>
                <a:effectLst/>
                <a:latin typeface="+mn-lt"/>
                <a:ea typeface="+mn-ea"/>
                <a:cs typeface="+mn-cs"/>
              </a:rPr>
              <a:t>Schüler</a:t>
            </a:r>
            <a:r>
              <a:rPr lang="en-GB" sz="1200" kern="1200" dirty="0">
                <a:solidFill>
                  <a:schemeClr val="tx1"/>
                </a:solidFill>
                <a:effectLst/>
                <a:latin typeface="+mn-lt"/>
                <a:ea typeface="+mn-ea"/>
                <a:cs typeface="+mn-cs"/>
              </a:rPr>
              <a:t> [556] Spiel [500] Stoff [702] Stunde</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[262] </a:t>
            </a:r>
            <a:r>
              <a:rPr lang="en-GB" sz="1200" kern="1200" dirty="0" err="1">
                <a:solidFill>
                  <a:schemeClr val="tx1"/>
                </a:solidFill>
                <a:effectLst/>
                <a:latin typeface="+mn-lt"/>
                <a:ea typeface="+mn-ea"/>
                <a:cs typeface="+mn-cs"/>
              </a:rPr>
              <a:t>Tochter</a:t>
            </a:r>
            <a:r>
              <a:rPr lang="en-GB" sz="1200" kern="1200" dirty="0">
                <a:solidFill>
                  <a:schemeClr val="tx1"/>
                </a:solidFill>
                <a:effectLst/>
                <a:latin typeface="+mn-lt"/>
                <a:ea typeface="+mn-ea"/>
                <a:cs typeface="+mn-cs"/>
              </a:rPr>
              <a:t> [694] Uhr</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[348] </a:t>
            </a:r>
            <a:r>
              <a:rPr lang="en-GB" sz="1200" kern="1200" dirty="0" err="1">
                <a:solidFill>
                  <a:schemeClr val="tx1"/>
                </a:solidFill>
                <a:effectLst/>
                <a:latin typeface="+mn-lt"/>
                <a:ea typeface="+mn-ea"/>
                <a:cs typeface="+mn-cs"/>
              </a:rPr>
              <a:t>Vater</a:t>
            </a:r>
            <a:r>
              <a:rPr lang="en-GB" sz="1200" kern="1200" dirty="0">
                <a:solidFill>
                  <a:schemeClr val="tx1"/>
                </a:solidFill>
                <a:effectLst/>
                <a:latin typeface="+mn-lt"/>
                <a:ea typeface="+mn-ea"/>
                <a:cs typeface="+mn-cs"/>
              </a:rPr>
              <a:t> [216] Wort [243] dein</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[225]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nett [1483] </a:t>
            </a:r>
            <a:r>
              <a:rPr lang="en-GB" sz="1200" kern="1200" dirty="0" err="1">
                <a:solidFill>
                  <a:schemeClr val="tx1"/>
                </a:solidFill>
                <a:effectLst/>
                <a:latin typeface="+mn-lt"/>
                <a:ea typeface="+mn-ea"/>
                <a:cs typeface="+mn-cs"/>
              </a:rPr>
              <a:t>praktisch</a:t>
            </a:r>
            <a:r>
              <a:rPr lang="en-GB" sz="1200" kern="1200" dirty="0">
                <a:solidFill>
                  <a:schemeClr val="tx1"/>
                </a:solidFill>
                <a:effectLst/>
                <a:latin typeface="+mn-lt"/>
                <a:ea typeface="+mn-ea"/>
                <a:cs typeface="+mn-cs"/>
              </a:rPr>
              <a:t> [478] sein</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[36] </a:t>
            </a:r>
            <a:r>
              <a:rPr lang="en-GB" sz="1200" kern="1200" dirty="0" err="1">
                <a:solidFill>
                  <a:schemeClr val="tx1"/>
                </a:solidFill>
                <a:effectLst/>
                <a:latin typeface="+mn-lt"/>
                <a:ea typeface="+mn-ea"/>
                <a:cs typeface="+mn-cs"/>
              </a:rPr>
              <a:t>streng</a:t>
            </a:r>
            <a:r>
              <a:rPr lang="en-GB" sz="1200" kern="1200" dirty="0">
                <a:solidFill>
                  <a:schemeClr val="tx1"/>
                </a:solidFill>
                <a:effectLst/>
                <a:latin typeface="+mn-lt"/>
                <a:ea typeface="+mn-ea"/>
                <a:cs typeface="+mn-cs"/>
              </a:rPr>
              <a:t> [1224] ja</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[27]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 [120] </a:t>
            </a:r>
            <a:r>
              <a:rPr lang="en-GB" sz="1200" kern="1200" dirty="0" err="1">
                <a:solidFill>
                  <a:schemeClr val="tx1"/>
                </a:solidFill>
                <a:effectLst/>
                <a:latin typeface="+mn-lt"/>
                <a:ea typeface="+mn-ea"/>
                <a:cs typeface="+mn-cs"/>
              </a:rPr>
              <a:t>nochmal</a:t>
            </a:r>
            <a:r>
              <a:rPr lang="en-GB" sz="1200" kern="1200" dirty="0">
                <a:solidFill>
                  <a:schemeClr val="tx1"/>
                </a:solidFill>
                <a:effectLst/>
                <a:latin typeface="+mn-lt"/>
                <a:ea typeface="+mn-ea"/>
                <a:cs typeface="+mn-cs"/>
              </a:rPr>
              <a:t> [773]</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44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müssen</a:t>
            </a:r>
            <a:r>
              <a:rPr lang="en-GB" i="1" dirty="0"/>
              <a:t> </a:t>
            </a:r>
            <a:r>
              <a:rPr lang="en-GB" i="1" dirty="0">
                <a:sym typeface="Wingdings" panose="05000000000000000000" pitchFamily="2" charset="2"/>
              </a:rPr>
              <a:t> muss</a:t>
            </a:r>
          </a:p>
          <a:p>
            <a:r>
              <a:rPr lang="en-GB" i="1" dirty="0">
                <a:sym typeface="Wingdings" panose="05000000000000000000" pitchFamily="2" charset="2"/>
              </a:rPr>
              <a:t>ii. </a:t>
            </a:r>
            <a:r>
              <a:rPr lang="en-GB" i="1" dirty="0" err="1">
                <a:sym typeface="Wingdings" panose="05000000000000000000" pitchFamily="2" charset="2"/>
              </a:rPr>
              <a:t>einen</a:t>
            </a:r>
            <a:r>
              <a:rPr lang="en-GB" i="1" dirty="0">
                <a:sym typeface="Wingdings" panose="05000000000000000000" pitchFamily="2" charset="2"/>
              </a:rPr>
              <a:t> </a:t>
            </a:r>
            <a:r>
              <a:rPr lang="en-GB" i="1" dirty="0" err="1">
                <a:sym typeface="Wingdings" panose="05000000000000000000" pitchFamily="2" charset="2"/>
              </a:rPr>
              <a:t>schönen</a:t>
            </a:r>
            <a:r>
              <a:rPr lang="en-GB" i="1" dirty="0">
                <a:sym typeface="Wingdings" panose="05000000000000000000" pitchFamily="2" charset="2"/>
              </a:rPr>
              <a:t>  </a:t>
            </a:r>
            <a:r>
              <a:rPr lang="en-GB" i="1" dirty="0" err="1">
                <a:sym typeface="Wingdings" panose="05000000000000000000" pitchFamily="2" charset="2"/>
              </a:rPr>
              <a:t>ein</a:t>
            </a:r>
            <a:r>
              <a:rPr lang="en-GB" i="1" dirty="0">
                <a:sym typeface="Wingdings" panose="05000000000000000000" pitchFamily="2" charset="2"/>
              </a:rPr>
              <a:t> </a:t>
            </a:r>
            <a:r>
              <a:rPr lang="en-GB" i="1" dirty="0" err="1">
                <a:sym typeface="Wingdings" panose="05000000000000000000" pitchFamily="2" charset="2"/>
              </a:rPr>
              <a:t>schönes</a:t>
            </a:r>
            <a:br>
              <a:rPr lang="en-GB" i="1" dirty="0">
                <a:sym typeface="Wingdings" panose="05000000000000000000" pitchFamily="2" charset="2"/>
              </a:rPr>
            </a:br>
            <a:r>
              <a:rPr lang="en-GB" i="1" dirty="0">
                <a:sym typeface="Wingdings" panose="05000000000000000000" pitchFamily="2" charset="2"/>
              </a:rPr>
              <a:t>iii. </a:t>
            </a:r>
            <a:r>
              <a:rPr lang="en-GB" i="1" dirty="0" err="1">
                <a:sym typeface="Wingdings" panose="05000000000000000000" pitchFamily="2" charset="2"/>
              </a:rPr>
              <a:t>seinem</a:t>
            </a:r>
            <a:r>
              <a:rPr lang="en-GB" i="1" dirty="0">
                <a:sym typeface="Wingdings" panose="05000000000000000000" pitchFamily="2" charset="2"/>
              </a:rPr>
              <a:t> seiner</a:t>
            </a:r>
          </a:p>
          <a:p>
            <a:r>
              <a:rPr lang="en-GB" i="1" dirty="0">
                <a:sym typeface="Wingdings" panose="05000000000000000000" pitchFamily="2" charset="2"/>
              </a:rPr>
              <a:t>iv. er   </a:t>
            </a:r>
            <a:r>
              <a:rPr lang="en-GB" i="1" dirty="0" err="1">
                <a:sym typeface="Wingdings" panose="05000000000000000000" pitchFamily="2" charset="2"/>
              </a:rPr>
              <a:t>sie</a:t>
            </a:r>
            <a:endParaRPr lang="en-GB" i="1" dirty="0">
              <a:sym typeface="Wingdings" panose="05000000000000000000" pitchFamily="2" charset="2"/>
            </a:endParaRPr>
          </a:p>
          <a:p>
            <a:r>
              <a:rPr lang="en-GB" i="1" dirty="0">
                <a:sym typeface="Wingdings" panose="05000000000000000000" pitchFamily="2" charset="2"/>
              </a:rPr>
              <a:t>v. </a:t>
            </a:r>
            <a:r>
              <a:rPr lang="en-GB" i="1" dirty="0" err="1">
                <a:sym typeface="Wingdings" panose="05000000000000000000" pitchFamily="2" charset="2"/>
              </a:rPr>
              <a:t>diese</a:t>
            </a:r>
            <a:r>
              <a:rPr lang="en-GB" i="1" dirty="0">
                <a:sym typeface="Wingdings" panose="05000000000000000000" pitchFamily="2" charset="2"/>
              </a:rPr>
              <a:t> </a:t>
            </a:r>
            <a:r>
              <a:rPr lang="en-GB" i="1" dirty="0" err="1">
                <a:sym typeface="Wingdings" panose="05000000000000000000" pitchFamily="2" charset="2"/>
              </a:rPr>
              <a:t>dieser</a:t>
            </a:r>
            <a:endParaRPr lang="en-GB" i="1"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78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oral production of some of this week’s vocabulary in short phrases and sentences.</a:t>
            </a:r>
            <a:br>
              <a:rPr lang="en-GB" b="0" dirty="0"/>
            </a:br>
            <a:br>
              <a:rPr lang="en-GB" dirty="0"/>
            </a:br>
            <a:r>
              <a:rPr lang="en-GB" b="1" dirty="0"/>
              <a:t>Procedure:</a:t>
            </a:r>
            <a:br>
              <a:rPr lang="en-GB" dirty="0"/>
            </a:br>
            <a:r>
              <a:rPr lang="en-GB" dirty="0"/>
              <a:t>1. Students produce the answers, chorally.</a:t>
            </a:r>
          </a:p>
          <a:p>
            <a:r>
              <a:rPr lang="en-GB" dirty="0"/>
              <a:t>2. Teacher clicks to give item-by-item feedback.</a:t>
            </a:r>
            <a:br>
              <a:rPr lang="en-GB" dirty="0"/>
            </a:br>
            <a:br>
              <a:rPr lang="en-GB" dirty="0"/>
            </a:br>
            <a:r>
              <a:rPr lang="en-GB" b="1" dirty="0"/>
              <a:t>Note</a:t>
            </a:r>
            <a:r>
              <a:rPr lang="en-GB" dirty="0"/>
              <a:t>: this task could also be completed as a written activity.</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order of two objects in a sentence when one of them is a pronoun.</a:t>
            </a:r>
            <a:br>
              <a:rPr lang="en-GB" dirty="0"/>
            </a:br>
            <a:br>
              <a:rPr lang="en-GB" dirty="0"/>
            </a:br>
            <a:r>
              <a:rPr lang="en-GB" b="1" dirty="0"/>
              <a:t>Procedure:</a:t>
            </a:r>
            <a:br>
              <a:rPr lang="en-GB" dirty="0"/>
            </a:br>
            <a:r>
              <a:rPr lang="en-GB" dirty="0"/>
              <a:t>1. Click through the animations and present the information.</a:t>
            </a:r>
          </a:p>
          <a:p>
            <a:r>
              <a:rPr lang="en-GB" dirty="0"/>
              <a:t>2. Elicit the English translations, where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5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word order with direct objects and direct object pronouns.</a:t>
            </a:r>
            <a:br>
              <a:rPr lang="en-GB" dirty="0"/>
            </a:br>
            <a:br>
              <a:rPr lang="en-GB" dirty="0"/>
            </a:br>
            <a:r>
              <a:rPr lang="en-GB" b="1" dirty="0"/>
              <a:t>Procedure:</a:t>
            </a:r>
            <a:br>
              <a:rPr lang="en-GB" dirty="0"/>
            </a:br>
            <a:r>
              <a:rPr lang="en-GB" dirty="0"/>
              <a:t>1. Explain the task. Alastair and his dad are preparing for Mia and Wolfgang’s arrival. </a:t>
            </a:r>
          </a:p>
          <a:p>
            <a:r>
              <a:rPr lang="en-GB" dirty="0"/>
              <a:t>2. Students look at the options in bold and determine whether to use the noun or pronoun based on their knowledge of word order.</a:t>
            </a:r>
          </a:p>
          <a:p>
            <a:r>
              <a:rPr lang="en-GB" dirty="0"/>
              <a:t>3. Click to reveal answers.</a:t>
            </a:r>
          </a:p>
          <a:p>
            <a:r>
              <a:rPr lang="en-GB" dirty="0"/>
              <a:t>4. Repeat on the following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br>
              <a:rPr lang="en-GB" b="1" dirty="0"/>
            </a:b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04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revisit [-b] and contrast with [p] and to revisit [-d] and contrast with [t]</a:t>
            </a:r>
            <a:br>
              <a:rPr lang="en-GB" dirty="0"/>
            </a:br>
            <a:br>
              <a:rPr lang="en-GB" dirty="0"/>
            </a:br>
            <a:r>
              <a:rPr lang="en-GB" b="1" dirty="0"/>
              <a:t>Procedure:</a:t>
            </a:r>
            <a:br>
              <a:rPr lang="en-GB" dirty="0"/>
            </a:br>
            <a:r>
              <a:rPr lang="en-GB" dirty="0"/>
              <a:t>1. Explain the task. Our characters have exams coming up and they are revising.</a:t>
            </a:r>
          </a:p>
          <a:p>
            <a:r>
              <a:rPr lang="en-GB" dirty="0"/>
              <a:t>2. Click on the audio buttons to hear the conversations. In the audio, the plural or inflected adjective of the words in the table is given. Students must work out the last letter of the word based on what they hear.</a:t>
            </a:r>
          </a:p>
          <a:p>
            <a:r>
              <a:rPr lang="en-GB" dirty="0"/>
              <a:t>3. Click to reveal answers.</a:t>
            </a:r>
          </a:p>
          <a:p>
            <a:r>
              <a:rPr lang="en-GB" dirty="0"/>
              <a:t>4. Repeat on the following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 </a:t>
            </a:r>
            <a:r>
              <a:rPr lang="en-GB" dirty="0" err="1"/>
              <a:t>Chemielehrer</a:t>
            </a:r>
            <a:r>
              <a:rPr lang="en-GB" dirty="0"/>
              <a:t> </a:t>
            </a:r>
            <a:r>
              <a:rPr lang="en-GB" dirty="0" err="1"/>
              <a:t>ist</a:t>
            </a:r>
            <a:r>
              <a:rPr lang="en-GB" dirty="0"/>
              <a:t> </a:t>
            </a:r>
            <a:r>
              <a:rPr lang="en-GB" dirty="0" err="1"/>
              <a:t>ein</a:t>
            </a:r>
            <a:r>
              <a:rPr lang="en-GB" dirty="0"/>
              <a:t> </a:t>
            </a:r>
            <a:r>
              <a:rPr lang="en-GB" dirty="0" err="1"/>
              <a:t>lieber</a:t>
            </a:r>
            <a:r>
              <a:rPr lang="en-GB" dirty="0"/>
              <a:t> Mensch.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will </a:t>
            </a:r>
            <a:r>
              <a:rPr lang="en-GB" dirty="0" err="1"/>
              <a:t>deshalb</a:t>
            </a:r>
            <a:r>
              <a:rPr lang="en-GB" dirty="0"/>
              <a:t> </a:t>
            </a:r>
            <a:r>
              <a:rPr lang="en-GB" dirty="0" err="1"/>
              <a:t>eine</a:t>
            </a:r>
            <a:r>
              <a:rPr lang="en-GB" dirty="0"/>
              <a:t> </a:t>
            </a:r>
            <a:r>
              <a:rPr lang="en-GB" dirty="0" err="1"/>
              <a:t>ganze</a:t>
            </a:r>
            <a:r>
              <a:rPr lang="en-GB" dirty="0"/>
              <a:t> </a:t>
            </a:r>
            <a:r>
              <a:rPr lang="en-GB" dirty="0" err="1"/>
              <a:t>halbe</a:t>
            </a:r>
            <a:r>
              <a:rPr lang="en-GB" dirty="0"/>
              <a:t> </a:t>
            </a:r>
            <a:r>
              <a:rPr lang="en-GB" dirty="0" err="1"/>
              <a:t>Stunde</a:t>
            </a:r>
            <a:r>
              <a:rPr lang="en-GB" dirty="0"/>
              <a:t> </a:t>
            </a:r>
            <a:r>
              <a:rPr lang="en-GB" dirty="0" err="1"/>
              <a:t>lernen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Ja</a:t>
            </a:r>
            <a:r>
              <a:rPr lang="en-GB" dirty="0"/>
              <a:t>, und </a:t>
            </a:r>
            <a:r>
              <a:rPr lang="en-GB" dirty="0" err="1"/>
              <a:t>dann</a:t>
            </a:r>
            <a:r>
              <a:rPr lang="en-GB" dirty="0"/>
              <a:t> </a:t>
            </a:r>
            <a:r>
              <a:rPr lang="en-GB" dirty="0" err="1"/>
              <a:t>kennen</a:t>
            </a:r>
            <a:r>
              <a:rPr lang="en-GB" dirty="0"/>
              <a:t> </a:t>
            </a:r>
            <a:r>
              <a:rPr lang="en-GB" dirty="0" err="1"/>
              <a:t>wir</a:t>
            </a:r>
            <a:r>
              <a:rPr lang="en-GB" dirty="0"/>
              <a:t> die </a:t>
            </a:r>
            <a:r>
              <a:rPr lang="en-GB" dirty="0" err="1"/>
              <a:t>Prinzipien</a:t>
            </a:r>
            <a:r>
              <a:rPr lang="en-GB" dirty="0"/>
              <a:t> </a:t>
            </a:r>
            <a:r>
              <a:rPr lang="en-GB" dirty="0" err="1"/>
              <a:t>sehr</a:t>
            </a:r>
            <a:r>
              <a:rPr lang="en-GB" dirty="0"/>
              <a:t> gut!</a:t>
            </a:r>
            <a:br>
              <a:rPr lang="en-GB" dirty="0"/>
            </a:br>
            <a:r>
              <a:rPr lang="en-GB" dirty="0"/>
              <a:t>4. Das </a:t>
            </a:r>
            <a:r>
              <a:rPr lang="en-GB" dirty="0" err="1"/>
              <a:t>ist</a:t>
            </a:r>
            <a:r>
              <a:rPr lang="en-GB" dirty="0"/>
              <a:t> </a:t>
            </a:r>
            <a:r>
              <a:rPr lang="en-GB" dirty="0" err="1"/>
              <a:t>ein</a:t>
            </a:r>
            <a:r>
              <a:rPr lang="en-GB" dirty="0"/>
              <a:t> </a:t>
            </a:r>
            <a:r>
              <a:rPr lang="en-GB" dirty="0" err="1"/>
              <a:t>gelber</a:t>
            </a:r>
            <a:r>
              <a:rPr lang="en-GB" dirty="0"/>
              <a:t> Stoff.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Unter</a:t>
            </a:r>
            <a:r>
              <a:rPr lang="en-GB" dirty="0"/>
              <a:t> </a:t>
            </a:r>
            <a:r>
              <a:rPr lang="en-GB" dirty="0" err="1"/>
              <a:t>Lampen</a:t>
            </a:r>
            <a:r>
              <a:rPr lang="en-GB" dirty="0"/>
              <a:t> </a:t>
            </a:r>
            <a:r>
              <a:rPr lang="en-GB" dirty="0" err="1"/>
              <a:t>kann</a:t>
            </a:r>
            <a:r>
              <a:rPr lang="en-GB" dirty="0"/>
              <a:t> man das </a:t>
            </a:r>
            <a:r>
              <a:rPr lang="en-GB" dirty="0" err="1"/>
              <a:t>aber</a:t>
            </a:r>
            <a:r>
              <a:rPr lang="en-GB" dirty="0"/>
              <a:t> </a:t>
            </a:r>
            <a:r>
              <a:rPr lang="en-GB" dirty="0" err="1"/>
              <a:t>besser</a:t>
            </a:r>
            <a:r>
              <a:rPr lang="en-GB" dirty="0"/>
              <a:t> </a:t>
            </a:r>
            <a:r>
              <a:rPr lang="en-GB" dirty="0" err="1"/>
              <a:t>sehen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Es </a:t>
            </a:r>
            <a:r>
              <a:rPr lang="en-GB" dirty="0" err="1"/>
              <a:t>gibt</a:t>
            </a:r>
            <a:r>
              <a:rPr lang="en-GB" dirty="0"/>
              <a:t> </a:t>
            </a:r>
            <a:r>
              <a:rPr lang="en-GB" dirty="0" err="1"/>
              <a:t>viele</a:t>
            </a:r>
            <a:r>
              <a:rPr lang="en-GB" dirty="0"/>
              <a:t> Isotope.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Welche</a:t>
            </a:r>
            <a:r>
              <a:rPr lang="en-GB" dirty="0"/>
              <a:t> </a:t>
            </a:r>
            <a:r>
              <a:rPr lang="en-GB" dirty="0" err="1"/>
              <a:t>Maßstäbe</a:t>
            </a:r>
            <a:r>
              <a:rPr lang="en-GB" dirty="0"/>
              <a:t> </a:t>
            </a:r>
            <a:r>
              <a:rPr lang="en-GB" dirty="0" err="1"/>
              <a:t>verwenden</a:t>
            </a:r>
            <a:r>
              <a:rPr lang="en-GB" dirty="0"/>
              <a:t> </a:t>
            </a:r>
            <a:r>
              <a:rPr lang="en-GB" dirty="0" err="1"/>
              <a:t>diese</a:t>
            </a:r>
            <a:r>
              <a:rPr lang="en-GB" dirty="0"/>
              <a:t> </a:t>
            </a:r>
            <a:r>
              <a:rPr lang="en-GB" dirty="0" err="1"/>
              <a:t>Bilder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Hmm, </a:t>
            </a:r>
            <a:r>
              <a:rPr lang="en-GB" dirty="0" err="1"/>
              <a:t>hier</a:t>
            </a:r>
            <a:r>
              <a:rPr lang="en-GB" dirty="0"/>
              <a:t> </a:t>
            </a:r>
            <a:r>
              <a:rPr lang="en-GB" dirty="0" err="1"/>
              <a:t>ist</a:t>
            </a:r>
            <a:r>
              <a:rPr lang="en-GB" dirty="0"/>
              <a:t> </a:t>
            </a:r>
            <a:r>
              <a:rPr lang="en-GB" dirty="0" err="1"/>
              <a:t>eine</a:t>
            </a:r>
            <a:r>
              <a:rPr lang="en-GB" dirty="0"/>
              <a:t> </a:t>
            </a:r>
            <a:r>
              <a:rPr lang="en-GB" dirty="0" err="1"/>
              <a:t>knappe</a:t>
            </a:r>
            <a:r>
              <a:rPr lang="en-GB" dirty="0"/>
              <a:t> </a:t>
            </a:r>
            <a:r>
              <a:rPr lang="en-GB" dirty="0" err="1"/>
              <a:t>Erklärung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Prinzip</a:t>
            </a:r>
            <a:r>
              <a:rPr lang="en-GB" baseline="0" dirty="0"/>
              <a:t> [865] Lampe [4144] </a:t>
            </a:r>
            <a:r>
              <a:rPr lang="en-GB" baseline="0" dirty="0" err="1"/>
              <a:t>Isotop</a:t>
            </a:r>
            <a:r>
              <a:rPr lang="en-GB" baseline="0" dirty="0"/>
              <a:t> [4897] </a:t>
            </a:r>
            <a:r>
              <a:rPr lang="en-GB" baseline="0" dirty="0" err="1"/>
              <a:t>Maßstab</a:t>
            </a:r>
            <a:r>
              <a:rPr lang="en-GB" baseline="0" dirty="0"/>
              <a:t> [3510] </a:t>
            </a:r>
            <a:r>
              <a:rPr lang="en-GB" baseline="0" dirty="0" err="1"/>
              <a:t>knapp</a:t>
            </a:r>
            <a:r>
              <a:rPr lang="en-GB" baseline="0" dirty="0"/>
              <a:t> [638]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revisit plural direct object pronouns and plural indirect object pronouns, and to introduce ‘</a:t>
            </a:r>
            <a:r>
              <a:rPr lang="en-GB" b="0" dirty="0" err="1"/>
              <a:t>euch</a:t>
            </a:r>
            <a:r>
              <a:rPr lang="en-GB" b="0" dirty="0"/>
              <a:t>’ (indirect object pronoun).  </a:t>
            </a:r>
            <a:br>
              <a:rPr lang="en-GB" b="0" dirty="0"/>
            </a:br>
            <a:r>
              <a:rPr lang="en-GB" b="1" dirty="0"/>
              <a:t>Note</a:t>
            </a:r>
            <a:r>
              <a:rPr lang="en-GB" b="0" dirty="0"/>
              <a:t>: it is only ‘</a:t>
            </a:r>
            <a:r>
              <a:rPr lang="en-GB" b="0" dirty="0" err="1"/>
              <a:t>euch</a:t>
            </a:r>
            <a:r>
              <a:rPr lang="en-GB" b="0" dirty="0"/>
              <a:t>’ that is new.</a:t>
            </a:r>
          </a:p>
          <a:p>
            <a:endParaRPr lang="en-GB" b="0" dirty="0"/>
          </a:p>
          <a:p>
            <a:r>
              <a:rPr lang="en-GB" b="1" dirty="0"/>
              <a:t>Procedure:</a:t>
            </a:r>
            <a:br>
              <a:rPr lang="en-GB" dirty="0"/>
            </a:br>
            <a:r>
              <a:rPr lang="en-GB" dirty="0"/>
              <a:t>1. Click through animations.</a:t>
            </a:r>
          </a:p>
          <a:p>
            <a:r>
              <a:rPr lang="en-GB" dirty="0"/>
              <a:t>2. Elicit the German direct object pronouns.</a:t>
            </a:r>
          </a:p>
          <a:p>
            <a:r>
              <a:rPr lang="en-GB" dirty="0"/>
              <a:t>3. Elicit the English meanings of the indirect object pronouns.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5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8 minutes</a:t>
            </a:r>
          </a:p>
          <a:p>
            <a:br>
              <a:rPr lang="en-GB" b="1" dirty="0"/>
            </a:br>
            <a:r>
              <a:rPr lang="en-GB" b="1" dirty="0"/>
              <a:t>Aim: </a:t>
            </a:r>
            <a:r>
              <a:rPr lang="en-GB" b="0" dirty="0"/>
              <a:t>to practise word order with plural direct objects and direct object pronouns.</a:t>
            </a:r>
            <a:br>
              <a:rPr lang="en-GB" dirty="0"/>
            </a:br>
            <a:br>
              <a:rPr lang="en-GB" dirty="0"/>
            </a:br>
            <a:r>
              <a:rPr lang="en-GB" b="1" dirty="0"/>
              <a:t>Procedure:</a:t>
            </a:r>
            <a:br>
              <a:rPr lang="en-GB" dirty="0"/>
            </a:br>
            <a:r>
              <a:rPr lang="en-GB" dirty="0"/>
              <a:t>1. Explain the task. The headteacher at Mia and Wolfgang’s school has written an email to students about the exchange. </a:t>
            </a:r>
          </a:p>
          <a:p>
            <a:r>
              <a:rPr lang="en-GB" dirty="0"/>
              <a:t>2. Students look at the options in bold and determine whether to use the noun or pronoun based on their knowledge of word order.</a:t>
            </a:r>
          </a:p>
          <a:p>
            <a:r>
              <a:rPr lang="en-GB" dirty="0"/>
              <a:t>3. Click to hear the whole text and listen and check the answers.</a:t>
            </a:r>
          </a:p>
          <a:p>
            <a:r>
              <a:rPr lang="en-GB" dirty="0"/>
              <a:t>4. Click to reveal the answers in the email.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50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using direct and indirect pronouns in a structured speaking exercise.</a:t>
            </a:r>
            <a:br>
              <a:rPr lang="en-GB" dirty="0"/>
            </a:br>
            <a:br>
              <a:rPr lang="en-GB" dirty="0"/>
            </a:br>
            <a:r>
              <a:rPr lang="en-GB" b="1" dirty="0"/>
              <a:t>Procedure:</a:t>
            </a:r>
            <a:br>
              <a:rPr lang="en-GB" dirty="0"/>
            </a:br>
            <a:r>
              <a:rPr lang="en-GB" dirty="0"/>
              <a:t>1. Explain the task using this example slide. </a:t>
            </a:r>
            <a:r>
              <a:rPr lang="en-GB" dirty="0" err="1"/>
              <a:t>Mutti</a:t>
            </a:r>
            <a:r>
              <a:rPr lang="en-GB" dirty="0"/>
              <a:t> and </a:t>
            </a:r>
            <a:r>
              <a:rPr lang="en-GB" dirty="0" err="1"/>
              <a:t>Onkel</a:t>
            </a:r>
            <a:r>
              <a:rPr lang="en-GB" dirty="0"/>
              <a:t> Heinrich are talking with Mia and Wolfgang about the exchange.</a:t>
            </a:r>
          </a:p>
          <a:p>
            <a:r>
              <a:rPr lang="en-GB" dirty="0"/>
              <a:t>2. Partner A says the beginning of the sentence in German from their handout, Partner B finishes it in German using the English prompt on their handout. Partner A writes the sentence ending in German on their handout. Partner B writes the sentence beginning in English.</a:t>
            </a:r>
          </a:p>
          <a:p>
            <a:r>
              <a:rPr lang="en-GB" dirty="0"/>
              <a:t>3. After 4 sentences the partners swap roles.</a:t>
            </a:r>
          </a:p>
          <a:p>
            <a:r>
              <a:rPr lang="en-GB" dirty="0"/>
              <a:t>4. Answers are provided on the following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speaking activity </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3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 handout</a:t>
            </a:r>
            <a:endParaRPr lang="en-GB" dirty="0"/>
          </a:p>
          <a:p>
            <a:endParaRPr lang="en-GB" dirty="0"/>
          </a:p>
          <a:p>
            <a:r>
              <a:rPr lang="en-GB" b="1" dirty="0"/>
              <a:t>Tablet picture attribution</a:t>
            </a:r>
            <a:r>
              <a:rPr lang="en-GB" dirty="0"/>
              <a:t>: David McKelvey</a:t>
            </a:r>
            <a:br>
              <a:rPr lang="en-GB" dirty="0"/>
            </a:br>
            <a:r>
              <a:rPr lang="en-GB" dirty="0"/>
              <a:t>https://www.flickr.com/photos/dgmckelvey/9634760039 </a:t>
            </a:r>
          </a:p>
          <a:p>
            <a:r>
              <a:rPr lang="en-GB" dirty="0"/>
              <a:t>https://creativecommons.org/licenses/by-nc-nd/2.0/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755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B 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053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In </a:t>
            </a:r>
            <a:r>
              <a:rPr lang="en-GB" dirty="0" err="1"/>
              <a:t>Brasilien</a:t>
            </a:r>
            <a:r>
              <a:rPr lang="en-GB" dirty="0"/>
              <a:t> </a:t>
            </a:r>
            <a:r>
              <a:rPr lang="en-GB" dirty="0" err="1"/>
              <a:t>gibt</a:t>
            </a:r>
            <a:r>
              <a:rPr lang="en-GB" dirty="0"/>
              <a:t> es </a:t>
            </a:r>
            <a:r>
              <a:rPr lang="en-GB" dirty="0" err="1"/>
              <a:t>viele</a:t>
            </a:r>
            <a:r>
              <a:rPr lang="en-GB" dirty="0"/>
              <a:t> </a:t>
            </a:r>
            <a:r>
              <a:rPr lang="en-GB" dirty="0" err="1"/>
              <a:t>Urwälder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Das Land hat </a:t>
            </a:r>
            <a:r>
              <a:rPr lang="en-GB" dirty="0" err="1"/>
              <a:t>Staaten</a:t>
            </a:r>
            <a:r>
              <a:rPr lang="en-GB" dirty="0"/>
              <a:t> </a:t>
            </a:r>
            <a:r>
              <a:rPr lang="en-GB" dirty="0" err="1"/>
              <a:t>wie</a:t>
            </a:r>
            <a:r>
              <a:rPr lang="en-GB" dirty="0"/>
              <a:t> Deutschland.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Es hat </a:t>
            </a:r>
            <a:r>
              <a:rPr lang="en-GB" dirty="0" err="1"/>
              <a:t>auch</a:t>
            </a:r>
            <a:r>
              <a:rPr lang="en-GB" dirty="0"/>
              <a:t> </a:t>
            </a:r>
            <a:r>
              <a:rPr lang="en-GB" dirty="0" err="1"/>
              <a:t>schöne</a:t>
            </a:r>
            <a:r>
              <a:rPr lang="en-GB" dirty="0"/>
              <a:t> </a:t>
            </a:r>
            <a:r>
              <a:rPr lang="en-GB" dirty="0" err="1"/>
              <a:t>Strände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Und </a:t>
            </a:r>
            <a:r>
              <a:rPr lang="en-GB" dirty="0" err="1"/>
              <a:t>viele</a:t>
            </a:r>
            <a:r>
              <a:rPr lang="en-GB" dirty="0"/>
              <a:t> </a:t>
            </a:r>
            <a:r>
              <a:rPr lang="en-GB" dirty="0" err="1"/>
              <a:t>Tierarten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Leider</a:t>
            </a:r>
            <a:r>
              <a:rPr lang="en-GB" dirty="0"/>
              <a:t> </a:t>
            </a:r>
            <a:r>
              <a:rPr lang="en-GB" dirty="0" err="1"/>
              <a:t>gibt</a:t>
            </a:r>
            <a:r>
              <a:rPr lang="en-GB" dirty="0"/>
              <a:t> es </a:t>
            </a:r>
            <a:r>
              <a:rPr lang="en-GB" dirty="0" err="1"/>
              <a:t>auch</a:t>
            </a:r>
            <a:r>
              <a:rPr lang="en-GB" dirty="0"/>
              <a:t> </a:t>
            </a:r>
            <a:r>
              <a:rPr lang="en-GB" dirty="0" err="1"/>
              <a:t>Probleme</a:t>
            </a:r>
            <a:r>
              <a:rPr lang="en-GB" dirty="0"/>
              <a:t> </a:t>
            </a:r>
            <a:r>
              <a:rPr lang="en-GB" dirty="0" err="1"/>
              <a:t>mit</a:t>
            </a:r>
            <a:r>
              <a:rPr lang="en-GB" dirty="0"/>
              <a:t> </a:t>
            </a:r>
            <a:r>
              <a:rPr lang="en-GB" dirty="0" err="1"/>
              <a:t>Bränden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Menschen in </a:t>
            </a:r>
            <a:r>
              <a:rPr lang="en-GB" dirty="0" err="1"/>
              <a:t>diesen</a:t>
            </a:r>
            <a:r>
              <a:rPr lang="en-GB" dirty="0"/>
              <a:t> </a:t>
            </a:r>
            <a:r>
              <a:rPr lang="en-GB" dirty="0" err="1"/>
              <a:t>Gebieten</a:t>
            </a:r>
            <a:r>
              <a:rPr lang="en-GB" dirty="0"/>
              <a:t> </a:t>
            </a:r>
            <a:r>
              <a:rPr lang="en-GB" dirty="0" err="1"/>
              <a:t>müssen</a:t>
            </a:r>
            <a:r>
              <a:rPr lang="en-GB" dirty="0"/>
              <a:t> </a:t>
            </a:r>
            <a:r>
              <a:rPr lang="en-GB" dirty="0" err="1"/>
              <a:t>flüchten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a:t>
            </a:r>
            <a:r>
              <a:rPr lang="en-GB" dirty="0" err="1"/>
              <a:t>Soldaten</a:t>
            </a:r>
            <a:r>
              <a:rPr lang="en-GB" dirty="0"/>
              <a:t> </a:t>
            </a:r>
            <a:r>
              <a:rPr lang="en-GB" dirty="0" err="1"/>
              <a:t>helfen</a:t>
            </a:r>
            <a:r>
              <a:rPr lang="en-GB" dirty="0"/>
              <a:t> </a:t>
            </a:r>
            <a:r>
              <a:rPr lang="en-GB" dirty="0" err="1"/>
              <a:t>ihnen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habe</a:t>
            </a:r>
            <a:r>
              <a:rPr lang="en-GB" dirty="0"/>
              <a:t> </a:t>
            </a:r>
            <a:r>
              <a:rPr lang="en-GB" dirty="0" err="1"/>
              <a:t>Dutzende</a:t>
            </a:r>
            <a:r>
              <a:rPr lang="en-GB" dirty="0"/>
              <a:t> von </a:t>
            </a:r>
            <a:r>
              <a:rPr lang="en-GB" dirty="0" err="1"/>
              <a:t>Bildern</a:t>
            </a:r>
            <a:r>
              <a:rPr lang="en-GB" dirty="0"/>
              <a:t> von </a:t>
            </a:r>
            <a:r>
              <a:rPr lang="en-GB" dirty="0" err="1"/>
              <a:t>Brasilien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Brasilien</a:t>
            </a:r>
            <a:r>
              <a:rPr lang="en-GB" baseline="0" dirty="0"/>
              <a:t> [2649] </a:t>
            </a:r>
            <a:r>
              <a:rPr lang="en-GB" baseline="0" dirty="0" err="1"/>
              <a:t>Urwald</a:t>
            </a:r>
            <a:r>
              <a:rPr lang="en-GB" baseline="0" dirty="0"/>
              <a:t> [&gt;5009] Brand [3937] </a:t>
            </a:r>
            <a:r>
              <a:rPr lang="en-GB" baseline="0" dirty="0" err="1"/>
              <a:t>Gebiet</a:t>
            </a:r>
            <a:r>
              <a:rPr lang="en-GB" baseline="0" dirty="0"/>
              <a:t> [1110] </a:t>
            </a:r>
            <a:r>
              <a:rPr lang="en-GB" baseline="0" dirty="0" err="1"/>
              <a:t>Soldat</a:t>
            </a:r>
            <a:r>
              <a:rPr lang="en-GB" baseline="0" dirty="0"/>
              <a:t> [1267] </a:t>
            </a:r>
            <a:r>
              <a:rPr lang="en-GB" baseline="0" dirty="0" err="1"/>
              <a:t>Dutzend</a:t>
            </a:r>
            <a:r>
              <a:rPr lang="en-GB" baseline="0" dirty="0"/>
              <a:t> [2110]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35164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to revise in productive mode/written modality 12 items of vocabulary from this week’s new set,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a:t>
            </a:r>
          </a:p>
          <a:p>
            <a:r>
              <a:rPr lang="en-GB" baseline="0" dirty="0"/>
              <a:t>3. Write down the German word before the picture has faded away.</a:t>
            </a:r>
            <a:br>
              <a:rPr lang="en-GB" baseline="0" dirty="0"/>
            </a:br>
            <a:r>
              <a:rPr lang="en-GB" baseline="0" dirty="0"/>
              <a:t>4. Ensure that gender/definite articles are written for any nouns.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ANSWERS</a:t>
            </a:r>
          </a:p>
          <a:p>
            <a:pPr marL="0" indent="0">
              <a:buNone/>
            </a:pPr>
            <a:r>
              <a:rPr lang="en-GB" sz="1800" b="0" i="0" u="none" strike="noStrike" dirty="0">
                <a:solidFill>
                  <a:srgbClr val="000000"/>
                </a:solidFill>
                <a:effectLst/>
                <a:latin typeface="Century Gothic" panose="020B0502020202020204" pitchFamily="34" charset="0"/>
              </a:rPr>
              <a:t>A. die Kunst</a:t>
            </a:r>
            <a:r>
              <a:rPr lang="en-GB" dirty="0"/>
              <a:t> </a:t>
            </a:r>
          </a:p>
          <a:p>
            <a:pPr marL="0" indent="0">
              <a:buNone/>
            </a:pPr>
            <a:r>
              <a:rPr lang="en-GB" baseline="0" dirty="0"/>
              <a:t>B. </a:t>
            </a:r>
            <a:r>
              <a:rPr lang="en-GB" baseline="0" dirty="0" err="1"/>
              <a:t>Schüler</a:t>
            </a:r>
            <a:endParaRPr lang="en-GB" baseline="0" dirty="0"/>
          </a:p>
          <a:p>
            <a:r>
              <a:rPr lang="en-GB" baseline="0" dirty="0"/>
              <a:t>C. </a:t>
            </a:r>
            <a:r>
              <a:rPr lang="en-GB" baseline="0" dirty="0" err="1"/>
              <a:t>nochmal</a:t>
            </a:r>
            <a:endParaRPr lang="en-GB" baseline="0" dirty="0"/>
          </a:p>
          <a:p>
            <a:r>
              <a:rPr lang="en-GB" baseline="0" dirty="0"/>
              <a:t>D. das Heft</a:t>
            </a:r>
          </a:p>
          <a:p>
            <a:r>
              <a:rPr lang="en-GB" baseline="0" dirty="0"/>
              <a:t>E.  das </a:t>
            </a:r>
            <a:r>
              <a:rPr lang="en-GB" baseline="0" dirty="0" err="1"/>
              <a:t>Beispiel</a:t>
            </a:r>
            <a:endParaRPr lang="en-GB" baseline="0" dirty="0"/>
          </a:p>
          <a:p>
            <a:r>
              <a:rPr lang="en-GB" baseline="0" dirty="0"/>
              <a:t>F.  das Ding</a:t>
            </a:r>
          </a:p>
          <a:p>
            <a:r>
              <a:rPr lang="en-GB" baseline="0" dirty="0"/>
              <a:t>G. die </a:t>
            </a:r>
            <a:r>
              <a:rPr lang="en-GB" baseline="0" dirty="0" err="1"/>
              <a:t>Jacke</a:t>
            </a:r>
            <a:endParaRPr lang="en-GB" baseline="0" dirty="0"/>
          </a:p>
          <a:p>
            <a:r>
              <a:rPr lang="en-GB" baseline="0" dirty="0"/>
              <a:t>H. </a:t>
            </a:r>
            <a:r>
              <a:rPr lang="en-GB" baseline="0" dirty="0" err="1"/>
              <a:t>gewinnen</a:t>
            </a:r>
            <a:endParaRPr lang="en-GB" baseline="0" dirty="0"/>
          </a:p>
          <a:p>
            <a:r>
              <a:rPr lang="en-GB" baseline="0" dirty="0"/>
              <a:t>I.  </a:t>
            </a:r>
            <a:r>
              <a:rPr lang="en-GB" baseline="0" dirty="0" err="1"/>
              <a:t>streng</a:t>
            </a:r>
            <a:endParaRPr lang="en-GB" baseline="0" dirty="0"/>
          </a:p>
          <a:p>
            <a:r>
              <a:rPr lang="en-GB" baseline="0" dirty="0"/>
              <a:t>J.  der </a:t>
            </a:r>
            <a:r>
              <a:rPr lang="en-GB" baseline="0" dirty="0" err="1"/>
              <a:t>Gutschein</a:t>
            </a:r>
            <a:endParaRPr lang="en-GB" baseline="0" dirty="0"/>
          </a:p>
          <a:p>
            <a:r>
              <a:rPr lang="en-GB" baseline="0" dirty="0"/>
              <a:t>K. der Rock</a:t>
            </a:r>
          </a:p>
          <a:p>
            <a:r>
              <a:rPr lang="en-GB" baseline="0" dirty="0"/>
              <a:t>L. der Stoff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7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Procedure:</a:t>
            </a:r>
          </a:p>
          <a:p>
            <a:r>
              <a:rPr lang="en-GB" baseline="0" dirty="0"/>
              <a:t>Elicit oral answers from students and click to reveal the answers in alphabetical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ANSWERS</a:t>
            </a:r>
          </a:p>
          <a:p>
            <a:pPr marL="0" indent="0">
              <a:buNone/>
            </a:pPr>
            <a:r>
              <a:rPr lang="en-GB" sz="1800" b="0" i="0" u="none" strike="noStrike" dirty="0">
                <a:solidFill>
                  <a:srgbClr val="000000"/>
                </a:solidFill>
                <a:effectLst/>
                <a:latin typeface="Century Gothic" panose="020B0502020202020204" pitchFamily="34" charset="0"/>
              </a:rPr>
              <a:t>A. die Kunst</a:t>
            </a:r>
            <a:r>
              <a:rPr lang="en-GB" dirty="0"/>
              <a:t> </a:t>
            </a:r>
          </a:p>
          <a:p>
            <a:pPr marL="0" indent="0">
              <a:buNone/>
            </a:pPr>
            <a:r>
              <a:rPr lang="en-GB" baseline="0" dirty="0"/>
              <a:t>B. </a:t>
            </a:r>
            <a:r>
              <a:rPr lang="en-GB" baseline="0" dirty="0" err="1"/>
              <a:t>Schüler</a:t>
            </a:r>
            <a:endParaRPr lang="en-GB" baseline="0" dirty="0"/>
          </a:p>
          <a:p>
            <a:r>
              <a:rPr lang="en-GB" baseline="0" dirty="0"/>
              <a:t>C. </a:t>
            </a:r>
            <a:r>
              <a:rPr lang="en-GB" baseline="0" dirty="0" err="1"/>
              <a:t>nochmal</a:t>
            </a:r>
            <a:endParaRPr lang="en-GB" baseline="0" dirty="0"/>
          </a:p>
          <a:p>
            <a:r>
              <a:rPr lang="en-GB" baseline="0" dirty="0"/>
              <a:t>D. das Heft</a:t>
            </a:r>
          </a:p>
          <a:p>
            <a:r>
              <a:rPr lang="en-GB" baseline="0" dirty="0"/>
              <a:t>E.  das </a:t>
            </a:r>
            <a:r>
              <a:rPr lang="en-GB" baseline="0" dirty="0" err="1"/>
              <a:t>Beispiel</a:t>
            </a:r>
            <a:endParaRPr lang="en-GB" baseline="0" dirty="0"/>
          </a:p>
          <a:p>
            <a:r>
              <a:rPr lang="en-GB" baseline="0" dirty="0"/>
              <a:t>F.  das Ding</a:t>
            </a:r>
          </a:p>
          <a:p>
            <a:r>
              <a:rPr lang="en-GB" baseline="0" dirty="0"/>
              <a:t>G. die </a:t>
            </a:r>
            <a:r>
              <a:rPr lang="en-GB" baseline="0" dirty="0" err="1"/>
              <a:t>Jacke</a:t>
            </a:r>
            <a:endParaRPr lang="en-GB" baseline="0" dirty="0"/>
          </a:p>
          <a:p>
            <a:r>
              <a:rPr lang="en-GB" baseline="0" dirty="0"/>
              <a:t>H. </a:t>
            </a:r>
            <a:r>
              <a:rPr lang="en-GB" baseline="0" dirty="0" err="1"/>
              <a:t>gewinnen</a:t>
            </a:r>
            <a:endParaRPr lang="en-GB" baseline="0" dirty="0"/>
          </a:p>
          <a:p>
            <a:r>
              <a:rPr lang="en-GB" baseline="0" dirty="0"/>
              <a:t>I.  </a:t>
            </a:r>
            <a:r>
              <a:rPr lang="en-GB" baseline="0" dirty="0" err="1"/>
              <a:t>streng</a:t>
            </a:r>
            <a:endParaRPr lang="en-GB" baseline="0" dirty="0"/>
          </a:p>
          <a:p>
            <a:r>
              <a:rPr lang="en-GB" baseline="0" dirty="0"/>
              <a:t>J.  der </a:t>
            </a:r>
            <a:r>
              <a:rPr lang="en-GB" baseline="0" dirty="0" err="1"/>
              <a:t>Gutschein</a:t>
            </a:r>
            <a:endParaRPr lang="en-GB" baseline="0" dirty="0"/>
          </a:p>
          <a:p>
            <a:r>
              <a:rPr lang="en-GB" baseline="0" dirty="0"/>
              <a:t>K. der Rock</a:t>
            </a:r>
          </a:p>
          <a:p>
            <a:r>
              <a:rPr lang="en-GB" baseline="0" dirty="0"/>
              <a:t>L. der Stoff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3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previous teaching of subject, object and indirect object pronouns.</a:t>
            </a:r>
            <a:br>
              <a:rPr lang="en-GB" b="0" dirty="0"/>
            </a:br>
            <a:br>
              <a:rPr lang="en-GB"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recap indirect object pronouns.</a:t>
            </a:r>
          </a:p>
          <a:p>
            <a:endParaRPr lang="en-GB" b="1" dirty="0"/>
          </a:p>
          <a:p>
            <a:r>
              <a:rPr lang="en-GB" b="1" dirty="0"/>
              <a:t>Procedure:</a:t>
            </a:r>
            <a:br>
              <a:rPr lang="en-GB" dirty="0"/>
            </a:br>
            <a:r>
              <a:rPr lang="en-GB" dirty="0"/>
              <a:t>1. Click to animate</a:t>
            </a:r>
            <a:r>
              <a:rPr lang="en-GB" baseline="0" dirty="0"/>
              <a:t> the explanation. First draw out the difference between the first two examples.</a:t>
            </a:r>
            <a:endParaRPr lang="en-GB" dirty="0"/>
          </a:p>
          <a:p>
            <a:r>
              <a:rPr lang="en-GB" dirty="0"/>
              <a:t>2. Ensure students’ understanding at each stage.</a:t>
            </a:r>
          </a:p>
          <a:p>
            <a:endParaRPr lang="en-GB" dirty="0"/>
          </a:p>
          <a:p>
            <a:r>
              <a:rPr lang="en-GB" b="1" dirty="0"/>
              <a:t>Transcript:</a:t>
            </a:r>
          </a:p>
          <a:p>
            <a:r>
              <a:rPr lang="en-GB" dirty="0"/>
              <a:t>-Mia,</a:t>
            </a:r>
            <a:r>
              <a:rPr lang="en-GB" baseline="0" dirty="0"/>
              <a:t> </a:t>
            </a:r>
            <a:r>
              <a:rPr lang="en-GB" baseline="0" dirty="0" err="1"/>
              <a:t>ich</a:t>
            </a:r>
            <a:r>
              <a:rPr lang="en-GB" baseline="0" dirty="0"/>
              <a:t> </a:t>
            </a:r>
            <a:r>
              <a:rPr lang="en-GB" baseline="0" dirty="0" err="1"/>
              <a:t>frage</a:t>
            </a:r>
            <a:r>
              <a:rPr lang="en-GB" baseline="0" dirty="0"/>
              <a:t> dich!</a:t>
            </a:r>
          </a:p>
          <a:p>
            <a:r>
              <a:rPr lang="en-GB" baseline="0" dirty="0"/>
              <a:t>-</a:t>
            </a:r>
            <a:r>
              <a:rPr lang="en-GB" baseline="0" dirty="0" err="1"/>
              <a:t>Ja</a:t>
            </a:r>
            <a:r>
              <a:rPr lang="en-GB" baseline="0" dirty="0"/>
              <a:t> Wolfgang, und </a:t>
            </a:r>
            <a:r>
              <a:rPr lang="en-GB" baseline="0" dirty="0" err="1"/>
              <a:t>ich</a:t>
            </a:r>
            <a:r>
              <a:rPr lang="en-GB" baseline="0" dirty="0"/>
              <a:t> </a:t>
            </a:r>
            <a:r>
              <a:rPr lang="en-GB" baseline="0" dirty="0" err="1"/>
              <a:t>anworte</a:t>
            </a:r>
            <a:r>
              <a:rPr lang="en-GB" baseline="0" dirty="0"/>
              <a:t> </a:t>
            </a:r>
            <a:r>
              <a:rPr lang="en-GB" baseline="0" dirty="0" err="1"/>
              <a:t>dir</a:t>
            </a:r>
            <a:r>
              <a:rPr lang="en-GB" baseline="0" dirty="0"/>
              <a:t>!</a:t>
            </a:r>
          </a:p>
          <a:p>
            <a:r>
              <a:rPr lang="en-GB" baseline="0" dirty="0"/>
              <a:t>-</a:t>
            </a:r>
            <a:r>
              <a:rPr lang="en-GB" baseline="0" dirty="0" err="1"/>
              <a:t>Mutti</a:t>
            </a:r>
            <a:r>
              <a:rPr lang="en-GB" baseline="0" dirty="0"/>
              <a:t>, </a:t>
            </a:r>
            <a:r>
              <a:rPr lang="en-GB" baseline="0" dirty="0" err="1"/>
              <a:t>ich</a:t>
            </a:r>
            <a:r>
              <a:rPr lang="en-GB" baseline="0" dirty="0"/>
              <a:t> </a:t>
            </a:r>
            <a:r>
              <a:rPr lang="en-GB" baseline="0" dirty="0" err="1"/>
              <a:t>frage</a:t>
            </a:r>
            <a:r>
              <a:rPr lang="en-GB" baseline="0" dirty="0"/>
              <a:t> </a:t>
            </a:r>
            <a:r>
              <a:rPr lang="en-GB" baseline="0" dirty="0" err="1"/>
              <a:t>sie</a:t>
            </a:r>
            <a:r>
              <a:rPr lang="en-GB" baseline="0" dirty="0"/>
              <a:t>!</a:t>
            </a:r>
          </a:p>
          <a:p>
            <a:r>
              <a:rPr lang="en-GB" baseline="0" dirty="0"/>
              <a:t>-</a:t>
            </a:r>
            <a:r>
              <a:rPr lang="en-GB" baseline="0" dirty="0" err="1"/>
              <a:t>Mutti</a:t>
            </a:r>
            <a:r>
              <a:rPr lang="en-GB" baseline="0" dirty="0"/>
              <a:t>, ich </a:t>
            </a:r>
            <a:r>
              <a:rPr lang="en-GB" baseline="0" dirty="0" err="1"/>
              <a:t>antworte</a:t>
            </a:r>
            <a:r>
              <a:rPr lang="en-GB" baseline="0" dirty="0"/>
              <a:t> </a:t>
            </a:r>
            <a:r>
              <a:rPr lang="en-GB" baseline="0" dirty="0" err="1"/>
              <a:t>ihm</a:t>
            </a:r>
            <a:r>
              <a:rPr lang="en-GB" baseline="0" dirty="0"/>
              <a:t>!</a:t>
            </a:r>
          </a:p>
          <a:p>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On slide 9 we suggest that it might help students to think of the structure as:  </a:t>
            </a:r>
            <a:r>
              <a:rPr kumimoji="0" lang="en-GB" sz="1200" b="0" i="1" u="none" strike="noStrike" kern="1200" cap="none" spc="0" normalizeH="0" baseline="0" noProof="0" dirty="0">
                <a:ln>
                  <a:noFill/>
                </a:ln>
                <a:solidFill>
                  <a:prstClr val="white"/>
                </a:solidFill>
                <a:effectLst/>
                <a:uLnTx/>
                <a:uFillTx/>
                <a:latin typeface="Century Gothic" panose="020F0302020204030204"/>
                <a:ea typeface="+mn-ea"/>
                <a:cs typeface="+mn-cs"/>
              </a:rPr>
              <a:t>We </a:t>
            </a:r>
            <a:r>
              <a:rPr kumimoji="0" lang="en-GB" sz="1200" b="1" i="1" u="none" strike="noStrike" kern="1200" cap="none" spc="0" normalizeH="0" baseline="0" noProof="0" dirty="0">
                <a:ln>
                  <a:noFill/>
                </a:ln>
                <a:solidFill>
                  <a:prstClr val="white"/>
                </a:solidFill>
                <a:effectLst/>
                <a:uLnTx/>
                <a:uFillTx/>
                <a:latin typeface="Century Gothic" panose="020F0302020204030204"/>
                <a:ea typeface="+mn-ea"/>
                <a:cs typeface="+mn-cs"/>
              </a:rPr>
              <a:t>give an answer to </a:t>
            </a:r>
            <a:r>
              <a:rPr kumimoji="0" lang="en-GB" sz="1200" b="0" i="1" u="none" strike="noStrike" kern="1200" cap="none" spc="0" normalizeH="0" baseline="0" noProof="0" dirty="0">
                <a:ln>
                  <a:noFill/>
                </a:ln>
                <a:solidFill>
                  <a:prstClr val="white"/>
                </a:solidFill>
                <a:effectLst/>
                <a:uLnTx/>
                <a:uFillTx/>
                <a:latin typeface="Century Gothic" panose="020F0302020204030204"/>
                <a:ea typeface="+mn-ea"/>
                <a:cs typeface="+mn-cs"/>
              </a:rPr>
              <a:t>the teacher.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We haven’t added that to the slide as it has quite a lot of information but teachers might like to explain it this way to students, here.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7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aural recognition and comprehension of direct and indirect object pronouns.</a:t>
            </a:r>
            <a:br>
              <a:rPr lang="en-GB" dirty="0"/>
            </a:br>
            <a:br>
              <a:rPr lang="en-GB" dirty="0"/>
            </a:br>
            <a:r>
              <a:rPr lang="en-GB" b="1" dirty="0"/>
              <a:t>Procedure:</a:t>
            </a:r>
            <a:br>
              <a:rPr lang="en-GB" dirty="0"/>
            </a:br>
            <a:r>
              <a:rPr lang="en-GB" dirty="0"/>
              <a:t>1. Click on the audio buttons in the speech marks to hear each sentence.</a:t>
            </a:r>
          </a:p>
          <a:p>
            <a:r>
              <a:rPr lang="en-GB" dirty="0"/>
              <a:t>2. Ask students to identify whether the pronoun they hear is direct or indirect.</a:t>
            </a:r>
          </a:p>
          <a:p>
            <a:r>
              <a:rPr lang="en-GB" dirty="0"/>
              <a:t>3. Click to reveal answers.</a:t>
            </a:r>
            <a:br>
              <a:rPr lang="en-GB" dirty="0"/>
            </a:br>
            <a:r>
              <a:rPr lang="en-GB" dirty="0"/>
              <a:t>4. Time allowing, students listen again and translate what they hear. Teacher to elicit and give oral feedback.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(Heidi)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Ich antworte ihm.</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(Mia) Sie hilft ihr.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(Mia) Wer fragt dich?</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(Wolf) Ich rufe ihn jetzt.</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(Katja) Er verspricht mir zu helfen.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(Katja) sie dankt ihm.</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(Mehmet) Ich denke, er mag sie!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(Herr Mürrisch) </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interessiert</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mich</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nicht</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Ruhe</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bitte!!!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order of two object nouns in a sentence, indirect before direct object.</a:t>
            </a:r>
            <a:br>
              <a:rPr lang="en-GB" dirty="0"/>
            </a:br>
            <a:br>
              <a:rPr lang="en-GB" dirty="0"/>
            </a:br>
            <a:r>
              <a:rPr lang="en-GB" b="1" dirty="0"/>
              <a:t>Procedure:</a:t>
            </a:r>
            <a:br>
              <a:rPr lang="en-GB" dirty="0"/>
            </a:br>
            <a:r>
              <a:rPr lang="en-GB" dirty="0"/>
              <a:t>1. Click through the animations to present the information.</a:t>
            </a:r>
          </a:p>
          <a:p>
            <a:r>
              <a:rPr lang="en-GB" dirty="0"/>
              <a:t>2. Elicit the English translations, where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1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png"/><Relationship Id="rId7" Type="http://schemas.openxmlformats.org/officeDocument/2006/relationships/audio" Target="../media/audio32.wav"/><Relationship Id="rId12" Type="http://schemas.openxmlformats.org/officeDocument/2006/relationships/audio" Target="../media/audio36.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image" Target="../media/image28.jpeg"/><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jpg"/><Relationship Id="rId7" Type="http://schemas.openxmlformats.org/officeDocument/2006/relationships/audio" Target="../media/audio39.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image" Target="../media/image3.pn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4.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4.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6.gif"/><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38.png"/><Relationship Id="rId4" Type="http://schemas.openxmlformats.org/officeDocument/2006/relationships/notesSlide" Target="../notesSlides/notesSlide21.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1.jpg"/><Relationship Id="rId7" Type="http://schemas.openxmlformats.org/officeDocument/2006/relationships/image" Target="../media/image7.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8" Type="http://schemas.openxmlformats.org/officeDocument/2006/relationships/hyperlink" Target="https://quizlet.com/gb/607964230/year-9-german-term-31-week-1-flash-cards/" TargetMode="External"/><Relationship Id="rId3" Type="http://schemas.openxmlformats.org/officeDocument/2006/relationships/image" Target="../media/image3.png"/><Relationship Id="rId7" Type="http://schemas.openxmlformats.org/officeDocument/2006/relationships/hyperlink" Target="https://quizlet.com/gb/609987453/year-9-german-term-31-week-5-flash-cards/" TargetMode="External"/><Relationship Id="rId12"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resources.ncelp.org/concern/resources/wm117q27b?locale=en" TargetMode="External"/><Relationship Id="rId11" Type="http://schemas.openxmlformats.org/officeDocument/2006/relationships/image" Target="../media/image45.png"/><Relationship Id="rId5" Type="http://schemas.openxmlformats.org/officeDocument/2006/relationships/hyperlink" Target="https://drive.google.com/file/d/1OAa0qVNkUQtnqHsthayWE8Xyd5mpTAjF/view?usp=sharing" TargetMode="External"/><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https://quizlet.com/gb/597936958/year-9-german-term-12-week-6-flash-card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7.gif"/><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7.wav"/><Relationship Id="rId7"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22.gif"/><Relationship Id="rId5" Type="http://schemas.openxmlformats.org/officeDocument/2006/relationships/audio" Target="../media/audio19.wav"/><Relationship Id="rId10" Type="http://schemas.openxmlformats.org/officeDocument/2006/relationships/image" Target="../media/image21.gif"/><Relationship Id="rId4" Type="http://schemas.openxmlformats.org/officeDocument/2006/relationships/audio" Target="../media/audio18.wav"/><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25.gif"/><Relationship Id="rId3" Type="http://schemas.openxmlformats.org/officeDocument/2006/relationships/image" Target="../media/image1.jp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4.gif"/><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audio" Target="../media/audio25.wav"/><Relationship Id="rId5" Type="http://schemas.openxmlformats.org/officeDocument/2006/relationships/image" Target="../media/image5.gif"/><Relationship Id="rId15" Type="http://schemas.openxmlformats.org/officeDocument/2006/relationships/image" Target="../media/image7.gif"/><Relationship Id="rId10" Type="http://schemas.openxmlformats.org/officeDocument/2006/relationships/audio" Target="../media/audio24.wav"/><Relationship Id="rId4" Type="http://schemas.openxmlformats.org/officeDocument/2006/relationships/image" Target="../media/image3.png"/><Relationship Id="rId9" Type="http://schemas.openxmlformats.org/officeDocument/2006/relationships/audio" Target="../media/audio23.wav"/><Relationship Id="rId14" Type="http://schemas.openxmlformats.org/officeDocument/2006/relationships/audio" Target="../media/audio28.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336237"/>
            <a:ext cx="8733896" cy="1485422"/>
          </a:xfrm>
        </p:spPr>
        <p:txBody>
          <a:bodyPr>
            <a:normAutofit fontScale="90000"/>
          </a:bodyPr>
          <a:lstStyle/>
          <a:p>
            <a:pPr algn="l"/>
            <a:r>
              <a:rPr lang="en-GB" sz="4000" b="1" dirty="0">
                <a:solidFill>
                  <a:prstClr val="white"/>
                </a:solidFill>
              </a:rPr>
              <a:t>Talking about things you do for others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748083" cy="571756"/>
          </a:xfrm>
        </p:spPr>
        <p:txBody>
          <a:bodyPr>
            <a:normAutofit fontScale="92500"/>
          </a:bodyPr>
          <a:lstStyle/>
          <a:p>
            <a:pPr algn="l"/>
            <a:r>
              <a:rPr lang="en-GB" sz="3000" dirty="0">
                <a:solidFill>
                  <a:prstClr val="white"/>
                </a:solidFill>
              </a:rPr>
              <a:t>Word order in sentences with two objects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[b] [d]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53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25/1/22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Book, Blank, Write, Writing, Pen, Blank Book, Paper">
            <a:extLst>
              <a:ext uri="{FF2B5EF4-FFF2-40B4-BE49-F238E27FC236}">
                <a16:creationId xmlns:a16="http://schemas.microsoft.com/office/drawing/2014/main" id="{DE8FD6C1-4132-405A-B880-5753D623345A}"/>
              </a:ext>
            </a:extLst>
          </p:cNvPr>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4527" t="12417" r="16069" b="16236"/>
          <a:stretch/>
        </p:blipFill>
        <p:spPr bwMode="auto">
          <a:xfrm>
            <a:off x="58686" y="1852120"/>
            <a:ext cx="12074483" cy="4497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5791200" cy="869950"/>
          </a:xfrm>
          <a:prstGeom prst="rect">
            <a:avLst/>
          </a:prstGeom>
        </p:spPr>
      </p:pic>
      <p:sp>
        <p:nvSpPr>
          <p:cNvPr id="4" name="Title 3"/>
          <p:cNvSpPr>
            <a:spLocks noGrp="1"/>
          </p:cNvSpPr>
          <p:nvPr>
            <p:ph type="title"/>
          </p:nvPr>
        </p:nvSpPr>
        <p:spPr>
          <a:xfrm>
            <a:off x="0" y="294041"/>
            <a:ext cx="5624186" cy="707849"/>
          </a:xfrm>
        </p:spPr>
        <p:txBody>
          <a:bodyPr>
            <a:normAutofit/>
          </a:bodyPr>
          <a:lstStyle/>
          <a:p>
            <a:r>
              <a:rPr lang="en-GB" sz="3600" b="1" dirty="0">
                <a:solidFill>
                  <a:schemeClr val="bg1"/>
                </a:solidFill>
              </a:rPr>
              <a:t>Mia plant </a:t>
            </a:r>
            <a:r>
              <a:rPr lang="en-GB" sz="3600" b="1" dirty="0" err="1">
                <a:solidFill>
                  <a:schemeClr val="bg1"/>
                </a:solidFill>
              </a:rPr>
              <a:t>ihre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81847" y="2156443"/>
            <a:ext cx="5729359" cy="769441"/>
          </a:xfrm>
          <a:prstGeom prst="rect">
            <a:avLst/>
          </a:prstGeom>
          <a:noFill/>
        </p:spPr>
        <p:txBody>
          <a:bodyPr wrap="square" rtlCol="0">
            <a:spAutoFit/>
          </a:bodyPr>
          <a:lstStyle/>
          <a:p>
            <a:r>
              <a:rPr lang="de-DE" sz="2200" dirty="0">
                <a:solidFill>
                  <a:schemeClr val="accent5">
                    <a:lumMod val="50000"/>
                  </a:schemeClr>
                </a:solidFill>
              </a:rPr>
              <a:t>Mutti schenkt       </a:t>
            </a:r>
            <a:r>
              <a:rPr lang="de-DE" sz="2200" b="1" dirty="0">
                <a:solidFill>
                  <a:schemeClr val="accent5">
                    <a:lumMod val="50000"/>
                  </a:schemeClr>
                </a:solidFill>
              </a:rPr>
              <a:t>mir </a:t>
            </a:r>
            <a:r>
              <a:rPr lang="de-DE" sz="2200" dirty="0">
                <a:solidFill>
                  <a:schemeClr val="accent5">
                    <a:lumMod val="50000"/>
                  </a:schemeClr>
                </a:solidFill>
              </a:rPr>
              <a:t>     einen Gutschein, wenn ich gute Noten bekomme.</a:t>
            </a:r>
            <a:endParaRPr lang="en-US" sz="2200" dirty="0">
              <a:solidFill>
                <a:schemeClr val="accent5">
                  <a:lumMod val="50000"/>
                </a:schemeClr>
              </a:solidFill>
            </a:endParaRPr>
          </a:p>
        </p:txBody>
      </p:sp>
      <p:sp>
        <p:nvSpPr>
          <p:cNvPr id="2" name="Rectangle: Rounded Corners 1">
            <a:extLst>
              <a:ext uri="{FF2B5EF4-FFF2-40B4-BE49-F238E27FC236}">
                <a16:creationId xmlns:a16="http://schemas.microsoft.com/office/drawing/2014/main" id="{F069BAA2-0866-410D-AAE0-7BD8BFC6FD76}"/>
              </a:ext>
            </a:extLst>
          </p:cNvPr>
          <p:cNvSpPr/>
          <p:nvPr/>
        </p:nvSpPr>
        <p:spPr>
          <a:xfrm>
            <a:off x="2351375" y="2177143"/>
            <a:ext cx="1340285"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mir </a:t>
            </a:r>
            <a:r>
              <a:rPr lang="en-GB" sz="1800" b="1" dirty="0">
                <a:solidFill>
                  <a:schemeClr val="bg1"/>
                </a:solidFill>
              </a:rPr>
              <a:t>|</a:t>
            </a:r>
            <a:r>
              <a:rPr lang="en-GB" b="1" dirty="0" err="1">
                <a:solidFill>
                  <a:schemeClr val="bg1"/>
                </a:solidFill>
              </a:rPr>
              <a:t>mich</a:t>
            </a:r>
            <a:endParaRPr lang="en-GB" b="1" dirty="0">
              <a:solidFill>
                <a:schemeClr val="bg1"/>
              </a:solidFill>
            </a:endParaRPr>
          </a:p>
        </p:txBody>
      </p:sp>
      <p:sp>
        <p:nvSpPr>
          <p:cNvPr id="14" name="TextBox 13">
            <a:extLst>
              <a:ext uri="{FF2B5EF4-FFF2-40B4-BE49-F238E27FC236}">
                <a16:creationId xmlns:a16="http://schemas.microsoft.com/office/drawing/2014/main" id="{0B374143-E874-470E-999D-39373537C1C9}"/>
              </a:ext>
            </a:extLst>
          </p:cNvPr>
          <p:cNvSpPr txBox="1"/>
          <p:nvPr/>
        </p:nvSpPr>
        <p:spPr>
          <a:xfrm>
            <a:off x="9996" y="1237556"/>
            <a:ext cx="12397709" cy="769441"/>
          </a:xfrm>
          <a:prstGeom prst="rect">
            <a:avLst/>
          </a:prstGeom>
          <a:noFill/>
        </p:spPr>
        <p:txBody>
          <a:bodyPr wrap="square" rtlCol="0">
            <a:spAutoFit/>
          </a:bodyPr>
          <a:lstStyle/>
          <a:p>
            <a:r>
              <a:rPr lang="de-DE" sz="2200" dirty="0">
                <a:solidFill>
                  <a:schemeClr val="accent5">
                    <a:lumMod val="50000"/>
                  </a:schemeClr>
                </a:solidFill>
              </a:rPr>
              <a:t>Mia schreibt über ihre Woche in ihr Tagebuch.</a:t>
            </a:r>
            <a:br>
              <a:rPr lang="de-DE" sz="2200" dirty="0">
                <a:solidFill>
                  <a:schemeClr val="accent5">
                    <a:lumMod val="50000"/>
                  </a:schemeClr>
                </a:solidFill>
              </a:rPr>
            </a:br>
            <a:r>
              <a:rPr lang="de-DE" sz="2200" dirty="0">
                <a:solidFill>
                  <a:schemeClr val="accent5">
                    <a:lumMod val="50000"/>
                  </a:schemeClr>
                </a:solidFill>
              </a:rPr>
              <a:t>Schreib 1 – 8 und das richtige Pronomen. </a:t>
            </a:r>
            <a:endParaRPr lang="en-US" sz="2200" dirty="0">
              <a:solidFill>
                <a:schemeClr val="accent5">
                  <a:lumMod val="50000"/>
                </a:schemeClr>
              </a:solidFill>
            </a:endParaRPr>
          </a:p>
        </p:txBody>
      </p:sp>
      <p:sp>
        <p:nvSpPr>
          <p:cNvPr id="15" name="TextBox 14">
            <a:extLst>
              <a:ext uri="{FF2B5EF4-FFF2-40B4-BE49-F238E27FC236}">
                <a16:creationId xmlns:a16="http://schemas.microsoft.com/office/drawing/2014/main" id="{CC86E9BA-03F4-426F-B679-BD88DD46AEDF}"/>
              </a:ext>
            </a:extLst>
          </p:cNvPr>
          <p:cNvSpPr txBox="1"/>
          <p:nvPr/>
        </p:nvSpPr>
        <p:spPr>
          <a:xfrm>
            <a:off x="381847" y="3196518"/>
            <a:ext cx="5080246" cy="1107996"/>
          </a:xfrm>
          <a:prstGeom prst="rect">
            <a:avLst/>
          </a:prstGeom>
          <a:noFill/>
        </p:spPr>
        <p:txBody>
          <a:bodyPr wrap="square" rtlCol="0">
            <a:spAutoFit/>
          </a:bodyPr>
          <a:lstStyle/>
          <a:p>
            <a:r>
              <a:rPr lang="de-DE" sz="2200" dirty="0">
                <a:solidFill>
                  <a:schemeClr val="accent5">
                    <a:lumMod val="50000"/>
                  </a:schemeClr>
                </a:solidFill>
              </a:rPr>
              <a:t>Sie kauft       </a:t>
            </a:r>
            <a:r>
              <a:rPr lang="de-DE" sz="2200" b="1" dirty="0">
                <a:solidFill>
                  <a:schemeClr val="accent5">
                    <a:lumMod val="50000"/>
                  </a:schemeClr>
                </a:solidFill>
              </a:rPr>
              <a:t>meinem</a:t>
            </a:r>
            <a:r>
              <a:rPr lang="de-DE" sz="2200" dirty="0">
                <a:solidFill>
                  <a:schemeClr val="accent5">
                    <a:lumMod val="50000"/>
                  </a:schemeClr>
                </a:solidFill>
              </a:rPr>
              <a:t>         Bruder neue Schuhe.</a:t>
            </a:r>
          </a:p>
          <a:p>
            <a:pPr algn="l"/>
            <a:endParaRPr lang="en-GB" sz="2200" dirty="0">
              <a:solidFill>
                <a:schemeClr val="accent5">
                  <a:lumMod val="50000"/>
                </a:schemeClr>
              </a:solidFill>
            </a:endParaRPr>
          </a:p>
        </p:txBody>
      </p:sp>
      <p:sp>
        <p:nvSpPr>
          <p:cNvPr id="17" name="TextBox 16">
            <a:extLst>
              <a:ext uri="{FF2B5EF4-FFF2-40B4-BE49-F238E27FC236}">
                <a16:creationId xmlns:a16="http://schemas.microsoft.com/office/drawing/2014/main" id="{6E341957-2A78-49C1-ABDB-35B2AD042AD9}"/>
              </a:ext>
            </a:extLst>
          </p:cNvPr>
          <p:cNvSpPr txBox="1"/>
          <p:nvPr/>
        </p:nvSpPr>
        <p:spPr>
          <a:xfrm>
            <a:off x="348290" y="4310061"/>
            <a:ext cx="8396487" cy="769441"/>
          </a:xfrm>
          <a:prstGeom prst="rect">
            <a:avLst/>
          </a:prstGeom>
          <a:noFill/>
        </p:spPr>
        <p:txBody>
          <a:bodyPr wrap="square" rtlCol="0">
            <a:spAutoFit/>
          </a:bodyPr>
          <a:lstStyle/>
          <a:p>
            <a:r>
              <a:rPr lang="de-DE" sz="2200" dirty="0">
                <a:solidFill>
                  <a:schemeClr val="accent5">
                    <a:lumMod val="50000"/>
                  </a:schemeClr>
                </a:solidFill>
              </a:rPr>
              <a:t>Katjas Vater hilft    </a:t>
            </a:r>
            <a:r>
              <a:rPr lang="de-DE" sz="2200" b="1" dirty="0">
                <a:solidFill>
                  <a:schemeClr val="accent5">
                    <a:lumMod val="50000"/>
                  </a:schemeClr>
                </a:solidFill>
              </a:rPr>
              <a:t> ihr     </a:t>
            </a:r>
            <a:r>
              <a:rPr lang="de-DE" sz="2200" dirty="0">
                <a:solidFill>
                  <a:schemeClr val="accent5">
                    <a:lumMod val="50000"/>
                  </a:schemeClr>
                </a:solidFill>
              </a:rPr>
              <a:t>mit Mathematik.</a:t>
            </a:r>
          </a:p>
          <a:p>
            <a:pPr algn="l"/>
            <a:endParaRPr lang="en-GB" sz="2200" dirty="0">
              <a:solidFill>
                <a:schemeClr val="accent5">
                  <a:lumMod val="50000"/>
                </a:schemeClr>
              </a:solidFill>
            </a:endParaRPr>
          </a:p>
        </p:txBody>
      </p:sp>
      <p:sp>
        <p:nvSpPr>
          <p:cNvPr id="18" name="TextBox 17">
            <a:extLst>
              <a:ext uri="{FF2B5EF4-FFF2-40B4-BE49-F238E27FC236}">
                <a16:creationId xmlns:a16="http://schemas.microsoft.com/office/drawing/2014/main" id="{9386D69E-86CB-4691-8DBD-40FD2D63E5CA}"/>
              </a:ext>
            </a:extLst>
          </p:cNvPr>
          <p:cNvSpPr txBox="1"/>
          <p:nvPr/>
        </p:nvSpPr>
        <p:spPr>
          <a:xfrm>
            <a:off x="370136" y="5044720"/>
            <a:ext cx="5725791" cy="1107996"/>
          </a:xfrm>
          <a:prstGeom prst="rect">
            <a:avLst/>
          </a:prstGeom>
          <a:noFill/>
        </p:spPr>
        <p:txBody>
          <a:bodyPr wrap="square" rtlCol="0">
            <a:spAutoFit/>
          </a:bodyPr>
          <a:lstStyle/>
          <a:p>
            <a:r>
              <a:rPr lang="de-DE" sz="2200" dirty="0">
                <a:solidFill>
                  <a:schemeClr val="accent5">
                    <a:lumMod val="50000"/>
                  </a:schemeClr>
                </a:solidFill>
              </a:rPr>
              <a:t>Katja sagt „Er ist sehr nett und erklärt</a:t>
            </a:r>
          </a:p>
          <a:p>
            <a:r>
              <a:rPr lang="de-DE" sz="2200" dirty="0">
                <a:solidFill>
                  <a:schemeClr val="accent5">
                    <a:lumMod val="50000"/>
                  </a:schemeClr>
                </a:solidFill>
              </a:rPr>
              <a:t> </a:t>
            </a:r>
            <a:r>
              <a:rPr lang="de-DE" sz="2200" b="1" dirty="0">
                <a:solidFill>
                  <a:schemeClr val="accent5">
                    <a:lumMod val="50000"/>
                  </a:schemeClr>
                </a:solidFill>
              </a:rPr>
              <a:t>dir</a:t>
            </a:r>
            <a:r>
              <a:rPr lang="de-DE" sz="2200" dirty="0">
                <a:solidFill>
                  <a:schemeClr val="accent5">
                    <a:lumMod val="50000"/>
                  </a:schemeClr>
                </a:solidFill>
              </a:rPr>
              <a:t>          auch viel, wenn du das willst“. </a:t>
            </a:r>
          </a:p>
          <a:p>
            <a:pPr algn="l"/>
            <a:endParaRPr lang="en-GB" sz="2200" dirty="0">
              <a:solidFill>
                <a:schemeClr val="accent5">
                  <a:lumMod val="50000"/>
                </a:schemeClr>
              </a:solidFill>
            </a:endParaRPr>
          </a:p>
        </p:txBody>
      </p:sp>
      <p:sp>
        <p:nvSpPr>
          <p:cNvPr id="19" name="TextBox 18">
            <a:extLst>
              <a:ext uri="{FF2B5EF4-FFF2-40B4-BE49-F238E27FC236}">
                <a16:creationId xmlns:a16="http://schemas.microsoft.com/office/drawing/2014/main" id="{254B4495-6255-4948-9738-23A5EC0814CD}"/>
              </a:ext>
            </a:extLst>
          </p:cNvPr>
          <p:cNvSpPr txBox="1"/>
          <p:nvPr/>
        </p:nvSpPr>
        <p:spPr>
          <a:xfrm>
            <a:off x="6302590" y="2305490"/>
            <a:ext cx="5729360" cy="1138773"/>
          </a:xfrm>
          <a:prstGeom prst="rect">
            <a:avLst/>
          </a:prstGeom>
          <a:noFill/>
        </p:spPr>
        <p:txBody>
          <a:bodyPr wrap="square" rtlCol="0">
            <a:spAutoFit/>
          </a:bodyPr>
          <a:lstStyle/>
          <a:p>
            <a:r>
              <a:rPr lang="de-DE" sz="2200" dirty="0">
                <a:solidFill>
                  <a:schemeClr val="accent5">
                    <a:lumMod val="50000"/>
                  </a:schemeClr>
                </a:solidFill>
              </a:rPr>
              <a:t>Ich schreibe </a:t>
            </a:r>
            <a:r>
              <a:rPr lang="de-DE" sz="2200" b="1" dirty="0">
                <a:solidFill>
                  <a:schemeClr val="accent5">
                    <a:lumMod val="50000"/>
                  </a:schemeClr>
                </a:solidFill>
              </a:rPr>
              <a:t>meinem </a:t>
            </a:r>
            <a:r>
              <a:rPr lang="de-DE" sz="2200" dirty="0">
                <a:solidFill>
                  <a:schemeClr val="accent5">
                    <a:lumMod val="50000"/>
                  </a:schemeClr>
                </a:solidFill>
              </a:rPr>
              <a:t>                        Lehrer eine Liste mit Fragen. </a:t>
            </a:r>
          </a:p>
          <a:p>
            <a:pPr algn="l"/>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C06E8A0D-3058-4FF4-9A48-8689F96B6159}"/>
              </a:ext>
            </a:extLst>
          </p:cNvPr>
          <p:cNvSpPr txBox="1"/>
          <p:nvPr/>
        </p:nvSpPr>
        <p:spPr>
          <a:xfrm>
            <a:off x="6302590" y="3450294"/>
            <a:ext cx="8396487" cy="769441"/>
          </a:xfrm>
          <a:prstGeom prst="rect">
            <a:avLst/>
          </a:prstGeom>
          <a:noFill/>
        </p:spPr>
        <p:txBody>
          <a:bodyPr wrap="square" rtlCol="0">
            <a:spAutoFit/>
          </a:bodyPr>
          <a:lstStyle/>
          <a:p>
            <a:r>
              <a:rPr lang="de-DE" sz="2200" dirty="0">
                <a:solidFill>
                  <a:schemeClr val="accent5">
                    <a:lumMod val="50000"/>
                  </a:schemeClr>
                </a:solidFill>
              </a:rPr>
              <a:t>Ich danke </a:t>
            </a:r>
            <a:r>
              <a:rPr lang="de-DE" sz="2200" b="1" dirty="0">
                <a:solidFill>
                  <a:schemeClr val="accent5">
                    <a:lumMod val="50000"/>
                  </a:schemeClr>
                </a:solidFill>
              </a:rPr>
              <a:t>ihm</a:t>
            </a:r>
            <a:r>
              <a:rPr lang="de-DE" sz="2200" dirty="0">
                <a:solidFill>
                  <a:schemeClr val="accent5">
                    <a:lumMod val="50000"/>
                  </a:schemeClr>
                </a:solidFill>
              </a:rPr>
              <a:t>. </a:t>
            </a:r>
          </a:p>
          <a:p>
            <a:pPr algn="l"/>
            <a:endParaRPr lang="en-GB" sz="2200" dirty="0">
              <a:solidFill>
                <a:schemeClr val="accent5">
                  <a:lumMod val="50000"/>
                </a:schemeClr>
              </a:solidFill>
            </a:endParaRPr>
          </a:p>
        </p:txBody>
      </p:sp>
      <p:sp>
        <p:nvSpPr>
          <p:cNvPr id="21" name="TextBox 20">
            <a:extLst>
              <a:ext uri="{FF2B5EF4-FFF2-40B4-BE49-F238E27FC236}">
                <a16:creationId xmlns:a16="http://schemas.microsoft.com/office/drawing/2014/main" id="{9220D06C-293C-412D-AD46-1F3A69F9478B}"/>
              </a:ext>
            </a:extLst>
          </p:cNvPr>
          <p:cNvSpPr txBox="1"/>
          <p:nvPr/>
        </p:nvSpPr>
        <p:spPr>
          <a:xfrm>
            <a:off x="6263240" y="4436963"/>
            <a:ext cx="5891775" cy="1138773"/>
          </a:xfrm>
          <a:prstGeom prst="rect">
            <a:avLst/>
          </a:prstGeom>
          <a:noFill/>
        </p:spPr>
        <p:txBody>
          <a:bodyPr wrap="square" rtlCol="0">
            <a:spAutoFit/>
          </a:bodyPr>
          <a:lstStyle/>
          <a:p>
            <a:r>
              <a:rPr lang="de-DE" sz="2200" dirty="0">
                <a:solidFill>
                  <a:schemeClr val="accent5">
                    <a:lumMod val="50000"/>
                  </a:schemeClr>
                </a:solidFill>
              </a:rPr>
              <a:t>Ich gebe Wolfgang </a:t>
            </a:r>
            <a:r>
              <a:rPr lang="de-DE" sz="2200" b="1" dirty="0">
                <a:solidFill>
                  <a:schemeClr val="accent5">
                    <a:lumMod val="50000"/>
                  </a:schemeClr>
                </a:solidFill>
              </a:rPr>
              <a:t>mein</a:t>
            </a:r>
            <a:r>
              <a:rPr lang="de-DE" sz="2200" dirty="0">
                <a:solidFill>
                  <a:schemeClr val="accent5">
                    <a:lumMod val="50000"/>
                  </a:schemeClr>
                </a:solidFill>
              </a:rPr>
              <a:t>                              Heft. </a:t>
            </a:r>
          </a:p>
          <a:p>
            <a:pPr algn="l"/>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06C6A525-B481-41C2-B68D-121CA66BEE69}"/>
              </a:ext>
            </a:extLst>
          </p:cNvPr>
          <p:cNvSpPr txBox="1"/>
          <p:nvPr/>
        </p:nvSpPr>
        <p:spPr>
          <a:xfrm>
            <a:off x="6330108" y="5491310"/>
            <a:ext cx="8396487" cy="830997"/>
          </a:xfrm>
          <a:prstGeom prst="rect">
            <a:avLst/>
          </a:prstGeom>
          <a:noFill/>
        </p:spPr>
        <p:txBody>
          <a:bodyPr wrap="square" rtlCol="0">
            <a:spAutoFit/>
          </a:bodyPr>
          <a:lstStyle/>
          <a:p>
            <a:r>
              <a:rPr lang="de-DE" sz="2200" dirty="0">
                <a:solidFill>
                  <a:schemeClr val="accent5">
                    <a:lumMod val="50000"/>
                  </a:schemeClr>
                </a:solidFill>
              </a:rPr>
              <a:t>Er liest </a:t>
            </a:r>
            <a:r>
              <a:rPr lang="de-DE" sz="2200" b="1" dirty="0">
                <a:solidFill>
                  <a:schemeClr val="accent5">
                    <a:lumMod val="50000"/>
                  </a:schemeClr>
                </a:solidFill>
              </a:rPr>
              <a:t>es</a:t>
            </a:r>
            <a:r>
              <a:rPr lang="de-DE" sz="2200" dirty="0">
                <a:solidFill>
                  <a:schemeClr val="accent5">
                    <a:lumMod val="50000"/>
                  </a:schemeClr>
                </a:solidFill>
              </a:rPr>
              <a:t>. </a:t>
            </a:r>
          </a:p>
          <a:p>
            <a:pPr algn="l"/>
            <a:endParaRPr lang="en-GB" sz="2400" dirty="0">
              <a:solidFill>
                <a:schemeClr val="accent5">
                  <a:lumMod val="50000"/>
                </a:schemeClr>
              </a:solidFill>
            </a:endParaRPr>
          </a:p>
        </p:txBody>
      </p:sp>
      <p:sp>
        <p:nvSpPr>
          <p:cNvPr id="7" name="Rectangle: Rounded Corners 6">
            <a:extLst>
              <a:ext uri="{FF2B5EF4-FFF2-40B4-BE49-F238E27FC236}">
                <a16:creationId xmlns:a16="http://schemas.microsoft.com/office/drawing/2014/main" id="{E429C335-533D-4A04-B07B-9C3AAF435869}"/>
              </a:ext>
            </a:extLst>
          </p:cNvPr>
          <p:cNvSpPr/>
          <p:nvPr/>
        </p:nvSpPr>
        <p:spPr>
          <a:xfrm>
            <a:off x="1673440" y="3222941"/>
            <a:ext cx="2277306"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meinem</a:t>
            </a:r>
            <a:r>
              <a:rPr lang="en-GB" b="1" dirty="0">
                <a:solidFill>
                  <a:schemeClr val="bg1"/>
                </a:solidFill>
              </a:rPr>
              <a:t> </a:t>
            </a:r>
            <a:r>
              <a:rPr lang="en-GB" sz="1800" b="1" dirty="0">
                <a:solidFill>
                  <a:schemeClr val="bg1"/>
                </a:solidFill>
              </a:rPr>
              <a:t>|</a:t>
            </a:r>
            <a:r>
              <a:rPr lang="en-GB" b="1" dirty="0" err="1">
                <a:solidFill>
                  <a:schemeClr val="bg1"/>
                </a:solidFill>
              </a:rPr>
              <a:t>meinen</a:t>
            </a:r>
            <a:endParaRPr lang="en-GB" b="1" dirty="0">
              <a:solidFill>
                <a:schemeClr val="bg1"/>
              </a:solidFill>
            </a:endParaRPr>
          </a:p>
        </p:txBody>
      </p:sp>
      <p:sp>
        <p:nvSpPr>
          <p:cNvPr id="9" name="Rectangle: Rounded Corners 8">
            <a:extLst>
              <a:ext uri="{FF2B5EF4-FFF2-40B4-BE49-F238E27FC236}">
                <a16:creationId xmlns:a16="http://schemas.microsoft.com/office/drawing/2014/main" id="{596AE5F7-F917-4D8B-A46B-9265D189B0B2}"/>
              </a:ext>
            </a:extLst>
          </p:cNvPr>
          <p:cNvSpPr/>
          <p:nvPr/>
        </p:nvSpPr>
        <p:spPr>
          <a:xfrm>
            <a:off x="348290" y="5425585"/>
            <a:ext cx="1273135"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dir</a:t>
            </a:r>
            <a:r>
              <a:rPr lang="en-GB" b="1" dirty="0">
                <a:solidFill>
                  <a:schemeClr val="bg1"/>
                </a:solidFill>
              </a:rPr>
              <a:t> </a:t>
            </a:r>
            <a:r>
              <a:rPr lang="en-GB" sz="1800" b="1" dirty="0">
                <a:solidFill>
                  <a:schemeClr val="bg1"/>
                </a:solidFill>
              </a:rPr>
              <a:t>|</a:t>
            </a:r>
            <a:r>
              <a:rPr lang="en-GB" b="1" dirty="0">
                <a:solidFill>
                  <a:schemeClr val="bg1"/>
                </a:solidFill>
              </a:rPr>
              <a:t>dich</a:t>
            </a:r>
          </a:p>
        </p:txBody>
      </p:sp>
      <p:sp>
        <p:nvSpPr>
          <p:cNvPr id="10" name="Rectangle: Rounded Corners 9">
            <a:extLst>
              <a:ext uri="{FF2B5EF4-FFF2-40B4-BE49-F238E27FC236}">
                <a16:creationId xmlns:a16="http://schemas.microsoft.com/office/drawing/2014/main" id="{277EAC2C-CCA1-42A5-AAD1-DAACFBC09D74}"/>
              </a:ext>
            </a:extLst>
          </p:cNvPr>
          <p:cNvSpPr/>
          <p:nvPr/>
        </p:nvSpPr>
        <p:spPr>
          <a:xfrm>
            <a:off x="8080734" y="2316694"/>
            <a:ext cx="2290178"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meinem</a:t>
            </a:r>
            <a:r>
              <a:rPr lang="en-GB" b="1" dirty="0">
                <a:solidFill>
                  <a:schemeClr val="bg1"/>
                </a:solidFill>
              </a:rPr>
              <a:t> </a:t>
            </a:r>
            <a:r>
              <a:rPr lang="en-GB" sz="1800" b="1" dirty="0">
                <a:solidFill>
                  <a:schemeClr val="bg1"/>
                </a:solidFill>
              </a:rPr>
              <a:t>|</a:t>
            </a:r>
            <a:r>
              <a:rPr lang="en-GB" b="1" dirty="0" err="1">
                <a:solidFill>
                  <a:schemeClr val="bg1"/>
                </a:solidFill>
              </a:rPr>
              <a:t>meinen</a:t>
            </a:r>
            <a:endParaRPr lang="en-GB" b="1" dirty="0">
              <a:solidFill>
                <a:schemeClr val="bg1"/>
              </a:solidFill>
            </a:endParaRPr>
          </a:p>
        </p:txBody>
      </p:sp>
      <p:sp>
        <p:nvSpPr>
          <p:cNvPr id="12" name="Rectangle: Rounded Corners 11">
            <a:extLst>
              <a:ext uri="{FF2B5EF4-FFF2-40B4-BE49-F238E27FC236}">
                <a16:creationId xmlns:a16="http://schemas.microsoft.com/office/drawing/2014/main" id="{76B59529-ECC1-4D4C-B71F-D73EA21B90AE}"/>
              </a:ext>
            </a:extLst>
          </p:cNvPr>
          <p:cNvSpPr/>
          <p:nvPr/>
        </p:nvSpPr>
        <p:spPr>
          <a:xfrm>
            <a:off x="9020437" y="4474299"/>
            <a:ext cx="1992160"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mein</a:t>
            </a:r>
            <a:r>
              <a:rPr lang="en-GB" b="1" dirty="0">
                <a:solidFill>
                  <a:schemeClr val="bg1"/>
                </a:solidFill>
              </a:rPr>
              <a:t> </a:t>
            </a:r>
            <a:r>
              <a:rPr lang="en-GB" sz="1800" b="1" dirty="0">
                <a:solidFill>
                  <a:schemeClr val="bg1"/>
                </a:solidFill>
              </a:rPr>
              <a:t>|</a:t>
            </a:r>
            <a:r>
              <a:rPr lang="en-GB" b="1" dirty="0" err="1">
                <a:solidFill>
                  <a:schemeClr val="bg1"/>
                </a:solidFill>
              </a:rPr>
              <a:t>meinem</a:t>
            </a:r>
            <a:endParaRPr lang="en-GB" b="1" dirty="0">
              <a:solidFill>
                <a:schemeClr val="bg1"/>
              </a:solidFill>
            </a:endParaRPr>
          </a:p>
        </p:txBody>
      </p:sp>
      <p:sp>
        <p:nvSpPr>
          <p:cNvPr id="13" name="Rectangle: Rounded Corners 12">
            <a:extLst>
              <a:ext uri="{FF2B5EF4-FFF2-40B4-BE49-F238E27FC236}">
                <a16:creationId xmlns:a16="http://schemas.microsoft.com/office/drawing/2014/main" id="{C50BB0D9-D94D-4947-B7EC-FBDB81C130A8}"/>
              </a:ext>
            </a:extLst>
          </p:cNvPr>
          <p:cNvSpPr/>
          <p:nvPr/>
        </p:nvSpPr>
        <p:spPr>
          <a:xfrm>
            <a:off x="7246859" y="5534419"/>
            <a:ext cx="1152392"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ihm</a:t>
            </a:r>
            <a:r>
              <a:rPr lang="en-GB" b="1" dirty="0">
                <a:solidFill>
                  <a:schemeClr val="bg1"/>
                </a:solidFill>
              </a:rPr>
              <a:t> </a:t>
            </a:r>
            <a:r>
              <a:rPr lang="en-GB" sz="1800" b="1" dirty="0">
                <a:solidFill>
                  <a:schemeClr val="bg1"/>
                </a:solidFill>
              </a:rPr>
              <a:t>|</a:t>
            </a:r>
            <a:r>
              <a:rPr lang="en-GB" b="1" dirty="0">
                <a:solidFill>
                  <a:schemeClr val="bg1"/>
                </a:solidFill>
              </a:rPr>
              <a:t>es</a:t>
            </a:r>
          </a:p>
        </p:txBody>
      </p:sp>
      <p:sp>
        <p:nvSpPr>
          <p:cNvPr id="11" name="Rectangle: Rounded Corners 10">
            <a:extLst>
              <a:ext uri="{FF2B5EF4-FFF2-40B4-BE49-F238E27FC236}">
                <a16:creationId xmlns:a16="http://schemas.microsoft.com/office/drawing/2014/main" id="{4DB0EB86-074E-4E44-B520-B6DAF23BD781}"/>
              </a:ext>
            </a:extLst>
          </p:cNvPr>
          <p:cNvSpPr/>
          <p:nvPr/>
        </p:nvSpPr>
        <p:spPr>
          <a:xfrm>
            <a:off x="7823055" y="3504607"/>
            <a:ext cx="1226509"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ihm</a:t>
            </a:r>
            <a:r>
              <a:rPr lang="en-GB" b="1" dirty="0">
                <a:solidFill>
                  <a:schemeClr val="bg1"/>
                </a:solidFill>
              </a:rPr>
              <a:t> </a:t>
            </a:r>
            <a:r>
              <a:rPr lang="en-GB" sz="1800" b="1" dirty="0">
                <a:solidFill>
                  <a:schemeClr val="bg1"/>
                </a:solidFill>
              </a:rPr>
              <a:t>|</a:t>
            </a:r>
            <a:r>
              <a:rPr lang="en-GB" b="1" dirty="0" err="1">
                <a:solidFill>
                  <a:schemeClr val="bg1"/>
                </a:solidFill>
              </a:rPr>
              <a:t>ihn</a:t>
            </a:r>
            <a:endParaRPr lang="en-GB" b="1" dirty="0">
              <a:solidFill>
                <a:schemeClr val="bg1"/>
              </a:solidFill>
            </a:endParaRPr>
          </a:p>
        </p:txBody>
      </p:sp>
      <p:sp>
        <p:nvSpPr>
          <p:cNvPr id="8" name="Rectangle: Rounded Corners 7">
            <a:extLst>
              <a:ext uri="{FF2B5EF4-FFF2-40B4-BE49-F238E27FC236}">
                <a16:creationId xmlns:a16="http://schemas.microsoft.com/office/drawing/2014/main" id="{1D20F9ED-D4B6-42C2-B66E-5239D215A9A0}"/>
              </a:ext>
            </a:extLst>
          </p:cNvPr>
          <p:cNvSpPr/>
          <p:nvPr/>
        </p:nvSpPr>
        <p:spPr>
          <a:xfrm>
            <a:off x="2638426" y="4334781"/>
            <a:ext cx="1053234" cy="36000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ihr</a:t>
            </a:r>
            <a:r>
              <a:rPr lang="en-GB" b="1" dirty="0">
                <a:solidFill>
                  <a:schemeClr val="bg1"/>
                </a:solidFill>
              </a:rPr>
              <a:t> </a:t>
            </a:r>
            <a:r>
              <a:rPr lang="en-GB" sz="1800" b="1" dirty="0">
                <a:solidFill>
                  <a:schemeClr val="bg1"/>
                </a:solidFill>
              </a:rPr>
              <a:t>|</a:t>
            </a:r>
            <a:r>
              <a:rPr lang="en-GB" b="1" dirty="0" err="1">
                <a:solidFill>
                  <a:schemeClr val="bg1"/>
                </a:solidFill>
              </a:rPr>
              <a:t>sie</a:t>
            </a:r>
            <a:endParaRPr lang="en-GB" b="1" dirty="0">
              <a:solidFill>
                <a:schemeClr val="bg1"/>
              </a:solidFill>
            </a:endParaRPr>
          </a:p>
        </p:txBody>
      </p:sp>
      <p:pic>
        <p:nvPicPr>
          <p:cNvPr id="23" name="Picture 22" descr="A picture containing text, toy, doll, vector graphics&#10;&#10;Description automatically generated">
            <a:extLst>
              <a:ext uri="{FF2B5EF4-FFF2-40B4-BE49-F238E27FC236}">
                <a16:creationId xmlns:a16="http://schemas.microsoft.com/office/drawing/2014/main" id="{97AB59BE-F7DF-43FC-A35F-F2190C961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225" t="23692" r="10223" b="10285"/>
          <a:stretch/>
        </p:blipFill>
        <p:spPr>
          <a:xfrm>
            <a:off x="8631226" y="250283"/>
            <a:ext cx="1154127" cy="1629812"/>
          </a:xfrm>
          <a:prstGeom prst="roundRect">
            <a:avLst/>
          </a:prstGeom>
        </p:spPr>
      </p:pic>
      <p:sp>
        <p:nvSpPr>
          <p:cNvPr id="16" name="Rectangle: Rounded Corners 15">
            <a:extLst>
              <a:ext uri="{FF2B5EF4-FFF2-40B4-BE49-F238E27FC236}">
                <a16:creationId xmlns:a16="http://schemas.microsoft.com/office/drawing/2014/main" id="{D992D3C1-7E20-42D0-AB18-B698EDD6F1BB}"/>
              </a:ext>
            </a:extLst>
          </p:cNvPr>
          <p:cNvSpPr/>
          <p:nvPr/>
        </p:nvSpPr>
        <p:spPr>
          <a:xfrm>
            <a:off x="29343" y="2275430"/>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Rectangle: Rounded Corners 24">
            <a:extLst>
              <a:ext uri="{FF2B5EF4-FFF2-40B4-BE49-F238E27FC236}">
                <a16:creationId xmlns:a16="http://schemas.microsoft.com/office/drawing/2014/main" id="{472EF580-E647-4D1C-A712-4C740431392C}"/>
              </a:ext>
            </a:extLst>
          </p:cNvPr>
          <p:cNvSpPr/>
          <p:nvPr/>
        </p:nvSpPr>
        <p:spPr>
          <a:xfrm>
            <a:off x="36839" y="3277428"/>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6" name="Rectangle: Rounded Corners 25">
            <a:extLst>
              <a:ext uri="{FF2B5EF4-FFF2-40B4-BE49-F238E27FC236}">
                <a16:creationId xmlns:a16="http://schemas.microsoft.com/office/drawing/2014/main" id="{D91FF39A-8473-4F8F-A2D1-CC97B2205107}"/>
              </a:ext>
            </a:extLst>
          </p:cNvPr>
          <p:cNvSpPr/>
          <p:nvPr/>
        </p:nvSpPr>
        <p:spPr>
          <a:xfrm>
            <a:off x="36839" y="4394840"/>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7" name="Rectangle: Rounded Corners 26">
            <a:extLst>
              <a:ext uri="{FF2B5EF4-FFF2-40B4-BE49-F238E27FC236}">
                <a16:creationId xmlns:a16="http://schemas.microsoft.com/office/drawing/2014/main" id="{1E9A231A-76CE-4653-A794-F63B92018769}"/>
              </a:ext>
            </a:extLst>
          </p:cNvPr>
          <p:cNvSpPr/>
          <p:nvPr/>
        </p:nvSpPr>
        <p:spPr>
          <a:xfrm>
            <a:off x="36838" y="5139625"/>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28" name="Rectangle: Rounded Corners 27">
            <a:extLst>
              <a:ext uri="{FF2B5EF4-FFF2-40B4-BE49-F238E27FC236}">
                <a16:creationId xmlns:a16="http://schemas.microsoft.com/office/drawing/2014/main" id="{42295772-C9D8-4D87-9712-BABE3CADC36C}"/>
              </a:ext>
            </a:extLst>
          </p:cNvPr>
          <p:cNvSpPr/>
          <p:nvPr/>
        </p:nvSpPr>
        <p:spPr>
          <a:xfrm>
            <a:off x="5942129" y="2550821"/>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29" name="Rectangle: Rounded Corners 28">
            <a:extLst>
              <a:ext uri="{FF2B5EF4-FFF2-40B4-BE49-F238E27FC236}">
                <a16:creationId xmlns:a16="http://schemas.microsoft.com/office/drawing/2014/main" id="{442C802D-2722-42B7-9DD9-D6C4EA90A4CA}"/>
              </a:ext>
            </a:extLst>
          </p:cNvPr>
          <p:cNvSpPr/>
          <p:nvPr/>
        </p:nvSpPr>
        <p:spPr>
          <a:xfrm>
            <a:off x="5942129" y="3473885"/>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0" name="Rectangle: Rounded Corners 29">
            <a:extLst>
              <a:ext uri="{FF2B5EF4-FFF2-40B4-BE49-F238E27FC236}">
                <a16:creationId xmlns:a16="http://schemas.microsoft.com/office/drawing/2014/main" id="{E1D96D93-2363-4C2D-9D50-A852D635E2D2}"/>
              </a:ext>
            </a:extLst>
          </p:cNvPr>
          <p:cNvSpPr/>
          <p:nvPr/>
        </p:nvSpPr>
        <p:spPr>
          <a:xfrm>
            <a:off x="5942129" y="4548486"/>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31" name="Rectangle: Rounded Corners 30">
            <a:extLst>
              <a:ext uri="{FF2B5EF4-FFF2-40B4-BE49-F238E27FC236}">
                <a16:creationId xmlns:a16="http://schemas.microsoft.com/office/drawing/2014/main" id="{F29AF8E5-8B5D-472D-BA87-432B2D3D704A}"/>
              </a:ext>
            </a:extLst>
          </p:cNvPr>
          <p:cNvSpPr/>
          <p:nvPr/>
        </p:nvSpPr>
        <p:spPr>
          <a:xfrm>
            <a:off x="5942129" y="5539116"/>
            <a:ext cx="381847" cy="394794"/>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2" grpId="0" animBg="1"/>
      <p:bldP spid="13" grpId="0" animBg="1"/>
      <p:bldP spid="11"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62320" cy="869950"/>
          </a:xfrm>
          <a:prstGeom prst="rect">
            <a:avLst/>
          </a:prstGeom>
        </p:spPr>
      </p:pic>
      <p:sp>
        <p:nvSpPr>
          <p:cNvPr id="4" name="Title 3"/>
          <p:cNvSpPr>
            <a:spLocks noGrp="1"/>
          </p:cNvSpPr>
          <p:nvPr>
            <p:ph type="title"/>
          </p:nvPr>
        </p:nvSpPr>
        <p:spPr>
          <a:xfrm>
            <a:off x="0" y="294041"/>
            <a:ext cx="6446828" cy="707849"/>
          </a:xfrm>
        </p:spPr>
        <p:txBody>
          <a:bodyPr>
            <a:normAutofit/>
          </a:bodyPr>
          <a:lstStyle/>
          <a:p>
            <a:r>
              <a:rPr lang="en-GB" sz="3600" b="1" dirty="0" err="1">
                <a:solidFill>
                  <a:schemeClr val="bg1"/>
                </a:solidFill>
              </a:rPr>
              <a:t>Jeder</a:t>
            </a:r>
            <a:r>
              <a:rPr lang="en-GB" sz="3600" b="1" dirty="0">
                <a:solidFill>
                  <a:schemeClr val="bg1"/>
                </a:solidFill>
              </a:rPr>
              <a:t> </a:t>
            </a:r>
            <a:r>
              <a:rPr lang="en-GB" sz="3600" b="1" dirty="0" err="1">
                <a:solidFill>
                  <a:schemeClr val="bg1"/>
                </a:solidFill>
              </a:rPr>
              <a:t>kann</a:t>
            </a:r>
            <a:r>
              <a:rPr lang="en-GB" sz="3600" b="1" dirty="0">
                <a:solidFill>
                  <a:schemeClr val="bg1"/>
                </a:solidFill>
              </a:rPr>
              <a:t> </a:t>
            </a:r>
            <a:r>
              <a:rPr lang="en-GB" sz="3600" b="1" dirty="0" err="1">
                <a:solidFill>
                  <a:schemeClr val="bg1"/>
                </a:solidFill>
              </a:rPr>
              <a:t>etwas</a:t>
            </a:r>
            <a:r>
              <a:rPr lang="en-GB" sz="3600" b="1" dirty="0">
                <a:solidFill>
                  <a:schemeClr val="bg1"/>
                </a:solidFill>
              </a:rPr>
              <a:t> tun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291278929"/>
              </p:ext>
            </p:extLst>
          </p:nvPr>
        </p:nvGraphicFramePr>
        <p:xfrm>
          <a:off x="363255" y="1815283"/>
          <a:ext cx="11323529" cy="4473603"/>
        </p:xfrm>
        <a:graphic>
          <a:graphicData uri="http://schemas.openxmlformats.org/drawingml/2006/table">
            <a:tbl>
              <a:tblPr firstRow="1" bandRow="1">
                <a:tableStyleId>{00A15C55-8517-42AA-B614-E9B94910E393}</a:tableStyleId>
              </a:tblPr>
              <a:tblGrid>
                <a:gridCol w="594326">
                  <a:extLst>
                    <a:ext uri="{9D8B030D-6E8A-4147-A177-3AD203B41FA5}">
                      <a16:colId xmlns:a16="http://schemas.microsoft.com/office/drawing/2014/main" val="2607353726"/>
                    </a:ext>
                  </a:extLst>
                </a:gridCol>
                <a:gridCol w="7760534">
                  <a:extLst>
                    <a:ext uri="{9D8B030D-6E8A-4147-A177-3AD203B41FA5}">
                      <a16:colId xmlns:a16="http://schemas.microsoft.com/office/drawing/2014/main" val="1600817978"/>
                    </a:ext>
                  </a:extLst>
                </a:gridCol>
                <a:gridCol w="296866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Wer</a:t>
                      </a:r>
                      <a:r>
                        <a:rPr lang="en-GB" sz="2000" b="1" dirty="0"/>
                        <a:t> </a:t>
                      </a:r>
                      <a:r>
                        <a:rPr lang="en-GB" sz="2000" b="1" dirty="0" err="1"/>
                        <a:t>bekommt</a:t>
                      </a:r>
                      <a:r>
                        <a:rPr lang="en-GB" sz="2000" b="1" dirty="0"/>
                        <a:t> das?</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Ein Vater hilft der Tochter bei den Hausaufgaben.</a:t>
                      </a:r>
                      <a:endParaRPr lang="en-GB" sz="2000"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Tochter</a:t>
                      </a:r>
                      <a:r>
                        <a:rPr lang="en-GB" sz="2000" dirty="0">
                          <a:solidFill>
                            <a:schemeClr val="accent1">
                              <a:lumMod val="50000"/>
                            </a:schemeClr>
                          </a:solidFill>
                        </a:rPr>
                        <a:t> </a:t>
                      </a:r>
                      <a:r>
                        <a:rPr lang="en-GB" sz="2000" dirty="0">
                          <a:solidFill>
                            <a:srgbClr val="115076"/>
                          </a:solidFill>
                        </a:rPr>
                        <a:t>|</a:t>
                      </a:r>
                      <a:r>
                        <a:rPr lang="en-GB" sz="2000" dirty="0">
                          <a:solidFill>
                            <a:schemeClr val="accent1">
                              <a:lumMod val="50000"/>
                            </a:schemeClr>
                          </a:solidFill>
                        </a:rPr>
                        <a:t>Sohn</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Eine Mutter kauft dem Sohn ein paar Hefte.</a:t>
                      </a:r>
                    </a:p>
                  </a:txBody>
                  <a:tcPr anchor="ctr"/>
                </a:tc>
                <a:tc>
                  <a:txBody>
                    <a:bodyPr/>
                    <a:lstStyle/>
                    <a:p>
                      <a:pPr algn="ctr"/>
                      <a:r>
                        <a:rPr lang="en-GB" sz="2000" dirty="0" err="1">
                          <a:solidFill>
                            <a:schemeClr val="accent1">
                              <a:lumMod val="50000"/>
                            </a:schemeClr>
                          </a:solidFill>
                        </a:rPr>
                        <a:t>Tochter</a:t>
                      </a:r>
                      <a:r>
                        <a:rPr lang="en-GB" sz="2000" dirty="0" err="1">
                          <a:solidFill>
                            <a:srgbClr val="115076"/>
                          </a:solidFill>
                        </a:rPr>
                        <a:t>|</a:t>
                      </a:r>
                      <a:r>
                        <a:rPr lang="en-GB" sz="2000" dirty="0" err="1">
                          <a:solidFill>
                            <a:schemeClr val="accent1">
                              <a:lumMod val="50000"/>
                            </a:schemeClr>
                          </a:solidFill>
                        </a:rPr>
                        <a:t>Sohn</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Die Lehrer erklären den Schülern den Lehrstoff.</a:t>
                      </a:r>
                    </a:p>
                  </a:txBody>
                  <a:tcPr anchor="ctr"/>
                </a:tc>
                <a:tc>
                  <a:txBody>
                    <a:bodyPr/>
                    <a:lstStyle/>
                    <a:p>
                      <a:pPr algn="ctr"/>
                      <a:r>
                        <a:rPr lang="en-GB" sz="2000" dirty="0" err="1">
                          <a:solidFill>
                            <a:schemeClr val="accent1">
                              <a:lumMod val="50000"/>
                            </a:schemeClr>
                          </a:solidFill>
                        </a:rPr>
                        <a:t>Schülerin</a:t>
                      </a:r>
                      <a:r>
                        <a:rPr lang="en-GB" sz="2000" dirty="0">
                          <a:solidFill>
                            <a:schemeClr val="accent1">
                              <a:lumMod val="50000"/>
                            </a:schemeClr>
                          </a:solidFill>
                        </a:rPr>
                        <a:t> </a:t>
                      </a:r>
                      <a:r>
                        <a:rPr lang="en-GB" sz="2000" dirty="0">
                          <a:solidFill>
                            <a:srgbClr val="115076"/>
                          </a:solidFill>
                        </a:rPr>
                        <a:t>|</a:t>
                      </a:r>
                      <a:r>
                        <a:rPr lang="en-GB" sz="2000" dirty="0" err="1">
                          <a:solidFill>
                            <a:schemeClr val="accent1">
                              <a:lumMod val="50000"/>
                            </a:schemeClr>
                          </a:solidFill>
                        </a:rPr>
                        <a:t>Schülern</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Die Lehrer beantworten den Schülern ihre Fragen.</a:t>
                      </a:r>
                    </a:p>
                  </a:txBody>
                  <a:tcPr anchor="ctr"/>
                </a:tc>
                <a:tc>
                  <a:txBody>
                    <a:bodyPr/>
                    <a:lstStyle/>
                    <a:p>
                      <a:pPr algn="ctr"/>
                      <a:r>
                        <a:rPr lang="en-GB" sz="2000" dirty="0" err="1">
                          <a:solidFill>
                            <a:schemeClr val="accent1">
                              <a:lumMod val="50000"/>
                            </a:schemeClr>
                          </a:solidFill>
                        </a:rPr>
                        <a:t>Schülerin</a:t>
                      </a:r>
                      <a:r>
                        <a:rPr lang="en-GB" sz="2000" dirty="0">
                          <a:solidFill>
                            <a:schemeClr val="accent1">
                              <a:lumMod val="50000"/>
                            </a:schemeClr>
                          </a:solidFill>
                        </a:rPr>
                        <a:t> </a:t>
                      </a:r>
                      <a:r>
                        <a:rPr lang="en-GB" sz="2000" dirty="0">
                          <a:solidFill>
                            <a:srgbClr val="115076"/>
                          </a:solidFill>
                        </a:rPr>
                        <a:t>|</a:t>
                      </a:r>
                      <a:r>
                        <a:rPr lang="en-GB" sz="2000" dirty="0" err="1">
                          <a:solidFill>
                            <a:schemeClr val="accent1">
                              <a:lumMod val="50000"/>
                            </a:schemeClr>
                          </a:solidFill>
                        </a:rPr>
                        <a:t>Schülern</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Ihr antwortet der Lehrerin auf die Frage.</a:t>
                      </a:r>
                      <a:endParaRPr lang="en-GB" sz="2000" dirty="0">
                        <a:solidFill>
                          <a:srgbClr val="115076"/>
                        </a:solidFill>
                      </a:endParaRPr>
                    </a:p>
                  </a:txBody>
                  <a:tcPr anchor="ctr"/>
                </a:tc>
                <a:tc>
                  <a:txBody>
                    <a:bodyPr/>
                    <a:lstStyle/>
                    <a:p>
                      <a:pPr algn="ctr"/>
                      <a:r>
                        <a:rPr lang="en-GB" sz="2000" dirty="0">
                          <a:solidFill>
                            <a:schemeClr val="accent1">
                              <a:lumMod val="50000"/>
                            </a:schemeClr>
                          </a:solidFill>
                        </a:rPr>
                        <a:t>Lehrer </a:t>
                      </a:r>
                      <a:r>
                        <a:rPr lang="en-GB" sz="2000" dirty="0">
                          <a:solidFill>
                            <a:srgbClr val="115076"/>
                          </a:solidFill>
                        </a:rPr>
                        <a:t>|</a:t>
                      </a:r>
                      <a:r>
                        <a:rPr lang="en-GB" sz="2000" dirty="0" err="1">
                          <a:solidFill>
                            <a:schemeClr val="accent1">
                              <a:lumMod val="50000"/>
                            </a:schemeClr>
                          </a:solidFill>
                        </a:rPr>
                        <a:t>Lehrerin</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schreibst dem Freund nette WhatsApp Nachrichten.</a:t>
                      </a:r>
                    </a:p>
                  </a:txBody>
                  <a:tcPr anchor="ctr"/>
                </a:tc>
                <a:tc>
                  <a:txBody>
                    <a:bodyPr/>
                    <a:lstStyle/>
                    <a:p>
                      <a:pPr algn="ctr"/>
                      <a:r>
                        <a:rPr lang="en-GB" sz="2000" dirty="0">
                          <a:solidFill>
                            <a:schemeClr val="accent1">
                              <a:lumMod val="50000"/>
                            </a:schemeClr>
                          </a:solidFill>
                        </a:rPr>
                        <a:t>Freund </a:t>
                      </a:r>
                      <a:r>
                        <a:rPr lang="en-GB" sz="2000" dirty="0">
                          <a:solidFill>
                            <a:srgbClr val="115076"/>
                          </a:solidFill>
                        </a:rPr>
                        <a:t>|</a:t>
                      </a:r>
                      <a:r>
                        <a:rPr lang="en-GB" sz="2000" dirty="0" err="1">
                          <a:solidFill>
                            <a:schemeClr val="accent1">
                              <a:lumMod val="50000"/>
                            </a:schemeClr>
                          </a:solidFill>
                        </a:rPr>
                        <a:t>Freundin</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schenkst deiner Freundin etwas Zeit, wenn sie traurig ist.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Freund|Freundin</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Die Eltern geben den Kindern einen Gutschein.</a:t>
                      </a:r>
                    </a:p>
                  </a:txBody>
                  <a:tcPr anchor="ctr"/>
                </a:tc>
                <a:tc>
                  <a:txBody>
                    <a:bodyPr/>
                    <a:lstStyle/>
                    <a:p>
                      <a:pPr algn="ctr"/>
                      <a:r>
                        <a:rPr lang="en-GB" sz="2000" dirty="0">
                          <a:solidFill>
                            <a:schemeClr val="accent1">
                              <a:lumMod val="50000"/>
                            </a:schemeClr>
                          </a:solidFill>
                        </a:rPr>
                        <a:t>Kind </a:t>
                      </a:r>
                      <a:r>
                        <a:rPr lang="en-GB" sz="2000" dirty="0">
                          <a:solidFill>
                            <a:srgbClr val="115076"/>
                          </a:solidFill>
                        </a:rPr>
                        <a:t>|</a:t>
                      </a:r>
                      <a:r>
                        <a:rPr lang="en-GB" sz="2000" dirty="0" err="1">
                          <a:solidFill>
                            <a:schemeClr val="accent1">
                              <a:lumMod val="50000"/>
                            </a:schemeClr>
                          </a:solidFill>
                        </a:rPr>
                        <a:t>Kindern</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7" name="TextBox 6">
            <a:extLst>
              <a:ext uri="{FF2B5EF4-FFF2-40B4-BE49-F238E27FC236}">
                <a16:creationId xmlns:a16="http://schemas.microsoft.com/office/drawing/2014/main" id="{5BA66137-5BC6-B54C-AFA6-AC9618E70ADD}"/>
              </a:ext>
            </a:extLst>
          </p:cNvPr>
          <p:cNvSpPr txBox="1"/>
          <p:nvPr/>
        </p:nvSpPr>
        <p:spPr>
          <a:xfrm>
            <a:off x="299723" y="1241319"/>
            <a:ext cx="8208173" cy="707886"/>
          </a:xfrm>
          <a:prstGeom prst="rect">
            <a:avLst/>
          </a:prstGeom>
          <a:noFill/>
        </p:spPr>
        <p:txBody>
          <a:bodyPr wrap="square" rtlCol="0">
            <a:spAutoFit/>
          </a:bodyPr>
          <a:lstStyle/>
          <a:p>
            <a:r>
              <a:rPr lang="en-US" sz="2000" dirty="0" err="1">
                <a:solidFill>
                  <a:schemeClr val="accent5">
                    <a:lumMod val="50000"/>
                  </a:schemeClr>
                </a:solidFill>
              </a:rPr>
              <a:t>Mias</a:t>
            </a:r>
            <a:r>
              <a:rPr lang="en-US" sz="2000" dirty="0">
                <a:solidFill>
                  <a:schemeClr val="accent5">
                    <a:lumMod val="50000"/>
                  </a:schemeClr>
                </a:solidFill>
              </a:rPr>
              <a:t> und </a:t>
            </a:r>
            <a:r>
              <a:rPr lang="en-US" sz="2000" dirty="0" err="1">
                <a:solidFill>
                  <a:schemeClr val="accent5">
                    <a:lumMod val="50000"/>
                  </a:schemeClr>
                </a:solidFill>
              </a:rPr>
              <a:t>Wolfgangs</a:t>
            </a:r>
            <a:r>
              <a:rPr lang="en-US" sz="2000" dirty="0">
                <a:solidFill>
                  <a:schemeClr val="accent5">
                    <a:lumMod val="50000"/>
                  </a:schemeClr>
                </a:solidFill>
              </a:rPr>
              <a:t> </a:t>
            </a:r>
            <a:r>
              <a:rPr lang="en-US" sz="2000" dirty="0" err="1">
                <a:solidFill>
                  <a:schemeClr val="accent5">
                    <a:lumMod val="50000"/>
                  </a:schemeClr>
                </a:solidFill>
              </a:rPr>
              <a:t>Schuldirektorin</a:t>
            </a:r>
            <a:r>
              <a:rPr lang="en-US" sz="2000" dirty="0">
                <a:solidFill>
                  <a:schemeClr val="accent5">
                    <a:lumMod val="50000"/>
                  </a:schemeClr>
                </a:solidFill>
              </a:rPr>
              <a:t> </a:t>
            </a:r>
            <a:r>
              <a:rPr lang="en-US" sz="2000" dirty="0" err="1">
                <a:solidFill>
                  <a:schemeClr val="accent5">
                    <a:lumMod val="50000"/>
                  </a:schemeClr>
                </a:solidFill>
              </a:rPr>
              <a:t>erklärt</a:t>
            </a:r>
            <a:r>
              <a:rPr lang="en-US" sz="2000" dirty="0">
                <a:solidFill>
                  <a:schemeClr val="accent5">
                    <a:lumMod val="50000"/>
                  </a:schemeClr>
                </a:solidFill>
              </a:rPr>
              <a:t>, </a:t>
            </a:r>
            <a:r>
              <a:rPr lang="en-US" sz="2000" dirty="0" err="1">
                <a:solidFill>
                  <a:schemeClr val="accent5">
                    <a:lumMod val="50000"/>
                  </a:schemeClr>
                </a:solidFill>
              </a:rPr>
              <a:t>wie</a:t>
            </a:r>
            <a:r>
              <a:rPr lang="en-US" sz="2000" dirty="0">
                <a:solidFill>
                  <a:schemeClr val="accent5">
                    <a:lumMod val="50000"/>
                  </a:schemeClr>
                </a:solidFill>
              </a:rPr>
              <a:t> </a:t>
            </a:r>
            <a:r>
              <a:rPr lang="en-US" sz="2000" dirty="0" err="1">
                <a:solidFill>
                  <a:schemeClr val="accent5">
                    <a:lumMod val="50000"/>
                  </a:schemeClr>
                </a:solidFill>
              </a:rPr>
              <a:t>alle</a:t>
            </a:r>
            <a:r>
              <a:rPr lang="en-US" sz="2000" dirty="0">
                <a:solidFill>
                  <a:schemeClr val="accent5">
                    <a:lumMod val="50000"/>
                  </a:schemeClr>
                </a:solidFill>
              </a:rPr>
              <a:t> </a:t>
            </a:r>
            <a:r>
              <a:rPr lang="en-US" sz="2000" dirty="0" err="1">
                <a:solidFill>
                  <a:schemeClr val="accent5">
                    <a:lumMod val="50000"/>
                  </a:schemeClr>
                </a:solidFill>
              </a:rPr>
              <a:t>beim</a:t>
            </a:r>
            <a:r>
              <a:rPr lang="en-US" sz="2000" dirty="0">
                <a:solidFill>
                  <a:schemeClr val="accent5">
                    <a:lumMod val="50000"/>
                  </a:schemeClr>
                </a:solidFill>
              </a:rPr>
              <a:t> </a:t>
            </a:r>
            <a:r>
              <a:rPr lang="en-US" sz="2000" dirty="0" err="1">
                <a:solidFill>
                  <a:schemeClr val="accent5">
                    <a:lumMod val="50000"/>
                  </a:schemeClr>
                </a:solidFill>
              </a:rPr>
              <a:t>Examstress</a:t>
            </a:r>
            <a:r>
              <a:rPr lang="en-US" sz="2000" dirty="0">
                <a:solidFill>
                  <a:schemeClr val="accent5">
                    <a:lumMod val="50000"/>
                  </a:schemeClr>
                </a:solidFill>
              </a:rPr>
              <a:t> </a:t>
            </a:r>
            <a:r>
              <a:rPr lang="en-US" sz="2000" dirty="0" err="1">
                <a:solidFill>
                  <a:schemeClr val="accent5">
                    <a:lumMod val="50000"/>
                  </a:schemeClr>
                </a:solidFill>
              </a:rPr>
              <a:t>helfen</a:t>
            </a:r>
            <a:r>
              <a:rPr lang="en-US" sz="2000" dirty="0">
                <a:solidFill>
                  <a:schemeClr val="accent5">
                    <a:lumMod val="50000"/>
                  </a:schemeClr>
                </a:solidFill>
              </a:rPr>
              <a:t> </a:t>
            </a:r>
            <a:r>
              <a:rPr lang="en-US" sz="2000" dirty="0" err="1">
                <a:solidFill>
                  <a:schemeClr val="accent5">
                    <a:lumMod val="50000"/>
                  </a:schemeClr>
                </a:solidFill>
              </a:rPr>
              <a:t>können</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1 – 8. </a:t>
            </a:r>
            <a:r>
              <a:rPr lang="en-US" sz="2000" dirty="0" err="1">
                <a:solidFill>
                  <a:schemeClr val="accent5">
                    <a:lumMod val="50000"/>
                  </a:schemeClr>
                </a:solidFill>
              </a:rPr>
              <a:t>Wer</a:t>
            </a:r>
            <a:r>
              <a:rPr lang="en-US" sz="2000" dirty="0">
                <a:solidFill>
                  <a:schemeClr val="accent5">
                    <a:lumMod val="50000"/>
                  </a:schemeClr>
                </a:solidFill>
              </a:rPr>
              <a:t> </a:t>
            </a:r>
            <a:r>
              <a:rPr lang="en-US" sz="2000" dirty="0" err="1">
                <a:solidFill>
                  <a:schemeClr val="accent5">
                    <a:lumMod val="50000"/>
                  </a:schemeClr>
                </a:solidFill>
              </a:rPr>
              <a:t>bekommt</a:t>
            </a:r>
            <a:r>
              <a:rPr lang="en-US" sz="2000" dirty="0">
                <a:solidFill>
                  <a:schemeClr val="accent5">
                    <a:lumMod val="50000"/>
                  </a:schemeClr>
                </a:solidFill>
              </a:rPr>
              <a:t> die </a:t>
            </a:r>
            <a:r>
              <a:rPr lang="en-US" sz="2000" dirty="0" err="1">
                <a:solidFill>
                  <a:schemeClr val="accent5">
                    <a:lumMod val="50000"/>
                  </a:schemeClr>
                </a:solidFill>
              </a:rPr>
              <a:t>Hilfe</a:t>
            </a:r>
            <a:r>
              <a:rPr lang="en-US" sz="2000" dirty="0">
                <a:solidFill>
                  <a:schemeClr val="accent5">
                    <a:lumMod val="50000"/>
                  </a:schemeClr>
                </a:solidFill>
              </a:rPr>
              <a:t>?</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80804" y="2425270"/>
            <a:ext cx="6846009" cy="3400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48508" y="2824353"/>
            <a:ext cx="6633068" cy="44008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80804" y="3369471"/>
            <a:ext cx="6172928" cy="37159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83381" y="3839659"/>
            <a:ext cx="7096530" cy="44008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80804" y="4339667"/>
            <a:ext cx="6846009" cy="44008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80804" y="4860026"/>
            <a:ext cx="7096531" cy="4081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80804" y="5358127"/>
            <a:ext cx="7590911" cy="4081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048508" y="5894562"/>
            <a:ext cx="6482756" cy="32500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4" name="9.3.1.4 slide 10 1.wav"/>
            </a:hlinkClick>
            <a:extLst>
              <a:ext uri="{FF2B5EF4-FFF2-40B4-BE49-F238E27FC236}">
                <a16:creationId xmlns:a16="http://schemas.microsoft.com/office/drawing/2014/main" id="{D2B1EA48-40BB-4F68-A104-4A8B31B4D4BB}"/>
              </a:ext>
            </a:extLst>
          </p:cNvPr>
          <p:cNvSpPr/>
          <p:nvPr/>
        </p:nvSpPr>
        <p:spPr>
          <a:xfrm>
            <a:off x="443159" y="23821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3.1.4 slide 10 2.wav"/>
            </a:hlinkClick>
            <a:extLst>
              <a:ext uri="{FF2B5EF4-FFF2-40B4-BE49-F238E27FC236}">
                <a16:creationId xmlns:a16="http://schemas.microsoft.com/office/drawing/2014/main" id="{86670C6F-0031-4B33-8535-0B32F1075618}"/>
              </a:ext>
            </a:extLst>
          </p:cNvPr>
          <p:cNvSpPr/>
          <p:nvPr/>
        </p:nvSpPr>
        <p:spPr>
          <a:xfrm>
            <a:off x="443159" y="28654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3.1.4 slide 10 3.wav"/>
            </a:hlinkClick>
            <a:extLst>
              <a:ext uri="{FF2B5EF4-FFF2-40B4-BE49-F238E27FC236}">
                <a16:creationId xmlns:a16="http://schemas.microsoft.com/office/drawing/2014/main" id="{1AEF7932-ED2E-4DD4-B6F3-44931C9B4D42}"/>
              </a:ext>
            </a:extLst>
          </p:cNvPr>
          <p:cNvSpPr/>
          <p:nvPr/>
        </p:nvSpPr>
        <p:spPr>
          <a:xfrm>
            <a:off x="443159" y="33759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7" name="9.3.1.4 slide 10 5.wav"/>
            </a:hlinkClick>
            <a:extLst>
              <a:ext uri="{FF2B5EF4-FFF2-40B4-BE49-F238E27FC236}">
                <a16:creationId xmlns:a16="http://schemas.microsoft.com/office/drawing/2014/main" id="{F1C9904E-40A0-41A6-988C-0B50785DACB5}"/>
              </a:ext>
            </a:extLst>
          </p:cNvPr>
          <p:cNvSpPr/>
          <p:nvPr/>
        </p:nvSpPr>
        <p:spPr>
          <a:xfrm>
            <a:off x="443159" y="438555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8" name="9.3.1.4 slide 10 6.wav"/>
            </a:hlinkClick>
            <a:extLst>
              <a:ext uri="{FF2B5EF4-FFF2-40B4-BE49-F238E27FC236}">
                <a16:creationId xmlns:a16="http://schemas.microsoft.com/office/drawing/2014/main" id="{C7C2F787-6D11-4287-A3C6-EEC152BD392F}"/>
              </a:ext>
            </a:extLst>
          </p:cNvPr>
          <p:cNvSpPr/>
          <p:nvPr/>
        </p:nvSpPr>
        <p:spPr>
          <a:xfrm>
            <a:off x="443159" y="48633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9" name="9.3.1.4 slide 10 7.wav"/>
            </a:hlinkClick>
            <a:extLst>
              <a:ext uri="{FF2B5EF4-FFF2-40B4-BE49-F238E27FC236}">
                <a16:creationId xmlns:a16="http://schemas.microsoft.com/office/drawing/2014/main" id="{1FAB9E34-96F8-4EBA-82C2-5A64F9E98DEB}"/>
              </a:ext>
            </a:extLst>
          </p:cNvPr>
          <p:cNvSpPr/>
          <p:nvPr/>
        </p:nvSpPr>
        <p:spPr>
          <a:xfrm>
            <a:off x="443159" y="53465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0" name="9.3.1.4 slide 10 8.wav"/>
            </a:hlinkClick>
            <a:extLst>
              <a:ext uri="{FF2B5EF4-FFF2-40B4-BE49-F238E27FC236}">
                <a16:creationId xmlns:a16="http://schemas.microsoft.com/office/drawing/2014/main" id="{C67A306D-D1B6-4E24-BA10-AB54D9801FEB}"/>
              </a:ext>
            </a:extLst>
          </p:cNvPr>
          <p:cNvSpPr/>
          <p:nvPr/>
        </p:nvSpPr>
        <p:spPr>
          <a:xfrm>
            <a:off x="443159" y="58459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8" name="TextBox 47" descr="text box hiding answer">
            <a:extLst>
              <a:ext uri="{FF2B5EF4-FFF2-40B4-BE49-F238E27FC236}">
                <a16:creationId xmlns:a16="http://schemas.microsoft.com/office/drawing/2014/main" id="{C2EC0FB8-0BF8-4754-A631-AAF120FD8BEB}"/>
              </a:ext>
            </a:extLst>
          </p:cNvPr>
          <p:cNvSpPr txBox="1"/>
          <p:nvPr/>
        </p:nvSpPr>
        <p:spPr>
          <a:xfrm>
            <a:off x="10428347" y="2367349"/>
            <a:ext cx="1159244" cy="3400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59840E0E-D17C-4A6C-B3D7-E477B52B04BD}"/>
              </a:ext>
            </a:extLst>
          </p:cNvPr>
          <p:cNvSpPr txBox="1"/>
          <p:nvPr/>
        </p:nvSpPr>
        <p:spPr>
          <a:xfrm>
            <a:off x="9167640" y="2824353"/>
            <a:ext cx="1132474" cy="446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776AAB91-E89E-479A-9E6C-2EE95D467B6E}"/>
              </a:ext>
            </a:extLst>
          </p:cNvPr>
          <p:cNvSpPr txBox="1"/>
          <p:nvPr/>
        </p:nvSpPr>
        <p:spPr>
          <a:xfrm>
            <a:off x="8932416" y="3365089"/>
            <a:ext cx="1225306" cy="3400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C4453D22-2554-4063-9889-EAC6E5A18ABF}"/>
              </a:ext>
            </a:extLst>
          </p:cNvPr>
          <p:cNvSpPr txBox="1"/>
          <p:nvPr/>
        </p:nvSpPr>
        <p:spPr>
          <a:xfrm>
            <a:off x="8859924" y="3833418"/>
            <a:ext cx="1297798" cy="38016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F038DDCE-DDFA-4B33-B5A2-2A5D80C1AB19}"/>
              </a:ext>
            </a:extLst>
          </p:cNvPr>
          <p:cNvSpPr txBox="1"/>
          <p:nvPr/>
        </p:nvSpPr>
        <p:spPr>
          <a:xfrm>
            <a:off x="8797184" y="4347816"/>
            <a:ext cx="1225307" cy="38016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FB60B059-4920-44D0-8121-932F8D623BDD}"/>
              </a:ext>
            </a:extLst>
          </p:cNvPr>
          <p:cNvSpPr txBox="1"/>
          <p:nvPr/>
        </p:nvSpPr>
        <p:spPr>
          <a:xfrm>
            <a:off x="10205845" y="4841562"/>
            <a:ext cx="1381745" cy="34004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DF7F2E26-981C-40FC-AD6F-06C4B58FE353}"/>
              </a:ext>
            </a:extLst>
          </p:cNvPr>
          <p:cNvSpPr txBox="1"/>
          <p:nvPr/>
        </p:nvSpPr>
        <p:spPr>
          <a:xfrm>
            <a:off x="8883375" y="5334443"/>
            <a:ext cx="1191821" cy="4186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AD2647F5-7668-430B-A38D-85939BA06C34}"/>
              </a:ext>
            </a:extLst>
          </p:cNvPr>
          <p:cNvSpPr txBox="1"/>
          <p:nvPr/>
        </p:nvSpPr>
        <p:spPr>
          <a:xfrm>
            <a:off x="8854856" y="5830747"/>
            <a:ext cx="1109961" cy="36868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Teacher, Blackboard, Teach, Classroom, Clipart, Cartoon">
            <a:extLst>
              <a:ext uri="{FF2B5EF4-FFF2-40B4-BE49-F238E27FC236}">
                <a16:creationId xmlns:a16="http://schemas.microsoft.com/office/drawing/2014/main" id="{5788826D-468D-4FF2-86A7-89530C4351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3831" y="44711"/>
            <a:ext cx="1592015" cy="1592015"/>
          </a:xfrm>
          <a:prstGeom prst="rect">
            <a:avLst/>
          </a:prstGeom>
          <a:noFill/>
          <a:extLst>
            <a:ext uri="{909E8E84-426E-40DD-AFC4-6F175D3DCCD1}">
              <a14:hiddenFill xmlns:a14="http://schemas.microsoft.com/office/drawing/2010/main">
                <a:solidFill>
                  <a:srgbClr val="FFFFFF"/>
                </a:solidFill>
              </a14:hiddenFill>
            </a:ext>
          </a:extLst>
        </p:spPr>
      </p:pic>
      <p:sp>
        <p:nvSpPr>
          <p:cNvPr id="40" name="Action Button: Custom 16">
            <a:hlinkClick r:id="" action="ppaction://noaction" highlightClick="1">
              <a:snd r:embed="rId12" name="9.3.1.4 slide 10 4.wav"/>
            </a:hlinkClick>
            <a:extLst>
              <a:ext uri="{FF2B5EF4-FFF2-40B4-BE49-F238E27FC236}">
                <a16:creationId xmlns:a16="http://schemas.microsoft.com/office/drawing/2014/main" id="{0238964A-E9C3-144E-870A-6370713EA5F1}"/>
              </a:ext>
            </a:extLst>
          </p:cNvPr>
          <p:cNvSpPr/>
          <p:nvPr/>
        </p:nvSpPr>
        <p:spPr>
          <a:xfrm>
            <a:off x="443159" y="38807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59078"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Ergebnisse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8790" y="247046"/>
            <a:ext cx="1528537" cy="474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071253" y="2234273"/>
            <a:ext cx="10283514" cy="1200329"/>
          </a:xfrm>
          <a:prstGeom prst="rect">
            <a:avLst/>
          </a:prstGeom>
          <a:noFill/>
        </p:spPr>
        <p:txBody>
          <a:bodyPr wrap="square" rtlCol="0">
            <a:spAutoFit/>
          </a:bodyPr>
          <a:lstStyle/>
          <a:p>
            <a:endParaRPr lang="en-US" sz="2400" dirty="0">
              <a:solidFill>
                <a:schemeClr val="accent5">
                  <a:lumMod val="50000"/>
                </a:schemeClr>
              </a:solidFill>
            </a:endParaRPr>
          </a:p>
          <a:p>
            <a:r>
              <a:rPr lang="en-US" sz="2400" dirty="0" err="1">
                <a:solidFill>
                  <a:schemeClr val="accent5">
                    <a:lumMod val="50000"/>
                  </a:schemeClr>
                </a:solidFill>
              </a:rPr>
              <a:t>Mutti</a:t>
            </a:r>
            <a:r>
              <a:rPr lang="en-US" sz="2400" dirty="0">
                <a:solidFill>
                  <a:schemeClr val="accent5">
                    <a:lumMod val="50000"/>
                  </a:schemeClr>
                </a:solidFill>
              </a:rPr>
              <a:t>, Herr Wort </a:t>
            </a:r>
            <a:r>
              <a:rPr lang="en-US" sz="2400" dirty="0" err="1">
                <a:solidFill>
                  <a:schemeClr val="accent5">
                    <a:lumMod val="50000"/>
                  </a:schemeClr>
                </a:solidFill>
              </a:rPr>
              <a:t>schreibt</a:t>
            </a:r>
            <a:r>
              <a:rPr lang="en-US" sz="2400" dirty="0">
                <a:solidFill>
                  <a:schemeClr val="accent5">
                    <a:lumMod val="50000"/>
                  </a:schemeClr>
                </a:solidFill>
              </a:rPr>
              <a:t> mir </a:t>
            </a:r>
            <a:r>
              <a:rPr lang="en-US" sz="2400" dirty="0" err="1">
                <a:solidFill>
                  <a:schemeClr val="accent5">
                    <a:lumMod val="50000"/>
                  </a:schemeClr>
                </a:solidFill>
              </a:rPr>
              <a:t>eine</a:t>
            </a:r>
            <a:r>
              <a:rPr lang="en-US" sz="2400" dirty="0">
                <a:solidFill>
                  <a:schemeClr val="accent5">
                    <a:lumMod val="50000"/>
                  </a:schemeClr>
                </a:solidFill>
              </a:rPr>
              <a:t> E-Mail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meinen</a:t>
            </a:r>
            <a:r>
              <a:rPr lang="en-US" sz="2400" dirty="0">
                <a:solidFill>
                  <a:schemeClr val="accent5">
                    <a:lumMod val="50000"/>
                  </a:schemeClr>
                </a:solidFill>
              </a:rPr>
              <a:t> </a:t>
            </a:r>
            <a:r>
              <a:rPr lang="en-US" sz="2400" dirty="0" err="1">
                <a:solidFill>
                  <a:schemeClr val="accent5">
                    <a:lumMod val="50000"/>
                  </a:schemeClr>
                </a:solidFill>
              </a:rPr>
              <a:t>Noten</a:t>
            </a:r>
            <a:r>
              <a:rPr lang="en-US" sz="2400" dirty="0">
                <a:solidFill>
                  <a:schemeClr val="accent5">
                    <a:lumMod val="50000"/>
                  </a:schemeClr>
                </a:solidFill>
              </a:rPr>
              <a:t>. Ich </a:t>
            </a:r>
            <a:r>
              <a:rPr lang="en-US" sz="2400" dirty="0" err="1">
                <a:solidFill>
                  <a:schemeClr val="accent5">
                    <a:lumMod val="50000"/>
                  </a:schemeClr>
                </a:solidFill>
              </a:rPr>
              <a:t>zeige</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die </a:t>
            </a:r>
            <a:r>
              <a:rPr lang="en-US" sz="2400" dirty="0" err="1">
                <a:solidFill>
                  <a:schemeClr val="accent5">
                    <a:lumMod val="50000"/>
                  </a:schemeClr>
                </a:solidFill>
              </a:rPr>
              <a:t>Liste</a:t>
            </a:r>
            <a:r>
              <a:rPr lang="en-US" sz="2400" dirty="0">
                <a:solidFill>
                  <a:schemeClr val="accent5">
                    <a:lumMod val="50000"/>
                  </a:schemeClr>
                </a:solidFill>
              </a:rPr>
              <a:t>. Sie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gut, </a:t>
            </a:r>
            <a:r>
              <a:rPr lang="en-US" sz="2400" dirty="0" err="1">
                <a:solidFill>
                  <a:schemeClr val="accent5">
                    <a:lumMod val="50000"/>
                  </a:schemeClr>
                </a:solidFill>
              </a:rPr>
              <a:t>oder</a:t>
            </a:r>
            <a:r>
              <a:rPr lang="en-US" sz="2400" dirty="0">
                <a:solidFill>
                  <a:schemeClr val="accent5">
                    <a:lumMod val="50000"/>
                  </a:schemeClr>
                </a:solidFill>
              </a:rPr>
              <a:t>?</a:t>
            </a:r>
          </a:p>
        </p:txBody>
      </p:sp>
      <p:sp>
        <p:nvSpPr>
          <p:cNvPr id="6" name="Action Button: Custom 16">
            <a:hlinkClick r:id="" action="ppaction://noaction" highlightClick="1">
              <a:snd r:embed="rId5" name="9.3.1.4 slide 11 1.wav"/>
            </a:hlinkClick>
            <a:extLst>
              <a:ext uri="{FF2B5EF4-FFF2-40B4-BE49-F238E27FC236}">
                <a16:creationId xmlns:a16="http://schemas.microsoft.com/office/drawing/2014/main" id="{6F479379-343A-4196-AABD-5A182B9DDBCD}"/>
              </a:ext>
            </a:extLst>
          </p:cNvPr>
          <p:cNvSpPr/>
          <p:nvPr/>
        </p:nvSpPr>
        <p:spPr>
          <a:xfrm>
            <a:off x="362137" y="28344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9.3.1.4 slide 11 2.wav"/>
            </a:hlinkClick>
            <a:extLst>
              <a:ext uri="{FF2B5EF4-FFF2-40B4-BE49-F238E27FC236}">
                <a16:creationId xmlns:a16="http://schemas.microsoft.com/office/drawing/2014/main" id="{F8E6A78A-4A09-4B8E-909E-C28FA37A20E1}"/>
              </a:ext>
            </a:extLst>
          </p:cNvPr>
          <p:cNvSpPr/>
          <p:nvPr/>
        </p:nvSpPr>
        <p:spPr>
          <a:xfrm>
            <a:off x="362137" y="40518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9.3.1.4 slide 11 3.wav"/>
            </a:hlinkClick>
            <a:extLst>
              <a:ext uri="{FF2B5EF4-FFF2-40B4-BE49-F238E27FC236}">
                <a16:creationId xmlns:a16="http://schemas.microsoft.com/office/drawing/2014/main" id="{9BBFC41E-0A46-4F74-9EF3-ABC037477051}"/>
              </a:ext>
            </a:extLst>
          </p:cNvPr>
          <p:cNvSpPr/>
          <p:nvPr/>
        </p:nvSpPr>
        <p:spPr>
          <a:xfrm>
            <a:off x="362137" y="52403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TextBox 9">
            <a:extLst>
              <a:ext uri="{FF2B5EF4-FFF2-40B4-BE49-F238E27FC236}">
                <a16:creationId xmlns:a16="http://schemas.microsoft.com/office/drawing/2014/main" id="{FA16EC4C-BE48-4C50-801C-EFC17E1FC1ED}"/>
              </a:ext>
            </a:extLst>
          </p:cNvPr>
          <p:cNvSpPr txBox="1"/>
          <p:nvPr/>
        </p:nvSpPr>
        <p:spPr>
          <a:xfrm>
            <a:off x="1071253" y="3797824"/>
            <a:ext cx="10387686" cy="1200329"/>
          </a:xfrm>
          <a:prstGeom prst="rect">
            <a:avLst/>
          </a:prstGeom>
          <a:noFill/>
        </p:spPr>
        <p:txBody>
          <a:bodyPr wrap="square" rtlCol="0">
            <a:spAutoFit/>
          </a:bodyPr>
          <a:lstStyle/>
          <a:p>
            <a:r>
              <a:rPr lang="en-US" sz="2400" dirty="0" err="1">
                <a:solidFill>
                  <a:schemeClr val="accent5">
                    <a:lumMod val="50000"/>
                  </a:schemeClr>
                </a:solidFill>
              </a:rPr>
              <a:t>Kaufst</a:t>
            </a:r>
            <a:r>
              <a:rPr lang="en-US" sz="2400" dirty="0">
                <a:solidFill>
                  <a:schemeClr val="accent5">
                    <a:lumMod val="50000"/>
                  </a:schemeClr>
                </a:solidFill>
              </a:rPr>
              <a:t> du mir </a:t>
            </a:r>
            <a:r>
              <a:rPr lang="en-US" sz="2400" dirty="0" err="1">
                <a:solidFill>
                  <a:schemeClr val="accent5">
                    <a:lumMod val="50000"/>
                  </a:schemeClr>
                </a:solidFill>
              </a:rPr>
              <a:t>etwas</a:t>
            </a:r>
            <a:r>
              <a:rPr lang="en-US" sz="2400" dirty="0">
                <a:solidFill>
                  <a:schemeClr val="accent5">
                    <a:lumMod val="50000"/>
                  </a:schemeClr>
                </a:solidFill>
              </a:rPr>
              <a:t>? Mia hat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gute</a:t>
            </a:r>
            <a:r>
              <a:rPr lang="en-US" sz="2400" dirty="0">
                <a:solidFill>
                  <a:schemeClr val="accent5">
                    <a:lumMod val="50000"/>
                  </a:schemeClr>
                </a:solidFill>
              </a:rPr>
              <a:t> </a:t>
            </a:r>
            <a:r>
              <a:rPr lang="en-US" sz="2400" dirty="0" err="1">
                <a:solidFill>
                  <a:schemeClr val="accent5">
                    <a:lumMod val="50000"/>
                  </a:schemeClr>
                </a:solidFill>
              </a:rPr>
              <a:t>Noten</a:t>
            </a:r>
            <a:r>
              <a:rPr lang="en-US" sz="2400" dirty="0">
                <a:solidFill>
                  <a:schemeClr val="accent5">
                    <a:lumMod val="50000"/>
                  </a:schemeClr>
                </a:solidFill>
              </a:rPr>
              <a:t>, </a:t>
            </a:r>
            <a:r>
              <a:rPr lang="en-US" sz="2400" dirty="0" err="1">
                <a:solidFill>
                  <a:schemeClr val="accent5">
                    <a:lumMod val="50000"/>
                  </a:schemeClr>
                </a:solidFill>
              </a:rPr>
              <a:t>schenkst</a:t>
            </a:r>
            <a:r>
              <a:rPr lang="en-US" sz="2400" dirty="0">
                <a:solidFill>
                  <a:schemeClr val="accent5">
                    <a:lumMod val="50000"/>
                  </a:schemeClr>
                </a:solidFill>
              </a:rPr>
              <a:t> du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Kleid</a:t>
            </a:r>
            <a:r>
              <a:rPr lang="en-US" sz="2400" dirty="0">
                <a:solidFill>
                  <a:schemeClr val="accent5">
                    <a:lumMod val="50000"/>
                  </a:schemeClr>
                </a:solidFill>
              </a:rPr>
              <a:t>?</a:t>
            </a:r>
          </a:p>
          <a:p>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05E8CB45-3DC0-4EED-9EC4-702CCFCE2492}"/>
              </a:ext>
            </a:extLst>
          </p:cNvPr>
          <p:cNvSpPr txBox="1"/>
          <p:nvPr/>
        </p:nvSpPr>
        <p:spPr>
          <a:xfrm>
            <a:off x="1071253" y="4998153"/>
            <a:ext cx="10387686" cy="1200329"/>
          </a:xfrm>
          <a:prstGeom prst="rect">
            <a:avLst/>
          </a:prstGeom>
          <a:noFill/>
        </p:spPr>
        <p:txBody>
          <a:bodyPr wrap="square" rtlCol="0">
            <a:spAutoFit/>
          </a:bodyPr>
          <a:lstStyle/>
          <a:p>
            <a:r>
              <a:rPr lang="en-US" sz="2400" dirty="0">
                <a:solidFill>
                  <a:schemeClr val="accent5">
                    <a:lumMod val="50000"/>
                  </a:schemeClr>
                </a:solidFill>
              </a:rPr>
              <a:t>Und </a:t>
            </a:r>
            <a:r>
              <a:rPr lang="en-US" sz="2400" dirty="0" err="1">
                <a:solidFill>
                  <a:schemeClr val="accent5">
                    <a:lumMod val="50000"/>
                  </a:schemeClr>
                </a:solidFill>
              </a:rPr>
              <a:t>erklärst</a:t>
            </a:r>
            <a:r>
              <a:rPr lang="en-US" sz="2400" dirty="0">
                <a:solidFill>
                  <a:schemeClr val="accent5">
                    <a:lumMod val="50000"/>
                  </a:schemeClr>
                </a:solidFill>
              </a:rPr>
              <a:t> du mir </a:t>
            </a:r>
            <a:r>
              <a:rPr lang="en-US" sz="2400" dirty="0" err="1">
                <a:solidFill>
                  <a:schemeClr val="accent5">
                    <a:lumMod val="50000"/>
                  </a:schemeClr>
                </a:solidFill>
              </a:rPr>
              <a:t>diesen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Er </a:t>
            </a:r>
            <a:r>
              <a:rPr lang="en-US" sz="2400" dirty="0" err="1">
                <a:solidFill>
                  <a:schemeClr val="accent5">
                    <a:lumMod val="50000"/>
                  </a:schemeClr>
                </a:solidFill>
              </a:rPr>
              <a:t>sagt</a:t>
            </a:r>
            <a:r>
              <a:rPr lang="en-US" sz="2400" dirty="0">
                <a:solidFill>
                  <a:schemeClr val="accent5">
                    <a:lumMod val="50000"/>
                  </a:schemeClr>
                </a:solidFill>
              </a:rPr>
              <a:t> </a:t>
            </a:r>
            <a:r>
              <a:rPr lang="de-DE" sz="24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r>
              <a:rPr lang="en-US" sz="2400" dirty="0">
                <a:solidFill>
                  <a:schemeClr val="accent5">
                    <a:lumMod val="50000"/>
                  </a:schemeClr>
                </a:solidFill>
              </a:rPr>
              <a:t>Ich </a:t>
            </a:r>
            <a:r>
              <a:rPr lang="en-US" sz="2400" dirty="0" err="1">
                <a:solidFill>
                  <a:schemeClr val="accent5">
                    <a:lumMod val="50000"/>
                  </a:schemeClr>
                </a:solidFill>
              </a:rPr>
              <a:t>verspreche</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gute</a:t>
            </a:r>
            <a:r>
              <a:rPr lang="en-US" sz="2400" dirty="0">
                <a:solidFill>
                  <a:schemeClr val="accent5">
                    <a:lumMod val="50000"/>
                  </a:schemeClr>
                </a:solidFill>
              </a:rPr>
              <a:t> </a:t>
            </a:r>
            <a:r>
              <a:rPr lang="en-US" sz="2400" dirty="0" err="1">
                <a:solidFill>
                  <a:schemeClr val="accent5">
                    <a:lumMod val="50000"/>
                  </a:schemeClr>
                </a:solidFill>
              </a:rPr>
              <a:t>nächste</a:t>
            </a:r>
            <a:r>
              <a:rPr lang="en-US" sz="2400" dirty="0">
                <a:solidFill>
                  <a:schemeClr val="accent5">
                    <a:lumMod val="50000"/>
                  </a:schemeClr>
                </a:solidFill>
              </a:rPr>
              <a:t> </a:t>
            </a:r>
            <a:r>
              <a:rPr lang="en-US" sz="2400" dirty="0" err="1">
                <a:solidFill>
                  <a:schemeClr val="accent5">
                    <a:lumMod val="50000"/>
                  </a:schemeClr>
                </a:solidFill>
              </a:rPr>
              <a:t>Woche</a:t>
            </a:r>
            <a:r>
              <a:rPr lang="en-US" sz="2400" dirty="0">
                <a:solidFill>
                  <a:schemeClr val="accent5">
                    <a:lumMod val="50000"/>
                  </a:schemeClr>
                </a:solidFill>
              </a:rPr>
              <a:t>, du </a:t>
            </a:r>
            <a:r>
              <a:rPr lang="en-US" sz="2400" dirty="0" err="1">
                <a:solidFill>
                  <a:schemeClr val="accent5">
                    <a:lumMod val="50000"/>
                  </a:schemeClr>
                </a:solidFill>
              </a:rPr>
              <a:t>besuchst</a:t>
            </a:r>
            <a:r>
              <a:rPr lang="en-US" sz="2400" dirty="0">
                <a:solidFill>
                  <a:schemeClr val="accent5">
                    <a:lumMod val="50000"/>
                  </a:schemeClr>
                </a:solidFill>
              </a:rPr>
              <a:t> Alastair in </a:t>
            </a:r>
            <a:r>
              <a:rPr lang="en-US" sz="2400" dirty="0" err="1">
                <a:solidFill>
                  <a:schemeClr val="accent5">
                    <a:lumMod val="50000"/>
                  </a:schemeClr>
                </a:solidFill>
              </a:rPr>
              <a:t>Schottland</a:t>
            </a:r>
            <a:r>
              <a:rPr lang="en-US" sz="2400" dirty="0">
                <a:solidFill>
                  <a:schemeClr val="accent5">
                    <a:lumMod val="50000"/>
                  </a:schemeClr>
                </a:solidFill>
              </a:rPr>
              <a:t>!</a:t>
            </a:r>
            <a:r>
              <a:rPr lang="de-DE" sz="24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US" sz="2400" dirty="0">
              <a:solidFill>
                <a:schemeClr val="accent5">
                  <a:lumMod val="50000"/>
                </a:schemeClr>
              </a:solidFill>
            </a:endParaRPr>
          </a:p>
          <a:p>
            <a:endParaRPr lang="en-US" sz="2400" dirty="0">
              <a:solidFill>
                <a:schemeClr val="accent5">
                  <a:lumMod val="50000"/>
                </a:schemeClr>
              </a:solidFill>
            </a:endParaRPr>
          </a:p>
        </p:txBody>
      </p:sp>
      <p:sp>
        <p:nvSpPr>
          <p:cNvPr id="2" name="Rectangle: Rounded Corners 1">
            <a:extLst>
              <a:ext uri="{FF2B5EF4-FFF2-40B4-BE49-F238E27FC236}">
                <a16:creationId xmlns:a16="http://schemas.microsoft.com/office/drawing/2014/main" id="{0BD4536D-589E-4185-A860-438CCA7DB21E}"/>
              </a:ext>
            </a:extLst>
          </p:cNvPr>
          <p:cNvSpPr/>
          <p:nvPr/>
        </p:nvSpPr>
        <p:spPr>
          <a:xfrm>
            <a:off x="7153154" y="410684"/>
            <a:ext cx="2604304" cy="47456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Ergebnisse</a:t>
            </a:r>
            <a:r>
              <a:rPr lang="en-GB" dirty="0"/>
              <a:t> – results</a:t>
            </a:r>
          </a:p>
        </p:txBody>
      </p:sp>
      <p:sp>
        <p:nvSpPr>
          <p:cNvPr id="12" name="TextBox 11">
            <a:extLst>
              <a:ext uri="{FF2B5EF4-FFF2-40B4-BE49-F238E27FC236}">
                <a16:creationId xmlns:a16="http://schemas.microsoft.com/office/drawing/2014/main" id="{FCFAC41E-2B2A-4BE4-87F0-A865F2247AF8}"/>
              </a:ext>
            </a:extLst>
          </p:cNvPr>
          <p:cNvSpPr txBox="1"/>
          <p:nvPr/>
        </p:nvSpPr>
        <p:spPr>
          <a:xfrm>
            <a:off x="217320" y="1121321"/>
            <a:ext cx="8897265" cy="1200329"/>
          </a:xfrm>
          <a:prstGeom prst="rect">
            <a:avLst/>
          </a:prstGeom>
          <a:noFill/>
        </p:spPr>
        <p:txBody>
          <a:bodyPr wrap="square" rtlCol="0">
            <a:spAutoFit/>
          </a:bodyPr>
          <a:lstStyle/>
          <a:p>
            <a:endParaRPr lang="en-US" sz="2400" dirty="0">
              <a:solidFill>
                <a:schemeClr val="accent5">
                  <a:lumMod val="50000"/>
                </a:schemeClr>
              </a:solidFill>
            </a:endParaRPr>
          </a:p>
          <a:p>
            <a:r>
              <a:rPr lang="en-US" sz="2400" dirty="0">
                <a:solidFill>
                  <a:schemeClr val="accent5">
                    <a:lumMod val="50000"/>
                  </a:schemeClr>
                </a:solidFill>
              </a:rPr>
              <a:t>It is results day. Herr Wort writes to a nervous Wolfgang with his results.</a:t>
            </a:r>
          </a:p>
        </p:txBody>
      </p:sp>
      <p:pic>
        <p:nvPicPr>
          <p:cNvPr id="14" name="Picture 13" descr="Logo&#10;&#10;Description automatically generated with medium confidence">
            <a:extLst>
              <a:ext uri="{FF2B5EF4-FFF2-40B4-BE49-F238E27FC236}">
                <a16:creationId xmlns:a16="http://schemas.microsoft.com/office/drawing/2014/main" id="{2CDD111C-79CF-44E5-B08A-0D755FE311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921"/>
          <a:stretch/>
        </p:blipFill>
        <p:spPr>
          <a:xfrm>
            <a:off x="9460540" y="867100"/>
            <a:ext cx="1660207" cy="1567460"/>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67BD907E-91C7-43B3-9288-852FA454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4143" y="1033944"/>
            <a:ext cx="1036500" cy="1400615"/>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336237"/>
            <a:ext cx="8733896" cy="1485422"/>
          </a:xfrm>
        </p:spPr>
        <p:txBody>
          <a:bodyPr>
            <a:normAutofit fontScale="90000"/>
          </a:bodyPr>
          <a:lstStyle/>
          <a:p>
            <a:pPr algn="l"/>
            <a:r>
              <a:rPr lang="en-GB" sz="4000" b="1" dirty="0">
                <a:solidFill>
                  <a:prstClr val="white"/>
                </a:solidFill>
              </a:rPr>
              <a:t>Talking about things you do for others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748083" cy="571756"/>
          </a:xfrm>
        </p:spPr>
        <p:txBody>
          <a:bodyPr>
            <a:normAutofit/>
          </a:bodyPr>
          <a:lstStyle/>
          <a:p>
            <a:pPr algn="l"/>
            <a:r>
              <a:rPr lang="en-GB" sz="3000" dirty="0">
                <a:solidFill>
                  <a:prstClr val="white"/>
                </a:solidFill>
              </a:rPr>
              <a:t>Plural direct and indirect pronouns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 [d]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54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a:t>
            </a:r>
            <a:r>
              <a:rPr lang="en-GB" sz="1400">
                <a:solidFill>
                  <a:prstClr val="white"/>
                </a:solidFill>
                <a:latin typeface="Century Gothic" panose="020B0502020202020204" pitchFamily="34" charset="0"/>
              </a:rPr>
              <a:t>/1/22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3655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869674"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Schüleraustausch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mache einen Schüleraustausch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Hier müssen alle Schüler unbequeme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Kleidung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tragen! Im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Mathematik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unterricht erklärt die nette Lehrerin es mir: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tragen alle Kinder eine Schuluniform. Das ist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sehr praktisch</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antworte ihr „Ja, aber das ist so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streng.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 Deutschland müssen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keine Uniform tragen.“ Ich trage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zum Beispiel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einen schönen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Rock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zur Schule. Hier trägt man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Jacken und Hosen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aus 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blauen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oder schwarzen Stoff.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Nach der Schule tragen sie aber normale Kleidung. Ich gehe mit meinem Austauschpartner, Chris, und seinem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Vater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einkaufen. 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kauft</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ihm neue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Schuhe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für die Freizeit.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 Abend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spielen wir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ein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Wortspiel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mag es, aber Chris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gewinnt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immer! Meine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Woche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war toll. Ich gebe Chris meine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Handynummer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und wir bleiben in Kontakt.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Kunst</a:t>
            </a: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verliert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E-Mail </a:t>
            </a:r>
            <a:r>
              <a:rPr lang="en-GB" sz="2000" dirty="0" err="1">
                <a:solidFill>
                  <a:srgbClr val="4472C4">
                    <a:lumMod val="50000"/>
                  </a:srgbClr>
                </a:solidFill>
                <a:latin typeface="Century Gothic" panose="020F0302020204030204"/>
              </a:rPr>
              <a:t>Adresse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Dinge</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Jeans</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x3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roten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schenkt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Mutter</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377796"/>
            <a:ext cx="1400575"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Monat</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4622588"/>
            <a:ext cx="1543050" cy="7310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Um 20 </a:t>
            </a:r>
            <a:r>
              <a:rPr lang="en-GB" sz="2000" dirty="0" err="1">
                <a:solidFill>
                  <a:srgbClr val="4472C4">
                    <a:lumMod val="50000"/>
                  </a:srgbClr>
                </a:solidFill>
                <a:latin typeface="Century Gothic" panose="020F0302020204030204"/>
              </a:rPr>
              <a:t>Uhr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Scrabble</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052704" y="3333352"/>
            <a:ext cx="2066143"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normalerweise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1" name="Picture 30" descr="Girls, Students, Books, School, Uniform, Learning">
            <a:extLst>
              <a:ext uri="{FF2B5EF4-FFF2-40B4-BE49-F238E27FC236}">
                <a16:creationId xmlns:a16="http://schemas.microsoft.com/office/drawing/2014/main" id="{FF0C2717-5370-49D8-BE76-7320CFA16DEA}"/>
              </a:ext>
            </a:extLst>
          </p:cNvPr>
          <p:cNvPicPr/>
          <p:nvPr/>
        </p:nvPicPr>
        <p:blipFill rotWithShape="1">
          <a:blip r:embed="rId4" cstate="print">
            <a:extLst>
              <a:ext uri="{28A0092B-C50C-407E-A947-70E740481C1C}">
                <a14:useLocalDpi xmlns:a14="http://schemas.microsoft.com/office/drawing/2010/main" val="0"/>
              </a:ext>
            </a:extLst>
          </a:blip>
          <a:srcRect l="10485" t="10913" r="11804"/>
          <a:stretch/>
        </p:blipFill>
        <p:spPr bwMode="auto">
          <a:xfrm>
            <a:off x="10281550" y="860979"/>
            <a:ext cx="1382092" cy="9745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53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4387"/>
            <a:ext cx="4826193"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Schüleraustausch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mache einen Schüleraustausch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Hier müssen alle Schüler unbequeme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Kleidung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tragen! Im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Mathematik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unterricht erklärt die nette Lehrerin es mir: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tragen alle Kinder eine Schuluniform. Das ist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sehr praktisch</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antworte ihr „Ja, aber das ist so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streng.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 Deutschland müssen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wir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keine Uniform tragen.“ Ich trage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zum Beispiel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einen schönen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Rock</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zur Schule. Hier trägt man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Jacken und Hosen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aus 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blauen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oder schwarzen Stoff.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Nach der Schule tragen sie aber normale Kleidung. Ich gehe mit meinem Austauschpartner, Chris, und seinem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Vater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einkaufen.        Er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kauft</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ihm neue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Schuhe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für die Freizeit.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 Abend</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spielen wir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ein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Wortspiel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mag es, aber Chris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gewinnt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immer!  Meine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Woche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England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war toll. Ich gebe Chris meine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Handynummer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und wir bleiben in Kontakt.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Kunst</a:t>
            </a: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verliert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E-Mail </a:t>
            </a:r>
            <a:r>
              <a:rPr lang="en-GB" sz="2000" dirty="0" err="1">
                <a:solidFill>
                  <a:srgbClr val="4472C4">
                    <a:lumMod val="50000"/>
                  </a:srgbClr>
                </a:solidFill>
                <a:latin typeface="Century Gothic" panose="020F0302020204030204"/>
              </a:rPr>
              <a:t>Adresse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Dinge</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Jeans</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x3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roten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404567"/>
            <a:ext cx="1771649" cy="4396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schenkt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400800"/>
            <a:ext cx="1543050" cy="4420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Mutter</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400801"/>
            <a:ext cx="1543050" cy="4433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399696"/>
            <a:ext cx="1400575" cy="4433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Monat</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4622588"/>
            <a:ext cx="1543050"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Um 20 </a:t>
            </a:r>
            <a:r>
              <a:rPr lang="en-GB" sz="2000" dirty="0" err="1">
                <a:solidFill>
                  <a:srgbClr val="4472C4">
                    <a:lumMod val="50000"/>
                  </a:srgbClr>
                </a:solidFill>
                <a:latin typeface="Century Gothic" panose="020F0302020204030204"/>
              </a:rPr>
              <a:t>Uhr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Scrabble</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052704" y="3333352"/>
            <a:ext cx="2066143"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normalerweise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1" name="Picture 30" descr="Girls, Students, Books, School, Uniform, Learning">
            <a:extLst>
              <a:ext uri="{FF2B5EF4-FFF2-40B4-BE49-F238E27FC236}">
                <a16:creationId xmlns:a16="http://schemas.microsoft.com/office/drawing/2014/main" id="{FF0C2717-5370-49D8-BE76-7320CFA16DEA}"/>
              </a:ext>
            </a:extLst>
          </p:cNvPr>
          <p:cNvPicPr/>
          <p:nvPr/>
        </p:nvPicPr>
        <p:blipFill rotWithShape="1">
          <a:blip r:embed="rId4" cstate="print">
            <a:extLst>
              <a:ext uri="{28A0092B-C50C-407E-A947-70E740481C1C}">
                <a14:useLocalDpi xmlns:a14="http://schemas.microsoft.com/office/drawing/2010/main" val="0"/>
              </a:ext>
            </a:extLst>
          </a:blip>
          <a:srcRect l="10485" t="10913" r="11804"/>
          <a:stretch/>
        </p:blipFill>
        <p:spPr bwMode="auto">
          <a:xfrm>
            <a:off x="10281550" y="860979"/>
            <a:ext cx="1382092" cy="974531"/>
          </a:xfrm>
          <a:prstGeom prst="rect">
            <a:avLst/>
          </a:prstGeom>
          <a:noFill/>
          <a:ln>
            <a:noFill/>
          </a:ln>
          <a:extLst>
            <a:ext uri="{53640926-AAD7-44D8-BBD7-CCE9431645EC}">
              <a14:shadowObscured xmlns:a14="http://schemas.microsoft.com/office/drawing/2010/main"/>
            </a:ext>
          </a:extLst>
        </p:spPr>
      </p:pic>
      <p:sp>
        <p:nvSpPr>
          <p:cNvPr id="33" name="Rectangle: Rounded Corners 32">
            <a:extLst>
              <a:ext uri="{FF2B5EF4-FFF2-40B4-BE49-F238E27FC236}">
                <a16:creationId xmlns:a16="http://schemas.microsoft.com/office/drawing/2014/main" id="{F54627AC-4ABB-4C04-9311-91F81774AC1D}"/>
              </a:ext>
            </a:extLst>
          </p:cNvPr>
          <p:cNvSpPr/>
          <p:nvPr/>
        </p:nvSpPr>
        <p:spPr>
          <a:xfrm>
            <a:off x="6751801" y="1645301"/>
            <a:ext cx="1573595"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Schottland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F1ACD007-9D6A-44A9-B197-CDD58D1A4C0B}"/>
              </a:ext>
            </a:extLst>
          </p:cNvPr>
          <p:cNvSpPr/>
          <p:nvPr/>
        </p:nvSpPr>
        <p:spPr>
          <a:xfrm>
            <a:off x="5244373" y="1944706"/>
            <a:ext cx="1273414"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Sachen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ectangle: Rounded Corners 35">
            <a:extLst>
              <a:ext uri="{FF2B5EF4-FFF2-40B4-BE49-F238E27FC236}">
                <a16:creationId xmlns:a16="http://schemas.microsoft.com/office/drawing/2014/main" id="{56F2EAC9-66DB-482D-8BE0-94D78E936D6B}"/>
              </a:ext>
            </a:extLst>
          </p:cNvPr>
          <p:cNvSpPr/>
          <p:nvPr/>
        </p:nvSpPr>
        <p:spPr>
          <a:xfrm>
            <a:off x="2105989" y="2249119"/>
            <a:ext cx="1531566" cy="2665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Kunst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7" name="Rectangle: Rounded Corners 36">
            <a:extLst>
              <a:ext uri="{FF2B5EF4-FFF2-40B4-BE49-F238E27FC236}">
                <a16:creationId xmlns:a16="http://schemas.microsoft.com/office/drawing/2014/main" id="{3D80E8F0-905C-4E60-8196-D979DFC7BAA4}"/>
              </a:ext>
            </a:extLst>
          </p:cNvPr>
          <p:cNvSpPr/>
          <p:nvPr/>
        </p:nvSpPr>
        <p:spPr>
          <a:xfrm>
            <a:off x="1948965" y="2562806"/>
            <a:ext cx="1573595"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Schottland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8" name="Rectangle: Rounded Corners 37">
            <a:extLst>
              <a:ext uri="{FF2B5EF4-FFF2-40B4-BE49-F238E27FC236}">
                <a16:creationId xmlns:a16="http://schemas.microsoft.com/office/drawing/2014/main" id="{46509984-A0FA-4688-8D68-5A379E1EC107}"/>
              </a:ext>
            </a:extLst>
          </p:cNvPr>
          <p:cNvSpPr/>
          <p:nvPr/>
        </p:nvSpPr>
        <p:spPr>
          <a:xfrm>
            <a:off x="2080976" y="5646062"/>
            <a:ext cx="1106275" cy="26052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verliert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9" name="Rectangle: Rounded Corners 38">
            <a:extLst>
              <a:ext uri="{FF2B5EF4-FFF2-40B4-BE49-F238E27FC236}">
                <a16:creationId xmlns:a16="http://schemas.microsoft.com/office/drawing/2014/main" id="{0686F2D9-C583-4B73-9C03-4939BE45F435}"/>
              </a:ext>
            </a:extLst>
          </p:cNvPr>
          <p:cNvSpPr/>
          <p:nvPr/>
        </p:nvSpPr>
        <p:spPr>
          <a:xfrm>
            <a:off x="2119699" y="2880434"/>
            <a:ext cx="1766078" cy="28468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rPr>
              <a:t>besser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0" name="Rectangle: Rounded Corners 39">
            <a:extLst>
              <a:ext uri="{FF2B5EF4-FFF2-40B4-BE49-F238E27FC236}">
                <a16:creationId xmlns:a16="http://schemas.microsoft.com/office/drawing/2014/main" id="{E7723C77-DA90-40D5-93D3-B78F89164114}"/>
              </a:ext>
            </a:extLst>
          </p:cNvPr>
          <p:cNvSpPr/>
          <p:nvPr/>
        </p:nvSpPr>
        <p:spPr>
          <a:xfrm>
            <a:off x="8449310" y="2871107"/>
            <a:ext cx="1573595"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traditionell</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1" name="Rectangle: Rounded Corners 40">
            <a:extLst>
              <a:ext uri="{FF2B5EF4-FFF2-40B4-BE49-F238E27FC236}">
                <a16:creationId xmlns:a16="http://schemas.microsoft.com/office/drawing/2014/main" id="{B05B5F8C-81C3-4210-8BCA-34E182AF9A08}"/>
              </a:ext>
            </a:extLst>
          </p:cNvPr>
          <p:cNvSpPr/>
          <p:nvPr/>
        </p:nvSpPr>
        <p:spPr>
          <a:xfrm>
            <a:off x="4018528" y="3178124"/>
            <a:ext cx="1466879" cy="27425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muss man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2" name="Rectangle: Rounded Corners 41">
            <a:extLst>
              <a:ext uri="{FF2B5EF4-FFF2-40B4-BE49-F238E27FC236}">
                <a16:creationId xmlns:a16="http://schemas.microsoft.com/office/drawing/2014/main" id="{C5E2B53F-1009-4ECC-8CC1-D35491E8EECD}"/>
              </a:ext>
            </a:extLst>
          </p:cNvPr>
          <p:cNvSpPr/>
          <p:nvPr/>
        </p:nvSpPr>
        <p:spPr>
          <a:xfrm>
            <a:off x="1694594" y="3490491"/>
            <a:ext cx="2059435" cy="27940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normalerweise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3" name="Rectangle: Rounded Corners 42">
            <a:extLst>
              <a:ext uri="{FF2B5EF4-FFF2-40B4-BE49-F238E27FC236}">
                <a16:creationId xmlns:a16="http://schemas.microsoft.com/office/drawing/2014/main" id="{3692F63A-BC42-4F05-9E95-25DE92CB3A6F}"/>
              </a:ext>
            </a:extLst>
          </p:cNvPr>
          <p:cNvSpPr/>
          <p:nvPr/>
        </p:nvSpPr>
        <p:spPr>
          <a:xfrm>
            <a:off x="3754029" y="3503493"/>
            <a:ext cx="2531024" cy="25698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kumimoji="0" lang="en-GB" sz="2000" b="1" i="0" u="none" strike="noStrike" kern="1200" cap="none" spc="0" normalizeH="0" baseline="0" noProof="0" dirty="0">
                <a:ln>
                  <a:noFill/>
                </a:ln>
                <a:solidFill>
                  <a:schemeClr val="bg1"/>
                </a:solidFill>
                <a:effectLst/>
                <a:uLnTx/>
                <a:uFillTx/>
                <a:latin typeface="Century Gothic" panose="020F0302020204030204"/>
              </a:rPr>
              <a:t>in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schönes</a:t>
            </a:r>
            <a:r>
              <a:rPr kumimoji="0" lang="en-GB" sz="2000" b="1" i="0" u="none" strike="noStrike" kern="1200" cap="none" spc="0" normalizeH="0" noProof="0" dirty="0">
                <a:ln>
                  <a:noFill/>
                </a:ln>
                <a:solidFill>
                  <a:schemeClr val="bg1"/>
                </a:solidFill>
                <a:effectLst/>
                <a:uLnTx/>
                <a:uFillTx/>
                <a:latin typeface="Century Gothic" panose="020F0302020204030204"/>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Kleid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4" name="Rectangle: Rounded Corners 43">
            <a:extLst>
              <a:ext uri="{FF2B5EF4-FFF2-40B4-BE49-F238E27FC236}">
                <a16:creationId xmlns:a16="http://schemas.microsoft.com/office/drawing/2014/main" id="{BACB0494-4022-4871-A239-FFD58BA129AE}"/>
              </a:ext>
            </a:extLst>
          </p:cNvPr>
          <p:cNvSpPr/>
          <p:nvPr/>
        </p:nvSpPr>
        <p:spPr>
          <a:xfrm>
            <a:off x="2181928" y="3793434"/>
            <a:ext cx="2297474" cy="2658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Dinge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5" name="Rectangle: Rounded Corners 44">
            <a:extLst>
              <a:ext uri="{FF2B5EF4-FFF2-40B4-BE49-F238E27FC236}">
                <a16:creationId xmlns:a16="http://schemas.microsoft.com/office/drawing/2014/main" id="{0A0DEBDF-9560-4ECF-B94F-2C1C929E6A92}"/>
              </a:ext>
            </a:extLst>
          </p:cNvPr>
          <p:cNvSpPr/>
          <p:nvPr/>
        </p:nvSpPr>
        <p:spPr>
          <a:xfrm>
            <a:off x="5843337" y="3795980"/>
            <a:ext cx="927854"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roten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6" name="Rectangle: Rounded Corners 45">
            <a:extLst>
              <a:ext uri="{FF2B5EF4-FFF2-40B4-BE49-F238E27FC236}">
                <a16:creationId xmlns:a16="http://schemas.microsoft.com/office/drawing/2014/main" id="{63CE4DB4-E568-4949-81DE-B80EBB798DD6}"/>
              </a:ext>
            </a:extLst>
          </p:cNvPr>
          <p:cNvSpPr/>
          <p:nvPr/>
        </p:nvSpPr>
        <p:spPr>
          <a:xfrm>
            <a:off x="7289312" y="4713713"/>
            <a:ext cx="1853878" cy="2569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s</a:t>
            </a:r>
            <a:r>
              <a:rPr lang="en-GB" sz="2000" b="1" noProof="0" dirty="0" err="1">
                <a:solidFill>
                  <a:schemeClr val="bg1"/>
                </a:solidFill>
                <a:latin typeface="Century Gothic" panose="020F0302020204030204"/>
              </a:rPr>
              <a:t>einer</a:t>
            </a:r>
            <a:r>
              <a:rPr lang="en-GB" sz="2000" b="1" noProof="0" dirty="0">
                <a:solidFill>
                  <a:schemeClr val="bg1"/>
                </a:solidFill>
                <a:latin typeface="Century Gothic" panose="020F0302020204030204"/>
              </a:rPr>
              <a:t> Mutter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7" name="Rectangle: Rounded Corners 46">
            <a:extLst>
              <a:ext uri="{FF2B5EF4-FFF2-40B4-BE49-F238E27FC236}">
                <a16:creationId xmlns:a16="http://schemas.microsoft.com/office/drawing/2014/main" id="{89711BD8-FFCB-4EEC-BFBC-667E6BBA229F}"/>
              </a:ext>
            </a:extLst>
          </p:cNvPr>
          <p:cNvSpPr/>
          <p:nvPr/>
        </p:nvSpPr>
        <p:spPr>
          <a:xfrm>
            <a:off x="3380442" y="5006443"/>
            <a:ext cx="1605620" cy="2658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Sie </a:t>
            </a:r>
            <a:r>
              <a:rPr lang="en-GB" sz="2000" b="1" noProof="0" dirty="0" err="1">
                <a:solidFill>
                  <a:schemeClr val="bg1"/>
                </a:solidFill>
                <a:latin typeface="Century Gothic" panose="020F0302020204030204"/>
              </a:rPr>
              <a:t>schenkt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8" name="Rectangle: Rounded Corners 47">
            <a:extLst>
              <a:ext uri="{FF2B5EF4-FFF2-40B4-BE49-F238E27FC236}">
                <a16:creationId xmlns:a16="http://schemas.microsoft.com/office/drawing/2014/main" id="{77750EF4-02BD-4FAB-A7D8-A29BCBF3EAD0}"/>
              </a:ext>
            </a:extLst>
          </p:cNvPr>
          <p:cNvSpPr/>
          <p:nvPr/>
        </p:nvSpPr>
        <p:spPr>
          <a:xfrm>
            <a:off x="6189235" y="5010986"/>
            <a:ext cx="927854" cy="2925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Jeans</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9" name="Rectangle: Rounded Corners 48">
            <a:extLst>
              <a:ext uri="{FF2B5EF4-FFF2-40B4-BE49-F238E27FC236}">
                <a16:creationId xmlns:a16="http://schemas.microsoft.com/office/drawing/2014/main" id="{4A77A746-6835-4DB0-8EA8-F117D8277B0C}"/>
              </a:ext>
            </a:extLst>
          </p:cNvPr>
          <p:cNvSpPr/>
          <p:nvPr/>
        </p:nvSpPr>
        <p:spPr>
          <a:xfrm>
            <a:off x="2021682" y="5295867"/>
            <a:ext cx="1551449" cy="2658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Um 20 </a:t>
            </a:r>
            <a:r>
              <a:rPr lang="en-GB" sz="2000" b="1" noProof="0" dirty="0" err="1">
                <a:solidFill>
                  <a:schemeClr val="bg1"/>
                </a:solidFill>
                <a:latin typeface="Century Gothic" panose="020F0302020204030204"/>
              </a:rPr>
              <a:t>Uhr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0" name="Rectangle: Rounded Corners 49">
            <a:extLst>
              <a:ext uri="{FF2B5EF4-FFF2-40B4-BE49-F238E27FC236}">
                <a16:creationId xmlns:a16="http://schemas.microsoft.com/office/drawing/2014/main" id="{7746AE8C-8E28-4253-B0F6-B08704DC0052}"/>
              </a:ext>
            </a:extLst>
          </p:cNvPr>
          <p:cNvSpPr/>
          <p:nvPr/>
        </p:nvSpPr>
        <p:spPr>
          <a:xfrm>
            <a:off x="4912167" y="5334245"/>
            <a:ext cx="1605620" cy="2658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Scrabble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1" name="Rectangle: Rounded Corners 50">
            <a:extLst>
              <a:ext uri="{FF2B5EF4-FFF2-40B4-BE49-F238E27FC236}">
                <a16:creationId xmlns:a16="http://schemas.microsoft.com/office/drawing/2014/main" id="{3A4B8D7A-63E2-45D7-9149-A5D6E3462026}"/>
              </a:ext>
            </a:extLst>
          </p:cNvPr>
          <p:cNvSpPr/>
          <p:nvPr/>
        </p:nvSpPr>
        <p:spPr>
          <a:xfrm>
            <a:off x="4157398" y="5624490"/>
            <a:ext cx="1736658" cy="2785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Mein Monat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2" name="Rectangle: Rounded Corners 51">
            <a:extLst>
              <a:ext uri="{FF2B5EF4-FFF2-40B4-BE49-F238E27FC236}">
                <a16:creationId xmlns:a16="http://schemas.microsoft.com/office/drawing/2014/main" id="{C7892D34-39F6-4768-B04F-8A4E62931CCA}"/>
              </a:ext>
            </a:extLst>
          </p:cNvPr>
          <p:cNvSpPr/>
          <p:nvPr/>
        </p:nvSpPr>
        <p:spPr>
          <a:xfrm>
            <a:off x="6267622" y="5646062"/>
            <a:ext cx="1605620" cy="2569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Schottland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3" name="Rectangle: Rounded Corners 52">
            <a:extLst>
              <a:ext uri="{FF2B5EF4-FFF2-40B4-BE49-F238E27FC236}">
                <a16:creationId xmlns:a16="http://schemas.microsoft.com/office/drawing/2014/main" id="{BBFA4EB2-DE3F-4BAB-95F3-6E9D1EAE3D73}"/>
              </a:ext>
            </a:extLst>
          </p:cNvPr>
          <p:cNvSpPr/>
          <p:nvPr/>
        </p:nvSpPr>
        <p:spPr>
          <a:xfrm>
            <a:off x="4372202" y="5931274"/>
            <a:ext cx="2064740" cy="29076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E-Mail </a:t>
            </a:r>
            <a:r>
              <a:rPr lang="en-GB" sz="2000" b="1" noProof="0" dirty="0" err="1">
                <a:solidFill>
                  <a:schemeClr val="bg1"/>
                </a:solidFill>
                <a:latin typeface="Century Gothic" panose="020F0302020204030204"/>
              </a:rPr>
              <a:t>Adresse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16510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25" presetClass="emph" presetSubtype="0" fill="hold" grpId="0" nodeType="withEffect">
                                  <p:stCondLst>
                                    <p:cond delay="0"/>
                                  </p:stCondLst>
                                  <p:childTnLst>
                                    <p:animClr clrSpc="hsl" dir="cw">
                                      <p:cBhvr override="childStyle">
                                        <p:cTn id="12" dur="500" fill="hold"/>
                                        <p:tgtEl>
                                          <p:spTgt spid="16"/>
                                        </p:tgtEl>
                                        <p:attrNameLst>
                                          <p:attrName>style.color</p:attrName>
                                        </p:attrNameLst>
                                      </p:cBhvr>
                                      <p:by>
                                        <p:hsl h="0" s="-70588" l="0"/>
                                      </p:by>
                                    </p:animClr>
                                    <p:animClr clrSpc="hsl" dir="cw">
                                      <p:cBhvr>
                                        <p:cTn id="13" dur="500" fill="hold"/>
                                        <p:tgtEl>
                                          <p:spTgt spid="16"/>
                                        </p:tgtEl>
                                        <p:attrNameLst>
                                          <p:attrName>fillcolor</p:attrName>
                                        </p:attrNameLst>
                                      </p:cBhvr>
                                      <p:by>
                                        <p:hsl h="0" s="-70588" l="0"/>
                                      </p:by>
                                    </p:animClr>
                                    <p:animClr clrSpc="hsl" dir="cw">
                                      <p:cBhvr>
                                        <p:cTn id="14" dur="500" fill="hold"/>
                                        <p:tgtEl>
                                          <p:spTgt spid="16"/>
                                        </p:tgtEl>
                                        <p:attrNameLst>
                                          <p:attrName>stroke.color</p:attrName>
                                        </p:attrNameLst>
                                      </p:cBhvr>
                                      <p:by>
                                        <p:hsl h="0" s="-70588" l="0"/>
                                      </p:by>
                                    </p:animClr>
                                    <p:set>
                                      <p:cBhvr>
                                        <p:cTn id="15" dur="500" fill="hold"/>
                                        <p:tgtEl>
                                          <p:spTgt spid="1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25" presetClass="emph" presetSubtype="0" fill="hold" grpId="0" nodeType="withEffect">
                                  <p:stCondLst>
                                    <p:cond delay="0"/>
                                  </p:stCondLst>
                                  <p:childTnLst>
                                    <p:animClr clrSpc="hsl" dir="cw">
                                      <p:cBhvr override="childStyle">
                                        <p:cTn id="21" dur="500" fill="hold"/>
                                        <p:tgtEl>
                                          <p:spTgt spid="14"/>
                                        </p:tgtEl>
                                        <p:attrNameLst>
                                          <p:attrName>style.color</p:attrName>
                                        </p:attrNameLst>
                                      </p:cBhvr>
                                      <p:by>
                                        <p:hsl h="0" s="-70588" l="0"/>
                                      </p:by>
                                    </p:animClr>
                                    <p:animClr clrSpc="hsl" dir="cw">
                                      <p:cBhvr>
                                        <p:cTn id="22" dur="500" fill="hold"/>
                                        <p:tgtEl>
                                          <p:spTgt spid="14"/>
                                        </p:tgtEl>
                                        <p:attrNameLst>
                                          <p:attrName>fillcolor</p:attrName>
                                        </p:attrNameLst>
                                      </p:cBhvr>
                                      <p:by>
                                        <p:hsl h="0" s="-70588" l="0"/>
                                      </p:by>
                                    </p:animClr>
                                    <p:animClr clrSpc="hsl" dir="cw">
                                      <p:cBhvr>
                                        <p:cTn id="23" dur="500" fill="hold"/>
                                        <p:tgtEl>
                                          <p:spTgt spid="14"/>
                                        </p:tgtEl>
                                        <p:attrNameLst>
                                          <p:attrName>stroke.color</p:attrName>
                                        </p:attrNameLst>
                                      </p:cBhvr>
                                      <p:by>
                                        <p:hsl h="0" s="-70588" l="0"/>
                                      </p:by>
                                    </p:animClr>
                                    <p:set>
                                      <p:cBhvr>
                                        <p:cTn id="24" dur="500" fill="hold"/>
                                        <p:tgtEl>
                                          <p:spTgt spid="1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25" presetClass="emph" presetSubtype="0" fill="hold" grpId="0" nodeType="withEffect">
                                  <p:stCondLst>
                                    <p:cond delay="0"/>
                                  </p:stCondLst>
                                  <p:childTnLst>
                                    <p:animClr clrSpc="hsl" dir="cw">
                                      <p:cBhvr override="childStyle">
                                        <p:cTn id="30" dur="500" fill="hold"/>
                                        <p:tgtEl>
                                          <p:spTgt spid="10"/>
                                        </p:tgtEl>
                                        <p:attrNameLst>
                                          <p:attrName>style.color</p:attrName>
                                        </p:attrNameLst>
                                      </p:cBhvr>
                                      <p:by>
                                        <p:hsl h="0" s="-70588" l="0"/>
                                      </p:by>
                                    </p:animClr>
                                    <p:animClr clrSpc="hsl" dir="cw">
                                      <p:cBhvr>
                                        <p:cTn id="31" dur="500" fill="hold"/>
                                        <p:tgtEl>
                                          <p:spTgt spid="10"/>
                                        </p:tgtEl>
                                        <p:attrNameLst>
                                          <p:attrName>fillcolor</p:attrName>
                                        </p:attrNameLst>
                                      </p:cBhvr>
                                      <p:by>
                                        <p:hsl h="0" s="-70588" l="0"/>
                                      </p:by>
                                    </p:animClr>
                                    <p:animClr clrSpc="hsl" dir="cw">
                                      <p:cBhvr>
                                        <p:cTn id="32" dur="500" fill="hold"/>
                                        <p:tgtEl>
                                          <p:spTgt spid="10"/>
                                        </p:tgtEl>
                                        <p:attrNameLst>
                                          <p:attrName>stroke.color</p:attrName>
                                        </p:attrNameLst>
                                      </p:cBhvr>
                                      <p:by>
                                        <p:hsl h="0" s="-70588" l="0"/>
                                      </p:by>
                                    </p:animClr>
                                    <p:set>
                                      <p:cBhvr>
                                        <p:cTn id="33" dur="500" fill="hold"/>
                                        <p:tgtEl>
                                          <p:spTgt spid="10"/>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25" presetClass="emph" presetSubtype="0" fill="hold" grpId="0" nodeType="withEffect">
                                  <p:stCondLst>
                                    <p:cond delay="0"/>
                                  </p:stCondLst>
                                  <p:childTnLst>
                                    <p:animClr clrSpc="hsl" dir="cw">
                                      <p:cBhvr override="childStyle">
                                        <p:cTn id="39" dur="500" fill="hold"/>
                                        <p:tgtEl>
                                          <p:spTgt spid="30"/>
                                        </p:tgtEl>
                                        <p:attrNameLst>
                                          <p:attrName>style.color</p:attrName>
                                        </p:attrNameLst>
                                      </p:cBhvr>
                                      <p:by>
                                        <p:hsl h="0" s="-70588" l="0"/>
                                      </p:by>
                                    </p:animClr>
                                    <p:animClr clrSpc="hsl" dir="cw">
                                      <p:cBhvr>
                                        <p:cTn id="40" dur="500" fill="hold"/>
                                        <p:tgtEl>
                                          <p:spTgt spid="30"/>
                                        </p:tgtEl>
                                        <p:attrNameLst>
                                          <p:attrName>fillcolor</p:attrName>
                                        </p:attrNameLst>
                                      </p:cBhvr>
                                      <p:by>
                                        <p:hsl h="0" s="-70588" l="0"/>
                                      </p:by>
                                    </p:animClr>
                                    <p:animClr clrSpc="hsl" dir="cw">
                                      <p:cBhvr>
                                        <p:cTn id="41" dur="500" fill="hold"/>
                                        <p:tgtEl>
                                          <p:spTgt spid="30"/>
                                        </p:tgtEl>
                                        <p:attrNameLst>
                                          <p:attrName>stroke.color</p:attrName>
                                        </p:attrNameLst>
                                      </p:cBhvr>
                                      <p:by>
                                        <p:hsl h="0" s="-70588" l="0"/>
                                      </p:by>
                                    </p:animClr>
                                    <p:set>
                                      <p:cBhvr>
                                        <p:cTn id="42" dur="500" fill="hold"/>
                                        <p:tgtEl>
                                          <p:spTgt spid="3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25" presetClass="emph" presetSubtype="0" fill="hold" grpId="0" nodeType="withEffect">
                                  <p:stCondLst>
                                    <p:cond delay="0"/>
                                  </p:stCondLst>
                                  <p:childTnLst>
                                    <p:animClr clrSpc="hsl" dir="cw">
                                      <p:cBhvr override="childStyle">
                                        <p:cTn id="48" dur="500" fill="hold"/>
                                        <p:tgtEl>
                                          <p:spTgt spid="24"/>
                                        </p:tgtEl>
                                        <p:attrNameLst>
                                          <p:attrName>style.color</p:attrName>
                                        </p:attrNameLst>
                                      </p:cBhvr>
                                      <p:by>
                                        <p:hsl h="0" s="-70588" l="0"/>
                                      </p:by>
                                    </p:animClr>
                                    <p:animClr clrSpc="hsl" dir="cw">
                                      <p:cBhvr>
                                        <p:cTn id="49" dur="500" fill="hold"/>
                                        <p:tgtEl>
                                          <p:spTgt spid="24"/>
                                        </p:tgtEl>
                                        <p:attrNameLst>
                                          <p:attrName>fillcolor</p:attrName>
                                        </p:attrNameLst>
                                      </p:cBhvr>
                                      <p:by>
                                        <p:hsl h="0" s="-70588" l="0"/>
                                      </p:by>
                                    </p:animClr>
                                    <p:animClr clrSpc="hsl" dir="cw">
                                      <p:cBhvr>
                                        <p:cTn id="50" dur="500" fill="hold"/>
                                        <p:tgtEl>
                                          <p:spTgt spid="24"/>
                                        </p:tgtEl>
                                        <p:attrNameLst>
                                          <p:attrName>stroke.color</p:attrName>
                                        </p:attrNameLst>
                                      </p:cBhvr>
                                      <p:by>
                                        <p:hsl h="0" s="-70588" l="0"/>
                                      </p:by>
                                    </p:animClr>
                                    <p:set>
                                      <p:cBhvr>
                                        <p:cTn id="51" dur="500" fill="hold"/>
                                        <p:tgtEl>
                                          <p:spTgt spid="24"/>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25" presetClass="emph" presetSubtype="0" fill="hold" grpId="0" nodeType="withEffect">
                                  <p:stCondLst>
                                    <p:cond delay="0"/>
                                  </p:stCondLst>
                                  <p:childTnLst>
                                    <p:animClr clrSpc="hsl" dir="cw">
                                      <p:cBhvr override="childStyle">
                                        <p:cTn id="57" dur="500" fill="hold"/>
                                        <p:tgtEl>
                                          <p:spTgt spid="32"/>
                                        </p:tgtEl>
                                        <p:attrNameLst>
                                          <p:attrName>style.color</p:attrName>
                                        </p:attrNameLst>
                                      </p:cBhvr>
                                      <p:by>
                                        <p:hsl h="0" s="-70588" l="0"/>
                                      </p:by>
                                    </p:animClr>
                                    <p:animClr clrSpc="hsl" dir="cw">
                                      <p:cBhvr>
                                        <p:cTn id="58" dur="500" fill="hold"/>
                                        <p:tgtEl>
                                          <p:spTgt spid="32"/>
                                        </p:tgtEl>
                                        <p:attrNameLst>
                                          <p:attrName>fillcolor</p:attrName>
                                        </p:attrNameLst>
                                      </p:cBhvr>
                                      <p:by>
                                        <p:hsl h="0" s="-70588" l="0"/>
                                      </p:by>
                                    </p:animClr>
                                    <p:animClr clrSpc="hsl" dir="cw">
                                      <p:cBhvr>
                                        <p:cTn id="59" dur="500" fill="hold"/>
                                        <p:tgtEl>
                                          <p:spTgt spid="32"/>
                                        </p:tgtEl>
                                        <p:attrNameLst>
                                          <p:attrName>stroke.color</p:attrName>
                                        </p:attrNameLst>
                                      </p:cBhvr>
                                      <p:by>
                                        <p:hsl h="0" s="-70588" l="0"/>
                                      </p:by>
                                    </p:animClr>
                                    <p:set>
                                      <p:cBhvr>
                                        <p:cTn id="60" dur="500" fill="hold"/>
                                        <p:tgtEl>
                                          <p:spTgt spid="3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25" presetClass="emph" presetSubtype="0" fill="hold" grpId="0" nodeType="withEffect">
                                  <p:stCondLst>
                                    <p:cond delay="0"/>
                                  </p:stCondLst>
                                  <p:childTnLst>
                                    <p:animClr clrSpc="hsl" dir="cw">
                                      <p:cBhvr override="childStyle">
                                        <p:cTn id="66" dur="500" fill="hold"/>
                                        <p:tgtEl>
                                          <p:spTgt spid="29"/>
                                        </p:tgtEl>
                                        <p:attrNameLst>
                                          <p:attrName>style.color</p:attrName>
                                        </p:attrNameLst>
                                      </p:cBhvr>
                                      <p:by>
                                        <p:hsl h="0" s="-70588" l="0"/>
                                      </p:by>
                                    </p:animClr>
                                    <p:animClr clrSpc="hsl" dir="cw">
                                      <p:cBhvr>
                                        <p:cTn id="67" dur="500" fill="hold"/>
                                        <p:tgtEl>
                                          <p:spTgt spid="29"/>
                                        </p:tgtEl>
                                        <p:attrNameLst>
                                          <p:attrName>fillcolor</p:attrName>
                                        </p:attrNameLst>
                                      </p:cBhvr>
                                      <p:by>
                                        <p:hsl h="0" s="-70588" l="0"/>
                                      </p:by>
                                    </p:animClr>
                                    <p:animClr clrSpc="hsl" dir="cw">
                                      <p:cBhvr>
                                        <p:cTn id="68" dur="500" fill="hold"/>
                                        <p:tgtEl>
                                          <p:spTgt spid="29"/>
                                        </p:tgtEl>
                                        <p:attrNameLst>
                                          <p:attrName>stroke.color</p:attrName>
                                        </p:attrNameLst>
                                      </p:cBhvr>
                                      <p:by>
                                        <p:hsl h="0" s="-70588" l="0"/>
                                      </p:by>
                                    </p:animClr>
                                    <p:set>
                                      <p:cBhvr>
                                        <p:cTn id="69" dur="500" fill="hold"/>
                                        <p:tgtEl>
                                          <p:spTgt spid="29"/>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par>
                                <p:cTn id="74" presetID="25" presetClass="emph" presetSubtype="0" fill="hold" grpId="0" nodeType="withEffect">
                                  <p:stCondLst>
                                    <p:cond delay="0"/>
                                  </p:stCondLst>
                                  <p:childTnLst>
                                    <p:animClr clrSpc="hsl" dir="cw">
                                      <p:cBhvr override="childStyle">
                                        <p:cTn id="75" dur="500" fill="hold"/>
                                        <p:tgtEl>
                                          <p:spTgt spid="17"/>
                                        </p:tgtEl>
                                        <p:attrNameLst>
                                          <p:attrName>style.color</p:attrName>
                                        </p:attrNameLst>
                                      </p:cBhvr>
                                      <p:by>
                                        <p:hsl h="0" s="-70588" l="0"/>
                                      </p:by>
                                    </p:animClr>
                                    <p:animClr clrSpc="hsl" dir="cw">
                                      <p:cBhvr>
                                        <p:cTn id="76" dur="500" fill="hold"/>
                                        <p:tgtEl>
                                          <p:spTgt spid="17"/>
                                        </p:tgtEl>
                                        <p:attrNameLst>
                                          <p:attrName>fillcolor</p:attrName>
                                        </p:attrNameLst>
                                      </p:cBhvr>
                                      <p:by>
                                        <p:hsl h="0" s="-70588" l="0"/>
                                      </p:by>
                                    </p:animClr>
                                    <p:animClr clrSpc="hsl" dir="cw">
                                      <p:cBhvr>
                                        <p:cTn id="77" dur="500" fill="hold"/>
                                        <p:tgtEl>
                                          <p:spTgt spid="17"/>
                                        </p:tgtEl>
                                        <p:attrNameLst>
                                          <p:attrName>stroke.color</p:attrName>
                                        </p:attrNameLst>
                                      </p:cBhvr>
                                      <p:by>
                                        <p:hsl h="0" s="-70588" l="0"/>
                                      </p:by>
                                    </p:animClr>
                                    <p:set>
                                      <p:cBhvr>
                                        <p:cTn id="78" dur="500" fill="hold"/>
                                        <p:tgtEl>
                                          <p:spTgt spid="17"/>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25" presetClass="emph" presetSubtype="0" fill="hold" grpId="0" nodeType="withEffect">
                                  <p:stCondLst>
                                    <p:cond delay="0"/>
                                  </p:stCondLst>
                                  <p:childTnLst>
                                    <p:animClr clrSpc="hsl" dir="cw">
                                      <p:cBhvr override="childStyle">
                                        <p:cTn id="84" dur="500" fill="hold"/>
                                        <p:tgtEl>
                                          <p:spTgt spid="13"/>
                                        </p:tgtEl>
                                        <p:attrNameLst>
                                          <p:attrName>style.color</p:attrName>
                                        </p:attrNameLst>
                                      </p:cBhvr>
                                      <p:by>
                                        <p:hsl h="0" s="-70588" l="0"/>
                                      </p:by>
                                    </p:animClr>
                                    <p:animClr clrSpc="hsl" dir="cw">
                                      <p:cBhvr>
                                        <p:cTn id="85" dur="500" fill="hold"/>
                                        <p:tgtEl>
                                          <p:spTgt spid="13"/>
                                        </p:tgtEl>
                                        <p:attrNameLst>
                                          <p:attrName>fillcolor</p:attrName>
                                        </p:attrNameLst>
                                      </p:cBhvr>
                                      <p:by>
                                        <p:hsl h="0" s="-70588" l="0"/>
                                      </p:by>
                                    </p:animClr>
                                    <p:animClr clrSpc="hsl" dir="cw">
                                      <p:cBhvr>
                                        <p:cTn id="86" dur="500" fill="hold"/>
                                        <p:tgtEl>
                                          <p:spTgt spid="13"/>
                                        </p:tgtEl>
                                        <p:attrNameLst>
                                          <p:attrName>stroke.color</p:attrName>
                                        </p:attrNameLst>
                                      </p:cBhvr>
                                      <p:by>
                                        <p:hsl h="0" s="-70588" l="0"/>
                                      </p:by>
                                    </p:animClr>
                                    <p:set>
                                      <p:cBhvr>
                                        <p:cTn id="87" dur="500" fill="hold"/>
                                        <p:tgtEl>
                                          <p:spTgt spid="13"/>
                                        </p:tgtEl>
                                        <p:attrNameLst>
                                          <p:attrName>fill.type</p:attrName>
                                        </p:attrNameLst>
                                      </p:cBhvr>
                                      <p:to>
                                        <p:strVal val="solid"/>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par>
                                <p:cTn id="92" presetID="25" presetClass="emph" presetSubtype="0" fill="hold" grpId="0" nodeType="withEffect">
                                  <p:stCondLst>
                                    <p:cond delay="0"/>
                                  </p:stCondLst>
                                  <p:childTnLst>
                                    <p:animClr clrSpc="hsl" dir="cw">
                                      <p:cBhvr override="childStyle">
                                        <p:cTn id="93" dur="500" fill="hold"/>
                                        <p:tgtEl>
                                          <p:spTgt spid="18"/>
                                        </p:tgtEl>
                                        <p:attrNameLst>
                                          <p:attrName>style.color</p:attrName>
                                        </p:attrNameLst>
                                      </p:cBhvr>
                                      <p:by>
                                        <p:hsl h="0" s="-70588" l="0"/>
                                      </p:by>
                                    </p:animClr>
                                    <p:animClr clrSpc="hsl" dir="cw">
                                      <p:cBhvr>
                                        <p:cTn id="94" dur="500" fill="hold"/>
                                        <p:tgtEl>
                                          <p:spTgt spid="18"/>
                                        </p:tgtEl>
                                        <p:attrNameLst>
                                          <p:attrName>fillcolor</p:attrName>
                                        </p:attrNameLst>
                                      </p:cBhvr>
                                      <p:by>
                                        <p:hsl h="0" s="-70588" l="0"/>
                                      </p:by>
                                    </p:animClr>
                                    <p:animClr clrSpc="hsl" dir="cw">
                                      <p:cBhvr>
                                        <p:cTn id="95" dur="500" fill="hold"/>
                                        <p:tgtEl>
                                          <p:spTgt spid="18"/>
                                        </p:tgtEl>
                                        <p:attrNameLst>
                                          <p:attrName>stroke.color</p:attrName>
                                        </p:attrNameLst>
                                      </p:cBhvr>
                                      <p:by>
                                        <p:hsl h="0" s="-70588" l="0"/>
                                      </p:by>
                                    </p:animClr>
                                    <p:set>
                                      <p:cBhvr>
                                        <p:cTn id="96" dur="500" fill="hold"/>
                                        <p:tgtEl>
                                          <p:spTgt spid="18"/>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25" presetClass="emph" presetSubtype="0" fill="hold" grpId="0" nodeType="withEffect">
                                  <p:stCondLst>
                                    <p:cond delay="0"/>
                                  </p:stCondLst>
                                  <p:childTnLst>
                                    <p:animClr clrSpc="hsl" dir="cw">
                                      <p:cBhvr override="childStyle">
                                        <p:cTn id="102" dur="500" fill="hold"/>
                                        <p:tgtEl>
                                          <p:spTgt spid="23"/>
                                        </p:tgtEl>
                                        <p:attrNameLst>
                                          <p:attrName>style.color</p:attrName>
                                        </p:attrNameLst>
                                      </p:cBhvr>
                                      <p:by>
                                        <p:hsl h="0" s="-70588" l="0"/>
                                      </p:by>
                                    </p:animClr>
                                    <p:animClr clrSpc="hsl" dir="cw">
                                      <p:cBhvr>
                                        <p:cTn id="103" dur="500" fill="hold"/>
                                        <p:tgtEl>
                                          <p:spTgt spid="23"/>
                                        </p:tgtEl>
                                        <p:attrNameLst>
                                          <p:attrName>fillcolor</p:attrName>
                                        </p:attrNameLst>
                                      </p:cBhvr>
                                      <p:by>
                                        <p:hsl h="0" s="-70588" l="0"/>
                                      </p:by>
                                    </p:animClr>
                                    <p:animClr clrSpc="hsl" dir="cw">
                                      <p:cBhvr>
                                        <p:cTn id="104" dur="500" fill="hold"/>
                                        <p:tgtEl>
                                          <p:spTgt spid="23"/>
                                        </p:tgtEl>
                                        <p:attrNameLst>
                                          <p:attrName>stroke.color</p:attrName>
                                        </p:attrNameLst>
                                      </p:cBhvr>
                                      <p:by>
                                        <p:hsl h="0" s="-70588" l="0"/>
                                      </p:by>
                                    </p:animClr>
                                    <p:set>
                                      <p:cBhvr>
                                        <p:cTn id="105" dur="500" fill="hold"/>
                                        <p:tgtEl>
                                          <p:spTgt spid="23"/>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childTnLst>
                                </p:cTn>
                              </p:par>
                              <p:par>
                                <p:cTn id="110" presetID="25" presetClass="emph" presetSubtype="0" fill="hold" grpId="0" nodeType="withEffect">
                                  <p:stCondLst>
                                    <p:cond delay="0"/>
                                  </p:stCondLst>
                                  <p:childTnLst>
                                    <p:animClr clrSpc="hsl" dir="cw">
                                      <p:cBhvr override="childStyle">
                                        <p:cTn id="111" dur="500" fill="hold"/>
                                        <p:tgtEl>
                                          <p:spTgt spid="22"/>
                                        </p:tgtEl>
                                        <p:attrNameLst>
                                          <p:attrName>style.color</p:attrName>
                                        </p:attrNameLst>
                                      </p:cBhvr>
                                      <p:by>
                                        <p:hsl h="0" s="-70588" l="0"/>
                                      </p:by>
                                    </p:animClr>
                                    <p:animClr clrSpc="hsl" dir="cw">
                                      <p:cBhvr>
                                        <p:cTn id="112" dur="500" fill="hold"/>
                                        <p:tgtEl>
                                          <p:spTgt spid="22"/>
                                        </p:tgtEl>
                                        <p:attrNameLst>
                                          <p:attrName>fillcolor</p:attrName>
                                        </p:attrNameLst>
                                      </p:cBhvr>
                                      <p:by>
                                        <p:hsl h="0" s="-70588" l="0"/>
                                      </p:by>
                                    </p:animClr>
                                    <p:animClr clrSpc="hsl" dir="cw">
                                      <p:cBhvr>
                                        <p:cTn id="113" dur="500" fill="hold"/>
                                        <p:tgtEl>
                                          <p:spTgt spid="22"/>
                                        </p:tgtEl>
                                        <p:attrNameLst>
                                          <p:attrName>stroke.color</p:attrName>
                                        </p:attrNameLst>
                                      </p:cBhvr>
                                      <p:by>
                                        <p:hsl h="0" s="-70588" l="0"/>
                                      </p:by>
                                    </p:animClr>
                                    <p:set>
                                      <p:cBhvr>
                                        <p:cTn id="114" dur="500" fill="hold"/>
                                        <p:tgtEl>
                                          <p:spTgt spid="22"/>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25" presetClass="emph" presetSubtype="0" fill="hold" grpId="0" nodeType="withEffect">
                                  <p:stCondLst>
                                    <p:cond delay="0"/>
                                  </p:stCondLst>
                                  <p:childTnLst>
                                    <p:animClr clrSpc="hsl" dir="cw">
                                      <p:cBhvr override="childStyle">
                                        <p:cTn id="120" dur="500" fill="hold"/>
                                        <p:tgtEl>
                                          <p:spTgt spid="15"/>
                                        </p:tgtEl>
                                        <p:attrNameLst>
                                          <p:attrName>style.color</p:attrName>
                                        </p:attrNameLst>
                                      </p:cBhvr>
                                      <p:by>
                                        <p:hsl h="0" s="-70588" l="0"/>
                                      </p:by>
                                    </p:animClr>
                                    <p:animClr clrSpc="hsl" dir="cw">
                                      <p:cBhvr>
                                        <p:cTn id="121" dur="500" fill="hold"/>
                                        <p:tgtEl>
                                          <p:spTgt spid="15"/>
                                        </p:tgtEl>
                                        <p:attrNameLst>
                                          <p:attrName>fillcolor</p:attrName>
                                        </p:attrNameLst>
                                      </p:cBhvr>
                                      <p:by>
                                        <p:hsl h="0" s="-70588" l="0"/>
                                      </p:by>
                                    </p:animClr>
                                    <p:animClr clrSpc="hsl" dir="cw">
                                      <p:cBhvr>
                                        <p:cTn id="122" dur="500" fill="hold"/>
                                        <p:tgtEl>
                                          <p:spTgt spid="15"/>
                                        </p:tgtEl>
                                        <p:attrNameLst>
                                          <p:attrName>stroke.color</p:attrName>
                                        </p:attrNameLst>
                                      </p:cBhvr>
                                      <p:by>
                                        <p:hsl h="0" s="-70588" l="0"/>
                                      </p:by>
                                    </p:animClr>
                                    <p:set>
                                      <p:cBhvr>
                                        <p:cTn id="123" dur="500" fill="hold"/>
                                        <p:tgtEl>
                                          <p:spTgt spid="15"/>
                                        </p:tgtEl>
                                        <p:attrNameLst>
                                          <p:attrName>fill.type</p:attrName>
                                        </p:attrNameLst>
                                      </p:cBhvr>
                                      <p:to>
                                        <p:strVal val="solid"/>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49"/>
                                        </p:tgtEl>
                                        <p:attrNameLst>
                                          <p:attrName>style.visibility</p:attrName>
                                        </p:attrNameLst>
                                      </p:cBhvr>
                                      <p:to>
                                        <p:strVal val="visible"/>
                                      </p:to>
                                    </p:set>
                                  </p:childTnLst>
                                </p:cTn>
                              </p:par>
                              <p:par>
                                <p:cTn id="128" presetID="25" presetClass="emph" presetSubtype="0" fill="hold" grpId="0" nodeType="withEffect">
                                  <p:stCondLst>
                                    <p:cond delay="0"/>
                                  </p:stCondLst>
                                  <p:childTnLst>
                                    <p:animClr clrSpc="hsl" dir="cw">
                                      <p:cBhvr override="childStyle">
                                        <p:cTn id="129" dur="500" fill="hold"/>
                                        <p:tgtEl>
                                          <p:spTgt spid="27"/>
                                        </p:tgtEl>
                                        <p:attrNameLst>
                                          <p:attrName>style.color</p:attrName>
                                        </p:attrNameLst>
                                      </p:cBhvr>
                                      <p:by>
                                        <p:hsl h="0" s="-70588" l="0"/>
                                      </p:by>
                                    </p:animClr>
                                    <p:animClr clrSpc="hsl" dir="cw">
                                      <p:cBhvr>
                                        <p:cTn id="130" dur="500" fill="hold"/>
                                        <p:tgtEl>
                                          <p:spTgt spid="27"/>
                                        </p:tgtEl>
                                        <p:attrNameLst>
                                          <p:attrName>fillcolor</p:attrName>
                                        </p:attrNameLst>
                                      </p:cBhvr>
                                      <p:by>
                                        <p:hsl h="0" s="-70588" l="0"/>
                                      </p:by>
                                    </p:animClr>
                                    <p:animClr clrSpc="hsl" dir="cw">
                                      <p:cBhvr>
                                        <p:cTn id="131" dur="500" fill="hold"/>
                                        <p:tgtEl>
                                          <p:spTgt spid="27"/>
                                        </p:tgtEl>
                                        <p:attrNameLst>
                                          <p:attrName>stroke.color</p:attrName>
                                        </p:attrNameLst>
                                      </p:cBhvr>
                                      <p:by>
                                        <p:hsl h="0" s="-70588" l="0"/>
                                      </p:by>
                                    </p:animClr>
                                    <p:set>
                                      <p:cBhvr>
                                        <p:cTn id="132" dur="500" fill="hold"/>
                                        <p:tgtEl>
                                          <p:spTgt spid="27"/>
                                        </p:tgtEl>
                                        <p:attrNameLst>
                                          <p:attrName>fill.type</p:attrName>
                                        </p:attrNameLst>
                                      </p:cBhvr>
                                      <p:to>
                                        <p:strVal val="solid"/>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childTnLst>
                                </p:cTn>
                              </p:par>
                              <p:par>
                                <p:cTn id="137" presetID="25" presetClass="emph" presetSubtype="0" fill="hold" grpId="0" nodeType="withEffect">
                                  <p:stCondLst>
                                    <p:cond delay="0"/>
                                  </p:stCondLst>
                                  <p:childTnLst>
                                    <p:animClr clrSpc="hsl" dir="cw">
                                      <p:cBhvr override="childStyle">
                                        <p:cTn id="138" dur="500" fill="hold"/>
                                        <p:tgtEl>
                                          <p:spTgt spid="28"/>
                                        </p:tgtEl>
                                        <p:attrNameLst>
                                          <p:attrName>style.color</p:attrName>
                                        </p:attrNameLst>
                                      </p:cBhvr>
                                      <p:by>
                                        <p:hsl h="0" s="-70588" l="0"/>
                                      </p:by>
                                    </p:animClr>
                                    <p:animClr clrSpc="hsl" dir="cw">
                                      <p:cBhvr>
                                        <p:cTn id="139" dur="500" fill="hold"/>
                                        <p:tgtEl>
                                          <p:spTgt spid="28"/>
                                        </p:tgtEl>
                                        <p:attrNameLst>
                                          <p:attrName>fillcolor</p:attrName>
                                        </p:attrNameLst>
                                      </p:cBhvr>
                                      <p:by>
                                        <p:hsl h="0" s="-70588" l="0"/>
                                      </p:by>
                                    </p:animClr>
                                    <p:animClr clrSpc="hsl" dir="cw">
                                      <p:cBhvr>
                                        <p:cTn id="140" dur="500" fill="hold"/>
                                        <p:tgtEl>
                                          <p:spTgt spid="28"/>
                                        </p:tgtEl>
                                        <p:attrNameLst>
                                          <p:attrName>stroke.color</p:attrName>
                                        </p:attrNameLst>
                                      </p:cBhvr>
                                      <p:by>
                                        <p:hsl h="0" s="-70588" l="0"/>
                                      </p:by>
                                    </p:animClr>
                                    <p:set>
                                      <p:cBhvr>
                                        <p:cTn id="141" dur="500" fill="hold"/>
                                        <p:tgtEl>
                                          <p:spTgt spid="28"/>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8"/>
                                        </p:tgtEl>
                                        <p:attrNameLst>
                                          <p:attrName>style.visibility</p:attrName>
                                        </p:attrNameLst>
                                      </p:cBhvr>
                                      <p:to>
                                        <p:strVal val="visible"/>
                                      </p:to>
                                    </p:set>
                                  </p:childTnLst>
                                </p:cTn>
                              </p:par>
                              <p:par>
                                <p:cTn id="146" presetID="25" presetClass="emph" presetSubtype="0" fill="hold" grpId="0" nodeType="withEffect">
                                  <p:stCondLst>
                                    <p:cond delay="0"/>
                                  </p:stCondLst>
                                  <p:childTnLst>
                                    <p:animClr clrSpc="hsl" dir="cw">
                                      <p:cBhvr override="childStyle">
                                        <p:cTn id="147" dur="500" fill="hold"/>
                                        <p:tgtEl>
                                          <p:spTgt spid="11"/>
                                        </p:tgtEl>
                                        <p:attrNameLst>
                                          <p:attrName>style.color</p:attrName>
                                        </p:attrNameLst>
                                      </p:cBhvr>
                                      <p:by>
                                        <p:hsl h="0" s="-70588" l="0"/>
                                      </p:by>
                                    </p:animClr>
                                    <p:animClr clrSpc="hsl" dir="cw">
                                      <p:cBhvr>
                                        <p:cTn id="148" dur="500" fill="hold"/>
                                        <p:tgtEl>
                                          <p:spTgt spid="11"/>
                                        </p:tgtEl>
                                        <p:attrNameLst>
                                          <p:attrName>fillcolor</p:attrName>
                                        </p:attrNameLst>
                                      </p:cBhvr>
                                      <p:by>
                                        <p:hsl h="0" s="-70588" l="0"/>
                                      </p:by>
                                    </p:animClr>
                                    <p:animClr clrSpc="hsl" dir="cw">
                                      <p:cBhvr>
                                        <p:cTn id="149" dur="500" fill="hold"/>
                                        <p:tgtEl>
                                          <p:spTgt spid="11"/>
                                        </p:tgtEl>
                                        <p:attrNameLst>
                                          <p:attrName>stroke.color</p:attrName>
                                        </p:attrNameLst>
                                      </p:cBhvr>
                                      <p:by>
                                        <p:hsl h="0" s="-70588" l="0"/>
                                      </p:by>
                                    </p:animClr>
                                    <p:set>
                                      <p:cBhvr>
                                        <p:cTn id="150" dur="500" fill="hold"/>
                                        <p:tgtEl>
                                          <p:spTgt spid="11"/>
                                        </p:tgtEl>
                                        <p:attrNameLst>
                                          <p:attrName>fill.type</p:attrName>
                                        </p:attrNameLst>
                                      </p:cBhvr>
                                      <p:to>
                                        <p:strVal val="solid"/>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par>
                                <p:cTn id="155" presetID="25" presetClass="emph" presetSubtype="0" fill="hold" grpId="0" nodeType="withEffect">
                                  <p:stCondLst>
                                    <p:cond delay="0"/>
                                  </p:stCondLst>
                                  <p:childTnLst>
                                    <p:animClr clrSpc="hsl" dir="cw">
                                      <p:cBhvr override="childStyle">
                                        <p:cTn id="156" dur="500" fill="hold"/>
                                        <p:tgtEl>
                                          <p:spTgt spid="25"/>
                                        </p:tgtEl>
                                        <p:attrNameLst>
                                          <p:attrName>style.color</p:attrName>
                                        </p:attrNameLst>
                                      </p:cBhvr>
                                      <p:by>
                                        <p:hsl h="0" s="-70588" l="0"/>
                                      </p:by>
                                    </p:animClr>
                                    <p:animClr clrSpc="hsl" dir="cw">
                                      <p:cBhvr>
                                        <p:cTn id="157" dur="500" fill="hold"/>
                                        <p:tgtEl>
                                          <p:spTgt spid="25"/>
                                        </p:tgtEl>
                                        <p:attrNameLst>
                                          <p:attrName>fillcolor</p:attrName>
                                        </p:attrNameLst>
                                      </p:cBhvr>
                                      <p:by>
                                        <p:hsl h="0" s="-70588" l="0"/>
                                      </p:by>
                                    </p:animClr>
                                    <p:animClr clrSpc="hsl" dir="cw">
                                      <p:cBhvr>
                                        <p:cTn id="158" dur="500" fill="hold"/>
                                        <p:tgtEl>
                                          <p:spTgt spid="25"/>
                                        </p:tgtEl>
                                        <p:attrNameLst>
                                          <p:attrName>stroke.color</p:attrName>
                                        </p:attrNameLst>
                                      </p:cBhvr>
                                      <p:by>
                                        <p:hsl h="0" s="-70588" l="0"/>
                                      </p:by>
                                    </p:animClr>
                                    <p:set>
                                      <p:cBhvr>
                                        <p:cTn id="159" dur="500" fill="hold"/>
                                        <p:tgtEl>
                                          <p:spTgt spid="25"/>
                                        </p:tgtEl>
                                        <p:attrNameLst>
                                          <p:attrName>fill.type</p:attrName>
                                        </p:attrNameLst>
                                      </p:cBhvr>
                                      <p:to>
                                        <p:strVal val="solid"/>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3"/>
                                        </p:tgtEl>
                                        <p:attrNameLst>
                                          <p:attrName>style.visibility</p:attrName>
                                        </p:attrNameLst>
                                      </p:cBhvr>
                                      <p:to>
                                        <p:strVal val="visible"/>
                                      </p:to>
                                    </p:set>
                                  </p:childTnLst>
                                </p:cTn>
                              </p:par>
                              <p:par>
                                <p:cTn id="164" presetID="25" presetClass="emph" presetSubtype="0" fill="hold" grpId="0" nodeType="withEffect">
                                  <p:stCondLst>
                                    <p:cond delay="0"/>
                                  </p:stCondLst>
                                  <p:childTnLst>
                                    <p:animClr clrSpc="hsl" dir="cw">
                                      <p:cBhvr override="childStyle">
                                        <p:cTn id="165" dur="500" fill="hold"/>
                                        <p:tgtEl>
                                          <p:spTgt spid="12"/>
                                        </p:tgtEl>
                                        <p:attrNameLst>
                                          <p:attrName>style.color</p:attrName>
                                        </p:attrNameLst>
                                      </p:cBhvr>
                                      <p:by>
                                        <p:hsl h="0" s="-70588" l="0"/>
                                      </p:by>
                                    </p:animClr>
                                    <p:animClr clrSpc="hsl" dir="cw">
                                      <p:cBhvr>
                                        <p:cTn id="166" dur="500" fill="hold"/>
                                        <p:tgtEl>
                                          <p:spTgt spid="12"/>
                                        </p:tgtEl>
                                        <p:attrNameLst>
                                          <p:attrName>fillcolor</p:attrName>
                                        </p:attrNameLst>
                                      </p:cBhvr>
                                      <p:by>
                                        <p:hsl h="0" s="-70588" l="0"/>
                                      </p:by>
                                    </p:animClr>
                                    <p:animClr clrSpc="hsl" dir="cw">
                                      <p:cBhvr>
                                        <p:cTn id="167" dur="500" fill="hold"/>
                                        <p:tgtEl>
                                          <p:spTgt spid="12"/>
                                        </p:tgtEl>
                                        <p:attrNameLst>
                                          <p:attrName>stroke.color</p:attrName>
                                        </p:attrNameLst>
                                      </p:cBhvr>
                                      <p:by>
                                        <p:hsl h="0" s="-70588" l="0"/>
                                      </p:by>
                                    </p:animClr>
                                    <p:set>
                                      <p:cBhvr>
                                        <p:cTn id="168"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0">
            <a:extLst>
              <a:ext uri="{FF2B5EF4-FFF2-40B4-BE49-F238E27FC236}">
                <a16:creationId xmlns:a16="http://schemas.microsoft.com/office/drawing/2014/main" id="{585D743B-8ECB-44B7-9A6A-E2CF0C61DBC1}"/>
              </a:ext>
            </a:extLst>
          </p:cNvPr>
          <p:cNvGraphicFramePr>
            <a:graphicFrameLocks noGrp="1"/>
          </p:cNvGraphicFramePr>
          <p:nvPr/>
        </p:nvGraphicFramePr>
        <p:xfrm>
          <a:off x="2564111" y="788951"/>
          <a:ext cx="9393216" cy="5561904"/>
        </p:xfrm>
        <a:graphic>
          <a:graphicData uri="http://schemas.openxmlformats.org/drawingml/2006/table">
            <a:tbl>
              <a:tblPr firstRow="1" bandRow="1">
                <a:tableStyleId>{5940675A-B579-460E-94D1-54222C63F5DA}</a:tableStyleId>
              </a:tblPr>
              <a:tblGrid>
                <a:gridCol w="4288510">
                  <a:extLst>
                    <a:ext uri="{9D8B030D-6E8A-4147-A177-3AD203B41FA5}">
                      <a16:colId xmlns:a16="http://schemas.microsoft.com/office/drawing/2014/main" val="129266752"/>
                    </a:ext>
                  </a:extLst>
                </a:gridCol>
                <a:gridCol w="5104706">
                  <a:extLst>
                    <a:ext uri="{9D8B030D-6E8A-4147-A177-3AD203B41FA5}">
                      <a16:colId xmlns:a16="http://schemas.microsoft.com/office/drawing/2014/main" val="1416735800"/>
                    </a:ext>
                  </a:extLst>
                </a:gridCol>
              </a:tblGrid>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282574961"/>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50174461"/>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4751018"/>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579396957"/>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0199783"/>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73518684"/>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9054463"/>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05058769"/>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428382539"/>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13867625"/>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07781775"/>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28678084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214"/>
            <a:ext cx="2801257" cy="758111"/>
          </a:xfrm>
          <a:prstGeom prst="rect">
            <a:avLst/>
          </a:prstGeom>
        </p:spPr>
      </p:pic>
      <p:sp>
        <p:nvSpPr>
          <p:cNvPr id="4" name="Title 3"/>
          <p:cNvSpPr>
            <a:spLocks noGrp="1"/>
          </p:cNvSpPr>
          <p:nvPr>
            <p:ph type="title"/>
          </p:nvPr>
        </p:nvSpPr>
        <p:spPr>
          <a:xfrm>
            <a:off x="0" y="10176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564112" y="819022"/>
            <a:ext cx="43530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win your game.</a:t>
            </a:r>
          </a:p>
        </p:txBody>
      </p:sp>
      <p:sp>
        <p:nvSpPr>
          <p:cNvPr id="7" name="TextBox 6">
            <a:extLst>
              <a:ext uri="{FF2B5EF4-FFF2-40B4-BE49-F238E27FC236}">
                <a16:creationId xmlns:a16="http://schemas.microsoft.com/office/drawing/2014/main" id="{2878560E-498D-4406-AD6F-030BA71B960E}"/>
              </a:ext>
            </a:extLst>
          </p:cNvPr>
          <p:cNvSpPr txBox="1"/>
          <p:nvPr/>
        </p:nvSpPr>
        <p:spPr>
          <a:xfrm>
            <a:off x="2543232" y="1293569"/>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practical.</a:t>
            </a:r>
          </a:p>
        </p:txBody>
      </p:sp>
      <p:sp>
        <p:nvSpPr>
          <p:cNvPr id="8" name="TextBox 7">
            <a:extLst>
              <a:ext uri="{FF2B5EF4-FFF2-40B4-BE49-F238E27FC236}">
                <a16:creationId xmlns:a16="http://schemas.microsoft.com/office/drawing/2014/main" id="{2460D2C1-41B4-448A-9F7A-722724A5987B}"/>
              </a:ext>
            </a:extLst>
          </p:cNvPr>
          <p:cNvSpPr txBox="1"/>
          <p:nvPr/>
        </p:nvSpPr>
        <p:spPr>
          <a:xfrm>
            <a:off x="2532792" y="1717643"/>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The teacher is strict.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78A9D8A-E406-4C3D-A15E-1F81E56453AF}"/>
              </a:ext>
            </a:extLst>
          </p:cNvPr>
          <p:cNvSpPr txBox="1"/>
          <p:nvPr/>
        </p:nvSpPr>
        <p:spPr>
          <a:xfrm>
            <a:off x="2553671" y="2199276"/>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or no?</a:t>
            </a:r>
          </a:p>
        </p:txBody>
      </p:sp>
      <p:sp>
        <p:nvSpPr>
          <p:cNvPr id="10" name="TextBox 9">
            <a:extLst>
              <a:ext uri="{FF2B5EF4-FFF2-40B4-BE49-F238E27FC236}">
                <a16:creationId xmlns:a16="http://schemas.microsoft.com/office/drawing/2014/main" id="{FFD2DC45-00F3-4FF3-B47A-FEABDEAFAD2C}"/>
              </a:ext>
            </a:extLst>
          </p:cNvPr>
          <p:cNvSpPr txBox="1"/>
          <p:nvPr/>
        </p:nvSpPr>
        <p:spPr>
          <a:xfrm>
            <a:off x="2564111" y="2684087"/>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likes his art.</a:t>
            </a:r>
          </a:p>
        </p:txBody>
      </p:sp>
      <p:sp>
        <p:nvSpPr>
          <p:cNvPr id="11" name="TextBox 10">
            <a:extLst>
              <a:ext uri="{FF2B5EF4-FFF2-40B4-BE49-F238E27FC236}">
                <a16:creationId xmlns:a16="http://schemas.microsoft.com/office/drawing/2014/main" id="{163A4A03-E4E6-4426-ADDA-0636351E8911}"/>
              </a:ext>
            </a:extLst>
          </p:cNvPr>
          <p:cNvSpPr txBox="1"/>
          <p:nvPr/>
        </p:nvSpPr>
        <p:spPr>
          <a:xfrm>
            <a:off x="2553671" y="3127101"/>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likes clothes.</a:t>
            </a:r>
          </a:p>
        </p:txBody>
      </p:sp>
      <p:sp>
        <p:nvSpPr>
          <p:cNvPr id="12" name="TextBox 11">
            <a:extLst>
              <a:ext uri="{FF2B5EF4-FFF2-40B4-BE49-F238E27FC236}">
                <a16:creationId xmlns:a16="http://schemas.microsoft.com/office/drawing/2014/main" id="{060BC7AB-EA1C-478E-87BF-9F944719DC53}"/>
              </a:ext>
            </a:extLst>
          </p:cNvPr>
          <p:cNvSpPr txBox="1"/>
          <p:nvPr/>
        </p:nvSpPr>
        <p:spPr>
          <a:xfrm>
            <a:off x="2598348" y="3575994"/>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at 12 o’clock</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5695A53-FEE8-4401-8FAF-1593BC7A5A7F}"/>
              </a:ext>
            </a:extLst>
          </p:cNvPr>
          <p:cNvSpPr txBox="1"/>
          <p:nvPr/>
        </p:nvSpPr>
        <p:spPr>
          <a:xfrm>
            <a:off x="2598347" y="404683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her </a:t>
            </a:r>
            <a:r>
              <a:rPr lang="en-US" sz="2200" dirty="0" err="1">
                <a:solidFill>
                  <a:srgbClr val="4472C4">
                    <a:lumMod val="50000"/>
                  </a:srgbClr>
                </a:solidFill>
                <a:latin typeface="Century Gothic" panose="020F0302020204030204"/>
              </a:rPr>
              <a:t>favourite</a:t>
            </a:r>
            <a:r>
              <a:rPr lang="en-US" sz="2200" dirty="0">
                <a:solidFill>
                  <a:srgbClr val="4472C4">
                    <a:lumMod val="50000"/>
                  </a:srgbClr>
                </a:solidFill>
                <a:latin typeface="Century Gothic" panose="020F0302020204030204"/>
              </a:rPr>
              <a:t> lesson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CD29417E-4A28-4BD4-BBF7-FD52C9B18E57}"/>
              </a:ext>
            </a:extLst>
          </p:cNvPr>
          <p:cNvSpPr txBox="1"/>
          <p:nvPr/>
        </p:nvSpPr>
        <p:spPr>
          <a:xfrm>
            <a:off x="2553671" y="4513355"/>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f</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example</a:t>
            </a:r>
          </a:p>
        </p:txBody>
      </p:sp>
      <p:sp>
        <p:nvSpPr>
          <p:cNvPr id="15" name="TextBox 14">
            <a:extLst>
              <a:ext uri="{FF2B5EF4-FFF2-40B4-BE49-F238E27FC236}">
                <a16:creationId xmlns:a16="http://schemas.microsoft.com/office/drawing/2014/main" id="{DF252DA0-3C6C-4585-AC22-727C2F4B95D4}"/>
              </a:ext>
            </a:extLst>
          </p:cNvPr>
          <p:cNvSpPr txBox="1"/>
          <p:nvPr/>
        </p:nvSpPr>
        <p:spPr>
          <a:xfrm>
            <a:off x="2553671" y="498379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to say again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7B914A5-5882-45CA-9ECE-03BB2CF42EAC}"/>
              </a:ext>
            </a:extLst>
          </p:cNvPr>
          <p:cNvSpPr txBox="1"/>
          <p:nvPr/>
        </p:nvSpPr>
        <p:spPr>
          <a:xfrm>
            <a:off x="2541548" y="5443165"/>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this thing</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E395434-8695-4635-8489-7E5D53082E2E}"/>
              </a:ext>
            </a:extLst>
          </p:cNvPr>
          <p:cNvSpPr txBox="1"/>
          <p:nvPr/>
        </p:nvSpPr>
        <p:spPr>
          <a:xfrm>
            <a:off x="2564111" y="588042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He is not in shape.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CBD91DD-3BC9-4AA2-9072-308CE263BE50}"/>
              </a:ext>
            </a:extLst>
          </p:cNvPr>
          <p:cNvSpPr txBox="1"/>
          <p:nvPr/>
        </p:nvSpPr>
        <p:spPr>
          <a:xfrm>
            <a:off x="2682684" y="27989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25718" y="124108"/>
            <a:ext cx="142096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862E228-3100-4E09-A70B-C71148CCC89F}"/>
              </a:ext>
            </a:extLst>
          </p:cNvPr>
          <p:cNvSpPr txBox="1"/>
          <p:nvPr/>
        </p:nvSpPr>
        <p:spPr>
          <a:xfrm>
            <a:off x="6878185" y="84076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Ich</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gewinne</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dein</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Spiel.</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21DE3A7-002D-4E5C-BE25-945189AC7C2F}"/>
              </a:ext>
            </a:extLst>
          </p:cNvPr>
          <p:cNvSpPr txBox="1"/>
          <p:nvPr/>
        </p:nvSpPr>
        <p:spPr>
          <a:xfrm>
            <a:off x="6858654" y="128380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noProof="0" dirty="0">
                <a:solidFill>
                  <a:srgbClr val="FF6600"/>
                </a:solidFill>
                <a:latin typeface="Century Gothic" panose="020F0302020204030204"/>
              </a:rPr>
              <a:t>D</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as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ist</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praktisch</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E76DAC78-4F0E-42F7-AE38-ED3E76121B51}"/>
              </a:ext>
            </a:extLst>
          </p:cNvPr>
          <p:cNvSpPr txBox="1"/>
          <p:nvPr/>
        </p:nvSpPr>
        <p:spPr>
          <a:xfrm>
            <a:off x="6858654" y="1772023"/>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Die </a:t>
            </a:r>
            <a:r>
              <a:rPr lang="en-US" sz="2200" i="1" dirty="0" err="1">
                <a:solidFill>
                  <a:srgbClr val="FF6600"/>
                </a:solidFill>
                <a:latin typeface="Century Gothic" panose="020F0302020204030204"/>
              </a:rPr>
              <a:t>Lehrerin</a:t>
            </a:r>
            <a:r>
              <a:rPr lang="en-US" sz="2200" i="1" dirty="0">
                <a:solidFill>
                  <a:srgbClr val="FF6600"/>
                </a:solidFill>
                <a:latin typeface="Century Gothic" panose="020F0302020204030204"/>
              </a:rPr>
              <a:t>/der Lehrer </a:t>
            </a:r>
            <a:r>
              <a:rPr lang="en-US" sz="2200" i="1" dirty="0" err="1">
                <a:solidFill>
                  <a:srgbClr val="FF6600"/>
                </a:solidFill>
                <a:latin typeface="Century Gothic" panose="020F0302020204030204"/>
              </a:rPr>
              <a:t>ist</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streng</a:t>
            </a:r>
            <a:r>
              <a:rPr lang="en-US" sz="2200" i="1" dirty="0">
                <a:solidFill>
                  <a:srgbClr val="FF6600"/>
                </a:solidFill>
                <a:latin typeface="Century Gothic" panose="020F0302020204030204"/>
              </a:rPr>
              <a: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CC5B6ED-F7B4-4ECE-8743-110CE17A7721}"/>
              </a:ext>
            </a:extLst>
          </p:cNvPr>
          <p:cNvSpPr txBox="1"/>
          <p:nvPr/>
        </p:nvSpPr>
        <p:spPr>
          <a:xfrm>
            <a:off x="6858654" y="2178207"/>
            <a:ext cx="4789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Ja </a:t>
            </a:r>
            <a:r>
              <a:rPr lang="en-US" sz="2200" i="1" dirty="0" err="1">
                <a:solidFill>
                  <a:srgbClr val="FF6600"/>
                </a:solidFill>
                <a:latin typeface="Century Gothic" panose="020F0302020204030204"/>
              </a:rPr>
              <a:t>oder</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nein</a:t>
            </a:r>
            <a:r>
              <a:rPr lang="en-US" sz="2200" i="1" dirty="0">
                <a:solidFill>
                  <a:srgbClr val="FF6600"/>
                </a:solidFill>
                <a:latin typeface="Century Gothic" panose="020F0302020204030204"/>
              </a:rPr>
              <a: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59F38D9-8802-4461-A4B6-777577671EBA}"/>
              </a:ext>
            </a:extLst>
          </p:cNvPr>
          <p:cNvSpPr txBox="1"/>
          <p:nvPr/>
        </p:nvSpPr>
        <p:spPr>
          <a:xfrm>
            <a:off x="6827336" y="2659840"/>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Sie mag seine Kunst.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AB7E535-8009-4741-81B8-79CA7CB11699}"/>
              </a:ext>
            </a:extLst>
          </p:cNvPr>
          <p:cNvSpPr txBox="1"/>
          <p:nvPr/>
        </p:nvSpPr>
        <p:spPr>
          <a:xfrm>
            <a:off x="6858654" y="3146110"/>
            <a:ext cx="49904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Er mag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Kleidung</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83B84196-D858-4B22-8960-EFFA49253F21}"/>
              </a:ext>
            </a:extLst>
          </p:cNvPr>
          <p:cNvSpPr txBox="1"/>
          <p:nvPr/>
        </p:nvSpPr>
        <p:spPr>
          <a:xfrm>
            <a:off x="6861573" y="359576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u</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m 12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Uhr</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53D7B42-321D-41F5-A77F-E0630B5F1693}"/>
              </a:ext>
            </a:extLst>
          </p:cNvPr>
          <p:cNvSpPr txBox="1"/>
          <p:nvPr/>
        </p:nvSpPr>
        <p:spPr>
          <a:xfrm>
            <a:off x="6858654" y="4016713"/>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ihre</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Lieblingsstunde</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A17B04-52BD-4F1D-9609-C9B69BC87FD2}"/>
              </a:ext>
            </a:extLst>
          </p:cNvPr>
          <p:cNvSpPr txBox="1"/>
          <p:nvPr/>
        </p:nvSpPr>
        <p:spPr>
          <a:xfrm>
            <a:off x="6906250" y="4513357"/>
            <a:ext cx="46530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z</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um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Beispiel</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A62DCE6-F901-4D5A-A635-4FF459E6A730}"/>
              </a:ext>
            </a:extLst>
          </p:cNvPr>
          <p:cNvSpPr txBox="1"/>
          <p:nvPr/>
        </p:nvSpPr>
        <p:spPr>
          <a:xfrm>
            <a:off x="6861573" y="498697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nochmal</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sagen</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553D218-9B70-4395-AFC9-6553D606A4D3}"/>
              </a:ext>
            </a:extLst>
          </p:cNvPr>
          <p:cNvSpPr txBox="1"/>
          <p:nvPr/>
        </p:nvSpPr>
        <p:spPr>
          <a:xfrm>
            <a:off x="6858654" y="5430513"/>
            <a:ext cx="48451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dieses Ding</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39FF263-077B-4B7B-9D49-C912B0C7D407}"/>
              </a:ext>
            </a:extLst>
          </p:cNvPr>
          <p:cNvSpPr txBox="1"/>
          <p:nvPr/>
        </p:nvSpPr>
        <p:spPr>
          <a:xfrm>
            <a:off x="6858654" y="589643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Er</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ist</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nicht</a:t>
            </a:r>
            <a:r>
              <a:rPr lang="en-US" sz="2200" i="1" dirty="0">
                <a:solidFill>
                  <a:srgbClr val="FF6600"/>
                </a:solidFill>
                <a:latin typeface="Century Gothic" panose="020F0302020204030204"/>
              </a:rPr>
              <a:t> in Form.</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7704477-DC70-4AD3-8598-EC4600B8FD20}"/>
              </a:ext>
            </a:extLst>
          </p:cNvPr>
          <p:cNvSpPr txBox="1"/>
          <p:nvPr/>
        </p:nvSpPr>
        <p:spPr>
          <a:xfrm>
            <a:off x="1996847" y="826791"/>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4714DBFA-9A13-438B-A8BB-CF91DB89E0FC}"/>
              </a:ext>
            </a:extLst>
          </p:cNvPr>
          <p:cNvSpPr txBox="1"/>
          <p:nvPr/>
        </p:nvSpPr>
        <p:spPr>
          <a:xfrm>
            <a:off x="1993593" y="129356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05CD7723-F4BA-4369-B108-F17CDF4F9DAD}"/>
              </a:ext>
            </a:extLst>
          </p:cNvPr>
          <p:cNvSpPr txBox="1"/>
          <p:nvPr/>
        </p:nvSpPr>
        <p:spPr>
          <a:xfrm>
            <a:off x="1993593" y="175485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5" name="TextBox 34">
            <a:extLst>
              <a:ext uri="{FF2B5EF4-FFF2-40B4-BE49-F238E27FC236}">
                <a16:creationId xmlns:a16="http://schemas.microsoft.com/office/drawing/2014/main" id="{B2C48702-27EC-463C-9666-5B37D310D656}"/>
              </a:ext>
            </a:extLst>
          </p:cNvPr>
          <p:cNvSpPr txBox="1"/>
          <p:nvPr/>
        </p:nvSpPr>
        <p:spPr>
          <a:xfrm>
            <a:off x="1981164" y="2212333"/>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6" name="TextBox 35">
            <a:extLst>
              <a:ext uri="{FF2B5EF4-FFF2-40B4-BE49-F238E27FC236}">
                <a16:creationId xmlns:a16="http://schemas.microsoft.com/office/drawing/2014/main" id="{817E3D86-E511-4731-B707-8D1C5C33E1D6}"/>
              </a:ext>
            </a:extLst>
          </p:cNvPr>
          <p:cNvSpPr txBox="1"/>
          <p:nvPr/>
        </p:nvSpPr>
        <p:spPr>
          <a:xfrm>
            <a:off x="1980817" y="266890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7" name="TextBox 36">
            <a:extLst>
              <a:ext uri="{FF2B5EF4-FFF2-40B4-BE49-F238E27FC236}">
                <a16:creationId xmlns:a16="http://schemas.microsoft.com/office/drawing/2014/main" id="{932CA1D1-F58C-469E-854F-63342AFA2126}"/>
              </a:ext>
            </a:extLst>
          </p:cNvPr>
          <p:cNvSpPr txBox="1"/>
          <p:nvPr/>
        </p:nvSpPr>
        <p:spPr>
          <a:xfrm>
            <a:off x="1981164" y="312712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8" name="TextBox 37">
            <a:extLst>
              <a:ext uri="{FF2B5EF4-FFF2-40B4-BE49-F238E27FC236}">
                <a16:creationId xmlns:a16="http://schemas.microsoft.com/office/drawing/2014/main" id="{24F3FE2A-53D8-4C7D-A7BC-1F55259342EE}"/>
              </a:ext>
            </a:extLst>
          </p:cNvPr>
          <p:cNvSpPr txBox="1"/>
          <p:nvPr/>
        </p:nvSpPr>
        <p:spPr>
          <a:xfrm>
            <a:off x="1981164" y="360811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9" name="TextBox 38">
            <a:extLst>
              <a:ext uri="{FF2B5EF4-FFF2-40B4-BE49-F238E27FC236}">
                <a16:creationId xmlns:a16="http://schemas.microsoft.com/office/drawing/2014/main" id="{E52F7530-8C24-421D-A5A1-4AAEE6001916}"/>
              </a:ext>
            </a:extLst>
          </p:cNvPr>
          <p:cNvSpPr txBox="1"/>
          <p:nvPr/>
        </p:nvSpPr>
        <p:spPr>
          <a:xfrm>
            <a:off x="1981164" y="406221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41" name="TextBox 40">
            <a:extLst>
              <a:ext uri="{FF2B5EF4-FFF2-40B4-BE49-F238E27FC236}">
                <a16:creationId xmlns:a16="http://schemas.microsoft.com/office/drawing/2014/main" id="{BAF97486-7EB8-49DE-A1C8-DDCCA683308C}"/>
              </a:ext>
            </a:extLst>
          </p:cNvPr>
          <p:cNvSpPr txBox="1"/>
          <p:nvPr/>
        </p:nvSpPr>
        <p:spPr>
          <a:xfrm>
            <a:off x="1981164" y="4544132"/>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42" name="TextBox 41">
            <a:extLst>
              <a:ext uri="{FF2B5EF4-FFF2-40B4-BE49-F238E27FC236}">
                <a16:creationId xmlns:a16="http://schemas.microsoft.com/office/drawing/2014/main" id="{2F7A6A7E-652F-4936-8350-4F71E6A45F44}"/>
              </a:ext>
            </a:extLst>
          </p:cNvPr>
          <p:cNvSpPr txBox="1"/>
          <p:nvPr/>
        </p:nvSpPr>
        <p:spPr>
          <a:xfrm>
            <a:off x="1980817" y="501929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43" name="TextBox 42">
            <a:extLst>
              <a:ext uri="{FF2B5EF4-FFF2-40B4-BE49-F238E27FC236}">
                <a16:creationId xmlns:a16="http://schemas.microsoft.com/office/drawing/2014/main" id="{2AA8A5F1-B7B4-4413-9651-BAB943C69F4F}"/>
              </a:ext>
            </a:extLst>
          </p:cNvPr>
          <p:cNvSpPr txBox="1"/>
          <p:nvPr/>
        </p:nvSpPr>
        <p:spPr>
          <a:xfrm>
            <a:off x="1974284" y="5488001"/>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44" name="TextBox 43">
            <a:extLst>
              <a:ext uri="{FF2B5EF4-FFF2-40B4-BE49-F238E27FC236}">
                <a16:creationId xmlns:a16="http://schemas.microsoft.com/office/drawing/2014/main" id="{387F53B3-B229-467C-943A-A07688C1E346}"/>
              </a:ext>
            </a:extLst>
          </p:cNvPr>
          <p:cNvSpPr txBox="1"/>
          <p:nvPr/>
        </p:nvSpPr>
        <p:spPr>
          <a:xfrm>
            <a:off x="1974284" y="5942100"/>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163241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447402" cy="869950"/>
          </a:xfrm>
          <a:prstGeom prst="rect">
            <a:avLst/>
          </a:prstGeom>
        </p:spPr>
      </p:pic>
      <p:sp>
        <p:nvSpPr>
          <p:cNvPr id="4" name="Title 3"/>
          <p:cNvSpPr>
            <a:spLocks noGrp="1"/>
          </p:cNvSpPr>
          <p:nvPr>
            <p:ph type="title"/>
          </p:nvPr>
        </p:nvSpPr>
        <p:spPr>
          <a:xfrm>
            <a:off x="0" y="294041"/>
            <a:ext cx="6757261" cy="707849"/>
          </a:xfrm>
        </p:spPr>
        <p:txBody>
          <a:bodyPr>
            <a:normAutofit fontScale="90000"/>
          </a:bodyPr>
          <a:lstStyle/>
          <a:p>
            <a:r>
              <a:rPr lang="en-GB" sz="3600" b="1" dirty="0">
                <a:solidFill>
                  <a:schemeClr val="bg1"/>
                </a:solidFill>
              </a:rPr>
              <a:t>Order of pronouns in a sentence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5C9A935F-ABE8-40CD-B8E6-0AA727B02043}"/>
              </a:ext>
            </a:extLst>
          </p:cNvPr>
          <p:cNvSpPr txBox="1"/>
          <p:nvPr/>
        </p:nvSpPr>
        <p:spPr>
          <a:xfrm>
            <a:off x="138144" y="1190090"/>
            <a:ext cx="115832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there are two objects and one of them is a pronoun, the pronoun always comes first, whether it is direct or indirect.</a:t>
            </a:r>
          </a:p>
        </p:txBody>
      </p:sp>
      <p:sp>
        <p:nvSpPr>
          <p:cNvPr id="28" name="TextBox 27">
            <a:extLst>
              <a:ext uri="{FF2B5EF4-FFF2-40B4-BE49-F238E27FC236}">
                <a16:creationId xmlns:a16="http://schemas.microsoft.com/office/drawing/2014/main" id="{478B7E34-0C01-48CD-85BB-8B38A454B0D1}"/>
              </a:ext>
            </a:extLst>
          </p:cNvPr>
          <p:cNvSpPr txBox="1"/>
          <p:nvPr/>
        </p:nvSpPr>
        <p:spPr>
          <a:xfrm>
            <a:off x="346489" y="2598051"/>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29" name="TextBox 28">
            <a:extLst>
              <a:ext uri="{FF2B5EF4-FFF2-40B4-BE49-F238E27FC236}">
                <a16:creationId xmlns:a16="http://schemas.microsoft.com/office/drawing/2014/main" id="{E85B2CFB-27AB-45C9-A170-FC1067248BB5}"/>
              </a:ext>
            </a:extLst>
          </p:cNvPr>
          <p:cNvSpPr txBox="1"/>
          <p:nvPr/>
        </p:nvSpPr>
        <p:spPr>
          <a:xfrm>
            <a:off x="2735513" y="2598051"/>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30" name="TextBox 29">
            <a:extLst>
              <a:ext uri="{FF2B5EF4-FFF2-40B4-BE49-F238E27FC236}">
                <a16:creationId xmlns:a16="http://schemas.microsoft.com/office/drawing/2014/main" id="{A0CEA20D-204A-40B4-850F-71554A00E3F3}"/>
              </a:ext>
            </a:extLst>
          </p:cNvPr>
          <p:cNvSpPr txBox="1"/>
          <p:nvPr/>
        </p:nvSpPr>
        <p:spPr>
          <a:xfrm>
            <a:off x="7284690" y="2444163"/>
            <a:ext cx="1851920"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31" name="Rectangle 30">
            <a:extLst>
              <a:ext uri="{FF2B5EF4-FFF2-40B4-BE49-F238E27FC236}">
                <a16:creationId xmlns:a16="http://schemas.microsoft.com/office/drawing/2014/main" id="{54ED33AA-3BDA-417D-AF76-9DEBBAE3089C}"/>
              </a:ext>
            </a:extLst>
          </p:cNvPr>
          <p:cNvSpPr/>
          <p:nvPr/>
        </p:nvSpPr>
        <p:spPr>
          <a:xfrm>
            <a:off x="346487" y="3241261"/>
            <a:ext cx="879012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B4C864C8-907B-4485-A6D5-5DB49EACA126}"/>
              </a:ext>
            </a:extLst>
          </p:cNvPr>
          <p:cNvSpPr txBox="1"/>
          <p:nvPr/>
        </p:nvSpPr>
        <p:spPr>
          <a:xfrm>
            <a:off x="346488" y="3261896"/>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3" name="TextBox 32">
            <a:extLst>
              <a:ext uri="{FF2B5EF4-FFF2-40B4-BE49-F238E27FC236}">
                <a16:creationId xmlns:a16="http://schemas.microsoft.com/office/drawing/2014/main" id="{9662422F-794E-4ED4-8405-B41610FF7472}"/>
              </a:ext>
            </a:extLst>
          </p:cNvPr>
          <p:cNvSpPr txBox="1"/>
          <p:nvPr/>
        </p:nvSpPr>
        <p:spPr>
          <a:xfrm>
            <a:off x="2694961" y="324482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DDABA87-7FF1-4DA3-B869-E10CAA93C583}"/>
              </a:ext>
            </a:extLst>
          </p:cNvPr>
          <p:cNvSpPr txBox="1"/>
          <p:nvPr/>
        </p:nvSpPr>
        <p:spPr>
          <a:xfrm>
            <a:off x="7055494" y="324294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Buch.</a:t>
            </a:r>
          </a:p>
        </p:txBody>
      </p:sp>
      <p:sp>
        <p:nvSpPr>
          <p:cNvPr id="35" name="TextBox 34">
            <a:extLst>
              <a:ext uri="{FF2B5EF4-FFF2-40B4-BE49-F238E27FC236}">
                <a16:creationId xmlns:a16="http://schemas.microsoft.com/office/drawing/2014/main" id="{2A3E7173-5D27-4B01-BA7E-0DE253C7E628}"/>
              </a:ext>
            </a:extLst>
          </p:cNvPr>
          <p:cNvSpPr txBox="1"/>
          <p:nvPr/>
        </p:nvSpPr>
        <p:spPr>
          <a:xfrm>
            <a:off x="1097737" y="3631456"/>
            <a:ext cx="82976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him                the book.</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97435BA-A080-4890-9B88-27F38A52F3A8}"/>
              </a:ext>
            </a:extLst>
          </p:cNvPr>
          <p:cNvSpPr txBox="1"/>
          <p:nvPr/>
        </p:nvSpPr>
        <p:spPr>
          <a:xfrm>
            <a:off x="5136454" y="2433387"/>
            <a:ext cx="1827203"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37" name="TextBox 36">
            <a:extLst>
              <a:ext uri="{FF2B5EF4-FFF2-40B4-BE49-F238E27FC236}">
                <a16:creationId xmlns:a16="http://schemas.microsoft.com/office/drawing/2014/main" id="{7BD5C287-67E7-4B06-827E-5B238C5D693B}"/>
              </a:ext>
            </a:extLst>
          </p:cNvPr>
          <p:cNvSpPr txBox="1"/>
          <p:nvPr/>
        </p:nvSpPr>
        <p:spPr>
          <a:xfrm>
            <a:off x="4862574" y="3261896"/>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DAFCB5F-4C2D-485A-9940-79B921B72CDD}"/>
              </a:ext>
            </a:extLst>
          </p:cNvPr>
          <p:cNvSpPr txBox="1"/>
          <p:nvPr/>
        </p:nvSpPr>
        <p:spPr>
          <a:xfrm>
            <a:off x="346489" y="451356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0" name="TextBox 39">
            <a:extLst>
              <a:ext uri="{FF2B5EF4-FFF2-40B4-BE49-F238E27FC236}">
                <a16:creationId xmlns:a16="http://schemas.microsoft.com/office/drawing/2014/main" id="{E7194A1E-656A-4F8A-A43E-AB25E54E2522}"/>
              </a:ext>
            </a:extLst>
          </p:cNvPr>
          <p:cNvSpPr txBox="1"/>
          <p:nvPr/>
        </p:nvSpPr>
        <p:spPr>
          <a:xfrm>
            <a:off x="2735513" y="451356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1" name="TextBox 40">
            <a:extLst>
              <a:ext uri="{FF2B5EF4-FFF2-40B4-BE49-F238E27FC236}">
                <a16:creationId xmlns:a16="http://schemas.microsoft.com/office/drawing/2014/main" id="{251AC588-46C1-485C-98D1-668A3D078709}"/>
              </a:ext>
            </a:extLst>
          </p:cNvPr>
          <p:cNvSpPr txBox="1"/>
          <p:nvPr/>
        </p:nvSpPr>
        <p:spPr>
          <a:xfrm>
            <a:off x="7284690" y="4359674"/>
            <a:ext cx="1851920"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42" name="Rectangle 41">
            <a:extLst>
              <a:ext uri="{FF2B5EF4-FFF2-40B4-BE49-F238E27FC236}">
                <a16:creationId xmlns:a16="http://schemas.microsoft.com/office/drawing/2014/main" id="{67A6C5CD-3DF3-47E4-B6CB-D85040046259}"/>
              </a:ext>
            </a:extLst>
          </p:cNvPr>
          <p:cNvSpPr/>
          <p:nvPr/>
        </p:nvSpPr>
        <p:spPr>
          <a:xfrm>
            <a:off x="346487" y="5156772"/>
            <a:ext cx="879012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A1BF3317-1102-4801-9B8A-A2C76B590D45}"/>
              </a:ext>
            </a:extLst>
          </p:cNvPr>
          <p:cNvSpPr txBox="1"/>
          <p:nvPr/>
        </p:nvSpPr>
        <p:spPr>
          <a:xfrm>
            <a:off x="346488" y="5177407"/>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44" name="TextBox 43">
            <a:extLst>
              <a:ext uri="{FF2B5EF4-FFF2-40B4-BE49-F238E27FC236}">
                <a16:creationId xmlns:a16="http://schemas.microsoft.com/office/drawing/2014/main" id="{B0CB0791-0E2A-405C-9769-D140E6BC7498}"/>
              </a:ext>
            </a:extLst>
          </p:cNvPr>
          <p:cNvSpPr txBox="1"/>
          <p:nvPr/>
        </p:nvSpPr>
        <p:spPr>
          <a:xfrm>
            <a:off x="2694961" y="516033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16D2939-6A2F-4D7D-A032-65DED7FCD3EB}"/>
              </a:ext>
            </a:extLst>
          </p:cNvPr>
          <p:cNvSpPr txBox="1"/>
          <p:nvPr/>
        </p:nvSpPr>
        <p:spPr>
          <a:xfrm>
            <a:off x="7055494" y="515845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Lehrer.</a:t>
            </a:r>
          </a:p>
        </p:txBody>
      </p:sp>
      <p:sp>
        <p:nvSpPr>
          <p:cNvPr id="46" name="TextBox 45">
            <a:extLst>
              <a:ext uri="{FF2B5EF4-FFF2-40B4-BE49-F238E27FC236}">
                <a16:creationId xmlns:a16="http://schemas.microsoft.com/office/drawing/2014/main" id="{C8A5EDAA-0304-467A-BD77-D6CBCCDEBFB9}"/>
              </a:ext>
            </a:extLst>
          </p:cNvPr>
          <p:cNvSpPr txBox="1"/>
          <p:nvPr/>
        </p:nvSpPr>
        <p:spPr>
          <a:xfrm>
            <a:off x="1006996" y="5522450"/>
            <a:ext cx="8324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teacher.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6B8F5B15-9851-4B56-BA83-EABB659A2093}"/>
              </a:ext>
            </a:extLst>
          </p:cNvPr>
          <p:cNvSpPr txBox="1"/>
          <p:nvPr/>
        </p:nvSpPr>
        <p:spPr>
          <a:xfrm>
            <a:off x="5136454" y="4348898"/>
            <a:ext cx="1827203"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48" name="TextBox 47">
            <a:extLst>
              <a:ext uri="{FF2B5EF4-FFF2-40B4-BE49-F238E27FC236}">
                <a16:creationId xmlns:a16="http://schemas.microsoft.com/office/drawing/2014/main" id="{7BD1F278-A614-41B1-91DE-C82D7CA02189}"/>
              </a:ext>
            </a:extLst>
          </p:cNvPr>
          <p:cNvSpPr txBox="1"/>
          <p:nvPr/>
        </p:nvSpPr>
        <p:spPr>
          <a:xfrm>
            <a:off x="4862574" y="5177407"/>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p:txBody>
      </p:sp>
      <p:sp>
        <p:nvSpPr>
          <p:cNvPr id="2" name="Speech Bubble: Rectangle with Corners Rounded 1">
            <a:extLst>
              <a:ext uri="{FF2B5EF4-FFF2-40B4-BE49-F238E27FC236}">
                <a16:creationId xmlns:a16="http://schemas.microsoft.com/office/drawing/2014/main" id="{B5200904-3BC6-4578-B5E8-CE3640675B6F}"/>
              </a:ext>
            </a:extLst>
          </p:cNvPr>
          <p:cNvSpPr/>
          <p:nvPr/>
        </p:nvSpPr>
        <p:spPr>
          <a:xfrm>
            <a:off x="9867665" y="2563212"/>
            <a:ext cx="2089663" cy="2882096"/>
          </a:xfrm>
          <a:prstGeom prst="wedgeRoundRectCallout">
            <a:avLst>
              <a:gd name="adj1" fmla="val -69576"/>
              <a:gd name="adj2" fmla="val 135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Tip: Check that the pronoun doesn’t hang at the end of the sentence.</a:t>
            </a:r>
          </a:p>
        </p:txBody>
      </p:sp>
      <p:sp>
        <p:nvSpPr>
          <p:cNvPr id="6" name="Rectangle: Rounded Corners 5">
            <a:extLst>
              <a:ext uri="{FF2B5EF4-FFF2-40B4-BE49-F238E27FC236}">
                <a16:creationId xmlns:a16="http://schemas.microsoft.com/office/drawing/2014/main" id="{C3213FBA-9CD5-4CB2-9DD2-2927DBB48FE6}"/>
              </a:ext>
            </a:extLst>
          </p:cNvPr>
          <p:cNvSpPr/>
          <p:nvPr/>
        </p:nvSpPr>
        <p:spPr>
          <a:xfrm>
            <a:off x="4741548" y="2078962"/>
            <a:ext cx="2479041" cy="39977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479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p:bldP spid="33" grpId="0"/>
      <p:bldP spid="34" grpId="0"/>
      <p:bldP spid="35" grpId="0"/>
      <p:bldP spid="36" grpId="0" animBg="1"/>
      <p:bldP spid="37" grpId="0"/>
      <p:bldP spid="39" grpId="0" animBg="1"/>
      <p:bldP spid="40" grpId="0" animBg="1"/>
      <p:bldP spid="41" grpId="0" animBg="1"/>
      <p:bldP spid="42" grpId="0" animBg="1"/>
      <p:bldP spid="43" grpId="0"/>
      <p:bldP spid="44" grpId="0"/>
      <p:bldP spid="45" grpId="0"/>
      <p:bldP spid="46" grpId="0"/>
      <p:bldP spid="47" grpId="0" animBg="1"/>
      <p:bldP spid="48" grpId="0"/>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26636" cy="869950"/>
          </a:xfrm>
          <a:prstGeom prst="rect">
            <a:avLst/>
          </a:prstGeom>
        </p:spPr>
      </p:pic>
      <p:sp>
        <p:nvSpPr>
          <p:cNvPr id="4" name="Title 3"/>
          <p:cNvSpPr>
            <a:spLocks noGrp="1"/>
          </p:cNvSpPr>
          <p:nvPr>
            <p:ph type="title"/>
          </p:nvPr>
        </p:nvSpPr>
        <p:spPr>
          <a:xfrm>
            <a:off x="0" y="294041"/>
            <a:ext cx="4572000" cy="707849"/>
          </a:xfrm>
        </p:spPr>
        <p:txBody>
          <a:bodyPr>
            <a:normAutofit fontScale="90000"/>
          </a:bodyPr>
          <a:lstStyle/>
          <a:p>
            <a:r>
              <a:rPr lang="en-GB" sz="3600" b="1" dirty="0" err="1">
                <a:solidFill>
                  <a:schemeClr val="bg1"/>
                </a:solidFill>
              </a:rPr>
              <a:t>Vorbereitungen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4940021" y="266468"/>
            <a:ext cx="5706733" cy="769441"/>
          </a:xfrm>
          <a:prstGeom prst="rect">
            <a:avLst/>
          </a:prstGeom>
          <a:noFill/>
        </p:spPr>
        <p:txBody>
          <a:bodyPr wrap="square" rtlCol="0">
            <a:spAutoFit/>
          </a:bodyPr>
          <a:lstStyle/>
          <a:p>
            <a:r>
              <a:rPr lang="en-US" sz="2200" dirty="0">
                <a:solidFill>
                  <a:schemeClr val="accent5">
                    <a:lumMod val="50000"/>
                  </a:schemeClr>
                </a:solidFill>
              </a:rPr>
              <a:t>Alastair und sein </a:t>
            </a:r>
            <a:r>
              <a:rPr lang="en-US" sz="2200" dirty="0" err="1">
                <a:solidFill>
                  <a:schemeClr val="accent5">
                    <a:lumMod val="50000"/>
                  </a:schemeClr>
                </a:solidFill>
              </a:rPr>
              <a:t>Vater</a:t>
            </a:r>
            <a:r>
              <a:rPr lang="en-US" sz="2200" dirty="0">
                <a:solidFill>
                  <a:schemeClr val="accent5">
                    <a:lumMod val="50000"/>
                  </a:schemeClr>
                </a:solidFill>
              </a:rPr>
              <a:t> </a:t>
            </a:r>
            <a:r>
              <a:rPr lang="en-US" sz="2200" dirty="0" err="1">
                <a:solidFill>
                  <a:schemeClr val="accent5">
                    <a:lumMod val="50000"/>
                  </a:schemeClr>
                </a:solidFill>
              </a:rPr>
              <a:t>bereiten</a:t>
            </a:r>
            <a:r>
              <a:rPr lang="en-US" sz="2200" dirty="0">
                <a:solidFill>
                  <a:schemeClr val="accent5">
                    <a:lumMod val="50000"/>
                  </a:schemeClr>
                </a:solidFill>
              </a:rPr>
              <a:t> </a:t>
            </a:r>
            <a:r>
              <a:rPr lang="en-US" sz="2200" dirty="0" err="1">
                <a:solidFill>
                  <a:schemeClr val="accent5">
                    <a:lumMod val="50000"/>
                  </a:schemeClr>
                </a:solidFill>
              </a:rPr>
              <a:t>sich</a:t>
            </a:r>
            <a:r>
              <a:rPr lang="en-US" sz="2200" dirty="0">
                <a:solidFill>
                  <a:schemeClr val="accent5">
                    <a:lumMod val="50000"/>
                  </a:schemeClr>
                </a:solidFill>
              </a:rPr>
              <a:t> auf </a:t>
            </a:r>
            <a:r>
              <a:rPr lang="en-US" sz="2200" dirty="0" err="1">
                <a:solidFill>
                  <a:schemeClr val="accent5">
                    <a:lumMod val="50000"/>
                  </a:schemeClr>
                </a:solidFill>
              </a:rPr>
              <a:t>Mias</a:t>
            </a:r>
            <a:r>
              <a:rPr lang="en-US" sz="2200" dirty="0">
                <a:solidFill>
                  <a:schemeClr val="accent5">
                    <a:lumMod val="50000"/>
                  </a:schemeClr>
                </a:solidFill>
              </a:rPr>
              <a:t> und </a:t>
            </a:r>
            <a:r>
              <a:rPr lang="en-US" sz="2200" dirty="0" err="1">
                <a:solidFill>
                  <a:schemeClr val="accent5">
                    <a:lumMod val="50000"/>
                  </a:schemeClr>
                </a:solidFill>
              </a:rPr>
              <a:t>Wolfgangs</a:t>
            </a:r>
            <a:r>
              <a:rPr lang="en-US" sz="2200" dirty="0">
                <a:solidFill>
                  <a:schemeClr val="accent5">
                    <a:lumMod val="50000"/>
                  </a:schemeClr>
                </a:solidFill>
              </a:rPr>
              <a:t> </a:t>
            </a:r>
            <a:r>
              <a:rPr lang="en-US" sz="2200" dirty="0" err="1">
                <a:solidFill>
                  <a:schemeClr val="accent5">
                    <a:lumMod val="50000"/>
                  </a:schemeClr>
                </a:solidFill>
              </a:rPr>
              <a:t>Besuch</a:t>
            </a:r>
            <a:r>
              <a:rPr lang="en-US" sz="2200" dirty="0">
                <a:solidFill>
                  <a:schemeClr val="accent5">
                    <a:lumMod val="50000"/>
                  </a:schemeClr>
                </a:solidFill>
              </a:rPr>
              <a:t> </a:t>
            </a:r>
            <a:r>
              <a:rPr lang="en-US" sz="2200" dirty="0" err="1">
                <a:solidFill>
                  <a:schemeClr val="accent5">
                    <a:lumMod val="50000"/>
                  </a:schemeClr>
                </a:solidFill>
              </a:rPr>
              <a:t>vor</a:t>
            </a:r>
            <a:r>
              <a:rPr lang="en-US" sz="2200" dirty="0">
                <a:solidFill>
                  <a:schemeClr val="accent5">
                    <a:lumMod val="50000"/>
                  </a:schemeClr>
                </a:solidFill>
              </a:rPr>
              <a:t>.</a:t>
            </a:r>
          </a:p>
        </p:txBody>
      </p:sp>
      <p:pic>
        <p:nvPicPr>
          <p:cNvPr id="2050" name="Picture 2" descr="Iphone, Android, Stencil, Smartphone, Cell">
            <a:extLst>
              <a:ext uri="{FF2B5EF4-FFF2-40B4-BE49-F238E27FC236}">
                <a16:creationId xmlns:a16="http://schemas.microsoft.com/office/drawing/2014/main" id="{6595C0FD-2D8A-4256-A695-BAF1D65781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89" t="3346" r="25555"/>
          <a:stretch/>
        </p:blipFill>
        <p:spPr bwMode="auto">
          <a:xfrm rot="16200000">
            <a:off x="3956090" y="-2622411"/>
            <a:ext cx="4690739" cy="13081002"/>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7B1CC4D5-8164-4060-8421-E1FD55ACA7AB}"/>
              </a:ext>
            </a:extLst>
          </p:cNvPr>
          <p:cNvSpPr/>
          <p:nvPr/>
        </p:nvSpPr>
        <p:spPr>
          <a:xfrm>
            <a:off x="1878755" y="3107251"/>
            <a:ext cx="8585200" cy="468000"/>
          </a:xfrm>
          <a:prstGeom prst="wedgeRoundRectCallout">
            <a:avLst>
              <a:gd name="adj1" fmla="val -51603"/>
              <a:gd name="adj2" fmla="val -392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Ich</a:t>
            </a:r>
            <a:r>
              <a:rPr lang="de-DE" sz="2000" b="0" i="0" dirty="0">
                <a:solidFill>
                  <a:srgbClr val="222222"/>
                </a:solidFill>
                <a:effectLst/>
                <a:latin typeface="Arial" panose="020B0604020202020204" pitchFamily="34" charset="0"/>
              </a:rPr>
              <a:t> </a:t>
            </a:r>
            <a:r>
              <a:rPr lang="de-DE" sz="2000" dirty="0">
                <a:solidFill>
                  <a:srgbClr val="115076"/>
                </a:solidFill>
              </a:rPr>
              <a:t>habe</a:t>
            </a:r>
            <a:r>
              <a:rPr lang="de-DE" sz="2000" b="0" i="0" dirty="0">
                <a:solidFill>
                  <a:srgbClr val="222222"/>
                </a:solidFill>
                <a:effectLst/>
                <a:latin typeface="Arial" panose="020B0604020202020204" pitchFamily="34" charset="0"/>
              </a:rPr>
              <a:t> </a:t>
            </a:r>
            <a:r>
              <a:rPr lang="de-DE" sz="2000" dirty="0">
                <a:solidFill>
                  <a:srgbClr val="115076"/>
                </a:solidFill>
              </a:rPr>
              <a:t>auch einen Kilt. Ich zeige                                 Wolfgang.</a:t>
            </a:r>
            <a:endParaRPr lang="en-GB" sz="2000" dirty="0">
              <a:solidFill>
                <a:srgbClr val="115076"/>
              </a:solidFill>
            </a:endParaRPr>
          </a:p>
        </p:txBody>
      </p:sp>
      <p:sp>
        <p:nvSpPr>
          <p:cNvPr id="10" name="Speech Bubble: Rectangle with Corners Rounded 9">
            <a:extLst>
              <a:ext uri="{FF2B5EF4-FFF2-40B4-BE49-F238E27FC236}">
                <a16:creationId xmlns:a16="http://schemas.microsoft.com/office/drawing/2014/main" id="{FCD4C3E2-7A83-4E40-8B30-B337466CBDA3}"/>
              </a:ext>
            </a:extLst>
          </p:cNvPr>
          <p:cNvSpPr/>
          <p:nvPr/>
        </p:nvSpPr>
        <p:spPr>
          <a:xfrm>
            <a:off x="1834896" y="3879232"/>
            <a:ext cx="8585200" cy="468000"/>
          </a:xfrm>
          <a:prstGeom prst="wedgeRoundRectCallout">
            <a:avLst>
              <a:gd name="adj1" fmla="val -51603"/>
              <a:gd name="adj2" fmla="val -392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Können wir nach Loch Ness fahren? Ich zeige Mia </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A8B8695D-4EE3-4C15-9DB8-D2E3E82084F3}"/>
              </a:ext>
            </a:extLst>
          </p:cNvPr>
          <p:cNvSpPr/>
          <p:nvPr/>
        </p:nvSpPr>
        <p:spPr>
          <a:xfrm>
            <a:off x="6259936" y="3224923"/>
            <a:ext cx="2209717" cy="196039"/>
          </a:xfrm>
          <a:prstGeom prst="wedgeRoundRectCallout">
            <a:avLst>
              <a:gd name="adj1" fmla="val -32162"/>
              <a:gd name="adj2" fmla="val -754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5076"/>
                </a:solidFill>
              </a:rPr>
              <a:t>ihn </a:t>
            </a:r>
            <a:r>
              <a:rPr lang="en-GB" sz="2000" b="1" dirty="0">
                <a:solidFill>
                  <a:srgbClr val="115076"/>
                </a:solidFill>
              </a:rPr>
              <a:t>| </a:t>
            </a:r>
            <a:r>
              <a:rPr lang="de-DE" sz="2000" b="1" dirty="0">
                <a:solidFill>
                  <a:srgbClr val="115076"/>
                </a:solidFill>
              </a:rPr>
              <a:t>den Rock</a:t>
            </a:r>
            <a:endParaRPr lang="en-GB" sz="2000" b="1" dirty="0">
              <a:solidFill>
                <a:srgbClr val="115076"/>
              </a:solidFill>
            </a:endParaRPr>
          </a:p>
        </p:txBody>
      </p:sp>
      <p:sp>
        <p:nvSpPr>
          <p:cNvPr id="14" name="Speech Bubble: Rectangle with Corners Rounded 13">
            <a:extLst>
              <a:ext uri="{FF2B5EF4-FFF2-40B4-BE49-F238E27FC236}">
                <a16:creationId xmlns:a16="http://schemas.microsoft.com/office/drawing/2014/main" id="{C6C1E770-8BFE-41AD-A480-1FD0883CB9AD}"/>
              </a:ext>
            </a:extLst>
          </p:cNvPr>
          <p:cNvSpPr/>
          <p:nvPr/>
        </p:nvSpPr>
        <p:spPr>
          <a:xfrm>
            <a:off x="8105161" y="3947604"/>
            <a:ext cx="2314935" cy="282300"/>
          </a:xfrm>
          <a:prstGeom prst="wedgeRoundRectCallout">
            <a:avLst>
              <a:gd name="adj1" fmla="val -32162"/>
              <a:gd name="adj2" fmla="val -754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5076"/>
                </a:solidFill>
              </a:rPr>
              <a:t>es </a:t>
            </a:r>
            <a:r>
              <a:rPr lang="en-GB" sz="2000" b="1" dirty="0">
                <a:solidFill>
                  <a:srgbClr val="115076"/>
                </a:solidFill>
              </a:rPr>
              <a:t>| </a:t>
            </a:r>
            <a:r>
              <a:rPr lang="de-DE" sz="2000" b="1" dirty="0">
                <a:solidFill>
                  <a:srgbClr val="115076"/>
                </a:solidFill>
              </a:rPr>
              <a:t>das Monster</a:t>
            </a:r>
            <a:endParaRPr lang="en-GB" sz="2000" b="1" dirty="0">
              <a:solidFill>
                <a:srgbClr val="115076"/>
              </a:solidFill>
            </a:endParaRPr>
          </a:p>
        </p:txBody>
      </p:sp>
      <p:sp>
        <p:nvSpPr>
          <p:cNvPr id="26" name="Rectangle 25">
            <a:extLst>
              <a:ext uri="{FF2B5EF4-FFF2-40B4-BE49-F238E27FC236}">
                <a16:creationId xmlns:a16="http://schemas.microsoft.com/office/drawing/2014/main" id="{CBC2938B-339D-469C-9A8A-3F6752933FD0}"/>
              </a:ext>
            </a:extLst>
          </p:cNvPr>
          <p:cNvSpPr/>
          <p:nvPr/>
        </p:nvSpPr>
        <p:spPr>
          <a:xfrm>
            <a:off x="6899531" y="3163510"/>
            <a:ext cx="1555132" cy="359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FC06B77-2BCE-4BE9-8C74-44029C050D29}"/>
              </a:ext>
            </a:extLst>
          </p:cNvPr>
          <p:cNvSpPr/>
          <p:nvPr/>
        </p:nvSpPr>
        <p:spPr>
          <a:xfrm>
            <a:off x="8105161" y="3947846"/>
            <a:ext cx="576160" cy="32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95EA969-D0AF-4A25-B455-8BFBC717236E}"/>
              </a:ext>
            </a:extLst>
          </p:cNvPr>
          <p:cNvSpPr/>
          <p:nvPr/>
        </p:nvSpPr>
        <p:spPr>
          <a:xfrm>
            <a:off x="9879659" y="2190881"/>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text, vector graphics&#10;&#10;Description automatically generated">
            <a:extLst>
              <a:ext uri="{FF2B5EF4-FFF2-40B4-BE49-F238E27FC236}">
                <a16:creationId xmlns:a16="http://schemas.microsoft.com/office/drawing/2014/main" id="{5ECD004A-897F-4449-819C-0E5A68A831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19270" y="2243906"/>
            <a:ext cx="363365" cy="415534"/>
          </a:xfrm>
          <a:prstGeom prst="rect">
            <a:avLst/>
          </a:prstGeom>
        </p:spPr>
      </p:pic>
      <p:sp>
        <p:nvSpPr>
          <p:cNvPr id="2" name="Speech Bubble: Rectangle with Corners Rounded 1">
            <a:extLst>
              <a:ext uri="{FF2B5EF4-FFF2-40B4-BE49-F238E27FC236}">
                <a16:creationId xmlns:a16="http://schemas.microsoft.com/office/drawing/2014/main" id="{EA91D2E7-BBC8-46E9-8B44-4F0A70E5A968}"/>
              </a:ext>
            </a:extLst>
          </p:cNvPr>
          <p:cNvSpPr/>
          <p:nvPr/>
        </p:nvSpPr>
        <p:spPr>
          <a:xfrm>
            <a:off x="1599621" y="2337052"/>
            <a:ext cx="8174299" cy="468000"/>
          </a:xfrm>
          <a:prstGeom prst="wedgeRoundRectCallout">
            <a:avLst>
              <a:gd name="adj1" fmla="val 52816"/>
              <a:gd name="adj2" fmla="val -50287"/>
              <a:gd name="adj3" fmla="val 16667"/>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Haggis </a:t>
            </a:r>
            <a:r>
              <a:rPr lang="en-GB" sz="2000" dirty="0" err="1">
                <a:solidFill>
                  <a:srgbClr val="115076"/>
                </a:solidFill>
              </a:rPr>
              <a:t>ist</a:t>
            </a:r>
            <a:r>
              <a:rPr lang="en-GB" sz="2000" dirty="0">
                <a:solidFill>
                  <a:srgbClr val="115076"/>
                </a:solidFill>
              </a:rPr>
              <a:t> so </a:t>
            </a:r>
            <a:r>
              <a:rPr lang="en-GB" sz="2000" dirty="0" err="1">
                <a:solidFill>
                  <a:srgbClr val="115076"/>
                </a:solidFill>
              </a:rPr>
              <a:t>lecker</a:t>
            </a:r>
            <a:r>
              <a:rPr lang="en-GB" sz="2000" dirty="0">
                <a:solidFill>
                  <a:srgbClr val="115076"/>
                </a:solidFill>
              </a:rPr>
              <a:t>. Ich </a:t>
            </a:r>
            <a:r>
              <a:rPr lang="en-GB" sz="2000" dirty="0" err="1">
                <a:solidFill>
                  <a:srgbClr val="115076"/>
                </a:solidFill>
              </a:rPr>
              <a:t>koche</a:t>
            </a:r>
            <a:r>
              <a:rPr lang="en-GB" sz="2000" dirty="0">
                <a:solidFill>
                  <a:srgbClr val="115076"/>
                </a:solidFill>
              </a:rPr>
              <a:t> </a:t>
            </a:r>
            <a:r>
              <a:rPr lang="en-GB" sz="2000" dirty="0" err="1">
                <a:solidFill>
                  <a:srgbClr val="115076"/>
                </a:solidFill>
              </a:rPr>
              <a:t>deinen</a:t>
            </a:r>
            <a:r>
              <a:rPr lang="en-GB" sz="2000" dirty="0">
                <a:solidFill>
                  <a:srgbClr val="115076"/>
                </a:solidFill>
              </a:rPr>
              <a:t> </a:t>
            </a:r>
            <a:r>
              <a:rPr lang="en-GB" sz="2000" dirty="0" err="1">
                <a:solidFill>
                  <a:srgbClr val="115076"/>
                </a:solidFill>
              </a:rPr>
              <a:t>Freunden</a:t>
            </a:r>
            <a:r>
              <a:rPr lang="en-GB" sz="2000" dirty="0">
                <a:solidFill>
                  <a:srgbClr val="115076"/>
                </a:solidFill>
              </a:rPr>
              <a:t> </a:t>
            </a:r>
          </a:p>
        </p:txBody>
      </p:sp>
      <p:sp>
        <p:nvSpPr>
          <p:cNvPr id="17" name="Speech Bubble: Rectangle with Corners Rounded 16">
            <a:extLst>
              <a:ext uri="{FF2B5EF4-FFF2-40B4-BE49-F238E27FC236}">
                <a16:creationId xmlns:a16="http://schemas.microsoft.com/office/drawing/2014/main" id="{C82B9B43-6A86-41AB-8377-2CF24B81D64C}"/>
              </a:ext>
            </a:extLst>
          </p:cNvPr>
          <p:cNvSpPr/>
          <p:nvPr/>
        </p:nvSpPr>
        <p:spPr>
          <a:xfrm>
            <a:off x="7620230" y="2357853"/>
            <a:ext cx="1896131" cy="404844"/>
          </a:xfrm>
          <a:prstGeom prst="wedgeRoundRectCallout">
            <a:avLst>
              <a:gd name="adj1" fmla="val 39001"/>
              <a:gd name="adj2" fmla="val -19603"/>
              <a:gd name="adj3" fmla="val 16667"/>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ihn</a:t>
            </a:r>
            <a:r>
              <a:rPr lang="en-GB" sz="2000" b="1" dirty="0">
                <a:solidFill>
                  <a:srgbClr val="115076"/>
                </a:solidFill>
              </a:rPr>
              <a:t> | Haggis</a:t>
            </a:r>
          </a:p>
        </p:txBody>
      </p:sp>
      <p:sp>
        <p:nvSpPr>
          <p:cNvPr id="24" name="Rectangle 23">
            <a:extLst>
              <a:ext uri="{FF2B5EF4-FFF2-40B4-BE49-F238E27FC236}">
                <a16:creationId xmlns:a16="http://schemas.microsoft.com/office/drawing/2014/main" id="{DC0F551C-150C-45F7-9E8B-E32CCB5E9B58}"/>
              </a:ext>
            </a:extLst>
          </p:cNvPr>
          <p:cNvSpPr/>
          <p:nvPr/>
        </p:nvSpPr>
        <p:spPr>
          <a:xfrm>
            <a:off x="7588678" y="2382550"/>
            <a:ext cx="865985" cy="422502"/>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1220908E-F8A4-4106-8CD0-53C45CC4CCE5}"/>
              </a:ext>
            </a:extLst>
          </p:cNvPr>
          <p:cNvSpPr/>
          <p:nvPr/>
        </p:nvSpPr>
        <p:spPr>
          <a:xfrm>
            <a:off x="1143749" y="2885549"/>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picture containing text&#10;&#10;Description automatically generated">
            <a:extLst>
              <a:ext uri="{FF2B5EF4-FFF2-40B4-BE49-F238E27FC236}">
                <a16:creationId xmlns:a16="http://schemas.microsoft.com/office/drawing/2014/main" id="{124E1542-98A5-45BB-8DDC-9C53F3403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684" y="2860228"/>
            <a:ext cx="387144" cy="560734"/>
          </a:xfrm>
          <a:prstGeom prst="rect">
            <a:avLst/>
          </a:prstGeom>
        </p:spPr>
      </p:pic>
      <p:sp>
        <p:nvSpPr>
          <p:cNvPr id="29" name="Oval 28">
            <a:extLst>
              <a:ext uri="{FF2B5EF4-FFF2-40B4-BE49-F238E27FC236}">
                <a16:creationId xmlns:a16="http://schemas.microsoft.com/office/drawing/2014/main" id="{04097984-D8FA-45B7-AC76-8E54B37E8F73}"/>
              </a:ext>
            </a:extLst>
          </p:cNvPr>
          <p:cNvSpPr/>
          <p:nvPr/>
        </p:nvSpPr>
        <p:spPr>
          <a:xfrm>
            <a:off x="1125632" y="3819004"/>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picture containing text&#10;&#10;Description automatically generated">
            <a:extLst>
              <a:ext uri="{FF2B5EF4-FFF2-40B4-BE49-F238E27FC236}">
                <a16:creationId xmlns:a16="http://schemas.microsoft.com/office/drawing/2014/main" id="{F1B168A1-596F-477D-B1C6-3EA0CFF91E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4567" y="3793683"/>
            <a:ext cx="387144" cy="560734"/>
          </a:xfrm>
          <a:prstGeom prst="rect">
            <a:avLst/>
          </a:prstGeom>
        </p:spPr>
      </p:pic>
      <p:sp>
        <p:nvSpPr>
          <p:cNvPr id="31" name="Oval 30">
            <a:extLst>
              <a:ext uri="{FF2B5EF4-FFF2-40B4-BE49-F238E27FC236}">
                <a16:creationId xmlns:a16="http://schemas.microsoft.com/office/drawing/2014/main" id="{E43989BE-E461-4622-84FD-7309C147A8DA}"/>
              </a:ext>
            </a:extLst>
          </p:cNvPr>
          <p:cNvSpPr/>
          <p:nvPr/>
        </p:nvSpPr>
        <p:spPr>
          <a:xfrm>
            <a:off x="9762106" y="4575764"/>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picture containing text, vector graphics&#10;&#10;Description automatically generated">
            <a:extLst>
              <a:ext uri="{FF2B5EF4-FFF2-40B4-BE49-F238E27FC236}">
                <a16:creationId xmlns:a16="http://schemas.microsoft.com/office/drawing/2014/main" id="{D21FF859-C895-41FD-97D4-D769849C4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01717" y="4628789"/>
            <a:ext cx="363365" cy="415534"/>
          </a:xfrm>
          <a:prstGeom prst="rect">
            <a:avLst/>
          </a:prstGeom>
        </p:spPr>
      </p:pic>
      <p:sp>
        <p:nvSpPr>
          <p:cNvPr id="9" name="Speech Bubble: Rectangle with Corners Rounded 8">
            <a:extLst>
              <a:ext uri="{FF2B5EF4-FFF2-40B4-BE49-F238E27FC236}">
                <a16:creationId xmlns:a16="http://schemas.microsoft.com/office/drawing/2014/main" id="{068B0E3A-EBD6-41B5-B80F-10E0ED62BFFA}"/>
              </a:ext>
            </a:extLst>
          </p:cNvPr>
          <p:cNvSpPr/>
          <p:nvPr/>
        </p:nvSpPr>
        <p:spPr>
          <a:xfrm>
            <a:off x="2723278" y="4703738"/>
            <a:ext cx="6993681" cy="468000"/>
          </a:xfrm>
          <a:prstGeom prst="wedgeRoundRectCallout">
            <a:avLst>
              <a:gd name="adj1" fmla="val 52653"/>
              <a:gd name="adj2" fmla="val -44785"/>
              <a:gd name="adj3" fmla="val 16667"/>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Ich </a:t>
            </a:r>
            <a:r>
              <a:rPr lang="en-GB" sz="2000" dirty="0" err="1">
                <a:solidFill>
                  <a:srgbClr val="115076"/>
                </a:solidFill>
              </a:rPr>
              <a:t>backe</a:t>
            </a:r>
            <a:r>
              <a:rPr lang="en-GB" sz="2000" dirty="0">
                <a:solidFill>
                  <a:srgbClr val="115076"/>
                </a:solidFill>
              </a:rPr>
              <a:t> Mia und Wolfgang </a:t>
            </a:r>
          </a:p>
        </p:txBody>
      </p:sp>
      <p:sp>
        <p:nvSpPr>
          <p:cNvPr id="11" name="Speech Bubble: Rectangle with Corners Rounded 10">
            <a:extLst>
              <a:ext uri="{FF2B5EF4-FFF2-40B4-BE49-F238E27FC236}">
                <a16:creationId xmlns:a16="http://schemas.microsoft.com/office/drawing/2014/main" id="{DEEEEEBC-3CC0-4FB8-A290-8E4270B26B5A}"/>
              </a:ext>
            </a:extLst>
          </p:cNvPr>
          <p:cNvSpPr/>
          <p:nvPr/>
        </p:nvSpPr>
        <p:spPr>
          <a:xfrm>
            <a:off x="6471907" y="4745513"/>
            <a:ext cx="2693807" cy="304855"/>
          </a:xfrm>
          <a:prstGeom prst="wedgeRoundRectCallout">
            <a:avLst>
              <a:gd name="adj1" fmla="val 39001"/>
              <a:gd name="adj2" fmla="val -19603"/>
              <a:gd name="adj3" fmla="val 16667"/>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ihn</a:t>
            </a:r>
            <a:r>
              <a:rPr lang="en-GB" sz="2000" b="1" dirty="0">
                <a:solidFill>
                  <a:srgbClr val="115076"/>
                </a:solidFill>
              </a:rPr>
              <a:t>  |</a:t>
            </a:r>
            <a:r>
              <a:rPr lang="en-GB" sz="2000" b="1" dirty="0" err="1">
                <a:solidFill>
                  <a:srgbClr val="115076"/>
                </a:solidFill>
              </a:rPr>
              <a:t>einen</a:t>
            </a:r>
            <a:r>
              <a:rPr lang="en-GB" sz="2000" b="1" dirty="0">
                <a:solidFill>
                  <a:srgbClr val="115076"/>
                </a:solidFill>
              </a:rPr>
              <a:t> Kuchen</a:t>
            </a:r>
          </a:p>
        </p:txBody>
      </p:sp>
      <p:sp>
        <p:nvSpPr>
          <p:cNvPr id="28" name="Rectangle 27">
            <a:extLst>
              <a:ext uri="{FF2B5EF4-FFF2-40B4-BE49-F238E27FC236}">
                <a16:creationId xmlns:a16="http://schemas.microsoft.com/office/drawing/2014/main" id="{C184FF54-D1DA-4C30-8BF8-EA769ABF02A5}"/>
              </a:ext>
            </a:extLst>
          </p:cNvPr>
          <p:cNvSpPr/>
          <p:nvPr/>
        </p:nvSpPr>
        <p:spPr>
          <a:xfrm>
            <a:off x="6611451" y="4768784"/>
            <a:ext cx="655096" cy="323359"/>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327D083-46E6-4501-858B-89ADA5BF3A7A}"/>
              </a:ext>
            </a:extLst>
          </p:cNvPr>
          <p:cNvSpPr txBox="1"/>
          <p:nvPr/>
        </p:nvSpPr>
        <p:spPr>
          <a:xfrm>
            <a:off x="85303" y="1231633"/>
            <a:ext cx="9431058" cy="461665"/>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 – 8 und das </a:t>
            </a:r>
            <a:r>
              <a:rPr lang="en-US" sz="2400" dirty="0" err="1">
                <a:solidFill>
                  <a:schemeClr val="accent5">
                    <a:lumMod val="50000"/>
                  </a:schemeClr>
                </a:solidFill>
              </a:rPr>
              <a:t>richtige</a:t>
            </a:r>
            <a:r>
              <a:rPr lang="en-US" sz="2400" dirty="0">
                <a:solidFill>
                  <a:schemeClr val="accent5">
                    <a:lumMod val="50000"/>
                  </a:schemeClr>
                </a:solidFill>
              </a:rPr>
              <a:t> Wort. </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4"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2089" cy="869950"/>
          </a:xfrm>
          <a:prstGeom prst="rect">
            <a:avLst/>
          </a:prstGeom>
        </p:spPr>
      </p:pic>
      <p:sp>
        <p:nvSpPr>
          <p:cNvPr id="4" name="Title 3"/>
          <p:cNvSpPr>
            <a:spLocks noGrp="1"/>
          </p:cNvSpPr>
          <p:nvPr>
            <p:ph type="title"/>
          </p:nvPr>
        </p:nvSpPr>
        <p:spPr>
          <a:xfrm>
            <a:off x="0" y="294041"/>
            <a:ext cx="4769507" cy="707849"/>
          </a:xfrm>
        </p:spPr>
        <p:txBody>
          <a:bodyPr>
            <a:normAutofit fontScale="90000"/>
          </a:bodyPr>
          <a:lstStyle/>
          <a:p>
            <a:r>
              <a:rPr lang="en-GB" sz="3600" b="1" dirty="0" err="1">
                <a:solidFill>
                  <a:schemeClr val="bg1"/>
                </a:solidFill>
              </a:rPr>
              <a:t>Vorbereitungen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Iphone, Android, Stencil, Smartphone, Cell">
            <a:extLst>
              <a:ext uri="{FF2B5EF4-FFF2-40B4-BE49-F238E27FC236}">
                <a16:creationId xmlns:a16="http://schemas.microsoft.com/office/drawing/2014/main" id="{6595C0FD-2D8A-4256-A695-BAF1D65781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89" t="3346" r="25555"/>
          <a:stretch/>
        </p:blipFill>
        <p:spPr bwMode="auto">
          <a:xfrm rot="16200000">
            <a:off x="4016206" y="-2679875"/>
            <a:ext cx="4690739" cy="1308100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A91D2E7-BBC8-46E9-8B44-4F0A70E5A968}"/>
              </a:ext>
            </a:extLst>
          </p:cNvPr>
          <p:cNvSpPr/>
          <p:nvPr/>
        </p:nvSpPr>
        <p:spPr>
          <a:xfrm>
            <a:off x="1680228" y="2190828"/>
            <a:ext cx="8081701" cy="468764"/>
          </a:xfrm>
          <a:prstGeom prst="wedgeRoundRectCallout">
            <a:avLst>
              <a:gd name="adj1" fmla="val 52816"/>
              <a:gd name="adj2" fmla="val -50287"/>
              <a:gd name="adj3" fmla="val 16667"/>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Ich mag </a:t>
            </a:r>
            <a:r>
              <a:rPr lang="en-GB" sz="2000" dirty="0" err="1">
                <a:solidFill>
                  <a:srgbClr val="115076"/>
                </a:solidFill>
              </a:rPr>
              <a:t>diese</a:t>
            </a:r>
            <a:r>
              <a:rPr lang="en-GB" sz="2000" dirty="0">
                <a:solidFill>
                  <a:srgbClr val="115076"/>
                </a:solidFill>
              </a:rPr>
              <a:t> </a:t>
            </a:r>
            <a:r>
              <a:rPr lang="en-GB" sz="2000" dirty="0" err="1">
                <a:solidFill>
                  <a:srgbClr val="115076"/>
                </a:solidFill>
              </a:rPr>
              <a:t>Jacke</a:t>
            </a:r>
            <a:r>
              <a:rPr lang="en-GB" sz="2000" dirty="0">
                <a:solidFill>
                  <a:srgbClr val="115076"/>
                </a:solidFill>
              </a:rPr>
              <a:t>. </a:t>
            </a:r>
            <a:r>
              <a:rPr lang="en-GB" sz="2000" dirty="0" err="1">
                <a:solidFill>
                  <a:srgbClr val="115076"/>
                </a:solidFill>
              </a:rPr>
              <a:t>Wir</a:t>
            </a:r>
            <a:r>
              <a:rPr lang="en-GB" sz="2000" dirty="0">
                <a:solidFill>
                  <a:srgbClr val="115076"/>
                </a:solidFill>
              </a:rPr>
              <a:t> </a:t>
            </a:r>
            <a:r>
              <a:rPr lang="en-GB" sz="2000" dirty="0" err="1">
                <a:solidFill>
                  <a:srgbClr val="115076"/>
                </a:solidFill>
              </a:rPr>
              <a:t>schenken</a:t>
            </a:r>
            <a:r>
              <a:rPr lang="en-GB" sz="2000" dirty="0">
                <a:solidFill>
                  <a:srgbClr val="115076"/>
                </a:solidFill>
              </a:rPr>
              <a:t>                                 Mia</a:t>
            </a:r>
          </a:p>
        </p:txBody>
      </p:sp>
      <p:sp>
        <p:nvSpPr>
          <p:cNvPr id="8" name="Speech Bubble: Rectangle with Corners Rounded 7">
            <a:extLst>
              <a:ext uri="{FF2B5EF4-FFF2-40B4-BE49-F238E27FC236}">
                <a16:creationId xmlns:a16="http://schemas.microsoft.com/office/drawing/2014/main" id="{7B1CC4D5-8164-4060-8421-E1FD55ACA7AB}"/>
              </a:ext>
            </a:extLst>
          </p:cNvPr>
          <p:cNvSpPr/>
          <p:nvPr/>
        </p:nvSpPr>
        <p:spPr>
          <a:xfrm>
            <a:off x="1875098" y="3761428"/>
            <a:ext cx="6904300" cy="858583"/>
          </a:xfrm>
          <a:prstGeom prst="wedgeRoundRectCallout">
            <a:avLst>
              <a:gd name="adj1" fmla="val -51603"/>
              <a:gd name="adj2" fmla="val -392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Mia kennt meine Handynummer nicht. Ich sage Mia</a:t>
            </a:r>
            <a:br>
              <a:rPr lang="de-DE" sz="2000" dirty="0">
                <a:solidFill>
                  <a:srgbClr val="115076"/>
                </a:solidFill>
              </a:rPr>
            </a:br>
            <a:endParaRPr lang="en-GB" sz="2000" dirty="0">
              <a:solidFill>
                <a:srgbClr val="115076"/>
              </a:solidFill>
            </a:endParaRPr>
          </a:p>
        </p:txBody>
      </p:sp>
      <p:sp>
        <p:nvSpPr>
          <p:cNvPr id="9" name="Speech Bubble: Rectangle with Corners Rounded 8">
            <a:extLst>
              <a:ext uri="{FF2B5EF4-FFF2-40B4-BE49-F238E27FC236}">
                <a16:creationId xmlns:a16="http://schemas.microsoft.com/office/drawing/2014/main" id="{068B0E3A-EBD6-41B5-B80F-10E0ED62BFFA}"/>
              </a:ext>
            </a:extLst>
          </p:cNvPr>
          <p:cNvSpPr/>
          <p:nvPr/>
        </p:nvSpPr>
        <p:spPr>
          <a:xfrm>
            <a:off x="1640760" y="3012443"/>
            <a:ext cx="8100751" cy="468764"/>
          </a:xfrm>
          <a:prstGeom prst="wedgeRoundRectCallout">
            <a:avLst>
              <a:gd name="adj1" fmla="val 52653"/>
              <a:gd name="adj2" fmla="val -44785"/>
              <a:gd name="adj3" fmla="val 16667"/>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Diese</a:t>
            </a:r>
            <a:r>
              <a:rPr lang="en-GB" sz="2000" dirty="0">
                <a:solidFill>
                  <a:srgbClr val="115076"/>
                </a:solidFill>
              </a:rPr>
              <a:t> Hose </a:t>
            </a:r>
            <a:r>
              <a:rPr lang="en-GB" sz="2000" dirty="0" err="1">
                <a:solidFill>
                  <a:srgbClr val="115076"/>
                </a:solidFill>
              </a:rPr>
              <a:t>sind</a:t>
            </a:r>
            <a:r>
              <a:rPr lang="en-GB" sz="2000" dirty="0">
                <a:solidFill>
                  <a:srgbClr val="115076"/>
                </a:solidFill>
              </a:rPr>
              <a:t> </a:t>
            </a:r>
            <a:r>
              <a:rPr lang="en-GB" sz="2000" dirty="0" err="1">
                <a:solidFill>
                  <a:srgbClr val="115076"/>
                </a:solidFill>
              </a:rPr>
              <a:t>auch</a:t>
            </a:r>
            <a:r>
              <a:rPr lang="en-GB" sz="2000" dirty="0">
                <a:solidFill>
                  <a:srgbClr val="115076"/>
                </a:solidFill>
              </a:rPr>
              <a:t> toll. </a:t>
            </a:r>
            <a:r>
              <a:rPr lang="en-GB" sz="2000" dirty="0" err="1">
                <a:solidFill>
                  <a:srgbClr val="115076"/>
                </a:solidFill>
              </a:rPr>
              <a:t>Wir</a:t>
            </a:r>
            <a:r>
              <a:rPr lang="en-GB" sz="2000" dirty="0">
                <a:solidFill>
                  <a:srgbClr val="115076"/>
                </a:solidFill>
              </a:rPr>
              <a:t> </a:t>
            </a:r>
            <a:r>
              <a:rPr lang="en-GB" sz="2000" dirty="0" err="1">
                <a:solidFill>
                  <a:srgbClr val="115076"/>
                </a:solidFill>
              </a:rPr>
              <a:t>geben</a:t>
            </a:r>
            <a:r>
              <a:rPr lang="en-GB" sz="2000" dirty="0">
                <a:solidFill>
                  <a:srgbClr val="115076"/>
                </a:solidFill>
              </a:rPr>
              <a:t> Wolfgang</a:t>
            </a:r>
          </a:p>
        </p:txBody>
      </p:sp>
      <p:sp>
        <p:nvSpPr>
          <p:cNvPr id="10" name="Speech Bubble: Rectangle with Corners Rounded 9">
            <a:extLst>
              <a:ext uri="{FF2B5EF4-FFF2-40B4-BE49-F238E27FC236}">
                <a16:creationId xmlns:a16="http://schemas.microsoft.com/office/drawing/2014/main" id="{FCD4C3E2-7A83-4E40-8B30-B337466CBDA3}"/>
              </a:ext>
            </a:extLst>
          </p:cNvPr>
          <p:cNvSpPr/>
          <p:nvPr/>
        </p:nvSpPr>
        <p:spPr>
          <a:xfrm>
            <a:off x="1875098" y="4832258"/>
            <a:ext cx="8508736" cy="865451"/>
          </a:xfrm>
          <a:prstGeom prst="wedgeRoundRectCallout">
            <a:avLst>
              <a:gd name="adj1" fmla="val -51603"/>
              <a:gd name="adj2" fmla="val -392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rgbClr val="115076"/>
              </a:solidFill>
            </a:endParaRPr>
          </a:p>
        </p:txBody>
      </p:sp>
      <p:sp>
        <p:nvSpPr>
          <p:cNvPr id="11" name="Speech Bubble: Rectangle with Corners Rounded 10">
            <a:extLst>
              <a:ext uri="{FF2B5EF4-FFF2-40B4-BE49-F238E27FC236}">
                <a16:creationId xmlns:a16="http://schemas.microsoft.com/office/drawing/2014/main" id="{DEEEEEBC-3CC0-4FB8-A290-8E4270B26B5A}"/>
              </a:ext>
            </a:extLst>
          </p:cNvPr>
          <p:cNvSpPr/>
          <p:nvPr/>
        </p:nvSpPr>
        <p:spPr>
          <a:xfrm>
            <a:off x="7539808" y="3062105"/>
            <a:ext cx="2007346" cy="273059"/>
          </a:xfrm>
          <a:prstGeom prst="wedgeRoundRectCallout">
            <a:avLst>
              <a:gd name="adj1" fmla="val 39001"/>
              <a:gd name="adj2" fmla="val -19603"/>
              <a:gd name="adj3" fmla="val 16667"/>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sie</a:t>
            </a:r>
            <a:r>
              <a:rPr lang="en-GB" sz="2000" b="1" dirty="0">
                <a:solidFill>
                  <a:srgbClr val="115076"/>
                </a:solidFill>
              </a:rPr>
              <a:t>  |die Hose</a:t>
            </a:r>
          </a:p>
        </p:txBody>
      </p:sp>
      <p:sp>
        <p:nvSpPr>
          <p:cNvPr id="13" name="Speech Bubble: Rectangle with Corners Rounded 12">
            <a:extLst>
              <a:ext uri="{FF2B5EF4-FFF2-40B4-BE49-F238E27FC236}">
                <a16:creationId xmlns:a16="http://schemas.microsoft.com/office/drawing/2014/main" id="{A8B8695D-4EE3-4C15-9DB8-D2E3E82084F3}"/>
              </a:ext>
            </a:extLst>
          </p:cNvPr>
          <p:cNvSpPr/>
          <p:nvPr/>
        </p:nvSpPr>
        <p:spPr>
          <a:xfrm>
            <a:off x="2035216" y="4272489"/>
            <a:ext cx="2826873" cy="257480"/>
          </a:xfrm>
          <a:prstGeom prst="wedgeRoundRectCallout">
            <a:avLst>
              <a:gd name="adj1" fmla="val -32162"/>
              <a:gd name="adj2" fmla="val -754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5076"/>
                </a:solidFill>
              </a:rPr>
              <a:t>sie </a:t>
            </a:r>
            <a:r>
              <a:rPr lang="en-GB" sz="2000" b="1" dirty="0">
                <a:solidFill>
                  <a:srgbClr val="115076"/>
                </a:solidFill>
              </a:rPr>
              <a:t>| </a:t>
            </a:r>
            <a:r>
              <a:rPr lang="de-DE" sz="2000" b="1" dirty="0">
                <a:solidFill>
                  <a:srgbClr val="115076"/>
                </a:solidFill>
              </a:rPr>
              <a:t>meine Nummer</a:t>
            </a:r>
            <a:endParaRPr lang="en-GB" sz="2000" b="1" dirty="0">
              <a:solidFill>
                <a:srgbClr val="115076"/>
              </a:solidFill>
            </a:endParaRPr>
          </a:p>
        </p:txBody>
      </p:sp>
      <p:sp>
        <p:nvSpPr>
          <p:cNvPr id="14" name="Speech Bubble: Rectangle with Corners Rounded 13">
            <a:extLst>
              <a:ext uri="{FF2B5EF4-FFF2-40B4-BE49-F238E27FC236}">
                <a16:creationId xmlns:a16="http://schemas.microsoft.com/office/drawing/2014/main" id="{C6C1E770-8BFE-41AD-A480-1FD0883CB9AD}"/>
              </a:ext>
            </a:extLst>
          </p:cNvPr>
          <p:cNvSpPr/>
          <p:nvPr/>
        </p:nvSpPr>
        <p:spPr>
          <a:xfrm>
            <a:off x="2037692" y="5319009"/>
            <a:ext cx="2731815" cy="273661"/>
          </a:xfrm>
          <a:prstGeom prst="wedgeRoundRectCallout">
            <a:avLst>
              <a:gd name="adj1" fmla="val -32162"/>
              <a:gd name="adj2" fmla="val -754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115076"/>
                </a:solidFill>
              </a:rPr>
              <a:t>sie </a:t>
            </a:r>
            <a:r>
              <a:rPr lang="en-GB" sz="2000" b="1" dirty="0">
                <a:solidFill>
                  <a:srgbClr val="115076"/>
                </a:solidFill>
              </a:rPr>
              <a:t>| </a:t>
            </a:r>
            <a:r>
              <a:rPr lang="de-DE" sz="2000" b="1" dirty="0">
                <a:solidFill>
                  <a:srgbClr val="115076"/>
                </a:solidFill>
              </a:rPr>
              <a:t>die Geschichte</a:t>
            </a:r>
            <a:endParaRPr lang="en-GB" sz="2000" b="1" dirty="0">
              <a:solidFill>
                <a:srgbClr val="115076"/>
              </a:solidFill>
            </a:endParaRPr>
          </a:p>
        </p:txBody>
      </p:sp>
      <p:sp>
        <p:nvSpPr>
          <p:cNvPr id="17" name="Speech Bubble: Rectangle with Corners Rounded 16">
            <a:extLst>
              <a:ext uri="{FF2B5EF4-FFF2-40B4-BE49-F238E27FC236}">
                <a16:creationId xmlns:a16="http://schemas.microsoft.com/office/drawing/2014/main" id="{C82B9B43-6A86-41AB-8377-2CF24B81D64C}"/>
              </a:ext>
            </a:extLst>
          </p:cNvPr>
          <p:cNvSpPr/>
          <p:nvPr/>
        </p:nvSpPr>
        <p:spPr>
          <a:xfrm>
            <a:off x="6165131" y="2245969"/>
            <a:ext cx="2222468" cy="340118"/>
          </a:xfrm>
          <a:prstGeom prst="wedgeRoundRectCallout">
            <a:avLst>
              <a:gd name="adj1" fmla="val 39001"/>
              <a:gd name="adj2" fmla="val -19603"/>
              <a:gd name="adj3" fmla="val 16667"/>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sie</a:t>
            </a:r>
            <a:r>
              <a:rPr lang="en-GB" sz="2000" b="1" dirty="0">
                <a:solidFill>
                  <a:srgbClr val="115076"/>
                </a:solidFill>
              </a:rPr>
              <a:t>  |</a:t>
            </a:r>
            <a:r>
              <a:rPr lang="en-GB" sz="2000" b="1" dirty="0" err="1">
                <a:solidFill>
                  <a:srgbClr val="115076"/>
                </a:solidFill>
              </a:rPr>
              <a:t>eine</a:t>
            </a:r>
            <a:r>
              <a:rPr lang="en-GB" sz="2000" b="1" dirty="0">
                <a:solidFill>
                  <a:srgbClr val="115076"/>
                </a:solidFill>
              </a:rPr>
              <a:t> </a:t>
            </a:r>
            <a:r>
              <a:rPr lang="en-GB" sz="2000" b="1" dirty="0" err="1">
                <a:solidFill>
                  <a:srgbClr val="115076"/>
                </a:solidFill>
              </a:rPr>
              <a:t>Jacke</a:t>
            </a:r>
            <a:endParaRPr lang="en-GB" sz="2000" b="1" dirty="0">
              <a:solidFill>
                <a:srgbClr val="115076"/>
              </a:solidFill>
            </a:endParaRPr>
          </a:p>
        </p:txBody>
      </p:sp>
      <p:pic>
        <p:nvPicPr>
          <p:cNvPr id="25" name="Picture 24" descr="A picture containing text&#10;&#10;Description automatically generated">
            <a:extLst>
              <a:ext uri="{FF2B5EF4-FFF2-40B4-BE49-F238E27FC236}">
                <a16:creationId xmlns:a16="http://schemas.microsoft.com/office/drawing/2014/main" id="{3A2E6228-2405-4D3B-8B8A-91315054A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554" y="155879"/>
            <a:ext cx="978279" cy="1416927"/>
          </a:xfrm>
          <a:prstGeom prst="rect">
            <a:avLst/>
          </a:prstGeom>
        </p:spPr>
      </p:pic>
      <p:sp>
        <p:nvSpPr>
          <p:cNvPr id="26" name="Rectangle 25">
            <a:extLst>
              <a:ext uri="{FF2B5EF4-FFF2-40B4-BE49-F238E27FC236}">
                <a16:creationId xmlns:a16="http://schemas.microsoft.com/office/drawing/2014/main" id="{0ADAD0FA-6F68-4274-9B27-DD3670ECDA29}"/>
              </a:ext>
            </a:extLst>
          </p:cNvPr>
          <p:cNvSpPr/>
          <p:nvPr/>
        </p:nvSpPr>
        <p:spPr>
          <a:xfrm>
            <a:off x="6700205" y="2254111"/>
            <a:ext cx="1687394" cy="340118"/>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E43ED55-AA61-4616-A7A5-411349A0A45D}"/>
              </a:ext>
            </a:extLst>
          </p:cNvPr>
          <p:cNvSpPr/>
          <p:nvPr/>
        </p:nvSpPr>
        <p:spPr>
          <a:xfrm>
            <a:off x="7539808" y="3107595"/>
            <a:ext cx="761711" cy="321405"/>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9CF7654-6BDC-4197-85B9-6C27A2B48166}"/>
              </a:ext>
            </a:extLst>
          </p:cNvPr>
          <p:cNvSpPr/>
          <p:nvPr/>
        </p:nvSpPr>
        <p:spPr>
          <a:xfrm>
            <a:off x="2159528" y="4213256"/>
            <a:ext cx="589460" cy="3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CE115D7-AB66-4EB8-8CFF-63C3426EE2ED}"/>
              </a:ext>
            </a:extLst>
          </p:cNvPr>
          <p:cNvSpPr/>
          <p:nvPr/>
        </p:nvSpPr>
        <p:spPr>
          <a:xfrm>
            <a:off x="9849679" y="2190881"/>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vector graphics&#10;&#10;Description automatically generated">
            <a:extLst>
              <a:ext uri="{FF2B5EF4-FFF2-40B4-BE49-F238E27FC236}">
                <a16:creationId xmlns:a16="http://schemas.microsoft.com/office/drawing/2014/main" id="{87632C3C-9866-4C86-9096-771ADC59C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89290" y="2243906"/>
            <a:ext cx="363365" cy="415534"/>
          </a:xfrm>
          <a:prstGeom prst="rect">
            <a:avLst/>
          </a:prstGeom>
        </p:spPr>
      </p:pic>
      <p:sp>
        <p:nvSpPr>
          <p:cNvPr id="21" name="Oval 20">
            <a:extLst>
              <a:ext uri="{FF2B5EF4-FFF2-40B4-BE49-F238E27FC236}">
                <a16:creationId xmlns:a16="http://schemas.microsoft.com/office/drawing/2014/main" id="{DCBBAD4D-0F79-4AE0-BA1D-888075CC41DA}"/>
              </a:ext>
            </a:extLst>
          </p:cNvPr>
          <p:cNvSpPr/>
          <p:nvPr/>
        </p:nvSpPr>
        <p:spPr>
          <a:xfrm>
            <a:off x="9919079" y="2941604"/>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text, vector graphics&#10;&#10;Description automatically generated">
            <a:extLst>
              <a:ext uri="{FF2B5EF4-FFF2-40B4-BE49-F238E27FC236}">
                <a16:creationId xmlns:a16="http://schemas.microsoft.com/office/drawing/2014/main" id="{204B9C3C-7BF1-4FC0-A5BA-91A0BC9A25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58690" y="2994629"/>
            <a:ext cx="363365" cy="415534"/>
          </a:xfrm>
          <a:prstGeom prst="rect">
            <a:avLst/>
          </a:prstGeom>
        </p:spPr>
      </p:pic>
      <p:sp>
        <p:nvSpPr>
          <p:cNvPr id="23" name="Oval 22">
            <a:extLst>
              <a:ext uri="{FF2B5EF4-FFF2-40B4-BE49-F238E27FC236}">
                <a16:creationId xmlns:a16="http://schemas.microsoft.com/office/drawing/2014/main" id="{5FAEEF5C-CD88-43F3-8D31-9977F1CFA61B}"/>
              </a:ext>
            </a:extLst>
          </p:cNvPr>
          <p:cNvSpPr/>
          <p:nvPr/>
        </p:nvSpPr>
        <p:spPr>
          <a:xfrm>
            <a:off x="1192798" y="3611175"/>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text&#10;&#10;Description automatically generated">
            <a:extLst>
              <a:ext uri="{FF2B5EF4-FFF2-40B4-BE49-F238E27FC236}">
                <a16:creationId xmlns:a16="http://schemas.microsoft.com/office/drawing/2014/main" id="{648CB55F-D3D1-47F3-AA58-646E09AF9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733" y="3585854"/>
            <a:ext cx="387144" cy="560734"/>
          </a:xfrm>
          <a:prstGeom prst="rect">
            <a:avLst/>
          </a:prstGeom>
        </p:spPr>
      </p:pic>
      <p:sp>
        <p:nvSpPr>
          <p:cNvPr id="30" name="Oval 29">
            <a:extLst>
              <a:ext uri="{FF2B5EF4-FFF2-40B4-BE49-F238E27FC236}">
                <a16:creationId xmlns:a16="http://schemas.microsoft.com/office/drawing/2014/main" id="{92A73AFC-682E-4168-94E2-F9F807C273CC}"/>
              </a:ext>
            </a:extLst>
          </p:cNvPr>
          <p:cNvSpPr/>
          <p:nvPr/>
        </p:nvSpPr>
        <p:spPr>
          <a:xfrm>
            <a:off x="1174681" y="4544630"/>
            <a:ext cx="584296" cy="52204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text&#10;&#10;Description automatically generated">
            <a:extLst>
              <a:ext uri="{FF2B5EF4-FFF2-40B4-BE49-F238E27FC236}">
                <a16:creationId xmlns:a16="http://schemas.microsoft.com/office/drawing/2014/main" id="{43618009-462D-4825-A737-08D9BE27A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616" y="4519309"/>
            <a:ext cx="387144" cy="560734"/>
          </a:xfrm>
          <a:prstGeom prst="rect">
            <a:avLst/>
          </a:prstGeom>
        </p:spPr>
      </p:pic>
      <p:sp>
        <p:nvSpPr>
          <p:cNvPr id="6" name="Rectangle 5">
            <a:extLst>
              <a:ext uri="{FF2B5EF4-FFF2-40B4-BE49-F238E27FC236}">
                <a16:creationId xmlns:a16="http://schemas.microsoft.com/office/drawing/2014/main" id="{C391AAB9-950C-4937-BFFD-89A5D60B7511}"/>
              </a:ext>
            </a:extLst>
          </p:cNvPr>
          <p:cNvSpPr/>
          <p:nvPr/>
        </p:nvSpPr>
        <p:spPr>
          <a:xfrm>
            <a:off x="1993315" y="4945987"/>
            <a:ext cx="7937235" cy="707886"/>
          </a:xfrm>
          <a:prstGeom prst="rect">
            <a:avLst/>
          </a:prstGeom>
        </p:spPr>
        <p:txBody>
          <a:bodyPr wrap="square">
            <a:spAutoFit/>
          </a:bodyPr>
          <a:lstStyle/>
          <a:p>
            <a:pPr lvl="0"/>
            <a:r>
              <a:rPr lang="de-DE" sz="2000" dirty="0">
                <a:solidFill>
                  <a:srgbClr val="115076"/>
                </a:solidFill>
              </a:rPr>
              <a:t>Schottland hat tolle Geschichten. Ich erzähle</a:t>
            </a:r>
          </a:p>
          <a:p>
            <a:pPr lvl="0"/>
            <a:r>
              <a:rPr lang="de-DE" sz="2000" dirty="0">
                <a:solidFill>
                  <a:srgbClr val="115076"/>
                </a:solidFill>
              </a:rPr>
              <a:t>                                     </a:t>
            </a:r>
            <a:r>
              <a:rPr lang="de-DE" sz="2000" b="1" dirty="0">
                <a:solidFill>
                  <a:srgbClr val="115076"/>
                </a:solidFill>
              </a:rPr>
              <a:t>n </a:t>
            </a:r>
            <a:r>
              <a:rPr lang="de-DE" sz="2000" dirty="0">
                <a:solidFill>
                  <a:srgbClr val="115076"/>
                </a:solidFill>
              </a:rPr>
              <a:t>  Wolf.                                        </a:t>
            </a:r>
            <a:endParaRPr lang="en-GB" sz="2000" dirty="0">
              <a:solidFill>
                <a:srgbClr val="115076"/>
              </a:solidFill>
            </a:endParaRPr>
          </a:p>
        </p:txBody>
      </p:sp>
      <p:sp>
        <p:nvSpPr>
          <p:cNvPr id="29" name="Rectangle 28">
            <a:extLst>
              <a:ext uri="{FF2B5EF4-FFF2-40B4-BE49-F238E27FC236}">
                <a16:creationId xmlns:a16="http://schemas.microsoft.com/office/drawing/2014/main" id="{B732D7FF-7B02-4712-BEAC-9791FBCE7381}"/>
              </a:ext>
            </a:extLst>
          </p:cNvPr>
          <p:cNvSpPr/>
          <p:nvPr/>
        </p:nvSpPr>
        <p:spPr>
          <a:xfrm>
            <a:off x="2582333" y="5342744"/>
            <a:ext cx="2303295" cy="29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29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extLst>
              <p:ext uri="{D42A27DB-BD31-4B8C-83A1-F6EECF244321}">
                <p14:modId xmlns:p14="http://schemas.microsoft.com/office/powerpoint/2010/main" val="1391588153"/>
              </p:ext>
            </p:extLst>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lie</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hal</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Prinzi</a:t>
                      </a:r>
                      <a:r>
                        <a:rPr lang="en-GB" sz="2800" b="1" dirty="0" err="1">
                          <a:solidFill>
                            <a:srgbClr val="115076"/>
                          </a:solidFill>
                        </a:rPr>
                        <a:t>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gel</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5" name="9.3.1.4 slide 2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9.3.1.4 slide 2 2.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9.3.1.4 slide 2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9.3.1.4 slide 2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extLst>
              <p:ext uri="{D42A27DB-BD31-4B8C-83A1-F6EECF244321}">
                <p14:modId xmlns:p14="http://schemas.microsoft.com/office/powerpoint/2010/main" val="1994100888"/>
              </p:ext>
            </p:extLst>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‘b’</a:t>
                      </a:r>
                    </a:p>
                  </a:txBody>
                  <a:tcPr anchor="ctr"/>
                </a:tc>
                <a:tc>
                  <a:txBody>
                    <a:bodyPr/>
                    <a:lstStyle/>
                    <a:p>
                      <a:pPr algn="ctr"/>
                      <a:r>
                        <a:rPr lang="en-GB" sz="3200" dirty="0">
                          <a:solidFill>
                            <a:srgbClr val="115076"/>
                          </a:solidFill>
                        </a:rPr>
                        <a:t>‘p’</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Lam</a:t>
                      </a:r>
                      <a:r>
                        <a:rPr lang="en-GB" sz="2800" b="1" dirty="0">
                          <a:solidFill>
                            <a:srgbClr val="115076"/>
                          </a:solidFill>
                        </a:rPr>
                        <a:t>pe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Isoto</a:t>
                      </a:r>
                      <a:r>
                        <a:rPr lang="en-GB" sz="2800" b="1" dirty="0" err="1">
                          <a:solidFill>
                            <a:srgbClr val="115076"/>
                          </a:solidFill>
                        </a:rPr>
                        <a:t>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Maßsta</a:t>
                      </a:r>
                      <a:r>
                        <a:rPr lang="en-GB" sz="2800" b="1" dirty="0" err="1">
                          <a:solidFill>
                            <a:srgbClr val="115076"/>
                          </a:solidFill>
                        </a:rPr>
                        <a:t>b</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kna</a:t>
                      </a:r>
                      <a:r>
                        <a:rPr lang="en-GB" sz="2800" b="1" dirty="0" err="1">
                          <a:solidFill>
                            <a:srgbClr val="115076"/>
                          </a:solidFill>
                        </a:rPr>
                        <a:t>pp</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9" name="9.3.1.4 slide 2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10" name="9.3.1.4 slide 2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9.3.1.4 slide 2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2" name="9.3.1.4 slide 2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461665"/>
          </a:xfrm>
          <a:prstGeom prst="rect">
            <a:avLst/>
          </a:prstGeom>
          <a:noFill/>
        </p:spPr>
        <p:txBody>
          <a:bodyPr wrap="square" rtlCol="0">
            <a:spAutoFit/>
          </a:bodyPr>
          <a:lstStyle/>
          <a:p>
            <a:r>
              <a:rPr lang="en-US" sz="2400" dirty="0">
                <a:solidFill>
                  <a:schemeClr val="accent5">
                    <a:lumMod val="50000"/>
                  </a:schemeClr>
                </a:solidFill>
              </a:rPr>
              <a:t>Mia und Katja </a:t>
            </a:r>
            <a:r>
              <a:rPr lang="en-US" sz="2400" dirty="0" err="1">
                <a:solidFill>
                  <a:schemeClr val="accent5">
                    <a:lumMod val="50000"/>
                  </a:schemeClr>
                </a:solidFill>
              </a:rPr>
              <a:t>lernen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Chemieprüfung</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mit</a:t>
            </a:r>
            <a:r>
              <a:rPr lang="en-US" sz="2400" dirty="0">
                <a:solidFill>
                  <a:schemeClr val="accent5">
                    <a:lumMod val="50000"/>
                  </a:schemeClr>
                </a:solidFill>
              </a:rPr>
              <a:t> ‘b’ </a:t>
            </a:r>
            <a:r>
              <a:rPr lang="en-US" sz="2400" dirty="0" err="1">
                <a:solidFill>
                  <a:schemeClr val="accent5">
                    <a:lumMod val="50000"/>
                  </a:schemeClr>
                </a:solidFill>
              </a:rPr>
              <a:t>oder</a:t>
            </a:r>
            <a:r>
              <a:rPr lang="en-US" sz="2400" dirty="0">
                <a:solidFill>
                  <a:schemeClr val="accent5">
                    <a:lumMod val="50000"/>
                  </a:schemeClr>
                </a:solidFill>
              </a:rPr>
              <a:t> ‘p’?</a:t>
            </a:r>
          </a:p>
        </p:txBody>
      </p:sp>
      <p:sp>
        <p:nvSpPr>
          <p:cNvPr id="17" name="Rectangle 16">
            <a:extLst>
              <a:ext uri="{FF2B5EF4-FFF2-40B4-BE49-F238E27FC236}">
                <a16:creationId xmlns:a16="http://schemas.microsoft.com/office/drawing/2014/main" id="{5E49CEC8-85F6-4E3B-B884-8DD1BFC6A5F6}"/>
              </a:ext>
            </a:extLst>
          </p:cNvPr>
          <p:cNvSpPr/>
          <p:nvPr/>
        </p:nvSpPr>
        <p:spPr>
          <a:xfrm>
            <a:off x="1528526" y="2981424"/>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1703553" y="367506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17111" y="4422221"/>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1715552"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785464" y="3038656"/>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7812960"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8288482" y="4390108"/>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769104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1021" y="3604772"/>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30784" y="4350022"/>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04467" y="4847384"/>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99687" y="2914224"/>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47280" y="426159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55495" y="4885257"/>
            <a:ext cx="422131" cy="439720"/>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B19C1814-A432-47DE-BFFF-7074FFE76E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6995" y="221455"/>
            <a:ext cx="1032135" cy="1053432"/>
          </a:xfrm>
          <a:prstGeom prst="rect">
            <a:avLst/>
          </a:prstGeom>
        </p:spPr>
      </p:pic>
      <p:pic>
        <p:nvPicPr>
          <p:cNvPr id="36" name="Picture 35" descr="A cartoon of a person&#10;&#10;Description automatically generated with low confidence">
            <a:extLst>
              <a:ext uri="{FF2B5EF4-FFF2-40B4-BE49-F238E27FC236}">
                <a16:creationId xmlns:a16="http://schemas.microsoft.com/office/drawing/2014/main" id="{33D4044C-CDAD-4AD7-A91C-E267685ECF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83937" y="247046"/>
            <a:ext cx="695688" cy="1094026"/>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673735" cy="869950"/>
          </a:xfrm>
          <a:prstGeom prst="rect">
            <a:avLst/>
          </a:prstGeom>
        </p:spPr>
      </p:pic>
      <p:sp>
        <p:nvSpPr>
          <p:cNvPr id="4" name="Title 3"/>
          <p:cNvSpPr>
            <a:spLocks noGrp="1"/>
          </p:cNvSpPr>
          <p:nvPr>
            <p:ph type="title"/>
          </p:nvPr>
        </p:nvSpPr>
        <p:spPr>
          <a:xfrm>
            <a:off x="-1" y="294041"/>
            <a:ext cx="8770513" cy="707849"/>
          </a:xfrm>
        </p:spPr>
        <p:txBody>
          <a:bodyPr>
            <a:normAutofit fontScale="90000"/>
          </a:bodyPr>
          <a:lstStyle/>
          <a:p>
            <a:r>
              <a:rPr lang="en-GB" sz="3600" b="1" dirty="0">
                <a:solidFill>
                  <a:schemeClr val="bg1"/>
                </a:solidFill>
              </a:rPr>
              <a:t>Plural direct and indirect object pronouns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07555" y="2598277"/>
            <a:ext cx="1203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that both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the same for both direct and indirect ob</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jects.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079D848-EAB0-4BB0-B5BC-50082C50C8D1}"/>
              </a:ext>
            </a:extLst>
          </p:cNvPr>
          <p:cNvSpPr txBox="1"/>
          <p:nvPr/>
        </p:nvSpPr>
        <p:spPr>
          <a:xfrm>
            <a:off x="2281303" y="3532595"/>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aphicFrame>
        <p:nvGraphicFramePr>
          <p:cNvPr id="2" name="Table 15">
            <a:extLst>
              <a:ext uri="{FF2B5EF4-FFF2-40B4-BE49-F238E27FC236}">
                <a16:creationId xmlns:a16="http://schemas.microsoft.com/office/drawing/2014/main" id="{0974D0B8-19B1-4CC6-A706-5FA517174CA7}"/>
              </a:ext>
            </a:extLst>
          </p:cNvPr>
          <p:cNvGraphicFramePr>
            <a:graphicFrameLocks noGrp="1"/>
          </p:cNvGraphicFramePr>
          <p:nvPr>
            <p:extLst>
              <p:ext uri="{D42A27DB-BD31-4B8C-83A1-F6EECF244321}">
                <p14:modId xmlns:p14="http://schemas.microsoft.com/office/powerpoint/2010/main" val="1327452493"/>
              </p:ext>
            </p:extLst>
          </p:nvPr>
        </p:nvGraphicFramePr>
        <p:xfrm>
          <a:off x="1332506" y="4062811"/>
          <a:ext cx="3749514" cy="1643727"/>
        </p:xfrm>
        <a:graphic>
          <a:graphicData uri="http://schemas.openxmlformats.org/drawingml/2006/table">
            <a:tbl>
              <a:tblPr firstRow="1" bandRow="1">
                <a:tableStyleId>{5940675A-B579-460E-94D1-54222C63F5DA}</a:tableStyleId>
              </a:tblPr>
              <a:tblGrid>
                <a:gridCol w="1874757">
                  <a:extLst>
                    <a:ext uri="{9D8B030D-6E8A-4147-A177-3AD203B41FA5}">
                      <a16:colId xmlns:a16="http://schemas.microsoft.com/office/drawing/2014/main" val="2246147456"/>
                    </a:ext>
                  </a:extLst>
                </a:gridCol>
                <a:gridCol w="1874757">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uns</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us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r>
                        <a:rPr lang="en-GB" sz="2400" b="1" dirty="0" err="1">
                          <a:solidFill>
                            <a:srgbClr val="002060"/>
                          </a:solidFill>
                        </a:rPr>
                        <a:t>euch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you (all)</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sie</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them</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bl>
          </a:graphicData>
        </a:graphic>
      </p:graphicFrame>
      <p:graphicFrame>
        <p:nvGraphicFramePr>
          <p:cNvPr id="24" name="Table 15">
            <a:extLst>
              <a:ext uri="{FF2B5EF4-FFF2-40B4-BE49-F238E27FC236}">
                <a16:creationId xmlns:a16="http://schemas.microsoft.com/office/drawing/2014/main" id="{1A13033B-39B8-4FD5-9300-83167542EA2C}"/>
              </a:ext>
            </a:extLst>
          </p:cNvPr>
          <p:cNvGraphicFramePr>
            <a:graphicFrameLocks noGrp="1"/>
          </p:cNvGraphicFramePr>
          <p:nvPr>
            <p:extLst>
              <p:ext uri="{D42A27DB-BD31-4B8C-83A1-F6EECF244321}">
                <p14:modId xmlns:p14="http://schemas.microsoft.com/office/powerpoint/2010/main" val="1507238660"/>
              </p:ext>
            </p:extLst>
          </p:nvPr>
        </p:nvGraphicFramePr>
        <p:xfrm>
          <a:off x="6006894" y="4062811"/>
          <a:ext cx="4013406" cy="1643727"/>
        </p:xfrm>
        <a:graphic>
          <a:graphicData uri="http://schemas.openxmlformats.org/drawingml/2006/table">
            <a:tbl>
              <a:tblPr firstRow="1" bandRow="1">
                <a:tableStyleId>{5940675A-B579-460E-94D1-54222C63F5DA}</a:tableStyleId>
              </a:tblPr>
              <a:tblGrid>
                <a:gridCol w="2006703">
                  <a:extLst>
                    <a:ext uri="{9D8B030D-6E8A-4147-A177-3AD203B41FA5}">
                      <a16:colId xmlns:a16="http://schemas.microsoft.com/office/drawing/2014/main" val="2246147456"/>
                    </a:ext>
                  </a:extLst>
                </a:gridCol>
                <a:gridCol w="2006703">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uns</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(to) us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(to) you (all)</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ihnen</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(to) them</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bl>
          </a:graphicData>
        </a:graphic>
      </p:graphicFrame>
      <p:sp>
        <p:nvSpPr>
          <p:cNvPr id="25" name="TextBox 24">
            <a:extLst>
              <a:ext uri="{FF2B5EF4-FFF2-40B4-BE49-F238E27FC236}">
                <a16:creationId xmlns:a16="http://schemas.microsoft.com/office/drawing/2014/main" id="{7D79D512-E7AB-41C7-BD1E-13A99A90C723}"/>
              </a:ext>
            </a:extLst>
          </p:cNvPr>
          <p:cNvSpPr txBox="1"/>
          <p:nvPr/>
        </p:nvSpPr>
        <p:spPr>
          <a:xfrm>
            <a:off x="6367346" y="3519895"/>
            <a:ext cx="2711611" cy="400110"/>
          </a:xfrm>
          <a:prstGeom prst="rect">
            <a:avLst/>
          </a:prstGeom>
          <a:solidFill>
            <a:schemeClr val="accent2">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18" name="Rectangle: Rounded Corners 17">
            <a:extLst>
              <a:ext uri="{FF2B5EF4-FFF2-40B4-BE49-F238E27FC236}">
                <a16:creationId xmlns:a16="http://schemas.microsoft.com/office/drawing/2014/main" id="{98922886-786A-40B0-A13A-06BCDD7FA2C3}"/>
              </a:ext>
            </a:extLst>
          </p:cNvPr>
          <p:cNvSpPr/>
          <p:nvPr/>
        </p:nvSpPr>
        <p:spPr>
          <a:xfrm>
            <a:off x="3716146" y="4163860"/>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26" name="Rectangle: Rounded Corners 25">
            <a:extLst>
              <a:ext uri="{FF2B5EF4-FFF2-40B4-BE49-F238E27FC236}">
                <a16:creationId xmlns:a16="http://schemas.microsoft.com/office/drawing/2014/main" id="{9958EFDF-9D0F-4BC5-9A2E-2230C0022AAF}"/>
              </a:ext>
            </a:extLst>
          </p:cNvPr>
          <p:cNvSpPr/>
          <p:nvPr/>
        </p:nvSpPr>
        <p:spPr>
          <a:xfrm>
            <a:off x="3397241" y="4697891"/>
            <a:ext cx="1471962"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27" name="Rectangle: Rounded Corners 26">
            <a:extLst>
              <a:ext uri="{FF2B5EF4-FFF2-40B4-BE49-F238E27FC236}">
                <a16:creationId xmlns:a16="http://schemas.microsoft.com/office/drawing/2014/main" id="{907C94D6-F3F3-446B-8D70-1FBB53BBBA33}"/>
              </a:ext>
            </a:extLst>
          </p:cNvPr>
          <p:cNvSpPr/>
          <p:nvPr/>
        </p:nvSpPr>
        <p:spPr>
          <a:xfrm>
            <a:off x="3716145" y="5256819"/>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0" name="Rectangle: Rounded Corners 29">
            <a:extLst>
              <a:ext uri="{FF2B5EF4-FFF2-40B4-BE49-F238E27FC236}">
                <a16:creationId xmlns:a16="http://schemas.microsoft.com/office/drawing/2014/main" id="{EEFC3A55-A16E-4534-AF65-F789B8CE8D67}"/>
              </a:ext>
            </a:extLst>
          </p:cNvPr>
          <p:cNvSpPr/>
          <p:nvPr/>
        </p:nvSpPr>
        <p:spPr>
          <a:xfrm>
            <a:off x="8055602" y="4162099"/>
            <a:ext cx="1732249"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1" name="Rectangle: Rounded Corners 30">
            <a:extLst>
              <a:ext uri="{FF2B5EF4-FFF2-40B4-BE49-F238E27FC236}">
                <a16:creationId xmlns:a16="http://schemas.microsoft.com/office/drawing/2014/main" id="{6DC9A07E-7404-4E34-BAF5-E5AA87ED3BF6}"/>
              </a:ext>
            </a:extLst>
          </p:cNvPr>
          <p:cNvSpPr/>
          <p:nvPr/>
        </p:nvSpPr>
        <p:spPr>
          <a:xfrm>
            <a:off x="8055602" y="4704499"/>
            <a:ext cx="1850398"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2" name="Rectangle: Rounded Corners 31">
            <a:extLst>
              <a:ext uri="{FF2B5EF4-FFF2-40B4-BE49-F238E27FC236}">
                <a16:creationId xmlns:a16="http://schemas.microsoft.com/office/drawing/2014/main" id="{F2B65CBD-0859-4461-99E8-60CDD7473FF1}"/>
              </a:ext>
            </a:extLst>
          </p:cNvPr>
          <p:cNvSpPr/>
          <p:nvPr/>
        </p:nvSpPr>
        <p:spPr>
          <a:xfrm>
            <a:off x="8073340" y="5269291"/>
            <a:ext cx="1814922"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1956BF56-D381-4A09-BF6E-ED7A994B9CCA}"/>
              </a:ext>
            </a:extLst>
          </p:cNvPr>
          <p:cNvSpPr/>
          <p:nvPr/>
        </p:nvSpPr>
        <p:spPr>
          <a:xfrm>
            <a:off x="1385080" y="4031219"/>
            <a:ext cx="8635220" cy="11329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D64C388-A638-436D-A485-8EDB4298BEC3}"/>
              </a:ext>
            </a:extLst>
          </p:cNvPr>
          <p:cNvSpPr txBox="1"/>
          <p:nvPr/>
        </p:nvSpPr>
        <p:spPr>
          <a:xfrm>
            <a:off x="107555" y="1211290"/>
            <a:ext cx="11519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already know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German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 pronouns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72574D91-DF67-4CC0-B80E-93B05B11D7EF}"/>
              </a:ext>
            </a:extLst>
          </p:cNvPr>
          <p:cNvSpPr txBox="1"/>
          <p:nvPr/>
        </p:nvSpPr>
        <p:spPr>
          <a:xfrm>
            <a:off x="107555" y="1608591"/>
            <a:ext cx="11519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also know the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indirect object pronouns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us’ and ‘(to) them’.</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AAB6B46-AE3E-470D-B97B-81B9F7CA6F8F}"/>
              </a:ext>
            </a:extLst>
          </p:cNvPr>
          <p:cNvSpPr txBox="1"/>
          <p:nvPr/>
        </p:nvSpPr>
        <p:spPr>
          <a:xfrm>
            <a:off x="107555" y="2071297"/>
            <a:ext cx="11519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indirect object pronoun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you’ is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euch</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15A8FDF4-CF9F-4C3E-9E0D-888E1AA9D87B}"/>
              </a:ext>
            </a:extLst>
          </p:cNvPr>
          <p:cNvSpPr/>
          <p:nvPr/>
        </p:nvSpPr>
        <p:spPr>
          <a:xfrm>
            <a:off x="6096000" y="4681991"/>
            <a:ext cx="1814922"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solidFill>
                  <a:srgbClr val="002060"/>
                </a:solidFill>
              </a:rPr>
              <a:t>euch</a:t>
            </a: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05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5" grpId="0" animBg="1"/>
      <p:bldP spid="18" grpId="0" animBg="1"/>
      <p:bldP spid="18" grpId="1" animBg="1"/>
      <p:bldP spid="26" grpId="0" animBg="1"/>
      <p:bldP spid="26" grpId="1" animBg="1"/>
      <p:bldP spid="27" grpId="0" animBg="1"/>
      <p:bldP spid="27" grpId="1" animBg="1"/>
      <p:bldP spid="30" grpId="0" animBg="1"/>
      <p:bldP spid="30" grpId="1" animBg="1"/>
      <p:bldP spid="31" grpId="0" animBg="1"/>
      <p:bldP spid="31" grpId="1" animBg="1"/>
      <p:bldP spid="32" grpId="0" animBg="1"/>
      <p:bldP spid="32" grpId="1" animBg="1"/>
      <p:bldP spid="35" grpId="0" animBg="1"/>
      <p:bldP spid="37" grpId="0"/>
      <p:bldP spid="19" grpId="0"/>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575EA53-14D0-46C8-B8DD-28CC38D78725}"/>
              </a:ext>
            </a:extLst>
          </p:cNvPr>
          <p:cNvGraphicFramePr>
            <a:graphicFrameLocks noGrp="1"/>
          </p:cNvGraphicFramePr>
          <p:nvPr>
            <p:extLst>
              <p:ext uri="{D42A27DB-BD31-4B8C-83A1-F6EECF244321}">
                <p14:modId xmlns:p14="http://schemas.microsoft.com/office/powerpoint/2010/main" val="655018941"/>
              </p:ext>
            </p:extLst>
          </p:nvPr>
        </p:nvGraphicFramePr>
        <p:xfrm>
          <a:off x="263047" y="1321561"/>
          <a:ext cx="11838779" cy="4846320"/>
        </p:xfrm>
        <a:graphic>
          <a:graphicData uri="http://schemas.openxmlformats.org/drawingml/2006/table">
            <a:tbl>
              <a:tblPr firstRow="1" bandRow="1">
                <a:tableStyleId>{5940675A-B579-460E-94D1-54222C63F5DA}</a:tableStyleId>
              </a:tblPr>
              <a:tblGrid>
                <a:gridCol w="11838779">
                  <a:extLst>
                    <a:ext uri="{9D8B030D-6E8A-4147-A177-3AD203B41FA5}">
                      <a16:colId xmlns:a16="http://schemas.microsoft.com/office/drawing/2014/main" val="4029747735"/>
                    </a:ext>
                  </a:extLst>
                </a:gridCol>
              </a:tblGrid>
              <a:tr h="370840">
                <a:tc>
                  <a:txBody>
                    <a:bodyPr/>
                    <a:lstStyle/>
                    <a:p>
                      <a:r>
                        <a:rPr lang="en-GB" sz="2000" dirty="0">
                          <a:solidFill>
                            <a:srgbClr val="002060"/>
                          </a:solidFill>
                        </a:rPr>
                        <a:t>       Von: </a:t>
                      </a:r>
                      <a:r>
                        <a:rPr lang="en-GB" sz="2000" dirty="0" err="1">
                          <a:solidFill>
                            <a:srgbClr val="002060"/>
                          </a:solidFill>
                        </a:rPr>
                        <a:t>Schuldirektor</a:t>
                      </a:r>
                      <a:r>
                        <a:rPr lang="en-GB" sz="2000" dirty="0">
                          <a:solidFill>
                            <a:srgbClr val="002060"/>
                          </a:solidFill>
                        </a:rPr>
                        <a:t> &lt;direktor@berlinschule.de&gt;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071676815"/>
                  </a:ext>
                </a:extLst>
              </a:tr>
              <a:tr h="370840">
                <a:tc>
                  <a:txBody>
                    <a:bodyPr/>
                    <a:lstStyle/>
                    <a:p>
                      <a:r>
                        <a:rPr lang="en-GB" sz="2000" dirty="0">
                          <a:solidFill>
                            <a:srgbClr val="002060"/>
                          </a:solidFill>
                        </a:rPr>
                        <a:t>       An: Alle </a:t>
                      </a:r>
                      <a:r>
                        <a:rPr lang="en-GB" sz="2000" dirty="0" err="1">
                          <a:solidFill>
                            <a:srgbClr val="002060"/>
                          </a:solidFill>
                        </a:rPr>
                        <a:t>Schüler</a:t>
                      </a:r>
                      <a:r>
                        <a:rPr lang="en-GB" sz="2000" dirty="0">
                          <a:solidFill>
                            <a:srgbClr val="002060"/>
                          </a:solidFill>
                        </a:rPr>
                        <a:t> &lt;schüler@berlinschule.de&gt;</a:t>
                      </a:r>
                      <a:r>
                        <a:rPr lang="en-GB" sz="2000"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255096367"/>
                  </a:ext>
                </a:extLst>
              </a:tr>
              <a:tr h="370840">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874618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936181" cy="869950"/>
          </a:xfrm>
          <a:prstGeom prst="rect">
            <a:avLst/>
          </a:prstGeom>
        </p:spPr>
      </p:pic>
      <p:sp>
        <p:nvSpPr>
          <p:cNvPr id="4" name="Title 3"/>
          <p:cNvSpPr>
            <a:spLocks noGrp="1"/>
          </p:cNvSpPr>
          <p:nvPr>
            <p:ph type="title"/>
          </p:nvPr>
        </p:nvSpPr>
        <p:spPr>
          <a:xfrm>
            <a:off x="82026" y="294041"/>
            <a:ext cx="3745089" cy="707849"/>
          </a:xfrm>
        </p:spPr>
        <p:txBody>
          <a:bodyPr>
            <a:normAutofit/>
          </a:bodyPr>
          <a:lstStyle/>
          <a:p>
            <a:r>
              <a:rPr lang="en-GB" sz="3600" b="1" dirty="0">
                <a:solidFill>
                  <a:schemeClr val="bg1"/>
                </a:solidFill>
              </a:rPr>
              <a:t>Ein </a:t>
            </a:r>
            <a:r>
              <a:rPr lang="en-GB" sz="3600" b="1" dirty="0" err="1">
                <a:solidFill>
                  <a:schemeClr val="bg1"/>
                </a:solidFill>
              </a:rPr>
              <a:t>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936181" y="375073"/>
            <a:ext cx="6773572" cy="707886"/>
          </a:xfrm>
          <a:prstGeom prst="rect">
            <a:avLst/>
          </a:prstGeom>
          <a:noFill/>
        </p:spPr>
        <p:txBody>
          <a:bodyPr wrap="square" rtlCol="0">
            <a:spAutoFit/>
          </a:bodyPr>
          <a:lstStyle/>
          <a:p>
            <a:pP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Schuldirektor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 an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alle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Schüler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000" dirty="0">
                <a:solidFill>
                  <a:schemeClr val="accent5">
                    <a:lumMod val="50000"/>
                  </a:schemeClr>
                </a:solidFill>
              </a:rPr>
              <a:t>Lies die </a:t>
            </a:r>
            <a:r>
              <a:rPr lang="en-US" sz="2000" dirty="0" err="1">
                <a:solidFill>
                  <a:schemeClr val="accent5">
                    <a:lumMod val="50000"/>
                  </a:schemeClr>
                </a:solidFill>
              </a:rPr>
              <a:t>Sätze</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1 – 8 und das </a:t>
            </a:r>
            <a:r>
              <a:rPr lang="en-US" sz="2000" dirty="0" err="1">
                <a:solidFill>
                  <a:schemeClr val="accent5">
                    <a:lumMod val="50000"/>
                  </a:schemeClr>
                </a:solidFill>
              </a:rPr>
              <a:t>richtige</a:t>
            </a:r>
            <a:r>
              <a:rPr lang="en-US" sz="2000" dirty="0">
                <a:solidFill>
                  <a:schemeClr val="accent5">
                    <a:lumMod val="50000"/>
                  </a:schemeClr>
                </a:solidFill>
              </a:rPr>
              <a:t> Wort. </a:t>
            </a:r>
          </a:p>
        </p:txBody>
      </p:sp>
      <p:sp>
        <p:nvSpPr>
          <p:cNvPr id="7" name="TextBox 6">
            <a:extLst>
              <a:ext uri="{FF2B5EF4-FFF2-40B4-BE49-F238E27FC236}">
                <a16:creationId xmlns:a16="http://schemas.microsoft.com/office/drawing/2014/main" id="{D5D709FC-8064-4394-A4DA-8404266FC162}"/>
              </a:ext>
            </a:extLst>
          </p:cNvPr>
          <p:cNvSpPr txBox="1"/>
          <p:nvPr/>
        </p:nvSpPr>
        <p:spPr>
          <a:xfrm>
            <a:off x="263047" y="2151881"/>
            <a:ext cx="1169615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Liebe Schüler und Schülerinnen,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sage euch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Wahrheit | sie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Ein Austausch ist eine wunderbare Erfahrung. Die Lehrer werden euch helfen.  Ihr bringt ihnen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sie | Fragen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Ihr stellt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Fragen | sie</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Lehrern. Das ist kein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Der Kontakt zu den Gastfamilien ist wichtig. Vielleicht ein Brief oder eine Email? Ihr schreibt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sie | einen Brief</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Gasteltern. Wir zeigen euch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es | ein Beispiel.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Ihr werdet schöne Momente erleben. Nächste Woche erzählt ihr uns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sie| die ganzen Details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Also, Tschüs. Ich sage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es | Tschüs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Schülern.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Und ich wünsche den Eltern auch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viel Spaß | es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pSp>
        <p:nvGrpSpPr>
          <p:cNvPr id="39" name="Group 38">
            <a:extLst>
              <a:ext uri="{FF2B5EF4-FFF2-40B4-BE49-F238E27FC236}">
                <a16:creationId xmlns:a16="http://schemas.microsoft.com/office/drawing/2014/main" id="{1E3F6AA3-3B88-4B23-B67D-A91FE4E4AC1F}"/>
              </a:ext>
            </a:extLst>
          </p:cNvPr>
          <p:cNvGrpSpPr/>
          <p:nvPr/>
        </p:nvGrpSpPr>
        <p:grpSpPr>
          <a:xfrm>
            <a:off x="341965" y="1327811"/>
            <a:ext cx="365074" cy="365074"/>
            <a:chOff x="1244831" y="1852734"/>
            <a:chExt cx="365074" cy="365074"/>
          </a:xfrm>
        </p:grpSpPr>
        <p:sp>
          <p:nvSpPr>
            <p:cNvPr id="43" name="Oval 42">
              <a:extLst>
                <a:ext uri="{FF2B5EF4-FFF2-40B4-BE49-F238E27FC236}">
                  <a16:creationId xmlns:a16="http://schemas.microsoft.com/office/drawing/2014/main" id="{9B945AB4-6259-4321-A187-A13CF5CD7E13}"/>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8" name="Graphic 37" descr="User">
              <a:extLst>
                <a:ext uri="{FF2B5EF4-FFF2-40B4-BE49-F238E27FC236}">
                  <a16:creationId xmlns:a16="http://schemas.microsoft.com/office/drawing/2014/main" id="{9E61B97C-7EDC-4A6F-B13B-3FCD9747879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4831" y="1852734"/>
              <a:ext cx="365074" cy="365074"/>
            </a:xfrm>
            <a:prstGeom prst="rect">
              <a:avLst/>
            </a:prstGeom>
          </p:spPr>
        </p:pic>
      </p:grpSp>
      <p:grpSp>
        <p:nvGrpSpPr>
          <p:cNvPr id="33" name="Group 32">
            <a:extLst>
              <a:ext uri="{FF2B5EF4-FFF2-40B4-BE49-F238E27FC236}">
                <a16:creationId xmlns:a16="http://schemas.microsoft.com/office/drawing/2014/main" id="{EE7E284F-7AA0-4EAB-B798-AEDF2F074540}"/>
              </a:ext>
            </a:extLst>
          </p:cNvPr>
          <p:cNvGrpSpPr/>
          <p:nvPr/>
        </p:nvGrpSpPr>
        <p:grpSpPr>
          <a:xfrm>
            <a:off x="352930" y="1716948"/>
            <a:ext cx="365074" cy="365074"/>
            <a:chOff x="1244831" y="1852734"/>
            <a:chExt cx="365074" cy="365074"/>
          </a:xfrm>
        </p:grpSpPr>
        <p:sp>
          <p:nvSpPr>
            <p:cNvPr id="35" name="Oval 34">
              <a:extLst>
                <a:ext uri="{FF2B5EF4-FFF2-40B4-BE49-F238E27FC236}">
                  <a16:creationId xmlns:a16="http://schemas.microsoft.com/office/drawing/2014/main" id="{E9C949E8-6B7C-4138-9121-00E3D273A8A6}"/>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7" name="Graphic 36" descr="User">
              <a:extLst>
                <a:ext uri="{FF2B5EF4-FFF2-40B4-BE49-F238E27FC236}">
                  <a16:creationId xmlns:a16="http://schemas.microsoft.com/office/drawing/2014/main" id="{732EA89B-D1F2-4C59-96FD-4DBB0B3716E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4831" y="1852734"/>
              <a:ext cx="365074" cy="365074"/>
            </a:xfrm>
            <a:prstGeom prst="rect">
              <a:avLst/>
            </a:prstGeom>
          </p:spPr>
        </p:pic>
      </p:grpSp>
      <p:sp>
        <p:nvSpPr>
          <p:cNvPr id="13" name="Rectangle 12">
            <a:extLst>
              <a:ext uri="{FF2B5EF4-FFF2-40B4-BE49-F238E27FC236}">
                <a16:creationId xmlns:a16="http://schemas.microsoft.com/office/drawing/2014/main" id="{34639A18-42FD-4BD1-BD67-A460F82E7893}"/>
              </a:ext>
            </a:extLst>
          </p:cNvPr>
          <p:cNvSpPr/>
          <p:nvPr/>
        </p:nvSpPr>
        <p:spPr>
          <a:xfrm>
            <a:off x="3827115" y="2768252"/>
            <a:ext cx="669729" cy="35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82E2124-1DF3-4640-BD47-00DE9200CED1}"/>
              </a:ext>
            </a:extLst>
          </p:cNvPr>
          <p:cNvSpPr/>
          <p:nvPr/>
        </p:nvSpPr>
        <p:spPr>
          <a:xfrm>
            <a:off x="4921081" y="3140901"/>
            <a:ext cx="669729" cy="35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791ABF8-1C09-4357-98D5-DEA3F01E0103}"/>
              </a:ext>
            </a:extLst>
          </p:cNvPr>
          <p:cNvSpPr/>
          <p:nvPr/>
        </p:nvSpPr>
        <p:spPr>
          <a:xfrm>
            <a:off x="7525014" y="3056351"/>
            <a:ext cx="1565849" cy="372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ACED582E-B116-4817-ACB4-61E866EA8AE7}"/>
              </a:ext>
            </a:extLst>
          </p:cNvPr>
          <p:cNvSpPr/>
          <p:nvPr/>
        </p:nvSpPr>
        <p:spPr>
          <a:xfrm>
            <a:off x="718004" y="4311042"/>
            <a:ext cx="1586785" cy="373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459007A-5C0E-420F-A512-1DACD57EF5AA}"/>
              </a:ext>
            </a:extLst>
          </p:cNvPr>
          <p:cNvSpPr/>
          <p:nvPr/>
        </p:nvSpPr>
        <p:spPr>
          <a:xfrm>
            <a:off x="6338602" y="4273464"/>
            <a:ext cx="525661" cy="47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2506C41-86A7-48AF-84A1-D0C5F824D2C0}"/>
              </a:ext>
            </a:extLst>
          </p:cNvPr>
          <p:cNvSpPr/>
          <p:nvPr/>
        </p:nvSpPr>
        <p:spPr>
          <a:xfrm>
            <a:off x="8731073" y="4898283"/>
            <a:ext cx="525661" cy="47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613BB14C-6E61-45F4-94F9-D2002781819B}"/>
              </a:ext>
            </a:extLst>
          </p:cNvPr>
          <p:cNvSpPr/>
          <p:nvPr/>
        </p:nvSpPr>
        <p:spPr>
          <a:xfrm>
            <a:off x="3398209" y="5185709"/>
            <a:ext cx="1010953" cy="35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7589375-E34D-4AE5-BA5F-D44E8787F674}"/>
              </a:ext>
            </a:extLst>
          </p:cNvPr>
          <p:cNvSpPr/>
          <p:nvPr/>
        </p:nvSpPr>
        <p:spPr>
          <a:xfrm>
            <a:off x="5689485" y="5599004"/>
            <a:ext cx="985901" cy="361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Training, Seminar, Education, Employee Education">
            <a:extLst>
              <a:ext uri="{FF2B5EF4-FFF2-40B4-BE49-F238E27FC236}">
                <a16:creationId xmlns:a16="http://schemas.microsoft.com/office/drawing/2014/main" id="{478DDBF6-7DEF-46C4-BF96-78A5EC4540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51424" y="1187442"/>
            <a:ext cx="1747810" cy="1358988"/>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a:extLst>
              <a:ext uri="{FF2B5EF4-FFF2-40B4-BE49-F238E27FC236}">
                <a16:creationId xmlns:a16="http://schemas.microsoft.com/office/drawing/2014/main" id="{5BE64C3D-F808-BC44-834D-877FC3200889}"/>
              </a:ext>
            </a:extLst>
          </p:cNvPr>
          <p:cNvSpPr/>
          <p:nvPr/>
        </p:nvSpPr>
        <p:spPr>
          <a:xfrm>
            <a:off x="11008800" y="833941"/>
            <a:ext cx="1108353" cy="1201967"/>
          </a:xfrm>
          <a:prstGeom prst="wedgeEllipseCallout">
            <a:avLst>
              <a:gd name="adj1" fmla="val -92149"/>
              <a:gd name="adj2" fmla="val 18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9.3.1.4 slide 20.mp3" descr="9.3.1.4 slide 20.mp3">
            <a:hlinkClick r:id="" action="ppaction://media"/>
            <a:extLst>
              <a:ext uri="{FF2B5EF4-FFF2-40B4-BE49-F238E27FC236}">
                <a16:creationId xmlns:a16="http://schemas.microsoft.com/office/drawing/2014/main" id="{64932FC6-EBDB-7348-B4C5-6F3FC6E083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84922" y="1027690"/>
            <a:ext cx="812800" cy="812800"/>
          </a:xfrm>
          <a:prstGeom prst="rect">
            <a:avLst/>
          </a:prstGeom>
        </p:spPr>
      </p:pic>
    </p:spTree>
    <p:extLst>
      <p:ext uri="{BB962C8B-B14F-4D97-AF65-F5344CB8AC3E}">
        <p14:creationId xmlns:p14="http://schemas.microsoft.com/office/powerpoint/2010/main" val="23783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9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3" grpId="0" animBg="1"/>
      <p:bldP spid="41" grpId="0" animBg="1"/>
      <p:bldP spid="42" grpId="0" animBg="1"/>
      <p:bldP spid="44" grpId="0" animBg="1"/>
      <p:bldP spid="46" grpId="0" animBg="1"/>
      <p:bldP spid="47" grpId="0" animBg="1"/>
      <p:bldP spid="48"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0957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Der </a:t>
            </a:r>
            <a:r>
              <a:rPr lang="en-GB" sz="3600" b="1" dirty="0" err="1">
                <a:solidFill>
                  <a:schemeClr val="bg1"/>
                </a:solidFill>
              </a:rPr>
              <a:t>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95722" y="247046"/>
            <a:ext cx="1463478"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85D6F43-AD02-4A1C-8310-8AFC194A2ACF}"/>
              </a:ext>
            </a:extLst>
          </p:cNvPr>
          <p:cNvSpPr txBox="1"/>
          <p:nvPr/>
        </p:nvSpPr>
        <p:spPr>
          <a:xfrm>
            <a:off x="442078" y="3083169"/>
            <a:ext cx="54286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Wir geben ________________________.</a:t>
            </a:r>
          </a:p>
        </p:txBody>
      </p:sp>
      <p:pic>
        <p:nvPicPr>
          <p:cNvPr id="7" name="Picture 6" descr="A picture containing light&#10;&#10;Description automatically generated">
            <a:extLst>
              <a:ext uri="{FF2B5EF4-FFF2-40B4-BE49-F238E27FC236}">
                <a16:creationId xmlns:a16="http://schemas.microsoft.com/office/drawing/2014/main" id="{A02EF0A6-3266-4720-8856-DBA60311A5E1}"/>
              </a:ext>
            </a:extLst>
          </p:cNvPr>
          <p:cNvPicPr>
            <a:picLocks noChangeAspect="1"/>
          </p:cNvPicPr>
          <p:nvPr/>
        </p:nvPicPr>
        <p:blipFill rotWithShape="1">
          <a:blip r:embed="rId5">
            <a:extLst>
              <a:ext uri="{28A0092B-C50C-407E-A947-70E740481C1C}">
                <a14:useLocalDpi xmlns:a14="http://schemas.microsoft.com/office/drawing/2010/main" val="0"/>
              </a:ext>
            </a:extLst>
          </a:blip>
          <a:srcRect t="69041" r="70320"/>
          <a:stretch/>
        </p:blipFill>
        <p:spPr>
          <a:xfrm>
            <a:off x="1251862" y="4051848"/>
            <a:ext cx="1512453" cy="2123162"/>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ACEDB74-E38B-4547-827E-06914A2F1D9A}"/>
              </a:ext>
            </a:extLst>
          </p:cNvPr>
          <p:cNvPicPr>
            <a:picLocks noChangeAspect="1"/>
          </p:cNvPicPr>
          <p:nvPr/>
        </p:nvPicPr>
        <p:blipFill rotWithShape="1">
          <a:blip r:embed="rId5">
            <a:extLst>
              <a:ext uri="{28A0092B-C50C-407E-A947-70E740481C1C}">
                <a14:useLocalDpi xmlns:a14="http://schemas.microsoft.com/office/drawing/2010/main" val="0"/>
              </a:ext>
            </a:extLst>
          </a:blip>
          <a:srcRect l="70320" t="69041"/>
          <a:stretch/>
        </p:blipFill>
        <p:spPr>
          <a:xfrm>
            <a:off x="9628485" y="4134107"/>
            <a:ext cx="1512453" cy="2123163"/>
          </a:xfrm>
          <a:prstGeom prst="rect">
            <a:avLst/>
          </a:prstGeom>
        </p:spPr>
      </p:pic>
      <p:sp>
        <p:nvSpPr>
          <p:cNvPr id="11" name="TextBox 10">
            <a:extLst>
              <a:ext uri="{FF2B5EF4-FFF2-40B4-BE49-F238E27FC236}">
                <a16:creationId xmlns:a16="http://schemas.microsoft.com/office/drawing/2014/main" id="{1678A7B8-DEFB-415C-944F-FDA2CBC5C9FF}"/>
              </a:ext>
            </a:extLst>
          </p:cNvPr>
          <p:cNvSpPr txBox="1"/>
          <p:nvPr/>
        </p:nvSpPr>
        <p:spPr>
          <a:xfrm>
            <a:off x="6826574" y="3099735"/>
            <a:ext cx="52346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002060"/>
                </a:solidFill>
                <a:latin typeface="Century Gothic" panose="020F0302020204030204"/>
              </a:rPr>
              <a:t>_______________y</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ou (all) a new phone.</a:t>
            </a:r>
          </a:p>
        </p:txBody>
      </p:sp>
      <p:sp>
        <p:nvSpPr>
          <p:cNvPr id="10" name="Speech Bubble: Rectangle with Corners Rounded 9">
            <a:extLst>
              <a:ext uri="{FF2B5EF4-FFF2-40B4-BE49-F238E27FC236}">
                <a16:creationId xmlns:a16="http://schemas.microsoft.com/office/drawing/2014/main" id="{FB7858BC-BF86-420C-96F3-F12EE4361E83}"/>
              </a:ext>
            </a:extLst>
          </p:cNvPr>
          <p:cNvSpPr/>
          <p:nvPr/>
        </p:nvSpPr>
        <p:spPr>
          <a:xfrm>
            <a:off x="3480046" y="3995526"/>
            <a:ext cx="1683026" cy="982635"/>
          </a:xfrm>
          <a:prstGeom prst="wedgeRoundRectCallout">
            <a:avLst>
              <a:gd name="adj1" fmla="val -94849"/>
              <a:gd name="adj2" fmla="val 3687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Wir</a:t>
            </a:r>
            <a:r>
              <a:rPr lang="en-GB" sz="2000" b="1" dirty="0"/>
              <a:t> </a:t>
            </a:r>
            <a:r>
              <a:rPr lang="en-GB" sz="2000" b="1" dirty="0" err="1"/>
              <a:t>geben</a:t>
            </a:r>
            <a:r>
              <a:rPr lang="en-GB" sz="2000" b="1" dirty="0"/>
              <a:t>…</a:t>
            </a:r>
          </a:p>
        </p:txBody>
      </p:sp>
      <p:sp>
        <p:nvSpPr>
          <p:cNvPr id="14" name="Speech Bubble: Rectangle with Corners Rounded 13">
            <a:extLst>
              <a:ext uri="{FF2B5EF4-FFF2-40B4-BE49-F238E27FC236}">
                <a16:creationId xmlns:a16="http://schemas.microsoft.com/office/drawing/2014/main" id="{FD64B3A6-F0DA-40BF-A859-6018D02DBB66}"/>
              </a:ext>
            </a:extLst>
          </p:cNvPr>
          <p:cNvSpPr/>
          <p:nvPr/>
        </p:nvSpPr>
        <p:spPr>
          <a:xfrm>
            <a:off x="6807200" y="4035282"/>
            <a:ext cx="1683026" cy="982635"/>
          </a:xfrm>
          <a:prstGeom prst="wedgeRoundRectCallout">
            <a:avLst>
              <a:gd name="adj1" fmla="val 106726"/>
              <a:gd name="adj2" fmla="val 4227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F0302020204030204"/>
              </a:rPr>
              <a:t>euch</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ein</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neues</a:t>
            </a:r>
            <a:r>
              <a:rPr lang="en-GB" sz="2000" b="1" dirty="0">
                <a:solidFill>
                  <a:srgbClr val="002060"/>
                </a:solidFill>
                <a:latin typeface="Century Gothic" panose="020F0302020204030204"/>
              </a:rPr>
              <a:t> Handy.</a:t>
            </a:r>
          </a:p>
        </p:txBody>
      </p:sp>
      <p:sp>
        <p:nvSpPr>
          <p:cNvPr id="13" name="TextBox 12">
            <a:extLst>
              <a:ext uri="{FF2B5EF4-FFF2-40B4-BE49-F238E27FC236}">
                <a16:creationId xmlns:a16="http://schemas.microsoft.com/office/drawing/2014/main" id="{F264333E-7396-4260-88B1-7A9C81B25084}"/>
              </a:ext>
            </a:extLst>
          </p:cNvPr>
          <p:cNvSpPr txBox="1"/>
          <p:nvPr/>
        </p:nvSpPr>
        <p:spPr>
          <a:xfrm>
            <a:off x="1847462" y="3044099"/>
            <a:ext cx="3640360" cy="400110"/>
          </a:xfrm>
          <a:prstGeom prst="rect">
            <a:avLst/>
          </a:prstGeom>
          <a:noFill/>
        </p:spPr>
        <p:txBody>
          <a:bodyPr wrap="square" rtlCol="0">
            <a:spAutoFit/>
          </a:bodyPr>
          <a:lstStyle/>
          <a:p>
            <a:pPr algn="l"/>
            <a:r>
              <a:rPr lang="en-GB" sz="2000" dirty="0" err="1">
                <a:solidFill>
                  <a:schemeClr val="accent5">
                    <a:lumMod val="50000"/>
                  </a:schemeClr>
                </a:solidFill>
              </a:rPr>
              <a:t>euch</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neues</a:t>
            </a:r>
            <a:r>
              <a:rPr lang="en-GB" sz="2000" dirty="0">
                <a:solidFill>
                  <a:schemeClr val="accent5">
                    <a:lumMod val="50000"/>
                  </a:schemeClr>
                </a:solidFill>
              </a:rPr>
              <a:t> Handy</a:t>
            </a:r>
          </a:p>
        </p:txBody>
      </p:sp>
      <p:sp>
        <p:nvSpPr>
          <p:cNvPr id="17" name="TextBox 16">
            <a:extLst>
              <a:ext uri="{FF2B5EF4-FFF2-40B4-BE49-F238E27FC236}">
                <a16:creationId xmlns:a16="http://schemas.microsoft.com/office/drawing/2014/main" id="{EE0AB535-8760-446B-B7BD-D08054949A27}"/>
              </a:ext>
            </a:extLst>
          </p:cNvPr>
          <p:cNvSpPr txBox="1"/>
          <p:nvPr/>
        </p:nvSpPr>
        <p:spPr>
          <a:xfrm>
            <a:off x="6855362" y="3083169"/>
            <a:ext cx="2002689" cy="400110"/>
          </a:xfrm>
          <a:prstGeom prst="rect">
            <a:avLst/>
          </a:prstGeom>
          <a:noFill/>
        </p:spPr>
        <p:txBody>
          <a:bodyPr wrap="square" rtlCol="0">
            <a:spAutoFit/>
          </a:bodyPr>
          <a:lstStyle/>
          <a:p>
            <a:pPr algn="l"/>
            <a:r>
              <a:rPr lang="en-GB" sz="2000" dirty="0">
                <a:solidFill>
                  <a:schemeClr val="accent5">
                    <a:lumMod val="50000"/>
                  </a:schemeClr>
                </a:solidFill>
              </a:rPr>
              <a:t>We’re giving</a:t>
            </a:r>
          </a:p>
        </p:txBody>
      </p:sp>
      <p:sp>
        <p:nvSpPr>
          <p:cNvPr id="18" name="TextBox 17">
            <a:extLst>
              <a:ext uri="{FF2B5EF4-FFF2-40B4-BE49-F238E27FC236}">
                <a16:creationId xmlns:a16="http://schemas.microsoft.com/office/drawing/2014/main" id="{EF146247-6D26-4E16-A0B7-A1BE3592F147}"/>
              </a:ext>
            </a:extLst>
          </p:cNvPr>
          <p:cNvSpPr txBox="1"/>
          <p:nvPr/>
        </p:nvSpPr>
        <p:spPr>
          <a:xfrm>
            <a:off x="106017" y="1554578"/>
            <a:ext cx="1195516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Mutti und Onkel Heinrich sprechen mit Wolfgang und Mia über den Austausch.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Partner A sagt den Satzbeginn. Partner B sagt das Satzende auf Deutsch. Partner A schreibt das Satzende auf Deutsch. Partner B schreibt den Satzbeginn auf Englisch.</a:t>
            </a:r>
          </a:p>
        </p:txBody>
      </p:sp>
      <p:pic>
        <p:nvPicPr>
          <p:cNvPr id="21" name="Picture 20" descr="A picture containing text&#10;&#10;Description automatically generated">
            <a:extLst>
              <a:ext uri="{FF2B5EF4-FFF2-40B4-BE49-F238E27FC236}">
                <a16:creationId xmlns:a16="http://schemas.microsoft.com/office/drawing/2014/main" id="{D61FFD7D-DF70-435A-9EDB-F77608717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051" y="192666"/>
            <a:ext cx="1171653" cy="1195830"/>
          </a:xfrm>
          <a:prstGeom prst="rect">
            <a:avLst/>
          </a:prstGeom>
        </p:spPr>
      </p:pic>
      <p:pic>
        <p:nvPicPr>
          <p:cNvPr id="23" name="Picture 22" descr="A cartoon of a child&#10;&#10;Description automatically generated with low confidence">
            <a:extLst>
              <a:ext uri="{FF2B5EF4-FFF2-40B4-BE49-F238E27FC236}">
                <a16:creationId xmlns:a16="http://schemas.microsoft.com/office/drawing/2014/main" id="{161DED14-75BF-45F1-BB36-2976333C4A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9681" y="212140"/>
            <a:ext cx="1242726" cy="1195830"/>
          </a:xfrm>
          <a:prstGeom prst="rect">
            <a:avLst/>
          </a:prstGeom>
        </p:spPr>
      </p:pic>
      <p:pic>
        <p:nvPicPr>
          <p:cNvPr id="25" name="Picture 24" descr="A person wearing glasses&#10;&#10;Description automatically generated with low confidence">
            <a:extLst>
              <a:ext uri="{FF2B5EF4-FFF2-40B4-BE49-F238E27FC236}">
                <a16:creationId xmlns:a16="http://schemas.microsoft.com/office/drawing/2014/main" id="{14A0423D-29A9-4C1D-A96B-D395F8CE8C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9957"/>
          <a:stretch/>
        </p:blipFill>
        <p:spPr>
          <a:xfrm>
            <a:off x="5707640" y="88424"/>
            <a:ext cx="1143637" cy="1323439"/>
          </a:xfrm>
          <a:prstGeom prst="rect">
            <a:avLst/>
          </a:prstGeom>
        </p:spPr>
      </p:pic>
      <p:pic>
        <p:nvPicPr>
          <p:cNvPr id="20" name="Picture 19" descr="Logo&#10;&#10;Description automatically generated">
            <a:extLst>
              <a:ext uri="{FF2B5EF4-FFF2-40B4-BE49-F238E27FC236}">
                <a16:creationId xmlns:a16="http://schemas.microsoft.com/office/drawing/2014/main" id="{E437D104-8ED2-459F-B413-D49D6B155F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3595" y="122407"/>
            <a:ext cx="1011238" cy="1323439"/>
          </a:xfrm>
          <a:prstGeom prst="rect">
            <a:avLst/>
          </a:prstGeom>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367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4181" y="247046"/>
            <a:ext cx="1525019" cy="42935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6877C71-7B68-4B52-B9F8-F41AE14378D9}"/>
              </a:ext>
            </a:extLst>
          </p:cNvPr>
          <p:cNvSpPr txBox="1"/>
          <p:nvPr/>
        </p:nvSpPr>
        <p:spPr>
          <a:xfrm>
            <a:off x="325675" y="1317433"/>
            <a:ext cx="11987410" cy="5016758"/>
          </a:xfrm>
          <a:prstGeom prst="rect">
            <a:avLst/>
          </a:prstGeom>
          <a:noFill/>
        </p:spPr>
        <p:txBody>
          <a:bodyPr wrap="square">
            <a:spAutoFit/>
          </a:bodyPr>
          <a:lstStyle/>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wünschen euch eine gute Reise. 			We wish you a good journey.</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sagt Mutti wie lange sie dauert.			You tell Mutti how long it takes.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schreibt uns viele E-Mails.				You write us lots of emails.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lesen sie jeden Abend.				We read them every evening.</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geben euch diese Leibniz-Kekse.			We‘re giving you (all) these Leibniz biscuits.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schenkt sie Alastairs Eltern.				You give them to Alastair‘s parents.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In Schottland kauft ihr uns Tablet.			You will buy us tablet in Scotland.</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wollen es probieren.				We want to try it.</a:t>
            </a:r>
          </a:p>
        </p:txBody>
      </p:sp>
    </p:spTree>
    <p:extLst>
      <p:ext uri="{BB962C8B-B14F-4D97-AF65-F5344CB8AC3E}">
        <p14:creationId xmlns:p14="http://schemas.microsoft.com/office/powerpoint/2010/main" val="365727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5723AD8A-CB16-47DE-9426-CC430BC2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508" y="1144704"/>
            <a:ext cx="2970347" cy="3887389"/>
          </a:xfrm>
          <a:prstGeom prst="rect">
            <a:avLst/>
          </a:prstGeom>
        </p:spPr>
      </p:pic>
      <p:sp>
        <p:nvSpPr>
          <p:cNvPr id="11" name="Speech Bubble: Rectangle with Corners Rounded 10">
            <a:extLst>
              <a:ext uri="{FF2B5EF4-FFF2-40B4-BE49-F238E27FC236}">
                <a16:creationId xmlns:a16="http://schemas.microsoft.com/office/drawing/2014/main" id="{B475646C-050C-4A8C-A874-4C9047106791}"/>
              </a:ext>
            </a:extLst>
          </p:cNvPr>
          <p:cNvSpPr/>
          <p:nvPr/>
        </p:nvSpPr>
        <p:spPr>
          <a:xfrm>
            <a:off x="7201864" y="4589433"/>
            <a:ext cx="3553222" cy="1604297"/>
          </a:xfrm>
          <a:prstGeom prst="wedgeRoundRectCallout">
            <a:avLst>
              <a:gd name="adj1" fmla="val 22794"/>
              <a:gd name="adj2" fmla="val -753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t>Tablet </a:t>
            </a:r>
            <a:r>
              <a:rPr lang="en-GB" sz="2000" dirty="0" err="1"/>
              <a:t>ist</a:t>
            </a:r>
            <a:r>
              <a:rPr lang="en-GB" sz="2000" dirty="0"/>
              <a:t> </a:t>
            </a:r>
            <a:r>
              <a:rPr lang="en-GB" sz="2000" dirty="0" err="1"/>
              <a:t>eine</a:t>
            </a:r>
            <a:r>
              <a:rPr lang="en-GB" sz="2000" dirty="0"/>
              <a:t> </a:t>
            </a:r>
            <a:r>
              <a:rPr lang="en-GB" sz="2000" dirty="0" err="1"/>
              <a:t>typische</a:t>
            </a:r>
            <a:r>
              <a:rPr lang="en-GB" sz="2000" dirty="0"/>
              <a:t> </a:t>
            </a:r>
            <a:r>
              <a:rPr lang="en-GB" sz="2000" dirty="0" err="1"/>
              <a:t>Süßigkeit</a:t>
            </a:r>
            <a:r>
              <a:rPr lang="en-GB" sz="2000" dirty="0"/>
              <a:t> </a:t>
            </a:r>
            <a:r>
              <a:rPr lang="en-GB" sz="2000" dirty="0" err="1"/>
              <a:t>aus</a:t>
            </a:r>
            <a:r>
              <a:rPr lang="en-GB" sz="2000" dirty="0"/>
              <a:t> </a:t>
            </a:r>
            <a:r>
              <a:rPr lang="en-GB" sz="2000" dirty="0" err="1"/>
              <a:t>Schottland</a:t>
            </a:r>
            <a:r>
              <a:rPr lang="en-GB" sz="2000" dirty="0"/>
              <a:t>. </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8349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Partner(in)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4389" y="247046"/>
            <a:ext cx="1424811" cy="42935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6877C71-7B68-4B52-B9F8-F41AE14378D9}"/>
              </a:ext>
            </a:extLst>
          </p:cNvPr>
          <p:cNvSpPr txBox="1"/>
          <p:nvPr/>
        </p:nvSpPr>
        <p:spPr>
          <a:xfrm>
            <a:off x="281556" y="1324370"/>
            <a:ext cx="7844077" cy="4708981"/>
          </a:xfrm>
          <a:prstGeom prst="rect">
            <a:avLst/>
          </a:prstGeom>
          <a:noFill/>
        </p:spPr>
        <p:txBody>
          <a:bodyPr wrap="square">
            <a:spAutoFit/>
          </a:bodyPr>
          <a:lstStyle/>
          <a:p>
            <a:r>
              <a:rPr lang="de-DE" sz="2000" dirty="0">
                <a:solidFill>
                  <a:srgbClr val="002060"/>
                </a:solidFill>
                <a:latin typeface="Century Gothic" panose="020F0302020204030204"/>
              </a:rPr>
              <a:t>Wir wünschen 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sagt Mutti_____________________________________________.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schreibt _______________________________________________.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lesen ________________________________________________.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________________________ you (all) these Leibniz biscuits.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________________________ them to Alastairs parents.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________________________ tablet for us.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________________________ to try it.</a:t>
            </a:r>
          </a:p>
        </p:txBody>
      </p:sp>
      <p:pic>
        <p:nvPicPr>
          <p:cNvPr id="9" name="Picture 8" descr="A picture containing piece, slice, food, fork&#10;&#10;Description automatically generated">
            <a:extLst>
              <a:ext uri="{FF2B5EF4-FFF2-40B4-BE49-F238E27FC236}">
                <a16:creationId xmlns:a16="http://schemas.microsoft.com/office/drawing/2014/main" id="{187A5341-EAFD-486A-9D1D-0CEBD4B705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633" y="5354573"/>
            <a:ext cx="1426042" cy="802149"/>
          </a:xfrm>
          <a:prstGeom prst="rect">
            <a:avLst/>
          </a:prstGeom>
        </p:spPr>
      </p:pic>
    </p:spTree>
    <p:extLst>
      <p:ext uri="{BB962C8B-B14F-4D97-AF65-F5344CB8AC3E}">
        <p14:creationId xmlns:p14="http://schemas.microsoft.com/office/powerpoint/2010/main" val="5213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52800" cy="869950"/>
          </a:xfrm>
          <a:prstGeom prst="rect">
            <a:avLst/>
          </a:prstGeom>
        </p:spPr>
      </p:pic>
      <p:sp>
        <p:nvSpPr>
          <p:cNvPr id="4" name="Title 3"/>
          <p:cNvSpPr>
            <a:spLocks noGrp="1"/>
          </p:cNvSpPr>
          <p:nvPr>
            <p:ph type="title"/>
          </p:nvPr>
        </p:nvSpPr>
        <p:spPr>
          <a:xfrm>
            <a:off x="1" y="294041"/>
            <a:ext cx="3352800" cy="707849"/>
          </a:xfrm>
        </p:spPr>
        <p:txBody>
          <a:bodyPr>
            <a:normAutofit/>
          </a:bodyPr>
          <a:lstStyle/>
          <a:p>
            <a:r>
              <a:rPr lang="en-GB" sz="3600" b="1" dirty="0">
                <a:solidFill>
                  <a:schemeClr val="bg1"/>
                </a:solidFill>
              </a:rPr>
              <a:t>Partner(in)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4181" y="247046"/>
            <a:ext cx="1525019" cy="42935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6877C71-7B68-4B52-B9F8-F41AE14378D9}"/>
              </a:ext>
            </a:extLst>
          </p:cNvPr>
          <p:cNvSpPr txBox="1"/>
          <p:nvPr/>
        </p:nvSpPr>
        <p:spPr>
          <a:xfrm>
            <a:off x="325675" y="1317433"/>
            <a:ext cx="11298477" cy="4708981"/>
          </a:xfrm>
          <a:prstGeom prst="rect">
            <a:avLst/>
          </a:prstGeom>
          <a:noFill/>
        </p:spPr>
        <p:txBody>
          <a:bodyPr wrap="square">
            <a:spAutoFit/>
          </a:bodyPr>
          <a:lstStyle/>
          <a:p>
            <a:r>
              <a:rPr lang="de-DE" sz="2000" dirty="0">
                <a:solidFill>
                  <a:srgbClr val="002060"/>
                </a:solidFill>
                <a:latin typeface="Century Gothic" panose="020F0302020204030204"/>
              </a:rPr>
              <a:t>______________________you (all) a good journey.</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 how long it takes.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 us lots of emails.</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______________________ them every evening.</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geben __________________________________________________.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Ihr schenkt __________________________________________________.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In Schottland kauft ihr  _______________________________________.</a:t>
            </a:r>
          </a:p>
          <a:p>
            <a:endParaRPr lang="de-DE" sz="2000" dirty="0">
              <a:solidFill>
                <a:srgbClr val="002060"/>
              </a:solidFill>
              <a:latin typeface="Century Gothic" panose="020F0302020204030204"/>
            </a:endParaRPr>
          </a:p>
          <a:p>
            <a:r>
              <a:rPr lang="de-DE" sz="2000" dirty="0">
                <a:solidFill>
                  <a:srgbClr val="002060"/>
                </a:solidFill>
                <a:latin typeface="Century Gothic" panose="020F0302020204030204"/>
              </a:rPr>
              <a:t>Wir wollen ___________________________________________________.</a:t>
            </a:r>
          </a:p>
        </p:txBody>
      </p:sp>
      <p:pic>
        <p:nvPicPr>
          <p:cNvPr id="6" name="Picture 5">
            <a:extLst>
              <a:ext uri="{FF2B5EF4-FFF2-40B4-BE49-F238E27FC236}">
                <a16:creationId xmlns:a16="http://schemas.microsoft.com/office/drawing/2014/main" id="{07AD987F-7193-4C0A-8B73-7DE509BEB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9069" y="1161789"/>
            <a:ext cx="2352689" cy="4534422"/>
          </a:xfrm>
          <a:prstGeom prst="rect">
            <a:avLst/>
          </a:prstGeom>
        </p:spPr>
      </p:pic>
    </p:spTree>
    <p:extLst>
      <p:ext uri="{BB962C8B-B14F-4D97-AF65-F5344CB8AC3E}">
        <p14:creationId xmlns:p14="http://schemas.microsoft.com/office/powerpoint/2010/main" val="291327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566223"/>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212208"/>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479915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3.1 Week 1</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1.2 Week 6</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843EBD0B-1C47-9247-B008-4A99107EB8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3600" y="1848116"/>
            <a:ext cx="1270000" cy="1270000"/>
          </a:xfrm>
          <a:prstGeom prst="rect">
            <a:avLst/>
          </a:prstGeom>
        </p:spPr>
      </p:pic>
      <p:sp>
        <p:nvSpPr>
          <p:cNvPr id="14" name="TextBox 13">
            <a:extLst>
              <a:ext uri="{FF2B5EF4-FFF2-40B4-BE49-F238E27FC236}">
                <a16:creationId xmlns:a16="http://schemas.microsoft.com/office/drawing/2014/main" id="{3B51DE1E-F158-8842-A0C2-97E344CEB857}"/>
              </a:ext>
            </a:extLst>
          </p:cNvPr>
          <p:cNvSpPr txBox="1"/>
          <p:nvPr/>
        </p:nvSpPr>
        <p:spPr>
          <a:xfrm>
            <a:off x="175148" y="411448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6" name="Picture 15">
            <a:extLst>
              <a:ext uri="{FF2B5EF4-FFF2-40B4-BE49-F238E27FC236}">
                <a16:creationId xmlns:a16="http://schemas.microsoft.com/office/drawing/2014/main" id="{7CB9B73F-7BBE-8245-A0E8-655531C0908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308451" y="4012838"/>
            <a:ext cx="1460298" cy="146029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extLst>
              <p:ext uri="{D42A27DB-BD31-4B8C-83A1-F6EECF244321}">
                <p14:modId xmlns:p14="http://schemas.microsoft.com/office/powerpoint/2010/main" val="1277957648"/>
              </p:ext>
            </p:extLst>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‘d’</a:t>
                      </a:r>
                    </a:p>
                  </a:txBody>
                  <a:tcPr anchor="ctr"/>
                </a:tc>
                <a:tc>
                  <a:txBody>
                    <a:bodyPr/>
                    <a:lstStyle/>
                    <a:p>
                      <a:pPr algn="ctr"/>
                      <a:r>
                        <a:rPr lang="en-GB" sz="3200" dirty="0">
                          <a:solidFill>
                            <a:srgbClr val="115076"/>
                          </a:solidFill>
                        </a:rPr>
                        <a:t>‘t’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Urwal</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Mitgliedsstaa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Stran</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Tierar</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4" name="9.3.1.4 slide 3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4 slide 3 2 .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4 slide 3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4 slide 3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extLst>
              <p:ext uri="{D42A27DB-BD31-4B8C-83A1-F6EECF244321}">
                <p14:modId xmlns:p14="http://schemas.microsoft.com/office/powerpoint/2010/main" val="3064105136"/>
              </p:ext>
            </p:extLst>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solidFill>
                          <a:srgbClr val="115076"/>
                        </a:solidFill>
                      </a:endParaRPr>
                    </a:p>
                  </a:txBody>
                  <a:tcPr/>
                </a:tc>
                <a:tc>
                  <a:txBody>
                    <a:bodyPr/>
                    <a:lstStyle/>
                    <a:p>
                      <a:pPr algn="ctr"/>
                      <a:r>
                        <a:rPr lang="en-GB" sz="3200" dirty="0">
                          <a:solidFill>
                            <a:srgbClr val="115076"/>
                          </a:solidFill>
                        </a:rPr>
                        <a:t>‘d’</a:t>
                      </a:r>
                    </a:p>
                  </a:txBody>
                  <a:tcPr anchor="ctr"/>
                </a:tc>
                <a:tc>
                  <a:txBody>
                    <a:bodyPr/>
                    <a:lstStyle/>
                    <a:p>
                      <a:pPr algn="ctr"/>
                      <a:r>
                        <a:rPr lang="en-GB" sz="3200" dirty="0">
                          <a:solidFill>
                            <a:srgbClr val="115076"/>
                          </a:solidFill>
                        </a:rPr>
                        <a:t>‘t’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Bran</a:t>
                      </a:r>
                      <a:r>
                        <a:rPr lang="en-GB" sz="2800" b="1" dirty="0">
                          <a:solidFill>
                            <a:srgbClr val="115076"/>
                          </a:solidFill>
                        </a:rPr>
                        <a:t>d</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Gebie</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Solda</a:t>
                      </a:r>
                      <a:r>
                        <a:rPr lang="en-GB" sz="2800" b="1" dirty="0" err="1">
                          <a:solidFill>
                            <a:srgbClr val="115076"/>
                          </a:solidFill>
                        </a:rPr>
                        <a:t>t</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dutzen</a:t>
                      </a:r>
                      <a:r>
                        <a:rPr lang="en-GB" sz="2800" b="1" dirty="0" err="1">
                          <a:solidFill>
                            <a:srgbClr val="115076"/>
                          </a:solidFill>
                        </a:rPr>
                        <a:t>d</a:t>
                      </a:r>
                      <a:endParaRPr lang="en-GB" sz="2800" b="1"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8" name="9.3.1.4 slide 3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4 slide 3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4 slide 3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3.1.4 slide 3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830997"/>
          </a:xfrm>
          <a:prstGeom prst="rect">
            <a:avLst/>
          </a:prstGeom>
          <a:noFill/>
        </p:spPr>
        <p:txBody>
          <a:bodyPr wrap="square" rtlCol="0">
            <a:spAutoFit/>
          </a:bodyPr>
          <a:lstStyle/>
          <a:p>
            <a:r>
              <a:rPr lang="en-US" sz="2400" dirty="0">
                <a:solidFill>
                  <a:schemeClr val="accent5">
                    <a:lumMod val="50000"/>
                  </a:schemeClr>
                </a:solidFill>
              </a:rPr>
              <a:t>Wolfgang und Mehmet </a:t>
            </a:r>
            <a:r>
              <a:rPr lang="en-US" sz="2400" dirty="0" err="1">
                <a:solidFill>
                  <a:schemeClr val="accent5">
                    <a:lumMod val="50000"/>
                  </a:schemeClr>
                </a:solidFill>
              </a:rPr>
              <a:t>lernen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Erdkundeprüfung</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mit</a:t>
            </a:r>
            <a:r>
              <a:rPr lang="en-US" sz="2400" dirty="0">
                <a:solidFill>
                  <a:schemeClr val="accent5">
                    <a:lumMod val="50000"/>
                  </a:schemeClr>
                </a:solidFill>
              </a:rPr>
              <a:t> ‘d’ </a:t>
            </a:r>
            <a:r>
              <a:rPr lang="en-US" sz="2400" dirty="0" err="1">
                <a:solidFill>
                  <a:schemeClr val="accent5">
                    <a:lumMod val="50000"/>
                  </a:schemeClr>
                </a:solidFill>
              </a:rPr>
              <a:t>oder</a:t>
            </a:r>
            <a:r>
              <a:rPr lang="en-US" sz="2400" dirty="0">
                <a:solidFill>
                  <a:schemeClr val="accent5">
                    <a:lumMod val="50000"/>
                  </a:schemeClr>
                </a:solidFill>
              </a:rPr>
              <a:t> ‘t’?</a:t>
            </a:r>
          </a:p>
        </p:txBody>
      </p:sp>
      <p:sp>
        <p:nvSpPr>
          <p:cNvPr id="17" name="Rectangle 16">
            <a:extLst>
              <a:ext uri="{FF2B5EF4-FFF2-40B4-BE49-F238E27FC236}">
                <a16:creationId xmlns:a16="http://schemas.microsoft.com/office/drawing/2014/main" id="{5E49CEC8-85F6-4E3B-B884-8DD1BFC6A5F6}"/>
              </a:ext>
            </a:extLst>
          </p:cNvPr>
          <p:cNvSpPr/>
          <p:nvPr/>
        </p:nvSpPr>
        <p:spPr>
          <a:xfrm>
            <a:off x="2127513" y="2968278"/>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3403600" y="3637838"/>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49965" y="4352413"/>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2076667" y="503855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803209" y="3017654"/>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8100346"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7994649" y="4396095"/>
            <a:ext cx="613783"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818743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3198" y="3547018"/>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4203621"/>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1581" y="4994832"/>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4010" y="2968278"/>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5244" y="430531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2974" y="4994832"/>
            <a:ext cx="422131" cy="439720"/>
          </a:xfrm>
          <a:prstGeom prst="rect">
            <a:avLst/>
          </a:prstGeom>
        </p:spPr>
      </p:pic>
      <p:pic>
        <p:nvPicPr>
          <p:cNvPr id="35" name="Picture 34" descr="A cartoon of a child&#10;&#10;Description automatically generated with low confidence">
            <a:extLst>
              <a:ext uri="{FF2B5EF4-FFF2-40B4-BE49-F238E27FC236}">
                <a16:creationId xmlns:a16="http://schemas.microsoft.com/office/drawing/2014/main" id="{3A153B75-4DB7-46F9-A152-9229BAE98C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5172" y="181731"/>
            <a:ext cx="1148317" cy="1104985"/>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B359BF4-F614-4530-85F4-23F0709CFE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8643" y="230968"/>
            <a:ext cx="868006" cy="1074574"/>
          </a:xfrm>
          <a:prstGeom prst="rect">
            <a:avLst/>
          </a:prstGeom>
        </p:spPr>
      </p:pic>
    </p:spTree>
    <p:extLst>
      <p:ext uri="{BB962C8B-B14F-4D97-AF65-F5344CB8AC3E}">
        <p14:creationId xmlns:p14="http://schemas.microsoft.com/office/powerpoint/2010/main" val="40842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Ticket, Coupon, Cinema, Theater, Entertainment, Admit">
            <a:extLst>
              <a:ext uri="{FF2B5EF4-FFF2-40B4-BE49-F238E27FC236}">
                <a16:creationId xmlns:a16="http://schemas.microsoft.com/office/drawing/2014/main" id="{B56AEAD0-336F-4F06-B3A3-E9011619B9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829" y="5123207"/>
            <a:ext cx="1555950" cy="7779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kirt, Cloth, Fashion">
            <a:extLst>
              <a:ext uri="{FF2B5EF4-FFF2-40B4-BE49-F238E27FC236}">
                <a16:creationId xmlns:a16="http://schemas.microsoft.com/office/drawing/2014/main" id="{3982EDAD-BDB6-4AF0-9585-2D36864C74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390" y="4803017"/>
            <a:ext cx="1234140" cy="108726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ilk, Textile, Texture, Cotton, Fabric, Cloth, Satin">
            <a:extLst>
              <a:ext uri="{FF2B5EF4-FFF2-40B4-BE49-F238E27FC236}">
                <a16:creationId xmlns:a16="http://schemas.microsoft.com/office/drawing/2014/main" id="{931B7EA7-7B91-4FDA-8B18-1AB9BE8D9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1507" y="4923968"/>
            <a:ext cx="1488918" cy="99261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EE9D9166-0C04-4B16-ABDD-F0DADF820EE3}"/>
              </a:ext>
            </a:extLst>
          </p:cNvPr>
          <p:cNvSpPr txBox="1"/>
          <p:nvPr/>
        </p:nvSpPr>
        <p:spPr>
          <a:xfrm>
            <a:off x="1815931" y="5740545"/>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pic>
        <p:nvPicPr>
          <p:cNvPr id="1042" name="Picture 18" descr="Police, Man, Stop, Strict, Stick, Angry, Hat, Green">
            <a:extLst>
              <a:ext uri="{FF2B5EF4-FFF2-40B4-BE49-F238E27FC236}">
                <a16:creationId xmlns:a16="http://schemas.microsoft.com/office/drawing/2014/main" id="{30FA411A-0A5F-44D1-96C9-64310D299F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6246" y="4642571"/>
            <a:ext cx="1259706" cy="11568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ophy, Achievement, Award, Cup, Merit, Prize, Sports">
            <a:extLst>
              <a:ext uri="{FF2B5EF4-FFF2-40B4-BE49-F238E27FC236}">
                <a16:creationId xmlns:a16="http://schemas.microsoft.com/office/drawing/2014/main" id="{BEEA166E-D30B-4AC9-A57B-805F73E314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8249" y="2818215"/>
            <a:ext cx="1164291" cy="14655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acket, Winter, Clothing, Cold, Wear, Coat">
            <a:extLst>
              <a:ext uri="{FF2B5EF4-FFF2-40B4-BE49-F238E27FC236}">
                <a16:creationId xmlns:a16="http://schemas.microsoft.com/office/drawing/2014/main" id="{A1B7C9EA-EEBE-4B35-8072-35BD84819D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3826" y="2775154"/>
            <a:ext cx="1214472" cy="1330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x, Cardboard, Cube, Isometric, Storage, Brown Box">
            <a:extLst>
              <a:ext uri="{FF2B5EF4-FFF2-40B4-BE49-F238E27FC236}">
                <a16:creationId xmlns:a16="http://schemas.microsoft.com/office/drawing/2014/main" id="{718D13DF-812E-4E45-81E6-5363604B20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5805" y="2708844"/>
            <a:ext cx="926528" cy="104397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A1F2FB7-187C-408B-8EE3-CDE758809928}"/>
              </a:ext>
            </a:extLst>
          </p:cNvPr>
          <p:cNvSpPr txBox="1"/>
          <p:nvPr/>
        </p:nvSpPr>
        <p:spPr>
          <a:xfrm>
            <a:off x="1885870" y="2817783"/>
            <a:ext cx="175716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dirty="0">
                <a:solidFill>
                  <a:srgbClr val="4472C4">
                    <a:lumMod val="50000"/>
                  </a:srgbClr>
                </a:solidFill>
                <a:latin typeface="Century Gothic" panose="020F0302020204030204"/>
              </a:rPr>
              <a:t>e.g.</a:t>
            </a:r>
            <a:endPar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Kids, Students, Back To School, Boy, Girl, Children">
            <a:extLst>
              <a:ext uri="{FF2B5EF4-FFF2-40B4-BE49-F238E27FC236}">
                <a16:creationId xmlns:a16="http://schemas.microsoft.com/office/drawing/2014/main" id="{9294016E-8179-48B7-9AC2-5EC7FA4CB0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52858" y="1101417"/>
            <a:ext cx="1875203" cy="1259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petition, Symbol, Icon, Again, Arrow, Try Again">
            <a:extLst>
              <a:ext uri="{FF2B5EF4-FFF2-40B4-BE49-F238E27FC236}">
                <a16:creationId xmlns:a16="http://schemas.microsoft.com/office/drawing/2014/main" id="{310E55FE-CC7B-4D06-8B4D-D3E356B9ED9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390" y="891395"/>
            <a:ext cx="1015821" cy="101723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4160902A-84CD-43DD-BC3B-FBB499892F4E}"/>
              </a:ext>
            </a:extLst>
          </p:cNvPr>
          <p:cNvSpPr txBox="1"/>
          <p:nvPr/>
        </p:nvSpPr>
        <p:spPr>
          <a:xfrm>
            <a:off x="6268958" y="1943540"/>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again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34" name="Picture 10" descr="Notebook, Diary, Planner, Organizer, Office, Calendar">
            <a:extLst>
              <a:ext uri="{FF2B5EF4-FFF2-40B4-BE49-F238E27FC236}">
                <a16:creationId xmlns:a16="http://schemas.microsoft.com/office/drawing/2014/main" id="{AB9211EC-BFDE-47E3-94A7-71E69DB29E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5366" y="925115"/>
            <a:ext cx="1817914" cy="13255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lette, Paints, Oil, Painting, Painter, Art, Brush">
            <a:extLst>
              <a:ext uri="{FF2B5EF4-FFF2-40B4-BE49-F238E27FC236}">
                <a16:creationId xmlns:a16="http://schemas.microsoft.com/office/drawing/2014/main" id="{7999CDF5-24CA-4E9A-AE9B-FA0672C98A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1566" y="831212"/>
            <a:ext cx="1567744" cy="109742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F26B0DF0-4096-438B-82BE-58264D0F4B16}"/>
              </a:ext>
            </a:extLst>
          </p:cNvPr>
          <p:cNvSpPr txBox="1"/>
          <p:nvPr/>
        </p:nvSpPr>
        <p:spPr>
          <a:xfrm>
            <a:off x="3863953" y="3794954"/>
            <a:ext cx="2034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4472C4">
                    <a:lumMod val="50000"/>
                  </a:srgbClr>
                </a:solidFill>
                <a:latin typeface="Century Gothic" panose="020F0302020204030204"/>
              </a:rPr>
              <a:t>[t</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hing</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p:cNvSpPr txBox="1"/>
          <p:nvPr/>
        </p:nvSpPr>
        <p:spPr>
          <a:xfrm>
            <a:off x="1867432" y="1862225"/>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art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541666"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1669506" y="61365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004989" y="67931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29737" y="6703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446165" y="67931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669506" y="256753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988096" y="257327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29736" y="25703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441939" y="25721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669506"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3988095" y="447930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81184"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41938"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spTree>
    <p:extLst>
      <p:ext uri="{BB962C8B-B14F-4D97-AF65-F5344CB8AC3E}">
        <p14:creationId xmlns:p14="http://schemas.microsoft.com/office/powerpoint/2010/main" val="34177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Ticket, Coupon, Cinema, Theater, Entertainment, Admit">
            <a:extLst>
              <a:ext uri="{FF2B5EF4-FFF2-40B4-BE49-F238E27FC236}">
                <a16:creationId xmlns:a16="http://schemas.microsoft.com/office/drawing/2014/main" id="{B56AEAD0-336F-4F06-B3A3-E9011619B9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612" y="4803017"/>
            <a:ext cx="1555950" cy="7779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kirt, Cloth, Fashion">
            <a:extLst>
              <a:ext uri="{FF2B5EF4-FFF2-40B4-BE49-F238E27FC236}">
                <a16:creationId xmlns:a16="http://schemas.microsoft.com/office/drawing/2014/main" id="{3982EDAD-BDB6-4AF0-9585-2D36864C74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390" y="4803017"/>
            <a:ext cx="1234140" cy="108726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ilk, Textile, Texture, Cotton, Fabric, Cloth, Satin">
            <a:extLst>
              <a:ext uri="{FF2B5EF4-FFF2-40B4-BE49-F238E27FC236}">
                <a16:creationId xmlns:a16="http://schemas.microsoft.com/office/drawing/2014/main" id="{931B7EA7-7B91-4FDA-8B18-1AB9BE8D9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1507" y="4923968"/>
            <a:ext cx="1488918" cy="9926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olice, Man, Stop, Strict, Stick, Angry, Hat, Green">
            <a:extLst>
              <a:ext uri="{FF2B5EF4-FFF2-40B4-BE49-F238E27FC236}">
                <a16:creationId xmlns:a16="http://schemas.microsoft.com/office/drawing/2014/main" id="{30FA411A-0A5F-44D1-96C9-64310D299F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6246" y="4642571"/>
            <a:ext cx="1259706" cy="11568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ophy, Achievement, Award, Cup, Merit, Prize, Sports">
            <a:extLst>
              <a:ext uri="{FF2B5EF4-FFF2-40B4-BE49-F238E27FC236}">
                <a16:creationId xmlns:a16="http://schemas.microsoft.com/office/drawing/2014/main" id="{BEEA166E-D30B-4AC9-A57B-805F73E314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8249" y="2818215"/>
            <a:ext cx="1164291" cy="14655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acket, Winter, Clothing, Cold, Wear, Coat">
            <a:extLst>
              <a:ext uri="{FF2B5EF4-FFF2-40B4-BE49-F238E27FC236}">
                <a16:creationId xmlns:a16="http://schemas.microsoft.com/office/drawing/2014/main" id="{A1B7C9EA-EEBE-4B35-8072-35BD84819D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6732" y="2681873"/>
            <a:ext cx="1214472" cy="1330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x, Cardboard, Cube, Isometric, Storage, Brown Box">
            <a:extLst>
              <a:ext uri="{FF2B5EF4-FFF2-40B4-BE49-F238E27FC236}">
                <a16:creationId xmlns:a16="http://schemas.microsoft.com/office/drawing/2014/main" id="{718D13DF-812E-4E45-81E6-5363604B20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5805" y="2708844"/>
            <a:ext cx="926528" cy="104397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A1F2FB7-187C-408B-8EE3-CDE758809928}"/>
              </a:ext>
            </a:extLst>
          </p:cNvPr>
          <p:cNvSpPr txBox="1"/>
          <p:nvPr/>
        </p:nvSpPr>
        <p:spPr>
          <a:xfrm>
            <a:off x="1885870" y="2817783"/>
            <a:ext cx="175716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dirty="0">
                <a:solidFill>
                  <a:srgbClr val="4472C4">
                    <a:lumMod val="50000"/>
                  </a:srgbClr>
                </a:solidFill>
                <a:latin typeface="Century Gothic" panose="020F0302020204030204"/>
              </a:rPr>
              <a:t>e.g.</a:t>
            </a:r>
            <a:endPar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Kids, Students, Back To School, Boy, Girl, Children">
            <a:extLst>
              <a:ext uri="{FF2B5EF4-FFF2-40B4-BE49-F238E27FC236}">
                <a16:creationId xmlns:a16="http://schemas.microsoft.com/office/drawing/2014/main" id="{9294016E-8179-48B7-9AC2-5EC7FA4CB0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7305" y="882618"/>
            <a:ext cx="1875203" cy="1259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petition, Symbol, Icon, Again, Arrow, Try Again">
            <a:extLst>
              <a:ext uri="{FF2B5EF4-FFF2-40B4-BE49-F238E27FC236}">
                <a16:creationId xmlns:a16="http://schemas.microsoft.com/office/drawing/2014/main" id="{310E55FE-CC7B-4D06-8B4D-D3E356B9ED9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390" y="891395"/>
            <a:ext cx="1015821" cy="101723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4160902A-84CD-43DD-BC3B-FBB499892F4E}"/>
              </a:ext>
            </a:extLst>
          </p:cNvPr>
          <p:cNvSpPr txBox="1"/>
          <p:nvPr/>
        </p:nvSpPr>
        <p:spPr>
          <a:xfrm>
            <a:off x="6325384" y="2010190"/>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Notebook, Diary, Planner, Organizer, Office, Calendar">
            <a:extLst>
              <a:ext uri="{FF2B5EF4-FFF2-40B4-BE49-F238E27FC236}">
                <a16:creationId xmlns:a16="http://schemas.microsoft.com/office/drawing/2014/main" id="{AB9211EC-BFDE-47E3-94A7-71E69DB29E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5366" y="925115"/>
            <a:ext cx="1817914" cy="13255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lette, Paints, Oil, Painting, Painter, Art, Brush">
            <a:extLst>
              <a:ext uri="{FF2B5EF4-FFF2-40B4-BE49-F238E27FC236}">
                <a16:creationId xmlns:a16="http://schemas.microsoft.com/office/drawing/2014/main" id="{7999CDF5-24CA-4E9A-AE9B-FA0672C98A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1566" y="831212"/>
            <a:ext cx="1567744" cy="109742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856626" y="1978393"/>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die Kunst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541666"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1662385" y="65971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29736" y="66542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sp>
        <p:nvSpPr>
          <p:cNvPr id="50" name="TextBox 49">
            <a:extLst>
              <a:ext uri="{FF2B5EF4-FFF2-40B4-BE49-F238E27FC236}">
                <a16:creationId xmlns:a16="http://schemas.microsoft.com/office/drawing/2014/main" id="{0253298C-FCDB-4DA3-A3C2-B9105EEB7430}"/>
              </a:ext>
            </a:extLst>
          </p:cNvPr>
          <p:cNvSpPr txBox="1"/>
          <p:nvPr/>
        </p:nvSpPr>
        <p:spPr>
          <a:xfrm>
            <a:off x="4091005" y="2025663"/>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Schüler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13701576-8B03-42DD-B3AF-25AA6112686D}"/>
              </a:ext>
            </a:extLst>
          </p:cNvPr>
          <p:cNvSpPr txBox="1"/>
          <p:nvPr/>
        </p:nvSpPr>
        <p:spPr>
          <a:xfrm>
            <a:off x="8761139" y="2050622"/>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Heft</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477236" y="67931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971363" y="66542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5" name="TextBox 54">
            <a:extLst>
              <a:ext uri="{FF2B5EF4-FFF2-40B4-BE49-F238E27FC236}">
                <a16:creationId xmlns:a16="http://schemas.microsoft.com/office/drawing/2014/main" id="{7598BDA3-586A-42F1-BF64-40D8BFAD7035}"/>
              </a:ext>
            </a:extLst>
          </p:cNvPr>
          <p:cNvSpPr txBox="1"/>
          <p:nvPr/>
        </p:nvSpPr>
        <p:spPr>
          <a:xfrm>
            <a:off x="1853934" y="3865567"/>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982206C0-12F8-4455-AB0B-3BF328D5FA61}"/>
              </a:ext>
            </a:extLst>
          </p:cNvPr>
          <p:cNvSpPr txBox="1"/>
          <p:nvPr/>
        </p:nvSpPr>
        <p:spPr>
          <a:xfrm>
            <a:off x="4091005" y="3850632"/>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Ding</a:t>
            </a:r>
          </a:p>
        </p:txBody>
      </p:sp>
      <p:sp>
        <p:nvSpPr>
          <p:cNvPr id="65" name="TextBox 64">
            <a:extLst>
              <a:ext uri="{FF2B5EF4-FFF2-40B4-BE49-F238E27FC236}">
                <a16:creationId xmlns:a16="http://schemas.microsoft.com/office/drawing/2014/main" id="{C6C36446-BA5B-418A-A02F-DC76FCDC6AEA}"/>
              </a:ext>
            </a:extLst>
          </p:cNvPr>
          <p:cNvSpPr txBox="1"/>
          <p:nvPr/>
        </p:nvSpPr>
        <p:spPr>
          <a:xfrm>
            <a:off x="6266472" y="3880673"/>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Jacke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95483B0D-9F56-493B-9EDF-6C4909B0FFBE}"/>
              </a:ext>
            </a:extLst>
          </p:cNvPr>
          <p:cNvSpPr txBox="1"/>
          <p:nvPr/>
        </p:nvSpPr>
        <p:spPr>
          <a:xfrm>
            <a:off x="8583889" y="3318984"/>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gewinnen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42">
            <a:extLst>
              <a:ext uri="{FF2B5EF4-FFF2-40B4-BE49-F238E27FC236}">
                <a16:creationId xmlns:a16="http://schemas.microsoft.com/office/drawing/2014/main" id="{6F0204D1-18D3-6744-9248-8DD3887EE8C1}"/>
              </a:ext>
            </a:extLst>
          </p:cNvPr>
          <p:cNvSpPr/>
          <p:nvPr/>
        </p:nvSpPr>
        <p:spPr>
          <a:xfrm>
            <a:off x="8454118" y="257960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29736" y="257180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940989" y="257960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662384" y="255710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67" name="TextBox 66">
            <a:extLst>
              <a:ext uri="{FF2B5EF4-FFF2-40B4-BE49-F238E27FC236}">
                <a16:creationId xmlns:a16="http://schemas.microsoft.com/office/drawing/2014/main" id="{3106B28A-8A0B-407F-955C-FF4FFDE6B970}"/>
              </a:ext>
            </a:extLst>
          </p:cNvPr>
          <p:cNvSpPr txBox="1"/>
          <p:nvPr/>
        </p:nvSpPr>
        <p:spPr>
          <a:xfrm>
            <a:off x="1885870" y="5771740"/>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streng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5A8D7EA8-EE5F-4E19-8938-129AD165502F}"/>
              </a:ext>
            </a:extLst>
          </p:cNvPr>
          <p:cNvSpPr txBox="1"/>
          <p:nvPr/>
        </p:nvSpPr>
        <p:spPr>
          <a:xfrm>
            <a:off x="4131832" y="5516137"/>
            <a:ext cx="1757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Gutschein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B3E124ED-CA70-4764-81F2-5E7029CE8C09}"/>
              </a:ext>
            </a:extLst>
          </p:cNvPr>
          <p:cNvSpPr txBox="1"/>
          <p:nvPr/>
        </p:nvSpPr>
        <p:spPr>
          <a:xfrm>
            <a:off x="6463720" y="5810488"/>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Rock</a:t>
            </a:r>
          </a:p>
        </p:txBody>
      </p:sp>
      <p:sp>
        <p:nvSpPr>
          <p:cNvPr id="73" name="TextBox 72">
            <a:extLst>
              <a:ext uri="{FF2B5EF4-FFF2-40B4-BE49-F238E27FC236}">
                <a16:creationId xmlns:a16="http://schemas.microsoft.com/office/drawing/2014/main" id="{143F00E7-FC8E-49DF-BBEC-55465398C9EE}"/>
              </a:ext>
            </a:extLst>
          </p:cNvPr>
          <p:cNvSpPr txBox="1"/>
          <p:nvPr/>
        </p:nvSpPr>
        <p:spPr>
          <a:xfrm>
            <a:off x="8567400" y="5843207"/>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Stoff</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29735" y="447819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72515" y="447818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3942455" y="448593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662384" y="446109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Tree>
    <p:extLst>
      <p:ext uri="{BB962C8B-B14F-4D97-AF65-F5344CB8AC3E}">
        <p14:creationId xmlns:p14="http://schemas.microsoft.com/office/powerpoint/2010/main" val="29257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37"/>
                                        </p:tgtEl>
                                      </p:cBhvr>
                                    </p:animEffect>
                                    <p:set>
                                      <p:cBhvr>
                                        <p:cTn id="12" dur="1" fill="hold">
                                          <p:stCondLst>
                                            <p:cond delay="19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38"/>
                                        </p:tgtEl>
                                      </p:cBhvr>
                                    </p:animEffect>
                                    <p:set>
                                      <p:cBhvr>
                                        <p:cTn id="17" dur="1" fill="hold">
                                          <p:stCondLst>
                                            <p:cond delay="19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39"/>
                                        </p:tgtEl>
                                      </p:cBhvr>
                                    </p:animEffect>
                                    <p:set>
                                      <p:cBhvr>
                                        <p:cTn id="22" dur="1" fill="hold">
                                          <p:stCondLst>
                                            <p:cond delay="1999"/>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40"/>
                                        </p:tgtEl>
                                      </p:cBhvr>
                                    </p:animEffect>
                                    <p:set>
                                      <p:cBhvr>
                                        <p:cTn id="27" dur="1" fill="hold">
                                          <p:stCondLst>
                                            <p:cond delay="19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41"/>
                                        </p:tgtEl>
                                      </p:cBhvr>
                                    </p:animEffect>
                                    <p:set>
                                      <p:cBhvr>
                                        <p:cTn id="32" dur="1" fill="hold">
                                          <p:stCondLst>
                                            <p:cond delay="19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42"/>
                                        </p:tgtEl>
                                      </p:cBhvr>
                                    </p:animEffect>
                                    <p:set>
                                      <p:cBhvr>
                                        <p:cTn id="37" dur="1" fill="hold">
                                          <p:stCondLst>
                                            <p:cond delay="1999"/>
                                          </p:stCondLst>
                                        </p:cTn>
                                        <p:tgtEl>
                                          <p:spTgt spid="4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43"/>
                                        </p:tgtEl>
                                      </p:cBhvr>
                                    </p:animEffect>
                                    <p:set>
                                      <p:cBhvr>
                                        <p:cTn id="42" dur="1" fill="hold">
                                          <p:stCondLst>
                                            <p:cond delay="1999"/>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46"/>
                                        </p:tgtEl>
                                      </p:cBhvr>
                                    </p:animEffect>
                                    <p:set>
                                      <p:cBhvr>
                                        <p:cTn id="47" dur="1" fill="hold">
                                          <p:stCondLst>
                                            <p:cond delay="1999"/>
                                          </p:stCondLst>
                                        </p:cTn>
                                        <p:tgtEl>
                                          <p:spTgt spid="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xit" presetSubtype="1" fill="hold" grpId="0" nodeType="clickEffect">
                                  <p:stCondLst>
                                    <p:cond delay="0"/>
                                  </p:stCondLst>
                                  <p:childTnLst>
                                    <p:animEffect transition="out" filter="wheel(1)">
                                      <p:cBhvr>
                                        <p:cTn id="51" dur="2000"/>
                                        <p:tgtEl>
                                          <p:spTgt spid="47"/>
                                        </p:tgtEl>
                                      </p:cBhvr>
                                    </p:animEffect>
                                    <p:set>
                                      <p:cBhvr>
                                        <p:cTn id="52" dur="1" fill="hold">
                                          <p:stCondLst>
                                            <p:cond delay="1999"/>
                                          </p:stCondLst>
                                        </p:cTn>
                                        <p:tgtEl>
                                          <p:spTgt spid="4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grpId="0" nodeType="clickEffect">
                                  <p:stCondLst>
                                    <p:cond delay="0"/>
                                  </p:stCondLst>
                                  <p:childTnLst>
                                    <p:animEffect transition="out" filter="wheel(1)">
                                      <p:cBhvr>
                                        <p:cTn id="56" dur="2000"/>
                                        <p:tgtEl>
                                          <p:spTgt spid="48"/>
                                        </p:tgtEl>
                                      </p:cBhvr>
                                    </p:animEffect>
                                    <p:set>
                                      <p:cBhvr>
                                        <p:cTn id="57" dur="1" fill="hold">
                                          <p:stCondLst>
                                            <p:cond delay="1999"/>
                                          </p:stCondLst>
                                        </p:cTn>
                                        <p:tgtEl>
                                          <p:spTgt spid="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xit" presetSubtype="1" fill="hold" grpId="0" nodeType="clickEffect">
                                  <p:stCondLst>
                                    <p:cond delay="0"/>
                                  </p:stCondLst>
                                  <p:childTnLst>
                                    <p:animEffect transition="out" filter="wheel(1)">
                                      <p:cBhvr>
                                        <p:cTn id="61" dur="2000"/>
                                        <p:tgtEl>
                                          <p:spTgt spid="49"/>
                                        </p:tgtEl>
                                      </p:cBhvr>
                                    </p:animEffect>
                                    <p:set>
                                      <p:cBhvr>
                                        <p:cTn id="62" dur="1" fill="hold">
                                          <p:stCondLst>
                                            <p:cond delay="1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39" grpId="0" animBg="1"/>
      <p:bldP spid="37" grpId="0" animBg="1"/>
      <p:bldP spid="43" grpId="0" animBg="1"/>
      <p:bldP spid="42" grpId="0" animBg="1"/>
      <p:bldP spid="41" grpId="0" animBg="1"/>
      <p:bldP spid="40" grpId="0" animBg="1"/>
      <p:bldP spid="48" grpId="0" animBg="1"/>
      <p:bldP spid="49" grpId="0" animBg="1"/>
      <p:bldP spid="47"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68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Pronomen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use pronouns to replace nouns that we do not need to repeat.</a:t>
            </a:r>
          </a:p>
        </p:txBody>
      </p:sp>
      <p:sp>
        <p:nvSpPr>
          <p:cNvPr id="8" name="TextBox 7">
            <a:extLst>
              <a:ext uri="{FF2B5EF4-FFF2-40B4-BE49-F238E27FC236}">
                <a16:creationId xmlns:a16="http://schemas.microsoft.com/office/drawing/2014/main" id="{A0F5E04B-80A8-46CB-8071-0D8981AC2626}"/>
              </a:ext>
            </a:extLst>
          </p:cNvPr>
          <p:cNvSpPr txBox="1"/>
          <p:nvPr/>
        </p:nvSpPr>
        <p:spPr>
          <a:xfrm>
            <a:off x="196195" y="1830043"/>
            <a:ext cx="116472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 pronoun may change, depending on whether it is the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 </a:t>
            </a:r>
          </a:p>
        </p:txBody>
      </p:sp>
      <p:sp>
        <p:nvSpPr>
          <p:cNvPr id="9" name="Rectangle 8">
            <a:extLst>
              <a:ext uri="{FF2B5EF4-FFF2-40B4-BE49-F238E27FC236}">
                <a16:creationId xmlns:a16="http://schemas.microsoft.com/office/drawing/2014/main" id="{FD2F1299-C72E-43C9-9419-AF0EB8745FDA}"/>
              </a:ext>
            </a:extLst>
          </p:cNvPr>
          <p:cNvSpPr/>
          <p:nvPr/>
        </p:nvSpPr>
        <p:spPr>
          <a:xfrm>
            <a:off x="458185" y="395610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500389" y="350326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776215" y="350326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5052041" y="3503265"/>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443741" y="394557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734011" y="394517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10378CE-28DF-4787-BE40-A8A8E42D21B9}"/>
              </a:ext>
            </a:extLst>
          </p:cNvPr>
          <p:cNvSpPr txBox="1"/>
          <p:nvPr/>
        </p:nvSpPr>
        <p:spPr>
          <a:xfrm>
            <a:off x="4797884" y="395610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458181" y="443008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443737" y="441955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734007" y="441915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797880" y="443008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7088154" y="3951036"/>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 / am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87D3862B-D704-4B55-83CA-5772D97EF654}"/>
              </a:ext>
            </a:extLst>
          </p:cNvPr>
          <p:cNvSpPr/>
          <p:nvPr/>
        </p:nvSpPr>
        <p:spPr>
          <a:xfrm>
            <a:off x="458180" y="494665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443736" y="493613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734006" y="493573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1FC723A-B5BA-4CAC-A88E-62D66A7A13AE}"/>
              </a:ext>
            </a:extLst>
          </p:cNvPr>
          <p:cNvSpPr txBox="1"/>
          <p:nvPr/>
        </p:nvSpPr>
        <p:spPr>
          <a:xfrm>
            <a:off x="4797879" y="494665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0DA91D46-9E96-43A9-9685-D29E3E6985B5}"/>
              </a:ext>
            </a:extLst>
          </p:cNvPr>
          <p:cNvSpPr/>
          <p:nvPr/>
        </p:nvSpPr>
        <p:spPr>
          <a:xfrm>
            <a:off x="458176" y="542063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443732" y="541010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734002" y="540970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fragt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265ABEF-9C7A-42B0-8E9C-CA423DEEAC08}"/>
              </a:ext>
            </a:extLst>
          </p:cNvPr>
          <p:cNvSpPr txBox="1"/>
          <p:nvPr/>
        </p:nvSpPr>
        <p:spPr>
          <a:xfrm>
            <a:off x="4797875" y="5420632"/>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7088153" y="4448594"/>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 / are</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7088153" y="4910459"/>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asks / is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7105693" y="5383766"/>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asks /</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563867" y="3207951"/>
            <a:ext cx="3986667" cy="642747"/>
          </a:xfrm>
          <a:prstGeom prst="wedgeRoundRectCallout">
            <a:avLst>
              <a:gd name="adj1" fmla="val -59562"/>
              <a:gd name="adj2" fmla="val 2769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2</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2117497" y="2745039"/>
            <a:ext cx="3986667" cy="642747"/>
          </a:xfrm>
          <a:prstGeom prst="wedgeRoundRectCallout">
            <a:avLst>
              <a:gd name="adj1" fmla="val -56178"/>
              <a:gd name="adj2" fmla="val 48681"/>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1800" b="0" i="0" u="sng"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case is also called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Row 1</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nominative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9548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28097"/>
            <a:ext cx="5951095" cy="869950"/>
          </a:xfrm>
          <a:prstGeom prst="rect">
            <a:avLst/>
          </a:prstGeom>
        </p:spPr>
      </p:pic>
      <p:sp>
        <p:nvSpPr>
          <p:cNvPr id="4" name="Title 3"/>
          <p:cNvSpPr>
            <a:spLocks noGrp="1"/>
          </p:cNvSpPr>
          <p:nvPr>
            <p:ph type="title"/>
          </p:nvPr>
        </p:nvSpPr>
        <p:spPr>
          <a:xfrm>
            <a:off x="0" y="294041"/>
            <a:ext cx="5426438" cy="707849"/>
          </a:xfrm>
        </p:spPr>
        <p:txBody>
          <a:bodyPr>
            <a:normAutofit/>
          </a:bodyPr>
          <a:lstStyle/>
          <a:p>
            <a:r>
              <a:rPr lang="en-GB" sz="3600" b="1" dirty="0" err="1">
                <a:solidFill>
                  <a:schemeClr val="bg1"/>
                </a:solidFill>
              </a:rPr>
              <a:t>Pronomen</a:t>
            </a:r>
            <a:r>
              <a:rPr lang="en-GB" sz="3600" b="1" dirty="0">
                <a:solidFill>
                  <a:schemeClr val="bg1"/>
                </a:solidFill>
              </a:rPr>
              <a:t> [R3 –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183" y="1198047"/>
            <a:ext cx="72559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after certain verbs, </a:t>
            </a:r>
            <a:r>
              <a:rPr lang="en-US" sz="2000" dirty="0">
                <a:solidFill>
                  <a:srgbClr val="4472C4">
                    <a:lumMod val="50000"/>
                  </a:srgbClr>
                </a:solidFill>
                <a:latin typeface="Century Gothic" panose="020F0302020204030204"/>
              </a:rPr>
              <a:t>we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object pronouns instead:</a:t>
            </a:r>
          </a:p>
        </p:txBody>
      </p:sp>
      <p:sp>
        <p:nvSpPr>
          <p:cNvPr id="6" name="TextBox 5">
            <a:extLst>
              <a:ext uri="{FF2B5EF4-FFF2-40B4-BE49-F238E27FC236}">
                <a16:creationId xmlns:a16="http://schemas.microsoft.com/office/drawing/2014/main" id="{C19970E2-530F-48B8-ADD0-82B7DDB9F36A}"/>
              </a:ext>
            </a:extLst>
          </p:cNvPr>
          <p:cNvSpPr txBox="1"/>
          <p:nvPr/>
        </p:nvSpPr>
        <p:spPr>
          <a:xfrm>
            <a:off x="127474" y="1896298"/>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a:t>
            </a:r>
          </a:p>
        </p:txBody>
      </p:sp>
      <p:sp>
        <p:nvSpPr>
          <p:cNvPr id="42" name="TextBox 41">
            <a:extLst>
              <a:ext uri="{FF2B5EF4-FFF2-40B4-BE49-F238E27FC236}">
                <a16:creationId xmlns:a16="http://schemas.microsoft.com/office/drawing/2014/main" id="{79B00710-EF2D-4265-A522-1E543BEDBA5C}"/>
              </a:ext>
            </a:extLst>
          </p:cNvPr>
          <p:cNvSpPr txBox="1"/>
          <p:nvPr/>
        </p:nvSpPr>
        <p:spPr>
          <a:xfrm>
            <a:off x="518648" y="223843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794474" y="223843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5070300" y="2238435"/>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28" name="Rectangle 27">
            <a:extLst>
              <a:ext uri="{FF2B5EF4-FFF2-40B4-BE49-F238E27FC236}">
                <a16:creationId xmlns:a16="http://schemas.microsoft.com/office/drawing/2014/main" id="{FD2F1299-C72E-43C9-9419-AF0EB8745FDA}"/>
              </a:ext>
            </a:extLst>
          </p:cNvPr>
          <p:cNvSpPr/>
          <p:nvPr/>
        </p:nvSpPr>
        <p:spPr>
          <a:xfrm>
            <a:off x="458185" y="267829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95ECBE0-E538-4C25-BE14-494638A8E161}"/>
              </a:ext>
            </a:extLst>
          </p:cNvPr>
          <p:cNvSpPr txBox="1"/>
          <p:nvPr/>
        </p:nvSpPr>
        <p:spPr>
          <a:xfrm>
            <a:off x="443741" y="266777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0" name="TextBox 29">
            <a:extLst>
              <a:ext uri="{FF2B5EF4-FFF2-40B4-BE49-F238E27FC236}">
                <a16:creationId xmlns:a16="http://schemas.microsoft.com/office/drawing/2014/main" id="{3BBAE92B-CB89-449F-A9DC-052321CC0470}"/>
              </a:ext>
            </a:extLst>
          </p:cNvPr>
          <p:cNvSpPr txBox="1"/>
          <p:nvPr/>
        </p:nvSpPr>
        <p:spPr>
          <a:xfrm>
            <a:off x="2734011" y="266737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frage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10378CE-28DF-4787-BE40-A8A8E42D21B9}"/>
              </a:ext>
            </a:extLst>
          </p:cNvPr>
          <p:cNvSpPr txBox="1"/>
          <p:nvPr/>
        </p:nvSpPr>
        <p:spPr>
          <a:xfrm>
            <a:off x="4797884" y="267829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32" name="Rectangle 31">
            <a:extLst>
              <a:ext uri="{FF2B5EF4-FFF2-40B4-BE49-F238E27FC236}">
                <a16:creationId xmlns:a16="http://schemas.microsoft.com/office/drawing/2014/main" id="{8DF0B373-E96B-4CF6-BADB-BA5855E95F3D}"/>
              </a:ext>
            </a:extLst>
          </p:cNvPr>
          <p:cNvSpPr/>
          <p:nvPr/>
        </p:nvSpPr>
        <p:spPr>
          <a:xfrm>
            <a:off x="458181" y="315227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FF88389-50DB-4374-AEE2-634484FF9A26}"/>
              </a:ext>
            </a:extLst>
          </p:cNvPr>
          <p:cNvSpPr txBox="1"/>
          <p:nvPr/>
        </p:nvSpPr>
        <p:spPr>
          <a:xfrm>
            <a:off x="443737" y="314174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0E53584-7D80-4965-9B9B-ABAB7EEB5AB6}"/>
              </a:ext>
            </a:extLst>
          </p:cNvPr>
          <p:cNvSpPr txBox="1"/>
          <p:nvPr/>
        </p:nvSpPr>
        <p:spPr>
          <a:xfrm>
            <a:off x="2734007" y="314134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2A808DD-C522-4799-80CA-BCE99961C68F}"/>
              </a:ext>
            </a:extLst>
          </p:cNvPr>
          <p:cNvSpPr txBox="1"/>
          <p:nvPr/>
        </p:nvSpPr>
        <p:spPr>
          <a:xfrm>
            <a:off x="4797880" y="3152272"/>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dir.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4FE0846-F270-4AA3-B991-D1A79FFBFF50}"/>
              </a:ext>
            </a:extLst>
          </p:cNvPr>
          <p:cNvSpPr txBox="1"/>
          <p:nvPr/>
        </p:nvSpPr>
        <p:spPr>
          <a:xfrm>
            <a:off x="7088154" y="2673228"/>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ask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 asking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ectangle 36">
            <a:extLst>
              <a:ext uri="{FF2B5EF4-FFF2-40B4-BE49-F238E27FC236}">
                <a16:creationId xmlns:a16="http://schemas.microsoft.com/office/drawing/2014/main" id="{87D3862B-D704-4B55-83CA-5772D97EF654}"/>
              </a:ext>
            </a:extLst>
          </p:cNvPr>
          <p:cNvSpPr/>
          <p:nvPr/>
        </p:nvSpPr>
        <p:spPr>
          <a:xfrm>
            <a:off x="458180" y="366885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A6169C8-D488-4387-8684-E961AA459773}"/>
              </a:ext>
            </a:extLst>
          </p:cNvPr>
          <p:cNvSpPr txBox="1"/>
          <p:nvPr/>
        </p:nvSpPr>
        <p:spPr>
          <a:xfrm>
            <a:off x="443736" y="36583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Du</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677415E1-09FE-49F5-90CF-3029E0067AEC}"/>
              </a:ext>
            </a:extLst>
          </p:cNvPr>
          <p:cNvSpPr txBox="1"/>
          <p:nvPr/>
        </p:nvSpPr>
        <p:spPr>
          <a:xfrm>
            <a:off x="2734006" y="36579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11FC723A-B5BA-4CAC-A88E-62D66A7A13AE}"/>
              </a:ext>
            </a:extLst>
          </p:cNvPr>
          <p:cNvSpPr txBox="1"/>
          <p:nvPr/>
        </p:nvSpPr>
        <p:spPr>
          <a:xfrm>
            <a:off x="4797879" y="366885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mir.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0DA91D46-9E96-43A9-9685-D29E3E6985B5}"/>
              </a:ext>
            </a:extLst>
          </p:cNvPr>
          <p:cNvSpPr/>
          <p:nvPr/>
        </p:nvSpPr>
        <p:spPr>
          <a:xfrm>
            <a:off x="458176" y="41428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39149C-BCC2-475D-9C23-C1B4D81C76DD}"/>
              </a:ext>
            </a:extLst>
          </p:cNvPr>
          <p:cNvSpPr txBox="1"/>
          <p:nvPr/>
        </p:nvSpPr>
        <p:spPr>
          <a:xfrm>
            <a:off x="443732" y="413229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28E73BA-96FE-4737-A6F7-1B98064BC8F7}"/>
              </a:ext>
            </a:extLst>
          </p:cNvPr>
          <p:cNvSpPr txBox="1"/>
          <p:nvPr/>
        </p:nvSpPr>
        <p:spPr>
          <a:xfrm>
            <a:off x="2734002" y="413189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265ABEF-9C7A-42B0-8E9C-CA423DEEAC08}"/>
              </a:ext>
            </a:extLst>
          </p:cNvPr>
          <p:cNvSpPr txBox="1"/>
          <p:nvPr/>
        </p:nvSpPr>
        <p:spPr>
          <a:xfrm>
            <a:off x="4797875" y="414282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ihm.</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45A1655-3AB5-4459-B0F0-8F5B34D73911}"/>
              </a:ext>
            </a:extLst>
          </p:cNvPr>
          <p:cNvSpPr txBox="1"/>
          <p:nvPr/>
        </p:nvSpPr>
        <p:spPr>
          <a:xfrm>
            <a:off x="7088153" y="3170786"/>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you.</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8CEBAD4-3C92-4AB6-8ED3-1255442259ED}"/>
              </a:ext>
            </a:extLst>
          </p:cNvPr>
          <p:cNvSpPr txBox="1"/>
          <p:nvPr/>
        </p:nvSpPr>
        <p:spPr>
          <a:xfrm>
            <a:off x="7088153" y="3679543"/>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are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458176" y="46342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539149C-BCC2-475D-9C23-C1B4D81C76DD}"/>
              </a:ext>
            </a:extLst>
          </p:cNvPr>
          <p:cNvSpPr txBox="1"/>
          <p:nvPr/>
        </p:nvSpPr>
        <p:spPr>
          <a:xfrm>
            <a:off x="443732" y="462369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728E73BA-96FE-4737-A6F7-1B98064BC8F7}"/>
              </a:ext>
            </a:extLst>
          </p:cNvPr>
          <p:cNvSpPr txBox="1"/>
          <p:nvPr/>
        </p:nvSpPr>
        <p:spPr>
          <a:xfrm>
            <a:off x="2734002" y="462329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antworte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5265ABEF-9C7A-42B0-8E9C-CA423DEEAC08}"/>
              </a:ext>
            </a:extLst>
          </p:cNvPr>
          <p:cNvSpPr txBox="1"/>
          <p:nvPr/>
        </p:nvSpPr>
        <p:spPr>
          <a:xfrm>
            <a:off x="4797875" y="463422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45A1655-3AB5-4459-B0F0-8F5B34D73911}"/>
              </a:ext>
            </a:extLst>
          </p:cNvPr>
          <p:cNvSpPr txBox="1"/>
          <p:nvPr/>
        </p:nvSpPr>
        <p:spPr>
          <a:xfrm>
            <a:off x="7123323" y="4155520"/>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him/it.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7111601" y="4601001"/>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answer / am answering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5922" y="5140253"/>
            <a:ext cx="1200150" cy="122491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5751" y="5140253"/>
            <a:ext cx="1175861" cy="1188720"/>
          </a:xfrm>
          <a:prstGeom prst="rect">
            <a:avLst/>
          </a:prstGeom>
        </p:spPr>
      </p:pic>
      <p:sp>
        <p:nvSpPr>
          <p:cNvPr id="10" name="Oval Callout 9"/>
          <p:cNvSpPr/>
          <p:nvPr/>
        </p:nvSpPr>
        <p:spPr>
          <a:xfrm>
            <a:off x="9106543" y="5105260"/>
            <a:ext cx="2407298" cy="1024540"/>
          </a:xfrm>
          <a:prstGeom prst="wedgeEllipseCallout">
            <a:avLst>
              <a:gd name="adj1" fmla="val -70445"/>
              <a:gd name="adj2" fmla="val 1869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Mutti, ich antworte </a:t>
            </a:r>
            <a:r>
              <a:rPr kumimoji="0" lang="en-GB" sz="2000" b="1" i="0" u="none" strike="noStrike" kern="1200" cap="none" spc="0" normalizeH="0" baseline="0" noProof="0">
                <a:ln>
                  <a:noFill/>
                </a:ln>
                <a:solidFill>
                  <a:srgbClr val="E87D1E"/>
                </a:solidFill>
                <a:effectLst/>
                <a:uLnTx/>
                <a:uFillTx/>
                <a:latin typeface="Century Gothic" panose="020F0302020204030204"/>
                <a:ea typeface="+mn-ea"/>
                <a:cs typeface="+mn-cs"/>
              </a:rPr>
              <a:t>ihm</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a:t>
            </a:r>
          </a:p>
        </p:txBody>
      </p:sp>
      <p:sp>
        <p:nvSpPr>
          <p:cNvPr id="62" name="Oval Callout 61"/>
          <p:cNvSpPr/>
          <p:nvPr/>
        </p:nvSpPr>
        <p:spPr>
          <a:xfrm>
            <a:off x="4722842" y="5752710"/>
            <a:ext cx="3027229" cy="1086112"/>
          </a:xfrm>
          <a:prstGeom prst="wedgeEllipseCallout">
            <a:avLst>
              <a:gd name="adj1" fmla="val 48038"/>
              <a:gd name="adj2" fmla="val -44408"/>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Wolfgang, und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antworte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dir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3" name="Oval Callout 62"/>
          <p:cNvSpPr/>
          <p:nvPr/>
        </p:nvSpPr>
        <p:spPr>
          <a:xfrm>
            <a:off x="3836522" y="4945190"/>
            <a:ext cx="2407298" cy="894614"/>
          </a:xfrm>
          <a:prstGeom prst="wedgeEllipseCallout">
            <a:avLst>
              <a:gd name="adj1" fmla="val -66535"/>
              <a:gd name="adj2" fmla="val 3673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Mutti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frage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4" name="Oval Callout 63"/>
          <p:cNvSpPr/>
          <p:nvPr/>
        </p:nvSpPr>
        <p:spPr>
          <a:xfrm>
            <a:off x="86865" y="5235186"/>
            <a:ext cx="2407298" cy="894614"/>
          </a:xfrm>
          <a:prstGeom prst="wedgeEllipseCallout">
            <a:avLst>
              <a:gd name="adj1" fmla="val 58237"/>
              <a:gd name="adj2" fmla="val 3746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Mia, ich frage dich!</a:t>
            </a:r>
          </a:p>
        </p:txBody>
      </p:sp>
      <p:sp>
        <p:nvSpPr>
          <p:cNvPr id="65" name="Rounded Rectangular Callout 64"/>
          <p:cNvSpPr/>
          <p:nvPr/>
        </p:nvSpPr>
        <p:spPr>
          <a:xfrm>
            <a:off x="8085137" y="812521"/>
            <a:ext cx="3989525" cy="1896662"/>
          </a:xfrm>
          <a:prstGeom prst="wedgeRoundRectCallout">
            <a:avLst>
              <a:gd name="adj1" fmla="val -59696"/>
              <a:gd name="adj2" fmla="val 349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verb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always followed by Row 2 (accusative –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direct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object);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antworten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always followed by Row 3 (dative – or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indirect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object).</a:t>
            </a:r>
          </a:p>
        </p:txBody>
      </p:sp>
      <p:sp>
        <p:nvSpPr>
          <p:cNvPr id="68" name="Rounded Rectangular Callout 67"/>
          <p:cNvSpPr/>
          <p:nvPr/>
        </p:nvSpPr>
        <p:spPr>
          <a:xfrm>
            <a:off x="6922220" y="3632089"/>
            <a:ext cx="4349995" cy="1347680"/>
          </a:xfrm>
          <a:prstGeom prst="wedgeRoundRectCallout">
            <a:avLst>
              <a:gd name="adj1" fmla="val -27985"/>
              <a:gd name="adj2" fmla="val 6634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ometimes these R3 (dative) pronouns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etc., but they can just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1" name="Picture 50" descr="A picture containing shirt&#10;&#10;Description automatically generated">
            <a:extLst>
              <a:ext uri="{FF2B5EF4-FFF2-40B4-BE49-F238E27FC236}">
                <a16:creationId xmlns:a16="http://schemas.microsoft.com/office/drawing/2014/main" id="{40521D72-2F5F-4B30-8424-93E88FBD1D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762" y="3632089"/>
            <a:ext cx="1039163" cy="1617975"/>
          </a:xfrm>
          <a:prstGeom prst="rect">
            <a:avLst/>
          </a:prstGeom>
        </p:spPr>
      </p:pic>
    </p:spTree>
    <p:extLst>
      <p:ext uri="{BB962C8B-B14F-4D97-AF65-F5344CB8AC3E}">
        <p14:creationId xmlns:p14="http://schemas.microsoft.com/office/powerpoint/2010/main" val="5194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18.WG.1.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18.mia.1. ja Wolfgang.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18.WG.1.wav"/>
                                        </p:tgtEl>
                                      </p:cMediaNode>
                                    </p:audio>
                                  </p:subTnLst>
                                </p:cTn>
                              </p:par>
                              <p:par>
                                <p:cTn id="109" presetID="1" presetClass="exit" presetSubtype="0" fill="hold" grpId="1" nodeType="withEffect">
                                  <p:stCondLst>
                                    <p:cond delay="0"/>
                                  </p:stCondLst>
                                  <p:childTnLst>
                                    <p:set>
                                      <p:cBhvr>
                                        <p:cTn id="110" dur="1" fill="hold">
                                          <p:stCondLst>
                                            <p:cond delay="0"/>
                                          </p:stCondLst>
                                        </p:cTn>
                                        <p:tgtEl>
                                          <p:spTgt spid="62"/>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18.mia.1. ja Wolfgang.wav"/>
                                        </p:tgtEl>
                                      </p:cMediaNode>
                                    </p:audio>
                                  </p:sub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5" name="18.WG.2.wav"/>
                                        </p:tgtEl>
                                      </p:cMediaNode>
                                    </p:audio>
                                  </p:subTnLst>
                                </p:cTn>
                              </p:par>
                              <p:par>
                                <p:cTn id="113" presetID="1"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18.mia.2. Mutti.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42" grpId="0" animBg="1"/>
      <p:bldP spid="43" grpId="0" animBg="1"/>
      <p:bldP spid="44" grpId="0" animBg="1"/>
      <p:bldP spid="28" grpId="0" animBg="1"/>
      <p:bldP spid="29" grpId="0"/>
      <p:bldP spid="30" grpId="0"/>
      <p:bldP spid="31" grpId="0"/>
      <p:bldP spid="32" grpId="0" animBg="1"/>
      <p:bldP spid="33" grpId="0"/>
      <p:bldP spid="34" grpId="0"/>
      <p:bldP spid="35" grpId="0"/>
      <p:bldP spid="36"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10" grpId="0" animBg="1"/>
      <p:bldP spid="62" grpId="0" animBg="1"/>
      <p:bldP spid="62" grpId="1" animBg="1"/>
      <p:bldP spid="63" grpId="0" animBg="1"/>
      <p:bldP spid="64" grpId="0" animBg="1"/>
      <p:bldP spid="64" grpId="1" animBg="1"/>
      <p:bldP spid="65"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02928" cy="869950"/>
          </a:xfrm>
          <a:prstGeom prst="rect">
            <a:avLst/>
          </a:prstGeom>
        </p:spPr>
      </p:pic>
      <p:sp>
        <p:nvSpPr>
          <p:cNvPr id="4" name="Title 3"/>
          <p:cNvSpPr>
            <a:spLocks noGrp="1"/>
          </p:cNvSpPr>
          <p:nvPr>
            <p:ph type="title"/>
          </p:nvPr>
        </p:nvSpPr>
        <p:spPr>
          <a:xfrm>
            <a:off x="0" y="294041"/>
            <a:ext cx="4935255" cy="707849"/>
          </a:xfrm>
        </p:spPr>
        <p:txBody>
          <a:bodyPr>
            <a:normAutofit/>
          </a:bodyPr>
          <a:lstStyle/>
          <a:p>
            <a:r>
              <a:rPr lang="en-GB" sz="3600" b="1" dirty="0" err="1">
                <a:solidFill>
                  <a:schemeClr val="bg1"/>
                </a:solidFill>
              </a:rPr>
              <a:t>Im</a:t>
            </a:r>
            <a:r>
              <a:rPr lang="en-GB" sz="3600" b="1" dirty="0">
                <a:solidFill>
                  <a:schemeClr val="bg1"/>
                </a:solidFill>
              </a:rPr>
              <a:t> </a:t>
            </a:r>
            <a:r>
              <a:rPr lang="en-GB" sz="3600" b="1" dirty="0" err="1">
                <a:solidFill>
                  <a:schemeClr val="bg1"/>
                </a:solidFill>
              </a:rPr>
              <a:t>Klassenzimmer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0" y="1193849"/>
            <a:ext cx="11777328" cy="830997"/>
          </a:xfrm>
          <a:prstGeom prst="rect">
            <a:avLst/>
          </a:prstGeom>
          <a:noFill/>
        </p:spPr>
        <p:txBody>
          <a:bodyPr wrap="square" rtlCol="0">
            <a:spAutoFit/>
          </a:bodyPr>
          <a:lstStyle/>
          <a:p>
            <a:r>
              <a:rPr lang="en-US" sz="2400" dirty="0">
                <a:solidFill>
                  <a:schemeClr val="accent5">
                    <a:lumMod val="50000"/>
                  </a:schemeClr>
                </a:solidFill>
              </a:rPr>
              <a:t>Herr </a:t>
            </a:r>
            <a:r>
              <a:rPr lang="en-US" sz="2400" dirty="0" err="1">
                <a:solidFill>
                  <a:schemeClr val="accent5">
                    <a:lumMod val="50000"/>
                  </a:schemeClr>
                </a:solidFill>
              </a:rPr>
              <a:t>Mürrisch</a:t>
            </a:r>
            <a:r>
              <a:rPr lang="en-US" sz="2400" dirty="0">
                <a:solidFill>
                  <a:schemeClr val="accent5">
                    <a:lumMod val="50000"/>
                  </a:schemeClr>
                </a:solidFill>
              </a:rPr>
              <a:t> hat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schlechten</a:t>
            </a:r>
            <a:r>
              <a:rPr lang="en-US" sz="2400" dirty="0">
                <a:solidFill>
                  <a:schemeClr val="accent5">
                    <a:lumMod val="50000"/>
                  </a:schemeClr>
                </a:solidFill>
              </a:rPr>
              <a:t> Tag! </a:t>
            </a:r>
            <a:r>
              <a:rPr lang="en-US" sz="2400" dirty="0" err="1">
                <a:solidFill>
                  <a:schemeClr val="accent5">
                    <a:lumMod val="50000"/>
                  </a:schemeClr>
                </a:solidFill>
              </a:rPr>
              <a:t>Alle</a:t>
            </a:r>
            <a:r>
              <a:rPr lang="en-US" sz="2400" dirty="0">
                <a:solidFill>
                  <a:schemeClr val="accent5">
                    <a:lumMod val="50000"/>
                  </a:schemeClr>
                </a:solidFill>
              </a:rPr>
              <a:t> </a:t>
            </a:r>
            <a:r>
              <a:rPr lang="en-US" sz="2400" dirty="0" err="1">
                <a:solidFill>
                  <a:schemeClr val="accent5">
                    <a:lumMod val="50000"/>
                  </a:schemeClr>
                </a:solidFill>
              </a:rPr>
              <a:t>Schüler</a:t>
            </a:r>
            <a:r>
              <a:rPr lang="en-US" sz="2400" dirty="0">
                <a:solidFill>
                  <a:schemeClr val="accent5">
                    <a:lumMod val="50000"/>
                  </a:schemeClr>
                </a:solidFill>
              </a:rPr>
              <a:t> </a:t>
            </a:r>
            <a:r>
              <a:rPr lang="en-US" sz="2400" dirty="0" err="1">
                <a:solidFill>
                  <a:schemeClr val="accent5">
                    <a:lumMod val="50000"/>
                  </a:schemeClr>
                </a:solidFill>
              </a:rPr>
              <a:t>reden</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 – 8.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Pronomen</a:t>
            </a:r>
            <a:r>
              <a:rPr lang="en-US" sz="2400" dirty="0">
                <a:solidFill>
                  <a:schemeClr val="accent5">
                    <a:lumMod val="50000"/>
                  </a:schemeClr>
                </a:solidFill>
              </a:rPr>
              <a:t> </a:t>
            </a:r>
            <a:r>
              <a:rPr lang="en-US" sz="2400" dirty="0" err="1">
                <a:solidFill>
                  <a:schemeClr val="accent5">
                    <a:lumMod val="50000"/>
                  </a:schemeClr>
                </a:solidFill>
              </a:rPr>
              <a:t>direkt</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indirekt</a:t>
            </a:r>
            <a:r>
              <a:rPr lang="en-US" sz="2400" dirty="0">
                <a:solidFill>
                  <a:schemeClr val="accent5">
                    <a:lumMod val="50000"/>
                  </a:schemeClr>
                </a:solidFill>
              </a:rPr>
              <a:t>? </a:t>
            </a:r>
          </a:p>
        </p:txBody>
      </p:sp>
      <p:pic>
        <p:nvPicPr>
          <p:cNvPr id="43" name="Picture 42" descr="A picture containing text&#10;&#10;Description automatically generated">
            <a:extLst>
              <a:ext uri="{FF2B5EF4-FFF2-40B4-BE49-F238E27FC236}">
                <a16:creationId xmlns:a16="http://schemas.microsoft.com/office/drawing/2014/main" id="{CE9EB167-96E0-B54C-9219-FE54F742A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7703" y="3429000"/>
            <a:ext cx="1918946" cy="1958544"/>
          </a:xfrm>
          <a:prstGeom prst="rect">
            <a:avLst/>
          </a:prstGeom>
        </p:spPr>
      </p:pic>
      <p:pic>
        <p:nvPicPr>
          <p:cNvPr id="44" name="Picture 43" descr="A cartoon of a person&#10;&#10;Description automatically generated with low confidence">
            <a:extLst>
              <a:ext uri="{FF2B5EF4-FFF2-40B4-BE49-F238E27FC236}">
                <a16:creationId xmlns:a16="http://schemas.microsoft.com/office/drawing/2014/main" id="{D971C889-F3E7-EE4E-9C33-7853E632F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171" y="3629687"/>
            <a:ext cx="1203248" cy="1956639"/>
          </a:xfrm>
          <a:prstGeom prst="rect">
            <a:avLst/>
          </a:prstGeom>
        </p:spPr>
      </p:pic>
      <p:sp>
        <p:nvSpPr>
          <p:cNvPr id="45" name="Speech Bubble: Rectangle with Corners Rounded 17">
            <a:extLst>
              <a:ext uri="{FF2B5EF4-FFF2-40B4-BE49-F238E27FC236}">
                <a16:creationId xmlns:a16="http://schemas.microsoft.com/office/drawing/2014/main" id="{2E5883AE-F9C1-6A41-A5DD-3F13769E6746}"/>
              </a:ext>
            </a:extLst>
          </p:cNvPr>
          <p:cNvSpPr/>
          <p:nvPr/>
        </p:nvSpPr>
        <p:spPr>
          <a:xfrm>
            <a:off x="710316" y="3399419"/>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Speech Bubble: Rectangle with Corners Rounded 18">
            <a:extLst>
              <a:ext uri="{FF2B5EF4-FFF2-40B4-BE49-F238E27FC236}">
                <a16:creationId xmlns:a16="http://schemas.microsoft.com/office/drawing/2014/main" id="{7A5A0F49-B3F8-F54E-BC91-0B782E3E49E6}"/>
              </a:ext>
            </a:extLst>
          </p:cNvPr>
          <p:cNvSpPr/>
          <p:nvPr/>
        </p:nvSpPr>
        <p:spPr>
          <a:xfrm>
            <a:off x="2287774" y="2975257"/>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Speech Bubble: Rectangle with Corners Rounded 19">
            <a:extLst>
              <a:ext uri="{FF2B5EF4-FFF2-40B4-BE49-F238E27FC236}">
                <a16:creationId xmlns:a16="http://schemas.microsoft.com/office/drawing/2014/main" id="{25C41CA1-BF96-394D-874D-B32D9C182B56}"/>
              </a:ext>
            </a:extLst>
          </p:cNvPr>
          <p:cNvSpPr/>
          <p:nvPr/>
        </p:nvSpPr>
        <p:spPr>
          <a:xfrm>
            <a:off x="4865531" y="3716914"/>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Rectangle with Corners Rounded 20">
            <a:extLst>
              <a:ext uri="{FF2B5EF4-FFF2-40B4-BE49-F238E27FC236}">
                <a16:creationId xmlns:a16="http://schemas.microsoft.com/office/drawing/2014/main" id="{6B592DA3-1ED4-DE40-A630-0D92AEE45CA8}"/>
              </a:ext>
            </a:extLst>
          </p:cNvPr>
          <p:cNvSpPr/>
          <p:nvPr/>
        </p:nvSpPr>
        <p:spPr>
          <a:xfrm>
            <a:off x="6322622" y="2972076"/>
            <a:ext cx="724182" cy="726509"/>
          </a:xfrm>
          <a:prstGeom prst="wedgeRoundRectCallout">
            <a:avLst>
              <a:gd name="adj1" fmla="val 53543"/>
              <a:gd name="adj2" fmla="val 8491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peech Bubble: Rectangle with Corners Rounded 21">
            <a:extLst>
              <a:ext uri="{FF2B5EF4-FFF2-40B4-BE49-F238E27FC236}">
                <a16:creationId xmlns:a16="http://schemas.microsoft.com/office/drawing/2014/main" id="{4B0713C2-8D87-C048-B853-4A366504E887}"/>
              </a:ext>
            </a:extLst>
          </p:cNvPr>
          <p:cNvSpPr/>
          <p:nvPr/>
        </p:nvSpPr>
        <p:spPr>
          <a:xfrm>
            <a:off x="7791598" y="2486134"/>
            <a:ext cx="724182" cy="726509"/>
          </a:xfrm>
          <a:prstGeom prst="wedgeRoundRectCallout">
            <a:avLst>
              <a:gd name="adj1" fmla="val -24293"/>
              <a:gd name="adj2" fmla="val 9353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peech Bubble: Rectangle with Corners Rounded 22">
            <a:extLst>
              <a:ext uri="{FF2B5EF4-FFF2-40B4-BE49-F238E27FC236}">
                <a16:creationId xmlns:a16="http://schemas.microsoft.com/office/drawing/2014/main" id="{539AE61F-3304-0B4C-AB58-ECFD357C3DE2}"/>
              </a:ext>
            </a:extLst>
          </p:cNvPr>
          <p:cNvSpPr/>
          <p:nvPr/>
        </p:nvSpPr>
        <p:spPr>
          <a:xfrm>
            <a:off x="8724893" y="4833987"/>
            <a:ext cx="724182" cy="726509"/>
          </a:xfrm>
          <a:prstGeom prst="wedgeRoundRectCallout">
            <a:avLst>
              <a:gd name="adj1" fmla="val 58733"/>
              <a:gd name="adj2" fmla="val 86637"/>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peech Bubble: Rectangle with Corners Rounded 23">
            <a:extLst>
              <a:ext uri="{FF2B5EF4-FFF2-40B4-BE49-F238E27FC236}">
                <a16:creationId xmlns:a16="http://schemas.microsoft.com/office/drawing/2014/main" id="{9BCF3CF1-80B0-824E-9400-0EF6A955F7CC}"/>
              </a:ext>
            </a:extLst>
          </p:cNvPr>
          <p:cNvSpPr/>
          <p:nvPr/>
        </p:nvSpPr>
        <p:spPr>
          <a:xfrm>
            <a:off x="9234844" y="2341723"/>
            <a:ext cx="724182" cy="726509"/>
          </a:xfrm>
          <a:prstGeom prst="wedgeRoundRectCallout">
            <a:avLst>
              <a:gd name="adj1" fmla="val 60461"/>
              <a:gd name="adj2" fmla="val 8146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peech Bubble: Rectangle with Corners Rounded 32">
            <a:extLst>
              <a:ext uri="{FF2B5EF4-FFF2-40B4-BE49-F238E27FC236}">
                <a16:creationId xmlns:a16="http://schemas.microsoft.com/office/drawing/2014/main" id="{E0A19C2C-1062-624C-9226-089FA79532AC}"/>
              </a:ext>
            </a:extLst>
          </p:cNvPr>
          <p:cNvSpPr/>
          <p:nvPr/>
        </p:nvSpPr>
        <p:spPr>
          <a:xfrm>
            <a:off x="3964977" y="2702623"/>
            <a:ext cx="724182" cy="726509"/>
          </a:xfrm>
          <a:prstGeom prst="wedgeRoundRectCallout">
            <a:avLst>
              <a:gd name="adj1" fmla="val -50238"/>
              <a:gd name="adj2" fmla="val 8146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Custom 16">
            <a:hlinkClick r:id="" action="ppaction://noaction" highlightClick="1">
              <a:snd r:embed="rId7" name="9.3.1.4 slide 7 1.wav"/>
            </a:hlinkClick>
            <a:extLst>
              <a:ext uri="{FF2B5EF4-FFF2-40B4-BE49-F238E27FC236}">
                <a16:creationId xmlns:a16="http://schemas.microsoft.com/office/drawing/2014/main" id="{8B807019-4137-F843-9730-8BEF7DDDEBC3}"/>
              </a:ext>
            </a:extLst>
          </p:cNvPr>
          <p:cNvSpPr/>
          <p:nvPr/>
        </p:nvSpPr>
        <p:spPr>
          <a:xfrm>
            <a:off x="861664" y="35837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4" name="Action Button: Custom 16">
            <a:hlinkClick r:id="" action="ppaction://noaction" highlightClick="1">
              <a:snd r:embed="rId8" name="9.3.1.4 slide 7 2.wav"/>
            </a:hlinkClick>
            <a:extLst>
              <a:ext uri="{FF2B5EF4-FFF2-40B4-BE49-F238E27FC236}">
                <a16:creationId xmlns:a16="http://schemas.microsoft.com/office/drawing/2014/main" id="{BFA184BC-7F12-184B-9D64-99D69E62639C}"/>
              </a:ext>
            </a:extLst>
          </p:cNvPr>
          <p:cNvSpPr/>
          <p:nvPr/>
        </p:nvSpPr>
        <p:spPr>
          <a:xfrm>
            <a:off x="2466686" y="31267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9" name="9.3.1.4 slide 7 4.wav"/>
            </a:hlinkClick>
            <a:extLst>
              <a:ext uri="{FF2B5EF4-FFF2-40B4-BE49-F238E27FC236}">
                <a16:creationId xmlns:a16="http://schemas.microsoft.com/office/drawing/2014/main" id="{F601AD60-6875-6E4B-8BF6-54B8A41867B5}"/>
              </a:ext>
            </a:extLst>
          </p:cNvPr>
          <p:cNvSpPr/>
          <p:nvPr/>
        </p:nvSpPr>
        <p:spPr>
          <a:xfrm>
            <a:off x="5030661" y="39252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10" name="9.3.1.4 slide 7 3.wav"/>
            </a:hlinkClick>
            <a:extLst>
              <a:ext uri="{FF2B5EF4-FFF2-40B4-BE49-F238E27FC236}">
                <a16:creationId xmlns:a16="http://schemas.microsoft.com/office/drawing/2014/main" id="{9D37B088-476F-774E-9AD7-262DDDAB9859}"/>
              </a:ext>
            </a:extLst>
          </p:cNvPr>
          <p:cNvSpPr/>
          <p:nvPr/>
        </p:nvSpPr>
        <p:spPr>
          <a:xfrm>
            <a:off x="4100149" y="29089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Speech Bubble: Rectangle with Corners Rounded 34">
            <a:extLst>
              <a:ext uri="{FF2B5EF4-FFF2-40B4-BE49-F238E27FC236}">
                <a16:creationId xmlns:a16="http://schemas.microsoft.com/office/drawing/2014/main" id="{A76CD972-EA64-6942-B05B-895C19CD2D95}"/>
              </a:ext>
            </a:extLst>
          </p:cNvPr>
          <p:cNvSpPr/>
          <p:nvPr/>
        </p:nvSpPr>
        <p:spPr>
          <a:xfrm>
            <a:off x="704638" y="3396813"/>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a:t>
            </a:r>
          </a:p>
        </p:txBody>
      </p:sp>
      <p:sp>
        <p:nvSpPr>
          <p:cNvPr id="58" name="Speech Bubble: Rectangle with Corners Rounded 35">
            <a:extLst>
              <a:ext uri="{FF2B5EF4-FFF2-40B4-BE49-F238E27FC236}">
                <a16:creationId xmlns:a16="http://schemas.microsoft.com/office/drawing/2014/main" id="{AE7E2B76-B262-384B-9ECB-6657B61895BC}"/>
              </a:ext>
            </a:extLst>
          </p:cNvPr>
          <p:cNvSpPr/>
          <p:nvPr/>
        </p:nvSpPr>
        <p:spPr>
          <a:xfrm>
            <a:off x="2297904" y="2997669"/>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a:t>
            </a:r>
          </a:p>
        </p:txBody>
      </p:sp>
      <p:sp>
        <p:nvSpPr>
          <p:cNvPr id="59" name="Speech Bubble: Rectangle with Corners Rounded 36">
            <a:extLst>
              <a:ext uri="{FF2B5EF4-FFF2-40B4-BE49-F238E27FC236}">
                <a16:creationId xmlns:a16="http://schemas.microsoft.com/office/drawing/2014/main" id="{EBACDBEC-EFC1-AF4E-869E-E789286A8676}"/>
              </a:ext>
            </a:extLst>
          </p:cNvPr>
          <p:cNvSpPr/>
          <p:nvPr/>
        </p:nvSpPr>
        <p:spPr>
          <a:xfrm>
            <a:off x="3986114" y="2703632"/>
            <a:ext cx="724182" cy="726509"/>
          </a:xfrm>
          <a:prstGeom prst="wedgeRoundRectCallout">
            <a:avLst>
              <a:gd name="adj1" fmla="val -51968"/>
              <a:gd name="adj2" fmla="val 8146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t>
            </a:r>
          </a:p>
        </p:txBody>
      </p:sp>
      <p:sp>
        <p:nvSpPr>
          <p:cNvPr id="60" name="Speech Bubble: Rectangle with Corners Rounded 37">
            <a:extLst>
              <a:ext uri="{FF2B5EF4-FFF2-40B4-BE49-F238E27FC236}">
                <a16:creationId xmlns:a16="http://schemas.microsoft.com/office/drawing/2014/main" id="{82A42149-2696-E846-AE6B-5173343627D1}"/>
              </a:ext>
            </a:extLst>
          </p:cNvPr>
          <p:cNvSpPr/>
          <p:nvPr/>
        </p:nvSpPr>
        <p:spPr>
          <a:xfrm>
            <a:off x="4864849" y="3716914"/>
            <a:ext cx="724182" cy="726509"/>
          </a:xfrm>
          <a:prstGeom prst="wedgeRoundRectCallout">
            <a:avLst>
              <a:gd name="adj1" fmla="val -6996"/>
              <a:gd name="adj2" fmla="val 88362"/>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t>
            </a:r>
          </a:p>
        </p:txBody>
      </p:sp>
      <p:sp>
        <p:nvSpPr>
          <p:cNvPr id="61" name="Action Button: Custom 16">
            <a:hlinkClick r:id="" action="ppaction://noaction" highlightClick="1">
              <a:snd r:embed="rId11" name="9.3.1.4 slide 7 5.wav"/>
            </a:hlinkClick>
            <a:extLst>
              <a:ext uri="{FF2B5EF4-FFF2-40B4-BE49-F238E27FC236}">
                <a16:creationId xmlns:a16="http://schemas.microsoft.com/office/drawing/2014/main" id="{82AA62E3-F2EB-0C46-B561-12C8F63AC7C5}"/>
              </a:ext>
            </a:extLst>
          </p:cNvPr>
          <p:cNvSpPr/>
          <p:nvPr/>
        </p:nvSpPr>
        <p:spPr>
          <a:xfrm>
            <a:off x="6487752" y="31567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2" name="Action Button: Custom 16">
            <a:hlinkClick r:id="" action="ppaction://noaction" highlightClick="1">
              <a:snd r:embed="rId12" name="9.3.1.4 slide 7 6.wav"/>
            </a:hlinkClick>
            <a:extLst>
              <a:ext uri="{FF2B5EF4-FFF2-40B4-BE49-F238E27FC236}">
                <a16:creationId xmlns:a16="http://schemas.microsoft.com/office/drawing/2014/main" id="{D60CFE0F-A35D-6448-9C5F-D4C921FB4409}"/>
              </a:ext>
            </a:extLst>
          </p:cNvPr>
          <p:cNvSpPr/>
          <p:nvPr/>
        </p:nvSpPr>
        <p:spPr>
          <a:xfrm>
            <a:off x="7932410" y="26648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3" name="Action Button: Custom 16">
            <a:hlinkClick r:id="" action="ppaction://noaction" highlightClick="1">
              <a:snd r:embed="rId13" name="9.3.1.4 slide 7 7.wav"/>
            </a:hlinkClick>
            <a:extLst>
              <a:ext uri="{FF2B5EF4-FFF2-40B4-BE49-F238E27FC236}">
                <a16:creationId xmlns:a16="http://schemas.microsoft.com/office/drawing/2014/main" id="{2AC296C7-6A8A-AA4F-ACF3-D4877F874E13}"/>
              </a:ext>
            </a:extLst>
          </p:cNvPr>
          <p:cNvSpPr/>
          <p:nvPr/>
        </p:nvSpPr>
        <p:spPr>
          <a:xfrm>
            <a:off x="8890023" y="50182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4" name="Action Button: Custom 16">
            <a:hlinkClick r:id="" action="ppaction://noaction" highlightClick="1">
              <a:snd r:embed="rId14" name="9.3.1.4 slide 7 8.wav"/>
            </a:hlinkClick>
            <a:extLst>
              <a:ext uri="{FF2B5EF4-FFF2-40B4-BE49-F238E27FC236}">
                <a16:creationId xmlns:a16="http://schemas.microsoft.com/office/drawing/2014/main" id="{CA99598D-49BE-6642-A889-F67BD8AC23A1}"/>
              </a:ext>
            </a:extLst>
          </p:cNvPr>
          <p:cNvSpPr/>
          <p:nvPr/>
        </p:nvSpPr>
        <p:spPr>
          <a:xfrm>
            <a:off x="9399974" y="25415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5" name="Speech Bubble: Rectangle with Corners Rounded 38">
            <a:extLst>
              <a:ext uri="{FF2B5EF4-FFF2-40B4-BE49-F238E27FC236}">
                <a16:creationId xmlns:a16="http://schemas.microsoft.com/office/drawing/2014/main" id="{A0B43C91-361D-3345-8537-7A49467236EC}"/>
              </a:ext>
            </a:extLst>
          </p:cNvPr>
          <p:cNvSpPr/>
          <p:nvPr/>
        </p:nvSpPr>
        <p:spPr>
          <a:xfrm>
            <a:off x="6322622" y="2925770"/>
            <a:ext cx="724182" cy="726509"/>
          </a:xfrm>
          <a:prstGeom prst="wedgeRoundRectCallout">
            <a:avLst>
              <a:gd name="adj1" fmla="val 58732"/>
              <a:gd name="adj2" fmla="val 83190"/>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a:t>
            </a:r>
          </a:p>
        </p:txBody>
      </p:sp>
      <p:sp>
        <p:nvSpPr>
          <p:cNvPr id="66" name="Speech Bubble: Rectangle with Corners Rounded 39">
            <a:extLst>
              <a:ext uri="{FF2B5EF4-FFF2-40B4-BE49-F238E27FC236}">
                <a16:creationId xmlns:a16="http://schemas.microsoft.com/office/drawing/2014/main" id="{FE181E12-6F20-6046-B046-37EFE6F74D2E}"/>
              </a:ext>
            </a:extLst>
          </p:cNvPr>
          <p:cNvSpPr/>
          <p:nvPr/>
        </p:nvSpPr>
        <p:spPr>
          <a:xfrm>
            <a:off x="7791598" y="2431690"/>
            <a:ext cx="724182" cy="726509"/>
          </a:xfrm>
          <a:prstGeom prst="wedgeRoundRectCallout">
            <a:avLst>
              <a:gd name="adj1" fmla="val -20834"/>
              <a:gd name="adj2" fmla="val 9353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a:t>
            </a:r>
          </a:p>
        </p:txBody>
      </p:sp>
      <p:sp>
        <p:nvSpPr>
          <p:cNvPr id="67" name="Speech Bubble: Rectangle with Corners Rounded 40">
            <a:extLst>
              <a:ext uri="{FF2B5EF4-FFF2-40B4-BE49-F238E27FC236}">
                <a16:creationId xmlns:a16="http://schemas.microsoft.com/office/drawing/2014/main" id="{1D2E0FED-3224-0D4C-8BD4-89F407920C1D}"/>
              </a:ext>
            </a:extLst>
          </p:cNvPr>
          <p:cNvSpPr/>
          <p:nvPr/>
        </p:nvSpPr>
        <p:spPr>
          <a:xfrm>
            <a:off x="8736733" y="4831632"/>
            <a:ext cx="724182" cy="726509"/>
          </a:xfrm>
          <a:prstGeom prst="wedgeRoundRectCallout">
            <a:avLst>
              <a:gd name="adj1" fmla="val 65650"/>
              <a:gd name="adj2" fmla="val 98706"/>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t>
            </a:r>
          </a:p>
        </p:txBody>
      </p:sp>
      <p:sp>
        <p:nvSpPr>
          <p:cNvPr id="68" name="Speech Bubble: Rectangle with Corners Rounded 41">
            <a:extLst>
              <a:ext uri="{FF2B5EF4-FFF2-40B4-BE49-F238E27FC236}">
                <a16:creationId xmlns:a16="http://schemas.microsoft.com/office/drawing/2014/main" id="{63064E1E-FE31-4340-8384-825BE8F911E8}"/>
              </a:ext>
            </a:extLst>
          </p:cNvPr>
          <p:cNvSpPr/>
          <p:nvPr/>
        </p:nvSpPr>
        <p:spPr>
          <a:xfrm>
            <a:off x="9260574" y="2339368"/>
            <a:ext cx="724182" cy="726509"/>
          </a:xfrm>
          <a:prstGeom prst="wedgeRoundRectCallout">
            <a:avLst>
              <a:gd name="adj1" fmla="val 63920"/>
              <a:gd name="adj2" fmla="val 86637"/>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t>
            </a:r>
          </a:p>
        </p:txBody>
      </p:sp>
      <p:pic>
        <p:nvPicPr>
          <p:cNvPr id="69" name="Picture 68" descr="A cartoon of a child&#10;&#10;Description automatically generated with low confidence">
            <a:extLst>
              <a:ext uri="{FF2B5EF4-FFF2-40B4-BE49-F238E27FC236}">
                <a16:creationId xmlns:a16="http://schemas.microsoft.com/office/drawing/2014/main" id="{4F0BD803-FEE2-814F-916F-EE801E661B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47847" y="4407387"/>
            <a:ext cx="1893770" cy="1822307"/>
          </a:xfrm>
          <a:prstGeom prst="rect">
            <a:avLst/>
          </a:prstGeom>
        </p:spPr>
      </p:pic>
      <p:pic>
        <p:nvPicPr>
          <p:cNvPr id="70" name="Picture 69" descr="A picture containing clipart&#10;&#10;Description automatically generated">
            <a:extLst>
              <a:ext uri="{FF2B5EF4-FFF2-40B4-BE49-F238E27FC236}">
                <a16:creationId xmlns:a16="http://schemas.microsoft.com/office/drawing/2014/main" id="{FD3AD5E1-2958-F346-A93D-3441566E801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59547" y="4655147"/>
            <a:ext cx="1282748" cy="1588018"/>
          </a:xfrm>
          <a:prstGeom prst="rect">
            <a:avLst/>
          </a:prstGeom>
        </p:spPr>
      </p:pic>
      <p:pic>
        <p:nvPicPr>
          <p:cNvPr id="71" name="Picture 70" descr="A picture containing text&#10;&#10;Description automatically generated">
            <a:extLst>
              <a:ext uri="{FF2B5EF4-FFF2-40B4-BE49-F238E27FC236}">
                <a16:creationId xmlns:a16="http://schemas.microsoft.com/office/drawing/2014/main" id="{86C5F658-4618-034E-8A80-E03EA97A8EE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3478"/>
          <a:stretch/>
        </p:blipFill>
        <p:spPr>
          <a:xfrm flipH="1">
            <a:off x="445930" y="4373327"/>
            <a:ext cx="1758996" cy="1890426"/>
          </a:xfrm>
          <a:prstGeom prst="rect">
            <a:avLst/>
          </a:prstGeom>
        </p:spPr>
      </p:pic>
      <p:pic>
        <p:nvPicPr>
          <p:cNvPr id="72" name="Picture 71" descr="A person wearing a suit and tie&#10;&#10;Description automatically generated with medium confidence">
            <a:extLst>
              <a:ext uri="{FF2B5EF4-FFF2-40B4-BE49-F238E27FC236}">
                <a16:creationId xmlns:a16="http://schemas.microsoft.com/office/drawing/2014/main" id="{104C870C-F006-974C-AF57-D3B2C541F93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76357" y="1796653"/>
            <a:ext cx="2360178" cy="2582514"/>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5" grpId="0" animBg="1"/>
      <p:bldP spid="66" grpId="0" animBg="1"/>
      <p:bldP spid="67" grpId="0" animBg="1"/>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904892" cy="869950"/>
          </a:xfrm>
          <a:prstGeom prst="rect">
            <a:avLst/>
          </a:prstGeom>
        </p:spPr>
      </p:pic>
      <p:sp>
        <p:nvSpPr>
          <p:cNvPr id="4" name="Title 3"/>
          <p:cNvSpPr>
            <a:spLocks noGrp="1"/>
          </p:cNvSpPr>
          <p:nvPr>
            <p:ph type="title"/>
          </p:nvPr>
        </p:nvSpPr>
        <p:spPr>
          <a:xfrm>
            <a:off x="0" y="294041"/>
            <a:ext cx="6757261" cy="707849"/>
          </a:xfrm>
        </p:spPr>
        <p:txBody>
          <a:bodyPr>
            <a:normAutofit fontScale="90000"/>
          </a:bodyPr>
          <a:lstStyle/>
          <a:p>
            <a:r>
              <a:rPr lang="en-GB" sz="3600" b="1" dirty="0">
                <a:solidFill>
                  <a:schemeClr val="bg1"/>
                </a:solidFill>
              </a:rPr>
              <a:t>Order of objects in a sentence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5C9A935F-ABE8-40CD-B8E6-0AA727B02043}"/>
              </a:ext>
            </a:extLst>
          </p:cNvPr>
          <p:cNvSpPr txBox="1"/>
          <p:nvPr/>
        </p:nvSpPr>
        <p:spPr>
          <a:xfrm>
            <a:off x="138144" y="1132215"/>
            <a:ext cx="11583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the usual word order in sentences with one object:</a:t>
            </a:r>
          </a:p>
        </p:txBody>
      </p:sp>
      <p:sp>
        <p:nvSpPr>
          <p:cNvPr id="9" name="TextBox 8">
            <a:extLst>
              <a:ext uri="{FF2B5EF4-FFF2-40B4-BE49-F238E27FC236}">
                <a16:creationId xmlns:a16="http://schemas.microsoft.com/office/drawing/2014/main" id="{8E270AA0-63BB-4B0A-AF57-0B8EC2DB6643}"/>
              </a:ext>
            </a:extLst>
          </p:cNvPr>
          <p:cNvSpPr txBox="1"/>
          <p:nvPr/>
        </p:nvSpPr>
        <p:spPr>
          <a:xfrm>
            <a:off x="62559" y="4321845"/>
            <a:ext cx="11647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object nouns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together,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 comes first.</a:t>
            </a:r>
          </a:p>
        </p:txBody>
      </p:sp>
      <p:sp>
        <p:nvSpPr>
          <p:cNvPr id="10" name="TextBox 9">
            <a:extLst>
              <a:ext uri="{FF2B5EF4-FFF2-40B4-BE49-F238E27FC236}">
                <a16:creationId xmlns:a16="http://schemas.microsoft.com/office/drawing/2014/main" id="{4D724928-6DDB-4E97-8D56-BADD34F64AA1}"/>
              </a:ext>
            </a:extLst>
          </p:cNvPr>
          <p:cNvSpPr txBox="1"/>
          <p:nvPr/>
        </p:nvSpPr>
        <p:spPr>
          <a:xfrm>
            <a:off x="151326" y="176776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75074676-BA1D-44A8-944E-A90532D3FC62}"/>
              </a:ext>
            </a:extLst>
          </p:cNvPr>
          <p:cNvSpPr txBox="1"/>
          <p:nvPr/>
        </p:nvSpPr>
        <p:spPr>
          <a:xfrm>
            <a:off x="2540350" y="176776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2" name="TextBox 11">
            <a:extLst>
              <a:ext uri="{FF2B5EF4-FFF2-40B4-BE49-F238E27FC236}">
                <a16:creationId xmlns:a16="http://schemas.microsoft.com/office/drawing/2014/main" id="{514EF0E1-6EB6-40A0-BD45-7D557AB30273}"/>
              </a:ext>
            </a:extLst>
          </p:cNvPr>
          <p:cNvSpPr txBox="1"/>
          <p:nvPr/>
        </p:nvSpPr>
        <p:spPr>
          <a:xfrm>
            <a:off x="4903393" y="1534294"/>
            <a:ext cx="1851920"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13" name="Rectangle 12">
            <a:extLst>
              <a:ext uri="{FF2B5EF4-FFF2-40B4-BE49-F238E27FC236}">
                <a16:creationId xmlns:a16="http://schemas.microsoft.com/office/drawing/2014/main" id="{727CBB0E-F9E7-475E-80F7-3D0DBD01A97A}"/>
              </a:ext>
            </a:extLst>
          </p:cNvPr>
          <p:cNvSpPr/>
          <p:nvPr/>
        </p:nvSpPr>
        <p:spPr>
          <a:xfrm>
            <a:off x="138144" y="2318087"/>
            <a:ext cx="6603988"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E59E002D-2011-45C5-9A40-ED65F5E3D080}"/>
              </a:ext>
            </a:extLst>
          </p:cNvPr>
          <p:cNvSpPr txBox="1"/>
          <p:nvPr/>
        </p:nvSpPr>
        <p:spPr>
          <a:xfrm>
            <a:off x="138144" y="2338722"/>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5" name="TextBox 14">
            <a:extLst>
              <a:ext uri="{FF2B5EF4-FFF2-40B4-BE49-F238E27FC236}">
                <a16:creationId xmlns:a16="http://schemas.microsoft.com/office/drawing/2014/main" id="{0DF5F464-60AB-4524-8E5B-AC5BADB3EAC5}"/>
              </a:ext>
            </a:extLst>
          </p:cNvPr>
          <p:cNvSpPr txBox="1"/>
          <p:nvPr/>
        </p:nvSpPr>
        <p:spPr>
          <a:xfrm>
            <a:off x="2486617" y="23216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872D697-697B-4D84-AABD-E6F17B82A45E}"/>
              </a:ext>
            </a:extLst>
          </p:cNvPr>
          <p:cNvSpPr txBox="1"/>
          <p:nvPr/>
        </p:nvSpPr>
        <p:spPr>
          <a:xfrm>
            <a:off x="4748267" y="230360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Buch.</a:t>
            </a:r>
          </a:p>
        </p:txBody>
      </p:sp>
      <p:sp>
        <p:nvSpPr>
          <p:cNvPr id="17" name="Rectangle 16">
            <a:extLst>
              <a:ext uri="{FF2B5EF4-FFF2-40B4-BE49-F238E27FC236}">
                <a16:creationId xmlns:a16="http://schemas.microsoft.com/office/drawing/2014/main" id="{0AC7711C-3C7F-4B29-A546-495644E61108}"/>
              </a:ext>
            </a:extLst>
          </p:cNvPr>
          <p:cNvSpPr/>
          <p:nvPr/>
        </p:nvSpPr>
        <p:spPr>
          <a:xfrm>
            <a:off x="151325" y="3634080"/>
            <a:ext cx="6590807"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106F3CD-4277-4FCC-929F-1E5EE7A96C33}"/>
              </a:ext>
            </a:extLst>
          </p:cNvPr>
          <p:cNvSpPr txBox="1"/>
          <p:nvPr/>
        </p:nvSpPr>
        <p:spPr>
          <a:xfrm>
            <a:off x="235635" y="3623553"/>
            <a:ext cx="17676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C4D3365-6B2F-4F1A-8953-14D9C4866D49}"/>
              </a:ext>
            </a:extLst>
          </p:cNvPr>
          <p:cNvSpPr txBox="1"/>
          <p:nvPr/>
        </p:nvSpPr>
        <p:spPr>
          <a:xfrm>
            <a:off x="2551886" y="361011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5E10A03-F4BE-4B2D-A0BE-CAC20F58FE01}"/>
              </a:ext>
            </a:extLst>
          </p:cNvPr>
          <p:cNvSpPr txBox="1"/>
          <p:nvPr/>
        </p:nvSpPr>
        <p:spPr>
          <a:xfrm>
            <a:off x="4711880" y="3634677"/>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Lehrer.</a:t>
            </a:r>
          </a:p>
        </p:txBody>
      </p:sp>
      <p:sp>
        <p:nvSpPr>
          <p:cNvPr id="21" name="TextBox 20">
            <a:extLst>
              <a:ext uri="{FF2B5EF4-FFF2-40B4-BE49-F238E27FC236}">
                <a16:creationId xmlns:a16="http://schemas.microsoft.com/office/drawing/2014/main" id="{08645E26-63E2-42A9-9260-082FEA1B46A1}"/>
              </a:ext>
            </a:extLst>
          </p:cNvPr>
          <p:cNvSpPr txBox="1"/>
          <p:nvPr/>
        </p:nvSpPr>
        <p:spPr>
          <a:xfrm>
            <a:off x="6742132" y="2348608"/>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book.</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4C855B3-F35D-4EDD-835D-28B841406E7E}"/>
              </a:ext>
            </a:extLst>
          </p:cNvPr>
          <p:cNvSpPr txBox="1"/>
          <p:nvPr/>
        </p:nvSpPr>
        <p:spPr>
          <a:xfrm>
            <a:off x="6705341" y="3610115"/>
            <a:ext cx="45973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answer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teacher.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ular Callout 64">
            <a:extLst>
              <a:ext uri="{FF2B5EF4-FFF2-40B4-BE49-F238E27FC236}">
                <a16:creationId xmlns:a16="http://schemas.microsoft.com/office/drawing/2014/main" id="{3953E7FF-D375-44E1-9417-202E575BAAD9}"/>
              </a:ext>
            </a:extLst>
          </p:cNvPr>
          <p:cNvSpPr/>
          <p:nvPr/>
        </p:nvSpPr>
        <p:spPr>
          <a:xfrm>
            <a:off x="7417246" y="2830528"/>
            <a:ext cx="4625190" cy="790811"/>
          </a:xfrm>
          <a:prstGeom prst="wedgeRoundRectCallout">
            <a:avLst>
              <a:gd name="adj1" fmla="val -80042"/>
              <a:gd name="adj2" fmla="val 6166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If it helps, think:</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We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give an answer to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the teacher.</a:t>
            </a:r>
          </a:p>
        </p:txBody>
      </p:sp>
      <p:sp>
        <p:nvSpPr>
          <p:cNvPr id="25" name="TextBox 24">
            <a:extLst>
              <a:ext uri="{FF2B5EF4-FFF2-40B4-BE49-F238E27FC236}">
                <a16:creationId xmlns:a16="http://schemas.microsoft.com/office/drawing/2014/main" id="{415E6859-1308-46C4-B299-E5031499AF13}"/>
              </a:ext>
            </a:extLst>
          </p:cNvPr>
          <p:cNvSpPr txBox="1"/>
          <p:nvPr/>
        </p:nvSpPr>
        <p:spPr>
          <a:xfrm>
            <a:off x="162862" y="306671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26" name="TextBox 25">
            <a:extLst>
              <a:ext uri="{FF2B5EF4-FFF2-40B4-BE49-F238E27FC236}">
                <a16:creationId xmlns:a16="http://schemas.microsoft.com/office/drawing/2014/main" id="{B5E7C6F6-5F73-4AE1-8572-3E2273404AD7}"/>
              </a:ext>
            </a:extLst>
          </p:cNvPr>
          <p:cNvSpPr txBox="1"/>
          <p:nvPr/>
        </p:nvSpPr>
        <p:spPr>
          <a:xfrm>
            <a:off x="2551886" y="306671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27" name="TextBox 26">
            <a:extLst>
              <a:ext uri="{FF2B5EF4-FFF2-40B4-BE49-F238E27FC236}">
                <a16:creationId xmlns:a16="http://schemas.microsoft.com/office/drawing/2014/main" id="{C2678697-EAA8-4069-8B35-60A524A1E00C}"/>
              </a:ext>
            </a:extLst>
          </p:cNvPr>
          <p:cNvSpPr txBox="1"/>
          <p:nvPr/>
        </p:nvSpPr>
        <p:spPr>
          <a:xfrm>
            <a:off x="4914929" y="2850350"/>
            <a:ext cx="1827203"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28" name="TextBox 27">
            <a:extLst>
              <a:ext uri="{FF2B5EF4-FFF2-40B4-BE49-F238E27FC236}">
                <a16:creationId xmlns:a16="http://schemas.microsoft.com/office/drawing/2014/main" id="{478B7E34-0C01-48CD-85BB-8B38A454B0D1}"/>
              </a:ext>
            </a:extLst>
          </p:cNvPr>
          <p:cNvSpPr txBox="1"/>
          <p:nvPr/>
        </p:nvSpPr>
        <p:spPr>
          <a:xfrm>
            <a:off x="138145" y="4983267"/>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29" name="TextBox 28">
            <a:extLst>
              <a:ext uri="{FF2B5EF4-FFF2-40B4-BE49-F238E27FC236}">
                <a16:creationId xmlns:a16="http://schemas.microsoft.com/office/drawing/2014/main" id="{E85B2CFB-27AB-45C9-A170-FC1067248BB5}"/>
              </a:ext>
            </a:extLst>
          </p:cNvPr>
          <p:cNvSpPr txBox="1"/>
          <p:nvPr/>
        </p:nvSpPr>
        <p:spPr>
          <a:xfrm>
            <a:off x="2527169" y="4983267"/>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30" name="TextBox 29">
            <a:extLst>
              <a:ext uri="{FF2B5EF4-FFF2-40B4-BE49-F238E27FC236}">
                <a16:creationId xmlns:a16="http://schemas.microsoft.com/office/drawing/2014/main" id="{A0CEA20D-204A-40B4-850F-71554A00E3F3}"/>
              </a:ext>
            </a:extLst>
          </p:cNvPr>
          <p:cNvSpPr txBox="1"/>
          <p:nvPr/>
        </p:nvSpPr>
        <p:spPr>
          <a:xfrm>
            <a:off x="7076346" y="4829379"/>
            <a:ext cx="1851920"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31" name="Rectangle 30">
            <a:extLst>
              <a:ext uri="{FF2B5EF4-FFF2-40B4-BE49-F238E27FC236}">
                <a16:creationId xmlns:a16="http://schemas.microsoft.com/office/drawing/2014/main" id="{54ED33AA-3BDA-417D-AF76-9DEBBAE3089C}"/>
              </a:ext>
            </a:extLst>
          </p:cNvPr>
          <p:cNvSpPr/>
          <p:nvPr/>
        </p:nvSpPr>
        <p:spPr>
          <a:xfrm>
            <a:off x="138143" y="5626477"/>
            <a:ext cx="879012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B4C864C8-907B-4485-A6D5-5DB49EACA126}"/>
              </a:ext>
            </a:extLst>
          </p:cNvPr>
          <p:cNvSpPr txBox="1"/>
          <p:nvPr/>
        </p:nvSpPr>
        <p:spPr>
          <a:xfrm>
            <a:off x="138144" y="5647112"/>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3" name="TextBox 32">
            <a:extLst>
              <a:ext uri="{FF2B5EF4-FFF2-40B4-BE49-F238E27FC236}">
                <a16:creationId xmlns:a16="http://schemas.microsoft.com/office/drawing/2014/main" id="{9662422F-794E-4ED4-8405-B41610FF7472}"/>
              </a:ext>
            </a:extLst>
          </p:cNvPr>
          <p:cNvSpPr txBox="1"/>
          <p:nvPr/>
        </p:nvSpPr>
        <p:spPr>
          <a:xfrm>
            <a:off x="2486617" y="563003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DDABA87-7FF1-4DA3-B869-E10CAA93C583}"/>
              </a:ext>
            </a:extLst>
          </p:cNvPr>
          <p:cNvSpPr txBox="1"/>
          <p:nvPr/>
        </p:nvSpPr>
        <p:spPr>
          <a:xfrm>
            <a:off x="6847150" y="562816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Buch.</a:t>
            </a:r>
          </a:p>
        </p:txBody>
      </p:sp>
      <p:sp>
        <p:nvSpPr>
          <p:cNvPr id="35" name="TextBox 34">
            <a:extLst>
              <a:ext uri="{FF2B5EF4-FFF2-40B4-BE49-F238E27FC236}">
                <a16:creationId xmlns:a16="http://schemas.microsoft.com/office/drawing/2014/main" id="{2A3E7173-5D27-4B01-BA7E-0DE253C7E628}"/>
              </a:ext>
            </a:extLst>
          </p:cNvPr>
          <p:cNvSpPr txBox="1"/>
          <p:nvPr/>
        </p:nvSpPr>
        <p:spPr>
          <a:xfrm>
            <a:off x="563038" y="5992155"/>
            <a:ext cx="82976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teacher         the book.</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97435BA-A080-4890-9B88-27F38A52F3A8}"/>
              </a:ext>
            </a:extLst>
          </p:cNvPr>
          <p:cNvSpPr txBox="1"/>
          <p:nvPr/>
        </p:nvSpPr>
        <p:spPr>
          <a:xfrm>
            <a:off x="4928110" y="4818603"/>
            <a:ext cx="1827203"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37" name="TextBox 36">
            <a:extLst>
              <a:ext uri="{FF2B5EF4-FFF2-40B4-BE49-F238E27FC236}">
                <a16:creationId xmlns:a16="http://schemas.microsoft.com/office/drawing/2014/main" id="{7BD5C287-67E7-4B06-827E-5B238C5D693B}"/>
              </a:ext>
            </a:extLst>
          </p:cNvPr>
          <p:cNvSpPr txBox="1"/>
          <p:nvPr/>
        </p:nvSpPr>
        <p:spPr>
          <a:xfrm>
            <a:off x="4654230" y="5647112"/>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Lehrer</a:t>
            </a:r>
          </a:p>
        </p:txBody>
      </p:sp>
      <p:sp>
        <p:nvSpPr>
          <p:cNvPr id="38" name="Rounded Rectangular Callout 64">
            <a:extLst>
              <a:ext uri="{FF2B5EF4-FFF2-40B4-BE49-F238E27FC236}">
                <a16:creationId xmlns:a16="http://schemas.microsoft.com/office/drawing/2014/main" id="{D75652C3-2857-44FD-A85C-67F7A172E3A6}"/>
              </a:ext>
            </a:extLst>
          </p:cNvPr>
          <p:cNvSpPr/>
          <p:nvPr/>
        </p:nvSpPr>
        <p:spPr>
          <a:xfrm>
            <a:off x="9054727" y="4692519"/>
            <a:ext cx="2999128" cy="1499691"/>
          </a:xfrm>
          <a:prstGeom prst="wedgeRoundRectCallout">
            <a:avLst>
              <a:gd name="adj1" fmla="val -58310"/>
              <a:gd name="adj2" fmla="val 2135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Compare: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 I bring the teacher the book.</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2. I bring the book to the teacher.</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973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p:bldP spid="15" grpId="0"/>
      <p:bldP spid="16" grpId="0"/>
      <p:bldP spid="17" grpId="0" animBg="1"/>
      <p:bldP spid="18" grpId="0"/>
      <p:bldP spid="19"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animBg="1"/>
      <p:bldP spid="37" grpId="0"/>
      <p:bldP spid="3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3" ma:contentTypeDescription="Create a new document." ma:contentTypeScope="" ma:versionID="9235c9a7eb5f4703a2b5a83ebd2eac93">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9c35ae3ecaa2747331b504650b1a2f97"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8036EC-095D-48DE-8CE7-9FCE69A5F896}">
  <ds:schemaRefs>
    <ds:schemaRef ds:uri="http://schemas.microsoft.com/sharepoint/v3/contenttype/forms"/>
  </ds:schemaRefs>
</ds:datastoreItem>
</file>

<file path=customXml/itemProps2.xml><?xml version="1.0" encoding="utf-8"?>
<ds:datastoreItem xmlns:ds="http://schemas.openxmlformats.org/officeDocument/2006/customXml" ds:itemID="{08CD8418-3966-4A7F-BAE9-0999E59DCC89}">
  <ds:schemaRefs>
    <ds:schemaRef ds:uri="http://schemas.microsoft.com/office/2006/documentManagement/types"/>
    <ds:schemaRef ds:uri="http://schemas.microsoft.com/office/infopath/2007/PartnerControls"/>
    <ds:schemaRef ds:uri="0cecb498-8be2-4858-809e-0b68e7aad605"/>
    <ds:schemaRef ds:uri="http://purl.org/dc/elements/1.1/"/>
    <ds:schemaRef ds:uri="http://schemas.microsoft.com/office/2006/metadata/properties"/>
    <ds:schemaRef ds:uri="b0532637-0502-487b-9754-da6d5bfa02b5"/>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97E05F6-3DD1-4872-98AC-4F81EBF173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178</TotalTime>
  <Words>5697</Words>
  <Application>Microsoft Macintosh PowerPoint</Application>
  <PresentationFormat>Widescreen</PresentationFormat>
  <Paragraphs>792</Paragraphs>
  <Slides>26</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1_Office Theme</vt:lpstr>
      <vt:lpstr>Talking about things you do for others </vt:lpstr>
      <vt:lpstr>Phonetik</vt:lpstr>
      <vt:lpstr>Phonetik</vt:lpstr>
      <vt:lpstr>Wie schreibt man das?</vt:lpstr>
      <vt:lpstr>Wie schreibt man das?</vt:lpstr>
      <vt:lpstr>Pronomen</vt:lpstr>
      <vt:lpstr>Pronomen [R3 – Dativ]</vt:lpstr>
      <vt:lpstr>Im Klassenzimmer</vt:lpstr>
      <vt:lpstr>Order of objects in a sentence</vt:lpstr>
      <vt:lpstr>Mia plant ihre Woche</vt:lpstr>
      <vt:lpstr>Jeder kann etwas tun</vt:lpstr>
      <vt:lpstr>Wolfgangs Ergebnisse*</vt:lpstr>
      <vt:lpstr>Talking about things you do for others </vt:lpstr>
      <vt:lpstr>Schüleraustausch</vt:lpstr>
      <vt:lpstr>Schüleraustausch</vt:lpstr>
      <vt:lpstr>Vokabeln</vt:lpstr>
      <vt:lpstr>Order of pronouns in a sentence</vt:lpstr>
      <vt:lpstr>Vorbereitungen [1/2]</vt:lpstr>
      <vt:lpstr>Vorbereitungen [2/2]</vt:lpstr>
      <vt:lpstr>Plural direct and indirect object pronouns</vt:lpstr>
      <vt:lpstr>Ein Austausch</vt:lpstr>
      <vt:lpstr>Der Austausch</vt:lpstr>
      <vt:lpstr>Antworten</vt:lpstr>
      <vt:lpstr>Partner(in) A</vt:lpstr>
      <vt:lpstr>Partner(in) B</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80</cp:revision>
  <dcterms:created xsi:type="dcterms:W3CDTF">2020-07-18T21:51:12Z</dcterms:created>
  <dcterms:modified xsi:type="dcterms:W3CDTF">2022-01-25T09:30:14Z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