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 id="2147483755" r:id="rId6"/>
  </p:sldMasterIdLst>
  <p:notesMasterIdLst>
    <p:notesMasterId r:id="rId46"/>
  </p:notesMasterIdLst>
  <p:sldIdLst>
    <p:sldId id="258" r:id="rId7"/>
    <p:sldId id="686" r:id="rId8"/>
    <p:sldId id="695" r:id="rId9"/>
    <p:sldId id="701" r:id="rId10"/>
    <p:sldId id="702" r:id="rId11"/>
    <p:sldId id="703" r:id="rId12"/>
    <p:sldId id="704" r:id="rId13"/>
    <p:sldId id="705" r:id="rId14"/>
    <p:sldId id="706" r:id="rId15"/>
    <p:sldId id="710" r:id="rId16"/>
    <p:sldId id="259" r:id="rId17"/>
    <p:sldId id="707" r:id="rId18"/>
    <p:sldId id="721" r:id="rId19"/>
    <p:sldId id="696" r:id="rId20"/>
    <p:sldId id="709" r:id="rId21"/>
    <p:sldId id="331" r:id="rId22"/>
    <p:sldId id="711" r:id="rId23"/>
    <p:sldId id="697" r:id="rId24"/>
    <p:sldId id="680" r:id="rId25"/>
    <p:sldId id="256" r:id="rId26"/>
    <p:sldId id="270" r:id="rId27"/>
    <p:sldId id="322" r:id="rId28"/>
    <p:sldId id="262" r:id="rId29"/>
    <p:sldId id="689" r:id="rId30"/>
    <p:sldId id="715" r:id="rId31"/>
    <p:sldId id="690" r:id="rId32"/>
    <p:sldId id="699" r:id="rId33"/>
    <p:sldId id="722" r:id="rId34"/>
    <p:sldId id="723" r:id="rId35"/>
    <p:sldId id="712" r:id="rId36"/>
    <p:sldId id="693" r:id="rId37"/>
    <p:sldId id="713" r:id="rId38"/>
    <p:sldId id="692" r:id="rId39"/>
    <p:sldId id="714" r:id="rId40"/>
    <p:sldId id="717" r:id="rId41"/>
    <p:sldId id="718" r:id="rId42"/>
    <p:sldId id="720" r:id="rId43"/>
    <p:sldId id="719" r:id="rId44"/>
    <p:sldId id="72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S-1-5-21-1390067357-1993962763-725345543-797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3EAFD"/>
    <a:srgbClr val="E87D1E"/>
    <a:srgbClr val="FCECE8"/>
    <a:srgbClr val="000000"/>
    <a:srgbClr val="EE6000"/>
    <a:srgbClr val="F8D7CD"/>
    <a:srgbClr val="FBF0D5"/>
    <a:srgbClr val="115076"/>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2521" autoAdjust="0"/>
  </p:normalViewPr>
  <p:slideViewPr>
    <p:cSldViewPr snapToGrid="0">
      <p:cViewPr varScale="1">
        <p:scale>
          <a:sx n="72" d="100"/>
          <a:sy n="72" d="100"/>
        </p:scale>
        <p:origin x="898"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esources.ncelp.org/concern/resources/9p290c22f?locale=e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en-GB" sz="1200" b="0" i="0" u="none" strike="noStrike"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tephanie Schmitt.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a:t>
            </a:r>
            <a:r>
              <a:rPr lang="en-GB" b="0" baseline="0" noProof="0" dirty="0"/>
              <a:t>the</a:t>
            </a:r>
            <a:r>
              <a:rPr lang="en-GB" b="0" baseline="0" dirty="0"/>
              <a:t>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Introduction </a:t>
            </a:r>
            <a:r>
              <a:rPr lang="en-GB" b="0" dirty="0"/>
              <a:t>of </a:t>
            </a:r>
            <a:r>
              <a:rPr lang="en-GB" sz="1200" dirty="0">
                <a:solidFill>
                  <a:prstClr val="white"/>
                </a:solidFill>
              </a:rPr>
              <a:t>impersonal expressions with </a:t>
            </a:r>
            <a:r>
              <a:rPr lang="en-GB" sz="1200" i="1" dirty="0" err="1">
                <a:solidFill>
                  <a:prstClr val="white"/>
                </a:solidFill>
              </a:rPr>
              <a:t>il</a:t>
            </a:r>
            <a:r>
              <a:rPr lang="en-GB" sz="1200" i="1" dirty="0">
                <a:solidFill>
                  <a:prstClr val="white"/>
                </a:solidFill>
              </a:rPr>
              <a:t> </a:t>
            </a:r>
            <a:r>
              <a:rPr lang="en-GB" sz="1200" i="1" dirty="0" err="1">
                <a:solidFill>
                  <a:prstClr val="white"/>
                </a:solidFill>
              </a:rPr>
              <a:t>est</a:t>
            </a:r>
            <a:r>
              <a:rPr lang="en-GB" sz="1200" i="1" dirty="0">
                <a:solidFill>
                  <a:prstClr val="white"/>
                </a:solidFill>
              </a:rPr>
              <a:t> </a:t>
            </a:r>
            <a:r>
              <a:rPr lang="en-GB" sz="1200" i="0" dirty="0">
                <a:solidFill>
                  <a:prstClr val="white"/>
                </a:solidFill>
              </a:rPr>
              <a:t>+</a:t>
            </a:r>
            <a:r>
              <a:rPr lang="en-GB" sz="1200" i="0" baseline="0" dirty="0">
                <a:solidFill>
                  <a:prstClr val="white"/>
                </a:solidFill>
              </a:rPr>
              <a:t> </a:t>
            </a:r>
            <a:r>
              <a:rPr lang="en-GB" sz="1200" dirty="0">
                <a:solidFill>
                  <a:prstClr val="white"/>
                </a:solidFill>
              </a:rPr>
              <a:t>adjective + </a:t>
            </a:r>
            <a:r>
              <a:rPr lang="fr-FR" sz="1200" i="1" dirty="0">
                <a:solidFill>
                  <a:prstClr val="white"/>
                </a:solidFill>
              </a:rPr>
              <a:t>de</a:t>
            </a:r>
          </a:p>
          <a:p>
            <a:pPr algn="l"/>
            <a:r>
              <a:rPr lang="en-GB" sz="1200" b="0" i="0" dirty="0">
                <a:solidFill>
                  <a:prstClr val="white"/>
                </a:solidFill>
                <a:latin typeface="Calibri" panose="020F0502020204030204" pitchFamily="34" charset="0"/>
                <a:cs typeface="Calibri" panose="020F0502020204030204" pitchFamily="34" charset="0"/>
              </a:rPr>
              <a:t>Revision</a:t>
            </a:r>
            <a:r>
              <a:rPr lang="en-GB" sz="1200" b="0" i="0" baseline="0" dirty="0">
                <a:solidFill>
                  <a:prstClr val="white"/>
                </a:solidFill>
                <a:latin typeface="Calibri" panose="020F0502020204030204" pitchFamily="34" charset="0"/>
                <a:cs typeface="Calibri" panose="020F0502020204030204" pitchFamily="34" charset="0"/>
              </a:rPr>
              <a:t> of </a:t>
            </a:r>
            <a:r>
              <a:rPr lang="en-GB" sz="1200" dirty="0">
                <a:solidFill>
                  <a:prstClr val="white"/>
                </a:solidFill>
              </a:rPr>
              <a:t>verbs with </a:t>
            </a:r>
            <a:r>
              <a:rPr lang="en-GB" sz="1200" i="1" dirty="0">
                <a:solidFill>
                  <a:prstClr val="white"/>
                </a:solidFill>
              </a:rPr>
              <a:t>à</a:t>
            </a:r>
            <a:r>
              <a:rPr lang="en-GB" sz="1200" dirty="0">
                <a:solidFill>
                  <a:prstClr val="white"/>
                </a:solidFill>
              </a:rPr>
              <a:t> and </a:t>
            </a:r>
            <a:r>
              <a:rPr lang="en-GB" sz="1200" i="1" dirty="0">
                <a:solidFill>
                  <a:prstClr val="white"/>
                </a:solidFill>
              </a:rPr>
              <a:t>de</a:t>
            </a:r>
            <a:r>
              <a:rPr lang="en-GB" sz="1200" dirty="0">
                <a:solidFill>
                  <a:prstClr val="white"/>
                </a:solidFill>
              </a:rPr>
              <a:t> before an infinitive</a:t>
            </a:r>
            <a:endParaRPr lang="fr-FR" sz="1200" dirty="0">
              <a:solidFill>
                <a:prstClr val="white"/>
              </a:solidFill>
            </a:endParaRPr>
          </a:p>
          <a:p>
            <a:pPr algn="l"/>
            <a:r>
              <a:rPr lang="fr-FR" sz="1200" dirty="0" err="1">
                <a:solidFill>
                  <a:prstClr val="white"/>
                </a:solidFill>
              </a:rPr>
              <a:t>Revision</a:t>
            </a:r>
            <a:r>
              <a:rPr lang="fr-FR" sz="1200" dirty="0">
                <a:solidFill>
                  <a:prstClr val="white"/>
                </a:solidFill>
              </a:rPr>
              <a:t> of </a:t>
            </a:r>
            <a:r>
              <a:rPr lang="fr-FR" sz="1200" dirty="0" err="1">
                <a:solidFill>
                  <a:prstClr val="white"/>
                </a:solidFill>
              </a:rPr>
              <a:t>impersonal</a:t>
            </a:r>
            <a:r>
              <a:rPr lang="fr-FR" sz="1200" dirty="0">
                <a:solidFill>
                  <a:prstClr val="white"/>
                </a:solidFill>
              </a:rPr>
              <a:t> </a:t>
            </a:r>
            <a:r>
              <a:rPr lang="fr-FR" sz="1200" dirty="0" err="1">
                <a:solidFill>
                  <a:prstClr val="white"/>
                </a:solidFill>
              </a:rPr>
              <a:t>pronoun</a:t>
            </a:r>
            <a:r>
              <a:rPr lang="fr-FR" sz="1200" dirty="0">
                <a:solidFill>
                  <a:prstClr val="white"/>
                </a:solidFill>
              </a:rPr>
              <a:t> </a:t>
            </a:r>
            <a:r>
              <a:rPr lang="fr-FR" sz="1200" i="1" dirty="0">
                <a:solidFill>
                  <a:prstClr val="white"/>
                </a:solidFill>
              </a:rPr>
              <a:t>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9.3.1.5 (</a:t>
            </a:r>
            <a:r>
              <a:rPr lang="fr-FR" sz="1200" b="1" i="0" u="none" strike="noStrike" kern="1200" cap="none" dirty="0" err="1">
                <a:solidFill>
                  <a:schemeClr val="tx1"/>
                </a:solidFill>
                <a:effectLst/>
                <a:latin typeface="+mn-lt"/>
                <a:ea typeface="Calibri"/>
                <a:cs typeface="Calibri"/>
                <a:sym typeface="Calibri"/>
              </a:rPr>
              <a:t>introduce</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annuler [2002], arriver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à [172], continuer (à/de) [113], décider (de) [165], essayer (de) [303], voler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[1610], bise [&gt;5000], isolement [4033], masque [3856], pandémie [&gt;5000], vaccin [&gt;5000], vol</a:t>
            </a:r>
            <a:r>
              <a:rPr lang="fr-FR" sz="1200" b="0" i="0" u="none" strike="noStrike" kern="1200" cap="none" baseline="30000" dirty="0">
                <a:solidFill>
                  <a:schemeClr val="tx1"/>
                </a:solidFill>
                <a:effectLst/>
                <a:latin typeface="+mn-lt"/>
                <a:ea typeface="Calibri"/>
                <a:cs typeface="Calibri"/>
                <a:sym typeface="Calibri"/>
              </a:rPr>
              <a:t>2 </a:t>
            </a:r>
            <a:r>
              <a:rPr lang="fr-FR" sz="1200" b="0" i="0" u="none" strike="noStrike" kern="1200" cap="none" dirty="0">
                <a:solidFill>
                  <a:schemeClr val="tx1"/>
                </a:solidFill>
                <a:effectLst/>
                <a:latin typeface="+mn-lt"/>
                <a:ea typeface="Calibri"/>
                <a:cs typeface="Calibri"/>
                <a:sym typeface="Calibri"/>
              </a:rPr>
              <a:t>[1531], impossible [652], interdit [4451], mondial [549], nécessaire [451]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9.2.2.3 (</a:t>
            </a:r>
            <a:r>
              <a:rPr lang="fr-FR" sz="1200" b="1" i="0" u="none" strike="noStrike" kern="1200" cap="none" dirty="0" err="1">
                <a:solidFill>
                  <a:schemeClr val="tx1"/>
                </a:solidFill>
                <a:effectLst/>
                <a:latin typeface="+mn-lt"/>
                <a:ea typeface="Calibri"/>
                <a:cs typeface="Calibri"/>
                <a:sym typeface="Calibri"/>
              </a:rPr>
              <a:t>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participer à [670], artiste [1797], concours [1375], défi [1728], diversité [2537], émission [1074], genre [556], personnage [1449], sexe [1691], scène [794],  spectacle [1687], annuel [1674], culturel [1495], non-binaire [&gt;5000], transgenre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9.2.1.3 (</a:t>
            </a:r>
            <a:r>
              <a:rPr lang="fr-FR" sz="1200" b="1" i="0" u="none" strike="noStrike" kern="1200" cap="none" dirty="0" err="1">
                <a:solidFill>
                  <a:schemeClr val="tx1"/>
                </a:solidFill>
                <a:effectLst/>
                <a:latin typeface="+mn-lt"/>
                <a:ea typeface="Calibri"/>
                <a:cs typeface="Calibri"/>
                <a:sym typeface="Calibri"/>
              </a:rPr>
              <a:t>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entrer [337], monter [853], retourner [990], tomber [547], après-midi [596], attente [936], corps [561], doigt [1938], dos [1672], médicament [1954], pied [626], santé [641], situation [223], soir [397], urgence [1199], faible [723], seulement [130], trop [195]</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p>
          <a:p>
            <a:r>
              <a:rPr lang="en-US" b="0" i="0" dirty="0">
                <a:solidFill>
                  <a:srgbClr val="000000"/>
                </a:solidFill>
                <a:effectLst/>
                <a:latin typeface="Arial" panose="020B0604020202020204" pitchFamily="34" charset="0"/>
              </a:rPr>
              <a:t>arriver à + infinitive</a:t>
            </a:r>
            <a:r>
              <a:rPr lang="en-US" b="0" i="0" baseline="0" dirty="0">
                <a:solidFill>
                  <a:srgbClr val="000000"/>
                </a:solidFill>
                <a:effectLst/>
                <a:latin typeface="Arial" panose="020B0604020202020204" pitchFamily="34" charset="0"/>
              </a:rPr>
              <a:t> - to manage to, </a:t>
            </a:r>
            <a:r>
              <a:rPr lang="en-US" b="0" i="1" baseline="0" dirty="0">
                <a:solidFill>
                  <a:srgbClr val="000000"/>
                </a:solidFill>
                <a:effectLst/>
                <a:latin typeface="Arial" panose="020B0604020202020204" pitchFamily="34" charset="0"/>
              </a:rPr>
              <a:t>to succeed in</a:t>
            </a:r>
          </a:p>
          <a:p>
            <a:r>
              <a:rPr lang="en-US" sz="1800" b="0" i="0" u="none" strike="noStrike" dirty="0">
                <a:solidFill>
                  <a:srgbClr val="000000"/>
                </a:solidFill>
                <a:effectLst/>
                <a:latin typeface="Century Gothic" panose="020B0502020202020204" pitchFamily="34" charset="0"/>
              </a:rPr>
              <a:t>continuer (à/de + infinitive)</a:t>
            </a:r>
            <a:r>
              <a:rPr lang="en-US" dirty="0"/>
              <a:t> – to continue, </a:t>
            </a:r>
            <a:r>
              <a:rPr lang="en-US" i="1" dirty="0"/>
              <a:t>to carry on</a:t>
            </a:r>
          </a:p>
          <a:p>
            <a:r>
              <a:rPr lang="en-US" sz="1800" b="0" i="0" u="none" strike="noStrike" dirty="0" err="1">
                <a:solidFill>
                  <a:srgbClr val="000000"/>
                </a:solidFill>
                <a:effectLst/>
                <a:latin typeface="Century Gothic" panose="020B0502020202020204" pitchFamily="34" charset="0"/>
              </a:rPr>
              <a:t>nécessaire</a:t>
            </a:r>
            <a:r>
              <a:rPr lang="en-US" dirty="0"/>
              <a:t> – necessary, </a:t>
            </a:r>
            <a:r>
              <a:rPr lang="en-US" sz="1800" b="0" i="1" u="none" strike="noStrike" dirty="0">
                <a:solidFill>
                  <a:srgbClr val="4472C4"/>
                </a:solidFill>
                <a:effectLst/>
                <a:latin typeface="Century Gothic" panose="020B0502020202020204" pitchFamily="34" charset="0"/>
              </a:rPr>
              <a:t>required</a:t>
            </a:r>
          </a:p>
          <a:p>
            <a:r>
              <a:rPr lang="en-US" sz="1800" b="0" i="0" u="none" strike="noStrike" dirty="0" err="1">
                <a:solidFill>
                  <a:srgbClr val="000000"/>
                </a:solidFill>
                <a:effectLst/>
                <a:latin typeface="Century Gothic" panose="020B0502020202020204" pitchFamily="34" charset="0"/>
              </a:rPr>
              <a:t>mondial</a:t>
            </a:r>
            <a:r>
              <a:rPr lang="en-US" dirty="0"/>
              <a:t> - global, </a:t>
            </a:r>
            <a:r>
              <a:rPr lang="en-US" sz="1800" b="0" i="1" u="none" strike="noStrike" dirty="0">
                <a:solidFill>
                  <a:srgbClr val="4472C4"/>
                </a:solidFill>
                <a:effectLst/>
                <a:latin typeface="Century Gothic" panose="020B0502020202020204" pitchFamily="34" charset="0"/>
              </a:rPr>
              <a:t>worldwide</a:t>
            </a:r>
          </a:p>
          <a:p>
            <a:r>
              <a:rPr lang="en-US" sz="1800" b="0" i="0" u="none" strike="noStrike" dirty="0" err="1">
                <a:solidFill>
                  <a:srgbClr val="000000"/>
                </a:solidFill>
                <a:effectLst/>
                <a:latin typeface="Century Gothic" panose="020B0502020202020204" pitchFamily="34" charset="0"/>
              </a:rPr>
              <a:t>interdit</a:t>
            </a:r>
            <a:r>
              <a:rPr lang="en-US" dirty="0"/>
              <a:t> – not allowed, </a:t>
            </a:r>
            <a:r>
              <a:rPr lang="en-US" sz="1800" b="0" i="1" u="none" strike="noStrike" dirty="0">
                <a:solidFill>
                  <a:srgbClr val="4472C4"/>
                </a:solidFill>
                <a:effectLst/>
                <a:latin typeface="Century Gothic" panose="020B0502020202020204" pitchFamily="34" charset="0"/>
              </a:rPr>
              <a:t>prohibited, banned</a:t>
            </a:r>
            <a:endParaRPr lang="en-GB" sz="1200" b="0" i="1"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a:t>
            </a:r>
            <a:r>
              <a:rPr lang="en-US" b="0" baseline="0" dirty="0"/>
              <a:t> revise constructions with verbs that sometimes take prepositions </a:t>
            </a:r>
            <a:r>
              <a:rPr lang="fr-FR" sz="1200" b="0" i="1" dirty="0">
                <a:solidFill>
                  <a:schemeClr val="bg1"/>
                </a:solidFill>
              </a:rPr>
              <a:t>à</a:t>
            </a:r>
            <a:r>
              <a:rPr lang="fr-FR" sz="1200" b="0" dirty="0">
                <a:solidFill>
                  <a:schemeClr val="bg1"/>
                </a:solidFill>
              </a:rPr>
              <a:t> and </a:t>
            </a:r>
            <a:r>
              <a:rPr lang="en-GB" sz="1200" b="0" i="1" dirty="0">
                <a:solidFill>
                  <a:schemeClr val="bg1"/>
                </a:solidFill>
              </a:rPr>
              <a:t>de</a:t>
            </a:r>
            <a:r>
              <a:rPr lang="en-GB" sz="1200" b="0" dirty="0">
                <a:solidFill>
                  <a:schemeClr val="bg1"/>
                </a:solidFill>
              </a:rPr>
              <a:t> (first introduced in the previous</a:t>
            </a:r>
            <a:r>
              <a:rPr lang="en-GB" sz="1200" b="0" baseline="0" dirty="0">
                <a:solidFill>
                  <a:schemeClr val="bg1"/>
                </a:solidFill>
              </a:rPr>
              <a:t> week 9.3.1.4); written recognition of this week’s new verbs in context.</a:t>
            </a:r>
            <a:endParaRPr lang="en-US" b="0" dirty="0"/>
          </a:p>
          <a:p>
            <a:endParaRPr lang="en-US" b="1" dirty="0"/>
          </a:p>
          <a:p>
            <a:r>
              <a:rPr lang="en-US" b="1" dirty="0"/>
              <a:t>Procedure:</a:t>
            </a:r>
          </a:p>
          <a:p>
            <a:r>
              <a:rPr lang="en-US" b="0" dirty="0"/>
              <a:t>1. Remind students that</a:t>
            </a:r>
            <a:r>
              <a:rPr lang="en-US" b="0" baseline="0" dirty="0"/>
              <a:t> these four verbs must be followed by either </a:t>
            </a:r>
            <a:r>
              <a:rPr lang="fr-FR" sz="1200" b="0" i="1" dirty="0">
                <a:solidFill>
                  <a:schemeClr val="bg1"/>
                </a:solidFill>
              </a:rPr>
              <a:t>à</a:t>
            </a:r>
            <a:r>
              <a:rPr lang="fr-FR" sz="1200" b="0" dirty="0">
                <a:solidFill>
                  <a:schemeClr val="bg1"/>
                </a:solidFill>
              </a:rPr>
              <a:t> or </a:t>
            </a:r>
            <a:r>
              <a:rPr lang="en-GB" sz="1200" b="0" i="1" dirty="0">
                <a:solidFill>
                  <a:schemeClr val="bg1"/>
                </a:solidFill>
              </a:rPr>
              <a:t>de</a:t>
            </a:r>
            <a:r>
              <a:rPr lang="en-GB" sz="1200" b="0" dirty="0">
                <a:solidFill>
                  <a:schemeClr val="bg1"/>
                </a:solidFill>
              </a:rPr>
              <a:t> if they are to precede a second verb.</a:t>
            </a:r>
            <a:endParaRPr lang="en-US" b="0" dirty="0"/>
          </a:p>
          <a:p>
            <a:r>
              <a:rPr lang="en-US" b="0" dirty="0"/>
              <a:t>2. Students read the first half of</a:t>
            </a:r>
            <a:r>
              <a:rPr lang="en-US" b="0" baseline="0" dirty="0"/>
              <a:t> the</a:t>
            </a:r>
            <a:r>
              <a:rPr lang="en-US" b="0" dirty="0"/>
              <a:t> sentences and decide, based on the presence or absence of a preposition, what</a:t>
            </a:r>
            <a:r>
              <a:rPr lang="en-US" b="0" baseline="0" dirty="0"/>
              <a:t> the second half must be.</a:t>
            </a:r>
            <a:endParaRPr lang="en-US" b="0" dirty="0"/>
          </a:p>
          <a:p>
            <a:r>
              <a:rPr lang="en-US" b="0" dirty="0"/>
              <a:t>3. Teacher</a:t>
            </a:r>
            <a:r>
              <a:rPr lang="en-US" b="0" baseline="0" dirty="0"/>
              <a:t> elicits answers by asking students to say (in English) what is happening in each case, e.g. ‘what is the artist doing?’</a:t>
            </a:r>
          </a:p>
          <a:p>
            <a:r>
              <a:rPr lang="en-US" b="0" baseline="0" dirty="0"/>
              <a:t>4. Click to reveal answers.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compléter</a:t>
            </a:r>
            <a:r>
              <a:rPr lang="en-GB" baseline="0" dirty="0"/>
              <a:t> [2034], </a:t>
            </a:r>
            <a:r>
              <a:rPr lang="fr-FR" sz="1200" dirty="0">
                <a:solidFill>
                  <a:srgbClr val="4472C4">
                    <a:lumMod val="50000"/>
                  </a:srgbClr>
                </a:solidFill>
              </a:rPr>
              <a:t>préposition [&gt;5000], verbe [&gt;5000], </a:t>
            </a:r>
            <a:r>
              <a:rPr lang="en-GB" sz="1200" b="0" i="0" kern="1200" dirty="0" err="1">
                <a:solidFill>
                  <a:schemeClr val="tx1"/>
                </a:solidFill>
                <a:effectLst/>
                <a:latin typeface="+mn-lt"/>
                <a:ea typeface="+mn-ea"/>
                <a:cs typeface="+mn-cs"/>
              </a:rPr>
              <a:t>représenter</a:t>
            </a:r>
            <a:r>
              <a:rPr lang="en-GB" sz="1200" b="0" i="0" kern="1200" dirty="0">
                <a:solidFill>
                  <a:schemeClr val="tx1"/>
                </a:solidFill>
                <a:effectLst/>
                <a:latin typeface="+mn-lt"/>
                <a:ea typeface="+mn-ea"/>
                <a:cs typeface="+mn-cs"/>
              </a:rPr>
              <a:t> [293], </a:t>
            </a:r>
            <a:r>
              <a:rPr lang="en-GB" sz="1200" b="0" i="0" kern="1200" dirty="0" err="1">
                <a:solidFill>
                  <a:schemeClr val="tx1"/>
                </a:solidFill>
                <a:effectLst/>
                <a:latin typeface="+mn-lt"/>
                <a:ea typeface="+mn-ea"/>
                <a:cs typeface="+mn-cs"/>
              </a:rPr>
              <a:t>éliminer</a:t>
            </a:r>
            <a:r>
              <a:rPr lang="en-GB" sz="1200" b="0" i="0" kern="1200" dirty="0">
                <a:solidFill>
                  <a:schemeClr val="tx1"/>
                </a:solidFill>
                <a:effectLst/>
                <a:latin typeface="+mn-lt"/>
                <a:ea typeface="+mn-ea"/>
                <a:cs typeface="+mn-cs"/>
              </a:rPr>
              <a:t> [1454], </a:t>
            </a:r>
            <a:r>
              <a:rPr lang="en-GB" sz="1200" b="0" i="0" kern="1200" dirty="0" err="1">
                <a:solidFill>
                  <a:schemeClr val="tx1"/>
                </a:solidFill>
                <a:effectLst/>
                <a:latin typeface="+mn-lt"/>
                <a:ea typeface="+mn-ea"/>
                <a:cs typeface="+mn-cs"/>
              </a:rPr>
              <a:t>inégalité</a:t>
            </a:r>
            <a:r>
              <a:rPr lang="en-GB" sz="1200" b="0" i="0" kern="1200" dirty="0">
                <a:solidFill>
                  <a:schemeClr val="tx1"/>
                </a:solidFill>
                <a:effectLst/>
                <a:latin typeface="+mn-lt"/>
                <a:ea typeface="+mn-ea"/>
                <a:cs typeface="+mn-cs"/>
              </a:rPr>
              <a:t> [3145], </a:t>
            </a:r>
            <a:r>
              <a:rPr lang="fr-FR" sz="1200" dirty="0">
                <a:solidFill>
                  <a:srgbClr val="4472C4">
                    <a:lumMod val="50000"/>
                  </a:srgbClr>
                </a:solidFill>
              </a:rPr>
              <a:t>progresser [856], égalité [1898]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4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recognition of new vocabulary in context; working with (adapted) authentic texts to hear covid-19 vocabulary in context; cultural awareness: style of French newspaper headlines.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Ask students to guess what the activity title means. They have encountered the word </a:t>
            </a:r>
            <a:r>
              <a:rPr lang="en-GB" b="0" i="1" baseline="0" dirty="0" err="1"/>
              <a:t>gros</a:t>
            </a:r>
            <a:r>
              <a:rPr lang="en-GB" b="0" i="1" baseline="0" dirty="0"/>
              <a:t> </a:t>
            </a:r>
            <a:r>
              <a:rPr lang="en-GB" b="0" i="0" baseline="0" dirty="0"/>
              <a:t>with the translation ‘fat’ before.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Explain that students are going to hear eight French headlines read aloud and that they will have to match what they hear with the English translation. The headlines contain a mixture of known vocabulary, new vocabulary and (near-)cognates. NCELP does not normally recommend including unknown cognates in listening exercises, but it should be possible for students to recognise these in this instance as the English translations are displayed. </a:t>
            </a:r>
            <a:br>
              <a:rPr lang="en-GB" b="0" i="0" baseline="0" dirty="0"/>
            </a:br>
            <a:r>
              <a:rPr lang="en-GB" b="0" i="0" baseline="0" dirty="0"/>
              <a:t>All headlines are authentic headlines (or adapted versions) taken from the covid-19 section of </a:t>
            </a:r>
            <a:r>
              <a:rPr lang="en-GB" b="0" i="1" baseline="0" dirty="0"/>
              <a:t>Le Monde</a:t>
            </a:r>
            <a:r>
              <a:rPr lang="en-GB" b="0" i="0" baseline="0" dirty="0"/>
              <a:t>. Links to the articles are provided below.</a:t>
            </a:r>
            <a:br>
              <a:rPr lang="en-GB" b="0" i="0" baseline="0" dirty="0"/>
            </a:br>
            <a:r>
              <a:rPr lang="en-GB" b="0" i="0" baseline="0" dirty="0"/>
              <a:t>All words in this week’s new set are included with the exception of </a:t>
            </a:r>
            <a:r>
              <a:rPr lang="en-GB" b="0" i="1" baseline="0" dirty="0"/>
              <a:t>essayer</a:t>
            </a:r>
            <a:r>
              <a:rPr lang="en-GB" b="0" i="0" baseline="0" dirty="0"/>
              <a:t>, which is practised separately (see set of verb slides commencing on next slide) on account of its unusual spelling variation and inclusion of unknown SSC [ay].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Give students a minute to familiarise themselves with the English headlines. Explain that </a:t>
            </a:r>
            <a:r>
              <a:rPr lang="en-GB" b="0" i="1" baseline="0" dirty="0"/>
              <a:t>Quiberon </a:t>
            </a:r>
            <a:r>
              <a:rPr lang="en-GB" b="0" i="0" baseline="0" dirty="0"/>
              <a:t>is a part of Brittany.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on a number to hear a French headline read aloud. Students write the number of the equivalent English translation.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On clicks, the correct answers spin in order of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play the audio again. Students read along.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US" b="1" dirty="0"/>
              <a:t>Transcript:</a:t>
            </a:r>
          </a:p>
          <a:p>
            <a:pPr marL="228600" indent="-228600">
              <a:buAutoNum type="arabicPeriod"/>
            </a:pPr>
            <a:r>
              <a:rPr lang="fr-FR" b="0" baseline="0" dirty="0"/>
              <a:t>Vaccin contre le covid-19 : une troisième dose « probablement » nécessaire (G)</a:t>
            </a:r>
          </a:p>
          <a:p>
            <a:pPr marL="228600" indent="-228600">
              <a:buAutoNum type="arabicPeriod"/>
            </a:pPr>
            <a:r>
              <a:rPr lang="fr-FR" sz="1200" b="0" i="0" kern="1200" dirty="0">
                <a:solidFill>
                  <a:schemeClr val="tx1"/>
                </a:solidFill>
                <a:effectLst/>
                <a:latin typeface="+mn-lt"/>
                <a:ea typeface="+mn-ea"/>
                <a:cs typeface="+mn-cs"/>
              </a:rPr>
              <a:t>Impossible de voyager: on annule plus de 7,000 vols le week-end de Noël (H)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dirty="0"/>
              <a:t>Lundi, le masque devient obligatoire à l’école dans toute la France (D)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dirty="0"/>
              <a:t>La pandémie de covid-19 continue d’affecter l’économie mondiale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dirty="0"/>
              <a:t>Le gouvernement d</a:t>
            </a:r>
            <a:r>
              <a:rPr lang="en-GB" sz="1200" b="0" i="0" kern="1200" dirty="0" err="1">
                <a:solidFill>
                  <a:schemeClr val="tx1"/>
                </a:solidFill>
                <a:effectLst/>
                <a:latin typeface="+mn-lt"/>
                <a:ea typeface="+mn-ea"/>
                <a:cs typeface="+mn-cs"/>
              </a:rPr>
              <a:t>écide</a:t>
            </a:r>
            <a:r>
              <a:rPr lang="en-GB" sz="1200" b="0" i="0" kern="1200" dirty="0">
                <a:solidFill>
                  <a:schemeClr val="tx1"/>
                </a:solidFill>
                <a:effectLst/>
                <a:latin typeface="+mn-lt"/>
                <a:ea typeface="+mn-ea"/>
                <a:cs typeface="+mn-cs"/>
              </a:rPr>
              <a:t> d’un </a:t>
            </a:r>
            <a:r>
              <a:rPr lang="fr-FR" sz="1200" b="0" i="0" kern="1200" baseline="0" dirty="0">
                <a:solidFill>
                  <a:schemeClr val="tx1"/>
                </a:solidFill>
                <a:effectLst/>
                <a:latin typeface="+mn-lt"/>
                <a:ea typeface="+mn-ea"/>
                <a:cs typeface="+mn-cs"/>
              </a:rPr>
              <a:t>i</a:t>
            </a:r>
            <a:r>
              <a:rPr lang="fr-FR" b="0" baseline="0" dirty="0"/>
              <a:t>solement de dix jours pour toute personne avec un test positif (C)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dirty="0"/>
              <a:t>« Je ne peux pas faire la bise, il y a le Covid » : l’excuse parfaite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kern="1200" dirty="0">
                <a:solidFill>
                  <a:schemeClr val="tx1"/>
                </a:solidFill>
                <a:effectLst/>
                <a:latin typeface="+mn-lt"/>
                <a:ea typeface="+mn-ea"/>
                <a:cs typeface="+mn-cs"/>
              </a:rPr>
              <a:t>Les très riches arrivent </a:t>
            </a:r>
            <a:r>
              <a:rPr lang="fr-FR" b="0" baseline="0" dirty="0"/>
              <a:t>à </a:t>
            </a:r>
            <a:r>
              <a:rPr lang="fr-FR" sz="1200" b="0" i="0" kern="1200" dirty="0">
                <a:solidFill>
                  <a:schemeClr val="tx1"/>
                </a:solidFill>
                <a:effectLst/>
                <a:latin typeface="+mn-lt"/>
                <a:ea typeface="+mn-ea"/>
                <a:cs typeface="+mn-cs"/>
              </a:rPr>
              <a:t>voler en jets privés (F)</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dirty="0"/>
              <a:t>Plages, parcs et jardins interdits le soir à Quiberon (E)</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probablement</a:t>
            </a:r>
            <a:r>
              <a:rPr lang="en-GB" baseline="0" dirty="0"/>
              <a:t> [903], </a:t>
            </a:r>
            <a:r>
              <a:rPr lang="en-GB" baseline="0" dirty="0" err="1"/>
              <a:t>obligatoire</a:t>
            </a:r>
            <a:r>
              <a:rPr lang="en-GB" baseline="0" dirty="0"/>
              <a:t> [2524], parfait [1600], </a:t>
            </a:r>
            <a:r>
              <a:rPr lang="en-GB" baseline="0" dirty="0" err="1"/>
              <a:t>privé</a:t>
            </a:r>
            <a:r>
              <a:rPr lang="en-GB" baseline="0" dirty="0"/>
              <a:t> [1401]</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titre [399], Covid [n/a], dose [4229], week-end [2475], affecter [1396], </a:t>
            </a:r>
            <a:r>
              <a:rPr lang="en-GB" baseline="0" dirty="0" err="1"/>
              <a:t>économie</a:t>
            </a:r>
            <a:r>
              <a:rPr lang="en-GB" baseline="0" dirty="0"/>
              <a:t> [387], </a:t>
            </a:r>
            <a:r>
              <a:rPr lang="en-GB" baseline="0" dirty="0" err="1"/>
              <a:t>gouvernement</a:t>
            </a:r>
            <a:r>
              <a:rPr lang="en-GB" baseline="0" dirty="0"/>
              <a:t> [160], test [1788], </a:t>
            </a:r>
            <a:r>
              <a:rPr lang="en-GB" sz="1200" b="0" i="0" kern="1200" dirty="0">
                <a:solidFill>
                  <a:schemeClr val="tx1"/>
                </a:solidFill>
                <a:effectLst/>
                <a:latin typeface="+mn-lt"/>
                <a:ea typeface="+mn-ea"/>
                <a:cs typeface="+mn-cs"/>
              </a:rPr>
              <a:t>excuse [1839], riche [599], jet [4454]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Sources</a:t>
            </a:r>
          </a:p>
          <a:p>
            <a:r>
              <a:rPr lang="fr-FR" b="0" baseline="0" dirty="0"/>
              <a:t>1. https://www.lemonde.fr/planete/article/2021/04/16/vaccin-contre-le-covid-19-une-troisieme-dose-de-pfizer-probablement-necessaire-assure-le-pdg_6076973_3244.html</a:t>
            </a:r>
          </a:p>
          <a:p>
            <a:r>
              <a:rPr lang="fr-FR" b="0" baseline="0" dirty="0"/>
              <a:t>2. https://www.lemonde.fr/planete/article/2021/12/25/covid-19-dans-le-monde-plus-de-4-500-vols-annules-le-week-end-de-noel-la-chine-en-alerte_6107282_3244.html</a:t>
            </a:r>
          </a:p>
          <a:p>
            <a:r>
              <a:rPr lang="fr-FR" b="0" baseline="0" dirty="0"/>
              <a:t>3. https://www.lemonde.fr/education/article/2021/11/10/covid-19-le-masque-redevient-obligatoire-a-l-ecole-dans-toute-la-france-a-partir-de-lundi_6101560_1473685.html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https://www.lemonde.fr/economie/article/2022/01/17/la-pandemie-de-covid-19-continue-de-menacer-la-reprise-economique-mondiale_6109806_3234.html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https://www.lemonde.fr/politique/article/2021/07/14/covid-19-le-gouvernement-envisage-d-imposer-un-isolement-de-dix-jours-pour-toute-personne-dont-le-test-est-positif_6088251_823448.html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https://www.lemonde.fr/m-perso/article/2021/03/25/je-peux-pas-il-y-a-le-covid-l-excuse-parfaite_6074462_4497916.html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https://www.lemonde.fr/economie/article/2021/11/17/avec-la-pandemie-de-covid-19-les-riches-privilegient-l-aviation-d-affaires_6102393_3234.html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https://www.lemonde.fr/planete/article/2020/07/26/coronavirus-plages-parcs-et-jardins-interdits-le-soir-a-quiberon_6047341_3244.html</a:t>
            </a:r>
            <a:endParaRPr lang="en-GB" sz="1200" b="1"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dirty="0"/>
          </a:p>
        </p:txBody>
      </p:sp>
    </p:spTree>
    <p:extLst>
      <p:ext uri="{BB962C8B-B14F-4D97-AF65-F5344CB8AC3E}">
        <p14:creationId xmlns:p14="http://schemas.microsoft.com/office/powerpoint/2010/main" val="37093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the structure of impersonal phrases with </a:t>
            </a:r>
            <a:r>
              <a:rPr lang="en-GB" b="0" i="1" baseline="0" dirty="0"/>
              <a:t>on </a:t>
            </a:r>
            <a:r>
              <a:rPr lang="en-GB" b="0" i="0" baseline="0" dirty="0"/>
              <a:t>and introduce the structure of impersonal phrases with </a:t>
            </a:r>
            <a:r>
              <a:rPr lang="en-GB" b="0" i="1" baseline="0" dirty="0" err="1"/>
              <a:t>il</a:t>
            </a:r>
            <a:r>
              <a:rPr lang="en-GB" b="0" i="1" baseline="0" dirty="0"/>
              <a:t> </a:t>
            </a:r>
            <a:r>
              <a:rPr lang="en-GB" b="0" i="1" baseline="0" dirty="0" err="1"/>
              <a:t>est</a:t>
            </a:r>
            <a:r>
              <a:rPr lang="en-GB" b="0" i="1" baseline="0" dirty="0"/>
              <a:t> </a:t>
            </a:r>
            <a:r>
              <a:rPr lang="en-GB" b="0" i="0" baseline="0" dirty="0"/>
              <a:t>+ adjective + </a:t>
            </a:r>
            <a:r>
              <a:rPr lang="en-GB" b="0" i="1" baseline="0" dirty="0"/>
              <a:t>de</a:t>
            </a:r>
            <a:r>
              <a:rPr lang="en-GB" b="0" i="0" baseline="0" dirty="0"/>
              <a:t>.</a:t>
            </a: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51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impersonal phrases with </a:t>
            </a:r>
            <a:r>
              <a:rPr lang="en-GB" b="0" i="1" baseline="0" dirty="0" err="1"/>
              <a:t>il</a:t>
            </a:r>
            <a:r>
              <a:rPr lang="en-GB" b="0" i="1" baseline="0" dirty="0"/>
              <a:t> </a:t>
            </a:r>
            <a:r>
              <a:rPr lang="en-GB" b="0" i="1" baseline="0" dirty="0" err="1"/>
              <a:t>est</a:t>
            </a:r>
            <a:r>
              <a:rPr lang="en-GB" b="0" i="1" baseline="0" dirty="0"/>
              <a:t> </a:t>
            </a:r>
            <a:r>
              <a:rPr lang="en-GB" b="0" i="0" baseline="0" dirty="0"/>
              <a:t>+ adjective + </a:t>
            </a:r>
            <a:r>
              <a:rPr lang="en-GB" b="0" i="1" baseline="0" dirty="0"/>
              <a:t>de</a:t>
            </a:r>
            <a:r>
              <a:rPr lang="en-GB" b="0" i="0" baseline="0" dirty="0"/>
              <a:t> + infinitive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Invite students to provide a French equivalent of the orange English construction.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Draw attention to the parallels between the English and French structures.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 impersonal expression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In pairs, students produce a French equivalent phrase.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Repeat steps 3-5 for 7 phrases in total.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bubble explaining the exception </a:t>
            </a:r>
            <a:r>
              <a:rPr lang="en-GB" b="0" i="1" baseline="0" dirty="0" err="1"/>
              <a:t>il</a:t>
            </a:r>
            <a:r>
              <a:rPr lang="en-GB" b="0" i="1" baseline="0" dirty="0"/>
              <a:t> </a:t>
            </a:r>
            <a:r>
              <a:rPr lang="en-GB" b="0" i="1" baseline="0" dirty="0" err="1"/>
              <a:t>est</a:t>
            </a:r>
            <a:r>
              <a:rPr lang="en-GB" b="0" i="1" baseline="0" dirty="0"/>
              <a:t> </a:t>
            </a:r>
            <a:r>
              <a:rPr lang="en-GB" b="0" i="1" baseline="0" dirty="0" err="1"/>
              <a:t>interdit</a:t>
            </a:r>
            <a:r>
              <a:rPr lang="en-GB" b="0" i="1" baseline="0" dirty="0"/>
              <a:t> de </a:t>
            </a:r>
            <a:r>
              <a:rPr lang="en-GB" b="0" i="0" baseline="0" dirty="0"/>
              <a:t>which takes a slightly different structure in its most idiomatic English translation.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pyramide</a:t>
            </a:r>
            <a:r>
              <a:rPr lang="en-GB" sz="1200" b="0" i="0" kern="1200" dirty="0">
                <a:solidFill>
                  <a:schemeClr val="tx1"/>
                </a:solidFill>
                <a:effectLst/>
                <a:latin typeface="+mn-lt"/>
                <a:ea typeface="+mn-ea"/>
                <a:cs typeface="+mn-cs"/>
              </a:rPr>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70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of impersonal pronoun </a:t>
            </a:r>
            <a:r>
              <a:rPr lang="en-GB" b="0" i="1" baseline="0" dirty="0"/>
              <a:t>on </a:t>
            </a:r>
            <a:r>
              <a:rPr lang="en-GB" b="0" i="0" baseline="0" dirty="0"/>
              <a:t>+ short form and impersonal expressions with </a:t>
            </a:r>
            <a:r>
              <a:rPr lang="en-GB" b="0" i="1" baseline="0" dirty="0" err="1"/>
              <a:t>il</a:t>
            </a:r>
            <a:r>
              <a:rPr lang="en-GB" b="0" i="1" baseline="0" dirty="0"/>
              <a:t> </a:t>
            </a:r>
            <a:r>
              <a:rPr lang="en-GB" b="0" i="1" baseline="0" dirty="0" err="1"/>
              <a:t>est</a:t>
            </a:r>
            <a:r>
              <a:rPr lang="en-GB" b="0" i="1" baseline="0" dirty="0"/>
              <a:t> </a:t>
            </a:r>
            <a:r>
              <a:rPr lang="en-GB" b="0" i="0" baseline="0" dirty="0"/>
              <a:t>+ adjective + </a:t>
            </a:r>
            <a:r>
              <a:rPr lang="en-GB" b="0" i="1" baseline="0" dirty="0"/>
              <a:t>de </a:t>
            </a:r>
            <a:r>
              <a:rPr lang="en-GB" b="0" i="0" baseline="0" dirty="0"/>
              <a:t>+ long form; listening comprehension; cultural awareness: similarities and differences between COVID laws in France and the UK.</a:t>
            </a:r>
            <a:endParaRPr lang="en-GB" b="1" i="0" baseline="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dirty="0"/>
              <a:t>Students read the non-bolded parts of the sentences and decide whether </a:t>
            </a:r>
            <a:r>
              <a:rPr lang="en-GB" b="0" i="1" baseline="0" dirty="0"/>
              <a:t>on</a:t>
            </a:r>
            <a:r>
              <a:rPr lang="en-GB" b="0" baseline="0" dirty="0"/>
              <a:t> or an impersonal expression must precede them, based on the verb form they see.</a:t>
            </a:r>
            <a:endParaRPr lang="en-US" b="0" dirty="0"/>
          </a:p>
          <a:p>
            <a:r>
              <a:rPr lang="en-US" b="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sketch two columns headed </a:t>
            </a:r>
            <a:r>
              <a:rPr lang="en-GB" sz="1200" i="1" dirty="0">
                <a:solidFill>
                  <a:srgbClr val="104F75"/>
                </a:solidFill>
              </a:rPr>
              <a:t>les </a:t>
            </a:r>
            <a:r>
              <a:rPr lang="fr-FR" sz="1200" i="1" dirty="0">
                <a:solidFill>
                  <a:srgbClr val="104F75"/>
                </a:solidFill>
              </a:rPr>
              <a:t>mêmes</a:t>
            </a:r>
            <a:r>
              <a:rPr lang="en-GB" sz="1200" i="1" dirty="0">
                <a:solidFill>
                  <a:srgbClr val="104F75"/>
                </a:solidFill>
              </a:rPr>
              <a:t> </a:t>
            </a:r>
            <a:r>
              <a:rPr lang="en-GB" sz="1200" dirty="0">
                <a:solidFill>
                  <a:srgbClr val="104F75"/>
                </a:solidFill>
              </a:rPr>
              <a:t>and </a:t>
            </a:r>
            <a:r>
              <a:rPr lang="fr-FR" sz="1200" i="1" dirty="0">
                <a:solidFill>
                  <a:srgbClr val="104F75"/>
                </a:solidFill>
              </a:rPr>
              <a:t>différentes</a:t>
            </a:r>
            <a:r>
              <a:rPr lang="fr-FR" sz="1200" i="0" baseline="0" dirty="0">
                <a:solidFill>
                  <a:srgbClr val="104F75"/>
                </a:solidFill>
              </a:rPr>
              <a:t>. </a:t>
            </a:r>
            <a:r>
              <a:rPr lang="fr-FR" sz="1200" i="0" baseline="0" dirty="0" err="1">
                <a:solidFill>
                  <a:srgbClr val="104F75"/>
                </a:solidFill>
              </a:rPr>
              <a:t>They</a:t>
            </a:r>
            <a:r>
              <a:rPr lang="fr-FR" sz="1200" i="0" baseline="0" dirty="0">
                <a:solidFill>
                  <a:srgbClr val="104F75"/>
                </a:solidFill>
              </a:rPr>
              <a:t> </a:t>
            </a:r>
            <a:r>
              <a:rPr lang="fr-FR" sz="1200" i="0" baseline="0" dirty="0" err="1">
                <a:solidFill>
                  <a:srgbClr val="104F75"/>
                </a:solidFill>
              </a:rPr>
              <a:t>re-read</a:t>
            </a:r>
            <a:r>
              <a:rPr lang="fr-FR" sz="1200" i="0" baseline="0" dirty="0">
                <a:solidFill>
                  <a:srgbClr val="104F75"/>
                </a:solidFill>
              </a:rPr>
              <a:t> the sentences, </a:t>
            </a:r>
            <a:r>
              <a:rPr lang="fr-FR" sz="1200" i="0" baseline="0" dirty="0" err="1">
                <a:solidFill>
                  <a:srgbClr val="104F75"/>
                </a:solidFill>
              </a:rPr>
              <a:t>decide</a:t>
            </a:r>
            <a:r>
              <a:rPr lang="fr-FR" sz="1200" i="0" baseline="0" dirty="0">
                <a:solidFill>
                  <a:srgbClr val="104F75"/>
                </a:solidFill>
              </a:rPr>
              <a:t> </a:t>
            </a:r>
            <a:r>
              <a:rPr lang="fr-FR" sz="1200" i="0" baseline="0" dirty="0" err="1">
                <a:solidFill>
                  <a:srgbClr val="104F75"/>
                </a:solidFill>
              </a:rPr>
              <a:t>whether</a:t>
            </a:r>
            <a:r>
              <a:rPr lang="fr-FR" sz="1200" i="0" baseline="0" dirty="0">
                <a:solidFill>
                  <a:srgbClr val="104F75"/>
                </a:solidFill>
              </a:rPr>
              <a:t> the </a:t>
            </a:r>
            <a:r>
              <a:rPr lang="fr-FR" sz="1200" i="0" baseline="0" dirty="0" err="1">
                <a:solidFill>
                  <a:srgbClr val="104F75"/>
                </a:solidFill>
              </a:rPr>
              <a:t>rules</a:t>
            </a:r>
            <a:r>
              <a:rPr lang="fr-FR" sz="1200" i="0" baseline="0" dirty="0">
                <a:solidFill>
                  <a:srgbClr val="104F75"/>
                </a:solidFill>
              </a:rPr>
              <a:t> </a:t>
            </a:r>
            <a:r>
              <a:rPr lang="en-GB" sz="1200" i="0" baseline="0" dirty="0">
                <a:solidFill>
                  <a:srgbClr val="104F75"/>
                </a:solidFill>
              </a:rPr>
              <a:t>are have also been in place in England at some point, and write and English summary of each rule in the appropriate column.</a:t>
            </a:r>
            <a:endParaRPr lang="en-US" b="0" dirty="0"/>
          </a:p>
          <a:p>
            <a:r>
              <a:rPr lang="en-US" b="0" dirty="0"/>
              <a:t>4. Answers</a:t>
            </a:r>
            <a:r>
              <a:rPr lang="en-US" b="0" baseline="0" dirty="0"/>
              <a:t> may be found on the next slide.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couvre</a:t>
            </a:r>
            <a:r>
              <a:rPr lang="en-GB" baseline="0" dirty="0"/>
              <a:t>-feu [&gt;5000], sanitaire [4501]</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certificat</a:t>
            </a:r>
            <a:r>
              <a:rPr lang="en-GB" sz="1200" b="0" i="0" kern="1200" dirty="0">
                <a:solidFill>
                  <a:schemeClr val="tx1"/>
                </a:solidFill>
                <a:effectLst/>
                <a:latin typeface="+mn-lt"/>
                <a:ea typeface="+mn-ea"/>
                <a:cs typeface="+mn-cs"/>
              </a:rPr>
              <a:t> [3604], bizarre [2756], </a:t>
            </a:r>
            <a:r>
              <a:rPr lang="en-GB" sz="1200" b="0" i="0" kern="1200" dirty="0" err="1">
                <a:solidFill>
                  <a:schemeClr val="tx1"/>
                </a:solidFill>
                <a:effectLst/>
                <a:latin typeface="+mn-lt"/>
                <a:ea typeface="+mn-ea"/>
                <a:cs typeface="+mn-cs"/>
              </a:rPr>
              <a:t>essentiel</a:t>
            </a:r>
            <a:r>
              <a:rPr lang="en-GB" sz="1200" b="0" i="0" kern="1200" dirty="0">
                <a:solidFill>
                  <a:schemeClr val="tx1"/>
                </a:solidFill>
                <a:effectLst/>
                <a:latin typeface="+mn-lt"/>
                <a:ea typeface="+mn-ea"/>
                <a:cs typeface="+mn-cs"/>
              </a:rPr>
              <a:t> [675], </a:t>
            </a:r>
            <a:r>
              <a:rPr lang="fr-FR" sz="1200" dirty="0">
                <a:solidFill>
                  <a:schemeClr val="accent5">
                    <a:lumMod val="50000"/>
                  </a:schemeClr>
                </a:solidFill>
              </a:rPr>
              <a:t>mètre [1534], respecter [673], distanciation [&gt;5000], passe [4295]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406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sz="1200" b="1" kern="1200" dirty="0">
              <a:solidFill>
                <a:schemeClr val="tx1"/>
              </a:solidFill>
              <a:effectLst/>
              <a:latin typeface="Century Gothic" panose="020B0502020202020204" pitchFamily="34" charset="0"/>
              <a:ea typeface="+mn-ea"/>
              <a:cs typeface="+mn-cs"/>
            </a:endParaRPr>
          </a:p>
          <a:p>
            <a:r>
              <a:rPr lang="en-GB" sz="1200" b="0" kern="1200" dirty="0">
                <a:solidFill>
                  <a:schemeClr val="tx1"/>
                </a:solidFill>
                <a:effectLst/>
                <a:latin typeface="Century Gothic" panose="020B0502020202020204" pitchFamily="34" charset="0"/>
                <a:ea typeface="+mn-ea"/>
                <a:cs typeface="+mn-cs"/>
              </a:rPr>
              <a:t>Answer</a:t>
            </a:r>
            <a:r>
              <a:rPr lang="en-GB" sz="1200" b="0" kern="1200" baseline="0" dirty="0">
                <a:solidFill>
                  <a:schemeClr val="tx1"/>
                </a:solidFill>
                <a:effectLst/>
                <a:latin typeface="Century Gothic" panose="020B0502020202020204" pitchFamily="34" charset="0"/>
                <a:ea typeface="+mn-ea"/>
                <a:cs typeface="+mn-cs"/>
              </a:rPr>
              <a:t>s revealed on clicks.</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77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recognition of </a:t>
            </a:r>
            <a:r>
              <a:rPr lang="en-GB" b="0" baseline="0" dirty="0" err="1"/>
              <a:t>of</a:t>
            </a:r>
            <a:r>
              <a:rPr lang="en-GB" b="0" baseline="0" dirty="0"/>
              <a:t> impersonal pronoun </a:t>
            </a:r>
            <a:r>
              <a:rPr lang="en-GB" b="0" i="1" baseline="0" dirty="0"/>
              <a:t>on </a:t>
            </a:r>
            <a:r>
              <a:rPr lang="en-GB" b="0" i="0" baseline="0" dirty="0"/>
              <a:t>+ short form and impersonal expressions with </a:t>
            </a:r>
            <a:r>
              <a:rPr lang="en-GB" b="0" i="1" baseline="0" dirty="0" err="1"/>
              <a:t>il</a:t>
            </a:r>
            <a:r>
              <a:rPr lang="en-GB" b="0" i="1" baseline="0" dirty="0"/>
              <a:t> </a:t>
            </a:r>
            <a:r>
              <a:rPr lang="en-GB" b="0" i="1" baseline="0" dirty="0" err="1"/>
              <a:t>est</a:t>
            </a:r>
            <a:r>
              <a:rPr lang="en-GB" b="0" i="1" baseline="0" dirty="0"/>
              <a:t> </a:t>
            </a:r>
            <a:r>
              <a:rPr lang="en-GB" b="0" i="0" baseline="0" dirty="0"/>
              <a:t>+ adjective + </a:t>
            </a:r>
            <a:r>
              <a:rPr lang="en-GB" b="0" i="1" baseline="0" dirty="0"/>
              <a:t>de </a:t>
            </a:r>
            <a:r>
              <a:rPr lang="en-GB" b="0" i="0" baseline="0" dirty="0"/>
              <a:t>+ long form; listening comprehension; cultural awareness: </a:t>
            </a:r>
            <a:r>
              <a:rPr lang="en-GB" b="0" i="1" baseline="0" dirty="0"/>
              <a:t>la </a:t>
            </a:r>
            <a:r>
              <a:rPr lang="en-GB" b="0" i="1" baseline="0" dirty="0" err="1"/>
              <a:t>bise</a:t>
            </a:r>
            <a:r>
              <a:rPr lang="en-GB" b="0" i="1"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Check students understand what is meant by </a:t>
            </a:r>
            <a:r>
              <a:rPr lang="en-GB" b="0" i="1" baseline="0" dirty="0"/>
              <a:t>faire la </a:t>
            </a:r>
            <a:r>
              <a:rPr lang="en-GB" b="0" i="1" baseline="0" dirty="0" err="1"/>
              <a:t>bise</a:t>
            </a:r>
            <a:r>
              <a:rPr lang="en-GB" b="0" i="1" baseline="0" dirty="0"/>
              <a:t> </a:t>
            </a:r>
            <a:r>
              <a:rPr lang="en-GB" b="0" i="0" baseline="0" dirty="0"/>
              <a:t>from the introductory text and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numbers to hear sentences with the pronoun ‘on’ or impersonal expression obscured.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must listen to the form of the verb after the beep to decide whether </a:t>
            </a:r>
            <a:r>
              <a:rPr lang="en-GB" b="0" i="1" baseline="0" dirty="0"/>
              <a:t>on</a:t>
            </a:r>
            <a:r>
              <a:rPr lang="en-GB" b="0" baseline="0" dirty="0"/>
              <a:t> or an impersonal expression is missing.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Move to the next slide for the comprehension part of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 short supplementary video about the effects of the pandemic on </a:t>
            </a:r>
            <a:r>
              <a:rPr lang="en-GB" b="0" i="1" baseline="0" dirty="0"/>
              <a:t>la </a:t>
            </a:r>
            <a:r>
              <a:rPr lang="en-GB" b="0" i="1" baseline="0" dirty="0" err="1"/>
              <a:t>bise</a:t>
            </a:r>
            <a:r>
              <a:rPr lang="en-GB" b="0" i="1" baseline="0" dirty="0"/>
              <a:t> </a:t>
            </a:r>
            <a:r>
              <a:rPr lang="en-GB" b="0" i="0" baseline="0" dirty="0"/>
              <a:t>(mix of English and French with English subtitles) can be found here: https://www.france24.com/en/video/20210929-france-la-bise-makes-a-comeback-as-pandemic-recedes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0" baseline="0" dirty="0" err="1"/>
              <a:t>En</a:t>
            </a:r>
            <a:r>
              <a:rPr lang="en-GB" b="0" baseline="0" dirty="0"/>
              <a:t> France, [on] fait la </a:t>
            </a:r>
            <a:r>
              <a:rPr lang="en-GB" b="0" baseline="0" dirty="0" err="1"/>
              <a:t>bise</a:t>
            </a:r>
            <a:r>
              <a:rPr lang="en-GB" b="0" baseline="0" dirty="0"/>
              <a:t> pour dire bonjour et au revoir.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[Il </a:t>
            </a:r>
            <a:r>
              <a:rPr lang="en-GB" b="0" baseline="0" dirty="0" err="1"/>
              <a:t>est</a:t>
            </a:r>
            <a:r>
              <a:rPr lang="en-GB" b="0" baseline="0" dirty="0"/>
              <a:t> naturel de] faire la </a:t>
            </a:r>
            <a:r>
              <a:rPr lang="en-GB" b="0" baseline="0" dirty="0" err="1"/>
              <a:t>bise</a:t>
            </a:r>
            <a:r>
              <a:rPr lang="en-GB" b="0" baseline="0" dirty="0"/>
              <a:t> </a:t>
            </a:r>
            <a:r>
              <a:rPr lang="en-GB" b="0" baseline="0" dirty="0" err="1"/>
              <a:t>plusieurs</a:t>
            </a:r>
            <a:r>
              <a:rPr lang="en-GB" b="0" baseline="0" dirty="0"/>
              <a:t> </a:t>
            </a:r>
            <a:r>
              <a:rPr lang="en-GB" b="0" baseline="0" dirty="0" err="1"/>
              <a:t>fois</a:t>
            </a:r>
            <a:r>
              <a:rPr lang="en-GB" b="0" baseline="0" dirty="0"/>
              <a:t> par jour avec </a:t>
            </a:r>
            <a:r>
              <a:rPr lang="en-GB" b="0" baseline="0" dirty="0" err="1"/>
              <a:t>sa</a:t>
            </a:r>
            <a:r>
              <a:rPr lang="en-GB" b="0" baseline="0" dirty="0"/>
              <a:t> </a:t>
            </a:r>
            <a:r>
              <a:rPr lang="en-GB" b="0" baseline="0" dirty="0" err="1"/>
              <a:t>famille</a:t>
            </a:r>
            <a:r>
              <a:rPr lang="en-GB" b="0" baseline="0" dirty="0"/>
              <a:t> et </a:t>
            </a:r>
            <a:r>
              <a:rPr lang="en-GB" b="0" baseline="0" dirty="0" err="1"/>
              <a:t>ses</a:t>
            </a:r>
            <a:r>
              <a:rPr lang="en-GB" b="0" baseline="0" dirty="0"/>
              <a:t> </a:t>
            </a:r>
            <a:r>
              <a:rPr lang="en-GB" b="0" baseline="0" dirty="0" err="1"/>
              <a:t>amis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0" baseline="0" dirty="0" err="1"/>
              <a:t>Parfois</a:t>
            </a:r>
            <a:r>
              <a:rPr lang="en-GB" b="0" baseline="0" dirty="0"/>
              <a:t>, [on] </a:t>
            </a:r>
            <a:r>
              <a:rPr lang="en-GB" b="0" baseline="0" dirty="0" err="1"/>
              <a:t>dit</a:t>
            </a:r>
            <a:r>
              <a:rPr lang="en-GB" b="0" baseline="0" dirty="0"/>
              <a:t> bonjour </a:t>
            </a:r>
            <a:r>
              <a:rPr lang="en-GB" sz="1200" b="0" i="0" kern="1200" dirty="0">
                <a:solidFill>
                  <a:schemeClr val="tx1"/>
                </a:solidFill>
                <a:effectLst/>
                <a:latin typeface="+mn-lt"/>
                <a:ea typeface="+mn-ea"/>
                <a:cs typeface="+mn-cs"/>
              </a:rPr>
              <a:t>à </a:t>
            </a:r>
            <a:r>
              <a:rPr lang="en-GB" sz="1200" b="0" i="0" kern="1200" dirty="0" err="1">
                <a:solidFill>
                  <a:schemeClr val="tx1"/>
                </a:solidFill>
                <a:effectLst/>
                <a:latin typeface="+mn-lt"/>
                <a:ea typeface="+mn-ea"/>
                <a:cs typeface="+mn-cs"/>
              </a:rPr>
              <a:t>ses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collègues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comme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ça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aussi</a:t>
            </a:r>
            <a:r>
              <a:rPr lang="en-GB" sz="1200" b="0" i="0" kern="1200" dirty="0">
                <a:solidFill>
                  <a:schemeClr val="tx1"/>
                </a:solidFill>
                <a:effectLst/>
                <a:latin typeface="+mn-lt"/>
                <a:ea typeface="+mn-ea"/>
                <a:cs typeface="+mn-cs"/>
              </a:rPr>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En </a:t>
            </a:r>
            <a:r>
              <a:rPr lang="en-GB" b="0" baseline="0" dirty="0" err="1"/>
              <a:t>général</a:t>
            </a:r>
            <a:r>
              <a:rPr lang="en-GB" b="0" baseline="0" dirty="0"/>
              <a:t>, [on] fait deux </a:t>
            </a:r>
            <a:r>
              <a:rPr lang="en-GB" b="0" baseline="0" dirty="0" err="1"/>
              <a:t>bises</a:t>
            </a:r>
            <a:r>
              <a:rPr lang="en-GB" b="0" baseline="0" dirty="0"/>
              <a:t>, </a:t>
            </a:r>
            <a:r>
              <a:rPr lang="en-GB" b="0" baseline="0" dirty="0" err="1"/>
              <a:t>mais</a:t>
            </a:r>
            <a:r>
              <a:rPr lang="en-GB" b="0" baseline="0" dirty="0"/>
              <a:t> </a:t>
            </a:r>
            <a:r>
              <a:rPr lang="en-GB" sz="1200" b="0" i="0" kern="1200" dirty="0" err="1">
                <a:solidFill>
                  <a:schemeClr val="tx1"/>
                </a:solidFill>
                <a:effectLst/>
                <a:latin typeface="+mn-lt"/>
                <a:ea typeface="+mn-ea"/>
                <a:cs typeface="+mn-cs"/>
              </a:rPr>
              <a:t>ça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dépend</a:t>
            </a:r>
            <a:r>
              <a:rPr lang="en-GB" sz="1200" b="0" i="0" kern="1200" dirty="0">
                <a:solidFill>
                  <a:schemeClr val="tx1"/>
                </a:solidFill>
                <a:effectLst/>
                <a:latin typeface="+mn-lt"/>
                <a:ea typeface="+mn-ea"/>
                <a:cs typeface="+mn-cs"/>
              </a:rPr>
              <a:t> de la </a:t>
            </a:r>
            <a:r>
              <a:rPr lang="en-GB" sz="1200" b="0" i="0" kern="1200" dirty="0" err="1">
                <a:solidFill>
                  <a:schemeClr val="tx1"/>
                </a:solidFill>
                <a:effectLst/>
                <a:latin typeface="+mn-lt"/>
                <a:ea typeface="+mn-ea"/>
                <a:cs typeface="+mn-cs"/>
              </a:rPr>
              <a:t>région</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sz="1200" b="0" i="0" kern="1200" dirty="0">
                <a:solidFill>
                  <a:schemeClr val="tx1"/>
                </a:solidFill>
                <a:effectLst/>
                <a:latin typeface="+mn-lt"/>
                <a:ea typeface="+mn-ea"/>
                <a:cs typeface="+mn-cs"/>
              </a:rPr>
              <a:t>Pendant la </a:t>
            </a:r>
            <a:r>
              <a:rPr lang="en-GB" sz="1200" b="0" i="0" kern="1200" dirty="0" err="1">
                <a:solidFill>
                  <a:schemeClr val="tx1"/>
                </a:solidFill>
                <a:effectLst/>
                <a:latin typeface="+mn-lt"/>
                <a:ea typeface="+mn-ea"/>
                <a:cs typeface="+mn-cs"/>
              </a:rPr>
              <a:t>pandémie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interdit</a:t>
            </a:r>
            <a:r>
              <a:rPr lang="en-GB" sz="1200" b="0" i="0" kern="1200" baseline="0" dirty="0">
                <a:solidFill>
                  <a:schemeClr val="tx1"/>
                </a:solidFill>
                <a:effectLst/>
                <a:latin typeface="+mn-lt"/>
                <a:ea typeface="+mn-ea"/>
                <a:cs typeface="+mn-cs"/>
              </a:rPr>
              <a:t> d’]</a:t>
            </a:r>
            <a:r>
              <a:rPr lang="en-GB" sz="1200" b="0" i="0" kern="1200" dirty="0" err="1">
                <a:solidFill>
                  <a:schemeClr val="tx1"/>
                </a:solidFill>
                <a:effectLst/>
                <a:latin typeface="+mn-lt"/>
                <a:ea typeface="+mn-ea"/>
                <a:cs typeface="+mn-cs"/>
              </a:rPr>
              <a:t>être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à </a:t>
            </a:r>
            <a:r>
              <a:rPr lang="en-GB" sz="1200" b="0" i="0" kern="1200" dirty="0" err="1">
                <a:solidFill>
                  <a:schemeClr val="tx1"/>
                </a:solidFill>
                <a:effectLst/>
                <a:latin typeface="+mn-lt"/>
                <a:ea typeface="+mn-ea"/>
                <a:cs typeface="+mn-cs"/>
              </a:rPr>
              <a:t>moins</a:t>
            </a:r>
            <a:r>
              <a:rPr lang="en-GB" sz="1200" b="0" i="0" kern="1200" dirty="0">
                <a:solidFill>
                  <a:schemeClr val="tx1"/>
                </a:solidFill>
                <a:effectLst/>
                <a:latin typeface="+mn-lt"/>
                <a:ea typeface="+mn-ea"/>
                <a:cs typeface="+mn-cs"/>
              </a:rPr>
              <a:t> d'un </a:t>
            </a:r>
            <a:r>
              <a:rPr lang="en-GB" sz="1200" b="0" i="0" kern="1200" dirty="0" err="1">
                <a:solidFill>
                  <a:schemeClr val="tx1"/>
                </a:solidFill>
                <a:effectLst/>
                <a:latin typeface="+mn-lt"/>
                <a:ea typeface="+mn-ea"/>
                <a:cs typeface="+mn-cs"/>
              </a:rPr>
              <a:t>mètre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d’autres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personnes</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Donc</a:t>
            </a:r>
            <a:r>
              <a:rPr lang="en-GB" b="0" baseline="0" dirty="0"/>
              <a:t>, [il est impossible de] continuer </a:t>
            </a:r>
            <a:r>
              <a:rPr lang="en-GB" sz="1200" b="0" i="0" kern="1200" dirty="0">
                <a:solidFill>
                  <a:schemeClr val="tx1"/>
                </a:solidFill>
                <a:effectLst/>
                <a:latin typeface="+mn-lt"/>
                <a:ea typeface="+mn-ea"/>
                <a:cs typeface="+mn-cs"/>
              </a:rPr>
              <a:t>à faire des </a:t>
            </a:r>
            <a:r>
              <a:rPr lang="en-GB" sz="1200" b="0" i="0" kern="1200" dirty="0" err="1">
                <a:solidFill>
                  <a:schemeClr val="tx1"/>
                </a:solidFill>
                <a:effectLst/>
                <a:latin typeface="+mn-lt"/>
                <a:ea typeface="+mn-ea"/>
                <a:cs typeface="+mn-cs"/>
              </a:rPr>
              <a:t>bises</a:t>
            </a:r>
            <a:r>
              <a:rPr lang="en-GB" sz="1200" b="0" i="0" kern="1200" dirty="0">
                <a:solidFill>
                  <a:schemeClr val="tx1"/>
                </a:solidFill>
                <a:effectLst/>
                <a:latin typeface="+mn-lt"/>
                <a:ea typeface="+mn-ea"/>
                <a:cs typeface="+mn-cs"/>
              </a:rPr>
              <a:t> en </a:t>
            </a:r>
            <a:r>
              <a:rPr lang="en-GB" sz="1200" b="0" i="0" kern="1200" dirty="0" err="1">
                <a:solidFill>
                  <a:schemeClr val="tx1"/>
                </a:solidFill>
                <a:effectLst/>
                <a:latin typeface="+mn-lt"/>
                <a:ea typeface="+mn-ea"/>
                <a:cs typeface="+mn-cs"/>
              </a:rPr>
              <a:t>ce</a:t>
            </a:r>
            <a:r>
              <a:rPr lang="en-GB" sz="1200" b="0" i="0" kern="1200" dirty="0">
                <a:solidFill>
                  <a:schemeClr val="tx1"/>
                </a:solidFill>
                <a:effectLst/>
                <a:latin typeface="+mn-lt"/>
                <a:ea typeface="+mn-ea"/>
                <a:cs typeface="+mn-cs"/>
              </a:rPr>
              <a:t> moment.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[Il </a:t>
            </a:r>
            <a:r>
              <a:rPr lang="en-GB" b="0" baseline="0" dirty="0" err="1"/>
              <a:t>est</a:t>
            </a:r>
            <a:r>
              <a:rPr lang="en-GB" b="0" baseline="0" dirty="0"/>
              <a:t> triste de] </a:t>
            </a:r>
            <a:r>
              <a:rPr lang="en-GB" b="0" baseline="0" dirty="0" err="1"/>
              <a:t>penser</a:t>
            </a:r>
            <a:r>
              <a:rPr lang="en-GB" b="0" baseline="0" dirty="0"/>
              <a:t> </a:t>
            </a:r>
            <a:r>
              <a:rPr lang="en-GB" b="0" baseline="0" dirty="0" err="1"/>
              <a:t>qu’on</a:t>
            </a:r>
            <a:r>
              <a:rPr lang="en-GB" b="0" baseline="0" dirty="0"/>
              <a:t> </a:t>
            </a:r>
            <a:r>
              <a:rPr lang="en-GB" b="0" baseline="0" dirty="0" err="1"/>
              <a:t>perd</a:t>
            </a:r>
            <a:r>
              <a:rPr lang="en-GB" b="0" baseline="0" dirty="0"/>
              <a:t> </a:t>
            </a:r>
            <a:r>
              <a:rPr lang="en-GB" b="0" baseline="0" dirty="0" err="1"/>
              <a:t>cette</a:t>
            </a:r>
            <a:r>
              <a:rPr lang="en-GB" b="0" baseline="0" dirty="0"/>
              <a:t> </a:t>
            </a:r>
            <a:r>
              <a:rPr lang="en-GB" b="0" baseline="0" dirty="0" err="1"/>
              <a:t>vieille</a:t>
            </a:r>
            <a:r>
              <a:rPr lang="en-GB" b="0" baseline="0" dirty="0"/>
              <a:t> tradition.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a:t>
            </a:r>
            <a:r>
              <a:rPr lang="en-GB" b="0" baseline="0" dirty="0" err="1"/>
              <a:t>Mais</a:t>
            </a:r>
            <a:r>
              <a:rPr lang="en-GB" b="0" baseline="0" dirty="0"/>
              <a:t> [on] </a:t>
            </a:r>
            <a:r>
              <a:rPr lang="en-GB" b="0" baseline="0" dirty="0" err="1"/>
              <a:t>croit</a:t>
            </a:r>
            <a:r>
              <a:rPr lang="en-GB" b="0" baseline="0" dirty="0"/>
              <a:t> que les </a:t>
            </a:r>
            <a:r>
              <a:rPr lang="fr-FR" sz="1200" b="0" i="0" kern="1200" dirty="0">
                <a:solidFill>
                  <a:schemeClr val="tx1"/>
                </a:solidFill>
                <a:effectLst/>
                <a:latin typeface="+mn-lt"/>
                <a:ea typeface="+mn-ea"/>
                <a:cs typeface="+mn-cs"/>
              </a:rPr>
              <a:t>personnes qui ont eu le vaccin vont recommencer</a:t>
            </a:r>
            <a:r>
              <a:rPr lang="fr-FR"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à faire des </a:t>
            </a:r>
            <a:r>
              <a:rPr lang="en-GB" sz="1200" b="0" i="0" kern="1200" dirty="0" err="1">
                <a:solidFill>
                  <a:schemeClr val="tx1"/>
                </a:solidFill>
                <a:effectLst/>
                <a:latin typeface="+mn-lt"/>
                <a:ea typeface="+mn-ea"/>
                <a:cs typeface="+mn-cs"/>
              </a:rPr>
              <a:t>bises</a:t>
            </a:r>
            <a:r>
              <a:rPr lang="en-GB" sz="1200" b="0" i="0" kern="1200" dirty="0">
                <a:solidFill>
                  <a:schemeClr val="tx1"/>
                </a:solidFill>
                <a:effectLst/>
                <a:latin typeface="+mn-lt"/>
                <a:ea typeface="+mn-ea"/>
                <a:cs typeface="+mn-cs"/>
              </a:rPr>
              <a:t>.</a:t>
            </a: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joue</a:t>
            </a:r>
            <a:r>
              <a:rPr lang="en-GB" sz="1200" b="0" i="0" kern="1200" dirty="0">
                <a:solidFill>
                  <a:schemeClr val="tx1"/>
                </a:solidFill>
                <a:effectLst/>
                <a:latin typeface="+mn-lt"/>
                <a:ea typeface="+mn-ea"/>
                <a:cs typeface="+mn-cs"/>
              </a:rPr>
              <a:t> [3932]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salutation [&gt;5000], </a:t>
            </a:r>
            <a:r>
              <a:rPr lang="fr-FR" sz="1200" dirty="0">
                <a:solidFill>
                  <a:schemeClr val="accent5">
                    <a:lumMod val="50000"/>
                  </a:schemeClr>
                </a:solidFill>
              </a:rPr>
              <a:t>effet [173], </a:t>
            </a:r>
            <a:r>
              <a:rPr lang="fr-FR" sz="1200" baseline="0" dirty="0">
                <a:solidFill>
                  <a:schemeClr val="accent5">
                    <a:lumMod val="50000"/>
                  </a:schemeClr>
                </a:solidFill>
              </a:rPr>
              <a:t>compléter [2034], normal [833], </a:t>
            </a:r>
            <a:r>
              <a:rPr lang="fr-FR" sz="1200" dirty="0">
                <a:solidFill>
                  <a:schemeClr val="accent5">
                    <a:lumMod val="50000"/>
                  </a:schemeClr>
                </a:solidFill>
              </a:rPr>
              <a:t>mètre [1534]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[2/2]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on the numbers to hear the sentence read in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decide whether the accompanying statement is true or 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0" baseline="0" dirty="0" err="1"/>
              <a:t>En</a:t>
            </a:r>
            <a:r>
              <a:rPr lang="en-GB" b="0" baseline="0" dirty="0"/>
              <a:t> France, on fait la </a:t>
            </a:r>
            <a:r>
              <a:rPr lang="en-GB" b="0" baseline="0" dirty="0" err="1"/>
              <a:t>bise</a:t>
            </a:r>
            <a:r>
              <a:rPr lang="en-GB" b="0" baseline="0" dirty="0"/>
              <a:t> pour dire bonjour et au revoir.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Il </a:t>
            </a:r>
            <a:r>
              <a:rPr lang="en-GB" b="0" baseline="0" dirty="0" err="1"/>
              <a:t>est</a:t>
            </a:r>
            <a:r>
              <a:rPr lang="en-GB" b="0" baseline="0" dirty="0"/>
              <a:t> naturel de faire la </a:t>
            </a:r>
            <a:r>
              <a:rPr lang="en-GB" b="0" baseline="0" dirty="0" err="1"/>
              <a:t>bise</a:t>
            </a:r>
            <a:r>
              <a:rPr lang="en-GB" b="0" baseline="0" dirty="0"/>
              <a:t> </a:t>
            </a:r>
            <a:r>
              <a:rPr lang="en-GB" b="0" baseline="0" dirty="0" err="1"/>
              <a:t>plusieurs</a:t>
            </a:r>
            <a:r>
              <a:rPr lang="en-GB" b="0" baseline="0" dirty="0"/>
              <a:t> </a:t>
            </a:r>
            <a:r>
              <a:rPr lang="en-GB" b="0" baseline="0" dirty="0" err="1"/>
              <a:t>fois</a:t>
            </a:r>
            <a:r>
              <a:rPr lang="en-GB" b="0" baseline="0" dirty="0"/>
              <a:t> par jour avec </a:t>
            </a:r>
            <a:r>
              <a:rPr lang="en-GB" b="0" baseline="0" dirty="0" err="1"/>
              <a:t>sa</a:t>
            </a:r>
            <a:r>
              <a:rPr lang="en-GB" b="0" baseline="0" dirty="0"/>
              <a:t> </a:t>
            </a:r>
            <a:r>
              <a:rPr lang="en-GB" b="0" baseline="0" dirty="0" err="1"/>
              <a:t>famille</a:t>
            </a:r>
            <a:r>
              <a:rPr lang="en-GB" b="0" baseline="0" dirty="0"/>
              <a:t> et </a:t>
            </a:r>
            <a:r>
              <a:rPr lang="en-GB" b="0" baseline="0" dirty="0" err="1"/>
              <a:t>ses</a:t>
            </a:r>
            <a:r>
              <a:rPr lang="en-GB" b="0" baseline="0" dirty="0"/>
              <a:t> </a:t>
            </a:r>
            <a:r>
              <a:rPr lang="en-GB" b="0" baseline="0" dirty="0" err="1"/>
              <a:t>amis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0" baseline="0" dirty="0" err="1"/>
              <a:t>Parfois</a:t>
            </a:r>
            <a:r>
              <a:rPr lang="en-GB" b="0" baseline="0" dirty="0"/>
              <a:t>, on </a:t>
            </a:r>
            <a:r>
              <a:rPr lang="en-GB" b="0" baseline="0" dirty="0" err="1"/>
              <a:t>dit</a:t>
            </a:r>
            <a:r>
              <a:rPr lang="en-GB" b="0" baseline="0" dirty="0"/>
              <a:t> bonjour </a:t>
            </a:r>
            <a:r>
              <a:rPr lang="en-GB" sz="1200" b="0" i="0" kern="1200" dirty="0">
                <a:solidFill>
                  <a:schemeClr val="tx1"/>
                </a:solidFill>
                <a:effectLst/>
                <a:latin typeface="+mn-lt"/>
                <a:ea typeface="+mn-ea"/>
                <a:cs typeface="+mn-cs"/>
              </a:rPr>
              <a:t>à </a:t>
            </a:r>
            <a:r>
              <a:rPr lang="en-GB" sz="1200" b="0" i="0" kern="1200" dirty="0" err="1">
                <a:solidFill>
                  <a:schemeClr val="tx1"/>
                </a:solidFill>
                <a:effectLst/>
                <a:latin typeface="+mn-lt"/>
                <a:ea typeface="+mn-ea"/>
                <a:cs typeface="+mn-cs"/>
              </a:rPr>
              <a:t>ses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collègues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comme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ça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aussi</a:t>
            </a:r>
            <a:r>
              <a:rPr lang="en-GB" sz="1200" b="0" i="0" kern="1200" dirty="0">
                <a:solidFill>
                  <a:schemeClr val="tx1"/>
                </a:solidFill>
                <a:effectLst/>
                <a:latin typeface="+mn-lt"/>
                <a:ea typeface="+mn-ea"/>
                <a:cs typeface="+mn-cs"/>
              </a:rPr>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En </a:t>
            </a:r>
            <a:r>
              <a:rPr lang="en-GB" b="0" baseline="0" dirty="0" err="1"/>
              <a:t>général</a:t>
            </a:r>
            <a:r>
              <a:rPr lang="en-GB" b="0" baseline="0" dirty="0"/>
              <a:t>, on fait deux </a:t>
            </a:r>
            <a:r>
              <a:rPr lang="en-GB" b="0" baseline="0" dirty="0" err="1"/>
              <a:t>bises</a:t>
            </a:r>
            <a:r>
              <a:rPr lang="en-GB" b="0" baseline="0" dirty="0"/>
              <a:t>, </a:t>
            </a:r>
            <a:r>
              <a:rPr lang="en-GB" b="0" baseline="0" dirty="0" err="1"/>
              <a:t>mais</a:t>
            </a:r>
            <a:r>
              <a:rPr lang="en-GB" b="0" baseline="0" dirty="0"/>
              <a:t> </a:t>
            </a:r>
            <a:r>
              <a:rPr lang="en-GB" sz="1200" b="0" i="0" kern="1200" dirty="0" err="1">
                <a:solidFill>
                  <a:schemeClr val="tx1"/>
                </a:solidFill>
                <a:effectLst/>
                <a:latin typeface="+mn-lt"/>
                <a:ea typeface="+mn-ea"/>
                <a:cs typeface="+mn-cs"/>
              </a:rPr>
              <a:t>ça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dépend</a:t>
            </a:r>
            <a:r>
              <a:rPr lang="en-GB" sz="1200" b="0" i="0" kern="1200" dirty="0">
                <a:solidFill>
                  <a:schemeClr val="tx1"/>
                </a:solidFill>
                <a:effectLst/>
                <a:latin typeface="+mn-lt"/>
                <a:ea typeface="+mn-ea"/>
                <a:cs typeface="+mn-cs"/>
              </a:rPr>
              <a:t> de la </a:t>
            </a:r>
            <a:r>
              <a:rPr lang="en-GB" sz="1200" b="0" i="0" kern="1200" dirty="0" err="1">
                <a:solidFill>
                  <a:schemeClr val="tx1"/>
                </a:solidFill>
                <a:effectLst/>
                <a:latin typeface="+mn-lt"/>
                <a:ea typeface="+mn-ea"/>
                <a:cs typeface="+mn-cs"/>
              </a:rPr>
              <a:t>région</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sz="1200" b="0" i="0" kern="1200" dirty="0">
                <a:solidFill>
                  <a:schemeClr val="tx1"/>
                </a:solidFill>
                <a:effectLst/>
                <a:latin typeface="+mn-lt"/>
                <a:ea typeface="+mn-ea"/>
                <a:cs typeface="+mn-cs"/>
              </a:rPr>
              <a:t>Pendant la </a:t>
            </a:r>
            <a:r>
              <a:rPr lang="en-GB" sz="1200" b="0" i="0" kern="1200" dirty="0" err="1">
                <a:solidFill>
                  <a:schemeClr val="tx1"/>
                </a:solidFill>
                <a:effectLst/>
                <a:latin typeface="+mn-lt"/>
                <a:ea typeface="+mn-ea"/>
                <a:cs typeface="+mn-cs"/>
              </a:rPr>
              <a:t>pandémie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interdit</a:t>
            </a:r>
            <a:r>
              <a:rPr lang="en-GB" sz="1200" b="0" i="0" kern="1200" baseline="0" dirty="0">
                <a:solidFill>
                  <a:schemeClr val="tx1"/>
                </a:solidFill>
                <a:effectLst/>
                <a:latin typeface="+mn-lt"/>
                <a:ea typeface="+mn-ea"/>
                <a:cs typeface="+mn-cs"/>
              </a:rPr>
              <a:t> d’</a:t>
            </a:r>
            <a:r>
              <a:rPr lang="en-GB" sz="1200" b="0" i="0" kern="1200" dirty="0">
                <a:solidFill>
                  <a:schemeClr val="tx1"/>
                </a:solidFill>
                <a:effectLst/>
                <a:latin typeface="+mn-lt"/>
                <a:ea typeface="+mn-ea"/>
                <a:cs typeface="+mn-cs"/>
              </a:rPr>
              <a:t>être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à </a:t>
            </a:r>
            <a:r>
              <a:rPr lang="en-GB" sz="1200" b="0" i="0" kern="1200" dirty="0" err="1">
                <a:solidFill>
                  <a:schemeClr val="tx1"/>
                </a:solidFill>
                <a:effectLst/>
                <a:latin typeface="+mn-lt"/>
                <a:ea typeface="+mn-ea"/>
                <a:cs typeface="+mn-cs"/>
              </a:rPr>
              <a:t>moins</a:t>
            </a:r>
            <a:r>
              <a:rPr lang="en-GB" sz="1200" b="0" i="0" kern="1200" dirty="0">
                <a:solidFill>
                  <a:schemeClr val="tx1"/>
                </a:solidFill>
                <a:effectLst/>
                <a:latin typeface="+mn-lt"/>
                <a:ea typeface="+mn-ea"/>
                <a:cs typeface="+mn-cs"/>
              </a:rPr>
              <a:t> d'un </a:t>
            </a:r>
            <a:r>
              <a:rPr lang="en-GB" sz="1200" b="0" i="0" kern="1200" dirty="0" err="1">
                <a:solidFill>
                  <a:schemeClr val="tx1"/>
                </a:solidFill>
                <a:effectLst/>
                <a:latin typeface="+mn-lt"/>
                <a:ea typeface="+mn-ea"/>
                <a:cs typeface="+mn-cs"/>
              </a:rPr>
              <a:t>mètre</a:t>
            </a:r>
            <a:r>
              <a:rPr lang="en-GB" sz="1200" b="0" i="0" kern="1200" dirty="0">
                <a:solidFill>
                  <a:schemeClr val="tx1"/>
                </a:solidFill>
                <a:effectLst/>
                <a:latin typeface="+mn-lt"/>
                <a:ea typeface="+mn-ea"/>
                <a:cs typeface="+mn-cs"/>
              </a:rPr>
              <a:t> des </a:t>
            </a:r>
            <a:r>
              <a:rPr lang="en-GB" sz="1200" b="0" i="0" kern="1200" dirty="0" err="1">
                <a:solidFill>
                  <a:schemeClr val="tx1"/>
                </a:solidFill>
                <a:effectLst/>
                <a:latin typeface="+mn-lt"/>
                <a:ea typeface="+mn-ea"/>
                <a:cs typeface="+mn-cs"/>
              </a:rPr>
              <a:t>autres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personnes</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Donc</a:t>
            </a:r>
            <a:r>
              <a:rPr lang="en-GB" b="0" baseline="0" dirty="0"/>
              <a:t>, </a:t>
            </a:r>
            <a:r>
              <a:rPr lang="en-GB" b="0" baseline="0" dirty="0" err="1"/>
              <a:t>il</a:t>
            </a:r>
            <a:r>
              <a:rPr lang="en-GB" b="0" baseline="0" dirty="0"/>
              <a:t> </a:t>
            </a:r>
            <a:r>
              <a:rPr lang="en-GB" b="0" baseline="0" dirty="0" err="1"/>
              <a:t>est</a:t>
            </a:r>
            <a:r>
              <a:rPr lang="en-GB" b="0" baseline="0" dirty="0"/>
              <a:t> impossible de continuer </a:t>
            </a:r>
            <a:r>
              <a:rPr lang="en-GB" sz="1200" b="0" i="0" kern="1200" dirty="0">
                <a:solidFill>
                  <a:schemeClr val="tx1"/>
                </a:solidFill>
                <a:effectLst/>
                <a:latin typeface="+mn-lt"/>
                <a:ea typeface="+mn-ea"/>
                <a:cs typeface="+mn-cs"/>
              </a:rPr>
              <a:t>à faire des </a:t>
            </a:r>
            <a:r>
              <a:rPr lang="en-GB" sz="1200" b="0" i="0" kern="1200" dirty="0" err="1">
                <a:solidFill>
                  <a:schemeClr val="tx1"/>
                </a:solidFill>
                <a:effectLst/>
                <a:latin typeface="+mn-lt"/>
                <a:ea typeface="+mn-ea"/>
                <a:cs typeface="+mn-cs"/>
              </a:rPr>
              <a:t>bises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ce</a:t>
            </a:r>
            <a:r>
              <a:rPr lang="en-GB" sz="1200" b="0" i="0" kern="1200" dirty="0">
                <a:solidFill>
                  <a:schemeClr val="tx1"/>
                </a:solidFill>
                <a:effectLst/>
                <a:latin typeface="+mn-lt"/>
                <a:ea typeface="+mn-ea"/>
                <a:cs typeface="+mn-cs"/>
              </a:rPr>
              <a:t> moment.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Il </a:t>
            </a:r>
            <a:r>
              <a:rPr lang="en-GB" b="0" baseline="0" dirty="0" err="1"/>
              <a:t>est</a:t>
            </a:r>
            <a:r>
              <a:rPr lang="en-GB" b="0" baseline="0" dirty="0"/>
              <a:t> triste de </a:t>
            </a:r>
            <a:r>
              <a:rPr lang="en-GB" b="0" baseline="0" dirty="0" err="1"/>
              <a:t>penser</a:t>
            </a:r>
            <a:r>
              <a:rPr lang="en-GB" b="0" baseline="0" dirty="0"/>
              <a:t> </a:t>
            </a:r>
            <a:r>
              <a:rPr lang="en-GB" b="0" baseline="0" dirty="0" err="1"/>
              <a:t>qu’on</a:t>
            </a:r>
            <a:r>
              <a:rPr lang="en-GB" b="0" baseline="0" dirty="0"/>
              <a:t> </a:t>
            </a:r>
            <a:r>
              <a:rPr lang="en-GB" b="0" baseline="0" dirty="0" err="1"/>
              <a:t>perd</a:t>
            </a:r>
            <a:r>
              <a:rPr lang="en-GB" b="0" baseline="0" dirty="0"/>
              <a:t> </a:t>
            </a:r>
            <a:r>
              <a:rPr lang="en-GB" b="0" baseline="0" dirty="0" err="1"/>
              <a:t>cette</a:t>
            </a:r>
            <a:r>
              <a:rPr lang="en-GB" b="0" baseline="0" dirty="0"/>
              <a:t> </a:t>
            </a:r>
            <a:r>
              <a:rPr lang="en-GB" b="0" baseline="0" dirty="0" err="1"/>
              <a:t>vieille</a:t>
            </a:r>
            <a:r>
              <a:rPr lang="en-GB" b="0" baseline="0" dirty="0"/>
              <a:t> tradition.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a:t>
            </a:r>
            <a:r>
              <a:rPr lang="en-GB" b="0" baseline="0" dirty="0" err="1"/>
              <a:t>Mais</a:t>
            </a:r>
            <a:r>
              <a:rPr lang="en-GB" b="0" baseline="0" dirty="0"/>
              <a:t> on </a:t>
            </a:r>
            <a:r>
              <a:rPr lang="en-GB" b="0" baseline="0" dirty="0" err="1"/>
              <a:t>croit</a:t>
            </a:r>
            <a:r>
              <a:rPr lang="en-GB" b="0" baseline="0" dirty="0"/>
              <a:t> que les </a:t>
            </a:r>
            <a:r>
              <a:rPr lang="fr-FR" sz="1200" b="0" i="0" kern="1200" dirty="0">
                <a:solidFill>
                  <a:schemeClr val="tx1"/>
                </a:solidFill>
                <a:effectLst/>
                <a:latin typeface="+mn-lt"/>
                <a:ea typeface="+mn-ea"/>
                <a:cs typeface="+mn-cs"/>
              </a:rPr>
              <a:t>personnes qui ont eu le vaccin vont recommencer</a:t>
            </a:r>
            <a:r>
              <a:rPr lang="fr-FR"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à faire des </a:t>
            </a:r>
            <a:r>
              <a:rPr lang="en-GB" sz="1200" b="0" i="0" kern="1200" dirty="0" err="1">
                <a:solidFill>
                  <a:schemeClr val="tx1"/>
                </a:solidFill>
                <a:effectLst/>
                <a:latin typeface="+mn-lt"/>
                <a:ea typeface="+mn-ea"/>
                <a:cs typeface="+mn-cs"/>
              </a:rPr>
              <a:t>bises</a:t>
            </a:r>
            <a:r>
              <a:rPr lang="en-GB" sz="1200" b="0" i="0" kern="1200" dirty="0">
                <a:solidFill>
                  <a:schemeClr val="tx1"/>
                </a:solidFill>
                <a:effectLst/>
                <a:latin typeface="+mn-lt"/>
                <a:ea typeface="+mn-ea"/>
                <a:cs typeface="+mn-cs"/>
              </a:rPr>
              <a:t>.</a:t>
            </a: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joue</a:t>
            </a:r>
            <a:r>
              <a:rPr lang="en-GB" sz="1200" b="0" i="0" kern="1200" dirty="0">
                <a:solidFill>
                  <a:schemeClr val="tx1"/>
                </a:solidFill>
                <a:effectLst/>
                <a:latin typeface="+mn-lt"/>
                <a:ea typeface="+mn-ea"/>
                <a:cs typeface="+mn-cs"/>
              </a:rPr>
              <a:t> [3932]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salutation [&gt;5000], </a:t>
            </a:r>
            <a:r>
              <a:rPr lang="fr-FR" sz="1200" dirty="0">
                <a:solidFill>
                  <a:schemeClr val="accent5">
                    <a:lumMod val="50000"/>
                  </a:schemeClr>
                </a:solidFill>
              </a:rPr>
              <a:t>effet [173], </a:t>
            </a:r>
            <a:r>
              <a:rPr lang="fr-FR" sz="1200" baseline="0" dirty="0">
                <a:solidFill>
                  <a:schemeClr val="accent5">
                    <a:lumMod val="50000"/>
                  </a:schemeClr>
                </a:solidFill>
              </a:rPr>
              <a:t>compléter [2034], normal [833], </a:t>
            </a:r>
            <a:r>
              <a:rPr lang="fr-FR" sz="1200" dirty="0">
                <a:solidFill>
                  <a:schemeClr val="accent5">
                    <a:lumMod val="50000"/>
                  </a:schemeClr>
                </a:solidFill>
              </a:rPr>
              <a:t>mètre [1534]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33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adjectives</a:t>
            </a:r>
            <a:r>
              <a:rPr lang="en-US" b="0" baseline="0" dirty="0"/>
              <a:t> as noun complements and in impersonal phrases; revision of adjective agreement.</a:t>
            </a:r>
            <a:endParaRPr lang="en-US" b="1" dirty="0"/>
          </a:p>
          <a:p>
            <a:endParaRPr lang="en-US" b="1" dirty="0"/>
          </a:p>
          <a:p>
            <a:r>
              <a:rPr lang="en-US" b="1" dirty="0"/>
              <a:t>Procedure:</a:t>
            </a:r>
          </a:p>
          <a:p>
            <a:r>
              <a:rPr lang="en-US" b="0" dirty="0"/>
              <a:t>1. Remind students that all adjectives in impersonal</a:t>
            </a:r>
            <a:r>
              <a:rPr lang="en-US" b="0" baseline="0" dirty="0"/>
              <a:t> phrases are in masculine form, whereas adjectives that describe a noun must agree with the gender and number of that noun.</a:t>
            </a:r>
            <a:endParaRPr lang="en-US" b="0" dirty="0"/>
          </a:p>
          <a:p>
            <a:r>
              <a:rPr lang="en-US" b="0" dirty="0"/>
              <a:t>2. Students read the sentences and decide which adjectives are part of impersonal phrases, and which are noun complements.</a:t>
            </a:r>
          </a:p>
          <a:p>
            <a:r>
              <a:rPr lang="en-US" b="0" dirty="0"/>
              <a:t>3.</a:t>
            </a:r>
            <a:r>
              <a:rPr lang="en-US" b="0" baseline="0" dirty="0"/>
              <a:t> Students translate the orange adjectives into French, and add agreements where necessary.</a:t>
            </a:r>
            <a:endParaRPr lang="en-US" b="0" dirty="0"/>
          </a:p>
          <a:p>
            <a:r>
              <a:rPr lang="en-US" b="0" dirty="0"/>
              <a:t>4. Answers</a:t>
            </a:r>
            <a:r>
              <a:rPr lang="en-US" b="0" baseline="0" dirty="0"/>
              <a:t> revealed on clicks.</a:t>
            </a:r>
            <a:endParaRPr lang="en-US" b="0" dirty="0"/>
          </a:p>
          <a:p>
            <a:r>
              <a:rPr lang="en-US" b="0" dirty="0"/>
              <a:t>5. Whole</a:t>
            </a:r>
            <a:r>
              <a:rPr lang="en-US" b="0" baseline="0" dirty="0"/>
              <a:t> class translation.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crise</a:t>
            </a:r>
            <a:r>
              <a:rPr lang="en-GB" baseline="0" dirty="0"/>
              <a:t> [765]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contact [894], </a:t>
            </a:r>
            <a:r>
              <a:rPr lang="fr-FR" sz="1200" b="0" dirty="0">
                <a:solidFill>
                  <a:schemeClr val="bg1"/>
                </a:solidFill>
              </a:rPr>
              <a:t>effet [173], </a:t>
            </a:r>
            <a:r>
              <a:rPr lang="en-GB" baseline="0" dirty="0" err="1"/>
              <a:t>compléter</a:t>
            </a:r>
            <a:r>
              <a:rPr lang="en-GB" baseline="0" dirty="0"/>
              <a:t> [2034], </a:t>
            </a:r>
            <a:r>
              <a:rPr lang="en-GB" baseline="0" dirty="0" err="1"/>
              <a:t>indépendant</a:t>
            </a:r>
            <a:r>
              <a:rPr lang="en-GB" baseline="0" dirty="0"/>
              <a:t> [954], </a:t>
            </a:r>
            <a:r>
              <a:rPr lang="en-GB" sz="1200" b="0" i="0" kern="1200" dirty="0" err="1">
                <a:solidFill>
                  <a:schemeClr val="tx1"/>
                </a:solidFill>
                <a:effectLst/>
                <a:latin typeface="+mn-lt"/>
                <a:ea typeface="+mn-ea"/>
                <a:cs typeface="+mn-cs"/>
              </a:rPr>
              <a:t>avantage</a:t>
            </a:r>
            <a:r>
              <a:rPr lang="en-GB" sz="1200" b="0" i="0" kern="1200" dirty="0">
                <a:solidFill>
                  <a:schemeClr val="tx1"/>
                </a:solidFill>
                <a:effectLst/>
                <a:latin typeface="+mn-lt"/>
                <a:ea typeface="+mn-ea"/>
                <a:cs typeface="+mn-cs"/>
              </a:rPr>
              <a:t> [900], </a:t>
            </a:r>
            <a:r>
              <a:rPr lang="en-GB" sz="1200" b="0" i="0" kern="1200" dirty="0" err="1">
                <a:solidFill>
                  <a:schemeClr val="tx1"/>
                </a:solidFill>
                <a:effectLst/>
                <a:latin typeface="+mn-lt"/>
                <a:ea typeface="+mn-ea"/>
                <a:cs typeface="+mn-cs"/>
              </a:rPr>
              <a:t>environnement</a:t>
            </a:r>
            <a:r>
              <a:rPr lang="en-GB" sz="1200" b="0" i="0" kern="1200" dirty="0">
                <a:solidFill>
                  <a:schemeClr val="tx1"/>
                </a:solidFill>
                <a:effectLst/>
                <a:latin typeface="+mn-lt"/>
                <a:ea typeface="+mn-ea"/>
                <a:cs typeface="+mn-cs"/>
              </a:rPr>
              <a:t> [945], pollution [3073]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128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en-GB" sz="1200" b="0" i="0" u="none" strike="noStrike"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tephanie Schmitt.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1" dirty="0"/>
              <a:t> </a:t>
            </a:r>
            <a:r>
              <a:rPr lang="en-GB" b="0" dirty="0"/>
              <a:t>of </a:t>
            </a:r>
            <a:r>
              <a:rPr lang="en-GB" sz="1200" dirty="0">
                <a:solidFill>
                  <a:prstClr val="white"/>
                </a:solidFill>
              </a:rPr>
              <a:t>impersonal verbs with adjectives + </a:t>
            </a:r>
            <a:r>
              <a:rPr lang="fr-FR" sz="1200" i="1" dirty="0">
                <a:solidFill>
                  <a:prstClr val="white"/>
                </a:solidFill>
              </a:rPr>
              <a:t>de</a:t>
            </a:r>
          </a:p>
          <a:p>
            <a:pPr algn="l"/>
            <a:r>
              <a:rPr lang="en-GB" sz="1200" b="0" i="0" dirty="0">
                <a:solidFill>
                  <a:prstClr val="white"/>
                </a:solidFill>
                <a:latin typeface="Calibri" panose="020F0502020204030204" pitchFamily="34" charset="0"/>
                <a:cs typeface="Calibri" panose="020F0502020204030204" pitchFamily="34" charset="0"/>
              </a:rPr>
              <a:t>Revision</a:t>
            </a:r>
            <a:r>
              <a:rPr lang="en-GB" sz="1200" b="0" i="0" baseline="0" dirty="0">
                <a:solidFill>
                  <a:prstClr val="white"/>
                </a:solidFill>
                <a:latin typeface="Calibri" panose="020F0502020204030204" pitchFamily="34" charset="0"/>
                <a:cs typeface="Calibri" panose="020F0502020204030204" pitchFamily="34" charset="0"/>
              </a:rPr>
              <a:t> of </a:t>
            </a:r>
            <a:r>
              <a:rPr lang="fr-FR" sz="1200" dirty="0" err="1">
                <a:solidFill>
                  <a:prstClr val="white"/>
                </a:solidFill>
              </a:rPr>
              <a:t>impersonal</a:t>
            </a:r>
            <a:r>
              <a:rPr lang="fr-FR" sz="1200" dirty="0">
                <a:solidFill>
                  <a:prstClr val="white"/>
                </a:solidFill>
              </a:rPr>
              <a:t> phrases: </a:t>
            </a:r>
            <a:r>
              <a:rPr lang="fr-FR" sz="1200" i="1" dirty="0">
                <a:solidFill>
                  <a:prstClr val="white"/>
                </a:solidFill>
              </a:rPr>
              <a:t>il (n)'y a/avait (pas)</a:t>
            </a:r>
            <a:r>
              <a:rPr lang="fr-FR" sz="1200" dirty="0">
                <a:solidFill>
                  <a:prstClr val="white"/>
                </a:solidFill>
              </a:rPr>
              <a:t>, </a:t>
            </a:r>
            <a:r>
              <a:rPr lang="fr-FR" sz="1200" i="1" dirty="0">
                <a:solidFill>
                  <a:prstClr val="white"/>
                </a:solidFill>
              </a:rPr>
              <a:t>il (ne) faut (pas), </a:t>
            </a:r>
            <a:r>
              <a:rPr lang="fr-FR" sz="1200" dirty="0" err="1">
                <a:solidFill>
                  <a:prstClr val="white"/>
                </a:solidFill>
              </a:rPr>
              <a:t>weather</a:t>
            </a:r>
            <a:r>
              <a:rPr lang="fr-FR" sz="1200" dirty="0">
                <a:solidFill>
                  <a:prstClr val="white"/>
                </a:solidFill>
              </a:rPr>
              <a:t> 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prstClr val="white"/>
                </a:solidFill>
              </a:rPr>
              <a:t>Introduction </a:t>
            </a:r>
            <a:r>
              <a:rPr lang="en-GB" sz="1200" b="0" dirty="0">
                <a:solidFill>
                  <a:prstClr val="white"/>
                </a:solidFill>
              </a:rPr>
              <a:t>of </a:t>
            </a:r>
            <a:r>
              <a:rPr lang="en-GB" sz="1200" dirty="0">
                <a:solidFill>
                  <a:prstClr val="white"/>
                </a:solidFill>
              </a:rPr>
              <a:t>word pattern: noun root + al </a:t>
            </a:r>
            <a:r>
              <a:rPr lang="en-GB" sz="1200" dirty="0">
                <a:solidFill>
                  <a:prstClr val="white"/>
                </a:solidFill>
                <a:sym typeface="Wingdings" panose="05000000000000000000" pitchFamily="2" charset="2"/>
              </a:rPr>
              <a:t></a:t>
            </a:r>
            <a:r>
              <a:rPr lang="en-GB" sz="1200" dirty="0">
                <a:solidFill>
                  <a:prstClr val="white"/>
                </a:solidFill>
              </a:rPr>
              <a:t> adj</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9.3.1.5 (</a:t>
            </a:r>
            <a:r>
              <a:rPr lang="fr-FR" sz="1200" b="1" i="0" u="none" strike="noStrike" kern="1200" cap="none" dirty="0" err="1">
                <a:solidFill>
                  <a:schemeClr val="tx1"/>
                </a:solidFill>
                <a:effectLst/>
                <a:latin typeface="+mn-lt"/>
                <a:ea typeface="Calibri"/>
                <a:cs typeface="Calibri"/>
                <a:sym typeface="Calibri"/>
              </a:rPr>
              <a:t>introduce</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annuler [2002], arriver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à [172], continuer (à/de) [113], décider (de) [165], essayer (de) [303], voler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[1610], bise [&gt;5000], isolement [4033], masque [3856], pandémie [&gt;5000], vaccin [&gt;5000], vol</a:t>
            </a:r>
            <a:r>
              <a:rPr lang="fr-FR" sz="1200" b="0" i="0" u="none" strike="noStrike" kern="1200" cap="none" baseline="30000" dirty="0">
                <a:solidFill>
                  <a:schemeClr val="tx1"/>
                </a:solidFill>
                <a:effectLst/>
                <a:latin typeface="+mn-lt"/>
                <a:ea typeface="Calibri"/>
                <a:cs typeface="Calibri"/>
                <a:sym typeface="Calibri"/>
              </a:rPr>
              <a:t>2 </a:t>
            </a:r>
            <a:r>
              <a:rPr lang="fr-FR" sz="1200" b="0" i="0" u="none" strike="noStrike" kern="1200" cap="none" dirty="0">
                <a:solidFill>
                  <a:schemeClr val="tx1"/>
                </a:solidFill>
                <a:effectLst/>
                <a:latin typeface="+mn-lt"/>
                <a:ea typeface="Calibri"/>
                <a:cs typeface="Calibri"/>
                <a:sym typeface="Calibri"/>
              </a:rPr>
              <a:t>[1531], impossible [652], interdit [4451], mondial [549], nécessaire [451]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9.2.2.3 (</a:t>
            </a:r>
            <a:r>
              <a:rPr lang="fr-FR" sz="1200" b="1" i="0" u="none" strike="noStrike" kern="1200" cap="none" dirty="0" err="1">
                <a:solidFill>
                  <a:schemeClr val="tx1"/>
                </a:solidFill>
                <a:effectLst/>
                <a:latin typeface="+mn-lt"/>
                <a:ea typeface="Calibri"/>
                <a:cs typeface="Calibri"/>
                <a:sym typeface="Calibri"/>
              </a:rPr>
              <a:t>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participer à [670], artiste [1797], concours [1375], défi [1728], diversité [2537], émission [1074], genre [556], personnage [1449], sexe [1691], scène [794],  spectacle [1687], annuel [1674], culturel [1495], non-binaire [&gt;5000], transgenre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9.2.1.3 (</a:t>
            </a:r>
            <a:r>
              <a:rPr lang="fr-FR" sz="1200" b="1" i="0" u="none" strike="noStrike" kern="1200" cap="none" dirty="0" err="1">
                <a:solidFill>
                  <a:schemeClr val="tx1"/>
                </a:solidFill>
                <a:effectLst/>
                <a:latin typeface="+mn-lt"/>
                <a:ea typeface="Calibri"/>
                <a:cs typeface="Calibri"/>
                <a:sym typeface="Calibri"/>
              </a:rPr>
              <a:t>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entrer [337], monter [853], retourner [990], tomber [547], après-midi [596], attente [936], corps [561], doigt [1938], dos [1672], médicament [1954], pied [626], santé [641], situation [223], soir [397], urgence [1199], faible [723], seulement [130], trop [195]</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p>
          <a:p>
            <a:r>
              <a:rPr lang="en-US" b="0" i="0" dirty="0">
                <a:solidFill>
                  <a:srgbClr val="000000"/>
                </a:solidFill>
                <a:effectLst/>
                <a:latin typeface="Arial" panose="020B0604020202020204" pitchFamily="34" charset="0"/>
              </a:rPr>
              <a:t>arriver à + infinitive</a:t>
            </a:r>
            <a:r>
              <a:rPr lang="en-US" b="0" i="0" baseline="0" dirty="0">
                <a:solidFill>
                  <a:srgbClr val="000000"/>
                </a:solidFill>
                <a:effectLst/>
                <a:latin typeface="Arial" panose="020B0604020202020204" pitchFamily="34" charset="0"/>
              </a:rPr>
              <a:t> - to manage to, </a:t>
            </a:r>
            <a:r>
              <a:rPr lang="en-US" b="0" i="1" baseline="0" dirty="0">
                <a:solidFill>
                  <a:srgbClr val="000000"/>
                </a:solidFill>
                <a:effectLst/>
                <a:latin typeface="Arial" panose="020B0604020202020204" pitchFamily="34" charset="0"/>
              </a:rPr>
              <a:t>to succeed in</a:t>
            </a:r>
          </a:p>
          <a:p>
            <a:r>
              <a:rPr lang="en-US" sz="1800" b="0" i="0" u="none" strike="noStrike" dirty="0">
                <a:solidFill>
                  <a:srgbClr val="000000"/>
                </a:solidFill>
                <a:effectLst/>
                <a:latin typeface="Century Gothic" panose="020B0502020202020204" pitchFamily="34" charset="0"/>
              </a:rPr>
              <a:t>continuer (à/de + infinitive)</a:t>
            </a:r>
            <a:r>
              <a:rPr lang="en-US" dirty="0"/>
              <a:t> – to continue, </a:t>
            </a:r>
            <a:r>
              <a:rPr lang="en-US" i="1" dirty="0"/>
              <a:t>to carry on</a:t>
            </a:r>
          </a:p>
          <a:p>
            <a:r>
              <a:rPr lang="en-US" sz="1800" b="0" i="0" u="none" strike="noStrike" dirty="0" err="1">
                <a:solidFill>
                  <a:srgbClr val="000000"/>
                </a:solidFill>
                <a:effectLst/>
                <a:latin typeface="Century Gothic" panose="020B0502020202020204" pitchFamily="34" charset="0"/>
              </a:rPr>
              <a:t>nécessaire</a:t>
            </a:r>
            <a:r>
              <a:rPr lang="en-US" dirty="0"/>
              <a:t> – necessary, </a:t>
            </a:r>
            <a:r>
              <a:rPr lang="en-US" sz="1800" b="0" i="1" u="none" strike="noStrike" dirty="0">
                <a:solidFill>
                  <a:srgbClr val="4472C4"/>
                </a:solidFill>
                <a:effectLst/>
                <a:latin typeface="Century Gothic" panose="020B0502020202020204" pitchFamily="34" charset="0"/>
              </a:rPr>
              <a:t>required</a:t>
            </a:r>
          </a:p>
          <a:p>
            <a:r>
              <a:rPr lang="en-US" sz="1800" b="0" i="0" u="none" strike="noStrike" dirty="0" err="1">
                <a:solidFill>
                  <a:srgbClr val="000000"/>
                </a:solidFill>
                <a:effectLst/>
                <a:latin typeface="Century Gothic" panose="020B0502020202020204" pitchFamily="34" charset="0"/>
              </a:rPr>
              <a:t>mondial</a:t>
            </a:r>
            <a:r>
              <a:rPr lang="en-US" dirty="0"/>
              <a:t> - global, </a:t>
            </a:r>
            <a:r>
              <a:rPr lang="en-US" sz="1800" b="0" i="1" u="none" strike="noStrike" dirty="0">
                <a:solidFill>
                  <a:srgbClr val="4472C4"/>
                </a:solidFill>
                <a:effectLst/>
                <a:latin typeface="Century Gothic" panose="020B0502020202020204" pitchFamily="34" charset="0"/>
              </a:rPr>
              <a:t>worldwide</a:t>
            </a:r>
          </a:p>
          <a:p>
            <a:r>
              <a:rPr lang="en-US" sz="1800" b="0" i="0" u="none" strike="noStrike" dirty="0" err="1">
                <a:solidFill>
                  <a:srgbClr val="000000"/>
                </a:solidFill>
                <a:effectLst/>
                <a:latin typeface="Century Gothic" panose="020B0502020202020204" pitchFamily="34" charset="0"/>
              </a:rPr>
              <a:t>interdit</a:t>
            </a:r>
            <a:r>
              <a:rPr lang="en-US" dirty="0"/>
              <a:t> – not allowed, </a:t>
            </a:r>
            <a:r>
              <a:rPr lang="en-US" sz="1800" b="0" i="1" u="none" strike="noStrike" dirty="0">
                <a:solidFill>
                  <a:srgbClr val="4472C4"/>
                </a:solidFill>
                <a:effectLst/>
                <a:latin typeface="Century Gothic" panose="020B0502020202020204" pitchFamily="34" charset="0"/>
              </a:rPr>
              <a:t>prohibited, banned</a:t>
            </a:r>
            <a:endParaRPr lang="en-GB" sz="1200" b="0" i="1" dirty="0">
              <a:solidFill>
                <a:schemeClr val="dk1"/>
              </a:solidFill>
              <a:latin typeface="+mn-lt"/>
              <a:ea typeface="Calibri"/>
              <a:cs typeface="Calibri"/>
              <a:sym typeface="Calibri"/>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67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Revisit several SSC; reading aloud; scene setting and introducing some cognates and near cognates relevant to the theme (some of which are used later in the lesson); pronunciation of written cognates.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In pairs, students read the words and consider which SSCs are similar to English, and which are different. Click to reveal the bubbles with additional support for unknown SSCs and exceptions.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practise reading the words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on a picture to hear a word read aloud by a native speaker. Students repeat. Note that there is some debate over the gender of </a:t>
            </a:r>
            <a:r>
              <a:rPr lang="en-GB" b="0" i="1" baseline="0" dirty="0"/>
              <a:t>covid-19</a:t>
            </a:r>
            <a:r>
              <a:rPr lang="en-GB" b="0" baseline="0" dirty="0"/>
              <a:t>; </a:t>
            </a:r>
            <a:r>
              <a:rPr lang="en-GB" sz="1200" kern="1200" dirty="0">
                <a:solidFill>
                  <a:schemeClr val="tx1"/>
                </a:solidFill>
                <a:effectLst/>
                <a:latin typeface="+mn-lt"/>
                <a:ea typeface="+mn-ea"/>
                <a:cs typeface="+mn-cs"/>
              </a:rPr>
              <a:t>the masculine form is more widely</a:t>
            </a:r>
            <a:r>
              <a:rPr lang="en-GB" sz="1200" kern="1200" baseline="0" dirty="0">
                <a:solidFill>
                  <a:schemeClr val="tx1"/>
                </a:solidFill>
                <a:effectLst/>
                <a:latin typeface="+mn-lt"/>
                <a:ea typeface="+mn-ea"/>
                <a:cs typeface="+mn-cs"/>
              </a:rPr>
              <a:t> used in everyday conversation,</a:t>
            </a:r>
            <a:r>
              <a:rPr lang="en-GB" sz="1200" kern="1200" dirty="0">
                <a:solidFill>
                  <a:schemeClr val="tx1"/>
                </a:solidFill>
                <a:effectLst/>
                <a:latin typeface="+mn-lt"/>
                <a:ea typeface="+mn-ea"/>
                <a:cs typeface="+mn-cs"/>
              </a:rPr>
              <a:t> but </a:t>
            </a:r>
            <a:r>
              <a:rPr lang="en-GB" sz="1200" i="1" kern="1200" dirty="0" err="1">
                <a:solidFill>
                  <a:schemeClr val="tx1"/>
                </a:solidFill>
                <a:effectLst/>
                <a:latin typeface="+mn-lt"/>
                <a:ea typeface="+mn-ea"/>
                <a:cs typeface="+mn-cs"/>
              </a:rPr>
              <a:t>l’Academie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Francaise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favour a feminine article as in line with the rule which</a:t>
            </a:r>
            <a:r>
              <a:rPr lang="en-GB" sz="1200" kern="1200" baseline="0" dirty="0">
                <a:solidFill>
                  <a:schemeClr val="tx1"/>
                </a:solidFill>
                <a:effectLst/>
                <a:latin typeface="+mn-lt"/>
                <a:ea typeface="+mn-ea"/>
                <a:cs typeface="+mn-cs"/>
              </a:rPr>
              <a:t> determines the gender of</a:t>
            </a:r>
            <a:r>
              <a:rPr lang="en-GB" sz="1200" kern="1200" dirty="0">
                <a:solidFill>
                  <a:schemeClr val="tx1"/>
                </a:solidFill>
                <a:effectLst/>
                <a:latin typeface="+mn-lt"/>
                <a:ea typeface="+mn-ea"/>
                <a:cs typeface="+mn-cs"/>
              </a:rPr>
              <a:t> acronyms (coronavirus disease – </a:t>
            </a:r>
            <a:r>
              <a:rPr lang="en-GB" sz="1200" i="1" kern="1200" dirty="0">
                <a:solidFill>
                  <a:schemeClr val="tx1"/>
                </a:solidFill>
                <a:effectLst/>
                <a:latin typeface="+mn-lt"/>
                <a:ea typeface="+mn-ea"/>
                <a:cs typeface="+mn-cs"/>
              </a:rPr>
              <a:t>la </a:t>
            </a:r>
            <a:r>
              <a:rPr lang="en-GB" sz="1200" i="1" kern="1200" dirty="0" err="1">
                <a:solidFill>
                  <a:schemeClr val="tx1"/>
                </a:solidFill>
                <a:effectLst/>
                <a:latin typeface="+mn-lt"/>
                <a:ea typeface="+mn-ea"/>
                <a:cs typeface="+mn-cs"/>
              </a:rPr>
              <a:t>maladie</a:t>
            </a:r>
            <a:r>
              <a:rPr lang="en-GB" sz="1200" i="0" kern="1200" dirty="0">
                <a:solidFill>
                  <a:schemeClr val="tx1"/>
                </a:solidFill>
                <a:effectLst/>
                <a:latin typeface="+mn-lt"/>
                <a:ea typeface="+mn-ea"/>
                <a:cs typeface="+mn-cs"/>
              </a:rPr>
              <a:t>). We have opted</a:t>
            </a:r>
            <a:r>
              <a:rPr lang="en-GB" sz="1200" i="0" kern="1200" baseline="0" dirty="0">
                <a:solidFill>
                  <a:schemeClr val="tx1"/>
                </a:solidFill>
                <a:effectLst/>
                <a:latin typeface="+mn-lt"/>
                <a:ea typeface="+mn-ea"/>
                <a:cs typeface="+mn-cs"/>
              </a:rPr>
              <a:t> for the masculine here as it is the form students are more likely to encounter, but either form is accepted.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le covid-19</a:t>
            </a:r>
            <a:br>
              <a:rPr lang="fr-FR" b="0" baseline="0" noProof="0" dirty="0"/>
            </a:br>
            <a:r>
              <a:rPr lang="fr-FR" b="0" baseline="0" noProof="0" dirty="0"/>
              <a:t>le test</a:t>
            </a:r>
            <a:br>
              <a:rPr lang="fr-FR" b="0" baseline="0" noProof="0" dirty="0"/>
            </a:br>
            <a:r>
              <a:rPr lang="fr-FR" b="0" baseline="0" noProof="0" dirty="0"/>
              <a:t>le virus</a:t>
            </a:r>
            <a:br>
              <a:rPr lang="fr-FR" b="0" baseline="0" noProof="0" dirty="0"/>
            </a:br>
            <a:r>
              <a:rPr lang="fr-FR" sz="1200" noProof="0" dirty="0">
                <a:solidFill>
                  <a:schemeClr val="accent1">
                    <a:lumMod val="50000"/>
                  </a:schemeClr>
                </a:solidFill>
              </a:rPr>
              <a:t>la distanciation sociale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1">
                    <a:lumMod val="50000"/>
                  </a:schemeClr>
                </a:solidFill>
              </a:rPr>
              <a:t>le vaccination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le variant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le </a:t>
            </a:r>
            <a:r>
              <a:rPr lang="fr-FR" sz="1200" kern="1200" noProof="0" dirty="0">
                <a:solidFill>
                  <a:schemeClr val="accent1">
                    <a:lumMod val="50000"/>
                  </a:schemeClr>
                </a:solidFill>
                <a:latin typeface="+mn-lt"/>
                <a:ea typeface="+mn-ea"/>
                <a:cs typeface="+mn-cs"/>
              </a:rPr>
              <a:t>quarantaine</a:t>
            </a:r>
            <a:endParaRPr lang="fr-FR" sz="1200" b="0" i="0" kern="1200" noProof="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1">
                    <a:lumMod val="50000"/>
                  </a:schemeClr>
                </a:solidFill>
              </a:rPr>
              <a:t>l’épidémie</a:t>
            </a:r>
            <a:endParaRPr lang="fr-FR"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noProof="0" dirty="0"/>
              <a:t>prononciation</a:t>
            </a:r>
            <a:r>
              <a:rPr lang="en-GB" baseline="0" dirty="0"/>
              <a:t> [&gt;5000], covid-19 [&gt;5000], test [1788], virus [3382], </a:t>
            </a:r>
            <a:r>
              <a:rPr lang="fr-FR" sz="1200" noProof="0" dirty="0">
                <a:solidFill>
                  <a:schemeClr val="accent1">
                    <a:lumMod val="50000"/>
                  </a:schemeClr>
                </a:solidFill>
              </a:rPr>
              <a:t>distanciation</a:t>
            </a:r>
            <a:r>
              <a:rPr lang="en-GB" sz="1200" dirty="0">
                <a:solidFill>
                  <a:schemeClr val="accent1">
                    <a:lumMod val="50000"/>
                  </a:schemeClr>
                </a:solidFill>
              </a:rPr>
              <a:t> [&gt;5000], vaccination</a:t>
            </a:r>
            <a:r>
              <a:rPr lang="en-GB" sz="1200" baseline="0" dirty="0">
                <a:solidFill>
                  <a:schemeClr val="accent1">
                    <a:lumMod val="50000"/>
                  </a:schemeClr>
                </a:solidFill>
              </a:rPr>
              <a:t> [&gt;5000], variant [&gt;5000], </a:t>
            </a:r>
            <a:r>
              <a:rPr lang="fr-FR" sz="1200" kern="1200" noProof="0" dirty="0">
                <a:solidFill>
                  <a:schemeClr val="accent1">
                    <a:lumMod val="50000"/>
                  </a:schemeClr>
                </a:solidFill>
                <a:latin typeface="+mn-lt"/>
                <a:ea typeface="+mn-ea"/>
                <a:cs typeface="+mn-cs"/>
              </a:rPr>
              <a:t>quarantaine</a:t>
            </a:r>
            <a:r>
              <a:rPr lang="en-GB" sz="1200" b="0" i="0" kern="1200" baseline="0" dirty="0">
                <a:solidFill>
                  <a:schemeClr val="accent1">
                    <a:lumMod val="50000"/>
                  </a:schemeClr>
                </a:solidFill>
                <a:effectLst/>
                <a:latin typeface="+mn-lt"/>
                <a:ea typeface="+mn-ea"/>
                <a:cs typeface="+mn-cs"/>
              </a:rPr>
              <a:t> [4288], </a:t>
            </a:r>
            <a:r>
              <a:rPr lang="fr-FR" sz="1200" noProof="0" dirty="0">
                <a:solidFill>
                  <a:schemeClr val="accent1">
                    <a:lumMod val="50000"/>
                  </a:schemeClr>
                </a:solidFill>
              </a:rPr>
              <a:t>épidémie</a:t>
            </a:r>
            <a:r>
              <a:rPr lang="en-GB" sz="1200" baseline="0" dirty="0">
                <a:solidFill>
                  <a:schemeClr val="accent1">
                    <a:lumMod val="50000"/>
                  </a:schemeClr>
                </a:solidFill>
              </a:rPr>
              <a:t> [4283]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recognition of words containing SSCs [a] and [au], and connecting this with meaning (singular or plural forms of verbs and adjectives).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on a button to hear a noun phrase with the number (</a:t>
            </a:r>
            <a:r>
              <a:rPr lang="en-GB" b="0" i="1" baseline="0" dirty="0"/>
              <a:t>un </a:t>
            </a:r>
            <a:r>
              <a:rPr lang="en-GB" b="0" i="0" baseline="0" dirty="0"/>
              <a:t>or </a:t>
            </a:r>
            <a:r>
              <a:rPr lang="en-GB" b="0" i="1" baseline="0" dirty="0" err="1"/>
              <a:t>deux</a:t>
            </a:r>
            <a:r>
              <a:rPr lang="en-GB" b="0" i="0" baseline="0" dirty="0"/>
              <a:t>) obscured.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decide based on the ending of the noun or adjective whether the statement refers to the picture on the left or on the right. In examples 1-4, students must listen to the form of the noun (the adjectival forms sound identical in both singular and plural). In examples 5-8, students must listen to the form of the adjective (the nominal forms sound identical in both singular and plural). The first example in each set (1 for nouns and 5 for adjectives) contain known words only. The other examples contain a mix of known words and unknown words which can be inferred from the 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Answers are revealed on clicks, together with the full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0" baseline="0" dirty="0" err="1"/>
              <a:t>Deux</a:t>
            </a:r>
            <a:r>
              <a:rPr lang="en-GB" b="0" baseline="0" dirty="0"/>
              <a:t>] </a:t>
            </a:r>
            <a:r>
              <a:rPr lang="en-GB" b="0" baseline="0" dirty="0" err="1"/>
              <a:t>petits</a:t>
            </a:r>
            <a:r>
              <a:rPr lang="en-GB" b="0" baseline="0" dirty="0"/>
              <a:t> </a:t>
            </a:r>
            <a:r>
              <a:rPr lang="en-GB" sz="1200" b="0" i="0" kern="1200" dirty="0" err="1">
                <a:solidFill>
                  <a:schemeClr val="tx1"/>
                </a:solidFill>
                <a:effectLst/>
                <a:latin typeface="+mn-lt"/>
                <a:ea typeface="+mn-ea"/>
                <a:cs typeface="+mn-cs"/>
              </a:rPr>
              <a:t>hôpitaux</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[Un] </a:t>
            </a:r>
            <a:r>
              <a:rPr lang="en-GB" sz="1200" b="0" i="0" kern="1200" dirty="0" err="1">
                <a:solidFill>
                  <a:schemeClr val="tx1"/>
                </a:solidFill>
                <a:effectLst/>
                <a:latin typeface="+mn-lt"/>
                <a:ea typeface="+mn-ea"/>
                <a:cs typeface="+mn-cs"/>
              </a:rPr>
              <a:t>métal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cher</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3. </a:t>
            </a:r>
            <a:r>
              <a:rPr lang="en-GB" sz="1200" b="0" i="0" kern="1200" baseline="0" dirty="0">
                <a:solidFill>
                  <a:schemeClr val="tx1"/>
                </a:solidFill>
                <a:effectLst/>
                <a:latin typeface="+mn-lt"/>
                <a:ea typeface="+mn-ea"/>
                <a:cs typeface="+mn-cs"/>
              </a:rPr>
              <a:t>[Un] cheval blanc.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4. [</a:t>
            </a:r>
            <a:r>
              <a:rPr lang="en-GB" sz="1200" b="0" i="0" kern="1200" dirty="0" err="1">
                <a:solidFill>
                  <a:schemeClr val="tx1"/>
                </a:solidFill>
                <a:effectLst/>
                <a:latin typeface="+mn-lt"/>
                <a:ea typeface="+mn-ea"/>
                <a:cs typeface="+mn-cs"/>
              </a:rPr>
              <a:t>Deux</a:t>
            </a:r>
            <a:r>
              <a:rPr lang="en-GB" sz="1200" b="0" i="0" kern="1200" dirty="0">
                <a:solidFill>
                  <a:schemeClr val="tx1"/>
                </a:solidFill>
                <a:effectLst/>
                <a:latin typeface="+mn-lt"/>
                <a:ea typeface="+mn-ea"/>
                <a:cs typeface="+mn-cs"/>
              </a:rPr>
              <a:t>] grands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rivaux</a:t>
            </a:r>
            <a:r>
              <a:rPr lang="en-GB"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5. [Un] </a:t>
            </a:r>
            <a:r>
              <a:rPr lang="en-GB" sz="1200" b="0" i="0" kern="1200" baseline="0" dirty="0" err="1">
                <a:solidFill>
                  <a:schemeClr val="tx1"/>
                </a:solidFill>
                <a:effectLst/>
                <a:latin typeface="+mn-lt"/>
                <a:ea typeface="+mn-ea"/>
                <a:cs typeface="+mn-cs"/>
              </a:rPr>
              <a:t>concours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mondial</a:t>
            </a:r>
            <a:r>
              <a:rPr lang="en-GB"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6. [</a:t>
            </a:r>
            <a:r>
              <a:rPr lang="en-GB" sz="1200" b="0" i="0" kern="1200" baseline="0" dirty="0" err="1">
                <a:solidFill>
                  <a:schemeClr val="tx1"/>
                </a:solidFill>
                <a:effectLst/>
                <a:latin typeface="+mn-lt"/>
                <a:ea typeface="+mn-ea"/>
                <a:cs typeface="+mn-cs"/>
              </a:rPr>
              <a:t>Deux</a:t>
            </a:r>
            <a:r>
              <a:rPr lang="en-GB" sz="1200" b="0" i="0" kern="1200" baseline="0" dirty="0">
                <a:solidFill>
                  <a:schemeClr val="tx1"/>
                </a:solidFill>
                <a:effectLst/>
                <a:latin typeface="+mn-lt"/>
                <a:ea typeface="+mn-ea"/>
                <a:cs typeface="+mn-cs"/>
              </a:rPr>
              <a:t>] spectacles </a:t>
            </a:r>
            <a:r>
              <a:rPr lang="en-GB" sz="1200" b="0" i="0" kern="1200" baseline="0" dirty="0" err="1">
                <a:solidFill>
                  <a:schemeClr val="tx1"/>
                </a:solidFill>
                <a:effectLst/>
                <a:latin typeface="+mn-lt"/>
                <a:ea typeface="+mn-ea"/>
                <a:cs typeface="+mn-cs"/>
              </a:rPr>
              <a:t>géniaux</a:t>
            </a:r>
            <a:r>
              <a:rPr lang="en-GB"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7. [</a:t>
            </a:r>
            <a:r>
              <a:rPr lang="en-GB" sz="1200" b="0" i="0" kern="1200" baseline="0" dirty="0" err="1">
                <a:solidFill>
                  <a:schemeClr val="tx1"/>
                </a:solidFill>
                <a:effectLst/>
                <a:latin typeface="+mn-lt"/>
                <a:ea typeface="+mn-ea"/>
                <a:cs typeface="+mn-cs"/>
              </a:rPr>
              <a:t>Deux</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problèmes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environnementaux</a:t>
            </a:r>
            <a:r>
              <a:rPr lang="en-GB"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8. [Un] </a:t>
            </a:r>
            <a:r>
              <a:rPr lang="en-GB" sz="1200" b="0" i="0" kern="1200" dirty="0">
                <a:solidFill>
                  <a:schemeClr val="tx1"/>
                </a:solidFill>
                <a:effectLst/>
                <a:latin typeface="+mn-lt"/>
                <a:ea typeface="+mn-ea"/>
                <a:cs typeface="+mn-cs"/>
              </a:rPr>
              <a:t>petit </a:t>
            </a:r>
            <a:r>
              <a:rPr lang="en-GB" sz="1200" b="0" i="0" kern="1200" dirty="0" err="1">
                <a:solidFill>
                  <a:schemeClr val="tx1"/>
                </a:solidFill>
                <a:effectLst/>
                <a:latin typeface="+mn-lt"/>
                <a:ea typeface="+mn-ea"/>
                <a:cs typeface="+mn-cs"/>
              </a:rPr>
              <a:t>déjeuner</a:t>
            </a:r>
            <a:r>
              <a:rPr lang="en-GB" sz="1200" b="0" i="0" kern="1200" baseline="0" dirty="0">
                <a:solidFill>
                  <a:schemeClr val="tx1"/>
                </a:solidFill>
                <a:effectLst/>
                <a:latin typeface="+mn-lt"/>
                <a:ea typeface="+mn-ea"/>
                <a:cs typeface="+mn-cs"/>
              </a:rPr>
              <a:t> continental.</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cheval [2220], </a:t>
            </a:r>
            <a:r>
              <a:rPr lang="en-GB" sz="1200" b="0" i="0" kern="1200" dirty="0" err="1">
                <a:solidFill>
                  <a:schemeClr val="tx1"/>
                </a:solidFill>
                <a:effectLst/>
                <a:latin typeface="+mn-lt"/>
                <a:ea typeface="+mn-ea"/>
                <a:cs typeface="+mn-cs"/>
              </a:rPr>
              <a:t>génial</a:t>
            </a:r>
            <a:r>
              <a:rPr lang="en-GB" sz="1200" b="0" i="0" kern="1200" dirty="0">
                <a:solidFill>
                  <a:schemeClr val="tx1"/>
                </a:solidFill>
                <a:effectLst/>
                <a:latin typeface="+mn-lt"/>
                <a:ea typeface="+mn-ea"/>
                <a:cs typeface="+mn-cs"/>
              </a:rPr>
              <a:t> [3872]</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métal</a:t>
            </a:r>
            <a:r>
              <a:rPr lang="en-GB" baseline="0" dirty="0"/>
              <a:t> [2793], rival [3758], </a:t>
            </a:r>
            <a:r>
              <a:rPr lang="en-GB" sz="1200" b="0" i="0" kern="1200" dirty="0" err="1">
                <a:solidFill>
                  <a:schemeClr val="tx1"/>
                </a:solidFill>
                <a:effectLst/>
                <a:latin typeface="+mn-lt"/>
                <a:ea typeface="+mn-ea"/>
                <a:cs typeface="+mn-cs"/>
              </a:rPr>
              <a:t>environnemental</a:t>
            </a:r>
            <a:r>
              <a:rPr lang="en-GB" sz="1200" b="0" i="0" kern="1200" dirty="0">
                <a:solidFill>
                  <a:schemeClr val="tx1"/>
                </a:solidFill>
                <a:effectLst/>
                <a:latin typeface="+mn-lt"/>
                <a:ea typeface="+mn-ea"/>
                <a:cs typeface="+mn-cs"/>
              </a:rPr>
              <a:t> [3548], continental [4846]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4993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‘noun root + -al as adjective’ word pattern; dictionary skills.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complete part 1 of the task by using a dictionary to find the form of the noun from which each adjective in dark blue is derived. Explain to students that they will need to use a dictionary to find the form because the root cannot always be found by simply removing –al; there is often an added letter on an irregularity. Explain to students that they should </a:t>
            </a:r>
            <a:r>
              <a:rPr lang="en-GB" b="0" i="1" baseline="0" dirty="0"/>
              <a:t>start </a:t>
            </a:r>
            <a:r>
              <a:rPr lang="en-GB" b="0" i="0" baseline="0" dirty="0"/>
              <a:t>by looking up what is left of the word once –al is removed, and take it from there. They should be able to guess the meaning of the noun from their knowledge of English and French, which should help them locate the form.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Answers revealed on clicks. As the answers are revealed, have students give English translations for both the adjective and the noun. Note the different translations of –al: </a:t>
            </a:r>
            <a:r>
              <a:rPr lang="en-GB" b="0" i="1" baseline="0" dirty="0"/>
              <a:t>centr</a:t>
            </a:r>
            <a:r>
              <a:rPr lang="en-GB" b="1" i="1" baseline="0" dirty="0"/>
              <a:t>al</a:t>
            </a:r>
            <a:r>
              <a:rPr lang="en-GB" b="0" i="0" baseline="0" dirty="0"/>
              <a:t>/centr</a:t>
            </a:r>
            <a:r>
              <a:rPr lang="en-GB" b="1" i="0" baseline="0" dirty="0"/>
              <a:t>al</a:t>
            </a:r>
            <a:r>
              <a:rPr lang="en-GB" b="0" i="0" baseline="0" dirty="0"/>
              <a:t>; </a:t>
            </a:r>
            <a:r>
              <a:rPr lang="en-GB" b="0" i="1" baseline="0" dirty="0" err="1"/>
              <a:t>hivern</a:t>
            </a:r>
            <a:r>
              <a:rPr lang="en-GB" b="1" i="1" baseline="0" dirty="0" err="1"/>
              <a:t>al</a:t>
            </a:r>
            <a:r>
              <a:rPr lang="en-GB" b="0" i="0" baseline="0" dirty="0"/>
              <a:t>/wint</a:t>
            </a:r>
            <a:r>
              <a:rPr lang="en-GB" b="1" i="0" baseline="0" dirty="0"/>
              <a:t>ry</a:t>
            </a:r>
            <a:r>
              <a:rPr lang="en-GB" b="0" i="0" baseline="0" dirty="0"/>
              <a:t>; </a:t>
            </a:r>
            <a:r>
              <a:rPr lang="en-GB" b="0" i="1" baseline="0" dirty="0"/>
              <a:t>triumph</a:t>
            </a:r>
            <a:r>
              <a:rPr lang="en-GB" b="1" i="1" baseline="0" dirty="0"/>
              <a:t>al</a:t>
            </a:r>
            <a:r>
              <a:rPr lang="en-GB" b="0" i="0" baseline="0" dirty="0"/>
              <a:t>/triumph</a:t>
            </a:r>
            <a:r>
              <a:rPr lang="en-GB" b="1" i="0" baseline="0" dirty="0"/>
              <a:t>ant</a:t>
            </a:r>
            <a:r>
              <a:rPr lang="en-GB" b="0" i="0" baseline="0" dirty="0"/>
              <a:t>; </a:t>
            </a:r>
            <a:r>
              <a:rPr lang="fr-FR" sz="1200" i="1" dirty="0">
                <a:solidFill>
                  <a:schemeClr val="bg1"/>
                </a:solidFill>
              </a:rPr>
              <a:t>théâtr</a:t>
            </a:r>
            <a:r>
              <a:rPr lang="fr-FR" sz="1200" b="1" i="1" dirty="0">
                <a:solidFill>
                  <a:schemeClr val="bg1"/>
                </a:solidFill>
              </a:rPr>
              <a:t>al</a:t>
            </a:r>
            <a:r>
              <a:rPr lang="fr-FR" sz="1200" dirty="0">
                <a:solidFill>
                  <a:schemeClr val="bg1"/>
                </a:solidFill>
              </a:rPr>
              <a:t>/</a:t>
            </a:r>
            <a:r>
              <a:rPr lang="fr-FR" sz="1200" dirty="0" err="1">
                <a:solidFill>
                  <a:schemeClr val="bg1"/>
                </a:solidFill>
              </a:rPr>
              <a:t>theatr</a:t>
            </a:r>
            <a:r>
              <a:rPr lang="fr-FR" sz="1200" b="1" dirty="0" err="1">
                <a:solidFill>
                  <a:schemeClr val="bg1"/>
                </a:solidFill>
              </a:rPr>
              <a:t>ical</a:t>
            </a:r>
            <a:endParaRPr lang="en-GB" b="1" i="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If time permits, students can apply the new words they have uncovered in the associations exercise in part 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again to reveal a bubble with details on forming –al adjectives from nouns. It is not expected that students will be able to produce these at this stage, so the bubble is for info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1" baseline="0" dirty="0"/>
            </a:br>
            <a:r>
              <a:rPr lang="en-GB" b="0" baseline="0" dirty="0" err="1"/>
              <a:t>hivernal</a:t>
            </a:r>
            <a:r>
              <a:rPr lang="en-GB" b="0" baseline="0" dirty="0"/>
              <a:t> [&gt;5000], triumphal [&gt;5000], </a:t>
            </a:r>
            <a:r>
              <a:rPr lang="en-GB" b="0" baseline="0" dirty="0" err="1"/>
              <a:t>théâtral</a:t>
            </a:r>
            <a:r>
              <a:rPr lang="en-GB" b="0" baseline="0" dirty="0"/>
              <a:t> [&gt;5000]</a:t>
            </a:r>
            <a:br>
              <a:rPr lang="en-GB" b="1" baseline="0" dirty="0"/>
            </a:b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a:t>central [992], viral [&gt;5000], </a:t>
            </a:r>
            <a:r>
              <a:rPr lang="fr-FR" sz="1200" dirty="0">
                <a:solidFill>
                  <a:schemeClr val="bg1"/>
                </a:solidFill>
              </a:rPr>
              <a:t>médical</a:t>
            </a:r>
            <a:r>
              <a:rPr lang="fr-FR" sz="1200" baseline="0" dirty="0">
                <a:solidFill>
                  <a:schemeClr val="bg1"/>
                </a:solidFill>
              </a:rPr>
              <a:t> [1556], </a:t>
            </a:r>
            <a:r>
              <a:rPr lang="fr-FR" sz="1200" dirty="0">
                <a:solidFill>
                  <a:schemeClr val="bg1"/>
                </a:solidFill>
              </a:rPr>
              <a:t>musical</a:t>
            </a:r>
            <a:r>
              <a:rPr lang="fr-FR" sz="1200" baseline="0" dirty="0">
                <a:solidFill>
                  <a:schemeClr val="bg1"/>
                </a:solidFill>
              </a:rPr>
              <a:t> [3168], gouvernemental [1908], </a:t>
            </a:r>
            <a:r>
              <a:rPr lang="fr-FR" sz="1200" dirty="0">
                <a:solidFill>
                  <a:srgbClr val="104F75"/>
                </a:solidFill>
              </a:rPr>
              <a:t>victoire</a:t>
            </a:r>
            <a:r>
              <a:rPr lang="fr-FR" sz="1200" baseline="0" dirty="0">
                <a:solidFill>
                  <a:srgbClr val="104F75"/>
                </a:solidFill>
              </a:rPr>
              <a:t> [1373], </a:t>
            </a:r>
            <a:r>
              <a:rPr lang="fr-FR" sz="1200" dirty="0">
                <a:solidFill>
                  <a:srgbClr val="104F75"/>
                </a:solidFill>
              </a:rPr>
              <a:t>président</a:t>
            </a:r>
            <a:r>
              <a:rPr lang="fr-FR" sz="1200" baseline="0" dirty="0">
                <a:solidFill>
                  <a:srgbClr val="104F75"/>
                </a:solidFill>
              </a:rPr>
              <a:t> [268]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999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 [1/4]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and written production of this week’s new and revisited vocabulary; circumlocution practice.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Explain to students that they are going to play a game of Articulate in French in groups of 4.</a:t>
            </a:r>
            <a:br>
              <a:rPr lang="en-GB" b="0" baseline="0" dirty="0"/>
            </a:br>
            <a:r>
              <a:rPr lang="en-GB" b="0" baseline="0" dirty="0"/>
              <a:t>2. First students make their own game cards by translating the words on this slide into French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Move to the next slide to present the oral part of the task.</a:t>
            </a:r>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dirty="0"/>
          </a:p>
        </p:txBody>
      </p:sp>
    </p:spTree>
    <p:extLst>
      <p:ext uri="{BB962C8B-B14F-4D97-AF65-F5344CB8AC3E}">
        <p14:creationId xmlns:p14="http://schemas.microsoft.com/office/powerpoint/2010/main" val="416748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task can be done with three levels of challenge: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High challenge: Students take a French word and describe it in French without the aid of additional clues.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Medium challenge: Students translate the printed English clues (slide 28) to their partner, who guesses the French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Low challenge: Students can read the printed French clues to their partner (slide 29), who guesses the French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Students work in pairs together with another pair.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 first player in each pair chooses a word on the list and tries to describe it without using the word itself (use the example on the slide to demonstrate).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listening player in each pair tries to guess which word on the list is being described. They can have two guesses at most! If the word is guessed correctly, it is crossed off the list and the team scores a point. The opposing team can police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Play passes to the listening player who now chooses a new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Students repeat steps 2-4 for a total of three minutes. The easiest words will be snapped up first, so the game gets harder as it goes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The team with the most points after 3 minutes is the winner.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joueur</a:t>
            </a:r>
            <a:r>
              <a:rPr lang="en-GB" sz="1200" b="0" i="0" kern="1200" dirty="0">
                <a:solidFill>
                  <a:schemeClr val="tx1"/>
                </a:solidFill>
                <a:effectLst/>
                <a:latin typeface="+mn-lt"/>
                <a:ea typeface="+mn-ea"/>
                <a:cs typeface="+mn-cs"/>
              </a:rPr>
              <a:t> [2003],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reconnaître</a:t>
            </a:r>
            <a:r>
              <a:rPr lang="en-GB" sz="1200" b="0" i="0" kern="1200" dirty="0">
                <a:solidFill>
                  <a:schemeClr val="tx1"/>
                </a:solidFill>
                <a:effectLst/>
                <a:latin typeface="+mn-lt"/>
                <a:ea typeface="+mn-ea"/>
                <a:cs typeface="+mn-cs"/>
              </a:rPr>
              <a:t> [221]</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err="1"/>
              <a:t>paire</a:t>
            </a:r>
            <a:r>
              <a:rPr lang="en-GB" b="0" baseline="0" dirty="0"/>
              <a:t> [3926]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54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[3/4]</a:t>
            </a:r>
          </a:p>
          <a:p>
            <a:endParaRPr lang="en-GB" b="1" dirty="0"/>
          </a:p>
          <a:p>
            <a:r>
              <a:rPr lang="en-GB" b="1" dirty="0"/>
              <a:t>For printing: clues in English </a:t>
            </a:r>
          </a:p>
          <a:p>
            <a:endParaRPr lang="en-GB" sz="1200" b="1"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err="1"/>
              <a:t>identité</a:t>
            </a:r>
            <a:r>
              <a:rPr lang="en-GB" b="0" baseline="0" dirty="0"/>
              <a:t> [1437], </a:t>
            </a:r>
            <a:r>
              <a:rPr lang="en-GB" b="0" baseline="0" dirty="0" err="1"/>
              <a:t>correspondre</a:t>
            </a:r>
            <a:r>
              <a:rPr lang="en-GB" b="0" baseline="0" dirty="0"/>
              <a:t> [1415]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654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[4/4]</a:t>
            </a:r>
          </a:p>
          <a:p>
            <a:endParaRPr lang="en-GB" b="1" dirty="0"/>
          </a:p>
          <a:p>
            <a:r>
              <a:rPr lang="en-GB" b="1" dirty="0"/>
              <a:t>For printing: clues in French</a:t>
            </a:r>
            <a:endParaRPr lang="en-GB" b="0"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5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of new vocabulary; building associations between concepts.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Read through the words, drawing particular attention to the French pronunciation of SSCs in near-cognates which differ cross-linguistically (e.g., </a:t>
            </a:r>
            <a:r>
              <a:rPr lang="en-GB" b="0" i="1" baseline="0" dirty="0"/>
              <a:t>c</a:t>
            </a:r>
            <a:r>
              <a:rPr lang="en-GB" b="1" i="1" baseline="0" dirty="0"/>
              <a:t>on</a:t>
            </a:r>
            <a:r>
              <a:rPr lang="en-GB" b="0" i="1" baseline="0" dirty="0"/>
              <a:t>t</a:t>
            </a:r>
            <a:r>
              <a:rPr lang="en-GB" b="1" i="1" baseline="0" dirty="0"/>
              <a:t>i</a:t>
            </a:r>
            <a:r>
              <a:rPr lang="en-GB" b="0" i="1" baseline="0" dirty="0"/>
              <a:t>nuer, </a:t>
            </a:r>
            <a:r>
              <a:rPr lang="en-GB" b="0" i="1" baseline="0" dirty="0" err="1"/>
              <a:t>n</a:t>
            </a:r>
            <a:r>
              <a:rPr lang="en-GB" b="1" i="1" baseline="0" dirty="0" err="1"/>
              <a:t>é</a:t>
            </a:r>
            <a:r>
              <a:rPr lang="en-GB" b="0" i="1" baseline="0" dirty="0" err="1"/>
              <a:t>cessaire</a:t>
            </a:r>
            <a:r>
              <a:rPr lang="en-GB" b="0" i="1" baseline="0" dirty="0"/>
              <a:t>, </a:t>
            </a:r>
            <a:r>
              <a:rPr lang="en-GB" b="1" i="1" baseline="0" dirty="0" err="1"/>
              <a:t>in</a:t>
            </a:r>
            <a:r>
              <a:rPr lang="en-GB" b="0" i="1" baseline="0" dirty="0" err="1"/>
              <a:t>terdit</a:t>
            </a:r>
            <a:r>
              <a:rPr lang="en-GB" b="0" i="1" baseline="0" dirty="0"/>
              <a:t>, </a:t>
            </a:r>
            <a:r>
              <a:rPr lang="en-GB" b="0" i="1" baseline="0" dirty="0" err="1"/>
              <a:t>arr</a:t>
            </a:r>
            <a:r>
              <a:rPr lang="en-GB" b="1" i="1" baseline="0" dirty="0" err="1"/>
              <a:t>i</a:t>
            </a:r>
            <a:r>
              <a:rPr lang="en-GB" b="0" i="1" baseline="0" dirty="0" err="1"/>
              <a:t>ver</a:t>
            </a:r>
            <a:r>
              <a:rPr lang="en-GB" b="0" i="1" baseline="0" dirty="0"/>
              <a:t>, </a:t>
            </a:r>
            <a:r>
              <a:rPr lang="en-GB" b="0" i="1" baseline="0" dirty="0" err="1"/>
              <a:t>vacc</a:t>
            </a:r>
            <a:r>
              <a:rPr lang="en-GB" b="1" i="1" baseline="0" dirty="0" err="1"/>
              <a:t>in</a:t>
            </a:r>
            <a:r>
              <a:rPr lang="en-GB" b="0" i="1" baseline="0" dirty="0"/>
              <a:t>, </a:t>
            </a:r>
            <a:r>
              <a:rPr lang="en-GB" b="0" i="1" baseline="0" dirty="0" err="1"/>
              <a:t>p</a:t>
            </a:r>
            <a:r>
              <a:rPr lang="en-GB" b="1" i="1" baseline="0" dirty="0" err="1"/>
              <a:t>an</a:t>
            </a:r>
            <a:r>
              <a:rPr lang="en-GB" b="0" i="1" baseline="0" dirty="0" err="1"/>
              <a:t>démie</a:t>
            </a:r>
            <a:r>
              <a:rPr lang="en-GB" b="0" i="1" baseline="0" dirty="0"/>
              <a:t>, </a:t>
            </a:r>
            <a:r>
              <a:rPr lang="en-GB" b="1" i="1" baseline="0" dirty="0" err="1"/>
              <a:t>is</a:t>
            </a:r>
            <a:r>
              <a:rPr lang="en-GB" b="0" i="1" baseline="0" dirty="0" err="1"/>
              <a:t>olement</a:t>
            </a:r>
            <a:r>
              <a:rPr lang="en-GB" b="0" i="1" baseline="0" dirty="0"/>
              <a:t>, d</a:t>
            </a:r>
            <a:r>
              <a:rPr lang="en-GB" b="1" i="1" baseline="0" dirty="0"/>
              <a:t>e</a:t>
            </a:r>
            <a:r>
              <a:rPr lang="en-GB" b="0" i="1" baseline="0" dirty="0"/>
              <a:t>cider, </a:t>
            </a:r>
            <a:r>
              <a:rPr lang="en-GB" b="1" i="1" baseline="0" dirty="0"/>
              <a:t>im</a:t>
            </a:r>
            <a:r>
              <a:rPr lang="en-GB" b="0" i="1" baseline="0" dirty="0"/>
              <a:t>poss</a:t>
            </a:r>
            <a:r>
              <a:rPr lang="en-GB" b="1" i="1" baseline="0" dirty="0"/>
              <a:t>i</a:t>
            </a:r>
            <a:r>
              <a:rPr lang="en-GB" b="0" i="1" baseline="0" dirty="0"/>
              <a:t>bl</a:t>
            </a:r>
            <a:r>
              <a:rPr lang="en-GB" b="1" i="1" baseline="0" dirty="0"/>
              <a:t>e</a:t>
            </a:r>
            <a:r>
              <a:rPr lang="en-GB" b="0" i="1" baseline="0" dirty="0"/>
              <a:t>. </a:t>
            </a:r>
            <a:r>
              <a:rPr lang="en-GB" b="0" i="0" baseline="0" dirty="0"/>
              <a:t>Students repeat.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reveal a yellow box with a concept in English. Tell students to look for French words that they associate with the concept, and write down the corresponding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reveal some suggested answers. Note that given the subjectivity in this type of exercise, students will inevitably find other associations than those shown here, e.g</a:t>
            </a:r>
            <a:r>
              <a:rPr lang="en-GB" b="0" i="1" baseline="0" dirty="0"/>
              <a:t>. </a:t>
            </a:r>
            <a:r>
              <a:rPr lang="en-GB" sz="1200" i="1" noProof="0" dirty="0">
                <a:solidFill>
                  <a:srgbClr val="104F75"/>
                </a:solidFill>
              </a:rPr>
              <a:t>masque </a:t>
            </a:r>
            <a:r>
              <a:rPr lang="en-GB" sz="1200" i="0" dirty="0">
                <a:solidFill>
                  <a:srgbClr val="104F75"/>
                </a:solidFill>
              </a:rPr>
              <a:t>for</a:t>
            </a:r>
            <a:r>
              <a:rPr lang="en-GB" sz="1200" i="0" baseline="0" dirty="0">
                <a:solidFill>
                  <a:srgbClr val="104F75"/>
                </a:solidFill>
              </a:rPr>
              <a:t> airports.</a:t>
            </a:r>
            <a:r>
              <a:rPr lang="en-GB" b="0" baseline="0" dirty="0"/>
              <a:t> Teachers should use their discretion where a convincing case is made.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clear the board and reveal another concept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Repeat steps 2-4 for a total of 8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reveal a reminder about verbs with </a:t>
            </a:r>
            <a:r>
              <a:rPr lang="en-GB" dirty="0"/>
              <a:t>‘à’ and ‘de’ followed by an infinitive. This grammar point was introduced in the previous</a:t>
            </a:r>
            <a:r>
              <a:rPr lang="en-GB" baseline="0" dirty="0"/>
              <a:t> week (Y9, T3.1, W5) and is recapped in the exercise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We have taken the decision to introduce </a:t>
            </a:r>
            <a:r>
              <a:rPr lang="en-GB" b="0" i="1" dirty="0"/>
              <a:t>continuer à </a:t>
            </a:r>
            <a:r>
              <a:rPr lang="en-GB" dirty="0"/>
              <a:t>and </a:t>
            </a:r>
            <a:r>
              <a:rPr lang="en-GB" i="1" dirty="0"/>
              <a:t>continuer</a:t>
            </a:r>
            <a:r>
              <a:rPr lang="en-GB" dirty="0"/>
              <a:t> </a:t>
            </a:r>
            <a:r>
              <a:rPr lang="en-GB" i="1" dirty="0"/>
              <a:t>de </a:t>
            </a:r>
            <a:r>
              <a:rPr lang="en-GB" i="0" dirty="0"/>
              <a:t>in the same lesson</a:t>
            </a:r>
            <a:r>
              <a:rPr lang="en-GB" i="0" baseline="0" dirty="0"/>
              <a:t> as we felt the difference was best explained in a contrast. </a:t>
            </a:r>
            <a:r>
              <a:rPr lang="en-GB" b="0" i="0" baseline="0" dirty="0"/>
              <a:t>To help students memorise the difference, use </a:t>
            </a:r>
            <a:r>
              <a:rPr lang="en-GB" i="0" baseline="0" dirty="0"/>
              <a:t>the mnemonic </a:t>
            </a:r>
            <a:r>
              <a:rPr lang="en-GB" b="0" i="1" baseline="0" dirty="0"/>
              <a:t>continuer </a:t>
            </a:r>
            <a:r>
              <a:rPr lang="en-GB" b="1" i="1" baseline="0" dirty="0"/>
              <a:t>d</a:t>
            </a:r>
            <a:r>
              <a:rPr lang="en-GB" b="0" i="1" baseline="0" dirty="0"/>
              <a:t>e</a:t>
            </a:r>
            <a:r>
              <a:rPr lang="en-GB" b="0" i="0" baseline="0" dirty="0"/>
              <a:t>/</a:t>
            </a:r>
            <a:r>
              <a:rPr lang="en-GB" b="1" i="0" baseline="0" dirty="0"/>
              <a:t>d</a:t>
            </a:r>
            <a:r>
              <a:rPr lang="en-GB" b="0" i="0" baseline="0" dirty="0"/>
              <a:t>oesn’t stop, or use alphabetical order (a – started recently; d – started further in the past). An example of each scenario would be </a:t>
            </a:r>
            <a:r>
              <a:rPr lang="en-GB" i="1" dirty="0"/>
              <a:t>continuer</a:t>
            </a:r>
            <a:r>
              <a:rPr lang="en-GB" dirty="0"/>
              <a:t> </a:t>
            </a:r>
            <a:r>
              <a:rPr lang="en-GB" i="1" dirty="0"/>
              <a:t>de </a:t>
            </a:r>
            <a:r>
              <a:rPr lang="en-GB" i="0" dirty="0"/>
              <a:t>with</a:t>
            </a:r>
            <a:r>
              <a:rPr lang="en-GB" i="0" baseline="0" dirty="0"/>
              <a:t> the effects of the ongoing pandemic, and </a:t>
            </a:r>
            <a:r>
              <a:rPr lang="en-GB" b="0" i="1" dirty="0"/>
              <a:t>continuer à </a:t>
            </a:r>
            <a:r>
              <a:rPr lang="en-GB" b="0" i="0" dirty="0"/>
              <a:t>with the process of learning the words</a:t>
            </a:r>
            <a:r>
              <a:rPr lang="en-GB" b="0" i="0" baseline="0" dirty="0"/>
              <a:t> in this set, introduced just this week. At KS3, however, we recommend tolerance in production (i.e., not penalising use of </a:t>
            </a:r>
            <a:r>
              <a:rPr lang="en-GB" b="0" i="1" dirty="0"/>
              <a:t>à </a:t>
            </a:r>
            <a:r>
              <a:rPr lang="en-GB" b="0" i="0" dirty="0"/>
              <a:t>rather than </a:t>
            </a:r>
            <a:r>
              <a:rPr lang="en-GB" b="0" i="1" dirty="0"/>
              <a:t>de </a:t>
            </a:r>
            <a:r>
              <a:rPr lang="en-GB" b="0" i="0" dirty="0"/>
              <a:t>and vice versa).</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association [956], </a:t>
            </a:r>
            <a:r>
              <a:rPr lang="en-GB" baseline="0" dirty="0" err="1"/>
              <a:t>associer</a:t>
            </a:r>
            <a:r>
              <a:rPr lang="en-GB" baseline="0" dirty="0"/>
              <a:t> [1422]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dirty="0"/>
          </a:p>
        </p:txBody>
      </p:sp>
    </p:spTree>
    <p:extLst>
      <p:ext uri="{BB962C8B-B14F-4D97-AF65-F5344CB8AC3E}">
        <p14:creationId xmlns:p14="http://schemas.microsoft.com/office/powerpoint/2010/main" val="2073683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Revision of known impersonal phrases with </a:t>
            </a:r>
            <a:r>
              <a:rPr lang="en-GB" b="0" i="1" baseline="0" dirty="0" err="1"/>
              <a:t>il</a:t>
            </a:r>
            <a:r>
              <a:rPr lang="en-GB" b="0" i="0" baseline="0" dirty="0"/>
              <a:t> as an impersonal pronoun.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translate the French impersonal expressions into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distinguish between use of </a:t>
            </a:r>
            <a:r>
              <a:rPr lang="en-GB" b="0" i="1" baseline="0" dirty="0" err="1"/>
              <a:t>il</a:t>
            </a:r>
            <a:r>
              <a:rPr lang="en-GB" b="0" i="1" baseline="0" dirty="0"/>
              <a:t> </a:t>
            </a:r>
            <a:r>
              <a:rPr lang="en-GB" b="0" i="0" baseline="0" dirty="0"/>
              <a:t>as a subject pronoun and as an impersonal subject in a variety of contexts; reading comprehension.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read the text, focussing on the different uses of </a:t>
            </a:r>
            <a:r>
              <a:rPr lang="en-GB" b="0" i="1" baseline="0" dirty="0" err="1"/>
              <a:t>il</a:t>
            </a:r>
            <a:r>
              <a:rPr lang="en-GB" b="0" i="1" baseline="0" dirty="0"/>
              <a:t> </a:t>
            </a:r>
            <a:r>
              <a:rPr lang="en-GB" b="0" i="0" baseline="0" dirty="0"/>
              <a:t>(highlighted in bold).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write down the numbers that appear next to examples of impersonal phrases.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a:t>
            </a:r>
            <a:r>
              <a:rPr lang="en-GB" b="0" baseline="0" dirty="0"/>
              <a:t>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Students sketch two columns headed ‘people in general’ and ‘just Bilal’.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Students write an English equivalent of each numbered expression in the correct column, paying careful attention to the translation of </a:t>
            </a:r>
            <a:r>
              <a:rPr lang="en-GB" b="0" i="1" baseline="0" dirty="0" err="1"/>
              <a:t>il</a:t>
            </a:r>
            <a:r>
              <a:rPr lang="en-GB" b="0" i="1" baseline="0" dirty="0"/>
              <a:t> </a:t>
            </a:r>
            <a:r>
              <a:rPr lang="en-GB" b="0" i="0" baseline="0" dirty="0"/>
              <a:t>itself in each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6. Suggested answers appear on the next slide.</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télétravail</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chambre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d’amis</a:t>
            </a:r>
            <a:r>
              <a:rPr lang="en-GB" sz="1200" b="0" i="0" kern="1200" dirty="0">
                <a:solidFill>
                  <a:schemeClr val="tx1"/>
                </a:solidFill>
                <a:effectLst/>
                <a:latin typeface="+mn-lt"/>
                <a:ea typeface="+mn-ea"/>
                <a:cs typeface="+mn-cs"/>
              </a:rPr>
              <a:t> [n/a], </a:t>
            </a:r>
            <a:r>
              <a:rPr lang="fr-FR" sz="1200" dirty="0">
                <a:solidFill>
                  <a:schemeClr val="accent5">
                    <a:lumMod val="50000"/>
                  </a:schemeClr>
                </a:solidFill>
              </a:rPr>
              <a:t>coûteux [3149]</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séparer</a:t>
            </a:r>
            <a:r>
              <a:rPr lang="en-GB" sz="1200" b="0" i="0" kern="1200" dirty="0">
                <a:solidFill>
                  <a:schemeClr val="tx1"/>
                </a:solidFill>
                <a:effectLst/>
                <a:latin typeface="+mn-lt"/>
                <a:ea typeface="+mn-ea"/>
                <a:cs typeface="+mn-cs"/>
              </a:rPr>
              <a:t> [946], </a:t>
            </a:r>
            <a:r>
              <a:rPr lang="en-GB" sz="1200" b="0" i="0" kern="1200" dirty="0" err="1">
                <a:solidFill>
                  <a:schemeClr val="tx1"/>
                </a:solidFill>
                <a:effectLst/>
                <a:latin typeface="+mn-lt"/>
                <a:ea typeface="+mn-ea"/>
                <a:cs typeface="+mn-cs"/>
              </a:rPr>
              <a:t>professionnel</a:t>
            </a:r>
            <a:r>
              <a:rPr lang="en-GB" sz="1200" b="0" i="0" kern="1200" baseline="0" dirty="0">
                <a:solidFill>
                  <a:schemeClr val="tx1"/>
                </a:solidFill>
                <a:effectLst/>
                <a:latin typeface="+mn-lt"/>
                <a:ea typeface="+mn-ea"/>
                <a:cs typeface="+mn-cs"/>
              </a:rPr>
              <a:t> [1000], </a:t>
            </a:r>
            <a:r>
              <a:rPr lang="en-GB" sz="1200" b="0" i="0" kern="1200" dirty="0">
                <a:solidFill>
                  <a:schemeClr val="tx1"/>
                </a:solidFill>
                <a:effectLst/>
                <a:latin typeface="+mn-lt"/>
                <a:ea typeface="+mn-ea"/>
                <a:cs typeface="+mn-cs"/>
              </a:rPr>
              <a:t>expression [952], </a:t>
            </a:r>
            <a:r>
              <a:rPr lang="fr-FR" sz="1200" dirty="0">
                <a:solidFill>
                  <a:schemeClr val="accent5">
                    <a:lumMod val="50000"/>
                  </a:schemeClr>
                </a:solidFill>
              </a:rPr>
              <a:t>impersonnel [&gt;5000], cas [130]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1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p>
          <a:p>
            <a:endParaRPr lang="en-US" b="1" dirty="0"/>
          </a:p>
          <a:p>
            <a:r>
              <a:rPr lang="en-US" b="0" dirty="0"/>
              <a:t>Answers</a:t>
            </a:r>
            <a:r>
              <a:rPr lang="en-US" b="0" baseline="0" dirty="0"/>
              <a:t> revealed on clicks.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846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distinguish orally between the verb in short form after </a:t>
            </a:r>
            <a:r>
              <a:rPr lang="en-GB" b="0" i="1" baseline="0" dirty="0" err="1"/>
              <a:t>il</a:t>
            </a:r>
            <a:r>
              <a:rPr lang="en-GB" b="0" i="1" baseline="0" dirty="0"/>
              <a:t> </a:t>
            </a:r>
            <a:r>
              <a:rPr lang="en-GB" b="0" i="0" baseline="0" dirty="0"/>
              <a:t>as a </a:t>
            </a:r>
            <a:r>
              <a:rPr lang="en-GB" b="0" baseline="0" dirty="0"/>
              <a:t>subject pronoun and long form after </a:t>
            </a:r>
            <a:r>
              <a:rPr lang="en-GB" b="0" i="1" baseline="0" dirty="0" err="1"/>
              <a:t>il</a:t>
            </a:r>
            <a:r>
              <a:rPr lang="en-GB" b="0" baseline="0" dirty="0"/>
              <a:t> as an impersonal pronoun; listening comprehension.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Demonstrate the pronunciation of written cognate </a:t>
            </a:r>
            <a:r>
              <a:rPr lang="en-GB" sz="1200" b="0" i="1" dirty="0" err="1"/>
              <a:t>symptôme</a:t>
            </a:r>
            <a:r>
              <a:rPr lang="en-GB" sz="1200" b="0" i="1" dirty="0"/>
              <a:t> </a:t>
            </a:r>
            <a:r>
              <a:rPr lang="en-GB" sz="1200" b="0" i="0" dirty="0"/>
              <a:t>(students have not yet encountered SSC [</a:t>
            </a:r>
            <a:r>
              <a:rPr lang="en-GB" sz="1200" b="0" i="0" dirty="0" err="1"/>
              <a:t>ym</a:t>
            </a:r>
            <a:r>
              <a:rPr lang="en-GB" sz="1200" b="0" i="0" dirty="0"/>
              <a:t>].</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a number to hear a sentence with a beep after </a:t>
            </a:r>
            <a:r>
              <a:rPr lang="en-GB" b="0" i="1" baseline="0" dirty="0" err="1"/>
              <a:t>il</a:t>
            </a:r>
            <a:r>
              <a:rPr lang="en-GB" b="0" i="1" baseline="0" dirty="0"/>
              <a:t> </a:t>
            </a:r>
            <a:r>
              <a:rPr lang="en-GB" b="0" i="0" baseline="0" dirty="0"/>
              <a:t>and </a:t>
            </a:r>
            <a:r>
              <a:rPr lang="en-GB" b="0" baseline="0" dirty="0"/>
              <a:t>before the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Based on the verb form they hear (long or short) students decide whether the beep is covering an impersonal expression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Il [-] a </a:t>
            </a:r>
            <a:r>
              <a:rPr lang="en-GB" b="0" baseline="0" dirty="0" err="1"/>
              <a:t>eu</a:t>
            </a:r>
            <a:r>
              <a:rPr lang="en-GB" b="0" baseline="0" dirty="0"/>
              <a:t> le </a:t>
            </a:r>
            <a:r>
              <a:rPr lang="en-GB" b="0" baseline="0" dirty="0" err="1"/>
              <a:t>vaccin</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0" dirty="0" err="1"/>
              <a:t>Oui</a:t>
            </a:r>
            <a:r>
              <a:rPr lang="en-GB" b="0" dirty="0"/>
              <a:t>, </a:t>
            </a:r>
            <a:r>
              <a:rPr lang="en-GB" b="0" dirty="0" err="1"/>
              <a:t>il</a:t>
            </a:r>
            <a:r>
              <a:rPr lang="en-GB" b="0" dirty="0"/>
              <a:t> a </a:t>
            </a:r>
            <a:r>
              <a:rPr lang="en-GB" b="0" dirty="0" err="1"/>
              <a:t>eu</a:t>
            </a:r>
            <a:r>
              <a:rPr lang="en-GB" b="0" dirty="0"/>
              <a:t> </a:t>
            </a:r>
            <a:r>
              <a:rPr lang="en-GB" b="0" dirty="0" err="1"/>
              <a:t>sa</a:t>
            </a:r>
            <a:r>
              <a:rPr lang="en-GB" b="0" dirty="0"/>
              <a:t> </a:t>
            </a:r>
            <a:r>
              <a:rPr lang="en-GB" b="0" dirty="0" err="1"/>
              <a:t>deuxième</a:t>
            </a:r>
            <a:r>
              <a:rPr lang="en-GB" b="0" dirty="0"/>
              <a:t> dose. Il [</a:t>
            </a:r>
            <a:r>
              <a:rPr lang="en-GB" b="0" dirty="0" err="1"/>
              <a:t>est</a:t>
            </a:r>
            <a:r>
              <a:rPr lang="en-GB" b="0" dirty="0"/>
              <a:t> possible de] </a:t>
            </a:r>
            <a:r>
              <a:rPr lang="en-GB" b="0" dirty="0" err="1"/>
              <a:t>devenir</a:t>
            </a:r>
            <a:r>
              <a:rPr lang="en-GB" b="0" baseline="0" dirty="0"/>
              <a:t> </a:t>
            </a:r>
            <a:r>
              <a:rPr lang="en-GB" b="0" baseline="0" dirty="0" err="1"/>
              <a:t>très</a:t>
            </a:r>
            <a:r>
              <a:rPr lang="en-GB" b="0" baseline="0" dirty="0"/>
              <a:t> </a:t>
            </a:r>
            <a:r>
              <a:rPr lang="en-GB" b="0" baseline="0" dirty="0" err="1"/>
              <a:t>malade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Il [</a:t>
            </a:r>
            <a:r>
              <a:rPr lang="en-GB" b="0" baseline="0" dirty="0" err="1"/>
              <a:t>est</a:t>
            </a:r>
            <a:r>
              <a:rPr lang="en-GB" b="0" baseline="0" dirty="0"/>
              <a:t> normal d’]</a:t>
            </a:r>
            <a:r>
              <a:rPr lang="en-GB" b="0" baseline="0" dirty="0" err="1"/>
              <a:t>avoir</a:t>
            </a:r>
            <a:r>
              <a:rPr lang="en-GB" b="0" baseline="0" dirty="0"/>
              <a:t> des </a:t>
            </a:r>
            <a:r>
              <a:rPr lang="en-GB" b="0" baseline="0" dirty="0" err="1"/>
              <a:t>symptômes</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Il [-] </a:t>
            </a:r>
            <a:r>
              <a:rPr lang="en-GB" b="0" baseline="0" dirty="0" err="1"/>
              <a:t>est</a:t>
            </a:r>
            <a:r>
              <a:rPr lang="en-GB" b="0" baseline="0" dirty="0"/>
              <a:t> </a:t>
            </a:r>
            <a:r>
              <a:rPr lang="en-GB" b="0" baseline="0" dirty="0" err="1"/>
              <a:t>faible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0" baseline="0" dirty="0" err="1"/>
              <a:t>Oui</a:t>
            </a:r>
            <a:r>
              <a:rPr lang="en-GB" b="0" baseline="0" dirty="0"/>
              <a:t>, et </a:t>
            </a:r>
            <a:r>
              <a:rPr lang="en-GB" b="0" baseline="0" dirty="0" err="1"/>
              <a:t>il</a:t>
            </a:r>
            <a:r>
              <a:rPr lang="en-GB" b="0" baseline="0" dirty="0"/>
              <a:t> [-] a </a:t>
            </a:r>
            <a:r>
              <a:rPr lang="en-GB" b="0" baseline="0" dirty="0" err="1"/>
              <a:t>chaud</a:t>
            </a:r>
            <a:r>
              <a:rPr lang="en-GB" b="0" baseline="0" dirty="0"/>
              <a:t> et </a:t>
            </a:r>
            <a:r>
              <a:rPr lang="fr-FR" sz="1200" kern="1200" dirty="0">
                <a:solidFill>
                  <a:schemeClr val="tx1"/>
                </a:solidFill>
                <a:effectLst/>
                <a:latin typeface="+mn-lt"/>
                <a:ea typeface="+mn-ea"/>
                <a:cs typeface="+mn-cs"/>
              </a:rPr>
              <a:t>mal partout au corps.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D’accord</a:t>
            </a:r>
            <a:r>
              <a:rPr lang="en-GB" b="0" baseline="0" dirty="0"/>
              <a:t>. Il [-] </a:t>
            </a:r>
            <a:r>
              <a:rPr lang="en-GB" b="0" baseline="0" dirty="0" err="1"/>
              <a:t>peut</a:t>
            </a:r>
            <a:r>
              <a:rPr lang="en-GB" b="0" baseline="0" dirty="0"/>
              <a:t> </a:t>
            </a:r>
            <a:r>
              <a:rPr lang="en-GB" b="0" baseline="0" dirty="0" err="1"/>
              <a:t>prendre</a:t>
            </a:r>
            <a:r>
              <a:rPr lang="en-GB" b="0" baseline="0" dirty="0"/>
              <a:t> des </a:t>
            </a:r>
            <a:r>
              <a:rPr lang="en-GB" b="0" baseline="0" dirty="0" err="1"/>
              <a:t>médicaments</a:t>
            </a:r>
            <a:r>
              <a:rPr lang="en-GB" b="0" baseline="0" dirty="0"/>
              <a:t> pour </a:t>
            </a:r>
            <a:r>
              <a:rPr lang="en-GB" b="0" baseline="0" dirty="0" err="1"/>
              <a:t>ça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Il [</a:t>
            </a:r>
            <a:r>
              <a:rPr lang="en-GB" sz="1200" dirty="0" err="1">
                <a:solidFill>
                  <a:schemeClr val="accent5">
                    <a:lumMod val="50000"/>
                  </a:schemeClr>
                </a:solidFill>
              </a:rPr>
              <a:t>est</a:t>
            </a:r>
            <a:r>
              <a:rPr lang="en-GB" sz="1200" dirty="0">
                <a:solidFill>
                  <a:schemeClr val="accent5">
                    <a:lumMod val="50000"/>
                  </a:schemeClr>
                </a:solidFill>
              </a:rPr>
              <a:t> </a:t>
            </a:r>
            <a:r>
              <a:rPr lang="en-GB" sz="1200" dirty="0" err="1">
                <a:solidFill>
                  <a:schemeClr val="accent5">
                    <a:lumMod val="50000"/>
                  </a:schemeClr>
                </a:solidFill>
              </a:rPr>
              <a:t>nécessaire</a:t>
            </a:r>
            <a:r>
              <a:rPr lang="en-GB" sz="1200" dirty="0">
                <a:solidFill>
                  <a:schemeClr val="accent5">
                    <a:lumMod val="50000"/>
                  </a:schemeClr>
                </a:solidFill>
              </a:rPr>
              <a:t> de</a:t>
            </a:r>
            <a:r>
              <a:rPr lang="en-GB" b="0" baseline="0" dirty="0"/>
              <a:t>] </a:t>
            </a:r>
            <a:r>
              <a:rPr lang="en-GB" b="0" baseline="0" dirty="0" err="1"/>
              <a:t>rester</a:t>
            </a:r>
            <a:r>
              <a:rPr lang="en-GB" b="0" baseline="0" dirty="0"/>
              <a: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isolement</a:t>
            </a:r>
            <a:r>
              <a:rPr lang="en-GB" sz="1200" b="0" i="0" kern="1200" dirty="0">
                <a:solidFill>
                  <a:schemeClr val="tx1"/>
                </a:solidFill>
                <a:effectLst/>
                <a:latin typeface="+mn-lt"/>
                <a:ea typeface="+mn-ea"/>
                <a:cs typeface="+mn-cs"/>
              </a:rPr>
              <a:t> pendant </a:t>
            </a:r>
            <a:r>
              <a:rPr lang="en-GB" sz="1200" b="0" i="0" kern="1200" dirty="0" err="1">
                <a:solidFill>
                  <a:schemeClr val="tx1"/>
                </a:solidFill>
                <a:effectLst/>
                <a:latin typeface="+mn-lt"/>
                <a:ea typeface="+mn-ea"/>
                <a:cs typeface="+mn-cs"/>
              </a:rPr>
              <a:t>combien</a:t>
            </a:r>
            <a:r>
              <a:rPr lang="en-GB" sz="1200" b="0" i="0" kern="1200" dirty="0">
                <a:solidFill>
                  <a:schemeClr val="tx1"/>
                </a:solidFill>
                <a:effectLst/>
                <a:latin typeface="+mn-lt"/>
                <a:ea typeface="+mn-ea"/>
                <a:cs typeface="+mn-cs"/>
              </a:rPr>
              <a:t> de temps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8. Pendant dix </a:t>
            </a:r>
            <a:r>
              <a:rPr lang="en-GB" sz="1200" b="0" i="0" kern="1200" dirty="0" err="1">
                <a:solidFill>
                  <a:schemeClr val="tx1"/>
                </a:solidFill>
                <a:effectLst/>
                <a:latin typeface="+mn-lt"/>
                <a:ea typeface="+mn-ea"/>
                <a:cs typeface="+mn-cs"/>
              </a:rPr>
              <a:t>jours</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dirty="0" err="1">
                <a:solidFill>
                  <a:schemeClr val="tx1"/>
                </a:solidFill>
                <a:effectLst/>
                <a:latin typeface="+mn-lt"/>
                <a:ea typeface="+mn-ea"/>
                <a:cs typeface="+mn-cs"/>
              </a:rPr>
              <a:t>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faut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téléphoner</a:t>
            </a:r>
            <a:r>
              <a:rPr lang="en-GB" sz="1200" b="0" i="0" kern="1200" dirty="0">
                <a:solidFill>
                  <a:schemeClr val="tx1"/>
                </a:solidFill>
                <a:effectLst/>
                <a:latin typeface="+mn-lt"/>
                <a:ea typeface="+mn-ea"/>
                <a:cs typeface="+mn-cs"/>
              </a:rPr>
              <a:t> au SAMU</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a:t>
            </a:r>
            <a:r>
              <a:rPr lang="en-GB" sz="1200" b="0" i="0" kern="1200" dirty="0" err="1">
                <a:solidFill>
                  <a:schemeClr val="tx1"/>
                </a:solidFill>
                <a:effectLst/>
                <a:latin typeface="+mn-lt"/>
                <a:ea typeface="+mn-ea"/>
                <a:cs typeface="+mn-cs"/>
              </a:rPr>
              <a:t>ans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une</a:t>
            </a:r>
            <a:r>
              <a:rPr lang="en-GB" sz="1200" b="0" i="0" kern="1200" dirty="0">
                <a:solidFill>
                  <a:schemeClr val="tx1"/>
                </a:solidFill>
                <a:effectLst/>
                <a:latin typeface="+mn-lt"/>
                <a:ea typeface="+mn-ea"/>
                <a:cs typeface="+mn-cs"/>
              </a:rPr>
              <a:t> situation </a:t>
            </a:r>
            <a:r>
              <a:rPr lang="en-GB" sz="1200" b="0" i="0" kern="1200" dirty="0" err="1">
                <a:solidFill>
                  <a:schemeClr val="tx1"/>
                </a:solidFill>
                <a:effectLst/>
                <a:latin typeface="+mn-lt"/>
                <a:ea typeface="+mn-ea"/>
                <a:cs typeface="+mn-cs"/>
              </a:rPr>
              <a:t>d'urgence</a:t>
            </a:r>
            <a:r>
              <a:rPr lang="en-GB" sz="1200" b="0" i="0" kern="1200" dirty="0">
                <a:solidFill>
                  <a:schemeClr val="tx1"/>
                </a:solidFill>
                <a:effectLst/>
                <a:latin typeface="+mn-lt"/>
                <a:ea typeface="+mn-ea"/>
                <a:cs typeface="+mn-cs"/>
              </a:rPr>
              <a:t>.</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SAMU [n/a], </a:t>
            </a:r>
            <a:r>
              <a:rPr lang="en-GB" b="0" baseline="0" dirty="0" err="1"/>
              <a:t>dédié</a:t>
            </a:r>
            <a:r>
              <a:rPr lang="en-GB" b="0" baseline="0" dirty="0"/>
              <a:t> [</a:t>
            </a:r>
            <a:r>
              <a:rPr lang="en-GB" b="0" baseline="0" dirty="0" err="1"/>
              <a:t>dédier</a:t>
            </a:r>
            <a:r>
              <a:rPr lang="en-GB" b="0" baseline="0" dirty="0"/>
              <a:t> - 4008]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résultat</a:t>
            </a:r>
            <a:r>
              <a:rPr lang="en-GB" sz="1200" b="0" i="0" kern="1200" dirty="0">
                <a:solidFill>
                  <a:schemeClr val="tx1"/>
                </a:solidFill>
                <a:effectLst/>
                <a:latin typeface="+mn-lt"/>
                <a:ea typeface="+mn-ea"/>
                <a:cs typeface="+mn-cs"/>
              </a:rPr>
              <a:t> [428], test [1788], </a:t>
            </a:r>
            <a:r>
              <a:rPr lang="en-GB" b="0" baseline="0" dirty="0"/>
              <a:t>dose [4229], </a:t>
            </a:r>
            <a:r>
              <a:rPr lang="en-GB" b="0" baseline="0" dirty="0" err="1"/>
              <a:t>symptôme</a:t>
            </a:r>
            <a:r>
              <a:rPr lang="en-GB" b="0" baseline="0" dirty="0"/>
              <a:t> [4095], normal [833], </a:t>
            </a:r>
            <a:r>
              <a:rPr lang="fr-FR" sz="1200" b="0" dirty="0">
                <a:solidFill>
                  <a:prstClr val="white"/>
                </a:solidFill>
                <a:latin typeface="Century Gothic" panose="020B0502020202020204" pitchFamily="34" charset="0"/>
              </a:rPr>
              <a:t>antigénique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101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Remind students of the meaning of the SAMU acronym (they first came across this in 9.2.1.3).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numbers to hear full sentences (no beeps).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take notes in English. Explain that the number in brackets is the total number of pieces of information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1. Il a eu le vaccin ? </a:t>
            </a:r>
            <a:r>
              <a:rPr lang="fr-FR" b="0" noProof="0" dirty="0"/>
              <a:t>Oui, il a eu le deuxième dose. Il est possible de devenir</a:t>
            </a:r>
            <a:r>
              <a:rPr lang="fr-FR" b="0" baseline="0" noProof="0" dirty="0"/>
              <a:t> très malade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3. Il est normal d’avoir des symptômes. Il est faible ? Oui, et il a chaud et </a:t>
            </a:r>
            <a:r>
              <a:rPr lang="fr-FR" sz="1200" kern="1200" noProof="0" dirty="0">
                <a:solidFill>
                  <a:schemeClr val="tx1"/>
                </a:solidFill>
                <a:effectLst/>
                <a:latin typeface="+mn-lt"/>
                <a:ea typeface="+mn-ea"/>
                <a:cs typeface="+mn-cs"/>
              </a:rPr>
              <a:t>mal partout au corps.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5. D’accord. Il peut prendre des médicaments pour ça. Il </a:t>
            </a:r>
            <a:r>
              <a:rPr lang="fr-FR" sz="1200" noProof="0" dirty="0">
                <a:solidFill>
                  <a:schemeClr val="accent5">
                    <a:lumMod val="50000"/>
                  </a:schemeClr>
                </a:solidFill>
              </a:rPr>
              <a:t>est nécessaire de</a:t>
            </a:r>
            <a:r>
              <a:rPr lang="fr-FR" b="0" baseline="0" noProof="0" dirty="0"/>
              <a:t> rester </a:t>
            </a:r>
            <a:r>
              <a:rPr lang="fr-FR" sz="1200" b="0" i="0" kern="1200" noProof="0" dirty="0">
                <a:solidFill>
                  <a:schemeClr val="tx1"/>
                </a:solidFill>
                <a:effectLst/>
                <a:latin typeface="+mn-lt"/>
                <a:ea typeface="+mn-ea"/>
                <a:cs typeface="+mn-cs"/>
              </a:rPr>
              <a:t>en isolement pendant combien de temps ? Pendant dix jours,</a:t>
            </a:r>
            <a:r>
              <a:rPr lang="fr-FR" sz="1200" b="0" i="0" kern="1200" baseline="0" noProof="0" dirty="0">
                <a:solidFill>
                  <a:schemeClr val="tx1"/>
                </a:solidFill>
                <a:effectLst/>
                <a:latin typeface="+mn-lt"/>
                <a:ea typeface="+mn-ea"/>
                <a:cs typeface="+mn-cs"/>
              </a:rPr>
              <a:t> i</a:t>
            </a:r>
            <a:r>
              <a:rPr lang="fr-FR" sz="1200" b="0" i="0" kern="1200" noProof="0" dirty="0">
                <a:solidFill>
                  <a:schemeClr val="tx1"/>
                </a:solidFill>
                <a:effectLst/>
                <a:latin typeface="+mn-lt"/>
                <a:ea typeface="+mn-ea"/>
                <a:cs typeface="+mn-cs"/>
              </a:rPr>
              <a:t>l faut téléphoner au SAMU</a:t>
            </a:r>
            <a:r>
              <a:rPr lang="fr-FR" sz="1200" b="0" i="0" kern="1200" baseline="0" noProof="0" dirty="0">
                <a:solidFill>
                  <a:schemeClr val="tx1"/>
                </a:solidFill>
                <a:effectLst/>
                <a:latin typeface="+mn-lt"/>
                <a:ea typeface="+mn-ea"/>
                <a:cs typeface="+mn-cs"/>
              </a:rPr>
              <a:t> d</a:t>
            </a:r>
            <a:r>
              <a:rPr lang="fr-FR" sz="1200" b="0" i="0" kern="1200" noProof="0" dirty="0">
                <a:solidFill>
                  <a:schemeClr val="tx1"/>
                </a:solidFill>
                <a:effectLst/>
                <a:latin typeface="+mn-lt"/>
                <a:ea typeface="+mn-ea"/>
                <a:cs typeface="+mn-cs"/>
              </a:rPr>
              <a:t>ans une situation d'urgence.</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SAMU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dose [4229], </a:t>
            </a:r>
            <a:r>
              <a:rPr lang="en-GB" b="0" baseline="0" dirty="0" err="1"/>
              <a:t>symptôme</a:t>
            </a:r>
            <a:r>
              <a:rPr lang="en-GB" b="0" baseline="0" dirty="0"/>
              <a:t> [4095], normal [833]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679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and comprehension of </a:t>
            </a:r>
            <a:r>
              <a:rPr lang="en-US" b="0" baseline="0" dirty="0"/>
              <a:t>impersonal structures with </a:t>
            </a:r>
            <a:r>
              <a:rPr lang="en-US" b="0" i="1" baseline="0" dirty="0"/>
              <a:t>on </a:t>
            </a:r>
            <a:r>
              <a:rPr lang="en-US" b="0" i="0" baseline="0" dirty="0"/>
              <a:t>+ short form and </a:t>
            </a:r>
            <a:r>
              <a:rPr lang="en-US" b="0" i="1" baseline="0" dirty="0" err="1"/>
              <a:t>il</a:t>
            </a:r>
            <a:r>
              <a:rPr lang="en-US" b="0" i="1" baseline="0" dirty="0"/>
              <a:t> </a:t>
            </a:r>
            <a:r>
              <a:rPr lang="en-US" b="0" i="1" baseline="0" dirty="0" err="1"/>
              <a:t>est</a:t>
            </a:r>
            <a:r>
              <a:rPr lang="en-US" b="0" i="1" baseline="0" dirty="0"/>
              <a:t> </a:t>
            </a:r>
            <a:r>
              <a:rPr lang="en-US" b="0" i="0" baseline="0" dirty="0"/>
              <a:t>+ adjective + </a:t>
            </a:r>
            <a:r>
              <a:rPr lang="en-US" b="0" i="1" baseline="0" dirty="0"/>
              <a:t>de </a:t>
            </a:r>
            <a:r>
              <a:rPr lang="en-US" b="0" i="0" baseline="0" dirty="0"/>
              <a:t>+ long form</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Print and distribute the role cards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Explain to students that they are going to work together to match up sentence sections to reveal ten weird French laws. Use this slide to model the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Partner A begins by reading the beginning of a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Partner B decides, based on whether they hear pronoun </a:t>
            </a:r>
            <a:r>
              <a:rPr lang="en-GB" b="0" i="1" baseline="0" dirty="0"/>
              <a:t>on </a:t>
            </a:r>
            <a:r>
              <a:rPr lang="en-GB" b="0" i="0" baseline="0" dirty="0"/>
              <a:t> or </a:t>
            </a:r>
            <a:r>
              <a:rPr lang="en-GB" b="0" i="1" baseline="0" dirty="0" err="1"/>
              <a:t>il</a:t>
            </a:r>
            <a:r>
              <a:rPr lang="en-GB" b="0" i="1" baseline="0" dirty="0"/>
              <a:t> </a:t>
            </a:r>
            <a:r>
              <a:rPr lang="en-GB" b="0" i="1" baseline="0" dirty="0" err="1"/>
              <a:t>est</a:t>
            </a:r>
            <a:r>
              <a:rPr lang="en-GB" b="0" i="1" baseline="0" dirty="0"/>
              <a:t> </a:t>
            </a:r>
            <a:r>
              <a:rPr lang="en-GB" b="0" i="0" baseline="0" dirty="0"/>
              <a:t>+ adjective + </a:t>
            </a:r>
            <a:r>
              <a:rPr lang="en-GB" b="0" i="1" baseline="0" dirty="0"/>
              <a:t>de, </a:t>
            </a:r>
            <a:r>
              <a:rPr lang="en-GB" b="0" i="0" baseline="0" dirty="0"/>
              <a:t>whether the second half of the sentence is the option which begins with the verb in long or short form and reads it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5. As a pair, students work out the meaning of the weird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6. Repeat steps 3-5 for four more weird laws.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7. Partners swap roles, and repeat steps 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8. The ten weird laws are presented in full on the last slide in this sequence.</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loi</a:t>
            </a:r>
            <a:r>
              <a:rPr lang="en-GB" b="0" baseline="0" dirty="0"/>
              <a:t> [267], OVNI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bizarre [2756]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44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 DO NOT DISPLAY – ROLECARDS FOR PRINTING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cochon</a:t>
            </a:r>
            <a:r>
              <a:rPr lang="en-GB" sz="1200" b="0" i="0" kern="1200" dirty="0">
                <a:solidFill>
                  <a:schemeClr val="tx1"/>
                </a:solidFill>
                <a:effectLst/>
                <a:latin typeface="+mn-lt"/>
                <a:ea typeface="+mn-ea"/>
                <a:cs typeface="+mn-cs"/>
              </a:rPr>
              <a:t> [4947]</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tour [523], </a:t>
            </a:r>
            <a:r>
              <a:rPr lang="en-GB" sz="1200" b="0" i="0" kern="1200" dirty="0" err="1">
                <a:solidFill>
                  <a:schemeClr val="tx1"/>
                </a:solidFill>
                <a:effectLst/>
                <a:latin typeface="+mn-lt"/>
                <a:ea typeface="+mn-ea"/>
                <a:cs typeface="+mn-cs"/>
              </a:rPr>
              <a:t>âge</a:t>
            </a:r>
            <a:r>
              <a:rPr lang="en-GB" sz="1200" b="0" i="0" kern="1200" dirty="0">
                <a:solidFill>
                  <a:schemeClr val="tx1"/>
                </a:solidFill>
                <a:effectLst/>
                <a:latin typeface="+mn-lt"/>
                <a:ea typeface="+mn-ea"/>
                <a:cs typeface="+mn-cs"/>
              </a:rPr>
              <a:t> [502], ketchup [&gt;5000], </a:t>
            </a:r>
            <a:r>
              <a:rPr lang="en-GB" sz="1200" b="0" i="0" kern="1200" dirty="0" err="1">
                <a:solidFill>
                  <a:schemeClr val="tx1"/>
                </a:solidFill>
                <a:effectLst/>
                <a:latin typeface="+mn-lt"/>
                <a:ea typeface="+mn-ea"/>
                <a:cs typeface="+mn-cs"/>
              </a:rPr>
              <a:t>gare</a:t>
            </a:r>
            <a:r>
              <a:rPr lang="en-GB" sz="1200" b="0" i="0" kern="1200" dirty="0">
                <a:solidFill>
                  <a:schemeClr val="tx1"/>
                </a:solidFill>
                <a:effectLst/>
                <a:latin typeface="+mn-lt"/>
                <a:ea typeface="+mn-ea"/>
                <a:cs typeface="+mn-cs"/>
              </a:rPr>
              <a:t> [2581]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023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Whole class translation into English.</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344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a:t>
            </a:r>
            <a:r>
              <a:rPr lang="en-US" b="0" baseline="0" dirty="0"/>
              <a:t> production of impersonal structures with </a:t>
            </a:r>
            <a:r>
              <a:rPr lang="en-US" b="0" i="1" baseline="0" dirty="0"/>
              <a:t>on </a:t>
            </a:r>
            <a:r>
              <a:rPr lang="en-US" b="0" i="0" baseline="0" dirty="0"/>
              <a:t>+ short form and </a:t>
            </a:r>
            <a:r>
              <a:rPr lang="en-US" b="0" i="1" baseline="0" dirty="0" err="1"/>
              <a:t>il</a:t>
            </a:r>
            <a:r>
              <a:rPr lang="en-US" b="0" i="1" baseline="0" dirty="0"/>
              <a:t> </a:t>
            </a:r>
            <a:r>
              <a:rPr lang="en-US" b="0" i="1" baseline="0" dirty="0" err="1"/>
              <a:t>est</a:t>
            </a:r>
            <a:r>
              <a:rPr lang="en-US" b="0" i="1" baseline="0" dirty="0"/>
              <a:t> </a:t>
            </a:r>
            <a:r>
              <a:rPr lang="en-US" b="0" i="0" baseline="0" dirty="0"/>
              <a:t>+ adjective + </a:t>
            </a:r>
            <a:r>
              <a:rPr lang="en-US" b="0" i="1" baseline="0" dirty="0"/>
              <a:t>de </a:t>
            </a:r>
            <a:r>
              <a:rPr lang="en-US" b="0" i="0" baseline="0" dirty="0"/>
              <a:t>+ long form</a:t>
            </a:r>
            <a:r>
              <a:rPr lang="en-US" b="0" dirty="0"/>
              <a:t>; guided</a:t>
            </a:r>
            <a:r>
              <a:rPr lang="en-US" b="0" baseline="0" dirty="0"/>
              <a:t> free production</a:t>
            </a:r>
            <a:endParaRPr lang="en-US" b="1" dirty="0"/>
          </a:p>
          <a:p>
            <a:endParaRPr lang="en-US" b="1" dirty="0"/>
          </a:p>
          <a:p>
            <a:r>
              <a:rPr lang="en-US" b="1" dirty="0"/>
              <a:t>Procedure:</a:t>
            </a:r>
          </a:p>
          <a:p>
            <a:r>
              <a:rPr lang="en-US" b="0" dirty="0"/>
              <a:t>1. Check students understand the task instructions.</a:t>
            </a:r>
          </a:p>
          <a:p>
            <a:r>
              <a:rPr lang="en-US" b="0" dirty="0"/>
              <a:t>2. Click to reveal</a:t>
            </a:r>
            <a:r>
              <a:rPr lang="en-US" b="0" baseline="0" dirty="0"/>
              <a:t> two example sentences and a reminder of the associated rules.</a:t>
            </a:r>
          </a:p>
          <a:p>
            <a:r>
              <a:rPr lang="en-US" b="0" dirty="0"/>
              <a:t>3. Students write eight sentences,</a:t>
            </a:r>
            <a:r>
              <a:rPr lang="en-US" b="0" baseline="0" dirty="0"/>
              <a:t> using a dictionary to create texts </a:t>
            </a:r>
            <a:r>
              <a:rPr lang="en-US" b="0" baseline="0" dirty="0" err="1"/>
              <a:t>personalised</a:t>
            </a:r>
            <a:r>
              <a:rPr lang="en-US" b="0" baseline="0" dirty="0"/>
              <a:t> to their circumstances.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adjectif</a:t>
            </a:r>
            <a:r>
              <a:rPr lang="en-GB" sz="1200" b="0" i="0" kern="1200" baseline="0" dirty="0">
                <a:solidFill>
                  <a:schemeClr val="tx1"/>
                </a:solidFill>
                <a:effectLst/>
                <a:latin typeface="+mn-lt"/>
                <a:ea typeface="+mn-ea"/>
                <a:cs typeface="+mn-cs"/>
              </a:rPr>
              <a:t> [&gt;5000], </a:t>
            </a:r>
            <a:r>
              <a:rPr lang="en-GB" sz="1200" b="0" i="0" kern="1200" baseline="0" dirty="0" err="1">
                <a:solidFill>
                  <a:schemeClr val="tx1"/>
                </a:solidFill>
                <a:effectLst/>
                <a:latin typeface="+mn-lt"/>
                <a:ea typeface="+mn-ea"/>
                <a:cs typeface="+mn-cs"/>
              </a:rPr>
              <a:t>dictionnaire</a:t>
            </a:r>
            <a:r>
              <a:rPr lang="en-GB" sz="1200" b="0" i="0" kern="1200" baseline="0" dirty="0">
                <a:solidFill>
                  <a:schemeClr val="tx1"/>
                </a:solidFill>
                <a:effectLst/>
                <a:latin typeface="+mn-lt"/>
                <a:ea typeface="+mn-ea"/>
                <a:cs typeface="+mn-cs"/>
              </a:rPr>
              <a:t> [4094]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100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9.3.1.5 vocabulary learning homework is here: </a:t>
            </a:r>
            <a:r>
              <a:rPr lang="en-US" dirty="0">
                <a:hlinkClick r:id="rId3"/>
              </a:rPr>
              <a:t>Resource | French SOW Y9 Term 3.1 Week 6 - vocabulary learning homework answers | ID: 9p290c22f | NCELP</a:t>
            </a:r>
            <a:r>
              <a:rPr lang="en-US"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2 minutes [1/6]</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essayer (de)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Essayer (de)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essayer (de)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 pronunciation of [ay], which is an SSC students have not yet encountered.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try to push or lift something heavy.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essaie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essaye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(de)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 two possible spellings of the short from, which are pronounced the same way.</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292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125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58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774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624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574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70202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143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3458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6072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492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91083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90844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52381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40457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62529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58585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978529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244026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976617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27890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356035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66960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16356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42561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jp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6711929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942476462"/>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image" Target="../media/image18.png"/><Relationship Id="rId9" Type="http://schemas.openxmlformats.org/officeDocument/2006/relationships/audio" Target="../media/audio17.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5.png"/><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image" Target="../media/image23.jpeg"/><Relationship Id="rId9" Type="http://schemas.openxmlformats.org/officeDocument/2006/relationships/audio" Target="../media/audio25.wav"/></Relationships>
</file>

<file path=ppt/slides/_rels/slide17.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5.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23.jpeg"/><Relationship Id="rId9" Type="http://schemas.openxmlformats.org/officeDocument/2006/relationships/audio" Target="../media/audio33.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0.jpeg"/><Relationship Id="rId18" Type="http://schemas.openxmlformats.org/officeDocument/2006/relationships/audio" Target="../media/audio8.wav"/><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audio" Target="../media/audio5.wav"/><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audio" Target="../media/audio7.wav"/><Relationship Id="rId1" Type="http://schemas.openxmlformats.org/officeDocument/2006/relationships/slideLayout" Target="../slideLayouts/slideLayout17.xml"/><Relationship Id="rId6" Type="http://schemas.openxmlformats.org/officeDocument/2006/relationships/audio" Target="../media/audio2.wav"/><Relationship Id="rId11" Type="http://schemas.openxmlformats.org/officeDocument/2006/relationships/image" Target="../media/image9.jpe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audio" Target="../media/audio4.wav"/><Relationship Id="rId19"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audio" Target="../media/audio38.wav"/></Relationships>
</file>

<file path=ppt/slides/_rels/slide21.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9.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audio" Target="../media/audio40.wav"/><Relationship Id="rId11" Type="http://schemas.openxmlformats.org/officeDocument/2006/relationships/image" Target="../media/image27.png"/><Relationship Id="rId5" Type="http://schemas.openxmlformats.org/officeDocument/2006/relationships/audio" Target="../media/audio38.wav"/><Relationship Id="rId15" Type="http://schemas.openxmlformats.org/officeDocument/2006/relationships/image" Target="../media/image31.png"/><Relationship Id="rId10" Type="http://schemas.openxmlformats.org/officeDocument/2006/relationships/audio" Target="../media/audio44.wav"/><Relationship Id="rId4" Type="http://schemas.openxmlformats.org/officeDocument/2006/relationships/audio" Target="../media/audio39.wav"/><Relationship Id="rId9" Type="http://schemas.openxmlformats.org/officeDocument/2006/relationships/audio" Target="../media/audio43.wav"/><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audio" Target="../media/audio46.wav"/></Relationships>
</file>

<file path=ppt/slides/_rels/slide23.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36.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audio" Target="../media/audio48.wav"/><Relationship Id="rId11" Type="http://schemas.openxmlformats.org/officeDocument/2006/relationships/image" Target="../media/image34.png"/><Relationship Id="rId5" Type="http://schemas.openxmlformats.org/officeDocument/2006/relationships/audio" Target="../media/audio46.wav"/><Relationship Id="rId10" Type="http://schemas.openxmlformats.org/officeDocument/2006/relationships/image" Target="../media/image33.png"/><Relationship Id="rId4" Type="http://schemas.openxmlformats.org/officeDocument/2006/relationships/audio" Target="../media/audio47.wav"/><Relationship Id="rId9" Type="http://schemas.openxmlformats.org/officeDocument/2006/relationships/audio" Target="../media/audio51.wav"/><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13" Type="http://schemas.microsoft.com/office/2007/relationships/hdphoto" Target="../media/hdphoto2.wdp"/><Relationship Id="rId18" Type="http://schemas.openxmlformats.org/officeDocument/2006/relationships/audio" Target="../media/audio64.wav"/><Relationship Id="rId26" Type="http://schemas.openxmlformats.org/officeDocument/2006/relationships/image" Target="../media/image42.png"/><Relationship Id="rId3" Type="http://schemas.openxmlformats.org/officeDocument/2006/relationships/audio" Target="../media/audio52.wav"/><Relationship Id="rId21" Type="http://schemas.openxmlformats.org/officeDocument/2006/relationships/audio" Target="../media/audio67.wav"/><Relationship Id="rId34" Type="http://schemas.openxmlformats.org/officeDocument/2006/relationships/image" Target="../media/image49.png"/><Relationship Id="rId7" Type="http://schemas.openxmlformats.org/officeDocument/2006/relationships/audio" Target="../media/audio56.wav"/><Relationship Id="rId12" Type="http://schemas.openxmlformats.org/officeDocument/2006/relationships/image" Target="../media/image38.png"/><Relationship Id="rId17" Type="http://schemas.openxmlformats.org/officeDocument/2006/relationships/audio" Target="../media/audio63.wav"/><Relationship Id="rId25" Type="http://schemas.microsoft.com/office/2007/relationships/hdphoto" Target="../media/hdphoto3.wdp"/><Relationship Id="rId33" Type="http://schemas.openxmlformats.org/officeDocument/2006/relationships/image" Target="../media/image48.png"/><Relationship Id="rId2" Type="http://schemas.openxmlformats.org/officeDocument/2006/relationships/notesSlide" Target="../notesSlides/notesSlide24.xml"/><Relationship Id="rId16" Type="http://schemas.openxmlformats.org/officeDocument/2006/relationships/audio" Target="../media/audio62.wav"/><Relationship Id="rId20" Type="http://schemas.openxmlformats.org/officeDocument/2006/relationships/audio" Target="../media/audio66.wav"/><Relationship Id="rId29"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image" Target="../media/image5.png"/><Relationship Id="rId24" Type="http://schemas.openxmlformats.org/officeDocument/2006/relationships/image" Target="../media/image41.png"/><Relationship Id="rId32" Type="http://schemas.openxmlformats.org/officeDocument/2006/relationships/image" Target="../media/image47.png"/><Relationship Id="rId5" Type="http://schemas.openxmlformats.org/officeDocument/2006/relationships/audio" Target="../media/audio54.wav"/><Relationship Id="rId15" Type="http://schemas.openxmlformats.org/officeDocument/2006/relationships/audio" Target="../media/audio61.wav"/><Relationship Id="rId23" Type="http://schemas.openxmlformats.org/officeDocument/2006/relationships/image" Target="../media/image40.png"/><Relationship Id="rId28" Type="http://schemas.openxmlformats.org/officeDocument/2006/relationships/image" Target="../media/image43.png"/><Relationship Id="rId10" Type="http://schemas.openxmlformats.org/officeDocument/2006/relationships/audio" Target="../media/audio59.wav"/><Relationship Id="rId19" Type="http://schemas.openxmlformats.org/officeDocument/2006/relationships/audio" Target="../media/audio65.wav"/><Relationship Id="rId31" Type="http://schemas.openxmlformats.org/officeDocument/2006/relationships/image" Target="../media/image46.pn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0.wav"/><Relationship Id="rId22" Type="http://schemas.openxmlformats.org/officeDocument/2006/relationships/image" Target="../media/image39.png"/><Relationship Id="rId27" Type="http://schemas.microsoft.com/office/2007/relationships/hdphoto" Target="../media/hdphoto4.wdp"/><Relationship Id="rId30" Type="http://schemas.openxmlformats.org/officeDocument/2006/relationships/image" Target="../media/image45.png"/><Relationship Id="rId35" Type="http://schemas.microsoft.com/office/2007/relationships/hdphoto" Target="../media/hdphoto5.wdp"/><Relationship Id="rId8" Type="http://schemas.openxmlformats.org/officeDocument/2006/relationships/audio" Target="../media/audio57.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audio" Target="../media/audio3.wav"/><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6.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3" Type="http://schemas.openxmlformats.org/officeDocument/2006/relationships/image" Target="../media/image5.png"/><Relationship Id="rId7" Type="http://schemas.openxmlformats.org/officeDocument/2006/relationships/image" Target="../media/image58.png"/><Relationship Id="rId12" Type="http://schemas.openxmlformats.org/officeDocument/2006/relationships/audio" Target="../media/audio72.wav"/><Relationship Id="rId2" Type="http://schemas.openxmlformats.org/officeDocument/2006/relationships/notesSlide" Target="../notesSlides/notesSlide33.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audio" Target="../media/audio71.wav"/><Relationship Id="rId5" Type="http://schemas.openxmlformats.org/officeDocument/2006/relationships/image" Target="../media/image56.png"/><Relationship Id="rId15" Type="http://schemas.openxmlformats.org/officeDocument/2006/relationships/audio" Target="../media/audio75.wav"/><Relationship Id="rId10" Type="http://schemas.openxmlformats.org/officeDocument/2006/relationships/audio" Target="../media/audio70.wav"/><Relationship Id="rId4" Type="http://schemas.openxmlformats.org/officeDocument/2006/relationships/image" Target="../media/image55.png"/><Relationship Id="rId9" Type="http://schemas.openxmlformats.org/officeDocument/2006/relationships/audio" Target="../media/audio69.wav"/><Relationship Id="rId14" Type="http://schemas.openxmlformats.org/officeDocument/2006/relationships/audio" Target="../media/audio74.wav"/></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audio" Target="../media/audio78.wav"/><Relationship Id="rId5" Type="http://schemas.openxmlformats.org/officeDocument/2006/relationships/image" Target="../media/image56.png"/><Relationship Id="rId10" Type="http://schemas.openxmlformats.org/officeDocument/2006/relationships/audio" Target="../media/audio77.wav"/><Relationship Id="rId4" Type="http://schemas.openxmlformats.org/officeDocument/2006/relationships/image" Target="../media/image60.png"/><Relationship Id="rId9" Type="http://schemas.openxmlformats.org/officeDocument/2006/relationships/audio" Target="../media/audio76.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hyperlink" Target="https://quizlet.com/gb/673683595/year-9-french-term-31-week-5-flash-cards/" TargetMode="External"/><Relationship Id="rId3" Type="http://schemas.openxmlformats.org/officeDocument/2006/relationships/image" Target="../media/image5.png"/><Relationship Id="rId7" Type="http://schemas.openxmlformats.org/officeDocument/2006/relationships/hyperlink" Target="https://quizlet.com/gb/681246827/year-9-french-term-31-week-6-flash-cards/"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hyperlink" Target="https://resources.ncelp.org/concern/resources/f4752j66w?locale=en" TargetMode="External"/><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14.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audio" Target="../media/audio10.wav"/></Relationships>
</file>

<file path=ppt/slides/_rels/slide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audio" Target="../media/audio12.wav"/></Relationships>
</file>

<file path=ppt/slides/_rels/slide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audio" Target="../media/audio11.wav"/></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Title 2">
            <a:extLst>
              <a:ext uri="{FF2B5EF4-FFF2-40B4-BE49-F238E27FC236}">
                <a16:creationId xmlns:a16="http://schemas.microsoft.com/office/drawing/2014/main" id="{364517F0-A710-4042-8099-701E8D464216}"/>
              </a:ext>
            </a:extLst>
          </p:cNvPr>
          <p:cNvSpPr txBox="1">
            <a:spLocks/>
          </p:cNvSpPr>
          <p:nvPr/>
        </p:nvSpPr>
        <p:spPr>
          <a:xfrm>
            <a:off x="179999" y="1106576"/>
            <a:ext cx="8765561" cy="1839396"/>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4000" b="1" dirty="0">
                <a:solidFill>
                  <a:prstClr val="white"/>
                </a:solidFill>
              </a:rPr>
              <a:t>Talking about universal experiences: </a:t>
            </a:r>
            <a:r>
              <a:rPr lang="fr-FR" sz="4000" b="1" dirty="0">
                <a:solidFill>
                  <a:prstClr val="white"/>
                </a:solidFill>
              </a:rPr>
              <a:t>La pandémie de covid-19</a:t>
            </a:r>
            <a:br>
              <a:rPr lang="fr-FR" sz="4000" b="1" dirty="0">
                <a:solidFill>
                  <a:prstClr val="white"/>
                </a:solidFill>
              </a:rPr>
            </a:br>
            <a:endParaRPr lang="fr-FR" sz="4000" dirty="0"/>
          </a:p>
        </p:txBody>
      </p:sp>
      <p:sp>
        <p:nvSpPr>
          <p:cNvPr id="1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574768" cy="886062"/>
          </a:xfrm>
        </p:spPr>
        <p:txBody>
          <a:bodyPr>
            <a:noAutofit/>
          </a:bodyPr>
          <a:lstStyle/>
          <a:p>
            <a:pPr algn="l"/>
            <a:r>
              <a:rPr lang="en-GB" sz="3000" dirty="0">
                <a:solidFill>
                  <a:prstClr val="white"/>
                </a:solidFill>
              </a:rPr>
              <a:t>impersonal expressions: il est + adjective + </a:t>
            </a:r>
            <a:r>
              <a:rPr lang="fr-FR" sz="3000" dirty="0">
                <a:solidFill>
                  <a:prstClr val="white"/>
                </a:solidFill>
              </a:rPr>
              <a:t>de</a:t>
            </a:r>
          </a:p>
          <a:p>
            <a:pPr algn="l"/>
            <a:r>
              <a:rPr lang="en-GB" sz="3000" dirty="0">
                <a:solidFill>
                  <a:prstClr val="white"/>
                </a:solidFill>
              </a:rPr>
              <a:t>verbs with </a:t>
            </a:r>
            <a:r>
              <a:rPr lang="en-GB" sz="3000" i="1" dirty="0">
                <a:solidFill>
                  <a:prstClr val="white"/>
                </a:solidFill>
              </a:rPr>
              <a:t>à</a:t>
            </a:r>
            <a:r>
              <a:rPr lang="en-GB" sz="3000" dirty="0">
                <a:solidFill>
                  <a:prstClr val="white"/>
                </a:solidFill>
              </a:rPr>
              <a:t> and </a:t>
            </a:r>
            <a:r>
              <a:rPr lang="en-GB" sz="3000" i="1" dirty="0">
                <a:solidFill>
                  <a:prstClr val="white"/>
                </a:solidFill>
              </a:rPr>
              <a:t>de</a:t>
            </a:r>
            <a:r>
              <a:rPr lang="en-GB" sz="3000" dirty="0">
                <a:solidFill>
                  <a:prstClr val="white"/>
                </a:solidFill>
              </a:rPr>
              <a:t> before an infinitive</a:t>
            </a:r>
            <a:endParaRPr lang="fr-FR" sz="3000" dirty="0">
              <a:solidFill>
                <a:prstClr val="white"/>
              </a:solidFill>
            </a:endParaRPr>
          </a:p>
          <a:p>
            <a:pPr algn="l"/>
            <a:r>
              <a:rPr lang="en-GB" sz="3000" dirty="0">
                <a:solidFill>
                  <a:prstClr val="white"/>
                </a:solidFill>
              </a:rPr>
              <a:t>impersonal pronoun </a:t>
            </a:r>
            <a:r>
              <a:rPr lang="fr-FR" sz="3000" i="1" dirty="0">
                <a:solidFill>
                  <a:prstClr val="white"/>
                </a:solidFill>
              </a:rPr>
              <a:t>on</a:t>
            </a:r>
          </a:p>
        </p:txBody>
      </p:sp>
      <p:sp>
        <p:nvSpPr>
          <p:cNvPr id="18"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55</a:t>
            </a:r>
          </a:p>
        </p:txBody>
      </p:sp>
      <p:sp>
        <p:nvSpPr>
          <p:cNvPr id="19"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a:t>
            </a:r>
            <a:r>
              <a:rPr lang="en-GB" sz="1400" noProof="0" dirty="0">
                <a:solidFill>
                  <a:prstClr val="white"/>
                </a:solidFill>
                <a:latin typeface="Century Gothic" panose="020B0502020202020204" pitchFamily="34" charset="0"/>
              </a:rPr>
              <a:t>Natalie </a:t>
            </a:r>
            <a:r>
              <a:rPr lang="en-GB" sz="1400" dirty="0">
                <a:solidFill>
                  <a:prstClr val="white"/>
                </a:solidFill>
                <a:latin typeface="Century Gothic" panose="020B0502020202020204" pitchFamily="34" charset="0"/>
              </a:rPr>
              <a:t>Finlayson / Louise Bibbey</a:t>
            </a:r>
            <a:endParaRPr kumimoji="0" lang="en-GB" sz="1400" b="0" i="0" u="none" strike="noStrike" kern="1200" cap="none" spc="0" normalizeH="0" baseline="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08/08/2022</a:t>
            </a:r>
          </a:p>
        </p:txBody>
      </p:sp>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41848" cy="707849"/>
          </a:xfrm>
        </p:spPr>
        <p:txBody>
          <a:bodyPr>
            <a:normAutofit fontScale="90000"/>
          </a:bodyPr>
          <a:lstStyle/>
          <a:p>
            <a:r>
              <a:rPr lang="fr-FR" sz="3600" b="1" dirty="0">
                <a:solidFill>
                  <a:schemeClr val="bg1"/>
                </a:solidFill>
              </a:rPr>
              <a:t>Des verbes avec ‘à’ et ‘de’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79999" y="1296000"/>
            <a:ext cx="11887953" cy="4893647"/>
          </a:xfrm>
          <a:prstGeom prst="rect">
            <a:avLst/>
          </a:prstGeom>
          <a:noFill/>
        </p:spPr>
        <p:txBody>
          <a:bodyPr wrap="square" rtlCol="0">
            <a:spAutoFit/>
          </a:bodyPr>
          <a:lstStyle/>
          <a:p>
            <a:pPr lvl="0">
              <a:defRPr/>
            </a:pPr>
            <a:r>
              <a:rPr lang="en-GB" sz="2400" dirty="0">
                <a:solidFill>
                  <a:srgbClr val="104F75"/>
                </a:solidFill>
                <a:latin typeface="Century Gothic" panose="020F0302020204030204"/>
              </a:rPr>
              <a:t>The four new verbs in this weeks set can be used </a:t>
            </a:r>
            <a:r>
              <a:rPr lang="en-GB" sz="2400" b="1" dirty="0">
                <a:solidFill>
                  <a:srgbClr val="104F75"/>
                </a:solidFill>
                <a:latin typeface="Century Gothic" panose="020F0302020204030204"/>
              </a:rPr>
              <a:t>with </a:t>
            </a:r>
            <a:r>
              <a:rPr lang="en-GB" sz="2400" dirty="0">
                <a:solidFill>
                  <a:srgbClr val="104F75"/>
                </a:solidFill>
                <a:latin typeface="Century Gothic" panose="020F0302020204030204"/>
              </a:rPr>
              <a:t>or </a:t>
            </a:r>
            <a:r>
              <a:rPr lang="en-GB" sz="2400" b="1" dirty="0">
                <a:solidFill>
                  <a:srgbClr val="104F75"/>
                </a:solidFill>
                <a:latin typeface="Century Gothic" panose="020F0302020204030204"/>
              </a:rPr>
              <a:t>without </a:t>
            </a:r>
            <a:r>
              <a:rPr lang="en-GB" sz="2400" dirty="0">
                <a:solidFill>
                  <a:srgbClr val="104F75"/>
                </a:solidFill>
                <a:latin typeface="Century Gothic" panose="020F0302020204030204"/>
              </a:rPr>
              <a:t>the preposition.</a:t>
            </a:r>
            <a:endParaRPr lang="en-GB" sz="2400" dirty="0">
              <a:solidFill>
                <a:srgbClr val="104F75"/>
              </a:solidFill>
            </a:endParaRPr>
          </a:p>
          <a:p>
            <a:pPr lvl="0">
              <a:defRPr/>
            </a:pPr>
            <a:r>
              <a:rPr lang="fr-FR" sz="2400" dirty="0">
                <a:solidFill>
                  <a:srgbClr val="104F75"/>
                </a:solidFill>
              </a:rPr>
              <a:t>Que font-ils ? Complète </a:t>
            </a:r>
            <a:r>
              <a:rPr kumimoji="0" lang="fr-FR" sz="2400" b="0" i="0" u="none" strike="noStrike" kern="1200" cap="none" spc="0" normalizeH="0" baseline="0" dirty="0">
                <a:ln>
                  <a:noFill/>
                </a:ln>
                <a:solidFill>
                  <a:srgbClr val="104F75"/>
                </a:solidFill>
                <a:effectLst/>
                <a:uLnTx/>
                <a:uFillTx/>
                <a:latin typeface="Century Gothic" panose="020F0302020204030204"/>
              </a:rPr>
              <a:t>les phrases.</a:t>
            </a:r>
          </a:p>
          <a:p>
            <a:pPr lvl="0">
              <a:defRPr/>
            </a:pPr>
            <a:endParaRPr lang="fr-FR" sz="2400" dirty="0">
              <a:solidFill>
                <a:srgbClr val="104F75"/>
              </a:solidFill>
              <a:latin typeface="Century Gothic" panose="020F0302020204030204"/>
            </a:endParaRPr>
          </a:p>
          <a:p>
            <a:pPr lvl="0">
              <a:lnSpc>
                <a:spcPct val="150000"/>
              </a:lnSpc>
              <a:defRPr/>
            </a:pPr>
            <a:r>
              <a:rPr kumimoji="0" lang="fr-FR" sz="2000" b="0" i="0" u="none" strike="noStrike" kern="1200" cap="none" spc="0" normalizeH="0" baseline="0" dirty="0">
                <a:ln>
                  <a:noFill/>
                </a:ln>
                <a:solidFill>
                  <a:srgbClr val="104F75"/>
                </a:solidFill>
                <a:effectLst/>
                <a:uLnTx/>
                <a:uFillTx/>
                <a:latin typeface="Century Gothic" panose="020F0302020204030204"/>
              </a:rPr>
              <a:t>1. L’artiste décide de …	a) participer au</a:t>
            </a:r>
            <a:r>
              <a:rPr kumimoji="0" lang="fr-FR" sz="2000" b="0" i="0" u="none" strike="noStrike" kern="1200" cap="none" spc="0" normalizeH="0" dirty="0">
                <a:ln>
                  <a:noFill/>
                </a:ln>
                <a:solidFill>
                  <a:srgbClr val="104F75"/>
                </a:solidFill>
                <a:effectLst/>
                <a:uLnTx/>
                <a:uFillTx/>
                <a:latin typeface="Century Gothic" panose="020F0302020204030204"/>
              </a:rPr>
              <a:t> concours annuel.	    	b) maintenant.</a:t>
            </a:r>
            <a:endParaRPr lang="fr-FR" sz="2000" dirty="0">
              <a:solidFill>
                <a:srgbClr val="104F75"/>
              </a:solidFill>
              <a:latin typeface="Century Gothic" panose="020F0302020204030204"/>
            </a:endParaRPr>
          </a:p>
          <a:p>
            <a:pPr lvl="0">
              <a:lnSpc>
                <a:spcPct val="150000"/>
              </a:lnSpc>
              <a:defRPr/>
            </a:pPr>
            <a:r>
              <a:rPr kumimoji="0" lang="fr-FR" sz="2000" b="0" i="0" u="none" strike="noStrike" kern="1200" cap="none" spc="0" normalizeH="0" baseline="0" dirty="0">
                <a:ln>
                  <a:noFill/>
                </a:ln>
                <a:solidFill>
                  <a:srgbClr val="104F75"/>
                </a:solidFill>
                <a:effectLst/>
                <a:uLnTx/>
                <a:uFillTx/>
                <a:latin typeface="Century Gothic" panose="020F0302020204030204"/>
              </a:rPr>
              <a:t>2. Je continue …</a:t>
            </a:r>
            <a:r>
              <a:rPr lang="fr-FR" sz="2000" dirty="0">
                <a:solidFill>
                  <a:srgbClr val="104F75"/>
                </a:solidFill>
                <a:latin typeface="Century Gothic" panose="020F0302020204030204"/>
              </a:rPr>
              <a:t>	        	</a:t>
            </a:r>
            <a:r>
              <a:rPr kumimoji="0" lang="fr-FR" sz="2000" b="0" i="0" u="none" strike="noStrike" kern="1200" cap="none" spc="0" normalizeH="0" baseline="0" dirty="0">
                <a:ln>
                  <a:noFill/>
                </a:ln>
                <a:solidFill>
                  <a:srgbClr val="104F75"/>
                </a:solidFill>
                <a:effectLst/>
                <a:uLnTx/>
                <a:uFillTx/>
                <a:latin typeface="Century Gothic" panose="020F0302020204030204"/>
              </a:rPr>
              <a:t>a) l’attente.				    	b) dormir.</a:t>
            </a:r>
            <a:endParaRPr lang="fr-FR" sz="2000" dirty="0">
              <a:solidFill>
                <a:srgbClr val="104F75"/>
              </a:solidFill>
              <a:latin typeface="Century Gothic" panose="020F0302020204030204"/>
            </a:endParaRPr>
          </a:p>
          <a:p>
            <a:pPr lvl="0">
              <a:lnSpc>
                <a:spcPct val="150000"/>
              </a:lnSpc>
              <a:defRPr/>
            </a:pPr>
            <a:r>
              <a:rPr kumimoji="0" lang="fr-FR" sz="2000" b="0" i="0" u="none" strike="noStrike" kern="1200" cap="none" spc="0" normalizeH="0" baseline="0" dirty="0">
                <a:ln>
                  <a:noFill/>
                </a:ln>
                <a:solidFill>
                  <a:srgbClr val="104F75"/>
                </a:solidFill>
                <a:effectLst/>
                <a:uLnTx/>
                <a:uFillTx/>
                <a:latin typeface="Century Gothic" panose="020F0302020204030204"/>
              </a:rPr>
              <a:t>3. Tu essayes …	</a:t>
            </a:r>
            <a:r>
              <a:rPr kumimoji="0" lang="fr-FR" sz="2000" b="0" i="0" u="none" strike="noStrike" kern="1200" cap="none" spc="0" normalizeH="0" dirty="0">
                <a:ln>
                  <a:noFill/>
                </a:ln>
                <a:solidFill>
                  <a:srgbClr val="104F75"/>
                </a:solidFill>
                <a:effectLst/>
                <a:uLnTx/>
                <a:uFillTx/>
                <a:latin typeface="Century Gothic" panose="020F0302020204030204"/>
              </a:rPr>
              <a:t>        	</a:t>
            </a:r>
            <a:r>
              <a:rPr kumimoji="0" lang="fr-FR" sz="2000" b="0" i="0" u="none" strike="noStrike" kern="1200" cap="none" spc="0" normalizeH="0" baseline="0" dirty="0">
                <a:ln>
                  <a:noFill/>
                </a:ln>
                <a:solidFill>
                  <a:srgbClr val="104F75"/>
                </a:solidFill>
                <a:effectLst/>
                <a:uLnTx/>
                <a:uFillTx/>
                <a:latin typeface="Century Gothic" panose="020F0302020204030204"/>
              </a:rPr>
              <a:t>a</a:t>
            </a:r>
            <a:r>
              <a:rPr lang="fr-FR" sz="2000" dirty="0">
                <a:solidFill>
                  <a:srgbClr val="104F75"/>
                </a:solidFill>
              </a:rPr>
              <a:t>) représenter la diversité</a:t>
            </a:r>
            <a:r>
              <a:rPr lang="fr-FR" sz="2000" dirty="0">
                <a:solidFill>
                  <a:srgbClr val="104F75"/>
                </a:solidFill>
                <a:latin typeface="Century Gothic" panose="020F0302020204030204"/>
              </a:rPr>
              <a:t> culturelle.</a:t>
            </a:r>
            <a:r>
              <a:rPr kumimoji="0" lang="fr-FR" sz="2000" b="0" i="0" u="none" strike="noStrike" kern="1200" cap="none" spc="0" normalizeH="0" baseline="0" dirty="0">
                <a:ln>
                  <a:noFill/>
                </a:ln>
                <a:solidFill>
                  <a:srgbClr val="104F75"/>
                </a:solidFill>
                <a:effectLst/>
                <a:uLnTx/>
                <a:uFillTx/>
                <a:latin typeface="Century Gothic" panose="020F0302020204030204"/>
              </a:rPr>
              <a:t>	    	b</a:t>
            </a:r>
            <a:r>
              <a:rPr lang="fr-FR" sz="2000" dirty="0">
                <a:solidFill>
                  <a:srgbClr val="104F75"/>
                </a:solidFill>
              </a:rPr>
              <a:t>) un nouveau fruit.</a:t>
            </a:r>
            <a:endParaRPr lang="fr-FR" sz="2000" dirty="0">
              <a:solidFill>
                <a:srgbClr val="104F75"/>
              </a:solidFill>
              <a:latin typeface="Century Gothic" panose="020F0302020204030204"/>
            </a:endParaRPr>
          </a:p>
          <a:p>
            <a:pPr lvl="0">
              <a:lnSpc>
                <a:spcPct val="150000"/>
              </a:lnSpc>
              <a:defRPr/>
            </a:pPr>
            <a:r>
              <a:rPr kumimoji="0" lang="fr-FR" sz="2000" b="0" i="0" u="none" strike="noStrike" kern="1200" cap="none" spc="0" normalizeH="0" baseline="0" dirty="0">
                <a:ln>
                  <a:noFill/>
                </a:ln>
                <a:solidFill>
                  <a:srgbClr val="104F75"/>
                </a:solidFill>
                <a:effectLst/>
                <a:uLnTx/>
                <a:uFillTx/>
                <a:latin typeface="Century Gothic" panose="020F0302020204030204"/>
              </a:rPr>
              <a:t>4. Elle arrive …		</a:t>
            </a:r>
            <a:r>
              <a:rPr kumimoji="0" lang="fr-FR" sz="2000" b="0" i="0" u="none" strike="noStrike" kern="1200" cap="none" spc="0" normalizeH="0" dirty="0">
                <a:ln>
                  <a:noFill/>
                </a:ln>
                <a:solidFill>
                  <a:srgbClr val="104F75"/>
                </a:solidFill>
                <a:effectLst/>
                <a:uLnTx/>
                <a:uFillTx/>
                <a:latin typeface="Century Gothic" panose="020F0302020204030204"/>
              </a:rPr>
              <a:t>        	a</a:t>
            </a:r>
            <a:r>
              <a:rPr lang="fr-FR" sz="2000" dirty="0">
                <a:solidFill>
                  <a:srgbClr val="104F75"/>
                </a:solidFill>
              </a:rPr>
              <a:t>) finir ses devoirs.			    	b) tôt.</a:t>
            </a:r>
            <a:endParaRPr lang="fr-FR" sz="2000" dirty="0">
              <a:solidFill>
                <a:srgbClr val="104F75"/>
              </a:solidFill>
              <a:latin typeface="Century Gothic" panose="020F0302020204030204"/>
            </a:endParaRPr>
          </a:p>
          <a:p>
            <a:pPr lvl="0">
              <a:lnSpc>
                <a:spcPct val="150000"/>
              </a:lnSpc>
              <a:defRPr/>
            </a:pPr>
            <a:r>
              <a:rPr kumimoji="0" lang="fr-FR" sz="2000" b="0" i="0" u="none" strike="noStrike" kern="1200" cap="none" spc="0" normalizeH="0" baseline="0" dirty="0">
                <a:ln>
                  <a:noFill/>
                </a:ln>
                <a:solidFill>
                  <a:srgbClr val="104F75"/>
                </a:solidFill>
                <a:effectLst/>
                <a:uLnTx/>
                <a:uFillTx/>
                <a:latin typeface="Century Gothic" panose="020F0302020204030204"/>
              </a:rPr>
              <a:t>5. On essaye</a:t>
            </a:r>
            <a:r>
              <a:rPr kumimoji="0" lang="fr-FR" sz="2000" b="0" i="0" u="none" strike="noStrike" kern="1200" cap="none" spc="0" normalizeH="0" dirty="0">
                <a:ln>
                  <a:noFill/>
                </a:ln>
                <a:solidFill>
                  <a:srgbClr val="104F75"/>
                </a:solidFill>
                <a:effectLst/>
                <a:uLnTx/>
                <a:uFillTx/>
                <a:latin typeface="Century Gothic" panose="020F0302020204030204"/>
              </a:rPr>
              <a:t> d’ …	        	a</a:t>
            </a:r>
            <a:r>
              <a:rPr lang="fr-FR" sz="2000" dirty="0">
                <a:solidFill>
                  <a:srgbClr val="104F75"/>
                </a:solidFill>
              </a:rPr>
              <a:t>) éliminer des inégalités entre les sexes.    	b)</a:t>
            </a:r>
            <a:r>
              <a:rPr lang="fr-FR" sz="2000" dirty="0">
                <a:solidFill>
                  <a:srgbClr val="104F75"/>
                </a:solidFill>
                <a:latin typeface="Century Gothic" panose="020F0302020204030204"/>
              </a:rPr>
              <a:t> un manteau vert.</a:t>
            </a:r>
            <a:endParaRPr kumimoji="0" lang="fr-FR" sz="2000" b="0" i="0" u="none" strike="noStrike" kern="1200" cap="none" spc="0" normalizeH="0" baseline="0" dirty="0">
              <a:ln>
                <a:noFill/>
              </a:ln>
              <a:solidFill>
                <a:srgbClr val="104F75"/>
              </a:solidFill>
              <a:effectLst/>
              <a:uLnTx/>
              <a:uFillTx/>
              <a:latin typeface="Century Gothic" panose="020F0302020204030204"/>
            </a:endParaRPr>
          </a:p>
          <a:p>
            <a:pPr>
              <a:lnSpc>
                <a:spcPct val="150000"/>
              </a:lnSpc>
              <a:defRPr/>
            </a:pPr>
            <a:r>
              <a:rPr lang="fr-FR" sz="2000" dirty="0">
                <a:solidFill>
                  <a:srgbClr val="104F75"/>
                </a:solidFill>
                <a:latin typeface="Century Gothic" panose="020F0302020204030204"/>
              </a:rPr>
              <a:t>6. Nous </a:t>
            </a:r>
            <a:r>
              <a:rPr lang="fr-FR" sz="2000" dirty="0">
                <a:solidFill>
                  <a:srgbClr val="104F75"/>
                </a:solidFill>
              </a:rPr>
              <a:t>arrivons à …	        	a) faire progresser l'égalité des genres.	b) en retard.</a:t>
            </a:r>
          </a:p>
          <a:p>
            <a:pPr>
              <a:lnSpc>
                <a:spcPct val="150000"/>
              </a:lnSpc>
              <a:defRPr/>
            </a:pPr>
            <a:r>
              <a:rPr lang="fr-FR" sz="2000" dirty="0">
                <a:solidFill>
                  <a:srgbClr val="104F75"/>
                </a:solidFill>
                <a:latin typeface="Century Gothic" panose="020F0302020204030204"/>
              </a:rPr>
              <a:t>7</a:t>
            </a:r>
            <a:r>
              <a:rPr kumimoji="0" lang="fr-FR" sz="2000" b="0" i="0" u="none" strike="noStrike" kern="1200" cap="none" spc="0" normalizeH="0" baseline="0" dirty="0">
                <a:ln>
                  <a:noFill/>
                </a:ln>
                <a:solidFill>
                  <a:srgbClr val="104F75"/>
                </a:solidFill>
                <a:effectLst/>
                <a:uLnTx/>
                <a:uFillTx/>
                <a:latin typeface="Century Gothic" panose="020F0302020204030204"/>
              </a:rPr>
              <a:t>. Vous continuez</a:t>
            </a:r>
            <a:r>
              <a:rPr kumimoji="0" lang="fr-FR" sz="2000" b="0" i="0" u="none" strike="noStrike" kern="1200" cap="none" spc="0" normalizeH="0" dirty="0">
                <a:ln>
                  <a:noFill/>
                </a:ln>
                <a:solidFill>
                  <a:srgbClr val="104F75"/>
                </a:solidFill>
                <a:effectLst/>
                <a:uLnTx/>
                <a:uFillTx/>
                <a:latin typeface="Century Gothic" panose="020F0302020204030204"/>
              </a:rPr>
              <a:t> </a:t>
            </a:r>
            <a:r>
              <a:rPr lang="fr-FR" sz="2000" dirty="0">
                <a:solidFill>
                  <a:srgbClr val="104F75"/>
                </a:solidFill>
              </a:rPr>
              <a:t>à</a:t>
            </a:r>
            <a:r>
              <a:rPr kumimoji="0" lang="fr-FR" sz="2000" b="0" i="0" u="none" strike="noStrike" kern="1200" cap="none" spc="0" normalizeH="0" dirty="0">
                <a:ln>
                  <a:noFill/>
                </a:ln>
                <a:solidFill>
                  <a:srgbClr val="104F75"/>
                </a:solidFill>
                <a:effectLst/>
                <a:uLnTx/>
                <a:uFillTx/>
                <a:latin typeface="Century Gothic" panose="020F0302020204030204"/>
              </a:rPr>
              <a:t> …      	a) votre promenade dans </a:t>
            </a:r>
            <a:r>
              <a:rPr lang="fr-FR" sz="2000" dirty="0">
                <a:solidFill>
                  <a:srgbClr val="104F75"/>
                </a:solidFill>
              </a:rPr>
              <a:t>la forêt.	   	b) marcher.</a:t>
            </a:r>
            <a:endParaRPr kumimoji="0" lang="fr-FR" sz="2000" b="0" i="0" u="none" strike="noStrike" kern="1200" cap="none" spc="0" normalizeH="0" baseline="0" dirty="0">
              <a:ln>
                <a:noFill/>
              </a:ln>
              <a:solidFill>
                <a:srgbClr val="104F75"/>
              </a:solidFill>
              <a:effectLst/>
              <a:uLnTx/>
              <a:uFillTx/>
              <a:latin typeface="Century Gothic" panose="020F0302020204030204"/>
            </a:endParaRPr>
          </a:p>
          <a:p>
            <a:pPr lvl="0">
              <a:lnSpc>
                <a:spcPct val="150000"/>
              </a:lnSpc>
              <a:defRPr/>
            </a:pPr>
            <a:r>
              <a:rPr lang="fr-FR" sz="2000" dirty="0">
                <a:solidFill>
                  <a:srgbClr val="104F75"/>
                </a:solidFill>
                <a:latin typeface="Century Gothic" panose="020F0302020204030204"/>
              </a:rPr>
              <a:t>8. Il </a:t>
            </a:r>
            <a:r>
              <a:rPr lang="fr-FR" sz="2000" dirty="0">
                <a:solidFill>
                  <a:srgbClr val="104F75"/>
                </a:solidFill>
              </a:rPr>
              <a:t>décide de …		a) la couleur de sa chambre.			b) retourner.</a:t>
            </a:r>
            <a:endParaRPr kumimoji="0" lang="fr-FR" sz="2000" b="0" i="0" u="none" strike="noStrike" kern="1200" cap="none" spc="0" normalizeH="0" baseline="0" dirty="0">
              <a:ln>
                <a:noFill/>
              </a:ln>
              <a:solidFill>
                <a:srgbClr val="104F75"/>
              </a:solidFill>
              <a:effectLst/>
              <a:uLnTx/>
              <a:uFillTx/>
              <a:latin typeface="Century Gothic" panose="020F0302020204030204"/>
            </a:endParaRPr>
          </a:p>
        </p:txBody>
      </p:sp>
      <p:sp>
        <p:nvSpPr>
          <p:cNvPr id="2" name="Rectangle 1"/>
          <p:cNvSpPr/>
          <p:nvPr/>
        </p:nvSpPr>
        <p:spPr>
          <a:xfrm>
            <a:off x="9363456" y="2468880"/>
            <a:ext cx="1975104"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9303402" y="2957504"/>
            <a:ext cx="1975104"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832242" y="3417630"/>
            <a:ext cx="4497942" cy="367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860281" y="3962405"/>
            <a:ext cx="2474070" cy="310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435850" y="4395743"/>
            <a:ext cx="2474070" cy="310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062933" y="4788714"/>
            <a:ext cx="2576150" cy="373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832242" y="5266906"/>
            <a:ext cx="4347254" cy="357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ular Callout 15"/>
          <p:cNvSpPr/>
          <p:nvPr/>
        </p:nvSpPr>
        <p:spPr>
          <a:xfrm>
            <a:off x="264786" y="4117888"/>
            <a:ext cx="3340984" cy="1341651"/>
          </a:xfrm>
          <a:prstGeom prst="wedgeRoundRectCallout">
            <a:avLst>
              <a:gd name="adj1" fmla="val -34128"/>
              <a:gd name="adj2" fmla="val 70295"/>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Both answers </a:t>
            </a:r>
            <a:r>
              <a:rPr lang="en-GB" sz="2000" dirty="0"/>
              <a:t>are correct here as </a:t>
            </a:r>
            <a:r>
              <a:rPr lang="fr-FR" sz="2000" b="1" dirty="0"/>
              <a:t>décider</a:t>
            </a:r>
            <a:r>
              <a:rPr lang="en-GB" sz="2000" b="1" dirty="0"/>
              <a:t> de </a:t>
            </a:r>
            <a:r>
              <a:rPr lang="en-GB" sz="2000" dirty="0"/>
              <a:t>can be followed by either a noun or a verb.</a:t>
            </a:r>
          </a:p>
        </p:txBody>
      </p:sp>
      <p:pic>
        <p:nvPicPr>
          <p:cNvPr id="1026" name="Picture 2" descr="Dragon Fruit, Fruit, Food, Produce, Ri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0055" y="232942"/>
            <a:ext cx="1269013" cy="958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shion, Historical, Gentleman, Menswea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2" b="96471" l="9402" r="89744"/>
                    </a14:imgEffect>
                  </a14:imgLayer>
                </a14:imgProps>
              </a:ext>
              <a:ext uri="{28A0092B-C50C-407E-A947-70E740481C1C}">
                <a14:useLocalDpi xmlns:a14="http://schemas.microsoft.com/office/drawing/2010/main" val="0"/>
              </a:ext>
            </a:extLst>
          </a:blip>
          <a:srcRect/>
          <a:stretch>
            <a:fillRect/>
          </a:stretch>
        </p:blipFill>
        <p:spPr bwMode="auto">
          <a:xfrm>
            <a:off x="11382408" y="4751220"/>
            <a:ext cx="527512" cy="15329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8625010" y="106717"/>
            <a:ext cx="2047875" cy="1057275"/>
          </a:xfrm>
          <a:prstGeom prst="rect">
            <a:avLst/>
          </a:prstGeom>
        </p:spPr>
      </p:pic>
    </p:spTree>
    <p:extLst>
      <p:ext uri="{BB962C8B-B14F-4D97-AF65-F5344CB8AC3E}">
        <p14:creationId xmlns:p14="http://schemas.microsoft.com/office/powerpoint/2010/main" val="425643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4013675" cy="861569"/>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fr-FR" sz="3600" b="1">
                <a:solidFill>
                  <a:schemeClr val="bg1"/>
                </a:solidFill>
                <a:latin typeface="Century Gothic" panose="020B0502020202020204" pitchFamily="34" charset="0"/>
              </a:rPr>
              <a:t>Des gros titres</a:t>
            </a:r>
            <a:endParaRPr lang="fr-FR" sz="3600" b="1">
              <a:solidFill>
                <a:schemeClr val="bg1"/>
              </a:solidFill>
              <a:latin typeface="+mj-lt"/>
            </a:endParaRPr>
          </a:p>
        </p:txBody>
      </p:sp>
      <p:sp>
        <p:nvSpPr>
          <p:cNvPr id="12"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24" name="TextBox 23"/>
          <p:cNvSpPr txBox="1"/>
          <p:nvPr/>
        </p:nvSpPr>
        <p:spPr>
          <a:xfrm rot="21238669">
            <a:off x="333871" y="1375319"/>
            <a:ext cx="5174004" cy="707886"/>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“I CAN’T KISS YOU ON THE CHEEK, THERE’S COVID”: THE PERFECT EXCUSE </a:t>
            </a:r>
          </a:p>
        </p:txBody>
      </p:sp>
      <p:sp>
        <p:nvSpPr>
          <p:cNvPr id="25" name="TextBox 24"/>
          <p:cNvSpPr txBox="1"/>
          <p:nvPr/>
        </p:nvSpPr>
        <p:spPr>
          <a:xfrm>
            <a:off x="1518940" y="2441198"/>
            <a:ext cx="3229558" cy="1015663"/>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MASKS ARE BECOMING OBLIGATORY ALL OVER FRANCE ON MONDAY</a:t>
            </a:r>
          </a:p>
        </p:txBody>
      </p:sp>
      <p:sp>
        <p:nvSpPr>
          <p:cNvPr id="26" name="TextBox 25"/>
          <p:cNvSpPr txBox="1"/>
          <p:nvPr/>
        </p:nvSpPr>
        <p:spPr>
          <a:xfrm rot="797576">
            <a:off x="8927800" y="1365582"/>
            <a:ext cx="3035887" cy="1631216"/>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GOVERNMENT DECIDES ON TEN DAYS’ ISOLATION FOR EVERY PERSON WITH A POSITIVE TEST</a:t>
            </a:r>
          </a:p>
        </p:txBody>
      </p:sp>
      <p:sp>
        <p:nvSpPr>
          <p:cNvPr id="27" name="TextBox 26"/>
          <p:cNvSpPr txBox="1"/>
          <p:nvPr/>
        </p:nvSpPr>
        <p:spPr>
          <a:xfrm rot="457120">
            <a:off x="443784" y="5221765"/>
            <a:ext cx="4094433" cy="707886"/>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COVID-19 VACCINE: A THIRD DOSE “PROBABLY” NECESSARY</a:t>
            </a:r>
          </a:p>
        </p:txBody>
      </p:sp>
      <p:sp>
        <p:nvSpPr>
          <p:cNvPr id="28" name="TextBox 27"/>
          <p:cNvSpPr txBox="1"/>
          <p:nvPr/>
        </p:nvSpPr>
        <p:spPr>
          <a:xfrm rot="21179336">
            <a:off x="5163770" y="4654164"/>
            <a:ext cx="3549667" cy="1323439"/>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IMPOSSIBLE TO TRAVEL: MORE THAN 7,000 FLIGHTS CANCELLED ON CHRISTMAS WEEKEND</a:t>
            </a:r>
          </a:p>
        </p:txBody>
      </p:sp>
      <p:sp>
        <p:nvSpPr>
          <p:cNvPr id="29" name="TextBox 28"/>
          <p:cNvSpPr txBox="1"/>
          <p:nvPr/>
        </p:nvSpPr>
        <p:spPr>
          <a:xfrm rot="393287">
            <a:off x="5772260" y="1312046"/>
            <a:ext cx="2767149" cy="1323439"/>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COVID-19 PANDEMIC CONTINUES TO AFFECT GLOBAL ECONOMY</a:t>
            </a:r>
          </a:p>
        </p:txBody>
      </p:sp>
      <p:sp>
        <p:nvSpPr>
          <p:cNvPr id="30" name="TextBox 29"/>
          <p:cNvSpPr txBox="1"/>
          <p:nvPr/>
        </p:nvSpPr>
        <p:spPr>
          <a:xfrm>
            <a:off x="1144288" y="3853729"/>
            <a:ext cx="4236130" cy="707886"/>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THE VERY RICH ARE MANAGING TO FLY IN PRIVATE JETS</a:t>
            </a:r>
          </a:p>
        </p:txBody>
      </p:sp>
      <p:sp>
        <p:nvSpPr>
          <p:cNvPr id="31" name="TextBox 30"/>
          <p:cNvSpPr txBox="1"/>
          <p:nvPr/>
        </p:nvSpPr>
        <p:spPr>
          <a:xfrm rot="484929">
            <a:off x="6136678" y="3117382"/>
            <a:ext cx="3888807" cy="1015663"/>
          </a:xfrm>
          <a:prstGeom prst="rect">
            <a:avLst/>
          </a:prstGeom>
          <a:solidFill>
            <a:schemeClr val="bg2"/>
          </a:solidFill>
        </p:spPr>
        <p:txBody>
          <a:bodyPr wrap="square" rtlCol="0">
            <a:spAutoFit/>
          </a:bodyPr>
          <a:lstStyle/>
          <a:p>
            <a:pPr algn="ctr"/>
            <a:r>
              <a:rPr lang="en-GB" sz="2000" dirty="0">
                <a:latin typeface="Baskerville Old Face" panose="02020602080505020303" pitchFamily="18" charset="0"/>
              </a:rPr>
              <a:t>BEACHES, PARKS AND GARDENS BANNED IN QUIBERON IN THE EVENINGS </a:t>
            </a:r>
          </a:p>
        </p:txBody>
      </p:sp>
      <p:grpSp>
        <p:nvGrpSpPr>
          <p:cNvPr id="1025" name="Group 1024"/>
          <p:cNvGrpSpPr/>
          <p:nvPr/>
        </p:nvGrpSpPr>
        <p:grpSpPr>
          <a:xfrm>
            <a:off x="9572104" y="4139768"/>
            <a:ext cx="2298649" cy="2088153"/>
            <a:chOff x="9230882" y="3853824"/>
            <a:chExt cx="2679038" cy="2313573"/>
          </a:xfrm>
        </p:grpSpPr>
        <p:pic>
          <p:nvPicPr>
            <p:cNvPr id="1026" name="Picture 2" descr="Newspaper, Journal, News,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0882" y="4546626"/>
              <a:ext cx="2679038" cy="1620771"/>
            </a:xfrm>
            <a:prstGeom prst="rect">
              <a:avLst/>
            </a:prstGeom>
            <a:noFill/>
            <a:extLst>
              <a:ext uri="{909E8E84-426E-40DD-AFC4-6F175D3DCCD1}">
                <a14:hiddenFill xmlns:a14="http://schemas.microsoft.com/office/drawing/2010/main">
                  <a:solidFill>
                    <a:srgbClr val="FFFFFF"/>
                  </a:solidFill>
                </a14:hiddenFill>
              </a:ext>
            </a:extLst>
          </p:spPr>
        </p:pic>
        <p:sp>
          <p:nvSpPr>
            <p:cNvPr id="1024" name="Explosion 1 1023"/>
            <p:cNvSpPr/>
            <p:nvPr/>
          </p:nvSpPr>
          <p:spPr>
            <a:xfrm>
              <a:off x="10048734" y="3853824"/>
              <a:ext cx="1632445" cy="1279570"/>
            </a:xfrm>
            <a:prstGeom prst="irregularSeal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Action Button: Custom 16">
            <a:hlinkClick r:id="" action="ppaction://noaction" highlightClick="1">
              <a:snd r:embed="rId5" name="slide 5_vaccin contre.wav"/>
            </a:hlinkClick>
            <a:extLst>
              <a:ext uri="{FF2B5EF4-FFF2-40B4-BE49-F238E27FC236}">
                <a16:creationId xmlns:a16="http://schemas.microsoft.com/office/drawing/2014/main" id="{00B3E4C1-DFF4-46C3-8013-784275E7AA6B}"/>
              </a:ext>
            </a:extLst>
          </p:cNvPr>
          <p:cNvSpPr/>
          <p:nvPr/>
        </p:nvSpPr>
        <p:spPr>
          <a:xfrm>
            <a:off x="4313458"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6" name="slide 5_impossible de voyager.wav"/>
            </a:hlinkClick>
            <a:extLst>
              <a:ext uri="{FF2B5EF4-FFF2-40B4-BE49-F238E27FC236}">
                <a16:creationId xmlns:a16="http://schemas.microsoft.com/office/drawing/2014/main" id="{5B92A95F-523A-4E36-B65E-94DAE9FBB368}"/>
              </a:ext>
            </a:extLst>
          </p:cNvPr>
          <p:cNvSpPr/>
          <p:nvPr/>
        </p:nvSpPr>
        <p:spPr>
          <a:xfrm>
            <a:off x="4819109"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7" name="slide 5_lundi le masque.wav"/>
            </a:hlinkClick>
            <a:extLst>
              <a:ext uri="{FF2B5EF4-FFF2-40B4-BE49-F238E27FC236}">
                <a16:creationId xmlns:a16="http://schemas.microsoft.com/office/drawing/2014/main" id="{D4B491BE-DEE1-4BAB-B62E-08BEC8F84C2F}"/>
              </a:ext>
            </a:extLst>
          </p:cNvPr>
          <p:cNvSpPr/>
          <p:nvPr/>
        </p:nvSpPr>
        <p:spPr>
          <a:xfrm>
            <a:off x="5290241"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8" name="slide 5_la pandemie.wav"/>
            </a:hlinkClick>
            <a:extLst>
              <a:ext uri="{FF2B5EF4-FFF2-40B4-BE49-F238E27FC236}">
                <a16:creationId xmlns:a16="http://schemas.microsoft.com/office/drawing/2014/main" id="{7C5D1C98-B338-48C7-A0D6-9CC93C596CA9}"/>
              </a:ext>
            </a:extLst>
          </p:cNvPr>
          <p:cNvSpPr/>
          <p:nvPr/>
        </p:nvSpPr>
        <p:spPr>
          <a:xfrm>
            <a:off x="5786134"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9" name="slide 5_le gouvernement.wav"/>
            </a:hlinkClick>
            <a:extLst>
              <a:ext uri="{FF2B5EF4-FFF2-40B4-BE49-F238E27FC236}">
                <a16:creationId xmlns:a16="http://schemas.microsoft.com/office/drawing/2014/main" id="{735F5EA0-D015-4C01-9444-94092DE5E112}"/>
              </a:ext>
            </a:extLst>
          </p:cNvPr>
          <p:cNvSpPr/>
          <p:nvPr/>
        </p:nvSpPr>
        <p:spPr>
          <a:xfrm>
            <a:off x="6282027"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10" name="slide 5_je ne peux pas.wav"/>
            </a:hlinkClick>
            <a:extLst>
              <a:ext uri="{FF2B5EF4-FFF2-40B4-BE49-F238E27FC236}">
                <a16:creationId xmlns:a16="http://schemas.microsoft.com/office/drawing/2014/main" id="{C85FFF45-DBEA-4B31-808F-B9B100F63A1A}"/>
              </a:ext>
            </a:extLst>
          </p:cNvPr>
          <p:cNvSpPr/>
          <p:nvPr/>
        </p:nvSpPr>
        <p:spPr>
          <a:xfrm>
            <a:off x="6753159"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1" name="slide 5_les tres riches.wav"/>
            </a:hlinkClick>
            <a:extLst>
              <a:ext uri="{FF2B5EF4-FFF2-40B4-BE49-F238E27FC236}">
                <a16:creationId xmlns:a16="http://schemas.microsoft.com/office/drawing/2014/main" id="{C30A216B-AEBB-4E5C-9D72-F3186157431E}"/>
              </a:ext>
            </a:extLst>
          </p:cNvPr>
          <p:cNvSpPr/>
          <p:nvPr/>
        </p:nvSpPr>
        <p:spPr>
          <a:xfrm>
            <a:off x="7224291"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2" name="slide 5_plages parcs.wav"/>
            </a:hlinkClick>
            <a:extLst>
              <a:ext uri="{FF2B5EF4-FFF2-40B4-BE49-F238E27FC236}">
                <a16:creationId xmlns:a16="http://schemas.microsoft.com/office/drawing/2014/main" id="{B283615F-33BB-4FCE-934D-0B85B4100205}"/>
              </a:ext>
            </a:extLst>
          </p:cNvPr>
          <p:cNvSpPr/>
          <p:nvPr/>
        </p:nvSpPr>
        <p:spPr>
          <a:xfrm>
            <a:off x="7720184" y="6414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5"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rot="21225234">
            <a:off x="217478" y="1441994"/>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6"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rot="308872">
            <a:off x="5820071" y="221176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7"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rot="823399">
            <a:off x="11457594" y="298088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8"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a:off x="4576226" y="3203704"/>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49"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rot="519064">
            <a:off x="9803993" y="3527377"/>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0"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a:off x="1042474" y="4230416"/>
            <a:ext cx="396000" cy="404179"/>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1"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rot="621706">
            <a:off x="4345842" y="5377707"/>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52"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rot="21112116">
            <a:off x="8480367" y="5153691"/>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53" name="Rounded Rectangle 46">
            <a:extLst>
              <a:ext uri="{FF2B5EF4-FFF2-40B4-BE49-F238E27FC236}">
                <a16:creationId xmlns:a16="http://schemas.microsoft.com/office/drawing/2014/main" id="{FB09667E-50A2-4099-B9F5-10D9728BF65D}"/>
              </a:ext>
            </a:extLst>
          </p:cNvPr>
          <p:cNvSpPr/>
          <p:nvPr/>
        </p:nvSpPr>
        <p:spPr>
          <a:xfrm>
            <a:off x="4218770" y="191406"/>
            <a:ext cx="5601122" cy="66392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probablement</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probably</a:t>
            </a:r>
            <a:r>
              <a:rPr lang="fr-FR" sz="2000" dirty="0">
                <a:solidFill>
                  <a:prstClr val="white"/>
                </a:solidFill>
                <a:latin typeface="Century Gothic" panose="020B0502020202020204" pitchFamily="34" charset="0"/>
              </a:rPr>
              <a:t> | </a:t>
            </a:r>
            <a:r>
              <a:rPr lang="fr-FR" sz="2000" b="1" dirty="0">
                <a:solidFill>
                  <a:prstClr val="white"/>
                </a:solidFill>
                <a:latin typeface="Century Gothic" panose="020B0502020202020204" pitchFamily="34" charset="0"/>
              </a:rPr>
              <a:t>privé</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private</a:t>
            </a:r>
          </a:p>
          <a:p>
            <a:pPr lvl="0" algn="ctr">
              <a:defRPr/>
            </a:pPr>
            <a:r>
              <a:rPr lang="fr-FR" sz="2000" dirty="0">
                <a:solidFill>
                  <a:prstClr val="white"/>
                </a:solidFill>
                <a:latin typeface="Century Gothic" panose="020B0502020202020204" pitchFamily="34" charset="0"/>
              </a:rPr>
              <a:t> </a:t>
            </a:r>
            <a:r>
              <a:rPr lang="fr-FR" sz="2000" b="1" dirty="0">
                <a:solidFill>
                  <a:prstClr val="white"/>
                </a:solidFill>
                <a:latin typeface="Century Gothic" panose="020B0502020202020204" pitchFamily="34" charset="0"/>
              </a:rPr>
              <a:t>obligatoire</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obligatory</a:t>
            </a:r>
            <a:r>
              <a:rPr lang="fr-FR" sz="2000" dirty="0">
                <a:solidFill>
                  <a:prstClr val="white"/>
                </a:solidFill>
                <a:latin typeface="Century Gothic" panose="020B0502020202020204" pitchFamily="34" charset="0"/>
              </a:rPr>
              <a:t> | </a:t>
            </a:r>
            <a:r>
              <a:rPr lang="fr-FR" sz="2000" b="1" dirty="0">
                <a:solidFill>
                  <a:prstClr val="white"/>
                </a:solidFill>
                <a:latin typeface="Century Gothic" panose="020B0502020202020204" pitchFamily="34" charset="0"/>
              </a:rPr>
              <a:t>parfait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perfect</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4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4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4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4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5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592186" cy="707849"/>
          </a:xfrm>
        </p:spPr>
        <p:txBody>
          <a:bodyPr>
            <a:normAutofit/>
          </a:bodyPr>
          <a:lstStyle/>
          <a:p>
            <a:r>
              <a:rPr lang="fr-FR" sz="3600" b="1" dirty="0">
                <a:solidFill>
                  <a:schemeClr val="bg1"/>
                </a:solidFill>
              </a:rPr>
              <a:t>il est + adjective + de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5" name="TextBox 4">
            <a:extLst>
              <a:ext uri="{FF2B5EF4-FFF2-40B4-BE49-F238E27FC236}">
                <a16:creationId xmlns:a16="http://schemas.microsoft.com/office/drawing/2014/main" id="{A2AECFFE-55D9-ED46-9E49-F19805C09A6A}"/>
              </a:ext>
            </a:extLst>
          </p:cNvPr>
          <p:cNvSpPr txBox="1"/>
          <p:nvPr/>
        </p:nvSpPr>
        <p:spPr>
          <a:xfrm>
            <a:off x="180000" y="1296000"/>
            <a:ext cx="1172992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104F75"/>
                </a:solidFill>
                <a:latin typeface="Century Gothic" panose="020F0302020204030204"/>
              </a:rPr>
              <a:t>In grammar, the word ‘</a:t>
            </a:r>
            <a:r>
              <a:rPr lang="en-US" sz="2200" b="1" dirty="0">
                <a:solidFill>
                  <a:srgbClr val="104F75"/>
                </a:solidFill>
                <a:latin typeface="Century Gothic" panose="020F0302020204030204"/>
              </a:rPr>
              <a:t>impersonal</a:t>
            </a:r>
            <a:r>
              <a:rPr lang="en-US" sz="2200" dirty="0">
                <a:solidFill>
                  <a:srgbClr val="104F75"/>
                </a:solidFill>
                <a:latin typeface="Century Gothic" panose="020F0302020204030204"/>
              </a:rPr>
              <a:t>’ does not mean ‘unfriendly!’ It means that a statement applies to </a:t>
            </a:r>
            <a:r>
              <a:rPr lang="en-US" sz="2200" b="1" dirty="0">
                <a:solidFill>
                  <a:srgbClr val="104F75"/>
                </a:solidFill>
                <a:latin typeface="Century Gothic" panose="020F0302020204030204"/>
              </a:rPr>
              <a:t>everyone</a:t>
            </a:r>
            <a:r>
              <a:rPr lang="en-US" sz="2200" dirty="0">
                <a:solidFill>
                  <a:srgbClr val="104F75"/>
                </a:solidFill>
                <a:latin typeface="Century Gothic" panose="020F0302020204030204"/>
              </a:rPr>
              <a:t>, rather than a specific person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104F75"/>
                </a:solidFill>
                <a:latin typeface="Century Gothic" panose="020F0302020204030204"/>
              </a:rPr>
              <a:t>You already know how to use an </a:t>
            </a:r>
            <a:r>
              <a:rPr lang="en-US" sz="2200" b="1" dirty="0">
                <a:solidFill>
                  <a:srgbClr val="104F75"/>
                </a:solidFill>
                <a:latin typeface="Century Gothic" panose="020F0302020204030204"/>
              </a:rPr>
              <a:t>impersonal pronoun</a:t>
            </a:r>
            <a:r>
              <a:rPr lang="en-US" sz="2200" dirty="0">
                <a:solidFill>
                  <a:srgbClr val="104F75"/>
                </a:solidFill>
                <a:latin typeface="Century Gothic" panose="020F0302020204030204"/>
              </a:rPr>
              <a:t>, ‘</a:t>
            </a:r>
            <a:r>
              <a:rPr lang="en-US" sz="2200" b="1" dirty="0">
                <a:solidFill>
                  <a:srgbClr val="104F75"/>
                </a:solidFill>
                <a:latin typeface="Century Gothic" panose="020F0302020204030204"/>
              </a:rPr>
              <a:t>on</a:t>
            </a:r>
            <a:r>
              <a:rPr lang="en-US" sz="2200" dirty="0">
                <a:solidFill>
                  <a:srgbClr val="104F75"/>
                </a:solidFill>
                <a:latin typeface="Century Gothic" panose="020F0302020204030204"/>
              </a:rPr>
              <a:t>’, to talk about what </a:t>
            </a:r>
            <a:r>
              <a:rPr lang="en-US" sz="2200" b="1" dirty="0">
                <a:solidFill>
                  <a:srgbClr val="104F75"/>
                </a:solidFill>
                <a:latin typeface="Century Gothic" panose="020F0302020204030204"/>
              </a:rPr>
              <a:t>people in general </a:t>
            </a:r>
            <a:r>
              <a:rPr lang="en-US" sz="2200" dirty="0">
                <a:solidFill>
                  <a:srgbClr val="104F75"/>
                </a:solidFill>
                <a:latin typeface="Century Gothic" panose="020F0302020204030204"/>
              </a:rPr>
              <a:t>do. It is followed by a verb in </a:t>
            </a:r>
            <a:r>
              <a:rPr lang="en-US" sz="2200" b="1" dirty="0">
                <a:solidFill>
                  <a:srgbClr val="104F75"/>
                </a:solidFill>
                <a:latin typeface="Century Gothic" panose="020F0302020204030204"/>
              </a:rPr>
              <a:t>short form</a:t>
            </a:r>
            <a:r>
              <a:rPr lang="en-US" sz="2200" dirty="0">
                <a:solidFill>
                  <a:srgbClr val="104F75"/>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lvl="0"/>
            <a:r>
              <a:rPr lang="fr-FR" sz="2200" b="1" dirty="0">
                <a:solidFill>
                  <a:srgbClr val="E87D1E"/>
                </a:solidFill>
                <a:latin typeface="Century Gothic" panose="020F0302020204030204"/>
              </a:rPr>
              <a:t>On</a:t>
            </a:r>
            <a:r>
              <a:rPr lang="fr-FR" sz="2200" i="1" dirty="0">
                <a:solidFill>
                  <a:srgbClr val="4472C4">
                    <a:lumMod val="50000"/>
                  </a:srgbClr>
                </a:solidFill>
                <a:latin typeface="Century Gothic" panose="020F0302020204030204"/>
              </a:rPr>
              <a:t> </a:t>
            </a:r>
            <a:r>
              <a:rPr lang="fr-FR" sz="2200" dirty="0">
                <a:solidFill>
                  <a:srgbClr val="104F75"/>
                </a:solidFill>
                <a:latin typeface="Century Gothic" panose="020F0302020204030204"/>
              </a:rPr>
              <a:t>port</a:t>
            </a:r>
            <a:r>
              <a:rPr lang="fr-FR" sz="2200" b="1" dirty="0">
                <a:solidFill>
                  <a:srgbClr val="104F75"/>
                </a:solidFill>
                <a:latin typeface="Century Gothic" panose="020F0302020204030204"/>
              </a:rPr>
              <a:t>e</a:t>
            </a:r>
            <a:r>
              <a:rPr lang="fr-FR" sz="2200" dirty="0">
                <a:solidFill>
                  <a:srgbClr val="104F75"/>
                </a:solidFill>
                <a:latin typeface="Century Gothic" panose="020F0302020204030204"/>
              </a:rPr>
              <a:t> des </a:t>
            </a:r>
            <a:r>
              <a:rPr lang="fr-FR" sz="2200" dirty="0">
                <a:solidFill>
                  <a:srgbClr val="104F75"/>
                </a:solidFill>
              </a:rPr>
              <a:t>masques ici.</a:t>
            </a:r>
            <a:r>
              <a:rPr lang="fr-FR" sz="2200" dirty="0">
                <a:solidFill>
                  <a:srgbClr val="104F75"/>
                </a:solidFill>
                <a:latin typeface="Century Gothic" panose="020F0302020204030204"/>
              </a:rPr>
              <a:t>	</a:t>
            </a:r>
            <a:r>
              <a:rPr lang="en-US" sz="2200" dirty="0">
                <a:solidFill>
                  <a:srgbClr val="4472C4">
                    <a:lumMod val="50000"/>
                  </a:srgbClr>
                </a:solidFill>
                <a:latin typeface="Century Gothic" panose="020F0302020204030204"/>
              </a:rPr>
              <a:t>			</a:t>
            </a:r>
            <a:r>
              <a:rPr lang="en-US" sz="2200" b="1" dirty="0">
                <a:solidFill>
                  <a:srgbClr val="E87D1E"/>
                </a:solidFill>
                <a:latin typeface="Century Gothic" panose="020F0302020204030204"/>
              </a:rPr>
              <a:t>People</a:t>
            </a:r>
            <a:r>
              <a:rPr lang="en-US" sz="2200" dirty="0">
                <a:solidFill>
                  <a:srgbClr val="4472C4">
                    <a:lumMod val="50000"/>
                  </a:srgbClr>
                </a:solidFill>
                <a:latin typeface="Century Gothic" panose="020F0302020204030204"/>
              </a:rPr>
              <a:t> </a:t>
            </a:r>
            <a:r>
              <a:rPr lang="en-US" sz="2200" b="1" dirty="0">
                <a:solidFill>
                  <a:srgbClr val="104F75"/>
                </a:solidFill>
                <a:latin typeface="Century Gothic" panose="020F0302020204030204"/>
              </a:rPr>
              <a:t>wear</a:t>
            </a:r>
            <a:r>
              <a:rPr lang="en-US" sz="2200" dirty="0">
                <a:solidFill>
                  <a:srgbClr val="104F75"/>
                </a:solidFill>
                <a:latin typeface="Century Gothic" panose="020F0302020204030204"/>
              </a:rPr>
              <a:t> masks here.</a:t>
            </a:r>
          </a:p>
          <a:p>
            <a:pPr lvl="0"/>
            <a:endParaRPr lang="en-US" sz="2200" dirty="0">
              <a:solidFill>
                <a:srgbClr val="4472C4">
                  <a:lumMod val="50000"/>
                </a:srgbClr>
              </a:solidFill>
              <a:latin typeface="Century Gothic" panose="020F0302020204030204"/>
            </a:endParaRPr>
          </a:p>
          <a:p>
            <a:pPr lvl="0"/>
            <a:r>
              <a:rPr lang="en-US" sz="2200" dirty="0">
                <a:solidFill>
                  <a:srgbClr val="104F75"/>
                </a:solidFill>
                <a:latin typeface="Century Gothic" panose="020F0302020204030204"/>
              </a:rPr>
              <a:t>Another way to talk about how things are for people in general is to use an </a:t>
            </a:r>
            <a:r>
              <a:rPr lang="en-US" sz="2200" b="1" dirty="0">
                <a:solidFill>
                  <a:srgbClr val="104F75"/>
                </a:solidFill>
                <a:latin typeface="Century Gothic" panose="020F0302020204030204"/>
              </a:rPr>
              <a:t>impersonal expression</a:t>
            </a:r>
            <a:r>
              <a:rPr lang="en-US" sz="2200" dirty="0">
                <a:solidFill>
                  <a:srgbClr val="104F75"/>
                </a:solidFill>
                <a:latin typeface="Century Gothic" panose="020F0302020204030204"/>
              </a:rPr>
              <a:t> with </a:t>
            </a:r>
            <a:r>
              <a:rPr lang="fr-FR" sz="2200" b="1" dirty="0">
                <a:solidFill>
                  <a:srgbClr val="E87D1E"/>
                </a:solidFill>
                <a:latin typeface="Century Gothic" panose="020F0302020204030204"/>
              </a:rPr>
              <a:t>il est </a:t>
            </a:r>
            <a:r>
              <a:rPr lang="en-US" sz="2200" b="1" dirty="0">
                <a:solidFill>
                  <a:srgbClr val="4472C4">
                    <a:lumMod val="50000"/>
                  </a:srgbClr>
                </a:solidFill>
                <a:latin typeface="Century Gothic" panose="020F0302020204030204"/>
              </a:rPr>
              <a:t>+</a:t>
            </a:r>
            <a:r>
              <a:rPr lang="en-US" sz="2200" dirty="0">
                <a:solidFill>
                  <a:srgbClr val="4472C4">
                    <a:lumMod val="50000"/>
                  </a:srgbClr>
                </a:solidFill>
                <a:latin typeface="Century Gothic" panose="020F0302020204030204"/>
              </a:rPr>
              <a:t> </a:t>
            </a:r>
            <a:r>
              <a:rPr lang="en-US" sz="2200" b="1" dirty="0">
                <a:solidFill>
                  <a:srgbClr val="E87D1E"/>
                </a:solidFill>
                <a:latin typeface="Century Gothic" panose="020F0302020204030204"/>
              </a:rPr>
              <a:t>adjective</a:t>
            </a:r>
            <a:r>
              <a:rPr lang="en-US" sz="2200" b="1" dirty="0">
                <a:solidFill>
                  <a:srgbClr val="4472C4">
                    <a:lumMod val="50000"/>
                  </a:srgbClr>
                </a:solidFill>
                <a:latin typeface="Century Gothic" panose="020F0302020204030204"/>
              </a:rPr>
              <a:t> + </a:t>
            </a:r>
            <a:r>
              <a:rPr lang="en-US" sz="2200" b="1" dirty="0">
                <a:solidFill>
                  <a:srgbClr val="E87D1E"/>
                </a:solidFill>
                <a:latin typeface="Century Gothic" panose="020F0302020204030204"/>
              </a:rPr>
              <a:t>de</a:t>
            </a:r>
            <a:r>
              <a:rPr lang="en-US" sz="2200" dirty="0">
                <a:solidFill>
                  <a:srgbClr val="4472C4">
                    <a:lumMod val="50000"/>
                  </a:srgbClr>
                </a:solidFill>
                <a:latin typeface="Century Gothic" panose="020F0302020204030204"/>
              </a:rPr>
              <a:t>:</a:t>
            </a:r>
          </a:p>
          <a:p>
            <a:pPr lvl="0">
              <a:defRPr/>
            </a:pPr>
            <a:endParaRPr lang="en-US" sz="2200" dirty="0">
              <a:solidFill>
                <a:srgbClr val="4472C4">
                  <a:lumMod val="50000"/>
                </a:srgbClr>
              </a:solidFill>
            </a:endParaRPr>
          </a:p>
          <a:p>
            <a:r>
              <a:rPr lang="fr-FR" sz="2200" b="1" dirty="0">
                <a:solidFill>
                  <a:srgbClr val="E87D1E"/>
                </a:solidFill>
              </a:rPr>
              <a:t>Il est</a:t>
            </a:r>
            <a:r>
              <a:rPr lang="fr-FR" sz="2200" i="1" dirty="0">
                <a:solidFill>
                  <a:srgbClr val="4472C4">
                    <a:lumMod val="50000"/>
                  </a:srgbClr>
                </a:solidFill>
              </a:rPr>
              <a:t> </a:t>
            </a:r>
            <a:r>
              <a:rPr lang="fr-FR" sz="2200" b="1" dirty="0">
                <a:solidFill>
                  <a:srgbClr val="E87D1E"/>
                </a:solidFill>
              </a:rPr>
              <a:t>nécessaire de</a:t>
            </a:r>
            <a:r>
              <a:rPr lang="fr-FR" sz="2200" i="1" dirty="0">
                <a:solidFill>
                  <a:srgbClr val="4472C4">
                    <a:lumMod val="50000"/>
                  </a:srgbClr>
                </a:solidFill>
              </a:rPr>
              <a:t> </a:t>
            </a:r>
            <a:r>
              <a:rPr lang="fr-FR" sz="2200" dirty="0">
                <a:solidFill>
                  <a:srgbClr val="104F75"/>
                </a:solidFill>
              </a:rPr>
              <a:t>port</a:t>
            </a:r>
            <a:r>
              <a:rPr lang="fr-FR" sz="2200" b="1" dirty="0">
                <a:solidFill>
                  <a:srgbClr val="104F75"/>
                </a:solidFill>
              </a:rPr>
              <a:t>er</a:t>
            </a:r>
            <a:r>
              <a:rPr lang="fr-FR" sz="2200" dirty="0">
                <a:solidFill>
                  <a:srgbClr val="104F75"/>
                </a:solidFill>
              </a:rPr>
              <a:t> des masques ici</a:t>
            </a:r>
            <a:r>
              <a:rPr lang="en-US" sz="2200" dirty="0">
                <a:solidFill>
                  <a:srgbClr val="104F75"/>
                </a:solidFill>
              </a:rPr>
              <a:t>.</a:t>
            </a:r>
            <a:r>
              <a:rPr lang="en-US" sz="2200" dirty="0">
                <a:solidFill>
                  <a:srgbClr val="4472C4">
                    <a:lumMod val="50000"/>
                  </a:srgbClr>
                </a:solidFill>
              </a:rPr>
              <a:t>	</a:t>
            </a:r>
            <a:r>
              <a:rPr lang="en-US" sz="2200" b="1" dirty="0">
                <a:solidFill>
                  <a:srgbClr val="E87D1E"/>
                </a:solidFill>
              </a:rPr>
              <a:t>It is necessary to </a:t>
            </a:r>
            <a:r>
              <a:rPr lang="en-US" sz="2200" b="1" dirty="0">
                <a:solidFill>
                  <a:srgbClr val="104F75"/>
                </a:solidFill>
              </a:rPr>
              <a:t>wear </a:t>
            </a:r>
            <a:r>
              <a:rPr lang="en-US" sz="2200" dirty="0">
                <a:solidFill>
                  <a:srgbClr val="104F75"/>
                </a:solidFill>
              </a:rPr>
              <a:t>masks here.</a:t>
            </a:r>
          </a:p>
          <a:p>
            <a:endParaRPr lang="en-US" sz="2200" i="1" dirty="0">
              <a:solidFill>
                <a:srgbClr val="4472C4">
                  <a:lumMod val="50000"/>
                </a:srgbClr>
              </a:solidFill>
              <a:latin typeface="Century Gothic" panose="020F0302020204030204"/>
            </a:endParaRPr>
          </a:p>
          <a:p>
            <a:r>
              <a:rPr lang="en-US" sz="2200" dirty="0">
                <a:solidFill>
                  <a:srgbClr val="104F75"/>
                </a:solidFill>
                <a:latin typeface="Century Gothic" panose="020F0302020204030204"/>
              </a:rPr>
              <a:t>Like </a:t>
            </a:r>
            <a:r>
              <a:rPr lang="en-US" sz="2200" b="1" dirty="0">
                <a:solidFill>
                  <a:srgbClr val="104F75"/>
                </a:solidFill>
                <a:latin typeface="Century Gothic" panose="020F0302020204030204"/>
              </a:rPr>
              <a:t>verbs with de</a:t>
            </a:r>
            <a:r>
              <a:rPr lang="en-US" sz="2200" dirty="0">
                <a:solidFill>
                  <a:srgbClr val="104F75"/>
                </a:solidFill>
                <a:latin typeface="Century Gothic" panose="020F0302020204030204"/>
              </a:rPr>
              <a:t>, </a:t>
            </a:r>
            <a:r>
              <a:rPr lang="en-US" sz="2200" b="1" dirty="0">
                <a:solidFill>
                  <a:srgbClr val="104F75"/>
                </a:solidFill>
                <a:latin typeface="Century Gothic" panose="020F0302020204030204"/>
              </a:rPr>
              <a:t>impersonal expressions with de </a:t>
            </a:r>
            <a:r>
              <a:rPr lang="en-US" sz="2200" dirty="0">
                <a:solidFill>
                  <a:srgbClr val="104F75"/>
                </a:solidFill>
                <a:latin typeface="Century Gothic" panose="020F0302020204030204"/>
              </a:rPr>
              <a:t>are followed by verbs in </a:t>
            </a:r>
            <a:r>
              <a:rPr lang="en-US" sz="2200" b="1" dirty="0">
                <a:solidFill>
                  <a:srgbClr val="104F75"/>
                </a:solidFill>
                <a:latin typeface="Century Gothic" panose="020F0302020204030204"/>
              </a:rPr>
              <a:t>long form.</a:t>
            </a:r>
            <a:endParaRPr lang="en-US" sz="2200" dirty="0">
              <a:solidFill>
                <a:srgbClr val="104F75"/>
              </a:solidFill>
              <a:latin typeface="Century Gothic" panose="020F0302020204030204"/>
            </a:endParaRPr>
          </a:p>
        </p:txBody>
      </p:sp>
      <p:pic>
        <p:nvPicPr>
          <p:cNvPr id="4100" name="Picture 4" descr="Crowd, People, Silhouettes, Group Of People, Gro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318" y="-779372"/>
            <a:ext cx="2676128" cy="178408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a:xfrm>
            <a:off x="605085" y="3869226"/>
            <a:ext cx="2933245" cy="1050246"/>
          </a:xfrm>
          <a:prstGeom prst="wedgeRoundRectCallout">
            <a:avLst>
              <a:gd name="adj1" fmla="val -21074"/>
              <a:gd name="adj2" fmla="val 63432"/>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Adjectives in </a:t>
            </a:r>
            <a:r>
              <a:rPr lang="en-GB" b="1" dirty="0"/>
              <a:t>impersonal phrases </a:t>
            </a:r>
            <a:r>
              <a:rPr lang="en-GB" dirty="0"/>
              <a:t>are </a:t>
            </a:r>
            <a:r>
              <a:rPr lang="en-GB" b="1" dirty="0"/>
              <a:t>always</a:t>
            </a:r>
            <a:r>
              <a:rPr lang="en-GB" dirty="0"/>
              <a:t> in the </a:t>
            </a:r>
            <a:r>
              <a:rPr lang="en-GB" b="1" dirty="0"/>
              <a:t>masculine </a:t>
            </a:r>
            <a:r>
              <a:rPr lang="en-GB" dirty="0"/>
              <a:t>form.</a:t>
            </a:r>
            <a:endParaRPr lang="en-GB" b="1" dirty="0"/>
          </a:p>
        </p:txBody>
      </p:sp>
      <p:sp>
        <p:nvSpPr>
          <p:cNvPr id="10" name="Rounded Rectangular Callout 9"/>
          <p:cNvSpPr/>
          <p:nvPr/>
        </p:nvSpPr>
        <p:spPr>
          <a:xfrm>
            <a:off x="5909589" y="3869226"/>
            <a:ext cx="3969907" cy="1050246"/>
          </a:xfrm>
          <a:prstGeom prst="wedgeRoundRectCallout">
            <a:avLst>
              <a:gd name="adj1" fmla="val -21074"/>
              <a:gd name="adj2" fmla="val 63432"/>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In </a:t>
            </a:r>
            <a:r>
              <a:rPr lang="en-GB" b="1" dirty="0"/>
              <a:t>impersonal phrases with </a:t>
            </a:r>
            <a:r>
              <a:rPr lang="fr-FR" b="1" i="1" dirty="0"/>
              <a:t>il est </a:t>
            </a:r>
            <a:r>
              <a:rPr lang="en-GB" b="1" dirty="0"/>
              <a:t>+ adjective + </a:t>
            </a:r>
            <a:r>
              <a:rPr lang="en-GB" b="1" i="1" dirty="0"/>
              <a:t>de</a:t>
            </a:r>
            <a:r>
              <a:rPr lang="en-GB" dirty="0"/>
              <a:t>, ‘</a:t>
            </a:r>
            <a:r>
              <a:rPr lang="fr-FR" dirty="0"/>
              <a:t>il</a:t>
            </a:r>
            <a:r>
              <a:rPr lang="en-GB" dirty="0"/>
              <a:t>’ normally means ‘it’ (and </a:t>
            </a:r>
            <a:r>
              <a:rPr lang="en-GB" b="1" dirty="0"/>
              <a:t>never</a:t>
            </a:r>
            <a:r>
              <a:rPr lang="en-GB" dirty="0"/>
              <a:t> means ‘he’).</a:t>
            </a:r>
            <a:endParaRPr lang="en-GB" b="1" dirty="0"/>
          </a:p>
        </p:txBody>
      </p:sp>
    </p:spTree>
    <p:extLst>
      <p:ext uri="{BB962C8B-B14F-4D97-AF65-F5344CB8AC3E}">
        <p14:creationId xmlns:p14="http://schemas.microsoft.com/office/powerpoint/2010/main" val="2962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3506400" y="51660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important</a:t>
            </a:r>
          </a:p>
        </p:txBody>
      </p:sp>
      <p:sp>
        <p:nvSpPr>
          <p:cNvPr id="40" name="TextBox 39"/>
          <p:cNvSpPr txBox="1"/>
          <p:nvPr/>
        </p:nvSpPr>
        <p:spPr>
          <a:xfrm>
            <a:off x="3506400" y="51660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difficult</a:t>
            </a:r>
          </a:p>
        </p:txBody>
      </p:sp>
      <p:sp>
        <p:nvSpPr>
          <p:cNvPr id="44" name="TextBox 43"/>
          <p:cNvSpPr txBox="1"/>
          <p:nvPr/>
        </p:nvSpPr>
        <p:spPr>
          <a:xfrm>
            <a:off x="3506400" y="51660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useful</a:t>
            </a:r>
          </a:p>
        </p:txBody>
      </p:sp>
      <p:sp>
        <p:nvSpPr>
          <p:cNvPr id="48" name="TextBox 47"/>
          <p:cNvSpPr txBox="1"/>
          <p:nvPr/>
        </p:nvSpPr>
        <p:spPr>
          <a:xfrm>
            <a:off x="3506400" y="51660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possible</a:t>
            </a:r>
          </a:p>
        </p:txBody>
      </p:sp>
      <p:sp>
        <p:nvSpPr>
          <p:cNvPr id="52" name="TextBox 51"/>
          <p:cNvSpPr txBox="1"/>
          <p:nvPr/>
        </p:nvSpPr>
        <p:spPr>
          <a:xfrm>
            <a:off x="3506400" y="51660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good</a:t>
            </a:r>
          </a:p>
        </p:txBody>
      </p:sp>
      <p:sp>
        <p:nvSpPr>
          <p:cNvPr id="61" name="TextBox 60"/>
          <p:cNvSpPr txBox="1"/>
          <p:nvPr/>
        </p:nvSpPr>
        <p:spPr>
          <a:xfrm>
            <a:off x="3506400" y="51660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easy</a:t>
            </a:r>
          </a:p>
        </p:txBody>
      </p:sp>
      <p:sp>
        <p:nvSpPr>
          <p:cNvPr id="39" name="TextBox 38"/>
          <p:cNvSpPr txBox="1"/>
          <p:nvPr/>
        </p:nvSpPr>
        <p:spPr>
          <a:xfrm>
            <a:off x="3506400" y="44748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important</a:t>
            </a:r>
          </a:p>
        </p:txBody>
      </p:sp>
      <p:sp>
        <p:nvSpPr>
          <p:cNvPr id="42" name="TextBox 41"/>
          <p:cNvSpPr txBox="1"/>
          <p:nvPr/>
        </p:nvSpPr>
        <p:spPr>
          <a:xfrm>
            <a:off x="3506400" y="44748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facile</a:t>
            </a:r>
          </a:p>
        </p:txBody>
      </p:sp>
      <p:sp>
        <p:nvSpPr>
          <p:cNvPr id="46" name="TextBox 45"/>
          <p:cNvSpPr txBox="1"/>
          <p:nvPr/>
        </p:nvSpPr>
        <p:spPr>
          <a:xfrm>
            <a:off x="3506400" y="44748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utile</a:t>
            </a:r>
          </a:p>
        </p:txBody>
      </p:sp>
      <p:sp>
        <p:nvSpPr>
          <p:cNvPr id="69" name="TextBox 68"/>
          <p:cNvSpPr txBox="1"/>
          <p:nvPr/>
        </p:nvSpPr>
        <p:spPr>
          <a:xfrm>
            <a:off x="3506400" y="44748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impossible</a:t>
            </a:r>
          </a:p>
        </p:txBody>
      </p:sp>
      <p:sp>
        <p:nvSpPr>
          <p:cNvPr id="50" name="TextBox 49"/>
          <p:cNvSpPr txBox="1"/>
          <p:nvPr/>
        </p:nvSpPr>
        <p:spPr>
          <a:xfrm>
            <a:off x="3506400" y="44748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possible</a:t>
            </a:r>
          </a:p>
        </p:txBody>
      </p:sp>
      <p:sp>
        <p:nvSpPr>
          <p:cNvPr id="56" name="TextBox 55"/>
          <p:cNvSpPr txBox="1"/>
          <p:nvPr/>
        </p:nvSpPr>
        <p:spPr>
          <a:xfrm>
            <a:off x="3506400" y="44748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bon</a:t>
            </a:r>
          </a:p>
        </p:txBody>
      </p:sp>
      <p:sp>
        <p:nvSpPr>
          <p:cNvPr id="59" name="TextBox 58"/>
          <p:cNvSpPr txBox="1"/>
          <p:nvPr/>
        </p:nvSpPr>
        <p:spPr>
          <a:xfrm>
            <a:off x="3506400" y="44748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difficile</a:t>
            </a:r>
          </a:p>
        </p:txBody>
      </p:sp>
      <p:sp>
        <p:nvSpPr>
          <p:cNvPr id="68" name="TextBox 67"/>
          <p:cNvSpPr txBox="1"/>
          <p:nvPr/>
        </p:nvSpPr>
        <p:spPr>
          <a:xfrm>
            <a:off x="7574400" y="51660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enter</a:t>
            </a:r>
          </a:p>
        </p:txBody>
      </p:sp>
      <p:sp>
        <p:nvSpPr>
          <p:cNvPr id="38" name="TextBox 37"/>
          <p:cNvSpPr txBox="1"/>
          <p:nvPr/>
        </p:nvSpPr>
        <p:spPr>
          <a:xfrm>
            <a:off x="7574400" y="51660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participate</a:t>
            </a:r>
          </a:p>
        </p:txBody>
      </p:sp>
      <p:sp>
        <p:nvSpPr>
          <p:cNvPr id="41" name="TextBox 40"/>
          <p:cNvSpPr txBox="1"/>
          <p:nvPr/>
        </p:nvSpPr>
        <p:spPr>
          <a:xfrm>
            <a:off x="7574400" y="51660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go up</a:t>
            </a:r>
          </a:p>
        </p:txBody>
      </p:sp>
      <p:sp>
        <p:nvSpPr>
          <p:cNvPr id="45" name="TextBox 44"/>
          <p:cNvSpPr txBox="1"/>
          <p:nvPr/>
        </p:nvSpPr>
        <p:spPr>
          <a:xfrm>
            <a:off x="7574400" y="51660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ask questions</a:t>
            </a:r>
          </a:p>
        </p:txBody>
      </p:sp>
      <p:sp>
        <p:nvSpPr>
          <p:cNvPr id="49" name="TextBox 48"/>
          <p:cNvSpPr txBox="1"/>
          <p:nvPr/>
        </p:nvSpPr>
        <p:spPr>
          <a:xfrm>
            <a:off x="7574400" y="51660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return</a:t>
            </a:r>
          </a:p>
        </p:txBody>
      </p:sp>
      <p:sp>
        <p:nvSpPr>
          <p:cNvPr id="53" name="TextBox 52"/>
          <p:cNvSpPr txBox="1"/>
          <p:nvPr/>
        </p:nvSpPr>
        <p:spPr>
          <a:xfrm>
            <a:off x="7574400" y="51660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try</a:t>
            </a:r>
          </a:p>
        </p:txBody>
      </p:sp>
      <p:sp>
        <p:nvSpPr>
          <p:cNvPr id="62" name="TextBox 61"/>
          <p:cNvSpPr txBox="1"/>
          <p:nvPr/>
        </p:nvSpPr>
        <p:spPr>
          <a:xfrm>
            <a:off x="7574400" y="51660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fall</a:t>
            </a:r>
          </a:p>
        </p:txBody>
      </p:sp>
      <p:sp>
        <p:nvSpPr>
          <p:cNvPr id="60" name="TextBox 59"/>
          <p:cNvSpPr txBox="1"/>
          <p:nvPr/>
        </p:nvSpPr>
        <p:spPr>
          <a:xfrm>
            <a:off x="7574400" y="4474800"/>
            <a:ext cx="3182804" cy="461665"/>
          </a:xfrm>
          <a:prstGeom prst="rect">
            <a:avLst/>
          </a:prstGeom>
          <a:solidFill>
            <a:schemeClr val="accent6">
              <a:lumMod val="40000"/>
              <a:lumOff val="60000"/>
            </a:schemeClr>
          </a:solidFill>
        </p:spPr>
        <p:txBody>
          <a:bodyPr wrap="square" rtlCol="0">
            <a:spAutoFit/>
          </a:bodyPr>
          <a:lstStyle/>
          <a:p>
            <a:pPr algn="ctr"/>
            <a:r>
              <a:rPr lang="en-GB" sz="2400" b="1" dirty="0" err="1">
                <a:solidFill>
                  <a:srgbClr val="104F75"/>
                </a:solidFill>
              </a:rPr>
              <a:t>monter</a:t>
            </a:r>
            <a:endParaRPr lang="en-GB" sz="2400" b="1" dirty="0">
              <a:solidFill>
                <a:srgbClr val="104F75"/>
              </a:solidFill>
            </a:endParaRPr>
          </a:p>
        </p:txBody>
      </p:sp>
      <p:sp>
        <p:nvSpPr>
          <p:cNvPr id="63" name="TextBox 62"/>
          <p:cNvSpPr txBox="1"/>
          <p:nvPr/>
        </p:nvSpPr>
        <p:spPr>
          <a:xfrm>
            <a:off x="7574400" y="4474800"/>
            <a:ext cx="3182804" cy="461665"/>
          </a:xfrm>
          <a:prstGeom prst="rect">
            <a:avLst/>
          </a:prstGeom>
          <a:solidFill>
            <a:schemeClr val="accent6">
              <a:lumMod val="40000"/>
              <a:lumOff val="60000"/>
            </a:schemeClr>
          </a:solidFill>
        </p:spPr>
        <p:txBody>
          <a:bodyPr wrap="square" rtlCol="0">
            <a:spAutoFit/>
          </a:bodyPr>
          <a:lstStyle/>
          <a:p>
            <a:pPr algn="ctr"/>
            <a:r>
              <a:rPr lang="fr-FR" sz="2400" b="1" dirty="0">
                <a:solidFill>
                  <a:srgbClr val="104F75"/>
                </a:solidFill>
              </a:rPr>
              <a:t>tomber</a:t>
            </a:r>
          </a:p>
        </p:txBody>
      </p:sp>
      <p:sp>
        <p:nvSpPr>
          <p:cNvPr id="70" name="TextBox 69"/>
          <p:cNvSpPr txBox="1"/>
          <p:nvPr/>
        </p:nvSpPr>
        <p:spPr>
          <a:xfrm>
            <a:off x="7574400" y="4474800"/>
            <a:ext cx="3182804" cy="461665"/>
          </a:xfrm>
          <a:prstGeom prst="rect">
            <a:avLst/>
          </a:prstGeom>
          <a:solidFill>
            <a:schemeClr val="accent6">
              <a:lumMod val="40000"/>
              <a:lumOff val="60000"/>
            </a:schemeClr>
          </a:solidFill>
        </p:spPr>
        <p:txBody>
          <a:bodyPr wrap="square" rtlCol="0">
            <a:spAutoFit/>
          </a:bodyPr>
          <a:lstStyle/>
          <a:p>
            <a:pPr algn="ctr"/>
            <a:r>
              <a:rPr lang="fr-FR" sz="2400" b="1" dirty="0">
                <a:solidFill>
                  <a:srgbClr val="104F75"/>
                </a:solidFill>
              </a:rPr>
              <a:t>entrer</a:t>
            </a:r>
          </a:p>
        </p:txBody>
      </p:sp>
      <p:sp>
        <p:nvSpPr>
          <p:cNvPr id="57" name="TextBox 56"/>
          <p:cNvSpPr txBox="1"/>
          <p:nvPr/>
        </p:nvSpPr>
        <p:spPr>
          <a:xfrm>
            <a:off x="7574400" y="44748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essayer</a:t>
            </a:r>
          </a:p>
        </p:txBody>
      </p:sp>
      <p:sp>
        <p:nvSpPr>
          <p:cNvPr id="29" name="TextBox 28"/>
          <p:cNvSpPr txBox="1"/>
          <p:nvPr/>
        </p:nvSpPr>
        <p:spPr>
          <a:xfrm>
            <a:off x="7574400" y="4474800"/>
            <a:ext cx="3182804" cy="461665"/>
          </a:xfrm>
          <a:prstGeom prst="rect">
            <a:avLst/>
          </a:prstGeom>
          <a:solidFill>
            <a:schemeClr val="accent6">
              <a:lumMod val="40000"/>
              <a:lumOff val="60000"/>
            </a:schemeClr>
          </a:solidFill>
        </p:spPr>
        <p:txBody>
          <a:bodyPr wrap="square" rtlCol="0">
            <a:spAutoFit/>
          </a:bodyPr>
          <a:lstStyle/>
          <a:p>
            <a:pPr algn="ctr"/>
            <a:r>
              <a:rPr lang="en-GB" sz="2400" b="1" dirty="0" err="1">
                <a:solidFill>
                  <a:srgbClr val="104F75"/>
                </a:solidFill>
              </a:rPr>
              <a:t>participer</a:t>
            </a:r>
            <a:endParaRPr lang="en-GB" sz="2400" b="1" dirty="0">
              <a:solidFill>
                <a:srgbClr val="104F75"/>
              </a:solidFill>
            </a:endParaRPr>
          </a:p>
        </p:txBody>
      </p:sp>
      <p:sp>
        <p:nvSpPr>
          <p:cNvPr id="43" name="TextBox 42"/>
          <p:cNvSpPr txBox="1"/>
          <p:nvPr/>
        </p:nvSpPr>
        <p:spPr>
          <a:xfrm>
            <a:off x="7574400" y="4474800"/>
            <a:ext cx="3182804"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poser des questions</a:t>
            </a:r>
          </a:p>
        </p:txBody>
      </p:sp>
      <p:sp>
        <p:nvSpPr>
          <p:cNvPr id="51" name="TextBox 50"/>
          <p:cNvSpPr txBox="1"/>
          <p:nvPr/>
        </p:nvSpPr>
        <p:spPr>
          <a:xfrm>
            <a:off x="7574400" y="4474800"/>
            <a:ext cx="3182804" cy="461665"/>
          </a:xfrm>
          <a:prstGeom prst="rect">
            <a:avLst/>
          </a:prstGeom>
          <a:solidFill>
            <a:schemeClr val="accent6">
              <a:lumMod val="40000"/>
              <a:lumOff val="60000"/>
            </a:schemeClr>
          </a:solidFill>
        </p:spPr>
        <p:txBody>
          <a:bodyPr wrap="square" rtlCol="0">
            <a:spAutoFit/>
          </a:bodyPr>
          <a:lstStyle/>
          <a:p>
            <a:pPr algn="ctr"/>
            <a:r>
              <a:rPr lang="fr-FR" sz="2400" b="1" dirty="0">
                <a:solidFill>
                  <a:srgbClr val="104F75"/>
                </a:solidFill>
              </a:rPr>
              <a:t>retourner</a:t>
            </a:r>
          </a:p>
        </p:txBody>
      </p:sp>
      <p:sp>
        <p:nvSpPr>
          <p:cNvPr id="67" name="TextBox 66"/>
          <p:cNvSpPr txBox="1"/>
          <p:nvPr/>
        </p:nvSpPr>
        <p:spPr>
          <a:xfrm>
            <a:off x="3506400" y="5166000"/>
            <a:ext cx="1779309"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impossible</a:t>
            </a:r>
          </a:p>
        </p:txBody>
      </p:sp>
      <p:sp>
        <p:nvSpPr>
          <p:cNvPr id="27" name="TextBox 26"/>
          <p:cNvSpPr txBox="1"/>
          <p:nvPr/>
        </p:nvSpPr>
        <p:spPr>
          <a:xfrm>
            <a:off x="6109200" y="4474800"/>
            <a:ext cx="620360"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de</a:t>
            </a:r>
          </a:p>
        </p:txBody>
      </p:sp>
      <p:sp>
        <p:nvSpPr>
          <p:cNvPr id="55" name="TextBox 54"/>
          <p:cNvSpPr txBox="1"/>
          <p:nvPr/>
        </p:nvSpPr>
        <p:spPr>
          <a:xfrm>
            <a:off x="6109200" y="4474800"/>
            <a:ext cx="620360"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d'</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4" name="Title 3"/>
          <p:cNvSpPr>
            <a:spLocks noGrp="1"/>
          </p:cNvSpPr>
          <p:nvPr>
            <p:ph type="title"/>
          </p:nvPr>
        </p:nvSpPr>
        <p:spPr>
          <a:xfrm>
            <a:off x="0" y="296864"/>
            <a:ext cx="6592186" cy="707849"/>
          </a:xfrm>
        </p:spPr>
        <p:txBody>
          <a:bodyPr>
            <a:normAutofit/>
          </a:bodyPr>
          <a:lstStyle/>
          <a:p>
            <a:r>
              <a:rPr lang="fr-FR" sz="3600" b="1" dirty="0">
                <a:solidFill>
                  <a:schemeClr val="bg1"/>
                </a:solidFill>
              </a:rPr>
              <a:t>il est + adjective + de</a:t>
            </a:r>
          </a:p>
        </p:txBody>
      </p:sp>
      <p:pic>
        <p:nvPicPr>
          <p:cNvPr id="4100" name="Picture 4" descr="Crowd, People, Silhouettes, Group Of People, Gro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9379" y="-779372"/>
            <a:ext cx="2676128" cy="1784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69311" y="1786270"/>
            <a:ext cx="1010093" cy="461665"/>
          </a:xfrm>
          <a:prstGeom prst="rect">
            <a:avLst/>
          </a:prstGeom>
          <a:solidFill>
            <a:schemeClr val="accent2"/>
          </a:solidFill>
        </p:spPr>
        <p:txBody>
          <a:bodyPr wrap="square" rtlCol="0">
            <a:spAutoFit/>
          </a:bodyPr>
          <a:lstStyle/>
          <a:p>
            <a:pPr algn="ctr"/>
            <a:r>
              <a:rPr lang="fr-FR" sz="2400" b="1" dirty="0">
                <a:solidFill>
                  <a:srgbClr val="104F75"/>
                </a:solidFill>
              </a:rPr>
              <a:t>il</a:t>
            </a:r>
            <a:r>
              <a:rPr lang="en-GB" sz="2400" b="1" dirty="0">
                <a:solidFill>
                  <a:srgbClr val="104F75"/>
                </a:solidFill>
              </a:rPr>
              <a:t> </a:t>
            </a:r>
            <a:r>
              <a:rPr lang="fr-FR" sz="2400" b="1" dirty="0">
                <a:solidFill>
                  <a:srgbClr val="104F75"/>
                </a:solidFill>
              </a:rPr>
              <a:t>est</a:t>
            </a:r>
          </a:p>
        </p:txBody>
      </p:sp>
      <p:sp>
        <p:nvSpPr>
          <p:cNvPr id="9" name="TextBox 8"/>
          <p:cNvSpPr txBox="1"/>
          <p:nvPr/>
        </p:nvSpPr>
        <p:spPr>
          <a:xfrm>
            <a:off x="2813954" y="1786269"/>
            <a:ext cx="556568" cy="461665"/>
          </a:xfrm>
          <a:prstGeom prst="rect">
            <a:avLst/>
          </a:prstGeom>
          <a:noFill/>
        </p:spPr>
        <p:txBody>
          <a:bodyPr wrap="square" rtlCol="0">
            <a:spAutoFit/>
          </a:bodyPr>
          <a:lstStyle/>
          <a:p>
            <a:pPr algn="ctr"/>
            <a:r>
              <a:rPr lang="en-GB" sz="2400" b="1" dirty="0">
                <a:solidFill>
                  <a:srgbClr val="104F75"/>
                </a:solidFill>
              </a:rPr>
              <a:t>+</a:t>
            </a:r>
          </a:p>
        </p:txBody>
      </p:sp>
      <p:sp>
        <p:nvSpPr>
          <p:cNvPr id="10" name="TextBox 9"/>
          <p:cNvSpPr txBox="1"/>
          <p:nvPr/>
        </p:nvSpPr>
        <p:spPr>
          <a:xfrm>
            <a:off x="3505072" y="1786269"/>
            <a:ext cx="1779309" cy="461665"/>
          </a:xfrm>
          <a:prstGeom prst="rect">
            <a:avLst/>
          </a:prstGeom>
          <a:solidFill>
            <a:schemeClr val="accent2"/>
          </a:solidFill>
        </p:spPr>
        <p:txBody>
          <a:bodyPr wrap="square" rtlCol="0">
            <a:spAutoFit/>
          </a:bodyPr>
          <a:lstStyle/>
          <a:p>
            <a:pPr algn="ctr"/>
            <a:r>
              <a:rPr lang="en-GB" sz="2400" b="1" dirty="0">
                <a:solidFill>
                  <a:srgbClr val="104F75"/>
                </a:solidFill>
              </a:rPr>
              <a:t>adjective</a:t>
            </a:r>
          </a:p>
        </p:txBody>
      </p:sp>
      <p:sp>
        <p:nvSpPr>
          <p:cNvPr id="11" name="TextBox 10"/>
          <p:cNvSpPr txBox="1"/>
          <p:nvPr/>
        </p:nvSpPr>
        <p:spPr>
          <a:xfrm>
            <a:off x="5418931" y="1786268"/>
            <a:ext cx="556568" cy="461665"/>
          </a:xfrm>
          <a:prstGeom prst="rect">
            <a:avLst/>
          </a:prstGeom>
          <a:noFill/>
        </p:spPr>
        <p:txBody>
          <a:bodyPr wrap="square" rtlCol="0">
            <a:spAutoFit/>
          </a:bodyPr>
          <a:lstStyle/>
          <a:p>
            <a:pPr algn="ctr"/>
            <a:r>
              <a:rPr lang="en-GB" sz="2400" b="1" dirty="0">
                <a:solidFill>
                  <a:srgbClr val="104F75"/>
                </a:solidFill>
              </a:rPr>
              <a:t>+</a:t>
            </a:r>
          </a:p>
        </p:txBody>
      </p:sp>
      <p:sp>
        <p:nvSpPr>
          <p:cNvPr id="12" name="TextBox 11"/>
          <p:cNvSpPr txBox="1"/>
          <p:nvPr/>
        </p:nvSpPr>
        <p:spPr>
          <a:xfrm>
            <a:off x="6110050" y="1786268"/>
            <a:ext cx="620360" cy="461665"/>
          </a:xfrm>
          <a:prstGeom prst="rect">
            <a:avLst/>
          </a:prstGeom>
          <a:solidFill>
            <a:schemeClr val="accent2"/>
          </a:solidFill>
        </p:spPr>
        <p:txBody>
          <a:bodyPr wrap="square" rtlCol="0">
            <a:spAutoFit/>
          </a:bodyPr>
          <a:lstStyle/>
          <a:p>
            <a:pPr algn="ctr"/>
            <a:r>
              <a:rPr lang="en-GB" sz="2400" b="1" dirty="0">
                <a:solidFill>
                  <a:srgbClr val="104F75"/>
                </a:solidFill>
              </a:rPr>
              <a:t>de</a:t>
            </a:r>
          </a:p>
        </p:txBody>
      </p:sp>
      <p:sp>
        <p:nvSpPr>
          <p:cNvPr id="13" name="TextBox 12"/>
          <p:cNvSpPr txBox="1"/>
          <p:nvPr/>
        </p:nvSpPr>
        <p:spPr>
          <a:xfrm>
            <a:off x="6864961" y="1786267"/>
            <a:ext cx="556568" cy="461665"/>
          </a:xfrm>
          <a:prstGeom prst="rect">
            <a:avLst/>
          </a:prstGeom>
          <a:noFill/>
        </p:spPr>
        <p:txBody>
          <a:bodyPr wrap="square" rtlCol="0">
            <a:spAutoFit/>
          </a:bodyPr>
          <a:lstStyle/>
          <a:p>
            <a:pPr algn="ctr"/>
            <a:r>
              <a:rPr lang="en-GB" sz="2400" b="1" dirty="0">
                <a:solidFill>
                  <a:srgbClr val="104F75"/>
                </a:solidFill>
              </a:rPr>
              <a:t>+</a:t>
            </a:r>
          </a:p>
        </p:txBody>
      </p:sp>
      <p:sp>
        <p:nvSpPr>
          <p:cNvPr id="14" name="TextBox 13"/>
          <p:cNvSpPr txBox="1"/>
          <p:nvPr/>
        </p:nvSpPr>
        <p:spPr>
          <a:xfrm>
            <a:off x="7556079" y="1786267"/>
            <a:ext cx="3182804" cy="461665"/>
          </a:xfrm>
          <a:prstGeom prst="rect">
            <a:avLst/>
          </a:prstGeom>
          <a:solidFill>
            <a:schemeClr val="accent2"/>
          </a:solidFill>
        </p:spPr>
        <p:txBody>
          <a:bodyPr wrap="square" rtlCol="0">
            <a:spAutoFit/>
          </a:bodyPr>
          <a:lstStyle/>
          <a:p>
            <a:pPr algn="ctr"/>
            <a:r>
              <a:rPr lang="en-GB" sz="2400" b="1" dirty="0">
                <a:solidFill>
                  <a:srgbClr val="104F75"/>
                </a:solidFill>
              </a:rPr>
              <a:t>long form (infinitive)</a:t>
            </a:r>
          </a:p>
        </p:txBody>
      </p:sp>
      <p:sp>
        <p:nvSpPr>
          <p:cNvPr id="15" name="TextBox 14"/>
          <p:cNvSpPr txBox="1"/>
          <p:nvPr/>
        </p:nvSpPr>
        <p:spPr>
          <a:xfrm>
            <a:off x="1669311" y="2458624"/>
            <a:ext cx="1010093" cy="461665"/>
          </a:xfrm>
          <a:prstGeom prst="rect">
            <a:avLst/>
          </a:prstGeom>
          <a:solidFill>
            <a:schemeClr val="accent2"/>
          </a:solidFill>
        </p:spPr>
        <p:txBody>
          <a:bodyPr wrap="square" rtlCol="0">
            <a:spAutoFit/>
          </a:bodyPr>
          <a:lstStyle/>
          <a:p>
            <a:pPr algn="ctr"/>
            <a:r>
              <a:rPr lang="en-GB" sz="2400" b="1" dirty="0">
                <a:solidFill>
                  <a:srgbClr val="104F75"/>
                </a:solidFill>
              </a:rPr>
              <a:t>it is</a:t>
            </a:r>
          </a:p>
        </p:txBody>
      </p:sp>
      <p:sp>
        <p:nvSpPr>
          <p:cNvPr id="16" name="TextBox 15"/>
          <p:cNvSpPr txBox="1"/>
          <p:nvPr/>
        </p:nvSpPr>
        <p:spPr>
          <a:xfrm>
            <a:off x="2813954" y="2458623"/>
            <a:ext cx="556568" cy="461665"/>
          </a:xfrm>
          <a:prstGeom prst="rect">
            <a:avLst/>
          </a:prstGeom>
          <a:noFill/>
        </p:spPr>
        <p:txBody>
          <a:bodyPr wrap="square" rtlCol="0">
            <a:spAutoFit/>
          </a:bodyPr>
          <a:lstStyle/>
          <a:p>
            <a:pPr algn="ctr"/>
            <a:r>
              <a:rPr lang="en-GB" sz="2400" b="1" dirty="0">
                <a:solidFill>
                  <a:srgbClr val="104F75"/>
                </a:solidFill>
              </a:rPr>
              <a:t>+</a:t>
            </a:r>
          </a:p>
        </p:txBody>
      </p:sp>
      <p:sp>
        <p:nvSpPr>
          <p:cNvPr id="17" name="TextBox 16"/>
          <p:cNvSpPr txBox="1"/>
          <p:nvPr/>
        </p:nvSpPr>
        <p:spPr>
          <a:xfrm>
            <a:off x="3505072" y="2458623"/>
            <a:ext cx="1779309" cy="461665"/>
          </a:xfrm>
          <a:prstGeom prst="rect">
            <a:avLst/>
          </a:prstGeom>
          <a:solidFill>
            <a:schemeClr val="accent2"/>
          </a:solidFill>
        </p:spPr>
        <p:txBody>
          <a:bodyPr wrap="square" rtlCol="0">
            <a:spAutoFit/>
          </a:bodyPr>
          <a:lstStyle/>
          <a:p>
            <a:pPr algn="ctr"/>
            <a:r>
              <a:rPr lang="en-GB" sz="2400" b="1" dirty="0">
                <a:solidFill>
                  <a:srgbClr val="104F75"/>
                </a:solidFill>
              </a:rPr>
              <a:t>adjective</a:t>
            </a:r>
          </a:p>
        </p:txBody>
      </p:sp>
      <p:sp>
        <p:nvSpPr>
          <p:cNvPr id="18" name="TextBox 17"/>
          <p:cNvSpPr txBox="1"/>
          <p:nvPr/>
        </p:nvSpPr>
        <p:spPr>
          <a:xfrm>
            <a:off x="5418931" y="2458622"/>
            <a:ext cx="556568" cy="461665"/>
          </a:xfrm>
          <a:prstGeom prst="rect">
            <a:avLst/>
          </a:prstGeom>
          <a:noFill/>
        </p:spPr>
        <p:txBody>
          <a:bodyPr wrap="square" rtlCol="0">
            <a:spAutoFit/>
          </a:bodyPr>
          <a:lstStyle/>
          <a:p>
            <a:pPr algn="ctr"/>
            <a:r>
              <a:rPr lang="en-GB" sz="2400" b="1" dirty="0">
                <a:solidFill>
                  <a:srgbClr val="104F75"/>
                </a:solidFill>
              </a:rPr>
              <a:t>+</a:t>
            </a:r>
          </a:p>
        </p:txBody>
      </p:sp>
      <p:sp>
        <p:nvSpPr>
          <p:cNvPr id="19" name="TextBox 18"/>
          <p:cNvSpPr txBox="1"/>
          <p:nvPr/>
        </p:nvSpPr>
        <p:spPr>
          <a:xfrm>
            <a:off x="6110050" y="2458622"/>
            <a:ext cx="620360" cy="461665"/>
          </a:xfrm>
          <a:prstGeom prst="rect">
            <a:avLst/>
          </a:prstGeom>
          <a:solidFill>
            <a:schemeClr val="accent2"/>
          </a:solidFill>
        </p:spPr>
        <p:txBody>
          <a:bodyPr wrap="square" rtlCol="0">
            <a:spAutoFit/>
          </a:bodyPr>
          <a:lstStyle/>
          <a:p>
            <a:pPr algn="ctr"/>
            <a:r>
              <a:rPr lang="en-GB" sz="2400" b="1" dirty="0">
                <a:solidFill>
                  <a:srgbClr val="104F75"/>
                </a:solidFill>
              </a:rPr>
              <a:t>to</a:t>
            </a:r>
          </a:p>
        </p:txBody>
      </p:sp>
      <p:sp>
        <p:nvSpPr>
          <p:cNvPr id="20" name="TextBox 19"/>
          <p:cNvSpPr txBox="1"/>
          <p:nvPr/>
        </p:nvSpPr>
        <p:spPr>
          <a:xfrm>
            <a:off x="6864961" y="2458621"/>
            <a:ext cx="556568" cy="461665"/>
          </a:xfrm>
          <a:prstGeom prst="rect">
            <a:avLst/>
          </a:prstGeom>
          <a:noFill/>
        </p:spPr>
        <p:txBody>
          <a:bodyPr wrap="square" rtlCol="0">
            <a:spAutoFit/>
          </a:bodyPr>
          <a:lstStyle/>
          <a:p>
            <a:pPr algn="ctr"/>
            <a:r>
              <a:rPr lang="en-GB" sz="2400" b="1" dirty="0">
                <a:solidFill>
                  <a:srgbClr val="104F75"/>
                </a:solidFill>
              </a:rPr>
              <a:t>+</a:t>
            </a:r>
          </a:p>
        </p:txBody>
      </p:sp>
      <p:sp>
        <p:nvSpPr>
          <p:cNvPr id="21" name="TextBox 20"/>
          <p:cNvSpPr txBox="1"/>
          <p:nvPr/>
        </p:nvSpPr>
        <p:spPr>
          <a:xfrm>
            <a:off x="7556079" y="2458621"/>
            <a:ext cx="3182804" cy="461665"/>
          </a:xfrm>
          <a:prstGeom prst="rect">
            <a:avLst/>
          </a:prstGeom>
          <a:solidFill>
            <a:schemeClr val="accent2"/>
          </a:solidFill>
        </p:spPr>
        <p:txBody>
          <a:bodyPr wrap="square" rtlCol="0">
            <a:spAutoFit/>
          </a:bodyPr>
          <a:lstStyle/>
          <a:p>
            <a:pPr algn="ctr"/>
            <a:r>
              <a:rPr lang="en-GB" sz="2400" b="1" dirty="0">
                <a:solidFill>
                  <a:srgbClr val="104F75"/>
                </a:solidFill>
              </a:rPr>
              <a:t>verb</a:t>
            </a:r>
          </a:p>
        </p:txBody>
      </p:sp>
      <p:sp>
        <p:nvSpPr>
          <p:cNvPr id="22" name="TextBox 21">
            <a:extLst>
              <a:ext uri="{FF2B5EF4-FFF2-40B4-BE49-F238E27FC236}">
                <a16:creationId xmlns:a16="http://schemas.microsoft.com/office/drawing/2014/main" id="{55F76293-F036-D943-9EC1-F5857D9662CB}"/>
              </a:ext>
            </a:extLst>
          </p:cNvPr>
          <p:cNvSpPr txBox="1"/>
          <p:nvPr/>
        </p:nvSpPr>
        <p:spPr>
          <a:xfrm>
            <a:off x="211898" y="3475675"/>
            <a:ext cx="11198087" cy="461665"/>
          </a:xfrm>
          <a:prstGeom prst="rect">
            <a:avLst/>
          </a:prstGeom>
          <a:noFill/>
        </p:spPr>
        <p:txBody>
          <a:bodyPr wrap="square" rtlCol="0">
            <a:spAutoFit/>
          </a:bodyPr>
          <a:lstStyle/>
          <a:p>
            <a:r>
              <a:rPr lang="en-US" sz="2400" dirty="0">
                <a:solidFill>
                  <a:srgbClr val="104F75"/>
                </a:solidFill>
              </a:rPr>
              <a:t>How would you say …</a:t>
            </a:r>
          </a:p>
        </p:txBody>
      </p:sp>
      <p:sp>
        <p:nvSpPr>
          <p:cNvPr id="23" name="TextBox 22"/>
          <p:cNvSpPr txBox="1"/>
          <p:nvPr/>
        </p:nvSpPr>
        <p:spPr>
          <a:xfrm>
            <a:off x="1669311" y="4474800"/>
            <a:ext cx="1010093" cy="461665"/>
          </a:xfrm>
          <a:prstGeom prst="rect">
            <a:avLst/>
          </a:prstGeom>
          <a:solidFill>
            <a:schemeClr val="accent6">
              <a:lumMod val="40000"/>
              <a:lumOff val="60000"/>
            </a:schemeClr>
          </a:solidFill>
        </p:spPr>
        <p:txBody>
          <a:bodyPr wrap="square" rtlCol="0">
            <a:spAutoFit/>
          </a:bodyPr>
          <a:lstStyle/>
          <a:p>
            <a:pPr algn="ctr"/>
            <a:r>
              <a:rPr lang="fr-FR" sz="2400" b="1" dirty="0">
                <a:solidFill>
                  <a:srgbClr val="104F75"/>
                </a:solidFill>
              </a:rPr>
              <a:t>il</a:t>
            </a:r>
            <a:r>
              <a:rPr lang="en-GB" sz="2400" b="1" dirty="0">
                <a:solidFill>
                  <a:srgbClr val="104F75"/>
                </a:solidFill>
              </a:rPr>
              <a:t> </a:t>
            </a:r>
            <a:r>
              <a:rPr lang="fr-FR" sz="2400" b="1" dirty="0">
                <a:solidFill>
                  <a:srgbClr val="104F75"/>
                </a:solidFill>
              </a:rPr>
              <a:t>est</a:t>
            </a:r>
          </a:p>
        </p:txBody>
      </p:sp>
      <p:sp>
        <p:nvSpPr>
          <p:cNvPr id="30" name="TextBox 29"/>
          <p:cNvSpPr txBox="1"/>
          <p:nvPr/>
        </p:nvSpPr>
        <p:spPr>
          <a:xfrm>
            <a:off x="1669311" y="5166000"/>
            <a:ext cx="1010093"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it is</a:t>
            </a:r>
          </a:p>
        </p:txBody>
      </p:sp>
      <p:sp>
        <p:nvSpPr>
          <p:cNvPr id="34" name="TextBox 33"/>
          <p:cNvSpPr txBox="1"/>
          <p:nvPr/>
        </p:nvSpPr>
        <p:spPr>
          <a:xfrm>
            <a:off x="6109200" y="5166000"/>
            <a:ext cx="620360" cy="461665"/>
          </a:xfrm>
          <a:prstGeom prst="rect">
            <a:avLst/>
          </a:prstGeom>
          <a:solidFill>
            <a:schemeClr val="accent6">
              <a:lumMod val="40000"/>
              <a:lumOff val="60000"/>
            </a:schemeClr>
          </a:solidFill>
        </p:spPr>
        <p:txBody>
          <a:bodyPr wrap="square" rtlCol="0">
            <a:spAutoFit/>
          </a:bodyPr>
          <a:lstStyle/>
          <a:p>
            <a:pPr algn="ctr"/>
            <a:r>
              <a:rPr lang="en-GB" sz="2400" b="1" dirty="0">
                <a:solidFill>
                  <a:srgbClr val="104F75"/>
                </a:solidFill>
              </a:rPr>
              <a:t>to</a:t>
            </a:r>
          </a:p>
        </p:txBody>
      </p:sp>
      <p:sp>
        <p:nvSpPr>
          <p:cNvPr id="64"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4" name="Rounded Rectangular Callout 53"/>
          <p:cNvSpPr/>
          <p:nvPr/>
        </p:nvSpPr>
        <p:spPr>
          <a:xfrm>
            <a:off x="3190323" y="2141510"/>
            <a:ext cx="4977120" cy="2219098"/>
          </a:xfrm>
          <a:prstGeom prst="wedgeRoundRectCallout">
            <a:avLst>
              <a:gd name="adj1" fmla="val -21074"/>
              <a:gd name="adj2" fmla="val 63432"/>
              <a:gd name="adj3" fmla="val 16667"/>
            </a:avLst>
          </a:prstGeom>
          <a:solidFill>
            <a:srgbClr val="104F7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Attention !</a:t>
            </a:r>
          </a:p>
          <a:p>
            <a:pPr algn="ctr"/>
            <a:endParaRPr lang="en-GB" b="1" dirty="0"/>
          </a:p>
          <a:p>
            <a:pPr algn="ctr"/>
            <a:r>
              <a:rPr lang="en-GB" dirty="0"/>
              <a:t>The English translation for </a:t>
            </a:r>
            <a:r>
              <a:rPr lang="fr-FR" i="1" dirty="0"/>
              <a:t>il est interdit de</a:t>
            </a:r>
            <a:r>
              <a:rPr lang="en-GB" i="1" dirty="0"/>
              <a:t> </a:t>
            </a:r>
            <a:r>
              <a:rPr lang="en-GB" dirty="0"/>
              <a:t>is a little different.</a:t>
            </a:r>
          </a:p>
          <a:p>
            <a:pPr algn="ctr"/>
            <a:endParaRPr lang="en-GB" dirty="0"/>
          </a:p>
          <a:p>
            <a:pPr algn="ctr"/>
            <a:r>
              <a:rPr lang="fr-FR" i="1" dirty="0"/>
              <a:t>Il est interdit de </a:t>
            </a:r>
            <a:r>
              <a:rPr lang="fr-FR" b="1" i="1" dirty="0"/>
              <a:t>monter</a:t>
            </a:r>
            <a:r>
              <a:rPr lang="fr-FR" i="1" dirty="0"/>
              <a:t> sur les pyramides </a:t>
            </a:r>
            <a:r>
              <a:rPr lang="en-GB" i="1" dirty="0"/>
              <a:t>!</a:t>
            </a:r>
          </a:p>
          <a:p>
            <a:pPr algn="ctr"/>
            <a:r>
              <a:rPr lang="en-GB" b="1" dirty="0"/>
              <a:t>Climbing</a:t>
            </a:r>
            <a:r>
              <a:rPr lang="en-GB" dirty="0"/>
              <a:t> on the pyramids is forbidden!</a:t>
            </a:r>
          </a:p>
        </p:txBody>
      </p:sp>
    </p:spTree>
    <p:extLst>
      <p:ext uri="{BB962C8B-B14F-4D97-AF65-F5344CB8AC3E}">
        <p14:creationId xmlns:p14="http://schemas.microsoft.com/office/powerpoint/2010/main" val="35168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1"/>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6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2"/>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61"/>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6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4"/>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5"/>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6"/>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48"/>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4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0"/>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5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5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55"/>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56"/>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52"/>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53"/>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56"/>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57"/>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67"/>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6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69"/>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70"/>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0" grpId="0" animBg="1"/>
      <p:bldP spid="40" grpId="1" animBg="1"/>
      <p:bldP spid="44" grpId="0" animBg="1"/>
      <p:bldP spid="44" grpId="1" animBg="1"/>
      <p:bldP spid="48" grpId="0" animBg="1"/>
      <p:bldP spid="48" grpId="1" animBg="1"/>
      <p:bldP spid="52" grpId="0" animBg="1"/>
      <p:bldP spid="52" grpId="1" animBg="1"/>
      <p:bldP spid="61" grpId="0" animBg="1"/>
      <p:bldP spid="61" grpId="1" animBg="1"/>
      <p:bldP spid="39" grpId="0" animBg="1"/>
      <p:bldP spid="39" grpId="1" animBg="1"/>
      <p:bldP spid="42" grpId="0" animBg="1"/>
      <p:bldP spid="42" grpId="1" animBg="1"/>
      <p:bldP spid="46" grpId="0" animBg="1"/>
      <p:bldP spid="46" grpId="1" animBg="1"/>
      <p:bldP spid="69" grpId="0" animBg="1"/>
      <p:bldP spid="50" grpId="0" animBg="1"/>
      <p:bldP spid="50" grpId="1" animBg="1"/>
      <p:bldP spid="56" grpId="0" animBg="1"/>
      <p:bldP spid="56" grpId="1" animBg="1"/>
      <p:bldP spid="59" grpId="0" animBg="1"/>
      <p:bldP spid="59" grpId="1" animBg="1"/>
      <p:bldP spid="68" grpId="0" animBg="1"/>
      <p:bldP spid="38" grpId="0" animBg="1"/>
      <p:bldP spid="38" grpId="1" animBg="1"/>
      <p:bldP spid="41" grpId="0" animBg="1"/>
      <p:bldP spid="41" grpId="1" animBg="1"/>
      <p:bldP spid="45" grpId="0" animBg="1"/>
      <p:bldP spid="45" grpId="1" animBg="1"/>
      <p:bldP spid="49" grpId="0" animBg="1"/>
      <p:bldP spid="49" grpId="1" animBg="1"/>
      <p:bldP spid="53" grpId="0" animBg="1"/>
      <p:bldP spid="53" grpId="1" animBg="1"/>
      <p:bldP spid="62" grpId="0" animBg="1"/>
      <p:bldP spid="62" grpId="1" animBg="1"/>
      <p:bldP spid="60" grpId="0" animBg="1"/>
      <p:bldP spid="60" grpId="1" animBg="1"/>
      <p:bldP spid="63" grpId="0" animBg="1"/>
      <p:bldP spid="63" grpId="1" animBg="1"/>
      <p:bldP spid="70" grpId="0" animBg="1"/>
      <p:bldP spid="57" grpId="0" animBg="1"/>
      <p:bldP spid="57" grpId="1" animBg="1"/>
      <p:bldP spid="29" grpId="0" animBg="1"/>
      <p:bldP spid="29" grpId="1" animBg="1"/>
      <p:bldP spid="43" grpId="0" animBg="1"/>
      <p:bldP spid="43" grpId="1" animBg="1"/>
      <p:bldP spid="51" grpId="0" animBg="1"/>
      <p:bldP spid="51" grpId="1" animBg="1"/>
      <p:bldP spid="67" grpId="0" animBg="1"/>
      <p:bldP spid="27" grpId="0" animBg="1"/>
      <p:bldP spid="55" grpId="0" animBg="1"/>
      <p:bldP spid="2" grpId="0" animBg="1"/>
      <p:bldP spid="10" grpId="0" animBg="1"/>
      <p:bldP spid="12" grpId="0" animBg="1"/>
      <p:bldP spid="14" grpId="0" animBg="1"/>
      <p:bldP spid="22" grpId="0"/>
      <p:bldP spid="23" grpId="0" animBg="1"/>
      <p:bldP spid="30" grpId="0" animBg="1"/>
      <p:bldP spid="34"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33090" cy="707849"/>
          </a:xfrm>
        </p:spPr>
        <p:txBody>
          <a:bodyPr>
            <a:normAutofit fontScale="90000"/>
          </a:bodyPr>
          <a:lstStyle/>
          <a:p>
            <a:r>
              <a:rPr lang="fr-FR" sz="3600" b="1" dirty="0">
                <a:solidFill>
                  <a:schemeClr val="bg1"/>
                </a:solidFill>
              </a:rPr>
              <a:t>Les règles covid en France </a:t>
            </a:r>
          </a:p>
        </p:txBody>
      </p:sp>
      <p:sp>
        <p:nvSpPr>
          <p:cNvPr id="34" name="TextBox 33">
            <a:extLst>
              <a:ext uri="{FF2B5EF4-FFF2-40B4-BE49-F238E27FC236}">
                <a16:creationId xmlns:a16="http://schemas.microsoft.com/office/drawing/2014/main" id="{55F76293-F036-D943-9EC1-F5857D9662CB}"/>
              </a:ext>
            </a:extLst>
          </p:cNvPr>
          <p:cNvSpPr txBox="1"/>
          <p:nvPr/>
        </p:nvSpPr>
        <p:spPr>
          <a:xfrm>
            <a:off x="137174" y="1296237"/>
            <a:ext cx="12012000" cy="738664"/>
          </a:xfrm>
          <a:prstGeom prst="rect">
            <a:avLst/>
          </a:prstGeom>
          <a:noFill/>
        </p:spPr>
        <p:txBody>
          <a:bodyPr wrap="square" rtlCol="0">
            <a:spAutoFit/>
          </a:bodyPr>
          <a:lstStyle/>
          <a:p>
            <a:r>
              <a:rPr lang="fr-FR" sz="2100" dirty="0">
                <a:solidFill>
                  <a:srgbClr val="104F75"/>
                </a:solidFill>
              </a:rPr>
              <a:t>Océane et Léa parlent des défis de la pandémie. Que disent-elles ? Complète les phrases.</a:t>
            </a:r>
            <a:br>
              <a:rPr lang="fr-FR" sz="2100" dirty="0">
                <a:solidFill>
                  <a:srgbClr val="104F75"/>
                </a:solidFill>
              </a:rPr>
            </a:br>
            <a:r>
              <a:rPr lang="fr-FR" sz="2100" dirty="0">
                <a:solidFill>
                  <a:srgbClr val="104F75"/>
                </a:solidFill>
              </a:rPr>
              <a:t>Quelles règles sont les mêmes qu’en Angleterre, et quelles règles sont différentes ?</a:t>
            </a:r>
          </a:p>
        </p:txBody>
      </p:sp>
      <p:sp>
        <p:nvSpPr>
          <p:cNvPr id="35" name="Rounded Rectangular Callout 34"/>
          <p:cNvSpPr/>
          <p:nvPr/>
        </p:nvSpPr>
        <p:spPr>
          <a:xfrm>
            <a:off x="1729189" y="3247711"/>
            <a:ext cx="4557493" cy="920443"/>
          </a:xfrm>
          <a:prstGeom prst="wedgeRoundRectCallout">
            <a:avLst>
              <a:gd name="adj1" fmla="val -61559"/>
              <a:gd name="adj2" fmla="val 4987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On</a:t>
            </a:r>
            <a:br>
              <a:rPr lang="fr-FR" sz="2000" b="1" dirty="0">
                <a:solidFill>
                  <a:srgbClr val="104F75"/>
                </a:solidFill>
              </a:rPr>
            </a:br>
            <a:r>
              <a:rPr lang="fr-FR" sz="2000" dirty="0">
                <a:solidFill>
                  <a:srgbClr val="104F75"/>
                </a:solidFill>
              </a:rPr>
              <a:t>respecte une distanciation d’un mètre entre les personnes.</a:t>
            </a:r>
            <a:endParaRPr lang="fr-FR" sz="2000" b="1" dirty="0">
              <a:solidFill>
                <a:srgbClr val="104F75"/>
              </a:solidFill>
            </a:endParaRPr>
          </a:p>
        </p:txBody>
      </p:sp>
      <p:sp>
        <p:nvSpPr>
          <p:cNvPr id="36" name="Rectangle 35"/>
          <p:cNvSpPr/>
          <p:nvPr/>
        </p:nvSpPr>
        <p:spPr>
          <a:xfrm>
            <a:off x="2374540" y="3263778"/>
            <a:ext cx="3434316" cy="3539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04F75"/>
                </a:solidFill>
              </a:rPr>
              <a:t>2. On/il est impossible de</a:t>
            </a:r>
          </a:p>
        </p:txBody>
      </p:sp>
      <p:sp>
        <p:nvSpPr>
          <p:cNvPr id="38" name="Rounded Rectangular Callout 37"/>
          <p:cNvSpPr/>
          <p:nvPr/>
        </p:nvSpPr>
        <p:spPr>
          <a:xfrm>
            <a:off x="269294" y="2319168"/>
            <a:ext cx="4210492" cy="752677"/>
          </a:xfrm>
          <a:prstGeom prst="wedgeRoundRectCallout">
            <a:avLst>
              <a:gd name="adj1" fmla="val -32839"/>
              <a:gd name="adj2" fmla="val 9562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04F75"/>
                </a:solidFill>
              </a:rPr>
              <a:t>1. Il est difficile de </a:t>
            </a:r>
            <a:br>
              <a:rPr lang="fr-FR" sz="2000" b="1" dirty="0">
                <a:solidFill>
                  <a:srgbClr val="104F75"/>
                </a:solidFill>
              </a:rPr>
            </a:br>
            <a:r>
              <a:rPr lang="fr-FR" sz="2000" dirty="0">
                <a:solidFill>
                  <a:srgbClr val="104F75"/>
                </a:solidFill>
              </a:rPr>
              <a:t>sortir en France en ce moment.</a:t>
            </a:r>
          </a:p>
        </p:txBody>
      </p:sp>
      <p:sp>
        <p:nvSpPr>
          <p:cNvPr id="40" name="Rectangle 39"/>
          <p:cNvSpPr/>
          <p:nvPr/>
        </p:nvSpPr>
        <p:spPr>
          <a:xfrm>
            <a:off x="924147" y="2362853"/>
            <a:ext cx="3076354" cy="35441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04F75"/>
                </a:solidFill>
              </a:rPr>
              <a:t>1. On/il est difficile de</a:t>
            </a:r>
          </a:p>
        </p:txBody>
      </p:sp>
      <p:sp>
        <p:nvSpPr>
          <p:cNvPr id="41" name="Rounded Rectangular Callout 40"/>
          <p:cNvSpPr/>
          <p:nvPr/>
        </p:nvSpPr>
        <p:spPr>
          <a:xfrm>
            <a:off x="2151149" y="5497549"/>
            <a:ext cx="3881942" cy="687315"/>
          </a:xfrm>
          <a:prstGeom prst="wedgeRoundRectCallout">
            <a:avLst>
              <a:gd name="adj1" fmla="val -58558"/>
              <a:gd name="adj2" fmla="val 2186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4. </a:t>
            </a:r>
            <a:r>
              <a:rPr lang="fr-FR" sz="2000" dirty="0">
                <a:solidFill>
                  <a:srgbClr val="104F75"/>
                </a:solidFill>
              </a:rPr>
              <a:t>Mais, </a:t>
            </a:r>
            <a:r>
              <a:rPr lang="fr-FR" sz="2000" b="1" dirty="0">
                <a:solidFill>
                  <a:srgbClr val="104F75"/>
                </a:solidFill>
              </a:rPr>
              <a:t>on</a:t>
            </a:r>
            <a:br>
              <a:rPr lang="fr-FR" sz="2000" b="1" dirty="0">
                <a:solidFill>
                  <a:srgbClr val="104F75"/>
                </a:solidFill>
              </a:rPr>
            </a:br>
            <a:r>
              <a:rPr lang="fr-FR" sz="2000" dirty="0">
                <a:solidFill>
                  <a:srgbClr val="104F75"/>
                </a:solidFill>
              </a:rPr>
              <a:t>a un couvre-feu* à 18 heures. </a:t>
            </a:r>
          </a:p>
        </p:txBody>
      </p:sp>
      <p:sp>
        <p:nvSpPr>
          <p:cNvPr id="42" name="Rectangle 41"/>
          <p:cNvSpPr/>
          <p:nvPr/>
        </p:nvSpPr>
        <p:spPr>
          <a:xfrm>
            <a:off x="2461650" y="5506280"/>
            <a:ext cx="3260940" cy="33972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4. </a:t>
            </a:r>
            <a:r>
              <a:rPr lang="fr-FR" sz="2000" dirty="0">
                <a:solidFill>
                  <a:srgbClr val="104F75"/>
                </a:solidFill>
              </a:rPr>
              <a:t>Mais, </a:t>
            </a:r>
            <a:r>
              <a:rPr lang="fr-FR" sz="2000" b="1" dirty="0">
                <a:solidFill>
                  <a:srgbClr val="104F75"/>
                </a:solidFill>
              </a:rPr>
              <a:t>on/il est bizarre d’</a:t>
            </a: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07" y="3979881"/>
            <a:ext cx="2204983" cy="2204983"/>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1862" y="3892819"/>
            <a:ext cx="2268895" cy="2268895"/>
          </a:xfrm>
          <a:prstGeom prst="rect">
            <a:avLst/>
          </a:prstGeom>
        </p:spPr>
      </p:pic>
      <p:sp>
        <p:nvSpPr>
          <p:cNvPr id="46" name="Rounded Rectangular Callout 45"/>
          <p:cNvSpPr/>
          <p:nvPr/>
        </p:nvSpPr>
        <p:spPr>
          <a:xfrm>
            <a:off x="4750979" y="2319166"/>
            <a:ext cx="7158941" cy="752676"/>
          </a:xfrm>
          <a:prstGeom prst="wedgeRoundRectCallout">
            <a:avLst>
              <a:gd name="adj1" fmla="val 34378"/>
              <a:gd name="adj2" fmla="val 9431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04F75"/>
                </a:solidFill>
              </a:rPr>
              <a:t>5. Il est interdit de</a:t>
            </a:r>
            <a:br>
              <a:rPr lang="fr-FR" sz="2000" b="1" dirty="0">
                <a:solidFill>
                  <a:srgbClr val="104F75"/>
                </a:solidFill>
              </a:rPr>
            </a:br>
            <a:r>
              <a:rPr lang="fr-FR" sz="2000" dirty="0">
                <a:solidFill>
                  <a:srgbClr val="104F75"/>
                </a:solidFill>
              </a:rPr>
              <a:t>manger ou boire dans le cinéma et dans le train. </a:t>
            </a:r>
          </a:p>
        </p:txBody>
      </p:sp>
      <p:sp>
        <p:nvSpPr>
          <p:cNvPr id="47" name="Rectangle 46"/>
          <p:cNvSpPr/>
          <p:nvPr/>
        </p:nvSpPr>
        <p:spPr>
          <a:xfrm>
            <a:off x="6577226" y="2415369"/>
            <a:ext cx="3095365" cy="2541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5. On/il est interdit de</a:t>
            </a:r>
          </a:p>
        </p:txBody>
      </p:sp>
      <p:sp>
        <p:nvSpPr>
          <p:cNvPr id="48" name="Rounded Rectangular Callout 47"/>
          <p:cNvSpPr/>
          <p:nvPr/>
        </p:nvSpPr>
        <p:spPr>
          <a:xfrm>
            <a:off x="6167364" y="5172886"/>
            <a:ext cx="4459274" cy="1017441"/>
          </a:xfrm>
          <a:prstGeom prst="wedgeRoundRectCallout">
            <a:avLst>
              <a:gd name="adj1" fmla="val 58516"/>
              <a:gd name="adj2" fmla="val -3111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8. On </a:t>
            </a:r>
          </a:p>
          <a:p>
            <a:pPr algn="ctr"/>
            <a:r>
              <a:rPr lang="fr-FR" sz="2000" dirty="0">
                <a:solidFill>
                  <a:srgbClr val="104F75"/>
                </a:solidFill>
              </a:rPr>
              <a:t>sait que les règles sont importantes, mais c’est une situation difficile.</a:t>
            </a:r>
          </a:p>
        </p:txBody>
      </p:sp>
      <p:sp>
        <p:nvSpPr>
          <p:cNvPr id="49" name="Rectangle 48"/>
          <p:cNvSpPr/>
          <p:nvPr/>
        </p:nvSpPr>
        <p:spPr>
          <a:xfrm>
            <a:off x="6693444" y="5226643"/>
            <a:ext cx="3461282" cy="2541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8. On/il est essentiel de</a:t>
            </a:r>
          </a:p>
        </p:txBody>
      </p:sp>
      <p:sp>
        <p:nvSpPr>
          <p:cNvPr id="50" name="Rounded Rectangular Callout 49"/>
          <p:cNvSpPr/>
          <p:nvPr/>
        </p:nvSpPr>
        <p:spPr>
          <a:xfrm>
            <a:off x="6454207" y="3303305"/>
            <a:ext cx="3218384" cy="710045"/>
          </a:xfrm>
          <a:prstGeom prst="wedgeRoundRectCallout">
            <a:avLst>
              <a:gd name="adj1" fmla="val 59565"/>
              <a:gd name="adj2" fmla="val 3217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6. On</a:t>
            </a:r>
            <a:br>
              <a:rPr lang="fr-FR" sz="2000" b="1" dirty="0">
                <a:solidFill>
                  <a:srgbClr val="104F75"/>
                </a:solidFill>
              </a:rPr>
            </a:br>
            <a:r>
              <a:rPr lang="fr-FR" sz="2000" dirty="0">
                <a:solidFill>
                  <a:srgbClr val="104F75"/>
                </a:solidFill>
              </a:rPr>
              <a:t>ne peut pas voyager.</a:t>
            </a:r>
          </a:p>
        </p:txBody>
      </p:sp>
      <p:sp>
        <p:nvSpPr>
          <p:cNvPr id="51"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3" name="Rectangle 52"/>
          <p:cNvSpPr/>
          <p:nvPr/>
        </p:nvSpPr>
        <p:spPr>
          <a:xfrm>
            <a:off x="6516980" y="3373695"/>
            <a:ext cx="3092837" cy="275183"/>
          </a:xfrm>
          <a:prstGeom prst="rect">
            <a:avLst/>
          </a:prstGeom>
          <a:solidFill>
            <a:schemeClr val="accent1">
              <a:lumMod val="20000"/>
              <a:lumOff val="80000"/>
            </a:schemeClr>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6. On/il est important de</a:t>
            </a:r>
          </a:p>
        </p:txBody>
      </p:sp>
      <p:sp>
        <p:nvSpPr>
          <p:cNvPr id="55" name="Rounded Rectangular Callout 54"/>
          <p:cNvSpPr/>
          <p:nvPr/>
        </p:nvSpPr>
        <p:spPr>
          <a:xfrm>
            <a:off x="2016876" y="4344020"/>
            <a:ext cx="4269805" cy="977663"/>
          </a:xfrm>
          <a:prstGeom prst="wedgeRoundRectCallout">
            <a:avLst>
              <a:gd name="adj1" fmla="val -60778"/>
              <a:gd name="adj2" fmla="val 2478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3. Il est possible de </a:t>
            </a:r>
            <a:br>
              <a:rPr lang="fr-FR" sz="2000" b="1" dirty="0">
                <a:solidFill>
                  <a:srgbClr val="104F75"/>
                </a:solidFill>
              </a:rPr>
            </a:br>
            <a:r>
              <a:rPr lang="fr-FR" sz="2000" dirty="0">
                <a:solidFill>
                  <a:srgbClr val="104F75"/>
                </a:solidFill>
              </a:rPr>
              <a:t>participer aux activités sociales avec un passe sanitaire*.</a:t>
            </a:r>
          </a:p>
        </p:txBody>
      </p:sp>
      <p:sp>
        <p:nvSpPr>
          <p:cNvPr id="44" name="Rectangle 43"/>
          <p:cNvSpPr/>
          <p:nvPr/>
        </p:nvSpPr>
        <p:spPr>
          <a:xfrm>
            <a:off x="2487610" y="4385356"/>
            <a:ext cx="3209020" cy="30532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04F75"/>
                </a:solidFill>
              </a:rPr>
              <a:t>3. On/il est possible de</a:t>
            </a:r>
          </a:p>
        </p:txBody>
      </p:sp>
      <p:sp>
        <p:nvSpPr>
          <p:cNvPr id="57" name="Rounded Rectangular Callout 56"/>
          <p:cNvSpPr/>
          <p:nvPr/>
        </p:nvSpPr>
        <p:spPr>
          <a:xfrm>
            <a:off x="6693445" y="4244813"/>
            <a:ext cx="3779816" cy="691147"/>
          </a:xfrm>
          <a:prstGeom prst="wedgeRoundRectCallout">
            <a:avLst>
              <a:gd name="adj1" fmla="val 58146"/>
              <a:gd name="adj2" fmla="val 2157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7. Il est nécessaire d’</a:t>
            </a:r>
            <a:br>
              <a:rPr lang="fr-FR" sz="2000" dirty="0">
                <a:solidFill>
                  <a:srgbClr val="104F75"/>
                </a:solidFill>
              </a:rPr>
            </a:br>
            <a:r>
              <a:rPr lang="fr-FR" sz="2000" dirty="0">
                <a:solidFill>
                  <a:srgbClr val="104F75"/>
                </a:solidFill>
              </a:rPr>
              <a:t>annuler beaucoup de vols.</a:t>
            </a:r>
          </a:p>
        </p:txBody>
      </p:sp>
      <p:sp>
        <p:nvSpPr>
          <p:cNvPr id="54" name="Rectangle 53"/>
          <p:cNvSpPr/>
          <p:nvPr/>
        </p:nvSpPr>
        <p:spPr>
          <a:xfrm>
            <a:off x="7036934" y="4293664"/>
            <a:ext cx="3092838" cy="29672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104F75"/>
                </a:solidFill>
              </a:rPr>
              <a:t>7. On/il est nécessaire d’</a:t>
            </a:r>
          </a:p>
        </p:txBody>
      </p:sp>
      <p:sp>
        <p:nvSpPr>
          <p:cNvPr id="58" name="Rounded Rectangle 46">
            <a:extLst>
              <a:ext uri="{FF2B5EF4-FFF2-40B4-BE49-F238E27FC236}">
                <a16:creationId xmlns:a16="http://schemas.microsoft.com/office/drawing/2014/main" id="{FB09667E-50A2-4099-B9F5-10D9728BF65D}"/>
              </a:ext>
            </a:extLst>
          </p:cNvPr>
          <p:cNvSpPr/>
          <p:nvPr/>
        </p:nvSpPr>
        <p:spPr>
          <a:xfrm>
            <a:off x="6614492" y="187158"/>
            <a:ext cx="3785237" cy="97247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*passe sanitaire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proof of vaccination or negative test</a:t>
            </a:r>
            <a:br>
              <a:rPr lang="fr-FR" sz="2000" dirty="0">
                <a:solidFill>
                  <a:prstClr val="white"/>
                </a:solidFill>
                <a:latin typeface="Century Gothic" panose="020B0502020202020204" pitchFamily="34" charset="0"/>
              </a:rPr>
            </a:br>
            <a:r>
              <a:rPr lang="fr-FR" sz="2000" b="1" dirty="0">
                <a:solidFill>
                  <a:prstClr val="white"/>
                </a:solidFill>
                <a:latin typeface="Century Gothic" panose="020B0502020202020204" pitchFamily="34" charset="0"/>
              </a:rPr>
              <a:t>*le couvre-feu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curfew</a:t>
            </a:r>
          </a:p>
        </p:txBody>
      </p:sp>
    </p:spTree>
    <p:extLst>
      <p:ext uri="{BB962C8B-B14F-4D97-AF65-F5344CB8AC3E}">
        <p14:creationId xmlns:p14="http://schemas.microsoft.com/office/powerpoint/2010/main" val="156913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2" grpId="0" animBg="1"/>
      <p:bldP spid="47" grpId="0" animBg="1"/>
      <p:bldP spid="49" grpId="0" animBg="1"/>
      <p:bldP spid="53" grpId="0" animBg="1"/>
      <p:bldP spid="44"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8940801" cy="867128"/>
          </a:xfrm>
          <a:prstGeom prst="rect">
            <a:avLst/>
          </a:prstGeom>
        </p:spPr>
      </p:pic>
      <p:sp>
        <p:nvSpPr>
          <p:cNvPr id="4" name="Title 3"/>
          <p:cNvSpPr>
            <a:spLocks noGrp="1"/>
          </p:cNvSpPr>
          <p:nvPr>
            <p:ph type="title"/>
          </p:nvPr>
        </p:nvSpPr>
        <p:spPr>
          <a:xfrm>
            <a:off x="0" y="296864"/>
            <a:ext cx="7162800" cy="707849"/>
          </a:xfrm>
        </p:spPr>
        <p:txBody>
          <a:bodyPr>
            <a:normAutofit/>
          </a:bodyPr>
          <a:lstStyle/>
          <a:p>
            <a:r>
              <a:rPr lang="fr-FR" sz="3600" b="1" dirty="0">
                <a:solidFill>
                  <a:schemeClr val="bg1"/>
                </a:solidFill>
              </a:rPr>
              <a:t>Les règles du covid en France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cxnSp>
        <p:nvCxnSpPr>
          <p:cNvPr id="3" name="Straight Connector 2"/>
          <p:cNvCxnSpPr/>
          <p:nvPr/>
        </p:nvCxnSpPr>
        <p:spPr>
          <a:xfrm>
            <a:off x="6211753" y="1557457"/>
            <a:ext cx="18288" cy="4398264"/>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22351" y="1456660"/>
            <a:ext cx="2775098" cy="523220"/>
          </a:xfrm>
          <a:prstGeom prst="rect">
            <a:avLst/>
          </a:prstGeom>
          <a:noFill/>
        </p:spPr>
        <p:txBody>
          <a:bodyPr wrap="square" rtlCol="0">
            <a:spAutoFit/>
          </a:bodyPr>
          <a:lstStyle/>
          <a:p>
            <a:pPr algn="ctr"/>
            <a:r>
              <a:rPr lang="en-GB" sz="2800" dirty="0">
                <a:solidFill>
                  <a:srgbClr val="104F75"/>
                </a:solidFill>
              </a:rPr>
              <a:t>les </a:t>
            </a:r>
            <a:r>
              <a:rPr lang="fr-FR" sz="2800" dirty="0">
                <a:solidFill>
                  <a:srgbClr val="104F75"/>
                </a:solidFill>
              </a:rPr>
              <a:t>mêmes</a:t>
            </a:r>
            <a:r>
              <a:rPr lang="en-GB" sz="2800" dirty="0">
                <a:solidFill>
                  <a:srgbClr val="104F75"/>
                </a:solidFill>
              </a:rPr>
              <a:t> </a:t>
            </a:r>
          </a:p>
        </p:txBody>
      </p:sp>
      <p:sp>
        <p:nvSpPr>
          <p:cNvPr id="15" name="TextBox 14"/>
          <p:cNvSpPr txBox="1"/>
          <p:nvPr/>
        </p:nvSpPr>
        <p:spPr>
          <a:xfrm>
            <a:off x="7558863" y="1456660"/>
            <a:ext cx="2775098" cy="523220"/>
          </a:xfrm>
          <a:prstGeom prst="rect">
            <a:avLst/>
          </a:prstGeom>
          <a:noFill/>
        </p:spPr>
        <p:txBody>
          <a:bodyPr wrap="square" rtlCol="0">
            <a:spAutoFit/>
          </a:bodyPr>
          <a:lstStyle/>
          <a:p>
            <a:pPr algn="ctr"/>
            <a:r>
              <a:rPr lang="fr-FR" sz="2800" dirty="0">
                <a:solidFill>
                  <a:srgbClr val="104F75"/>
                </a:solidFill>
              </a:rPr>
              <a:t>différentes</a:t>
            </a:r>
          </a:p>
        </p:txBody>
      </p:sp>
      <p:sp>
        <p:nvSpPr>
          <p:cNvPr id="16" name="TextBox 15"/>
          <p:cNvSpPr txBox="1"/>
          <p:nvPr/>
        </p:nvSpPr>
        <p:spPr>
          <a:xfrm>
            <a:off x="361507" y="2254102"/>
            <a:ext cx="5443870" cy="1200329"/>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rgbClr val="104F75"/>
                </a:solidFill>
              </a:rPr>
              <a:t>not possible to travel</a:t>
            </a:r>
          </a:p>
          <a:p>
            <a:pPr marL="342900" indent="-342900" algn="l">
              <a:buFont typeface="Arial" panose="020B0604020202020204" pitchFamily="34" charset="0"/>
              <a:buChar char="•"/>
            </a:pPr>
            <a:r>
              <a:rPr lang="en-GB" sz="2400" dirty="0">
                <a:solidFill>
                  <a:srgbClr val="104F75"/>
                </a:solidFill>
              </a:rPr>
              <a:t>necessary to cancel a lot of flights </a:t>
            </a:r>
          </a:p>
        </p:txBody>
      </p:sp>
      <p:sp>
        <p:nvSpPr>
          <p:cNvPr id="17" name="TextBox 16"/>
          <p:cNvSpPr txBox="1"/>
          <p:nvPr/>
        </p:nvSpPr>
        <p:spPr>
          <a:xfrm>
            <a:off x="6636417" y="2254101"/>
            <a:ext cx="5273503" cy="2308324"/>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rgbClr val="104F75"/>
                </a:solidFill>
              </a:rPr>
              <a:t>social distancing of 1 metre</a:t>
            </a:r>
          </a:p>
          <a:p>
            <a:pPr marL="342900" indent="-342900" algn="l">
              <a:buFont typeface="Arial" panose="020B0604020202020204" pitchFamily="34" charset="0"/>
              <a:buChar char="•"/>
            </a:pPr>
            <a:r>
              <a:rPr lang="en-GB" sz="2400" dirty="0">
                <a:solidFill>
                  <a:srgbClr val="104F75"/>
                </a:solidFill>
              </a:rPr>
              <a:t>possible to participate in social events with a </a:t>
            </a:r>
            <a:r>
              <a:rPr lang="fr-FR" sz="2400" i="1" dirty="0">
                <a:solidFill>
                  <a:srgbClr val="104F75"/>
                </a:solidFill>
              </a:rPr>
              <a:t>passe</a:t>
            </a:r>
            <a:r>
              <a:rPr lang="en-GB" sz="2400" i="1" dirty="0">
                <a:solidFill>
                  <a:srgbClr val="104F75"/>
                </a:solidFill>
              </a:rPr>
              <a:t> </a:t>
            </a:r>
            <a:r>
              <a:rPr lang="fr-FR" sz="2400" i="1" dirty="0">
                <a:solidFill>
                  <a:srgbClr val="104F75"/>
                </a:solidFill>
              </a:rPr>
              <a:t>sanitaire</a:t>
            </a:r>
            <a:endParaRPr lang="fr-FR" sz="2400" dirty="0">
              <a:solidFill>
                <a:srgbClr val="104F75"/>
              </a:solidFill>
            </a:endParaRPr>
          </a:p>
          <a:p>
            <a:pPr marL="342900" indent="-342900" algn="l">
              <a:buFont typeface="Arial" panose="020B0604020202020204" pitchFamily="34" charset="0"/>
              <a:buChar char="•"/>
            </a:pPr>
            <a:r>
              <a:rPr lang="en-GB" sz="2400" dirty="0">
                <a:solidFill>
                  <a:srgbClr val="104F75"/>
                </a:solidFill>
              </a:rPr>
              <a:t>18.00 curfew</a:t>
            </a:r>
          </a:p>
          <a:p>
            <a:pPr marL="342900" indent="-342900" algn="l">
              <a:buFont typeface="Arial" panose="020B0604020202020204" pitchFamily="34" charset="0"/>
              <a:buChar char="•"/>
            </a:pPr>
            <a:r>
              <a:rPr lang="en-GB" sz="2400" dirty="0">
                <a:solidFill>
                  <a:srgbClr val="104F75"/>
                </a:solidFill>
              </a:rPr>
              <a:t>eating and drinking in cinemas and trains is banned</a:t>
            </a:r>
          </a:p>
        </p:txBody>
      </p:sp>
      <p:pic>
        <p:nvPicPr>
          <p:cNvPr id="5122" name="Picture 2" descr="Sign, Stop, Halt, Warning, 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220" y="3623276"/>
            <a:ext cx="2332444" cy="2332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Autofit/>
          </a:bodyPr>
          <a:lstStyle/>
          <a:p>
            <a:r>
              <a:rPr lang="fr-FR" sz="2500" b="1" dirty="0">
                <a:solidFill>
                  <a:schemeClr val="bg1"/>
                </a:solidFill>
              </a:rPr>
              <a:t>Faire la bise ou ne pas faire la bise?</a:t>
            </a:r>
          </a:p>
        </p:txBody>
      </p:sp>
      <p:sp>
        <p:nvSpPr>
          <p:cNvPr id="6"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8194" name="Picture 2" descr="Two women kissing each other by meeting stock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917" y="2743201"/>
            <a:ext cx="5623003" cy="33811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2AECFFE-55D9-ED46-9E49-F19805C09A6A}"/>
              </a:ext>
            </a:extLst>
          </p:cNvPr>
          <p:cNvSpPr txBox="1"/>
          <p:nvPr/>
        </p:nvSpPr>
        <p:spPr>
          <a:xfrm>
            <a:off x="179999" y="1296000"/>
            <a:ext cx="11909219" cy="738664"/>
          </a:xfrm>
          <a:prstGeom prst="rect">
            <a:avLst/>
          </a:prstGeom>
          <a:noFill/>
        </p:spPr>
        <p:txBody>
          <a:bodyPr wrap="square" rtlCol="0">
            <a:spAutoFit/>
          </a:bodyPr>
          <a:lstStyle/>
          <a:p>
            <a:r>
              <a:rPr lang="fr-FR" sz="2100">
                <a:solidFill>
                  <a:srgbClr val="104F75"/>
                </a:solidFill>
              </a:rPr>
              <a:t>La bise, c’est une salutation française. On fait une bise dans l’air à côté de la joue.*</a:t>
            </a:r>
          </a:p>
          <a:p>
            <a:r>
              <a:rPr lang="fr-FR" sz="2100">
                <a:solidFill>
                  <a:srgbClr val="104F75"/>
                </a:solidFill>
              </a:rPr>
              <a:t>Quel effet a la pandémie sur cette tradition ? Écoute, complète et réponds aux questions.</a:t>
            </a:r>
          </a:p>
        </p:txBody>
      </p:sp>
      <p:sp>
        <p:nvSpPr>
          <p:cNvPr id="3" name="TextBox 2"/>
          <p:cNvSpPr txBox="1"/>
          <p:nvPr/>
        </p:nvSpPr>
        <p:spPr>
          <a:xfrm>
            <a:off x="950976" y="2230310"/>
            <a:ext cx="4123944" cy="400110"/>
          </a:xfrm>
          <a:prstGeom prst="rect">
            <a:avLst/>
          </a:prstGeom>
          <a:noFill/>
        </p:spPr>
        <p:txBody>
          <a:bodyPr wrap="square" rtlCol="0">
            <a:spAutoFit/>
          </a:bodyPr>
          <a:lstStyle/>
          <a:p>
            <a:pPr algn="l"/>
            <a:r>
              <a:rPr lang="fr-FR" sz="2000">
                <a:solidFill>
                  <a:srgbClr val="104F75"/>
                </a:solidFill>
              </a:rPr>
              <a:t>on / il est nécessaire de </a:t>
            </a:r>
          </a:p>
        </p:txBody>
      </p:sp>
      <p:sp>
        <p:nvSpPr>
          <p:cNvPr id="19" name="TextBox 18"/>
          <p:cNvSpPr txBox="1"/>
          <p:nvPr/>
        </p:nvSpPr>
        <p:spPr>
          <a:xfrm>
            <a:off x="950976" y="2728661"/>
            <a:ext cx="4123944" cy="400110"/>
          </a:xfrm>
          <a:prstGeom prst="rect">
            <a:avLst/>
          </a:prstGeom>
          <a:noFill/>
        </p:spPr>
        <p:txBody>
          <a:bodyPr wrap="square" rtlCol="0">
            <a:spAutoFit/>
          </a:bodyPr>
          <a:lstStyle/>
          <a:p>
            <a:pPr algn="l"/>
            <a:r>
              <a:rPr lang="fr-FR" sz="2000">
                <a:solidFill>
                  <a:srgbClr val="104F75"/>
                </a:solidFill>
              </a:rPr>
              <a:t>on / il est naturel de </a:t>
            </a:r>
          </a:p>
        </p:txBody>
      </p:sp>
      <p:sp>
        <p:nvSpPr>
          <p:cNvPr id="20" name="TextBox 19"/>
          <p:cNvSpPr txBox="1"/>
          <p:nvPr/>
        </p:nvSpPr>
        <p:spPr>
          <a:xfrm>
            <a:off x="950976" y="3227012"/>
            <a:ext cx="4123944" cy="400110"/>
          </a:xfrm>
          <a:prstGeom prst="rect">
            <a:avLst/>
          </a:prstGeom>
          <a:noFill/>
        </p:spPr>
        <p:txBody>
          <a:bodyPr wrap="square" rtlCol="0">
            <a:spAutoFit/>
          </a:bodyPr>
          <a:lstStyle/>
          <a:p>
            <a:pPr algn="l"/>
            <a:r>
              <a:rPr lang="fr-FR" sz="2000">
                <a:solidFill>
                  <a:srgbClr val="104F75"/>
                </a:solidFill>
              </a:rPr>
              <a:t>on / il est possible de </a:t>
            </a:r>
          </a:p>
        </p:txBody>
      </p:sp>
      <p:sp>
        <p:nvSpPr>
          <p:cNvPr id="21" name="TextBox 20"/>
          <p:cNvSpPr txBox="1"/>
          <p:nvPr/>
        </p:nvSpPr>
        <p:spPr>
          <a:xfrm>
            <a:off x="950976" y="3725363"/>
            <a:ext cx="4123944" cy="400110"/>
          </a:xfrm>
          <a:prstGeom prst="rect">
            <a:avLst/>
          </a:prstGeom>
          <a:noFill/>
        </p:spPr>
        <p:txBody>
          <a:bodyPr wrap="square" rtlCol="0">
            <a:spAutoFit/>
          </a:bodyPr>
          <a:lstStyle/>
          <a:p>
            <a:pPr algn="l"/>
            <a:r>
              <a:rPr lang="fr-FR" sz="2000">
                <a:solidFill>
                  <a:srgbClr val="104F75"/>
                </a:solidFill>
              </a:rPr>
              <a:t>on / il est normal de </a:t>
            </a:r>
          </a:p>
        </p:txBody>
      </p:sp>
      <p:sp>
        <p:nvSpPr>
          <p:cNvPr id="22" name="TextBox 21"/>
          <p:cNvSpPr txBox="1"/>
          <p:nvPr/>
        </p:nvSpPr>
        <p:spPr>
          <a:xfrm>
            <a:off x="950976" y="4223714"/>
            <a:ext cx="4123944" cy="400110"/>
          </a:xfrm>
          <a:prstGeom prst="rect">
            <a:avLst/>
          </a:prstGeom>
          <a:noFill/>
        </p:spPr>
        <p:txBody>
          <a:bodyPr wrap="square" rtlCol="0">
            <a:spAutoFit/>
          </a:bodyPr>
          <a:lstStyle/>
          <a:p>
            <a:pPr algn="l"/>
            <a:r>
              <a:rPr lang="fr-FR" sz="2000">
                <a:solidFill>
                  <a:srgbClr val="104F75"/>
                </a:solidFill>
              </a:rPr>
              <a:t>on / il est interdit de </a:t>
            </a:r>
          </a:p>
        </p:txBody>
      </p:sp>
      <p:sp>
        <p:nvSpPr>
          <p:cNvPr id="23" name="TextBox 22"/>
          <p:cNvSpPr txBox="1"/>
          <p:nvPr/>
        </p:nvSpPr>
        <p:spPr>
          <a:xfrm>
            <a:off x="950976" y="4722065"/>
            <a:ext cx="4123944" cy="400110"/>
          </a:xfrm>
          <a:prstGeom prst="rect">
            <a:avLst/>
          </a:prstGeom>
          <a:noFill/>
        </p:spPr>
        <p:txBody>
          <a:bodyPr wrap="square" rtlCol="0">
            <a:spAutoFit/>
          </a:bodyPr>
          <a:lstStyle/>
          <a:p>
            <a:pPr algn="l"/>
            <a:r>
              <a:rPr lang="fr-FR" sz="2000">
                <a:solidFill>
                  <a:srgbClr val="104F75"/>
                </a:solidFill>
              </a:rPr>
              <a:t>on / il est impossible de </a:t>
            </a:r>
          </a:p>
        </p:txBody>
      </p:sp>
      <p:sp>
        <p:nvSpPr>
          <p:cNvPr id="24" name="TextBox 23"/>
          <p:cNvSpPr txBox="1"/>
          <p:nvPr/>
        </p:nvSpPr>
        <p:spPr>
          <a:xfrm>
            <a:off x="950976" y="5220416"/>
            <a:ext cx="4123944" cy="400110"/>
          </a:xfrm>
          <a:prstGeom prst="rect">
            <a:avLst/>
          </a:prstGeom>
          <a:noFill/>
        </p:spPr>
        <p:txBody>
          <a:bodyPr wrap="square" rtlCol="0">
            <a:spAutoFit/>
          </a:bodyPr>
          <a:lstStyle/>
          <a:p>
            <a:pPr algn="l"/>
            <a:r>
              <a:rPr lang="fr-FR" sz="2000">
                <a:solidFill>
                  <a:srgbClr val="104F75"/>
                </a:solidFill>
              </a:rPr>
              <a:t>on / il est triste de </a:t>
            </a:r>
          </a:p>
        </p:txBody>
      </p:sp>
      <p:sp>
        <p:nvSpPr>
          <p:cNvPr id="25" name="TextBox 24"/>
          <p:cNvSpPr txBox="1"/>
          <p:nvPr/>
        </p:nvSpPr>
        <p:spPr>
          <a:xfrm>
            <a:off x="950976" y="5718770"/>
            <a:ext cx="4123944" cy="400110"/>
          </a:xfrm>
          <a:prstGeom prst="rect">
            <a:avLst/>
          </a:prstGeom>
          <a:noFill/>
        </p:spPr>
        <p:txBody>
          <a:bodyPr wrap="square" rtlCol="0">
            <a:spAutoFit/>
          </a:bodyPr>
          <a:lstStyle/>
          <a:p>
            <a:pPr algn="l"/>
            <a:r>
              <a:rPr lang="fr-FR" sz="2000">
                <a:solidFill>
                  <a:srgbClr val="104F75"/>
                </a:solidFill>
              </a:rPr>
              <a:t>on / il est heureux de </a:t>
            </a:r>
          </a:p>
        </p:txBody>
      </p:sp>
      <p:sp>
        <p:nvSpPr>
          <p:cNvPr id="26" name="Rounded Rectangle 46">
            <a:extLst>
              <a:ext uri="{FF2B5EF4-FFF2-40B4-BE49-F238E27FC236}">
                <a16:creationId xmlns:a16="http://schemas.microsoft.com/office/drawing/2014/main" id="{FB09667E-50A2-4099-B9F5-10D9728BF65D}"/>
              </a:ext>
            </a:extLst>
          </p:cNvPr>
          <p:cNvSpPr/>
          <p:nvPr/>
        </p:nvSpPr>
        <p:spPr>
          <a:xfrm>
            <a:off x="7088890" y="249869"/>
            <a:ext cx="2556940" cy="400919"/>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*la joue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cheek</a:t>
            </a:r>
          </a:p>
        </p:txBody>
      </p:sp>
      <p:cxnSp>
        <p:nvCxnSpPr>
          <p:cNvPr id="27" name="Straight Connector 26"/>
          <p:cNvCxnSpPr/>
          <p:nvPr/>
        </p:nvCxnSpPr>
        <p:spPr>
          <a:xfrm>
            <a:off x="1581912" y="2457737"/>
            <a:ext cx="2313432"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32042" y="2953037"/>
            <a:ext cx="360000"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581912" y="3439065"/>
            <a:ext cx="1980000"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581912" y="3954641"/>
            <a:ext cx="1872000"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32042" y="4446197"/>
            <a:ext cx="360000"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032042" y="4951667"/>
            <a:ext cx="360000"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32042" y="5448842"/>
            <a:ext cx="360000"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85194" y="5927778"/>
            <a:ext cx="1976718" cy="1999"/>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Action Button: Custom 16">
            <a:hlinkClick r:id="" action="ppaction://noaction" highlightClick="1">
              <a:snd r:embed="rId5" name="9.3.1.5-slide16_number1_BEEP.wav"/>
            </a:hlinkClick>
            <a:extLst>
              <a:ext uri="{FF2B5EF4-FFF2-40B4-BE49-F238E27FC236}">
                <a16:creationId xmlns:a16="http://schemas.microsoft.com/office/drawing/2014/main" id="{FB8A0640-97EB-430E-B626-A0A823350DBD}"/>
              </a:ext>
            </a:extLst>
          </p:cNvPr>
          <p:cNvSpPr/>
          <p:nvPr/>
        </p:nvSpPr>
        <p:spPr>
          <a:xfrm>
            <a:off x="390044" y="22303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3.1.5-slide16_number2_BEEP.wav"/>
            </a:hlinkClick>
            <a:extLst>
              <a:ext uri="{FF2B5EF4-FFF2-40B4-BE49-F238E27FC236}">
                <a16:creationId xmlns:a16="http://schemas.microsoft.com/office/drawing/2014/main" id="{EF68C26E-3A2D-4C18-86F6-251DD48E1254}"/>
              </a:ext>
            </a:extLst>
          </p:cNvPr>
          <p:cNvSpPr/>
          <p:nvPr/>
        </p:nvSpPr>
        <p:spPr>
          <a:xfrm>
            <a:off x="390044" y="27292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3.1.5-slide16_number3_BEEP.wav"/>
            </a:hlinkClick>
            <a:extLst>
              <a:ext uri="{FF2B5EF4-FFF2-40B4-BE49-F238E27FC236}">
                <a16:creationId xmlns:a16="http://schemas.microsoft.com/office/drawing/2014/main" id="{D53912FA-365F-46BF-8948-15F6C5FB09D9}"/>
              </a:ext>
            </a:extLst>
          </p:cNvPr>
          <p:cNvSpPr/>
          <p:nvPr/>
        </p:nvSpPr>
        <p:spPr>
          <a:xfrm>
            <a:off x="390044" y="32281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3.1.5-slide16_number4_BEEP.wav"/>
            </a:hlinkClick>
            <a:extLst>
              <a:ext uri="{FF2B5EF4-FFF2-40B4-BE49-F238E27FC236}">
                <a16:creationId xmlns:a16="http://schemas.microsoft.com/office/drawing/2014/main" id="{ACD871BE-DB5E-4C13-8387-D9552FC736A0}"/>
              </a:ext>
            </a:extLst>
          </p:cNvPr>
          <p:cNvSpPr/>
          <p:nvPr/>
        </p:nvSpPr>
        <p:spPr>
          <a:xfrm>
            <a:off x="390044" y="37271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3.1.5-slide16_number5_beep.wav"/>
            </a:hlinkClick>
            <a:extLst>
              <a:ext uri="{FF2B5EF4-FFF2-40B4-BE49-F238E27FC236}">
                <a16:creationId xmlns:a16="http://schemas.microsoft.com/office/drawing/2014/main" id="{BE755992-2C6E-41BD-9E41-19806CD0157E}"/>
              </a:ext>
            </a:extLst>
          </p:cNvPr>
          <p:cNvSpPr/>
          <p:nvPr/>
        </p:nvSpPr>
        <p:spPr>
          <a:xfrm>
            <a:off x="390044" y="42260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3.1.5-slide16_number6_beep.wav"/>
            </a:hlinkClick>
            <a:extLst>
              <a:ext uri="{FF2B5EF4-FFF2-40B4-BE49-F238E27FC236}">
                <a16:creationId xmlns:a16="http://schemas.microsoft.com/office/drawing/2014/main" id="{1FB92CA9-FE4E-42F6-ACA6-100C60E254E5}"/>
              </a:ext>
            </a:extLst>
          </p:cNvPr>
          <p:cNvSpPr/>
          <p:nvPr/>
        </p:nvSpPr>
        <p:spPr>
          <a:xfrm>
            <a:off x="390044" y="47250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3.1.5-slide16_number7_beep.wav"/>
            </a:hlinkClick>
            <a:extLst>
              <a:ext uri="{FF2B5EF4-FFF2-40B4-BE49-F238E27FC236}">
                <a16:creationId xmlns:a16="http://schemas.microsoft.com/office/drawing/2014/main" id="{F10D4E5B-8193-4A1F-8176-F61D8F41854A}"/>
              </a:ext>
            </a:extLst>
          </p:cNvPr>
          <p:cNvSpPr/>
          <p:nvPr/>
        </p:nvSpPr>
        <p:spPr>
          <a:xfrm>
            <a:off x="390044" y="52239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3.1.5-slide16_number8_beep.wav"/>
            </a:hlinkClick>
            <a:extLst>
              <a:ext uri="{FF2B5EF4-FFF2-40B4-BE49-F238E27FC236}">
                <a16:creationId xmlns:a16="http://schemas.microsoft.com/office/drawing/2014/main" id="{A8E4ECA3-B532-4B47-87F5-80321A86F939}"/>
              </a:ext>
            </a:extLst>
          </p:cNvPr>
          <p:cNvSpPr/>
          <p:nvPr/>
        </p:nvSpPr>
        <p:spPr>
          <a:xfrm>
            <a:off x="390044" y="57228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Autofit/>
          </a:bodyPr>
          <a:lstStyle/>
          <a:p>
            <a:r>
              <a:rPr lang="fr-FR" sz="3200" b="1" dirty="0">
                <a:solidFill>
                  <a:schemeClr val="bg1"/>
                </a:solidFill>
              </a:rPr>
              <a:t>Bise ou pas bise ?</a:t>
            </a:r>
          </a:p>
        </p:txBody>
      </p:sp>
      <p:sp>
        <p:nvSpPr>
          <p:cNvPr id="6"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8194" name="Picture 2" descr="Two women kissing each other by meeting stock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017" y="3050978"/>
            <a:ext cx="3350119" cy="2014451"/>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16">
            <a:hlinkClick r:id="" action="ppaction://noaction" highlightClick="1">
              <a:snd r:embed="rId5" name="9.3.1.5-slide16_number1_no_beep.wav"/>
            </a:hlinkClick>
            <a:extLst>
              <a:ext uri="{FF2B5EF4-FFF2-40B4-BE49-F238E27FC236}">
                <a16:creationId xmlns:a16="http://schemas.microsoft.com/office/drawing/2014/main" id="{00B3E4C1-DFF4-46C3-8013-784275E7AA6B}"/>
              </a:ext>
            </a:extLst>
          </p:cNvPr>
          <p:cNvSpPr/>
          <p:nvPr/>
        </p:nvSpPr>
        <p:spPr>
          <a:xfrm>
            <a:off x="390044" y="22303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9.3.1.5-slide16_number2_no_beep.wav"/>
            </a:hlinkClick>
            <a:extLst>
              <a:ext uri="{FF2B5EF4-FFF2-40B4-BE49-F238E27FC236}">
                <a16:creationId xmlns:a16="http://schemas.microsoft.com/office/drawing/2014/main" id="{5B92A95F-523A-4E36-B65E-94DAE9FBB368}"/>
              </a:ext>
            </a:extLst>
          </p:cNvPr>
          <p:cNvSpPr/>
          <p:nvPr/>
        </p:nvSpPr>
        <p:spPr>
          <a:xfrm>
            <a:off x="390044" y="27292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7" name="9.3.1.5-slide16_number3_no_beep.wav"/>
            </a:hlinkClick>
            <a:extLst>
              <a:ext uri="{FF2B5EF4-FFF2-40B4-BE49-F238E27FC236}">
                <a16:creationId xmlns:a16="http://schemas.microsoft.com/office/drawing/2014/main" id="{D4B491BE-DEE1-4BAB-B62E-08BEC8F84C2F}"/>
              </a:ext>
            </a:extLst>
          </p:cNvPr>
          <p:cNvSpPr/>
          <p:nvPr/>
        </p:nvSpPr>
        <p:spPr>
          <a:xfrm>
            <a:off x="390044" y="32281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8" name="9.3.1.5-slide16_number4_no_beep.wav"/>
            </a:hlinkClick>
            <a:extLst>
              <a:ext uri="{FF2B5EF4-FFF2-40B4-BE49-F238E27FC236}">
                <a16:creationId xmlns:a16="http://schemas.microsoft.com/office/drawing/2014/main" id="{7C5D1C98-B338-48C7-A0D6-9CC93C596CA9}"/>
              </a:ext>
            </a:extLst>
          </p:cNvPr>
          <p:cNvSpPr/>
          <p:nvPr/>
        </p:nvSpPr>
        <p:spPr>
          <a:xfrm>
            <a:off x="390044" y="37271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9" name="9.3.1.5-slide16_number5_no_beep.wav"/>
            </a:hlinkClick>
            <a:extLst>
              <a:ext uri="{FF2B5EF4-FFF2-40B4-BE49-F238E27FC236}">
                <a16:creationId xmlns:a16="http://schemas.microsoft.com/office/drawing/2014/main" id="{735F5EA0-D015-4C01-9444-94092DE5E112}"/>
              </a:ext>
            </a:extLst>
          </p:cNvPr>
          <p:cNvSpPr/>
          <p:nvPr/>
        </p:nvSpPr>
        <p:spPr>
          <a:xfrm>
            <a:off x="390044" y="42260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0" name="9.3.1.5-slide16_number6_no_beep.wav"/>
            </a:hlinkClick>
            <a:extLst>
              <a:ext uri="{FF2B5EF4-FFF2-40B4-BE49-F238E27FC236}">
                <a16:creationId xmlns:a16="http://schemas.microsoft.com/office/drawing/2014/main" id="{C85FFF45-DBEA-4B31-808F-B9B100F63A1A}"/>
              </a:ext>
            </a:extLst>
          </p:cNvPr>
          <p:cNvSpPr/>
          <p:nvPr/>
        </p:nvSpPr>
        <p:spPr>
          <a:xfrm>
            <a:off x="390044" y="47250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1" name="9.3.1.5-slide16_number7_no_beep.wav"/>
            </a:hlinkClick>
            <a:extLst>
              <a:ext uri="{FF2B5EF4-FFF2-40B4-BE49-F238E27FC236}">
                <a16:creationId xmlns:a16="http://schemas.microsoft.com/office/drawing/2014/main" id="{C30A216B-AEBB-4E5C-9D72-F3186157431E}"/>
              </a:ext>
            </a:extLst>
          </p:cNvPr>
          <p:cNvSpPr/>
          <p:nvPr/>
        </p:nvSpPr>
        <p:spPr>
          <a:xfrm>
            <a:off x="390044" y="52239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2" name="9.3.1.5-slide16_number8_no_beep.wav"/>
            </a:hlinkClick>
            <a:extLst>
              <a:ext uri="{FF2B5EF4-FFF2-40B4-BE49-F238E27FC236}">
                <a16:creationId xmlns:a16="http://schemas.microsoft.com/office/drawing/2014/main" id="{B283615F-33BB-4FCE-934D-0B85B4100205}"/>
              </a:ext>
            </a:extLst>
          </p:cNvPr>
          <p:cNvSpPr/>
          <p:nvPr/>
        </p:nvSpPr>
        <p:spPr>
          <a:xfrm>
            <a:off x="390044" y="57228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8</a:t>
            </a:r>
          </a:p>
        </p:txBody>
      </p:sp>
      <p:sp>
        <p:nvSpPr>
          <p:cNvPr id="17" name="TextBox 16">
            <a:extLst>
              <a:ext uri="{FF2B5EF4-FFF2-40B4-BE49-F238E27FC236}">
                <a16:creationId xmlns:a16="http://schemas.microsoft.com/office/drawing/2014/main" id="{A2AECFFE-55D9-ED46-9E49-F19805C09A6A}"/>
              </a:ext>
            </a:extLst>
          </p:cNvPr>
          <p:cNvSpPr txBox="1"/>
          <p:nvPr/>
        </p:nvSpPr>
        <p:spPr>
          <a:xfrm>
            <a:off x="179999" y="1296000"/>
            <a:ext cx="1190921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dirty="0">
                <a:ln>
                  <a:noFill/>
                </a:ln>
                <a:solidFill>
                  <a:srgbClr val="104F75"/>
                </a:solidFill>
                <a:effectLst/>
                <a:uLnTx/>
                <a:uFillTx/>
                <a:latin typeface="Century Gothic" panose="020F0302020204030204"/>
                <a:ea typeface="+mn-ea"/>
                <a:cs typeface="+mn-cs"/>
              </a:rPr>
              <a:t>La bise, c’est une salutation française. On fait une bise dans l’air à côté de la joue.*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dirty="0">
                <a:ln>
                  <a:noFill/>
                </a:ln>
                <a:solidFill>
                  <a:srgbClr val="104F75"/>
                </a:solidFill>
                <a:effectLst/>
                <a:uLnTx/>
                <a:uFillTx/>
                <a:latin typeface="Century Gothic" panose="020F0302020204030204"/>
                <a:ea typeface="+mn-ea"/>
                <a:cs typeface="+mn-cs"/>
              </a:rPr>
              <a:t>Quel effet a la pandémie sur cette tradition ? Écoute, complète et réponds aux questions.</a:t>
            </a:r>
          </a:p>
        </p:txBody>
      </p:sp>
      <p:sp>
        <p:nvSpPr>
          <p:cNvPr id="3" name="TextBox 2"/>
          <p:cNvSpPr txBox="1"/>
          <p:nvPr/>
        </p:nvSpPr>
        <p:spPr>
          <a:xfrm>
            <a:off x="950976" y="2230310"/>
            <a:ext cx="83759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can </a:t>
            </a:r>
            <a:r>
              <a:rPr lang="en-GB" sz="2000" dirty="0">
                <a:solidFill>
                  <a:schemeClr val="accent1">
                    <a:lumMod val="50000"/>
                  </a:schemeClr>
                </a:solidFill>
                <a:latin typeface="Century Gothic" panose="020F0302020204030204"/>
              </a:rPr>
              <a:t>kiss someone’s cheeks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say both ‘hello’ and</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‘goodbye’.</a:t>
            </a:r>
          </a:p>
        </p:txBody>
      </p:sp>
      <p:sp>
        <p:nvSpPr>
          <p:cNvPr id="19" name="TextBox 18"/>
          <p:cNvSpPr txBox="1"/>
          <p:nvPr/>
        </p:nvSpPr>
        <p:spPr>
          <a:xfrm>
            <a:off x="950976" y="2728075"/>
            <a:ext cx="664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a:t>
            </a:r>
            <a:r>
              <a:rPr lang="en-GB" sz="2000" dirty="0">
                <a:solidFill>
                  <a:schemeClr val="accent1">
                    <a:lumMod val="50000"/>
                  </a:schemeClr>
                </a:solidFill>
                <a:latin typeface="Century Gothic" panose="020F0302020204030204"/>
              </a:rPr>
              <a:t>often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GB" sz="2000" dirty="0">
                <a:solidFill>
                  <a:schemeClr val="accent1">
                    <a:lumMod val="50000"/>
                  </a:schemeClr>
                </a:solidFill>
                <a:latin typeface="Century Gothic" panose="020F0302020204030204"/>
              </a:rPr>
              <a:t>kiss the cheeks of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friends and family.</a:t>
            </a:r>
          </a:p>
        </p:txBody>
      </p:sp>
      <p:sp>
        <p:nvSpPr>
          <p:cNvPr id="20" name="TextBox 19"/>
          <p:cNvSpPr txBox="1"/>
          <p:nvPr/>
        </p:nvSpPr>
        <p:spPr>
          <a:xfrm>
            <a:off x="950976" y="3227012"/>
            <a:ext cx="6645600" cy="400110"/>
          </a:xfrm>
          <a:prstGeom prst="rect">
            <a:avLst/>
          </a:prstGeom>
          <a:noFill/>
        </p:spPr>
        <p:txBody>
          <a:bodyPr wrap="square" rtlCol="0">
            <a:spAutoFit/>
          </a:bodyPr>
          <a:lstStyle/>
          <a:p>
            <a:pPr lvl="0">
              <a:defRPr/>
            </a:pPr>
            <a:r>
              <a:rPr lang="en-GB" sz="2000" dirty="0">
                <a:solidFill>
                  <a:schemeClr val="accent1">
                    <a:lumMod val="50000"/>
                  </a:schemeClr>
                </a:solidFill>
              </a:rPr>
              <a:t>You can’t kiss the cheeks of colleagues.</a:t>
            </a:r>
          </a:p>
        </p:txBody>
      </p:sp>
      <p:sp>
        <p:nvSpPr>
          <p:cNvPr id="21" name="TextBox 20"/>
          <p:cNvSpPr txBox="1"/>
          <p:nvPr/>
        </p:nvSpPr>
        <p:spPr>
          <a:xfrm>
            <a:off x="950976" y="3725363"/>
            <a:ext cx="664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 number of kisses is the same all over France.</a:t>
            </a:r>
          </a:p>
        </p:txBody>
      </p:sp>
      <p:sp>
        <p:nvSpPr>
          <p:cNvPr id="22" name="TextBox 21"/>
          <p:cNvSpPr txBox="1"/>
          <p:nvPr/>
        </p:nvSpPr>
        <p:spPr>
          <a:xfrm>
            <a:off x="950976" y="4223714"/>
            <a:ext cx="7330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You must be at least one metre away from other people.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3" name="TextBox 22"/>
          <p:cNvSpPr txBox="1"/>
          <p:nvPr/>
        </p:nvSpPr>
        <p:spPr>
          <a:xfrm>
            <a:off x="950976" y="4722065"/>
            <a:ext cx="7845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can continue kissing people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on the cheeks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for now.</a:t>
            </a:r>
          </a:p>
        </p:txBody>
      </p:sp>
      <p:sp>
        <p:nvSpPr>
          <p:cNvPr id="24" name="TextBox 23"/>
          <p:cNvSpPr txBox="1"/>
          <p:nvPr/>
        </p:nvSpPr>
        <p:spPr>
          <a:xfrm>
            <a:off x="950976" y="5220416"/>
            <a:ext cx="7416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Kissing people on the cheeks is a recent craze in France.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5" name="TextBox 24"/>
          <p:cNvSpPr txBox="1"/>
          <p:nvPr/>
        </p:nvSpPr>
        <p:spPr>
          <a:xfrm>
            <a:off x="950976" y="5718770"/>
            <a:ext cx="8694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People who have had the vaccine are going to stop doing ‘la</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fr-FR" sz="2000" b="0" i="0" u="none" strike="noStrike" kern="1200" cap="none" spc="0" normalizeH="0" dirty="0">
                <a:ln>
                  <a:noFill/>
                </a:ln>
                <a:solidFill>
                  <a:schemeClr val="accent1">
                    <a:lumMod val="50000"/>
                  </a:schemeClr>
                </a:solidFill>
                <a:effectLst/>
                <a:uLnTx/>
                <a:uFillTx/>
                <a:latin typeface="Century Gothic" panose="020F0302020204030204"/>
                <a:ea typeface="+mn-ea"/>
                <a:cs typeface="+mn-cs"/>
              </a:rPr>
              <a:t>bise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 name="TextBox 1"/>
          <p:cNvSpPr txBox="1"/>
          <p:nvPr/>
        </p:nvSpPr>
        <p:spPr>
          <a:xfrm>
            <a:off x="9326880" y="2195562"/>
            <a:ext cx="287755" cy="461665"/>
          </a:xfrm>
          <a:prstGeom prst="rect">
            <a:avLst/>
          </a:prstGeom>
          <a:noFill/>
        </p:spPr>
        <p:txBody>
          <a:bodyPr wrap="square" rtlCol="0">
            <a:spAutoFit/>
          </a:bodyPr>
          <a:lstStyle/>
          <a:p>
            <a:pPr algn="l"/>
            <a:r>
              <a:rPr lang="en-GB" sz="2400" b="1" dirty="0">
                <a:solidFill>
                  <a:srgbClr val="E87D1E"/>
                </a:solidFill>
              </a:rPr>
              <a:t>T</a:t>
            </a:r>
          </a:p>
        </p:txBody>
      </p:sp>
      <p:sp>
        <p:nvSpPr>
          <p:cNvPr id="28" name="TextBox 27"/>
          <p:cNvSpPr txBox="1"/>
          <p:nvPr/>
        </p:nvSpPr>
        <p:spPr>
          <a:xfrm>
            <a:off x="6777848" y="2696416"/>
            <a:ext cx="287755" cy="461665"/>
          </a:xfrm>
          <a:prstGeom prst="rect">
            <a:avLst/>
          </a:prstGeom>
          <a:noFill/>
        </p:spPr>
        <p:txBody>
          <a:bodyPr wrap="square" rtlCol="0">
            <a:spAutoFit/>
          </a:bodyPr>
          <a:lstStyle/>
          <a:p>
            <a:pPr algn="l"/>
            <a:r>
              <a:rPr lang="en-GB" sz="2400" b="1" dirty="0">
                <a:solidFill>
                  <a:srgbClr val="E87D1E"/>
                </a:solidFill>
              </a:rPr>
              <a:t>T</a:t>
            </a:r>
          </a:p>
        </p:txBody>
      </p:sp>
      <p:sp>
        <p:nvSpPr>
          <p:cNvPr id="29" name="TextBox 28"/>
          <p:cNvSpPr txBox="1"/>
          <p:nvPr/>
        </p:nvSpPr>
        <p:spPr>
          <a:xfrm>
            <a:off x="5990730" y="3198949"/>
            <a:ext cx="287755" cy="461665"/>
          </a:xfrm>
          <a:prstGeom prst="rect">
            <a:avLst/>
          </a:prstGeom>
          <a:noFill/>
        </p:spPr>
        <p:txBody>
          <a:bodyPr wrap="square" rtlCol="0">
            <a:spAutoFit/>
          </a:bodyPr>
          <a:lstStyle/>
          <a:p>
            <a:pPr algn="l"/>
            <a:r>
              <a:rPr lang="en-GB" sz="2400" b="1" dirty="0">
                <a:solidFill>
                  <a:srgbClr val="E87D1E"/>
                </a:solidFill>
              </a:rPr>
              <a:t>F</a:t>
            </a:r>
          </a:p>
        </p:txBody>
      </p:sp>
      <p:sp>
        <p:nvSpPr>
          <p:cNvPr id="30" name="TextBox 29"/>
          <p:cNvSpPr txBox="1"/>
          <p:nvPr/>
        </p:nvSpPr>
        <p:spPr>
          <a:xfrm>
            <a:off x="6947620" y="3694294"/>
            <a:ext cx="311921" cy="461665"/>
          </a:xfrm>
          <a:prstGeom prst="rect">
            <a:avLst/>
          </a:prstGeom>
          <a:noFill/>
        </p:spPr>
        <p:txBody>
          <a:bodyPr wrap="square" rtlCol="0">
            <a:spAutoFit/>
          </a:bodyPr>
          <a:lstStyle/>
          <a:p>
            <a:pPr algn="l"/>
            <a:r>
              <a:rPr lang="en-GB" sz="2400" b="1" dirty="0">
                <a:solidFill>
                  <a:srgbClr val="E87D1E"/>
                </a:solidFill>
              </a:rPr>
              <a:t>F</a:t>
            </a:r>
          </a:p>
        </p:txBody>
      </p:sp>
      <p:sp>
        <p:nvSpPr>
          <p:cNvPr id="31" name="TextBox 30"/>
          <p:cNvSpPr txBox="1"/>
          <p:nvPr/>
        </p:nvSpPr>
        <p:spPr>
          <a:xfrm>
            <a:off x="8055439" y="4192350"/>
            <a:ext cx="311921" cy="461665"/>
          </a:xfrm>
          <a:prstGeom prst="rect">
            <a:avLst/>
          </a:prstGeom>
          <a:noFill/>
        </p:spPr>
        <p:txBody>
          <a:bodyPr wrap="square" rtlCol="0">
            <a:spAutoFit/>
          </a:bodyPr>
          <a:lstStyle/>
          <a:p>
            <a:pPr algn="l"/>
            <a:r>
              <a:rPr lang="en-GB" sz="2400" b="1" dirty="0">
                <a:solidFill>
                  <a:srgbClr val="E87D1E"/>
                </a:solidFill>
              </a:rPr>
              <a:t>T</a:t>
            </a:r>
          </a:p>
        </p:txBody>
      </p:sp>
      <p:sp>
        <p:nvSpPr>
          <p:cNvPr id="32" name="TextBox 31"/>
          <p:cNvSpPr txBox="1"/>
          <p:nvPr/>
        </p:nvSpPr>
        <p:spPr>
          <a:xfrm>
            <a:off x="8032153" y="4691287"/>
            <a:ext cx="311921" cy="461665"/>
          </a:xfrm>
          <a:prstGeom prst="rect">
            <a:avLst/>
          </a:prstGeom>
          <a:noFill/>
        </p:spPr>
        <p:txBody>
          <a:bodyPr wrap="square" rtlCol="0">
            <a:spAutoFit/>
          </a:bodyPr>
          <a:lstStyle/>
          <a:p>
            <a:pPr algn="l"/>
            <a:r>
              <a:rPr lang="en-GB" sz="2400" b="1" dirty="0">
                <a:solidFill>
                  <a:srgbClr val="E87D1E"/>
                </a:solidFill>
              </a:rPr>
              <a:t>F</a:t>
            </a:r>
          </a:p>
        </p:txBody>
      </p:sp>
      <p:sp>
        <p:nvSpPr>
          <p:cNvPr id="33" name="TextBox 32"/>
          <p:cNvSpPr txBox="1"/>
          <p:nvPr/>
        </p:nvSpPr>
        <p:spPr>
          <a:xfrm>
            <a:off x="8032152" y="5204079"/>
            <a:ext cx="311921" cy="461665"/>
          </a:xfrm>
          <a:prstGeom prst="rect">
            <a:avLst/>
          </a:prstGeom>
          <a:noFill/>
        </p:spPr>
        <p:txBody>
          <a:bodyPr wrap="square" rtlCol="0">
            <a:spAutoFit/>
          </a:bodyPr>
          <a:lstStyle/>
          <a:p>
            <a:pPr algn="l"/>
            <a:r>
              <a:rPr lang="en-GB" sz="2400" b="1" dirty="0">
                <a:solidFill>
                  <a:srgbClr val="E87D1E"/>
                </a:solidFill>
              </a:rPr>
              <a:t>F</a:t>
            </a:r>
          </a:p>
        </p:txBody>
      </p:sp>
      <p:sp>
        <p:nvSpPr>
          <p:cNvPr id="34" name="TextBox 33"/>
          <p:cNvSpPr txBox="1"/>
          <p:nvPr/>
        </p:nvSpPr>
        <p:spPr>
          <a:xfrm>
            <a:off x="9489869" y="5687992"/>
            <a:ext cx="311921" cy="461665"/>
          </a:xfrm>
          <a:prstGeom prst="rect">
            <a:avLst/>
          </a:prstGeom>
          <a:noFill/>
        </p:spPr>
        <p:txBody>
          <a:bodyPr wrap="square" rtlCol="0">
            <a:spAutoFit/>
          </a:bodyPr>
          <a:lstStyle/>
          <a:p>
            <a:pPr algn="l"/>
            <a:r>
              <a:rPr lang="en-GB" sz="2400" b="1" dirty="0">
                <a:solidFill>
                  <a:srgbClr val="E87D1E"/>
                </a:solidFill>
              </a:rPr>
              <a:t>F</a:t>
            </a:r>
          </a:p>
        </p:txBody>
      </p:sp>
      <p:sp>
        <p:nvSpPr>
          <p:cNvPr id="35" name="Rounded Rectangle 46">
            <a:extLst>
              <a:ext uri="{FF2B5EF4-FFF2-40B4-BE49-F238E27FC236}">
                <a16:creationId xmlns:a16="http://schemas.microsoft.com/office/drawing/2014/main" id="{FB09667E-50A2-4099-B9F5-10D9728BF65D}"/>
              </a:ext>
            </a:extLst>
          </p:cNvPr>
          <p:cNvSpPr/>
          <p:nvPr/>
        </p:nvSpPr>
        <p:spPr>
          <a:xfrm>
            <a:off x="7065603" y="249869"/>
            <a:ext cx="2556940" cy="400919"/>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*la joue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cheek</a:t>
            </a:r>
          </a:p>
        </p:txBody>
      </p:sp>
    </p:spTree>
    <p:extLst>
      <p:ext uri="{BB962C8B-B14F-4D97-AF65-F5344CB8AC3E}">
        <p14:creationId xmlns:p14="http://schemas.microsoft.com/office/powerpoint/2010/main" val="253316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P spid="31"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124353" cy="707849"/>
          </a:xfrm>
        </p:spPr>
        <p:txBody>
          <a:bodyPr>
            <a:normAutofit fontScale="90000"/>
          </a:bodyPr>
          <a:lstStyle/>
          <a:p>
            <a:r>
              <a:rPr lang="fr-FR" sz="3000" b="1" dirty="0">
                <a:solidFill>
                  <a:schemeClr val="bg1"/>
                </a:solidFill>
              </a:rPr>
              <a:t>Les effets positifs de la pandémie</a:t>
            </a:r>
            <a:endParaRPr lang="en-GB" sz="3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79999" y="1296000"/>
            <a:ext cx="11909219" cy="446276"/>
          </a:xfrm>
          <a:prstGeom prst="rect">
            <a:avLst/>
          </a:prstGeom>
          <a:noFill/>
        </p:spPr>
        <p:txBody>
          <a:bodyPr wrap="square" rtlCol="0">
            <a:spAutoFit/>
          </a:bodyPr>
          <a:lstStyle/>
          <a:p>
            <a:r>
              <a:rPr lang="fr-FR" sz="2300">
                <a:solidFill>
                  <a:schemeClr val="accent5">
                    <a:lumMod val="50000"/>
                  </a:schemeClr>
                </a:solidFill>
              </a:rPr>
              <a:t>Noura essaie d’avoir une attitude positive. Elle écrit quoi ? Complète les phrases. </a:t>
            </a:r>
          </a:p>
        </p:txBody>
      </p:sp>
      <p:grpSp>
        <p:nvGrpSpPr>
          <p:cNvPr id="3" name="Group 2"/>
          <p:cNvGrpSpPr/>
          <p:nvPr/>
        </p:nvGrpSpPr>
        <p:grpSpPr>
          <a:xfrm>
            <a:off x="-1" y="1742275"/>
            <a:ext cx="11274553" cy="4625489"/>
            <a:chOff x="1383248" y="2713192"/>
            <a:chExt cx="9806549" cy="4423276"/>
          </a:xfrm>
        </p:grpSpPr>
        <p:pic>
          <p:nvPicPr>
            <p:cNvPr id="9218" name="Picture 2" descr="Open Spiral Notebook, Vector Spiral Not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344" y="2713192"/>
              <a:ext cx="5862453" cy="43907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pen Spiral Notebook, Vector Spiral Not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383248" y="2745734"/>
              <a:ext cx="5039493" cy="439073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3086" y="3676638"/>
            <a:ext cx="2042916" cy="2042916"/>
          </a:xfrm>
          <a:prstGeom prst="rect">
            <a:avLst/>
          </a:prstGeom>
        </p:spPr>
      </p:pic>
      <p:sp>
        <p:nvSpPr>
          <p:cNvPr id="5" name="TextBox 4"/>
          <p:cNvSpPr txBox="1"/>
          <p:nvPr/>
        </p:nvSpPr>
        <p:spPr>
          <a:xfrm>
            <a:off x="541334" y="2006541"/>
            <a:ext cx="4687643" cy="4401205"/>
          </a:xfrm>
          <a:prstGeom prst="rect">
            <a:avLst/>
          </a:prstGeom>
          <a:noFill/>
        </p:spPr>
        <p:txBody>
          <a:bodyPr wrap="square" rtlCol="0">
            <a:spAutoFit/>
          </a:bodyPr>
          <a:lstStyle/>
          <a:p>
            <a:pPr algn="l"/>
            <a:r>
              <a:rPr lang="fr-FR" sz="2000" dirty="0">
                <a:solidFill>
                  <a:schemeClr val="accent5">
                    <a:lumMod val="50000"/>
                  </a:schemeClr>
                </a:solidFill>
              </a:rPr>
              <a:t>1. J’ai le temps de regarder des émissions </a:t>
            </a:r>
            <a:r>
              <a:rPr lang="fr-FR" sz="2000" b="1" dirty="0">
                <a:solidFill>
                  <a:schemeClr val="accent5">
                    <a:lumMod val="50000"/>
                  </a:schemeClr>
                </a:solidFill>
              </a:rPr>
              <a:t>intéressantes. </a:t>
            </a:r>
            <a:r>
              <a:rPr lang="fr-FR" sz="2000" dirty="0">
                <a:solidFill>
                  <a:schemeClr val="accent5">
                    <a:lumMod val="50000"/>
                  </a:schemeClr>
                </a:solidFill>
              </a:rPr>
              <a:t>(</a:t>
            </a:r>
            <a:r>
              <a:rPr lang="en-GB" sz="2000" dirty="0">
                <a:solidFill>
                  <a:srgbClr val="E87D1E"/>
                </a:solidFill>
              </a:rPr>
              <a:t>interesting</a:t>
            </a:r>
            <a:r>
              <a:rPr lang="fr-FR" sz="2000" dirty="0">
                <a:solidFill>
                  <a:schemeClr val="accent5">
                    <a:lumMod val="50000"/>
                  </a:schemeClr>
                </a:solidFill>
              </a:rPr>
              <a:t>)</a:t>
            </a:r>
          </a:p>
          <a:p>
            <a:pPr algn="l"/>
            <a:endParaRPr lang="fr-FR" sz="1000" dirty="0">
              <a:solidFill>
                <a:schemeClr val="accent5">
                  <a:lumMod val="50000"/>
                </a:schemeClr>
              </a:solidFill>
            </a:endParaRPr>
          </a:p>
          <a:p>
            <a:r>
              <a:rPr lang="fr-FR" sz="2000" dirty="0">
                <a:solidFill>
                  <a:schemeClr val="accent5">
                    <a:lumMod val="50000"/>
                  </a:schemeClr>
                </a:solidFill>
              </a:rPr>
              <a:t>2. On arrive à rester en contact. Il est </a:t>
            </a:r>
            <a:r>
              <a:rPr lang="fr-FR" sz="2000" b="1" dirty="0">
                <a:solidFill>
                  <a:schemeClr val="accent5">
                    <a:lumMod val="50000"/>
                  </a:schemeClr>
                </a:solidFill>
              </a:rPr>
              <a:t>facile </a:t>
            </a:r>
            <a:r>
              <a:rPr lang="fr-FR" sz="2000" dirty="0">
                <a:solidFill>
                  <a:schemeClr val="accent5">
                    <a:lumMod val="50000"/>
                  </a:schemeClr>
                </a:solidFill>
              </a:rPr>
              <a:t>de parler sur Zoom. (</a:t>
            </a:r>
            <a:r>
              <a:rPr lang="en-GB" sz="2000" dirty="0">
                <a:solidFill>
                  <a:srgbClr val="E87D1E"/>
                </a:solidFill>
              </a:rPr>
              <a:t>easy</a:t>
            </a:r>
            <a:r>
              <a:rPr lang="fr-FR" sz="2000" dirty="0">
                <a:solidFill>
                  <a:schemeClr val="accent5">
                    <a:lumMod val="50000"/>
                  </a:schemeClr>
                </a:solidFill>
              </a:rPr>
              <a:t>)</a:t>
            </a:r>
          </a:p>
          <a:p>
            <a:pPr algn="l"/>
            <a:endParaRPr lang="fr-FR" sz="1000" dirty="0">
              <a:solidFill>
                <a:schemeClr val="accent5">
                  <a:lumMod val="50000"/>
                </a:schemeClr>
              </a:solidFill>
            </a:endParaRPr>
          </a:p>
          <a:p>
            <a:r>
              <a:rPr lang="fr-FR" sz="2000" dirty="0">
                <a:solidFill>
                  <a:schemeClr val="accent5">
                    <a:lumMod val="50000"/>
                  </a:schemeClr>
                </a:solidFill>
              </a:rPr>
              <a:t>3. Je suis </a:t>
            </a:r>
            <a:r>
              <a:rPr lang="fr-FR" sz="2000" b="1" dirty="0">
                <a:solidFill>
                  <a:schemeClr val="accent5">
                    <a:lumMod val="50000"/>
                  </a:schemeClr>
                </a:solidFill>
              </a:rPr>
              <a:t>heureuse </a:t>
            </a:r>
            <a:r>
              <a:rPr lang="fr-FR" sz="2000" dirty="0">
                <a:solidFill>
                  <a:schemeClr val="accent5">
                    <a:lumMod val="50000"/>
                  </a:schemeClr>
                </a:solidFill>
              </a:rPr>
              <a:t>parce que mon papa travaille à la maison. (</a:t>
            </a:r>
            <a:r>
              <a:rPr lang="en-GB" sz="2000" dirty="0">
                <a:solidFill>
                  <a:srgbClr val="E87D1E"/>
                </a:solidFill>
              </a:rPr>
              <a:t>happy</a:t>
            </a:r>
            <a:r>
              <a:rPr lang="fr-FR" sz="2000" dirty="0">
                <a:solidFill>
                  <a:schemeClr val="accent5">
                    <a:lumMod val="50000"/>
                  </a:schemeClr>
                </a:solidFill>
              </a:rPr>
              <a:t>)</a:t>
            </a:r>
          </a:p>
          <a:p>
            <a:endParaRPr lang="fr-FR" sz="1000" dirty="0">
              <a:solidFill>
                <a:schemeClr val="accent5">
                  <a:lumMod val="50000"/>
                </a:schemeClr>
              </a:solidFill>
            </a:endParaRPr>
          </a:p>
          <a:p>
            <a:r>
              <a:rPr lang="fr-FR" sz="2000" dirty="0">
                <a:solidFill>
                  <a:schemeClr val="accent5">
                    <a:lumMod val="50000"/>
                  </a:schemeClr>
                </a:solidFill>
              </a:rPr>
              <a:t>4. Il est </a:t>
            </a:r>
            <a:r>
              <a:rPr lang="fr-FR" sz="2000" b="1" dirty="0">
                <a:solidFill>
                  <a:schemeClr val="accent5">
                    <a:lumMod val="50000"/>
                  </a:schemeClr>
                </a:solidFill>
              </a:rPr>
              <a:t>bon </a:t>
            </a:r>
            <a:r>
              <a:rPr lang="fr-FR" sz="2000" dirty="0">
                <a:solidFill>
                  <a:schemeClr val="accent5">
                    <a:lumMod val="50000"/>
                  </a:schemeClr>
                </a:solidFill>
              </a:rPr>
              <a:t>de passer plus de temps avec sa famille. (</a:t>
            </a:r>
            <a:r>
              <a:rPr lang="fr-FR" sz="2000" dirty="0">
                <a:solidFill>
                  <a:srgbClr val="E87D1E"/>
                </a:solidFill>
              </a:rPr>
              <a:t>good</a:t>
            </a:r>
            <a:r>
              <a:rPr lang="fr-FR" sz="2000" dirty="0">
                <a:solidFill>
                  <a:schemeClr val="accent5">
                    <a:lumMod val="50000"/>
                  </a:schemeClr>
                </a:solidFill>
              </a:rPr>
              <a:t>)</a:t>
            </a:r>
          </a:p>
          <a:p>
            <a:endParaRPr lang="fr-FR" sz="1000" dirty="0">
              <a:solidFill>
                <a:schemeClr val="accent5">
                  <a:lumMod val="50000"/>
                </a:schemeClr>
              </a:solidFill>
            </a:endParaRPr>
          </a:p>
          <a:p>
            <a:r>
              <a:rPr lang="fr-FR" sz="2000" dirty="0">
                <a:solidFill>
                  <a:schemeClr val="accent5">
                    <a:lumMod val="50000"/>
                  </a:schemeClr>
                </a:solidFill>
              </a:rPr>
              <a:t>5. Il est </a:t>
            </a:r>
            <a:r>
              <a:rPr lang="fr-FR" sz="2000" b="1" dirty="0">
                <a:solidFill>
                  <a:schemeClr val="accent5">
                    <a:lumMod val="50000"/>
                  </a:schemeClr>
                </a:solidFill>
              </a:rPr>
              <a:t>nécessaire</a:t>
            </a:r>
            <a:r>
              <a:rPr lang="fr-FR" sz="2000" dirty="0">
                <a:solidFill>
                  <a:schemeClr val="accent5">
                    <a:lumMod val="50000"/>
                  </a:schemeClr>
                </a:solidFill>
              </a:rPr>
              <a:t> de devenir une élève plus indépendante. (</a:t>
            </a:r>
            <a:r>
              <a:rPr lang="en-GB" sz="2000" dirty="0">
                <a:solidFill>
                  <a:srgbClr val="E87D1E"/>
                </a:solidFill>
              </a:rPr>
              <a:t>necessary</a:t>
            </a:r>
            <a:r>
              <a:rPr lang="fr-FR" sz="2000" dirty="0">
                <a:solidFill>
                  <a:schemeClr val="accent5">
                    <a:lumMod val="50000"/>
                  </a:schemeClr>
                </a:solidFill>
              </a:rPr>
              <a:t>)</a:t>
            </a:r>
          </a:p>
          <a:p>
            <a:endParaRPr lang="fr-FR" sz="2000" dirty="0">
              <a:solidFill>
                <a:schemeClr val="accent5">
                  <a:lumMod val="50000"/>
                </a:schemeClr>
              </a:solidFill>
            </a:endParaRPr>
          </a:p>
        </p:txBody>
      </p:sp>
      <p:sp>
        <p:nvSpPr>
          <p:cNvPr id="13" name="TextBox 12"/>
          <p:cNvSpPr txBox="1"/>
          <p:nvPr/>
        </p:nvSpPr>
        <p:spPr>
          <a:xfrm>
            <a:off x="5770313" y="2006541"/>
            <a:ext cx="4992175" cy="4093428"/>
          </a:xfrm>
          <a:prstGeom prst="rect">
            <a:avLst/>
          </a:prstGeom>
          <a:noFill/>
        </p:spPr>
        <p:txBody>
          <a:bodyPr wrap="square" rtlCol="0">
            <a:spAutoFit/>
          </a:bodyPr>
          <a:lstStyle/>
          <a:p>
            <a:r>
              <a:rPr lang="fr-FR" sz="2000" dirty="0">
                <a:solidFill>
                  <a:schemeClr val="accent5">
                    <a:lumMod val="50000"/>
                  </a:schemeClr>
                </a:solidFill>
              </a:rPr>
              <a:t>6. Nous apprenons des compétences </a:t>
            </a:r>
            <a:r>
              <a:rPr lang="fr-FR" sz="2000" b="1" dirty="0">
                <a:solidFill>
                  <a:schemeClr val="accent5">
                    <a:lumMod val="50000"/>
                  </a:schemeClr>
                </a:solidFill>
              </a:rPr>
              <a:t>importantes </a:t>
            </a:r>
            <a:r>
              <a:rPr lang="fr-FR" sz="2000" dirty="0">
                <a:solidFill>
                  <a:schemeClr val="accent5">
                    <a:lumMod val="50000"/>
                  </a:schemeClr>
                </a:solidFill>
              </a:rPr>
              <a:t>pour la vie. (</a:t>
            </a:r>
            <a:r>
              <a:rPr lang="en-GB" sz="2000" dirty="0">
                <a:solidFill>
                  <a:srgbClr val="E87D1E"/>
                </a:solidFill>
              </a:rPr>
              <a:t>important</a:t>
            </a:r>
            <a:r>
              <a:rPr lang="fr-FR" sz="2000" dirty="0">
                <a:solidFill>
                  <a:schemeClr val="accent5">
                    <a:lumMod val="50000"/>
                  </a:schemeClr>
                </a:solidFill>
              </a:rPr>
              <a:t>)</a:t>
            </a:r>
          </a:p>
          <a:p>
            <a:endParaRPr lang="fr-FR" sz="1000" dirty="0">
              <a:solidFill>
                <a:schemeClr val="accent5">
                  <a:lumMod val="50000"/>
                </a:schemeClr>
              </a:solidFill>
            </a:endParaRPr>
          </a:p>
          <a:p>
            <a:r>
              <a:rPr lang="fr-FR" sz="2000" dirty="0">
                <a:solidFill>
                  <a:schemeClr val="accent5">
                    <a:lumMod val="50000"/>
                  </a:schemeClr>
                </a:solidFill>
              </a:rPr>
              <a:t>7. Il y a de </a:t>
            </a:r>
            <a:r>
              <a:rPr lang="fr-FR" sz="2000" b="1" dirty="0">
                <a:solidFill>
                  <a:schemeClr val="accent5">
                    <a:lumMod val="50000"/>
                  </a:schemeClr>
                </a:solidFill>
              </a:rPr>
              <a:t>grands </a:t>
            </a:r>
            <a:r>
              <a:rPr lang="fr-FR" sz="2000" dirty="0">
                <a:solidFill>
                  <a:schemeClr val="accent5">
                    <a:lumMod val="50000"/>
                  </a:schemeClr>
                </a:solidFill>
              </a:rPr>
              <a:t>avantages (m.) pour l’environnement. (</a:t>
            </a:r>
            <a:r>
              <a:rPr lang="fr-FR" sz="2000" dirty="0">
                <a:solidFill>
                  <a:srgbClr val="E87D1E"/>
                </a:solidFill>
              </a:rPr>
              <a:t>big</a:t>
            </a:r>
            <a:r>
              <a:rPr lang="fr-FR" sz="2000" dirty="0">
                <a:solidFill>
                  <a:schemeClr val="accent5">
                    <a:lumMod val="50000"/>
                  </a:schemeClr>
                </a:solidFill>
              </a:rPr>
              <a:t>)</a:t>
            </a:r>
            <a:br>
              <a:rPr lang="fr-FR" sz="2000" dirty="0">
                <a:solidFill>
                  <a:schemeClr val="accent5">
                    <a:lumMod val="50000"/>
                  </a:schemeClr>
                </a:solidFill>
              </a:rPr>
            </a:br>
            <a:endParaRPr lang="fr-FR" sz="1000" dirty="0">
              <a:solidFill>
                <a:schemeClr val="accent5">
                  <a:lumMod val="50000"/>
                </a:schemeClr>
              </a:solidFill>
            </a:endParaRPr>
          </a:p>
          <a:p>
            <a:r>
              <a:rPr lang="fr-FR" sz="2000" dirty="0">
                <a:solidFill>
                  <a:schemeClr val="accent5">
                    <a:lumMod val="50000"/>
                  </a:schemeClr>
                </a:solidFill>
              </a:rPr>
              <a:t>8. Il est </a:t>
            </a:r>
            <a:r>
              <a:rPr lang="fr-FR" sz="2000" b="1" dirty="0">
                <a:solidFill>
                  <a:schemeClr val="accent5">
                    <a:lumMod val="50000"/>
                  </a:schemeClr>
                </a:solidFill>
              </a:rPr>
              <a:t>intéressant </a:t>
            </a:r>
            <a:r>
              <a:rPr lang="fr-FR" sz="2000" dirty="0">
                <a:solidFill>
                  <a:schemeClr val="accent5">
                    <a:lumMod val="50000"/>
                  </a:schemeClr>
                </a:solidFill>
              </a:rPr>
              <a:t>de savoir qu’il y a moins de pollution maintenant. (</a:t>
            </a:r>
            <a:r>
              <a:rPr lang="en-GB" sz="2000" dirty="0">
                <a:solidFill>
                  <a:srgbClr val="E87D1E"/>
                </a:solidFill>
              </a:rPr>
              <a:t>interesting</a:t>
            </a:r>
            <a:r>
              <a:rPr lang="fr-FR" sz="2000" dirty="0">
                <a:solidFill>
                  <a:schemeClr val="accent5">
                    <a:lumMod val="50000"/>
                  </a:schemeClr>
                </a:solidFill>
              </a:rPr>
              <a:t>)</a:t>
            </a:r>
          </a:p>
          <a:p>
            <a:endParaRPr lang="fr-FR" sz="1000" dirty="0">
              <a:solidFill>
                <a:schemeClr val="accent5">
                  <a:lumMod val="50000"/>
                </a:schemeClr>
              </a:solidFill>
            </a:endParaRPr>
          </a:p>
          <a:p>
            <a:r>
              <a:rPr lang="fr-FR" sz="2000" dirty="0">
                <a:solidFill>
                  <a:schemeClr val="accent5">
                    <a:lumMod val="50000"/>
                  </a:schemeClr>
                </a:solidFill>
              </a:rPr>
              <a:t>9. Je pense que les gens deviennent plus </a:t>
            </a:r>
            <a:r>
              <a:rPr lang="fr-FR" sz="2000" b="1" dirty="0">
                <a:solidFill>
                  <a:schemeClr val="accent5">
                    <a:lumMod val="50000"/>
                  </a:schemeClr>
                </a:solidFill>
              </a:rPr>
              <a:t>proches</a:t>
            </a:r>
            <a:r>
              <a:rPr lang="fr-FR" sz="2000" dirty="0">
                <a:solidFill>
                  <a:schemeClr val="accent5">
                    <a:lumMod val="50000"/>
                  </a:schemeClr>
                </a:solidFill>
              </a:rPr>
              <a:t>. (</a:t>
            </a:r>
            <a:r>
              <a:rPr lang="en-GB" sz="2000" dirty="0">
                <a:solidFill>
                  <a:srgbClr val="E87D1E"/>
                </a:solidFill>
              </a:rPr>
              <a:t>close</a:t>
            </a:r>
            <a:r>
              <a:rPr lang="fr-FR" sz="2000" dirty="0">
                <a:solidFill>
                  <a:schemeClr val="accent5">
                    <a:lumMod val="50000"/>
                  </a:schemeClr>
                </a:solidFill>
              </a:rPr>
              <a:t>)</a:t>
            </a:r>
          </a:p>
          <a:p>
            <a:endParaRPr lang="fr-FR" sz="1000" dirty="0">
              <a:solidFill>
                <a:schemeClr val="accent5">
                  <a:lumMod val="50000"/>
                </a:schemeClr>
              </a:solidFill>
            </a:endParaRPr>
          </a:p>
          <a:p>
            <a:r>
              <a:rPr lang="fr-FR" sz="2000" dirty="0">
                <a:solidFill>
                  <a:schemeClr val="accent5">
                    <a:lumMod val="50000"/>
                  </a:schemeClr>
                </a:solidFill>
              </a:rPr>
              <a:t>10. Il est </a:t>
            </a:r>
            <a:r>
              <a:rPr lang="fr-FR" sz="2000" b="1" dirty="0">
                <a:solidFill>
                  <a:schemeClr val="accent5">
                    <a:lumMod val="50000"/>
                  </a:schemeClr>
                </a:solidFill>
              </a:rPr>
              <a:t>naturel </a:t>
            </a:r>
            <a:r>
              <a:rPr lang="fr-FR" sz="2000" dirty="0">
                <a:solidFill>
                  <a:schemeClr val="accent5">
                    <a:lumMod val="50000"/>
                  </a:schemeClr>
                </a:solidFill>
              </a:rPr>
              <a:t>d’aider les autres pendant une crise*mondiale. (</a:t>
            </a:r>
            <a:r>
              <a:rPr lang="en-GB" sz="2000" dirty="0">
                <a:solidFill>
                  <a:srgbClr val="E87D1E"/>
                </a:solidFill>
              </a:rPr>
              <a:t>natural</a:t>
            </a:r>
            <a:r>
              <a:rPr lang="fr-FR" sz="2000" dirty="0">
                <a:solidFill>
                  <a:schemeClr val="accent5">
                    <a:lumMod val="50000"/>
                  </a:schemeClr>
                </a:solidFill>
              </a:rPr>
              <a:t>)</a:t>
            </a:r>
          </a:p>
        </p:txBody>
      </p:sp>
      <p:sp>
        <p:nvSpPr>
          <p:cNvPr id="14" name="Rounded Rectangle 46">
            <a:extLst>
              <a:ext uri="{FF2B5EF4-FFF2-40B4-BE49-F238E27FC236}">
                <a16:creationId xmlns:a16="http://schemas.microsoft.com/office/drawing/2014/main" id="{FB09667E-50A2-4099-B9F5-10D9728BF65D}"/>
              </a:ext>
            </a:extLst>
          </p:cNvPr>
          <p:cNvSpPr/>
          <p:nvPr/>
        </p:nvSpPr>
        <p:spPr>
          <a:xfrm>
            <a:off x="10605268" y="5723083"/>
            <a:ext cx="1483950" cy="610651"/>
          </a:xfrm>
          <a:prstGeom prst="roundRect">
            <a:avLst/>
          </a:prstGeom>
          <a:solidFill>
            <a:srgbClr val="105076"/>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*crise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crisis</a:t>
            </a:r>
          </a:p>
        </p:txBody>
      </p:sp>
      <p:sp>
        <p:nvSpPr>
          <p:cNvPr id="11" name="Rounded Rectangular Callout 10"/>
          <p:cNvSpPr/>
          <p:nvPr/>
        </p:nvSpPr>
        <p:spPr>
          <a:xfrm>
            <a:off x="6457245" y="180808"/>
            <a:ext cx="3930339" cy="981112"/>
          </a:xfrm>
          <a:prstGeom prst="wedgeRoundRectCallout">
            <a:avLst>
              <a:gd name="adj1" fmla="val -21074"/>
              <a:gd name="adj2" fmla="val 63432"/>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Remember!</a:t>
            </a:r>
            <a:br>
              <a:rPr lang="en-GB" b="1" dirty="0"/>
            </a:br>
            <a:r>
              <a:rPr lang="en-GB" dirty="0"/>
              <a:t>Adjectives in </a:t>
            </a:r>
            <a:r>
              <a:rPr lang="en-GB" b="1" dirty="0"/>
              <a:t>impersonal phrases </a:t>
            </a:r>
            <a:r>
              <a:rPr lang="en-GB" dirty="0"/>
              <a:t>are in the </a:t>
            </a:r>
            <a:r>
              <a:rPr lang="en-GB" b="1" dirty="0"/>
              <a:t>masculine </a:t>
            </a:r>
            <a:r>
              <a:rPr lang="en-GB" dirty="0"/>
              <a:t>form.</a:t>
            </a:r>
            <a:endParaRPr lang="en-GB" b="1" dirty="0"/>
          </a:p>
        </p:txBody>
      </p:sp>
      <p:sp>
        <p:nvSpPr>
          <p:cNvPr id="12" name="TextBox 11"/>
          <p:cNvSpPr txBox="1"/>
          <p:nvPr/>
        </p:nvSpPr>
        <p:spPr>
          <a:xfrm>
            <a:off x="1761212" y="2362297"/>
            <a:ext cx="1639672"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___________</a:t>
            </a:r>
          </a:p>
        </p:txBody>
      </p:sp>
      <p:sp>
        <p:nvSpPr>
          <p:cNvPr id="17" name="TextBox 16"/>
          <p:cNvSpPr txBox="1"/>
          <p:nvPr/>
        </p:nvSpPr>
        <p:spPr>
          <a:xfrm>
            <a:off x="1035127" y="3114007"/>
            <a:ext cx="769088"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a:t>
            </a:r>
          </a:p>
        </p:txBody>
      </p:sp>
      <p:sp>
        <p:nvSpPr>
          <p:cNvPr id="19" name="TextBox 18"/>
          <p:cNvSpPr txBox="1"/>
          <p:nvPr/>
        </p:nvSpPr>
        <p:spPr>
          <a:xfrm>
            <a:off x="1733550" y="3577990"/>
            <a:ext cx="1151605"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________</a:t>
            </a:r>
          </a:p>
        </p:txBody>
      </p:sp>
      <p:sp>
        <p:nvSpPr>
          <p:cNvPr id="20" name="TextBox 19"/>
          <p:cNvSpPr txBox="1"/>
          <p:nvPr/>
        </p:nvSpPr>
        <p:spPr>
          <a:xfrm>
            <a:off x="1483466" y="4344191"/>
            <a:ext cx="561563"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a:t>
            </a:r>
          </a:p>
        </p:txBody>
      </p:sp>
      <p:sp>
        <p:nvSpPr>
          <p:cNvPr id="21" name="TextBox 20"/>
          <p:cNvSpPr txBox="1"/>
          <p:nvPr/>
        </p:nvSpPr>
        <p:spPr>
          <a:xfrm>
            <a:off x="1483466" y="5101460"/>
            <a:ext cx="1370112"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__________</a:t>
            </a:r>
          </a:p>
        </p:txBody>
      </p:sp>
      <p:sp>
        <p:nvSpPr>
          <p:cNvPr id="22" name="TextBox 21"/>
          <p:cNvSpPr txBox="1"/>
          <p:nvPr/>
        </p:nvSpPr>
        <p:spPr>
          <a:xfrm>
            <a:off x="5793885" y="2370690"/>
            <a:ext cx="1570316"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___________</a:t>
            </a:r>
          </a:p>
        </p:txBody>
      </p:sp>
      <p:sp>
        <p:nvSpPr>
          <p:cNvPr id="23" name="TextBox 22"/>
          <p:cNvSpPr txBox="1"/>
          <p:nvPr/>
        </p:nvSpPr>
        <p:spPr>
          <a:xfrm>
            <a:off x="7178282" y="2806230"/>
            <a:ext cx="922020"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a:t>
            </a:r>
          </a:p>
        </p:txBody>
      </p:sp>
      <p:sp>
        <p:nvSpPr>
          <p:cNvPr id="26" name="TextBox 25"/>
          <p:cNvSpPr txBox="1"/>
          <p:nvPr/>
        </p:nvSpPr>
        <p:spPr>
          <a:xfrm>
            <a:off x="6665421" y="3577990"/>
            <a:ext cx="144987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__________</a:t>
            </a:r>
          </a:p>
        </p:txBody>
      </p:sp>
      <p:sp>
        <p:nvSpPr>
          <p:cNvPr id="27" name="TextBox 26"/>
          <p:cNvSpPr txBox="1"/>
          <p:nvPr/>
        </p:nvSpPr>
        <p:spPr>
          <a:xfrm>
            <a:off x="6410484" y="4947571"/>
            <a:ext cx="998853"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_______</a:t>
            </a:r>
          </a:p>
        </p:txBody>
      </p:sp>
      <p:sp>
        <p:nvSpPr>
          <p:cNvPr id="28" name="TextBox 27"/>
          <p:cNvSpPr txBox="1"/>
          <p:nvPr/>
        </p:nvSpPr>
        <p:spPr>
          <a:xfrm>
            <a:off x="6872857" y="5411777"/>
            <a:ext cx="874385"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______</a:t>
            </a:r>
          </a:p>
        </p:txBody>
      </p:sp>
    </p:spTree>
    <p:extLst>
      <p:ext uri="{BB962C8B-B14F-4D97-AF65-F5344CB8AC3E}">
        <p14:creationId xmlns:p14="http://schemas.microsoft.com/office/powerpoint/2010/main" val="450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9" grpId="0" animBg="1"/>
      <p:bldP spid="20" grpId="0" animBg="1"/>
      <p:bldP spid="21" grpId="0" animBg="1"/>
      <p:bldP spid="22" grpId="0" animBg="1"/>
      <p:bldP spid="23"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0" name="Title 2">
            <a:extLst>
              <a:ext uri="{FF2B5EF4-FFF2-40B4-BE49-F238E27FC236}">
                <a16:creationId xmlns:a16="http://schemas.microsoft.com/office/drawing/2014/main" id="{364517F0-A710-4042-8099-701E8D464216}"/>
              </a:ext>
            </a:extLst>
          </p:cNvPr>
          <p:cNvSpPr txBox="1">
            <a:spLocks/>
          </p:cNvSpPr>
          <p:nvPr/>
        </p:nvSpPr>
        <p:spPr>
          <a:xfrm>
            <a:off x="179999" y="1106576"/>
            <a:ext cx="8765561" cy="1839396"/>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4000" b="1" dirty="0">
                <a:solidFill>
                  <a:prstClr val="white"/>
                </a:solidFill>
              </a:rPr>
              <a:t>Talking about universal experiences: La </a:t>
            </a:r>
            <a:r>
              <a:rPr lang="fr-FR" sz="4000" b="1" dirty="0">
                <a:solidFill>
                  <a:prstClr val="white"/>
                </a:solidFill>
              </a:rPr>
              <a:t>pandémie</a:t>
            </a:r>
            <a:r>
              <a:rPr lang="en-GB" sz="4000" b="1" dirty="0">
                <a:solidFill>
                  <a:prstClr val="white"/>
                </a:solidFill>
              </a:rPr>
              <a:t> de covid-19</a:t>
            </a:r>
            <a:br>
              <a:rPr lang="en-GB" sz="4000" b="1" dirty="0">
                <a:solidFill>
                  <a:prstClr val="white"/>
                </a:solidFill>
              </a:rPr>
            </a:br>
            <a:endParaRPr lang="en-US" sz="4000" dirty="0"/>
          </a:p>
        </p:txBody>
      </p:sp>
      <p:sp>
        <p:nvSpPr>
          <p:cNvPr id="21"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629772" cy="886062"/>
          </a:xfrm>
        </p:spPr>
        <p:txBody>
          <a:bodyPr>
            <a:noAutofit/>
          </a:bodyPr>
          <a:lstStyle/>
          <a:p>
            <a:pPr algn="l"/>
            <a:r>
              <a:rPr lang="en-GB" sz="3000" dirty="0">
                <a:solidFill>
                  <a:prstClr val="white"/>
                </a:solidFill>
              </a:rPr>
              <a:t>impersonal expressions: </a:t>
            </a:r>
            <a:r>
              <a:rPr lang="fr-FR" sz="3000" dirty="0">
                <a:solidFill>
                  <a:prstClr val="white"/>
                </a:solidFill>
              </a:rPr>
              <a:t>il est </a:t>
            </a:r>
            <a:r>
              <a:rPr lang="en-GB" sz="3000" dirty="0">
                <a:solidFill>
                  <a:prstClr val="white"/>
                </a:solidFill>
              </a:rPr>
              <a:t>+ adjective + </a:t>
            </a:r>
            <a:r>
              <a:rPr lang="fr-FR" sz="3000" i="1" dirty="0">
                <a:solidFill>
                  <a:prstClr val="white"/>
                </a:solidFill>
              </a:rPr>
              <a:t>de</a:t>
            </a:r>
          </a:p>
          <a:p>
            <a:pPr algn="l"/>
            <a:r>
              <a:rPr lang="en-GB" sz="3000" dirty="0">
                <a:solidFill>
                  <a:prstClr val="white"/>
                </a:solidFill>
              </a:rPr>
              <a:t>impersonal phrases, weather expressions</a:t>
            </a:r>
          </a:p>
          <a:p>
            <a:pPr algn="l"/>
            <a:r>
              <a:rPr lang="en-GB" sz="2800" dirty="0">
                <a:solidFill>
                  <a:prstClr val="white"/>
                </a:solidFill>
              </a:rPr>
              <a:t>word pattern: noun root + -al </a:t>
            </a:r>
            <a:r>
              <a:rPr lang="en-GB" sz="2800" dirty="0">
                <a:solidFill>
                  <a:prstClr val="white"/>
                </a:solidFill>
                <a:sym typeface="Wingdings" panose="05000000000000000000" pitchFamily="2" charset="2"/>
              </a:rPr>
              <a:t></a:t>
            </a:r>
            <a:r>
              <a:rPr lang="en-GB" sz="2800" dirty="0">
                <a:solidFill>
                  <a:prstClr val="white"/>
                </a:solidFill>
              </a:rPr>
              <a:t> adj</a:t>
            </a:r>
          </a:p>
          <a:p>
            <a:pPr algn="l"/>
            <a:r>
              <a:rPr lang="en-GB" sz="2800" dirty="0">
                <a:solidFill>
                  <a:prstClr val="white"/>
                </a:solidFill>
              </a:rPr>
              <a:t>SSCs [a] and [au]</a:t>
            </a:r>
            <a:endParaRPr lang="en-GB" sz="2800" dirty="0"/>
          </a:p>
          <a:p>
            <a:endParaRPr lang="en-US" dirty="0"/>
          </a:p>
        </p:txBody>
      </p:sp>
      <p:sp>
        <p:nvSpPr>
          <p:cNvPr id="22"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56</a:t>
            </a:r>
          </a:p>
        </p:txBody>
      </p:sp>
      <p:sp>
        <p:nvSpPr>
          <p:cNvPr id="2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a:t>
            </a:r>
            <a:r>
              <a:rPr lang="en-GB" sz="1400" noProof="0" dirty="0">
                <a:solidFill>
                  <a:prstClr val="white"/>
                </a:solidFill>
                <a:latin typeface="Century Gothic" panose="020B0502020202020204" pitchFamily="34" charset="0"/>
              </a:rPr>
              <a:t>Natalie Finlayson and Louise </a:t>
            </a:r>
            <a:r>
              <a:rPr lang="en-GB" sz="1400" noProof="0" dirty="0" err="1">
                <a:solidFill>
                  <a:prstClr val="white"/>
                </a:solidFill>
                <a:latin typeface="Century Gothic" panose="020B0502020202020204" pitchFamily="34" charset="0"/>
              </a:rPr>
              <a:t>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08/08/2022</a:t>
            </a:r>
          </a:p>
        </p:txBody>
      </p:sp>
    </p:spTree>
    <p:extLst>
      <p:ext uri="{BB962C8B-B14F-4D97-AF65-F5344CB8AC3E}">
        <p14:creationId xmlns:p14="http://schemas.microsoft.com/office/powerpoint/2010/main" val="253387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323231"/>
            <a:ext cx="6053328" cy="707849"/>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fr-FR" sz="3600" b="1" dirty="0">
                <a:solidFill>
                  <a:schemeClr val="bg1"/>
                </a:solidFill>
                <a:latin typeface="Century Gothic" panose="020B0502020202020204" pitchFamily="34" charset="0"/>
              </a:rPr>
              <a:t>Le vocabulaire de la pandémie</a:t>
            </a:r>
            <a:endParaRPr lang="en-GB" sz="3600" b="1" dirty="0">
              <a:solidFill>
                <a:schemeClr val="bg1"/>
              </a:solidFill>
              <a:latin typeface="+mj-lt"/>
            </a:endParaRPr>
          </a:p>
        </p:txBody>
      </p:sp>
      <p:sp>
        <p:nvSpPr>
          <p:cNvPr id="5" name="TextBox 4">
            <a:extLst>
              <a:ext uri="{FF2B5EF4-FFF2-40B4-BE49-F238E27FC236}">
                <a16:creationId xmlns:a16="http://schemas.microsoft.com/office/drawing/2014/main" id="{A2AECFFE-55D9-ED46-9E49-F19805C09A6A}"/>
              </a:ext>
            </a:extLst>
          </p:cNvPr>
          <p:cNvSpPr txBox="1"/>
          <p:nvPr/>
        </p:nvSpPr>
        <p:spPr>
          <a:xfrm>
            <a:off x="180000" y="1296000"/>
            <a:ext cx="11729920" cy="430887"/>
          </a:xfrm>
          <a:prstGeom prst="rect">
            <a:avLst/>
          </a:prstGeom>
          <a:noFill/>
        </p:spPr>
        <p:txBody>
          <a:bodyPr wrap="square" rtlCol="0">
            <a:spAutoFit/>
          </a:bodyPr>
          <a:lstStyle/>
          <a:p>
            <a:r>
              <a:rPr lang="fr-FR" sz="2200" dirty="0">
                <a:solidFill>
                  <a:srgbClr val="104F75"/>
                </a:solidFill>
              </a:rPr>
              <a:t>Plusieurs mots sont proches de l'anglais. Mais quelle est la prononciation en français ?</a:t>
            </a:r>
          </a:p>
        </p:txBody>
      </p:sp>
      <p:sp>
        <p:nvSpPr>
          <p:cNvPr id="6"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3074" name="Picture 2" descr="Coronavirus, Icon, Corona, Virus">
            <a:hlinkClick r:id="" action="ppaction://noaction">
              <a:snd r:embed="rId4" name="9.3.1.5-slide2_lecovid19.wav"/>
            </a:hlinkClick>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990" y="2060491"/>
            <a:ext cx="1258677" cy="1258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3136" y="3666176"/>
            <a:ext cx="2648260" cy="461665"/>
          </a:xfrm>
          <a:prstGeom prst="rect">
            <a:avLst/>
          </a:prstGeom>
          <a:noFill/>
        </p:spPr>
        <p:txBody>
          <a:bodyPr wrap="square" rtlCol="0">
            <a:spAutoFit/>
          </a:bodyPr>
          <a:lstStyle/>
          <a:p>
            <a:pPr algn="ctr"/>
            <a:r>
              <a:rPr lang="en-GB" sz="2400" dirty="0">
                <a:solidFill>
                  <a:srgbClr val="104F75"/>
                </a:solidFill>
              </a:rPr>
              <a:t>le </a:t>
            </a:r>
            <a:r>
              <a:rPr lang="fr-FR" sz="2400" dirty="0">
                <a:solidFill>
                  <a:srgbClr val="104F75"/>
                </a:solidFill>
              </a:rPr>
              <a:t>test</a:t>
            </a:r>
          </a:p>
        </p:txBody>
      </p:sp>
      <p:pic>
        <p:nvPicPr>
          <p:cNvPr id="3076" name="Picture 4" descr="Covid, Self-Test, Positive, Corona">
            <a:hlinkClick r:id="" action="ppaction://noaction">
              <a:snd r:embed="rId6" name="9.3.1.5-slide2_letest.wav"/>
            </a:hlinkCli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45334">
            <a:off x="4008025" y="1698053"/>
            <a:ext cx="998478" cy="1996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3199" y="3666176"/>
            <a:ext cx="2648260" cy="461665"/>
          </a:xfrm>
          <a:prstGeom prst="rect">
            <a:avLst/>
          </a:prstGeom>
          <a:noFill/>
        </p:spPr>
        <p:txBody>
          <a:bodyPr wrap="square" rtlCol="0">
            <a:spAutoFit/>
          </a:bodyPr>
          <a:lstStyle/>
          <a:p>
            <a:pPr algn="ctr"/>
            <a:r>
              <a:rPr lang="en-GB" sz="2400" dirty="0">
                <a:solidFill>
                  <a:srgbClr val="104F75"/>
                </a:solidFill>
              </a:rPr>
              <a:t>le </a:t>
            </a:r>
            <a:r>
              <a:rPr lang="fr-FR" sz="2400" dirty="0">
                <a:solidFill>
                  <a:srgbClr val="104F75"/>
                </a:solidFill>
              </a:rPr>
              <a:t>covid-19</a:t>
            </a:r>
          </a:p>
        </p:txBody>
      </p:sp>
      <p:pic>
        <p:nvPicPr>
          <p:cNvPr id="3078" name="Picture 6" descr="Virus, Corona, Covid-19, Coronavirus">
            <a:hlinkClick r:id="" action="ppaction://noaction">
              <a:snd r:embed="rId8" name="9.3.1.5-slide2_lepidemie.wav"/>
            </a:hlinkClick>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58689" y="4521713"/>
            <a:ext cx="1879511" cy="11075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023007" y="5700921"/>
            <a:ext cx="2648260" cy="461665"/>
          </a:xfrm>
          <a:prstGeom prst="rect">
            <a:avLst/>
          </a:prstGeom>
          <a:noFill/>
        </p:spPr>
        <p:txBody>
          <a:bodyPr wrap="square" rtlCol="0">
            <a:spAutoFit/>
          </a:bodyPr>
          <a:lstStyle/>
          <a:p>
            <a:pPr algn="ctr"/>
            <a:r>
              <a:rPr lang="fr-FR" sz="2400" dirty="0">
                <a:solidFill>
                  <a:srgbClr val="104F75"/>
                </a:solidFill>
              </a:rPr>
              <a:t>l’épidémie</a:t>
            </a:r>
          </a:p>
        </p:txBody>
      </p:sp>
      <p:pic>
        <p:nvPicPr>
          <p:cNvPr id="3080" name="Picture 8" descr="Virus, Mutation, Covid, Variant">
            <a:hlinkClick r:id="" action="ppaction://noaction">
              <a:snd r:embed="rId10" name="9.3.1.5-slide2_levariant.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7431" y="4575575"/>
            <a:ext cx="1899667" cy="10536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183135" y="5700921"/>
            <a:ext cx="2648260" cy="461665"/>
          </a:xfrm>
          <a:prstGeom prst="rect">
            <a:avLst/>
          </a:prstGeom>
          <a:noFill/>
        </p:spPr>
        <p:txBody>
          <a:bodyPr wrap="square" rtlCol="0">
            <a:spAutoFit/>
          </a:bodyPr>
          <a:lstStyle/>
          <a:p>
            <a:pPr algn="ctr"/>
            <a:r>
              <a:rPr lang="en-GB" sz="2400" dirty="0">
                <a:solidFill>
                  <a:srgbClr val="104F75"/>
                </a:solidFill>
              </a:rPr>
              <a:t>le </a:t>
            </a:r>
            <a:r>
              <a:rPr lang="fr-FR" sz="2400" dirty="0">
                <a:solidFill>
                  <a:srgbClr val="104F75"/>
                </a:solidFill>
              </a:rPr>
              <a:t>variant</a:t>
            </a:r>
          </a:p>
        </p:txBody>
      </p:sp>
      <p:pic>
        <p:nvPicPr>
          <p:cNvPr id="3084" name="Picture 12" descr="Covid-19, Coronavirus, Distance">
            <a:hlinkClick r:id="" action="ppaction://noaction">
              <a:snd r:embed="rId12" name="9.3.1.5-slide2_ladistanciationsociale.wav"/>
            </a:hlinkClick>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75071" y="2168911"/>
            <a:ext cx="2344135" cy="10418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023009" y="3512288"/>
            <a:ext cx="2648260" cy="830997"/>
          </a:xfrm>
          <a:prstGeom prst="rect">
            <a:avLst/>
          </a:prstGeom>
          <a:noFill/>
        </p:spPr>
        <p:txBody>
          <a:bodyPr wrap="square" rtlCol="0">
            <a:spAutoFit/>
          </a:bodyPr>
          <a:lstStyle/>
          <a:p>
            <a:pPr algn="ctr"/>
            <a:r>
              <a:rPr lang="en-GB" sz="2400" dirty="0">
                <a:solidFill>
                  <a:srgbClr val="104F75"/>
                </a:solidFill>
              </a:rPr>
              <a:t>la </a:t>
            </a:r>
            <a:r>
              <a:rPr lang="fr-FR" sz="2400" dirty="0">
                <a:solidFill>
                  <a:srgbClr val="104F75"/>
                </a:solidFill>
              </a:rPr>
              <a:t>distanciation</a:t>
            </a:r>
            <a:r>
              <a:rPr lang="en-GB" sz="2400" dirty="0">
                <a:solidFill>
                  <a:srgbClr val="104F75"/>
                </a:solidFill>
              </a:rPr>
              <a:t> </a:t>
            </a:r>
            <a:r>
              <a:rPr lang="fr-FR" sz="2400" dirty="0">
                <a:solidFill>
                  <a:srgbClr val="104F75"/>
                </a:solidFill>
              </a:rPr>
              <a:t>sociale</a:t>
            </a:r>
          </a:p>
        </p:txBody>
      </p:sp>
      <p:pic>
        <p:nvPicPr>
          <p:cNvPr id="4" name="Picture 3">
            <a:hlinkClick r:id="" action="ppaction://noaction">
              <a:snd r:embed="rId14" name="9.3.1.5-slide2_laquarantaine.wav"/>
            </a:hlinkClick>
          </p:cNvPr>
          <p:cNvPicPr>
            <a:picLocks noChangeAspect="1"/>
          </p:cNvPicPr>
          <p:nvPr/>
        </p:nvPicPr>
        <p:blipFill>
          <a:blip r:embed="rId15"/>
          <a:stretch>
            <a:fillRect/>
          </a:stretch>
        </p:blipFill>
        <p:spPr>
          <a:xfrm>
            <a:off x="6907255" y="4455152"/>
            <a:ext cx="1039892" cy="1174072"/>
          </a:xfrm>
          <a:prstGeom prst="rect">
            <a:avLst/>
          </a:prstGeom>
        </p:spPr>
      </p:pic>
      <p:sp>
        <p:nvSpPr>
          <p:cNvPr id="22" name="TextBox 21"/>
          <p:cNvSpPr txBox="1"/>
          <p:nvPr/>
        </p:nvSpPr>
        <p:spPr>
          <a:xfrm>
            <a:off x="6103071" y="5700921"/>
            <a:ext cx="2648260" cy="461665"/>
          </a:xfrm>
          <a:prstGeom prst="rect">
            <a:avLst/>
          </a:prstGeom>
          <a:noFill/>
        </p:spPr>
        <p:txBody>
          <a:bodyPr wrap="square" rtlCol="0">
            <a:spAutoFit/>
          </a:bodyPr>
          <a:lstStyle/>
          <a:p>
            <a:pPr algn="ctr"/>
            <a:r>
              <a:rPr lang="en-GB" sz="2400" dirty="0">
                <a:solidFill>
                  <a:srgbClr val="104F75"/>
                </a:solidFill>
                <a:latin typeface="+mj-lt"/>
              </a:rPr>
              <a:t>la </a:t>
            </a:r>
            <a:r>
              <a:rPr lang="fr-FR" sz="2400" dirty="0">
                <a:solidFill>
                  <a:srgbClr val="104F75"/>
                </a:solidFill>
                <a:latin typeface="+mj-lt"/>
              </a:rPr>
              <a:t>quarantaine</a:t>
            </a:r>
            <a:endParaRPr lang="fr-FR" sz="2400" b="0" i="0" dirty="0">
              <a:solidFill>
                <a:srgbClr val="104F75"/>
              </a:solidFill>
              <a:effectLst/>
              <a:latin typeface="+mj-lt"/>
            </a:endParaRPr>
          </a:p>
        </p:txBody>
      </p:sp>
      <p:pic>
        <p:nvPicPr>
          <p:cNvPr id="3088" name="Picture 16" descr="Coronavirus, Emoji, Mouth Guard">
            <a:hlinkClick r:id="" action="ppaction://noaction">
              <a:snd r:embed="rId16" name="9.3.1.5-slide2_levirus.wav"/>
            </a:hlinkClick>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99714" y="2028308"/>
            <a:ext cx="1254974" cy="125867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03073" y="3666176"/>
            <a:ext cx="2648260" cy="461665"/>
          </a:xfrm>
          <a:prstGeom prst="rect">
            <a:avLst/>
          </a:prstGeom>
          <a:noFill/>
        </p:spPr>
        <p:txBody>
          <a:bodyPr wrap="square" rtlCol="0">
            <a:spAutoFit/>
          </a:bodyPr>
          <a:lstStyle/>
          <a:p>
            <a:pPr algn="ctr"/>
            <a:r>
              <a:rPr lang="en-GB" sz="2400" dirty="0">
                <a:solidFill>
                  <a:srgbClr val="104F75"/>
                </a:solidFill>
              </a:rPr>
              <a:t>le virus</a:t>
            </a:r>
          </a:p>
        </p:txBody>
      </p:sp>
      <p:pic>
        <p:nvPicPr>
          <p:cNvPr id="3090" name="Picture 18" descr="Shot, Syringe, Hand, Injection, Needle">
            <a:hlinkClick r:id="" action="ppaction://noaction">
              <a:snd r:embed="rId18" name="9.3.1.5-slide2_lavaccination.wav"/>
            </a:hlinkClick>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9352992">
            <a:off x="941669" y="4701402"/>
            <a:ext cx="1291318" cy="10139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63199" y="5700921"/>
            <a:ext cx="2648260" cy="461665"/>
          </a:xfrm>
          <a:prstGeom prst="rect">
            <a:avLst/>
          </a:prstGeom>
          <a:noFill/>
        </p:spPr>
        <p:txBody>
          <a:bodyPr wrap="square" rtlCol="0">
            <a:spAutoFit/>
          </a:bodyPr>
          <a:lstStyle/>
          <a:p>
            <a:pPr algn="ctr"/>
            <a:r>
              <a:rPr lang="en-GB" sz="2400" dirty="0">
                <a:solidFill>
                  <a:srgbClr val="104F75"/>
                </a:solidFill>
              </a:rPr>
              <a:t>la </a:t>
            </a:r>
            <a:r>
              <a:rPr lang="fr-FR" sz="2400" dirty="0">
                <a:solidFill>
                  <a:srgbClr val="104F75"/>
                </a:solidFill>
              </a:rPr>
              <a:t>vaccination</a:t>
            </a:r>
          </a:p>
        </p:txBody>
      </p:sp>
      <p:sp>
        <p:nvSpPr>
          <p:cNvPr id="8" name="Rounded Rectangular Callout 7"/>
          <p:cNvSpPr/>
          <p:nvPr/>
        </p:nvSpPr>
        <p:spPr>
          <a:xfrm>
            <a:off x="6305466" y="2029452"/>
            <a:ext cx="2243470" cy="1258677"/>
          </a:xfrm>
          <a:prstGeom prst="wedgeRoundRectCallout">
            <a:avLst>
              <a:gd name="adj1" fmla="val 20399"/>
              <a:gd name="adj2" fmla="val 71792"/>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Attention !</a:t>
            </a:r>
            <a:br>
              <a:rPr lang="en-GB" sz="2000" dirty="0"/>
            </a:br>
            <a:r>
              <a:rPr lang="en-GB" sz="2000" dirty="0"/>
              <a:t>The -s is </a:t>
            </a:r>
            <a:r>
              <a:rPr lang="en-GB" sz="2000" b="1" dirty="0"/>
              <a:t>not </a:t>
            </a:r>
            <a:r>
              <a:rPr lang="en-GB" sz="2000" dirty="0"/>
              <a:t>an SFC.</a:t>
            </a:r>
          </a:p>
        </p:txBody>
      </p:sp>
      <p:sp>
        <p:nvSpPr>
          <p:cNvPr id="28" name="Rounded Rectangular Callout 27"/>
          <p:cNvSpPr/>
          <p:nvPr/>
        </p:nvSpPr>
        <p:spPr>
          <a:xfrm>
            <a:off x="763555" y="4271759"/>
            <a:ext cx="2243470" cy="1258677"/>
          </a:xfrm>
          <a:prstGeom prst="wedgeRoundRectCallout">
            <a:avLst>
              <a:gd name="adj1" fmla="val -22729"/>
              <a:gd name="adj2" fmla="val 67568"/>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Attention !</a:t>
            </a:r>
            <a:br>
              <a:rPr lang="en-GB" sz="2000" dirty="0"/>
            </a:br>
            <a:r>
              <a:rPr lang="en-GB" sz="2000" dirty="0"/>
              <a:t>The -cc- sounds like English.</a:t>
            </a:r>
          </a:p>
        </p:txBody>
      </p:sp>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04F75"/>
                </a:solidFill>
                <a:latin typeface="Century Gothic" panose="020B0502020202020204" pitchFamily="34" charset="0"/>
                <a:ea typeface="+mn-ea"/>
                <a:cs typeface="Calibri" panose="020F0502020204030204" pitchFamily="34" charset="0"/>
              </a:rPr>
              <a:t>a</a:t>
            </a:r>
            <a:endParaRPr lang="en-US" dirty="0">
              <a:solidFill>
                <a:srgbClr val="104F75"/>
              </a:solidFill>
            </a:endParaRPr>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12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nim</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12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l</a:t>
            </a:r>
            <a:endParaRPr kumimoji="0" lang="fr-FR" sz="12000" b="1"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04F75"/>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nim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ç</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de</a:t>
            </a: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854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04F75"/>
                </a:solidFill>
                <a:latin typeface="Century Gothic" panose="020B0502020202020204" pitchFamily="34" charset="0"/>
                <a:ea typeface="+mn-ea"/>
                <a:cs typeface="Calibri" panose="020F0502020204030204" pitchFamily="34" charset="0"/>
              </a:rPr>
              <a:t>au</a:t>
            </a:r>
            <a:endParaRPr lang="en-US" dirty="0">
              <a:solidFill>
                <a:srgbClr val="104F75"/>
              </a:solidFill>
            </a:endParaRPr>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[au/</a:t>
            </a:r>
            <a:r>
              <a:rPr kumimoji="0" lang="fr-FR" sz="32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g</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12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che</a:t>
            </a:r>
            <a:endParaRPr kumimoji="0" lang="fr-FR" sz="12000" b="1"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fr-FR" sz="13300" b="1" dirty="0">
                <a:solidFill>
                  <a:srgbClr val="104F75"/>
                </a:solidFill>
                <a:cs typeface="Calibri" panose="020F0502020204030204" pitchFamily="34" charset="0"/>
              </a:rPr>
              <a:t>au</a:t>
            </a:r>
            <a:endParaRPr lang="fr-FR" dirty="0">
              <a:solidFill>
                <a:srgbClr val="104F75"/>
              </a:solidFill>
            </a:endParaRPr>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fr-FR" sz="24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fr-FR" sz="24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g</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che</a:t>
            </a:r>
            <a:endParaRPr kumimoji="0" lang="fr-FR" sz="6000" b="1"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b</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ssi</a:t>
            </a: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bat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fr-FR" sz="3600" b="1" dirty="0">
                <a:solidFill>
                  <a:schemeClr val="bg1"/>
                </a:solidFill>
                <a:latin typeface="Century Gothic" panose="020B0502020202020204" pitchFamily="34" charset="0"/>
              </a:rPr>
              <a:t>Un ou deux ?</a:t>
            </a:r>
            <a:endParaRPr lang="en-GB" sz="3600" b="1" dirty="0">
              <a:solidFill>
                <a:schemeClr val="bg1"/>
              </a:solidFill>
              <a:latin typeface="+mj-lt"/>
            </a:endParaRP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phonétique</a:t>
            </a:r>
          </a:p>
        </p:txBody>
      </p:sp>
      <p:grpSp>
        <p:nvGrpSpPr>
          <p:cNvPr id="6" name="Group 5"/>
          <p:cNvGrpSpPr/>
          <p:nvPr/>
        </p:nvGrpSpPr>
        <p:grpSpPr>
          <a:xfrm>
            <a:off x="108446" y="1359231"/>
            <a:ext cx="5936753" cy="1142669"/>
            <a:chOff x="286247" y="2019631"/>
            <a:chExt cx="4230094" cy="1526651"/>
          </a:xfrm>
        </p:grpSpPr>
        <p:sp>
          <p:nvSpPr>
            <p:cNvPr id="2" name="Rounded Rectangle 1"/>
            <p:cNvSpPr/>
            <p:nvPr/>
          </p:nvSpPr>
          <p:spPr>
            <a:xfrm>
              <a:off x="286247" y="2019631"/>
              <a:ext cx="4230094" cy="152665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 name="Straight Connector 3"/>
            <p:cNvCxnSpPr>
              <a:stCxn id="2" idx="0"/>
              <a:endCxn id="2" idx="2"/>
            </p:cNvCxnSpPr>
            <p:nvPr/>
          </p:nvCxnSpPr>
          <p:spPr>
            <a:xfrm>
              <a:off x="2401294" y="2019631"/>
              <a:ext cx="0" cy="152665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08447" y="2595539"/>
            <a:ext cx="5936752" cy="1142669"/>
            <a:chOff x="286247" y="2019631"/>
            <a:chExt cx="4230094" cy="1526651"/>
          </a:xfrm>
        </p:grpSpPr>
        <p:sp>
          <p:nvSpPr>
            <p:cNvPr id="12" name="Rounded Rectangle 11"/>
            <p:cNvSpPr/>
            <p:nvPr/>
          </p:nvSpPr>
          <p:spPr>
            <a:xfrm>
              <a:off x="286247" y="2019631"/>
              <a:ext cx="4230094" cy="152665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a:stCxn id="12" idx="0"/>
              <a:endCxn id="12" idx="2"/>
            </p:cNvCxnSpPr>
            <p:nvPr/>
          </p:nvCxnSpPr>
          <p:spPr>
            <a:xfrm>
              <a:off x="2401294" y="2019631"/>
              <a:ext cx="0" cy="1526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08445" y="3831847"/>
            <a:ext cx="5936753" cy="1142669"/>
            <a:chOff x="286247" y="2019631"/>
            <a:chExt cx="4230094" cy="1526651"/>
          </a:xfrm>
        </p:grpSpPr>
        <p:sp>
          <p:nvSpPr>
            <p:cNvPr id="16" name="Rounded Rectangle 15"/>
            <p:cNvSpPr/>
            <p:nvPr/>
          </p:nvSpPr>
          <p:spPr>
            <a:xfrm>
              <a:off x="286247" y="2019631"/>
              <a:ext cx="4230094" cy="152665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a:stCxn id="16" idx="0"/>
              <a:endCxn id="16" idx="2"/>
            </p:cNvCxnSpPr>
            <p:nvPr/>
          </p:nvCxnSpPr>
          <p:spPr>
            <a:xfrm>
              <a:off x="2401294" y="2019631"/>
              <a:ext cx="0" cy="152665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08446" y="5068155"/>
            <a:ext cx="5936752" cy="1142669"/>
            <a:chOff x="286247" y="2019631"/>
            <a:chExt cx="4230094" cy="1526651"/>
          </a:xfrm>
        </p:grpSpPr>
        <p:sp>
          <p:nvSpPr>
            <p:cNvPr id="19" name="Rounded Rectangle 18"/>
            <p:cNvSpPr/>
            <p:nvPr/>
          </p:nvSpPr>
          <p:spPr>
            <a:xfrm>
              <a:off x="286247" y="2019631"/>
              <a:ext cx="4230094" cy="152665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a:stCxn id="19" idx="0"/>
              <a:endCxn id="19" idx="2"/>
            </p:cNvCxnSpPr>
            <p:nvPr/>
          </p:nvCxnSpPr>
          <p:spPr>
            <a:xfrm>
              <a:off x="2401294" y="2019631"/>
              <a:ext cx="0" cy="1526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140947" y="1355250"/>
            <a:ext cx="5936752" cy="1142669"/>
            <a:chOff x="286247" y="2019631"/>
            <a:chExt cx="4230094" cy="1526651"/>
          </a:xfrm>
        </p:grpSpPr>
        <p:sp>
          <p:nvSpPr>
            <p:cNvPr id="22" name="Rounded Rectangle 21"/>
            <p:cNvSpPr/>
            <p:nvPr/>
          </p:nvSpPr>
          <p:spPr>
            <a:xfrm>
              <a:off x="286247" y="2019631"/>
              <a:ext cx="4230094" cy="152665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a:stCxn id="22" idx="0"/>
              <a:endCxn id="22" idx="2"/>
            </p:cNvCxnSpPr>
            <p:nvPr/>
          </p:nvCxnSpPr>
          <p:spPr>
            <a:xfrm>
              <a:off x="2401294" y="2019631"/>
              <a:ext cx="0" cy="1526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140947" y="2595538"/>
            <a:ext cx="5936753" cy="1142669"/>
            <a:chOff x="286247" y="2019631"/>
            <a:chExt cx="4230094" cy="1526651"/>
          </a:xfrm>
        </p:grpSpPr>
        <p:sp>
          <p:nvSpPr>
            <p:cNvPr id="25" name="Rounded Rectangle 24"/>
            <p:cNvSpPr/>
            <p:nvPr/>
          </p:nvSpPr>
          <p:spPr>
            <a:xfrm>
              <a:off x="286247" y="2019631"/>
              <a:ext cx="4230094" cy="152665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a:stCxn id="25" idx="0"/>
              <a:endCxn id="25" idx="2"/>
            </p:cNvCxnSpPr>
            <p:nvPr/>
          </p:nvCxnSpPr>
          <p:spPr>
            <a:xfrm>
              <a:off x="2401294" y="2019631"/>
              <a:ext cx="0" cy="152665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6140947" y="3827867"/>
            <a:ext cx="5936752" cy="1142669"/>
            <a:chOff x="286247" y="2019631"/>
            <a:chExt cx="4230094" cy="1526651"/>
          </a:xfrm>
        </p:grpSpPr>
        <p:sp>
          <p:nvSpPr>
            <p:cNvPr id="28" name="Rounded Rectangle 27"/>
            <p:cNvSpPr/>
            <p:nvPr/>
          </p:nvSpPr>
          <p:spPr>
            <a:xfrm>
              <a:off x="286247" y="2019631"/>
              <a:ext cx="4230094" cy="152665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a:stCxn id="28" idx="0"/>
              <a:endCxn id="28" idx="2"/>
            </p:cNvCxnSpPr>
            <p:nvPr/>
          </p:nvCxnSpPr>
          <p:spPr>
            <a:xfrm>
              <a:off x="2401294" y="2019631"/>
              <a:ext cx="0" cy="1526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140947" y="5068155"/>
            <a:ext cx="5936753" cy="1142669"/>
            <a:chOff x="286247" y="2019631"/>
            <a:chExt cx="4230094" cy="1526651"/>
          </a:xfrm>
        </p:grpSpPr>
        <p:sp>
          <p:nvSpPr>
            <p:cNvPr id="31" name="Rounded Rectangle 30"/>
            <p:cNvSpPr/>
            <p:nvPr/>
          </p:nvSpPr>
          <p:spPr>
            <a:xfrm>
              <a:off x="286247" y="2019631"/>
              <a:ext cx="4230094" cy="152665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a:stCxn id="31" idx="0"/>
              <a:endCxn id="31" idx="2"/>
            </p:cNvCxnSpPr>
            <p:nvPr/>
          </p:nvCxnSpPr>
          <p:spPr>
            <a:xfrm>
              <a:off x="2401294" y="2019631"/>
              <a:ext cx="0" cy="152665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a:blip r:embed="rId12">
            <a:extLst>
              <a:ext uri="{BEBA8EAE-BF5A-486C-A8C5-ECC9F3942E4B}">
                <a14:imgProps xmlns:a14="http://schemas.microsoft.com/office/drawing/2010/main">
                  <a14:imgLayer r:embed="rId13">
                    <a14:imgEffect>
                      <a14:backgroundRemoval t="2759" b="100000" l="3279" r="97814"/>
                    </a14:imgEffect>
                  </a14:imgLayer>
                </a14:imgProps>
              </a:ext>
            </a:extLst>
          </a:blip>
          <a:stretch>
            <a:fillRect/>
          </a:stretch>
        </p:blipFill>
        <p:spPr>
          <a:xfrm>
            <a:off x="726711" y="1419758"/>
            <a:ext cx="1279297" cy="10136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2759" b="100000" l="3279" r="97814"/>
                    </a14:imgEffect>
                  </a14:imgLayer>
                </a14:imgProps>
              </a:ext>
            </a:extLst>
          </a:blip>
          <a:stretch>
            <a:fillRect/>
          </a:stretch>
        </p:blipFill>
        <p:spPr>
          <a:xfrm>
            <a:off x="3329587" y="1419757"/>
            <a:ext cx="1279297" cy="1013651"/>
          </a:xfrm>
          <a:prstGeom prst="rect">
            <a:avLst/>
          </a:prstGeom>
        </p:spPr>
      </p:pic>
      <p:pic>
        <p:nvPicPr>
          <p:cNvPr id="36" name="Picture 35"/>
          <p:cNvPicPr>
            <a:picLocks noChangeAspect="1"/>
          </p:cNvPicPr>
          <p:nvPr/>
        </p:nvPicPr>
        <p:blipFill>
          <a:blip r:embed="rId12">
            <a:extLst>
              <a:ext uri="{BEBA8EAE-BF5A-486C-A8C5-ECC9F3942E4B}">
                <a14:imgProps xmlns:a14="http://schemas.microsoft.com/office/drawing/2010/main">
                  <a14:imgLayer r:embed="rId13">
                    <a14:imgEffect>
                      <a14:backgroundRemoval t="2759" b="100000" l="3279" r="97814"/>
                    </a14:imgEffect>
                  </a14:imgLayer>
                </a14:imgProps>
              </a:ext>
            </a:extLst>
          </a:blip>
          <a:stretch>
            <a:fillRect/>
          </a:stretch>
        </p:blipFill>
        <p:spPr>
          <a:xfrm>
            <a:off x="4552332" y="1454003"/>
            <a:ext cx="1279297" cy="1013651"/>
          </a:xfrm>
          <a:prstGeom prst="rect">
            <a:avLst/>
          </a:prstGeom>
        </p:spPr>
      </p:pic>
      <p:sp>
        <p:nvSpPr>
          <p:cNvPr id="37" name="Action Button: Custom 16">
            <a:hlinkClick r:id="" action="ppaction://noaction" highlightClick="1">
              <a:snd r:embed="rId14" name="slide 24_beep_petits_hopitaux.wav"/>
            </a:hlinkClick>
            <a:extLst>
              <a:ext uri="{FF2B5EF4-FFF2-40B4-BE49-F238E27FC236}">
                <a16:creationId xmlns:a16="http://schemas.microsoft.com/office/drawing/2014/main" id="{00B3E4C1-DFF4-46C3-8013-784275E7AA6B}"/>
              </a:ext>
            </a:extLst>
          </p:cNvPr>
          <p:cNvSpPr/>
          <p:nvPr/>
        </p:nvSpPr>
        <p:spPr>
          <a:xfrm>
            <a:off x="2870144" y="17263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5" name="slide 24_beep_metal_cher.wav"/>
            </a:hlinkClick>
            <a:extLst>
              <a:ext uri="{FF2B5EF4-FFF2-40B4-BE49-F238E27FC236}">
                <a16:creationId xmlns:a16="http://schemas.microsoft.com/office/drawing/2014/main" id="{00B3E4C1-DFF4-46C3-8013-784275E7AA6B}"/>
              </a:ext>
            </a:extLst>
          </p:cNvPr>
          <p:cNvSpPr/>
          <p:nvPr/>
        </p:nvSpPr>
        <p:spPr>
          <a:xfrm>
            <a:off x="2870144" y="29688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6" name="slide 24_beep_cheval_blanc.wav"/>
            </a:hlinkClick>
            <a:extLst>
              <a:ext uri="{FF2B5EF4-FFF2-40B4-BE49-F238E27FC236}">
                <a16:creationId xmlns:a16="http://schemas.microsoft.com/office/drawing/2014/main" id="{00B3E4C1-DFF4-46C3-8013-784275E7AA6B}"/>
              </a:ext>
            </a:extLst>
          </p:cNvPr>
          <p:cNvSpPr/>
          <p:nvPr/>
        </p:nvSpPr>
        <p:spPr>
          <a:xfrm>
            <a:off x="2870144" y="42051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17" name="slide 24_beep_grands_rivaux.wav"/>
            </a:hlinkClick>
            <a:extLst>
              <a:ext uri="{FF2B5EF4-FFF2-40B4-BE49-F238E27FC236}">
                <a16:creationId xmlns:a16="http://schemas.microsoft.com/office/drawing/2014/main" id="{00B3E4C1-DFF4-46C3-8013-784275E7AA6B}"/>
              </a:ext>
            </a:extLst>
          </p:cNvPr>
          <p:cNvSpPr/>
          <p:nvPr/>
        </p:nvSpPr>
        <p:spPr>
          <a:xfrm>
            <a:off x="2870144" y="54414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8" name="slide 24_beep_concours_mondial.wav"/>
            </a:hlinkClick>
            <a:extLst>
              <a:ext uri="{FF2B5EF4-FFF2-40B4-BE49-F238E27FC236}">
                <a16:creationId xmlns:a16="http://schemas.microsoft.com/office/drawing/2014/main" id="{00B3E4C1-DFF4-46C3-8013-784275E7AA6B}"/>
              </a:ext>
            </a:extLst>
          </p:cNvPr>
          <p:cNvSpPr/>
          <p:nvPr/>
        </p:nvSpPr>
        <p:spPr>
          <a:xfrm>
            <a:off x="8911321" y="17263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9" name="slide 24_beep_spectacles_geniaux.wav"/>
            </a:hlinkClick>
            <a:extLst>
              <a:ext uri="{FF2B5EF4-FFF2-40B4-BE49-F238E27FC236}">
                <a16:creationId xmlns:a16="http://schemas.microsoft.com/office/drawing/2014/main" id="{00B3E4C1-DFF4-46C3-8013-784275E7AA6B}"/>
              </a:ext>
            </a:extLst>
          </p:cNvPr>
          <p:cNvSpPr/>
          <p:nvPr/>
        </p:nvSpPr>
        <p:spPr>
          <a:xfrm>
            <a:off x="8911321" y="29688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20" name="slide 24_beep_problemes_environmentaux.wav"/>
            </a:hlinkClick>
            <a:extLst>
              <a:ext uri="{FF2B5EF4-FFF2-40B4-BE49-F238E27FC236}">
                <a16:creationId xmlns:a16="http://schemas.microsoft.com/office/drawing/2014/main" id="{00B3E4C1-DFF4-46C3-8013-784275E7AA6B}"/>
              </a:ext>
            </a:extLst>
          </p:cNvPr>
          <p:cNvSpPr/>
          <p:nvPr/>
        </p:nvSpPr>
        <p:spPr>
          <a:xfrm>
            <a:off x="8911321" y="42051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21" name="slide 24_beep_petit_dejeuner.wav"/>
            </a:hlinkClick>
            <a:extLst>
              <a:ext uri="{FF2B5EF4-FFF2-40B4-BE49-F238E27FC236}">
                <a16:creationId xmlns:a16="http://schemas.microsoft.com/office/drawing/2014/main" id="{00B3E4C1-DFF4-46C3-8013-784275E7AA6B}"/>
              </a:ext>
            </a:extLst>
          </p:cNvPr>
          <p:cNvSpPr/>
          <p:nvPr/>
        </p:nvSpPr>
        <p:spPr>
          <a:xfrm>
            <a:off x="8911321" y="54414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30" name="Picture 6" descr="Silver, Bar, Rectangle, Rectangula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68737" y="2774774"/>
            <a:ext cx="995243" cy="85666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Silver, Bar, Rectangle, Rectangula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56090" y="2738541"/>
            <a:ext cx="995243" cy="8566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ld, Bar, Golden, Investment, Paymen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1196743" flipV="1">
            <a:off x="4279729" y="2511804"/>
            <a:ext cx="1643066" cy="13328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24">
            <a:extLst>
              <a:ext uri="{BEBA8EAE-BF5A-486C-A8C5-ECC9F3942E4B}">
                <a14:imgProps xmlns:a14="http://schemas.microsoft.com/office/drawing/2010/main">
                  <a14:imgLayer r:embed="rId25">
                    <a14:imgEffect>
                      <a14:backgroundRemoval t="3478" b="90000" l="9821" r="89286"/>
                    </a14:imgEffect>
                  </a14:imgLayer>
                </a14:imgProps>
              </a:ext>
            </a:extLst>
          </a:blip>
          <a:stretch>
            <a:fillRect/>
          </a:stretch>
        </p:blipFill>
        <p:spPr>
          <a:xfrm>
            <a:off x="1203418" y="5113137"/>
            <a:ext cx="534526" cy="1097687"/>
          </a:xfrm>
          <a:prstGeom prst="rect">
            <a:avLst/>
          </a:prstGeom>
        </p:spPr>
      </p:pic>
      <p:pic>
        <p:nvPicPr>
          <p:cNvPr id="52" name="Picture 51"/>
          <p:cNvPicPr>
            <a:picLocks noChangeAspect="1"/>
          </p:cNvPicPr>
          <p:nvPr/>
        </p:nvPicPr>
        <p:blipFill>
          <a:blip r:embed="rId24">
            <a:extLst>
              <a:ext uri="{BEBA8EAE-BF5A-486C-A8C5-ECC9F3942E4B}">
                <a14:imgProps xmlns:a14="http://schemas.microsoft.com/office/drawing/2010/main">
                  <a14:imgLayer r:embed="rId25">
                    <a14:imgEffect>
                      <a14:backgroundRemoval t="3478" b="90000" l="9821" r="89286"/>
                    </a14:imgEffect>
                  </a14:imgLayer>
                </a14:imgProps>
              </a:ext>
            </a:extLst>
          </a:blip>
          <a:stretch>
            <a:fillRect/>
          </a:stretch>
        </p:blipFill>
        <p:spPr>
          <a:xfrm>
            <a:off x="3759221" y="5097331"/>
            <a:ext cx="534526" cy="1097687"/>
          </a:xfrm>
          <a:prstGeom prst="rect">
            <a:avLst/>
          </a:prstGeom>
        </p:spPr>
      </p:pic>
      <p:pic>
        <p:nvPicPr>
          <p:cNvPr id="45" name="Picture 44"/>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a:off x="4644353" y="5018102"/>
            <a:ext cx="547627" cy="1223205"/>
          </a:xfrm>
          <a:prstGeom prst="rect">
            <a:avLst/>
          </a:prstGeom>
        </p:spPr>
      </p:pic>
      <p:pic>
        <p:nvPicPr>
          <p:cNvPr id="48" name="Picture 4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7912" y="3959708"/>
            <a:ext cx="1246107" cy="944316"/>
          </a:xfrm>
          <a:prstGeom prst="rect">
            <a:avLst/>
          </a:prstGeom>
        </p:spPr>
      </p:pic>
      <p:pic>
        <p:nvPicPr>
          <p:cNvPr id="57" name="Picture 5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530663" y="3945366"/>
            <a:ext cx="1246107" cy="944316"/>
          </a:xfrm>
          <a:prstGeom prst="rect">
            <a:avLst/>
          </a:prstGeom>
        </p:spPr>
      </p:pic>
      <p:pic>
        <p:nvPicPr>
          <p:cNvPr id="58" name="Picture 5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08884" y="3945366"/>
            <a:ext cx="1246107" cy="944316"/>
          </a:xfrm>
          <a:prstGeom prst="rect">
            <a:avLst/>
          </a:prstGeom>
        </p:spPr>
      </p:pic>
      <p:grpSp>
        <p:nvGrpSpPr>
          <p:cNvPr id="50" name="Group 49"/>
          <p:cNvGrpSpPr/>
          <p:nvPr/>
        </p:nvGrpSpPr>
        <p:grpSpPr>
          <a:xfrm>
            <a:off x="7016910" y="1562986"/>
            <a:ext cx="1239272" cy="719842"/>
            <a:chOff x="6878970" y="1590261"/>
            <a:chExt cx="1312197" cy="749827"/>
          </a:xfrm>
        </p:grpSpPr>
        <p:pic>
          <p:nvPicPr>
            <p:cNvPr id="1034" name="Picture 10" descr="Podium, Medal, Olympic, Sport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878970" y="1590261"/>
              <a:ext cx="1312197" cy="7498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arth, Globe, World, America, Geography"/>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07138" y="1976110"/>
              <a:ext cx="328972" cy="3251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Can, Trash, Disposal, Environmental"/>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91448" y="3994713"/>
            <a:ext cx="874305" cy="8743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8" descr="Can, Trash, Disposal, Environmental"/>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607134" y="3989093"/>
            <a:ext cx="874305" cy="87430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actory, Mill, Plant, Pollution"/>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825937" y="3989175"/>
            <a:ext cx="900507" cy="90050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age, Theater, Show, Entertainment"/>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295060" y="2748535"/>
            <a:ext cx="794640" cy="792311"/>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p:cNvGrpSpPr/>
          <p:nvPr/>
        </p:nvGrpSpPr>
        <p:grpSpPr>
          <a:xfrm>
            <a:off x="7163120" y="3014486"/>
            <a:ext cx="1639708" cy="296814"/>
            <a:chOff x="7248289" y="2906292"/>
            <a:chExt cx="1639708" cy="296814"/>
          </a:xfrm>
        </p:grpSpPr>
        <p:sp>
          <p:nvSpPr>
            <p:cNvPr id="51" name="5-Point Star 50"/>
            <p:cNvSpPr/>
            <p:nvPr/>
          </p:nvSpPr>
          <p:spPr>
            <a:xfrm>
              <a:off x="7248289"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5-Point Star 81"/>
            <p:cNvSpPr/>
            <p:nvPr/>
          </p:nvSpPr>
          <p:spPr>
            <a:xfrm>
              <a:off x="7577261"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5-Point Star 82"/>
            <p:cNvSpPr/>
            <p:nvPr/>
          </p:nvSpPr>
          <p:spPr>
            <a:xfrm>
              <a:off x="7901267"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5-Point Star 83"/>
            <p:cNvSpPr/>
            <p:nvPr/>
          </p:nvSpPr>
          <p:spPr>
            <a:xfrm>
              <a:off x="8230239"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5-Point Star 84"/>
            <p:cNvSpPr/>
            <p:nvPr/>
          </p:nvSpPr>
          <p:spPr>
            <a:xfrm>
              <a:off x="8559025"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p:cNvGrpSpPr/>
          <p:nvPr/>
        </p:nvGrpSpPr>
        <p:grpSpPr>
          <a:xfrm>
            <a:off x="10270213" y="2820465"/>
            <a:ext cx="1639708" cy="296814"/>
            <a:chOff x="7248289" y="2906292"/>
            <a:chExt cx="1639708" cy="296814"/>
          </a:xfrm>
        </p:grpSpPr>
        <p:sp>
          <p:nvSpPr>
            <p:cNvPr id="89" name="5-Point Star 88"/>
            <p:cNvSpPr/>
            <p:nvPr/>
          </p:nvSpPr>
          <p:spPr>
            <a:xfrm>
              <a:off x="7248289"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5-Point Star 89"/>
            <p:cNvSpPr/>
            <p:nvPr/>
          </p:nvSpPr>
          <p:spPr>
            <a:xfrm>
              <a:off x="7577261"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5-Point Star 90"/>
            <p:cNvSpPr/>
            <p:nvPr/>
          </p:nvSpPr>
          <p:spPr>
            <a:xfrm>
              <a:off x="7901267"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5-Point Star 91"/>
            <p:cNvSpPr/>
            <p:nvPr/>
          </p:nvSpPr>
          <p:spPr>
            <a:xfrm>
              <a:off x="8230239"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5-Point Star 92"/>
            <p:cNvSpPr/>
            <p:nvPr/>
          </p:nvSpPr>
          <p:spPr>
            <a:xfrm>
              <a:off x="8559025"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p:cNvGrpSpPr/>
          <p:nvPr/>
        </p:nvGrpSpPr>
        <p:grpSpPr>
          <a:xfrm>
            <a:off x="10264941" y="3203106"/>
            <a:ext cx="1639708" cy="296814"/>
            <a:chOff x="7248289" y="2906292"/>
            <a:chExt cx="1639708" cy="296814"/>
          </a:xfrm>
        </p:grpSpPr>
        <p:sp>
          <p:nvSpPr>
            <p:cNvPr id="95" name="5-Point Star 94"/>
            <p:cNvSpPr/>
            <p:nvPr/>
          </p:nvSpPr>
          <p:spPr>
            <a:xfrm>
              <a:off x="7248289"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5-Point Star 95"/>
            <p:cNvSpPr/>
            <p:nvPr/>
          </p:nvSpPr>
          <p:spPr>
            <a:xfrm>
              <a:off x="7577261"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5-Point Star 96"/>
            <p:cNvSpPr/>
            <p:nvPr/>
          </p:nvSpPr>
          <p:spPr>
            <a:xfrm>
              <a:off x="7901267"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5-Point Star 97"/>
            <p:cNvSpPr/>
            <p:nvPr/>
          </p:nvSpPr>
          <p:spPr>
            <a:xfrm>
              <a:off x="8230239"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5-Point Star 98"/>
            <p:cNvSpPr/>
            <p:nvPr/>
          </p:nvSpPr>
          <p:spPr>
            <a:xfrm>
              <a:off x="8559025" y="2906292"/>
              <a:ext cx="328972" cy="296814"/>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0" name="Picture 22" descr="Stage, Theater, Show, Entertainment"/>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387894" y="2744943"/>
            <a:ext cx="794640" cy="79231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media.istockphoto.com/vectors/fresh-croissant-roll-bun-and-takeaway-coffee-cup-vector-illustration-vector-id679294844?b=1&amp;k=20&amp;m=679294844&amp;s=170667a&amp;w=0&amp;h=qyJ9Aj5uMn7eCXJXjCL9pBqJVpWBZ1MFLVfsA25PBm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3606" b="94231" l="9856" r="89904"/>
                    </a14:imgEffect>
                  </a14:imgLayer>
                </a14:imgProps>
              </a:ext>
              <a:ext uri="{28A0092B-C50C-407E-A947-70E740481C1C}">
                <a14:useLocalDpi xmlns:a14="http://schemas.microsoft.com/office/drawing/2010/main" val="0"/>
              </a:ext>
            </a:extLst>
          </a:blip>
          <a:srcRect/>
          <a:stretch>
            <a:fillRect/>
          </a:stretch>
        </p:blipFill>
        <p:spPr bwMode="auto">
          <a:xfrm>
            <a:off x="7148073" y="5113137"/>
            <a:ext cx="1181033" cy="118103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6" descr="https://media.istockphoto.com/vectors/fresh-croissant-roll-bun-and-takeaway-coffee-cup-vector-illustration-vector-id679294844?b=1&amp;k=20&amp;m=679294844&amp;s=170667a&amp;w=0&amp;h=qyJ9Aj5uMn7eCXJXjCL9pBqJVpWBZ1MFLVfsA25PBm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3606" b="94231" l="9856" r="89904"/>
                    </a14:imgEffect>
                  </a14:imgLayer>
                </a14:imgProps>
              </a:ext>
              <a:ext uri="{28A0092B-C50C-407E-A947-70E740481C1C}">
                <a14:useLocalDpi xmlns:a14="http://schemas.microsoft.com/office/drawing/2010/main" val="0"/>
              </a:ext>
            </a:extLst>
          </a:blip>
          <a:srcRect/>
          <a:stretch>
            <a:fillRect/>
          </a:stretch>
        </p:blipFill>
        <p:spPr bwMode="auto">
          <a:xfrm>
            <a:off x="9582183" y="5131762"/>
            <a:ext cx="1181033" cy="118103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6" descr="https://media.istockphoto.com/vectors/fresh-croissant-roll-bun-and-takeaway-coffee-cup-vector-illustration-vector-id679294844?b=1&amp;k=20&amp;m=679294844&amp;s=170667a&amp;w=0&amp;h=qyJ9Aj5uMn7eCXJXjCL9pBqJVpWBZ1MFLVfsA25PBm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3606" b="94231" l="9856" r="89904"/>
                    </a14:imgEffect>
                  </a14:imgLayer>
                </a14:imgProps>
              </a:ext>
              <a:ext uri="{28A0092B-C50C-407E-A947-70E740481C1C}">
                <a14:useLocalDpi xmlns:a14="http://schemas.microsoft.com/office/drawing/2010/main" val="0"/>
              </a:ext>
            </a:extLst>
          </a:blip>
          <a:srcRect/>
          <a:stretch>
            <a:fillRect/>
          </a:stretch>
        </p:blipFill>
        <p:spPr bwMode="auto">
          <a:xfrm>
            <a:off x="10756286" y="5131762"/>
            <a:ext cx="1181033" cy="118103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653682" y="186910"/>
            <a:ext cx="3217786" cy="830997"/>
          </a:xfrm>
          <a:prstGeom prst="rect">
            <a:avLst/>
          </a:prstGeom>
          <a:noFill/>
        </p:spPr>
        <p:txBody>
          <a:bodyPr wrap="square" rtlCol="0">
            <a:spAutoFit/>
          </a:bodyPr>
          <a:lstStyle/>
          <a:p>
            <a:pPr algn="ctr"/>
            <a:r>
              <a:rPr lang="en-GB" sz="2400" dirty="0">
                <a:solidFill>
                  <a:srgbClr val="104F75"/>
                </a:solidFill>
              </a:rPr>
              <a:t>Remember!</a:t>
            </a:r>
          </a:p>
          <a:p>
            <a:pPr algn="ctr"/>
            <a:r>
              <a:rPr lang="en-GB" sz="2400" dirty="0">
                <a:solidFill>
                  <a:srgbClr val="104F75"/>
                </a:solidFill>
              </a:rPr>
              <a:t>-al </a:t>
            </a:r>
            <a:r>
              <a:rPr lang="en-GB" sz="2400" dirty="0">
                <a:solidFill>
                  <a:srgbClr val="104F75"/>
                </a:solidFill>
                <a:sym typeface="Wingdings" panose="05000000000000000000" pitchFamily="2" charset="2"/>
              </a:rPr>
              <a:t> -aux</a:t>
            </a:r>
            <a:endParaRPr lang="en-GB" sz="2400" dirty="0">
              <a:solidFill>
                <a:srgbClr val="104F75"/>
              </a:solidFill>
            </a:endParaRPr>
          </a:p>
        </p:txBody>
      </p:sp>
      <p:grpSp>
        <p:nvGrpSpPr>
          <p:cNvPr id="105" name="Group 104"/>
          <p:cNvGrpSpPr/>
          <p:nvPr/>
        </p:nvGrpSpPr>
        <p:grpSpPr>
          <a:xfrm>
            <a:off x="9424650" y="1568943"/>
            <a:ext cx="1239272" cy="719842"/>
            <a:chOff x="6878970" y="1590261"/>
            <a:chExt cx="1312197" cy="749827"/>
          </a:xfrm>
        </p:grpSpPr>
        <p:pic>
          <p:nvPicPr>
            <p:cNvPr id="106" name="Picture 10" descr="Podium, Medal, Olympic, Sport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878970" y="1590261"/>
              <a:ext cx="1312197" cy="74982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4" descr="Earth, Globe, World, America, Geography"/>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07138" y="1976110"/>
              <a:ext cx="328972" cy="3251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p:cNvGrpSpPr/>
          <p:nvPr/>
        </p:nvGrpSpPr>
        <p:grpSpPr>
          <a:xfrm>
            <a:off x="10734871" y="1571177"/>
            <a:ext cx="1239272" cy="719842"/>
            <a:chOff x="6878970" y="1590261"/>
            <a:chExt cx="1312197" cy="749827"/>
          </a:xfrm>
        </p:grpSpPr>
        <p:pic>
          <p:nvPicPr>
            <p:cNvPr id="109" name="Picture 10" descr="Podium, Medal, Olympic, Sport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878970" y="1590261"/>
              <a:ext cx="1312197" cy="74982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4" descr="Earth, Globe, World, America, Geography"/>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07138" y="1976110"/>
              <a:ext cx="328972" cy="3251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30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slide 24_deux_petits_hopitaux.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slide 24_un_metal_cher.wav"/>
                                        </p:tgtEl>
                                      </p:cMediaNode>
                                    </p:audio>
                                  </p:subTnLst>
                                </p:cTn>
                              </p:par>
                              <p:par>
                                <p:cTn id="11" presetID="1" presetClass="exit" presetSubtype="0" fill="hold" nodeType="withEffect">
                                  <p:stCondLst>
                                    <p:cond delay="0"/>
                                  </p:stCondLst>
                                  <p:childTnLst>
                                    <p:set>
                                      <p:cBhvr>
                                        <p:cTn id="12" dur="1" fill="hold">
                                          <p:stCondLst>
                                            <p:cond delay="0"/>
                                          </p:stCondLst>
                                        </p:cTn>
                                        <p:tgtEl>
                                          <p:spTgt spid="10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slide 24_un_cheval_blanc.wav"/>
                                        </p:tgtEl>
                                      </p:cMediaNode>
                                    </p:audio>
                                  </p:subTnLst>
                                </p:cTn>
                              </p:par>
                              <p:par>
                                <p:cTn id="17" presetID="1" presetClass="exit" presetSubtype="0" fill="hold" nodeType="with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slide 24_deux_grands_rivaux.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slide 24_un_concours_mondial.wav"/>
                                        </p:tgtEl>
                                      </p:cMediaNode>
                                    </p:audio>
                                  </p:subTnLst>
                                </p:cTn>
                              </p:par>
                              <p:par>
                                <p:cTn id="27" presetID="1" presetClass="exit" presetSubtype="0" fill="hold" nodeType="withEffect">
                                  <p:stCondLst>
                                    <p:cond delay="0"/>
                                  </p:stCondLst>
                                  <p:childTnLst>
                                    <p:set>
                                      <p:cBhvr>
                                        <p:cTn id="28" dur="1" fill="hold">
                                          <p:stCondLst>
                                            <p:cond delay="0"/>
                                          </p:stCondLst>
                                        </p:cTn>
                                        <p:tgtEl>
                                          <p:spTgt spid="10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4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8" name="slide 24_deux_spectacles_geniaux.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4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9" name="slide 24_deux_problemes_environmentaux.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0" name="slide 24_un_petit_dejeuner.wav"/>
                                        </p:tgtEl>
                                      </p:cMediaNode>
                                    </p:audio>
                                  </p:subTnLst>
                                </p:cTn>
                              </p:par>
                              <p:par>
                                <p:cTn id="43" presetID="1" presetClass="exit" presetSubtype="0" fill="hold" nodeType="withEffect">
                                  <p:stCondLst>
                                    <p:cond delay="0"/>
                                  </p:stCondLst>
                                  <p:childTnLst>
                                    <p:set>
                                      <p:cBhvr>
                                        <p:cTn id="44" dur="1" fill="hold">
                                          <p:stCondLst>
                                            <p:cond delay="0"/>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1">
            <a:extLst>
              <a:ext uri="{FF2B5EF4-FFF2-40B4-BE49-F238E27FC236}">
                <a16:creationId xmlns:a16="http://schemas.microsoft.com/office/drawing/2014/main" id="{19EFA505-8582-4F06-8688-4058E9A138B7}"/>
              </a:ext>
            </a:extLst>
          </p:cNvPr>
          <p:cNvSpPr/>
          <p:nvPr/>
        </p:nvSpPr>
        <p:spPr>
          <a:xfrm>
            <a:off x="8805782" y="2014806"/>
            <a:ext cx="2839226"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gouvernement</a:t>
            </a:r>
          </a:p>
        </p:txBody>
      </p:sp>
      <p:sp>
        <p:nvSpPr>
          <p:cNvPr id="65" name="Rounded Rectangle 1">
            <a:extLst>
              <a:ext uri="{FF2B5EF4-FFF2-40B4-BE49-F238E27FC236}">
                <a16:creationId xmlns:a16="http://schemas.microsoft.com/office/drawing/2014/main" id="{951400DE-6048-46AB-826A-15904E6DB6CF}"/>
              </a:ext>
            </a:extLst>
          </p:cNvPr>
          <p:cNvSpPr/>
          <p:nvPr/>
        </p:nvSpPr>
        <p:spPr>
          <a:xfrm>
            <a:off x="6808673" y="2014806"/>
            <a:ext cx="1848644"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monde</a:t>
            </a:r>
          </a:p>
        </p:txBody>
      </p:sp>
      <p:sp>
        <p:nvSpPr>
          <p:cNvPr id="61" name="Rounded Rectangle 1">
            <a:extLst>
              <a:ext uri="{FF2B5EF4-FFF2-40B4-BE49-F238E27FC236}">
                <a16:creationId xmlns:a16="http://schemas.microsoft.com/office/drawing/2014/main" id="{74906328-C492-478F-9AB3-7EE76DF26960}"/>
              </a:ext>
            </a:extLst>
          </p:cNvPr>
          <p:cNvSpPr/>
          <p:nvPr/>
        </p:nvSpPr>
        <p:spPr>
          <a:xfrm>
            <a:off x="4595263" y="2014806"/>
            <a:ext cx="2064945"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nation</a:t>
            </a:r>
          </a:p>
        </p:txBody>
      </p:sp>
      <p:sp>
        <p:nvSpPr>
          <p:cNvPr id="63" name="Rounded Rectangle 1">
            <a:extLst>
              <a:ext uri="{FF2B5EF4-FFF2-40B4-BE49-F238E27FC236}">
                <a16:creationId xmlns:a16="http://schemas.microsoft.com/office/drawing/2014/main" id="{F7C3D06D-4421-4560-BCDD-D39441ED9E68}"/>
              </a:ext>
            </a:extLst>
          </p:cNvPr>
          <p:cNvSpPr/>
          <p:nvPr/>
        </p:nvSpPr>
        <p:spPr>
          <a:xfrm>
            <a:off x="2352418" y="2014806"/>
            <a:ext cx="2094381"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médicine</a:t>
            </a:r>
          </a:p>
        </p:txBody>
      </p:sp>
      <p:sp>
        <p:nvSpPr>
          <p:cNvPr id="57" name="Rounded Rectangle 1">
            <a:extLst>
              <a:ext uri="{FF2B5EF4-FFF2-40B4-BE49-F238E27FC236}">
                <a16:creationId xmlns:a16="http://schemas.microsoft.com/office/drawing/2014/main" id="{164D5198-5A66-4A3D-86C8-6180FDF35BA2}"/>
              </a:ext>
            </a:extLst>
          </p:cNvPr>
          <p:cNvSpPr/>
          <p:nvPr/>
        </p:nvSpPr>
        <p:spPr>
          <a:xfrm>
            <a:off x="340738" y="2014806"/>
            <a:ext cx="1863216"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théâtre</a:t>
            </a:r>
          </a:p>
        </p:txBody>
      </p:sp>
      <p:sp>
        <p:nvSpPr>
          <p:cNvPr id="67" name="Rounded Rectangle 1">
            <a:extLst>
              <a:ext uri="{FF2B5EF4-FFF2-40B4-BE49-F238E27FC236}">
                <a16:creationId xmlns:a16="http://schemas.microsoft.com/office/drawing/2014/main" id="{6A706170-70D2-4A9E-BDF2-B5D2D2A9148B}"/>
              </a:ext>
            </a:extLst>
          </p:cNvPr>
          <p:cNvSpPr/>
          <p:nvPr/>
        </p:nvSpPr>
        <p:spPr>
          <a:xfrm>
            <a:off x="9633327" y="1421518"/>
            <a:ext cx="2011681"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virus</a:t>
            </a:r>
          </a:p>
        </p:txBody>
      </p:sp>
      <p:sp>
        <p:nvSpPr>
          <p:cNvPr id="64" name="Rounded Rectangle 1">
            <a:extLst>
              <a:ext uri="{FF2B5EF4-FFF2-40B4-BE49-F238E27FC236}">
                <a16:creationId xmlns:a16="http://schemas.microsoft.com/office/drawing/2014/main" id="{6F66CAD8-BCDD-4C98-B158-5F149C946C2E}"/>
              </a:ext>
            </a:extLst>
          </p:cNvPr>
          <p:cNvSpPr/>
          <p:nvPr/>
        </p:nvSpPr>
        <p:spPr>
          <a:xfrm>
            <a:off x="7658951" y="1424854"/>
            <a:ext cx="1848646"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musique</a:t>
            </a:r>
          </a:p>
        </p:txBody>
      </p:sp>
      <p:sp>
        <p:nvSpPr>
          <p:cNvPr id="60" name="Rounded Rectangle 1">
            <a:extLst>
              <a:ext uri="{FF2B5EF4-FFF2-40B4-BE49-F238E27FC236}">
                <a16:creationId xmlns:a16="http://schemas.microsoft.com/office/drawing/2014/main" id="{447FB7EA-676D-426A-9C22-8D6E93C8DF53}"/>
              </a:ext>
            </a:extLst>
          </p:cNvPr>
          <p:cNvSpPr/>
          <p:nvPr/>
        </p:nvSpPr>
        <p:spPr>
          <a:xfrm>
            <a:off x="6231323" y="1424854"/>
            <a:ext cx="1301894"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l’idée</a:t>
            </a:r>
          </a:p>
        </p:txBody>
      </p:sp>
      <p:sp>
        <p:nvSpPr>
          <p:cNvPr id="59" name="Rounded Rectangle 1">
            <a:extLst>
              <a:ext uri="{FF2B5EF4-FFF2-40B4-BE49-F238E27FC236}">
                <a16:creationId xmlns:a16="http://schemas.microsoft.com/office/drawing/2014/main" id="{17C77CBA-6537-4393-9549-D862035CE37E}"/>
              </a:ext>
            </a:extLst>
          </p:cNvPr>
          <p:cNvSpPr/>
          <p:nvPr/>
        </p:nvSpPr>
        <p:spPr>
          <a:xfrm>
            <a:off x="4040644" y="1424854"/>
            <a:ext cx="2064946"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triomphe</a:t>
            </a:r>
          </a:p>
        </p:txBody>
      </p:sp>
      <p:sp>
        <p:nvSpPr>
          <p:cNvPr id="66" name="Rounded Rectangle 1">
            <a:extLst>
              <a:ext uri="{FF2B5EF4-FFF2-40B4-BE49-F238E27FC236}">
                <a16:creationId xmlns:a16="http://schemas.microsoft.com/office/drawing/2014/main" id="{690ABE06-A9A7-45D3-A971-63D65C17E1C2}"/>
              </a:ext>
            </a:extLst>
          </p:cNvPr>
          <p:cNvSpPr/>
          <p:nvPr/>
        </p:nvSpPr>
        <p:spPr>
          <a:xfrm>
            <a:off x="2146604" y="1424854"/>
            <a:ext cx="1673907"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l’hiver (m)</a:t>
            </a:r>
          </a:p>
        </p:txBody>
      </p:sp>
      <p:sp>
        <p:nvSpPr>
          <p:cNvPr id="56" name="Rounded Rectangle 1">
            <a:extLst>
              <a:ext uri="{FF2B5EF4-FFF2-40B4-BE49-F238E27FC236}">
                <a16:creationId xmlns:a16="http://schemas.microsoft.com/office/drawing/2014/main" id="{38A65BD5-4523-467F-A3A1-375C3D95761D}"/>
              </a:ext>
            </a:extLst>
          </p:cNvPr>
          <p:cNvSpPr/>
          <p:nvPr/>
        </p:nvSpPr>
        <p:spPr>
          <a:xfrm>
            <a:off x="340738" y="1424853"/>
            <a:ext cx="1673907"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centre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9288"/>
            <a:ext cx="6457246" cy="754703"/>
          </a:xfrm>
          <a:prstGeom prst="rect">
            <a:avLst/>
          </a:prstGeom>
        </p:spPr>
      </p:pic>
      <p:sp>
        <p:nvSpPr>
          <p:cNvPr id="4" name="Title 3"/>
          <p:cNvSpPr>
            <a:spLocks noGrp="1"/>
          </p:cNvSpPr>
          <p:nvPr>
            <p:ph type="title"/>
          </p:nvPr>
        </p:nvSpPr>
        <p:spPr>
          <a:xfrm>
            <a:off x="91440" y="410399"/>
            <a:ext cx="5265384" cy="616074"/>
          </a:xfrm>
        </p:spPr>
        <p:txBody>
          <a:bodyPr>
            <a:normAutofit/>
          </a:bodyPr>
          <a:lstStyle/>
          <a:p>
            <a:r>
              <a:rPr lang="en-GB" sz="3600" b="1" dirty="0">
                <a:solidFill>
                  <a:schemeClr val="bg1"/>
                </a:solidFill>
              </a:rPr>
              <a:t>Word patterns</a:t>
            </a:r>
          </a:p>
        </p:txBody>
      </p:sp>
      <p:sp>
        <p:nvSpPr>
          <p:cNvPr id="5" name="Rounded Rectangle 46">
            <a:extLst>
              <a:ext uri="{FF2B5EF4-FFF2-40B4-BE49-F238E27FC236}">
                <a16:creationId xmlns:a16="http://schemas.microsoft.com/office/drawing/2014/main" id="{FB09667E-50A2-4099-B9F5-10D9728BF65D}"/>
              </a:ext>
            </a:extLst>
          </p:cNvPr>
          <p:cNvSpPr/>
          <p:nvPr/>
        </p:nvSpPr>
        <p:spPr>
          <a:xfrm>
            <a:off x="10639168" y="301678"/>
            <a:ext cx="1270752" cy="34779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30" name="Rounded Rectangle 1">
            <a:extLst>
              <a:ext uri="{FF2B5EF4-FFF2-40B4-BE49-F238E27FC236}">
                <a16:creationId xmlns:a16="http://schemas.microsoft.com/office/drawing/2014/main" id="{C6DE734B-3A3F-4A66-AD61-67634F892C0D}"/>
              </a:ext>
            </a:extLst>
          </p:cNvPr>
          <p:cNvSpPr/>
          <p:nvPr/>
        </p:nvSpPr>
        <p:spPr>
          <a:xfrm>
            <a:off x="340738" y="1430233"/>
            <a:ext cx="1673907"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central</a:t>
            </a:r>
          </a:p>
        </p:txBody>
      </p:sp>
      <p:sp>
        <p:nvSpPr>
          <p:cNvPr id="32" name="Rounded Rectangle 1">
            <a:extLst>
              <a:ext uri="{FF2B5EF4-FFF2-40B4-BE49-F238E27FC236}">
                <a16:creationId xmlns:a16="http://schemas.microsoft.com/office/drawing/2014/main" id="{C5F46D76-36B5-4D34-9185-0842553F6CC4}"/>
              </a:ext>
            </a:extLst>
          </p:cNvPr>
          <p:cNvSpPr/>
          <p:nvPr/>
        </p:nvSpPr>
        <p:spPr>
          <a:xfrm>
            <a:off x="340738" y="2020185"/>
            <a:ext cx="1863216"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théâtral</a:t>
            </a:r>
          </a:p>
        </p:txBody>
      </p:sp>
      <p:sp>
        <p:nvSpPr>
          <p:cNvPr id="34" name="Rounded Rectangle 1">
            <a:extLst>
              <a:ext uri="{FF2B5EF4-FFF2-40B4-BE49-F238E27FC236}">
                <a16:creationId xmlns:a16="http://schemas.microsoft.com/office/drawing/2014/main" id="{CE0DCA0D-4243-45E7-A52F-34DFF79AB210}"/>
              </a:ext>
            </a:extLst>
          </p:cNvPr>
          <p:cNvSpPr/>
          <p:nvPr/>
        </p:nvSpPr>
        <p:spPr>
          <a:xfrm>
            <a:off x="4040645" y="1430234"/>
            <a:ext cx="2064945"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triomphal</a:t>
            </a:r>
          </a:p>
        </p:txBody>
      </p:sp>
      <p:sp>
        <p:nvSpPr>
          <p:cNvPr id="35" name="Rounded Rectangle 1">
            <a:extLst>
              <a:ext uri="{FF2B5EF4-FFF2-40B4-BE49-F238E27FC236}">
                <a16:creationId xmlns:a16="http://schemas.microsoft.com/office/drawing/2014/main" id="{A7C15B44-9F9A-4B9C-891D-A5E96BD81041}"/>
              </a:ext>
            </a:extLst>
          </p:cNvPr>
          <p:cNvSpPr/>
          <p:nvPr/>
        </p:nvSpPr>
        <p:spPr>
          <a:xfrm>
            <a:off x="6220384" y="1426898"/>
            <a:ext cx="1301894"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idéal</a:t>
            </a:r>
          </a:p>
        </p:txBody>
      </p:sp>
      <p:sp>
        <p:nvSpPr>
          <p:cNvPr id="36" name="Rounded Rectangle 1">
            <a:extLst>
              <a:ext uri="{FF2B5EF4-FFF2-40B4-BE49-F238E27FC236}">
                <a16:creationId xmlns:a16="http://schemas.microsoft.com/office/drawing/2014/main" id="{D8B5B5CE-1B9E-43AF-A734-CFBD6C6DDFE1}"/>
              </a:ext>
            </a:extLst>
          </p:cNvPr>
          <p:cNvSpPr/>
          <p:nvPr/>
        </p:nvSpPr>
        <p:spPr>
          <a:xfrm>
            <a:off x="4595263" y="2020186"/>
            <a:ext cx="2064945"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national</a:t>
            </a:r>
          </a:p>
        </p:txBody>
      </p:sp>
      <p:sp>
        <p:nvSpPr>
          <p:cNvPr id="37" name="Rounded Rectangle 1">
            <a:extLst>
              <a:ext uri="{FF2B5EF4-FFF2-40B4-BE49-F238E27FC236}">
                <a16:creationId xmlns:a16="http://schemas.microsoft.com/office/drawing/2014/main" id="{8BB7D074-3A94-4509-BFDA-382C47D52A2E}"/>
              </a:ext>
            </a:extLst>
          </p:cNvPr>
          <p:cNvSpPr/>
          <p:nvPr/>
        </p:nvSpPr>
        <p:spPr>
          <a:xfrm>
            <a:off x="8805782" y="2020186"/>
            <a:ext cx="2839226"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gouvernemental</a:t>
            </a:r>
          </a:p>
        </p:txBody>
      </p:sp>
      <p:sp>
        <p:nvSpPr>
          <p:cNvPr id="38" name="Rounded Rectangle 1">
            <a:extLst>
              <a:ext uri="{FF2B5EF4-FFF2-40B4-BE49-F238E27FC236}">
                <a16:creationId xmlns:a16="http://schemas.microsoft.com/office/drawing/2014/main" id="{491FF097-8D2C-49E0-9D91-40D2EF83BA6B}"/>
              </a:ext>
            </a:extLst>
          </p:cNvPr>
          <p:cNvSpPr/>
          <p:nvPr/>
        </p:nvSpPr>
        <p:spPr>
          <a:xfrm>
            <a:off x="2352418" y="2020186"/>
            <a:ext cx="2094381"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médical</a:t>
            </a:r>
          </a:p>
        </p:txBody>
      </p:sp>
      <p:sp>
        <p:nvSpPr>
          <p:cNvPr id="39" name="Rounded Rectangle 1">
            <a:extLst>
              <a:ext uri="{FF2B5EF4-FFF2-40B4-BE49-F238E27FC236}">
                <a16:creationId xmlns:a16="http://schemas.microsoft.com/office/drawing/2014/main" id="{3C49B8AD-B71D-4BEB-AA3B-88B9134AC06F}"/>
              </a:ext>
            </a:extLst>
          </p:cNvPr>
          <p:cNvSpPr/>
          <p:nvPr/>
        </p:nvSpPr>
        <p:spPr>
          <a:xfrm>
            <a:off x="7658952" y="1430234"/>
            <a:ext cx="1848645"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musical</a:t>
            </a:r>
          </a:p>
        </p:txBody>
      </p:sp>
      <p:sp>
        <p:nvSpPr>
          <p:cNvPr id="40" name="Rounded Rectangle 1">
            <a:extLst>
              <a:ext uri="{FF2B5EF4-FFF2-40B4-BE49-F238E27FC236}">
                <a16:creationId xmlns:a16="http://schemas.microsoft.com/office/drawing/2014/main" id="{11D7244A-70F0-4F71-90CE-7B981C3AA14B}"/>
              </a:ext>
            </a:extLst>
          </p:cNvPr>
          <p:cNvSpPr/>
          <p:nvPr/>
        </p:nvSpPr>
        <p:spPr>
          <a:xfrm>
            <a:off x="6808673" y="2020186"/>
            <a:ext cx="1848644"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mondial</a:t>
            </a:r>
          </a:p>
        </p:txBody>
      </p:sp>
      <p:sp>
        <p:nvSpPr>
          <p:cNvPr id="41" name="Rounded Rectangle 1">
            <a:extLst>
              <a:ext uri="{FF2B5EF4-FFF2-40B4-BE49-F238E27FC236}">
                <a16:creationId xmlns:a16="http://schemas.microsoft.com/office/drawing/2014/main" id="{43176238-7051-4CBE-A200-F195CD2BBF2A}"/>
              </a:ext>
            </a:extLst>
          </p:cNvPr>
          <p:cNvSpPr/>
          <p:nvPr/>
        </p:nvSpPr>
        <p:spPr>
          <a:xfrm>
            <a:off x="2146604" y="1430234"/>
            <a:ext cx="1673907"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hivernal</a:t>
            </a:r>
          </a:p>
        </p:txBody>
      </p:sp>
      <p:sp>
        <p:nvSpPr>
          <p:cNvPr id="42" name="Rounded Rectangle 1">
            <a:extLst>
              <a:ext uri="{FF2B5EF4-FFF2-40B4-BE49-F238E27FC236}">
                <a16:creationId xmlns:a16="http://schemas.microsoft.com/office/drawing/2014/main" id="{68C85525-7A6B-4170-AF37-A00F8927743A}"/>
              </a:ext>
            </a:extLst>
          </p:cNvPr>
          <p:cNvSpPr/>
          <p:nvPr/>
        </p:nvSpPr>
        <p:spPr>
          <a:xfrm>
            <a:off x="9633328" y="1426898"/>
            <a:ext cx="2011680" cy="430969"/>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viral</a:t>
            </a:r>
          </a:p>
        </p:txBody>
      </p:sp>
      <p:sp>
        <p:nvSpPr>
          <p:cNvPr id="43" name="TextBox 42">
            <a:extLst>
              <a:ext uri="{FF2B5EF4-FFF2-40B4-BE49-F238E27FC236}">
                <a16:creationId xmlns:a16="http://schemas.microsoft.com/office/drawing/2014/main" id="{0B506927-62BA-4963-9857-2EF306D7725E}"/>
              </a:ext>
            </a:extLst>
          </p:cNvPr>
          <p:cNvSpPr txBox="1"/>
          <p:nvPr/>
        </p:nvSpPr>
        <p:spPr>
          <a:xfrm>
            <a:off x="175981" y="2654668"/>
            <a:ext cx="11865841" cy="1107996"/>
          </a:xfrm>
          <a:prstGeom prst="rect">
            <a:avLst/>
          </a:prstGeom>
          <a:noFill/>
        </p:spPr>
        <p:txBody>
          <a:bodyPr wrap="square" rtlCol="0">
            <a:spAutoFit/>
          </a:bodyPr>
          <a:lstStyle/>
          <a:p>
            <a:pPr>
              <a:defRPr/>
            </a:pPr>
            <a:r>
              <a:rPr lang="en-GB" sz="2200" dirty="0">
                <a:solidFill>
                  <a:srgbClr val="104F75"/>
                </a:solidFill>
              </a:rPr>
              <a:t>1. The French </a:t>
            </a:r>
            <a:r>
              <a:rPr lang="en-GB" sz="2200" b="1" dirty="0">
                <a:solidFill>
                  <a:srgbClr val="104F75"/>
                </a:solidFill>
              </a:rPr>
              <a:t>adjectives</a:t>
            </a:r>
            <a:r>
              <a:rPr lang="en-GB" sz="2200" dirty="0">
                <a:solidFill>
                  <a:srgbClr val="104F75"/>
                </a:solidFill>
              </a:rPr>
              <a:t> above have </a:t>
            </a:r>
            <a:r>
              <a:rPr lang="en-GB" sz="2200" b="1" dirty="0">
                <a:solidFill>
                  <a:srgbClr val="104F75"/>
                </a:solidFill>
              </a:rPr>
              <a:t>-al </a:t>
            </a:r>
            <a:r>
              <a:rPr lang="en-GB" sz="2200" dirty="0">
                <a:solidFill>
                  <a:srgbClr val="104F75"/>
                </a:solidFill>
              </a:rPr>
              <a:t>endings. They all have </a:t>
            </a:r>
            <a:r>
              <a:rPr lang="en-GB" sz="2200" b="1" dirty="0">
                <a:solidFill>
                  <a:srgbClr val="104F75"/>
                </a:solidFill>
              </a:rPr>
              <a:t>nouns</a:t>
            </a:r>
            <a:r>
              <a:rPr lang="en-GB" sz="2200" dirty="0">
                <a:solidFill>
                  <a:srgbClr val="104F75"/>
                </a:solidFill>
              </a:rPr>
              <a:t> as their root. </a:t>
            </a:r>
          </a:p>
          <a:p>
            <a:pPr>
              <a:defRPr/>
            </a:pPr>
            <a:r>
              <a:rPr lang="en-GB" sz="2200" dirty="0">
                <a:solidFill>
                  <a:srgbClr val="104F75"/>
                </a:solidFill>
              </a:rPr>
              <a:t>Use your </a:t>
            </a:r>
            <a:r>
              <a:rPr lang="en-GB" sz="2200" b="1" dirty="0">
                <a:solidFill>
                  <a:srgbClr val="104F75"/>
                </a:solidFill>
              </a:rPr>
              <a:t>dictionary</a:t>
            </a:r>
            <a:r>
              <a:rPr lang="en-GB" sz="2200" dirty="0">
                <a:solidFill>
                  <a:srgbClr val="104F75"/>
                </a:solidFill>
              </a:rPr>
              <a:t> to find the </a:t>
            </a:r>
            <a:r>
              <a:rPr lang="en-GB" sz="2200" b="1" dirty="0">
                <a:solidFill>
                  <a:srgbClr val="104F75"/>
                </a:solidFill>
              </a:rPr>
              <a:t>nouns</a:t>
            </a:r>
            <a:r>
              <a:rPr lang="en-GB" sz="2200" dirty="0">
                <a:solidFill>
                  <a:srgbClr val="104F75"/>
                </a:solidFill>
              </a:rPr>
              <a:t> they are formed from. </a:t>
            </a:r>
          </a:p>
          <a:p>
            <a:pPr>
              <a:defRPr/>
            </a:pPr>
            <a:r>
              <a:rPr lang="en-GB" sz="2200" dirty="0">
                <a:solidFill>
                  <a:srgbClr val="104F75"/>
                </a:solidFill>
              </a:rPr>
              <a:t>2. Then, </a:t>
            </a:r>
            <a:r>
              <a:rPr lang="en-GB" sz="2200" b="1" dirty="0">
                <a:solidFill>
                  <a:srgbClr val="104F75"/>
                </a:solidFill>
              </a:rPr>
              <a:t>match</a:t>
            </a:r>
            <a:r>
              <a:rPr lang="en-GB" sz="2200" dirty="0">
                <a:solidFill>
                  <a:srgbClr val="104F75"/>
                </a:solidFill>
              </a:rPr>
              <a:t> your nouns with the </a:t>
            </a:r>
            <a:r>
              <a:rPr lang="en-GB" sz="2200" b="1" dirty="0">
                <a:solidFill>
                  <a:srgbClr val="104F75"/>
                </a:solidFill>
              </a:rPr>
              <a:t>most closely associated word or phrase </a:t>
            </a:r>
            <a:r>
              <a:rPr lang="en-GB" sz="2200" dirty="0">
                <a:solidFill>
                  <a:srgbClr val="104F75"/>
                </a:solidFill>
              </a:rPr>
              <a:t>below. </a:t>
            </a:r>
          </a:p>
        </p:txBody>
      </p:sp>
      <p:sp>
        <p:nvSpPr>
          <p:cNvPr id="81" name="Rounded Rectangle 1">
            <a:extLst>
              <a:ext uri="{FF2B5EF4-FFF2-40B4-BE49-F238E27FC236}">
                <a16:creationId xmlns:a16="http://schemas.microsoft.com/office/drawing/2014/main" id="{02EEF899-618D-4D56-A085-25B61D439840}"/>
              </a:ext>
            </a:extLst>
          </p:cNvPr>
          <p:cNvSpPr/>
          <p:nvPr/>
        </p:nvSpPr>
        <p:spPr>
          <a:xfrm>
            <a:off x="9571401" y="5314039"/>
            <a:ext cx="2472583"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le spectacle</a:t>
            </a:r>
          </a:p>
        </p:txBody>
      </p:sp>
      <p:sp>
        <p:nvSpPr>
          <p:cNvPr id="82" name="Rounded Rectangle 1">
            <a:extLst>
              <a:ext uri="{FF2B5EF4-FFF2-40B4-BE49-F238E27FC236}">
                <a16:creationId xmlns:a16="http://schemas.microsoft.com/office/drawing/2014/main" id="{CD94353A-8DEE-485B-AC62-460E2D383CC3}"/>
              </a:ext>
            </a:extLst>
          </p:cNvPr>
          <p:cNvSpPr/>
          <p:nvPr/>
        </p:nvSpPr>
        <p:spPr>
          <a:xfrm>
            <a:off x="7568395" y="5314039"/>
            <a:ext cx="1868996"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dans la ville</a:t>
            </a:r>
          </a:p>
        </p:txBody>
      </p:sp>
      <p:sp>
        <p:nvSpPr>
          <p:cNvPr id="83" name="Rounded Rectangle 1">
            <a:extLst>
              <a:ext uri="{FF2B5EF4-FFF2-40B4-BE49-F238E27FC236}">
                <a16:creationId xmlns:a16="http://schemas.microsoft.com/office/drawing/2014/main" id="{45C68A1A-4414-4212-B0A0-2EDBE9AFCDF0}"/>
              </a:ext>
            </a:extLst>
          </p:cNvPr>
          <p:cNvSpPr/>
          <p:nvPr/>
        </p:nvSpPr>
        <p:spPr>
          <a:xfrm>
            <a:off x="4725419" y="5314039"/>
            <a:ext cx="2708966"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le président</a:t>
            </a:r>
          </a:p>
        </p:txBody>
      </p:sp>
      <p:sp>
        <p:nvSpPr>
          <p:cNvPr id="84" name="Rounded Rectangle 1">
            <a:extLst>
              <a:ext uri="{FF2B5EF4-FFF2-40B4-BE49-F238E27FC236}">
                <a16:creationId xmlns:a16="http://schemas.microsoft.com/office/drawing/2014/main" id="{67A613CE-AC3F-411F-8964-97383C9F50A6}"/>
              </a:ext>
            </a:extLst>
          </p:cNvPr>
          <p:cNvSpPr/>
          <p:nvPr/>
        </p:nvSpPr>
        <p:spPr>
          <a:xfrm>
            <a:off x="2591430" y="5314039"/>
            <a:ext cx="1999979"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la victoire</a:t>
            </a:r>
          </a:p>
        </p:txBody>
      </p:sp>
      <p:sp>
        <p:nvSpPr>
          <p:cNvPr id="85" name="Rounded Rectangle 1">
            <a:extLst>
              <a:ext uri="{FF2B5EF4-FFF2-40B4-BE49-F238E27FC236}">
                <a16:creationId xmlns:a16="http://schemas.microsoft.com/office/drawing/2014/main" id="{DFA785E1-4FCA-4BF1-8E19-F8670600AB5E}"/>
              </a:ext>
            </a:extLst>
          </p:cNvPr>
          <p:cNvSpPr/>
          <p:nvPr/>
        </p:nvSpPr>
        <p:spPr>
          <a:xfrm>
            <a:off x="196441" y="5314039"/>
            <a:ext cx="2260979"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un instrument</a:t>
            </a:r>
          </a:p>
        </p:txBody>
      </p:sp>
      <p:sp>
        <p:nvSpPr>
          <p:cNvPr id="86" name="Rounded Rectangle 1">
            <a:extLst>
              <a:ext uri="{FF2B5EF4-FFF2-40B4-BE49-F238E27FC236}">
                <a16:creationId xmlns:a16="http://schemas.microsoft.com/office/drawing/2014/main" id="{D4547DE9-F1F3-4471-AD7D-3E774947D5FE}"/>
              </a:ext>
            </a:extLst>
          </p:cNvPr>
          <p:cNvSpPr/>
          <p:nvPr/>
        </p:nvSpPr>
        <p:spPr>
          <a:xfrm>
            <a:off x="10712390" y="4070718"/>
            <a:ext cx="1329432"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penser</a:t>
            </a:r>
          </a:p>
        </p:txBody>
      </p:sp>
      <p:sp>
        <p:nvSpPr>
          <p:cNvPr id="87" name="Rounded Rectangle 1">
            <a:extLst>
              <a:ext uri="{FF2B5EF4-FFF2-40B4-BE49-F238E27FC236}">
                <a16:creationId xmlns:a16="http://schemas.microsoft.com/office/drawing/2014/main" id="{DE4F7184-7A5E-4607-A3E5-1134E12AF9DA}"/>
              </a:ext>
            </a:extLst>
          </p:cNvPr>
          <p:cNvSpPr/>
          <p:nvPr/>
        </p:nvSpPr>
        <p:spPr>
          <a:xfrm>
            <a:off x="8560080" y="4070718"/>
            <a:ext cx="2049008"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la pandémie</a:t>
            </a:r>
          </a:p>
        </p:txBody>
      </p:sp>
      <p:sp>
        <p:nvSpPr>
          <p:cNvPr id="88" name="Rounded Rectangle 1">
            <a:extLst>
              <a:ext uri="{FF2B5EF4-FFF2-40B4-BE49-F238E27FC236}">
                <a16:creationId xmlns:a16="http://schemas.microsoft.com/office/drawing/2014/main" id="{33F66B54-FF76-4FAE-A7C2-2A468419EEA2}"/>
              </a:ext>
            </a:extLst>
          </p:cNvPr>
          <p:cNvSpPr/>
          <p:nvPr/>
        </p:nvSpPr>
        <p:spPr>
          <a:xfrm>
            <a:off x="6587780" y="4070718"/>
            <a:ext cx="1868996"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il neige</a:t>
            </a:r>
          </a:p>
        </p:txBody>
      </p:sp>
      <p:sp>
        <p:nvSpPr>
          <p:cNvPr id="90" name="Rounded Rectangle 1">
            <a:extLst>
              <a:ext uri="{FF2B5EF4-FFF2-40B4-BE49-F238E27FC236}">
                <a16:creationId xmlns:a16="http://schemas.microsoft.com/office/drawing/2014/main" id="{CAD8BCE6-D306-45C6-A158-5C4CFDCEB105}"/>
              </a:ext>
            </a:extLst>
          </p:cNvPr>
          <p:cNvSpPr/>
          <p:nvPr/>
        </p:nvSpPr>
        <p:spPr>
          <a:xfrm>
            <a:off x="4474031" y="4070718"/>
            <a:ext cx="2010445"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la France</a:t>
            </a:r>
          </a:p>
        </p:txBody>
      </p:sp>
      <p:sp>
        <p:nvSpPr>
          <p:cNvPr id="91" name="Rounded Rectangle 1">
            <a:extLst>
              <a:ext uri="{FF2B5EF4-FFF2-40B4-BE49-F238E27FC236}">
                <a16:creationId xmlns:a16="http://schemas.microsoft.com/office/drawing/2014/main" id="{AC5FE2AA-8B9C-459D-AB6E-A419DCCF151D}"/>
              </a:ext>
            </a:extLst>
          </p:cNvPr>
          <p:cNvSpPr/>
          <p:nvPr/>
        </p:nvSpPr>
        <p:spPr>
          <a:xfrm>
            <a:off x="2202491" y="4070718"/>
            <a:ext cx="2168236" cy="41814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tous les pays</a:t>
            </a:r>
          </a:p>
        </p:txBody>
      </p:sp>
      <p:sp>
        <p:nvSpPr>
          <p:cNvPr id="92" name="Rounded Rectangle 1">
            <a:extLst>
              <a:ext uri="{FF2B5EF4-FFF2-40B4-BE49-F238E27FC236}">
                <a16:creationId xmlns:a16="http://schemas.microsoft.com/office/drawing/2014/main" id="{F3A5E1A3-EA1F-43FA-9171-20DA967B2B61}"/>
              </a:ext>
            </a:extLst>
          </p:cNvPr>
          <p:cNvSpPr/>
          <p:nvPr/>
        </p:nvSpPr>
        <p:spPr>
          <a:xfrm>
            <a:off x="175981" y="4070719"/>
            <a:ext cx="1923206" cy="418140"/>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l’hôpital</a:t>
            </a:r>
          </a:p>
        </p:txBody>
      </p:sp>
      <p:sp>
        <p:nvSpPr>
          <p:cNvPr id="105" name="Rounded Rectangle 1">
            <a:extLst>
              <a:ext uri="{FF2B5EF4-FFF2-40B4-BE49-F238E27FC236}">
                <a16:creationId xmlns:a16="http://schemas.microsoft.com/office/drawing/2014/main" id="{FA6AAC3C-294A-4AC2-894D-65A44EF978D9}"/>
              </a:ext>
            </a:extLst>
          </p:cNvPr>
          <p:cNvSpPr/>
          <p:nvPr/>
        </p:nvSpPr>
        <p:spPr>
          <a:xfrm>
            <a:off x="8560080" y="4545088"/>
            <a:ext cx="2049008"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virus</a:t>
            </a:r>
          </a:p>
        </p:txBody>
      </p:sp>
      <p:sp>
        <p:nvSpPr>
          <p:cNvPr id="106" name="Rounded Rectangle 1">
            <a:extLst>
              <a:ext uri="{FF2B5EF4-FFF2-40B4-BE49-F238E27FC236}">
                <a16:creationId xmlns:a16="http://schemas.microsoft.com/office/drawing/2014/main" id="{A6FDEF90-824B-435D-9429-C6D7E6CFC7CE}"/>
              </a:ext>
            </a:extLst>
          </p:cNvPr>
          <p:cNvSpPr/>
          <p:nvPr/>
        </p:nvSpPr>
        <p:spPr>
          <a:xfrm>
            <a:off x="207643" y="5796381"/>
            <a:ext cx="2249777"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musique</a:t>
            </a:r>
          </a:p>
        </p:txBody>
      </p:sp>
      <p:sp>
        <p:nvSpPr>
          <p:cNvPr id="107" name="Rounded Rectangle 1">
            <a:extLst>
              <a:ext uri="{FF2B5EF4-FFF2-40B4-BE49-F238E27FC236}">
                <a16:creationId xmlns:a16="http://schemas.microsoft.com/office/drawing/2014/main" id="{2CFEB4AF-3A86-41C5-A8C2-EAB49FFAF073}"/>
              </a:ext>
            </a:extLst>
          </p:cNvPr>
          <p:cNvSpPr/>
          <p:nvPr/>
        </p:nvSpPr>
        <p:spPr>
          <a:xfrm>
            <a:off x="10712391" y="4545088"/>
            <a:ext cx="1329431"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l’idée</a:t>
            </a:r>
          </a:p>
        </p:txBody>
      </p:sp>
      <p:sp>
        <p:nvSpPr>
          <p:cNvPr id="108" name="Rounded Rectangle 1">
            <a:extLst>
              <a:ext uri="{FF2B5EF4-FFF2-40B4-BE49-F238E27FC236}">
                <a16:creationId xmlns:a16="http://schemas.microsoft.com/office/drawing/2014/main" id="{B54CDFF5-F0CE-4DF2-987A-1E15A68C3538}"/>
              </a:ext>
            </a:extLst>
          </p:cNvPr>
          <p:cNvSpPr/>
          <p:nvPr/>
        </p:nvSpPr>
        <p:spPr>
          <a:xfrm>
            <a:off x="2603116" y="5796381"/>
            <a:ext cx="2010445"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triomphe</a:t>
            </a:r>
          </a:p>
        </p:txBody>
      </p:sp>
      <p:sp>
        <p:nvSpPr>
          <p:cNvPr id="109" name="Rounded Rectangle 1">
            <a:extLst>
              <a:ext uri="{FF2B5EF4-FFF2-40B4-BE49-F238E27FC236}">
                <a16:creationId xmlns:a16="http://schemas.microsoft.com/office/drawing/2014/main" id="{3B8437CD-545B-4A6A-A253-1FEF0D66B06D}"/>
              </a:ext>
            </a:extLst>
          </p:cNvPr>
          <p:cNvSpPr/>
          <p:nvPr/>
        </p:nvSpPr>
        <p:spPr>
          <a:xfrm>
            <a:off x="6587781" y="4545088"/>
            <a:ext cx="1868996"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l’hiver (m)</a:t>
            </a:r>
          </a:p>
        </p:txBody>
      </p:sp>
      <p:sp>
        <p:nvSpPr>
          <p:cNvPr id="110" name="Rounded Rectangle 1">
            <a:extLst>
              <a:ext uri="{FF2B5EF4-FFF2-40B4-BE49-F238E27FC236}">
                <a16:creationId xmlns:a16="http://schemas.microsoft.com/office/drawing/2014/main" id="{5AB951E5-0F1E-4B45-B70C-3376267CE0B4}"/>
              </a:ext>
            </a:extLst>
          </p:cNvPr>
          <p:cNvSpPr/>
          <p:nvPr/>
        </p:nvSpPr>
        <p:spPr>
          <a:xfrm>
            <a:off x="7568396" y="5796381"/>
            <a:ext cx="1868996"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centre</a:t>
            </a:r>
          </a:p>
        </p:txBody>
      </p:sp>
      <p:sp>
        <p:nvSpPr>
          <p:cNvPr id="111" name="Rounded Rectangle 1">
            <a:extLst>
              <a:ext uri="{FF2B5EF4-FFF2-40B4-BE49-F238E27FC236}">
                <a16:creationId xmlns:a16="http://schemas.microsoft.com/office/drawing/2014/main" id="{20258DD6-0135-4528-B78D-B5FD75386CC9}"/>
              </a:ext>
            </a:extLst>
          </p:cNvPr>
          <p:cNvSpPr/>
          <p:nvPr/>
        </p:nvSpPr>
        <p:spPr>
          <a:xfrm>
            <a:off x="4759256" y="5796381"/>
            <a:ext cx="2675129"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gouvernement</a:t>
            </a:r>
          </a:p>
        </p:txBody>
      </p:sp>
      <p:sp>
        <p:nvSpPr>
          <p:cNvPr id="112" name="Rounded Rectangle 1">
            <a:extLst>
              <a:ext uri="{FF2B5EF4-FFF2-40B4-BE49-F238E27FC236}">
                <a16:creationId xmlns:a16="http://schemas.microsoft.com/office/drawing/2014/main" id="{D90279EE-C17E-41E7-A1C4-81260CE6B160}"/>
              </a:ext>
            </a:extLst>
          </p:cNvPr>
          <p:cNvSpPr/>
          <p:nvPr/>
        </p:nvSpPr>
        <p:spPr>
          <a:xfrm>
            <a:off x="2217547" y="4545088"/>
            <a:ext cx="2153180"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monde</a:t>
            </a:r>
          </a:p>
        </p:txBody>
      </p:sp>
      <p:sp>
        <p:nvSpPr>
          <p:cNvPr id="113" name="Rounded Rectangle 1">
            <a:extLst>
              <a:ext uri="{FF2B5EF4-FFF2-40B4-BE49-F238E27FC236}">
                <a16:creationId xmlns:a16="http://schemas.microsoft.com/office/drawing/2014/main" id="{FE2BBBA6-B0BF-4931-919F-6D0B327F0BB7}"/>
              </a:ext>
            </a:extLst>
          </p:cNvPr>
          <p:cNvSpPr/>
          <p:nvPr/>
        </p:nvSpPr>
        <p:spPr>
          <a:xfrm>
            <a:off x="4473721" y="4545088"/>
            <a:ext cx="2031380"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nation</a:t>
            </a:r>
          </a:p>
        </p:txBody>
      </p:sp>
      <p:sp>
        <p:nvSpPr>
          <p:cNvPr id="114" name="Rounded Rectangle 1">
            <a:extLst>
              <a:ext uri="{FF2B5EF4-FFF2-40B4-BE49-F238E27FC236}">
                <a16:creationId xmlns:a16="http://schemas.microsoft.com/office/drawing/2014/main" id="{DDC626C7-C9D4-4A58-8C99-1527680A6ACA}"/>
              </a:ext>
            </a:extLst>
          </p:cNvPr>
          <p:cNvSpPr/>
          <p:nvPr/>
        </p:nvSpPr>
        <p:spPr>
          <a:xfrm>
            <a:off x="191348" y="4545088"/>
            <a:ext cx="1923206"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médicine</a:t>
            </a:r>
          </a:p>
        </p:txBody>
      </p:sp>
      <p:sp>
        <p:nvSpPr>
          <p:cNvPr id="115" name="Rounded Rectangle 1">
            <a:extLst>
              <a:ext uri="{FF2B5EF4-FFF2-40B4-BE49-F238E27FC236}">
                <a16:creationId xmlns:a16="http://schemas.microsoft.com/office/drawing/2014/main" id="{2A6F250E-B7D2-4A78-9B75-33B08CA6AB8F}"/>
              </a:ext>
            </a:extLst>
          </p:cNvPr>
          <p:cNvSpPr/>
          <p:nvPr/>
        </p:nvSpPr>
        <p:spPr>
          <a:xfrm>
            <a:off x="9601200" y="5796381"/>
            <a:ext cx="2442784" cy="43096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théâtre</a:t>
            </a:r>
          </a:p>
        </p:txBody>
      </p:sp>
      <p:pic>
        <p:nvPicPr>
          <p:cNvPr id="6" name="Picture 5">
            <a:extLst>
              <a:ext uri="{FF2B5EF4-FFF2-40B4-BE49-F238E27FC236}">
                <a16:creationId xmlns:a16="http://schemas.microsoft.com/office/drawing/2014/main" id="{FABE3676-8C48-4AA1-B5AC-279391E66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657" y="211996"/>
            <a:ext cx="4134237" cy="899556"/>
          </a:xfrm>
          <a:prstGeom prst="rect">
            <a:avLst/>
          </a:prstGeom>
        </p:spPr>
      </p:pic>
      <p:sp>
        <p:nvSpPr>
          <p:cNvPr id="2" name="Rounded Rectangular Callout 1"/>
          <p:cNvSpPr/>
          <p:nvPr/>
        </p:nvSpPr>
        <p:spPr>
          <a:xfrm>
            <a:off x="146981" y="2737372"/>
            <a:ext cx="11865842" cy="2279732"/>
          </a:xfrm>
          <a:prstGeom prst="wedgeRoundRectCallout">
            <a:avLst>
              <a:gd name="adj1" fmla="val -24016"/>
              <a:gd name="adj2" fmla="val -6037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Sometimes, changing a noun to an adjective this way is as simple as adding </a:t>
            </a:r>
            <a:br>
              <a:rPr lang="en-GB" sz="2400" dirty="0"/>
            </a:br>
            <a:r>
              <a:rPr lang="en-GB" sz="2400" dirty="0">
                <a:solidFill>
                  <a:srgbClr val="E87D1E"/>
                </a:solidFill>
              </a:rPr>
              <a:t>-al </a:t>
            </a:r>
            <a:r>
              <a:rPr lang="en-GB" sz="2400" dirty="0"/>
              <a:t>to the end of the noun, e.g. </a:t>
            </a:r>
            <a:r>
              <a:rPr lang="en-GB" sz="2400" i="1" dirty="0"/>
              <a:t>la nation </a:t>
            </a:r>
            <a:r>
              <a:rPr lang="en-GB" sz="2400" dirty="0">
                <a:sym typeface="Wingdings" panose="05000000000000000000" pitchFamily="2" charset="2"/>
              </a:rPr>
              <a:t> </a:t>
            </a:r>
            <a:r>
              <a:rPr lang="en-GB" sz="2400" i="1" dirty="0">
                <a:sym typeface="Wingdings" panose="05000000000000000000" pitchFamily="2" charset="2"/>
              </a:rPr>
              <a:t>nation</a:t>
            </a:r>
            <a:r>
              <a:rPr lang="en-GB" sz="2400" i="1" dirty="0">
                <a:solidFill>
                  <a:srgbClr val="E87D1E"/>
                </a:solidFill>
                <a:sym typeface="Wingdings" panose="05000000000000000000" pitchFamily="2" charset="2"/>
              </a:rPr>
              <a:t>al</a:t>
            </a:r>
            <a:r>
              <a:rPr lang="en-GB" sz="2400" dirty="0">
                <a:sym typeface="Wingdings" panose="05000000000000000000" pitchFamily="2" charset="2"/>
              </a:rPr>
              <a:t>.</a:t>
            </a:r>
            <a:br>
              <a:rPr lang="en-GB" sz="2400" dirty="0">
                <a:sym typeface="Wingdings" panose="05000000000000000000" pitchFamily="2" charset="2"/>
              </a:rPr>
            </a:br>
            <a:r>
              <a:rPr lang="en-GB" sz="2400" dirty="0">
                <a:sym typeface="Wingdings" panose="05000000000000000000" pitchFamily="2" charset="2"/>
              </a:rPr>
              <a:t>Sometimes, </a:t>
            </a:r>
            <a:r>
              <a:rPr lang="en-GB" sz="2400" dirty="0">
                <a:solidFill>
                  <a:srgbClr val="E87D1E"/>
                </a:solidFill>
              </a:rPr>
              <a:t>-al </a:t>
            </a:r>
            <a:r>
              <a:rPr lang="en-GB" sz="2400" dirty="0">
                <a:solidFill>
                  <a:schemeClr val="bg1"/>
                </a:solidFill>
              </a:rPr>
              <a:t>replaces the final letter or letters, e.g., </a:t>
            </a:r>
            <a:r>
              <a:rPr lang="en-GB" sz="2400" i="1" dirty="0">
                <a:solidFill>
                  <a:schemeClr val="bg1"/>
                </a:solidFill>
              </a:rPr>
              <a:t>le centr</a:t>
            </a:r>
            <a:r>
              <a:rPr lang="en-GB" sz="2400" i="1" dirty="0">
                <a:solidFill>
                  <a:srgbClr val="E87D1E"/>
                </a:solidFill>
              </a:rPr>
              <a:t>e</a:t>
            </a:r>
            <a:r>
              <a:rPr lang="en-GB" sz="2400" i="1" dirty="0">
                <a:solidFill>
                  <a:schemeClr val="bg1"/>
                </a:solidFill>
              </a:rPr>
              <a:t> </a:t>
            </a:r>
            <a:r>
              <a:rPr lang="en-GB" sz="2400" dirty="0">
                <a:solidFill>
                  <a:schemeClr val="bg1"/>
                </a:solidFill>
                <a:sym typeface="Wingdings" panose="05000000000000000000" pitchFamily="2" charset="2"/>
              </a:rPr>
              <a:t> </a:t>
            </a:r>
            <a:r>
              <a:rPr lang="en-GB" sz="2400" i="1" dirty="0">
                <a:solidFill>
                  <a:schemeClr val="bg1"/>
                </a:solidFill>
                <a:sym typeface="Wingdings" panose="05000000000000000000" pitchFamily="2" charset="2"/>
              </a:rPr>
              <a:t>centr</a:t>
            </a:r>
            <a:r>
              <a:rPr lang="en-GB" sz="2400" i="1" dirty="0">
                <a:solidFill>
                  <a:srgbClr val="E87D1E"/>
                </a:solidFill>
                <a:sym typeface="Wingdings" panose="05000000000000000000" pitchFamily="2" charset="2"/>
              </a:rPr>
              <a:t>al</a:t>
            </a:r>
            <a:r>
              <a:rPr lang="en-GB" sz="2400" i="1" dirty="0">
                <a:solidFill>
                  <a:schemeClr val="bg1"/>
                </a:solidFill>
                <a:sym typeface="Wingdings" panose="05000000000000000000" pitchFamily="2" charset="2"/>
              </a:rPr>
              <a:t>, la </a:t>
            </a:r>
            <a:r>
              <a:rPr lang="fr-FR" sz="2400" i="1" dirty="0">
                <a:solidFill>
                  <a:schemeClr val="bg1"/>
                </a:solidFill>
                <a:sym typeface="Wingdings" panose="05000000000000000000" pitchFamily="2" charset="2"/>
              </a:rPr>
              <a:t>musi</a:t>
            </a:r>
            <a:r>
              <a:rPr lang="fr-FR" sz="2400" i="1" dirty="0">
                <a:solidFill>
                  <a:srgbClr val="E87D1E"/>
                </a:solidFill>
                <a:sym typeface="Wingdings" panose="05000000000000000000" pitchFamily="2" charset="2"/>
              </a:rPr>
              <a:t>que</a:t>
            </a:r>
            <a:r>
              <a:rPr lang="en-GB" sz="2400" i="1" dirty="0">
                <a:solidFill>
                  <a:schemeClr val="bg1"/>
                </a:solidFill>
                <a:sym typeface="Wingdings" panose="05000000000000000000" pitchFamily="2" charset="2"/>
              </a:rPr>
              <a:t>  music</a:t>
            </a:r>
            <a:r>
              <a:rPr lang="en-GB" sz="2400" i="1" dirty="0">
                <a:solidFill>
                  <a:srgbClr val="E87D1E"/>
                </a:solidFill>
                <a:sym typeface="Wingdings" panose="05000000000000000000" pitchFamily="2" charset="2"/>
              </a:rPr>
              <a:t>al</a:t>
            </a:r>
            <a:r>
              <a:rPr lang="en-GB" sz="2400" i="1" dirty="0">
                <a:solidFill>
                  <a:schemeClr val="bg1"/>
                </a:solidFill>
                <a:sym typeface="Wingdings" panose="05000000000000000000" pitchFamily="2" charset="2"/>
              </a:rPr>
              <a:t>.</a:t>
            </a:r>
          </a:p>
          <a:p>
            <a:pPr algn="ctr"/>
            <a:r>
              <a:rPr lang="en-GB" sz="2400" dirty="0">
                <a:solidFill>
                  <a:schemeClr val="bg1"/>
                </a:solidFill>
                <a:sym typeface="Wingdings" panose="05000000000000000000" pitchFamily="2" charset="2"/>
              </a:rPr>
              <a:t>The</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part of the word before </a:t>
            </a:r>
            <a:r>
              <a:rPr lang="en-GB" sz="2400" dirty="0">
                <a:solidFill>
                  <a:srgbClr val="E87D1E"/>
                </a:solidFill>
                <a:sym typeface="Wingdings" panose="05000000000000000000" pitchFamily="2" charset="2"/>
              </a:rPr>
              <a:t>–al</a:t>
            </a:r>
            <a:r>
              <a:rPr lang="en-GB" sz="2400" dirty="0">
                <a:solidFill>
                  <a:schemeClr val="bg1"/>
                </a:solidFill>
                <a:sym typeface="Wingdings" panose="05000000000000000000" pitchFamily="2" charset="2"/>
              </a:rPr>
              <a:t> is the </a:t>
            </a:r>
            <a:r>
              <a:rPr lang="en-GB" sz="2400" b="1" dirty="0">
                <a:solidFill>
                  <a:schemeClr val="bg1"/>
                </a:solidFill>
                <a:sym typeface="Wingdings" panose="05000000000000000000" pitchFamily="2" charset="2"/>
              </a:rPr>
              <a:t>root</a:t>
            </a:r>
            <a:r>
              <a:rPr lang="en-GB" sz="2400" dirty="0">
                <a:solidFill>
                  <a:schemeClr val="bg1"/>
                </a:solidFill>
                <a:sym typeface="Wingdings" panose="05000000000000000000" pitchFamily="2" charset="2"/>
              </a:rPr>
              <a:t>.</a:t>
            </a:r>
          </a:p>
        </p:txBody>
      </p:sp>
    </p:spTree>
    <p:extLst>
      <p:ext uri="{BB962C8B-B14F-4D97-AF65-F5344CB8AC3E}">
        <p14:creationId xmlns:p14="http://schemas.microsoft.com/office/powerpoint/2010/main" val="40469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6092190" cy="707849"/>
          </a:xfrm>
        </p:spPr>
        <p:txBody>
          <a:bodyPr>
            <a:normAutofit fontScale="90000"/>
          </a:bodyPr>
          <a:lstStyle/>
          <a:p>
            <a:r>
              <a:rPr lang="fr-FR" sz="3600" b="1" dirty="0">
                <a:solidFill>
                  <a:schemeClr val="bg1"/>
                </a:solidFill>
              </a:rPr>
              <a:t>Articulate! – le vocabulaire</a:t>
            </a:r>
          </a:p>
        </p:txBody>
      </p:sp>
      <p:sp>
        <p:nvSpPr>
          <p:cNvPr id="5"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6275071" y="481371"/>
            <a:ext cx="4296645" cy="400110"/>
          </a:xfrm>
          <a:prstGeom prst="rect">
            <a:avLst/>
          </a:prstGeom>
          <a:noFill/>
        </p:spPr>
        <p:txBody>
          <a:bodyPr wrap="square" rtlCol="0">
            <a:spAutoFit/>
          </a:bodyPr>
          <a:lstStyle/>
          <a:p>
            <a:pPr algn="ctr"/>
            <a:r>
              <a:rPr lang="fr-FR" sz="2000" dirty="0">
                <a:solidFill>
                  <a:srgbClr val="104F75"/>
                </a:solidFill>
              </a:rPr>
              <a:t> Écris les mots en français.</a:t>
            </a:r>
            <a:endParaRPr lang="en-US" sz="2000" dirty="0">
              <a:solidFill>
                <a:srgbClr val="104F75"/>
              </a:solidFill>
            </a:endParaRPr>
          </a:p>
        </p:txBody>
      </p:sp>
      <p:sp>
        <p:nvSpPr>
          <p:cNvPr id="9" name="Rounded Rectangle 1">
            <a:extLst>
              <a:ext uri="{FF2B5EF4-FFF2-40B4-BE49-F238E27FC236}">
                <a16:creationId xmlns:a16="http://schemas.microsoft.com/office/drawing/2014/main" id="{D8BFB049-1250-4DB2-A937-80B69CDA66F9}"/>
              </a:ext>
            </a:extLst>
          </p:cNvPr>
          <p:cNvSpPr/>
          <p:nvPr/>
        </p:nvSpPr>
        <p:spPr>
          <a:xfrm>
            <a:off x="390332" y="1305370"/>
            <a:ext cx="2036989" cy="104063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to cancel, cancelling</a:t>
            </a:r>
          </a:p>
        </p:txBody>
      </p:sp>
      <p:sp>
        <p:nvSpPr>
          <p:cNvPr id="10" name="Rounded Rectangle 1">
            <a:extLst>
              <a:ext uri="{FF2B5EF4-FFF2-40B4-BE49-F238E27FC236}">
                <a16:creationId xmlns:a16="http://schemas.microsoft.com/office/drawing/2014/main" id="{E514C813-8621-4BDB-861B-426BB1B5A0CE}"/>
              </a:ext>
            </a:extLst>
          </p:cNvPr>
          <p:cNvSpPr/>
          <p:nvPr/>
        </p:nvSpPr>
        <p:spPr>
          <a:xfrm>
            <a:off x="9633215" y="1305370"/>
            <a:ext cx="2015842" cy="1050360"/>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character</a:t>
            </a:r>
          </a:p>
        </p:txBody>
      </p:sp>
      <p:sp>
        <p:nvSpPr>
          <p:cNvPr id="11" name="Rounded Rectangle 1">
            <a:extLst>
              <a:ext uri="{FF2B5EF4-FFF2-40B4-BE49-F238E27FC236}">
                <a16:creationId xmlns:a16="http://schemas.microsoft.com/office/drawing/2014/main" id="{9DFF8236-B968-4E89-B54F-46392D06528C}"/>
              </a:ext>
            </a:extLst>
          </p:cNvPr>
          <p:cNvSpPr/>
          <p:nvPr/>
        </p:nvSpPr>
        <p:spPr>
          <a:xfrm>
            <a:off x="7331736" y="5104511"/>
            <a:ext cx="2015842" cy="103571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not allowed</a:t>
            </a:r>
          </a:p>
        </p:txBody>
      </p:sp>
      <p:sp>
        <p:nvSpPr>
          <p:cNvPr id="12" name="Rounded Rectangle 1">
            <a:extLst>
              <a:ext uri="{FF2B5EF4-FFF2-40B4-BE49-F238E27FC236}">
                <a16:creationId xmlns:a16="http://schemas.microsoft.com/office/drawing/2014/main" id="{1D5DE9CA-EC5A-4756-AE98-F5C30B6B2D69}"/>
              </a:ext>
            </a:extLst>
          </p:cNvPr>
          <p:cNvSpPr/>
          <p:nvPr/>
        </p:nvSpPr>
        <p:spPr>
          <a:xfrm>
            <a:off x="2718231" y="5104511"/>
            <a:ext cx="2015843" cy="103929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theft, flight</a:t>
            </a:r>
          </a:p>
        </p:txBody>
      </p:sp>
      <p:sp>
        <p:nvSpPr>
          <p:cNvPr id="13" name="Rounded Rectangle 1">
            <a:extLst>
              <a:ext uri="{FF2B5EF4-FFF2-40B4-BE49-F238E27FC236}">
                <a16:creationId xmlns:a16="http://schemas.microsoft.com/office/drawing/2014/main" id="{DAA3D125-B8A7-41F1-A672-C9F6AB70CF31}"/>
              </a:ext>
            </a:extLst>
          </p:cNvPr>
          <p:cNvSpPr/>
          <p:nvPr/>
        </p:nvSpPr>
        <p:spPr>
          <a:xfrm>
            <a:off x="7331736" y="2582530"/>
            <a:ext cx="2015844" cy="1040136"/>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to steal, to fly</a:t>
            </a:r>
          </a:p>
        </p:txBody>
      </p:sp>
      <p:sp>
        <p:nvSpPr>
          <p:cNvPr id="14" name="Rounded Rectangle 1">
            <a:extLst>
              <a:ext uri="{FF2B5EF4-FFF2-40B4-BE49-F238E27FC236}">
                <a16:creationId xmlns:a16="http://schemas.microsoft.com/office/drawing/2014/main" id="{5C9BD957-E57B-4D6E-BC21-5C20ED428232}"/>
              </a:ext>
            </a:extLst>
          </p:cNvPr>
          <p:cNvSpPr/>
          <p:nvPr/>
        </p:nvSpPr>
        <p:spPr>
          <a:xfrm>
            <a:off x="5024984" y="2582530"/>
            <a:ext cx="2015845" cy="104063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to try to, trying to</a:t>
            </a:r>
          </a:p>
        </p:txBody>
      </p:sp>
      <p:sp>
        <p:nvSpPr>
          <p:cNvPr id="15" name="Rounded Rectangle 1">
            <a:extLst>
              <a:ext uri="{FF2B5EF4-FFF2-40B4-BE49-F238E27FC236}">
                <a16:creationId xmlns:a16="http://schemas.microsoft.com/office/drawing/2014/main" id="{80C958D7-9B19-4A91-8C69-8C6D57986D65}"/>
              </a:ext>
            </a:extLst>
          </p:cNvPr>
          <p:cNvSpPr/>
          <p:nvPr/>
        </p:nvSpPr>
        <p:spPr>
          <a:xfrm>
            <a:off x="9633215" y="3820018"/>
            <a:ext cx="2015842" cy="106033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kiss on the cheek</a:t>
            </a:r>
          </a:p>
        </p:txBody>
      </p:sp>
      <p:sp>
        <p:nvSpPr>
          <p:cNvPr id="16" name="Rounded Rectangle 1">
            <a:extLst>
              <a:ext uri="{FF2B5EF4-FFF2-40B4-BE49-F238E27FC236}">
                <a16:creationId xmlns:a16="http://schemas.microsoft.com/office/drawing/2014/main" id="{92BFC535-6A62-4383-B464-3B46ED8A0C30}"/>
              </a:ext>
            </a:extLst>
          </p:cNvPr>
          <p:cNvSpPr/>
          <p:nvPr/>
        </p:nvSpPr>
        <p:spPr>
          <a:xfrm>
            <a:off x="2718231" y="3820018"/>
            <a:ext cx="2015843" cy="103929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face mask</a:t>
            </a:r>
          </a:p>
        </p:txBody>
      </p:sp>
      <p:sp>
        <p:nvSpPr>
          <p:cNvPr id="17" name="Rounded Rectangle 1">
            <a:extLst>
              <a:ext uri="{FF2B5EF4-FFF2-40B4-BE49-F238E27FC236}">
                <a16:creationId xmlns:a16="http://schemas.microsoft.com/office/drawing/2014/main" id="{1214753B-CBCE-49C7-99C0-01ACAA41A3CB}"/>
              </a:ext>
            </a:extLst>
          </p:cNvPr>
          <p:cNvSpPr/>
          <p:nvPr/>
        </p:nvSpPr>
        <p:spPr>
          <a:xfrm>
            <a:off x="390332" y="3820018"/>
            <a:ext cx="2036989" cy="104063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isolation</a:t>
            </a:r>
          </a:p>
        </p:txBody>
      </p:sp>
      <p:sp>
        <p:nvSpPr>
          <p:cNvPr id="18" name="Rounded Rectangle 1">
            <a:extLst>
              <a:ext uri="{FF2B5EF4-FFF2-40B4-BE49-F238E27FC236}">
                <a16:creationId xmlns:a16="http://schemas.microsoft.com/office/drawing/2014/main" id="{F20FE784-2665-41CC-B825-4048C7FD4509}"/>
              </a:ext>
            </a:extLst>
          </p:cNvPr>
          <p:cNvSpPr/>
          <p:nvPr/>
        </p:nvSpPr>
        <p:spPr>
          <a:xfrm>
            <a:off x="5024983" y="3820018"/>
            <a:ext cx="2015843" cy="103929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pandemic</a:t>
            </a:r>
          </a:p>
        </p:txBody>
      </p:sp>
      <p:sp>
        <p:nvSpPr>
          <p:cNvPr id="19" name="Rounded Rectangle 1">
            <a:extLst>
              <a:ext uri="{FF2B5EF4-FFF2-40B4-BE49-F238E27FC236}">
                <a16:creationId xmlns:a16="http://schemas.microsoft.com/office/drawing/2014/main" id="{AE91B9C9-9EC9-4073-B5B2-E61E453482B8}"/>
              </a:ext>
            </a:extLst>
          </p:cNvPr>
          <p:cNvSpPr/>
          <p:nvPr/>
        </p:nvSpPr>
        <p:spPr>
          <a:xfrm>
            <a:off x="5024984" y="5104511"/>
            <a:ext cx="2015842" cy="103929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impossible</a:t>
            </a:r>
          </a:p>
        </p:txBody>
      </p:sp>
      <p:sp>
        <p:nvSpPr>
          <p:cNvPr id="20" name="Rounded Rectangle 1">
            <a:extLst>
              <a:ext uri="{FF2B5EF4-FFF2-40B4-BE49-F238E27FC236}">
                <a16:creationId xmlns:a16="http://schemas.microsoft.com/office/drawing/2014/main" id="{E7478C29-C6A9-47DA-8A88-F3E7BE1D0E54}"/>
              </a:ext>
            </a:extLst>
          </p:cNvPr>
          <p:cNvSpPr/>
          <p:nvPr/>
        </p:nvSpPr>
        <p:spPr>
          <a:xfrm>
            <a:off x="390332" y="2582530"/>
            <a:ext cx="2036989" cy="104063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To decide to, on</a:t>
            </a:r>
          </a:p>
        </p:txBody>
      </p:sp>
      <p:sp>
        <p:nvSpPr>
          <p:cNvPr id="21" name="Rounded Rectangle 1">
            <a:extLst>
              <a:ext uri="{FF2B5EF4-FFF2-40B4-BE49-F238E27FC236}">
                <a16:creationId xmlns:a16="http://schemas.microsoft.com/office/drawing/2014/main" id="{E14232B6-B42B-4DF8-BC7B-422A58F90AF3}"/>
              </a:ext>
            </a:extLst>
          </p:cNvPr>
          <p:cNvSpPr/>
          <p:nvPr/>
        </p:nvSpPr>
        <p:spPr>
          <a:xfrm>
            <a:off x="2718231" y="2582530"/>
            <a:ext cx="2015844" cy="104063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transgender</a:t>
            </a:r>
          </a:p>
        </p:txBody>
      </p:sp>
      <p:sp>
        <p:nvSpPr>
          <p:cNvPr id="22" name="Rounded Rectangle 1">
            <a:extLst>
              <a:ext uri="{FF2B5EF4-FFF2-40B4-BE49-F238E27FC236}">
                <a16:creationId xmlns:a16="http://schemas.microsoft.com/office/drawing/2014/main" id="{B6AC597F-D56A-4BD4-8BDF-A73467FCCEFC}"/>
              </a:ext>
            </a:extLst>
          </p:cNvPr>
          <p:cNvSpPr/>
          <p:nvPr/>
        </p:nvSpPr>
        <p:spPr>
          <a:xfrm>
            <a:off x="2718231" y="1305370"/>
            <a:ext cx="2015843" cy="104063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to manage to, succeed in</a:t>
            </a:r>
          </a:p>
        </p:txBody>
      </p:sp>
      <p:sp>
        <p:nvSpPr>
          <p:cNvPr id="23" name="Rounded Rectangle 1">
            <a:extLst>
              <a:ext uri="{FF2B5EF4-FFF2-40B4-BE49-F238E27FC236}">
                <a16:creationId xmlns:a16="http://schemas.microsoft.com/office/drawing/2014/main" id="{79C77955-1222-425B-9CB8-EADFAC1BCA06}"/>
              </a:ext>
            </a:extLst>
          </p:cNvPr>
          <p:cNvSpPr/>
          <p:nvPr/>
        </p:nvSpPr>
        <p:spPr>
          <a:xfrm>
            <a:off x="9633215" y="2582530"/>
            <a:ext cx="2015842" cy="104063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to kiss on the cheek, kissing on the cheek</a:t>
            </a:r>
          </a:p>
        </p:txBody>
      </p:sp>
      <p:sp>
        <p:nvSpPr>
          <p:cNvPr id="24" name="Rounded Rectangle 1">
            <a:extLst>
              <a:ext uri="{FF2B5EF4-FFF2-40B4-BE49-F238E27FC236}">
                <a16:creationId xmlns:a16="http://schemas.microsoft.com/office/drawing/2014/main" id="{91AF75DF-DCDB-428C-BC81-EBE734A3DBD9}"/>
              </a:ext>
            </a:extLst>
          </p:cNvPr>
          <p:cNvSpPr/>
          <p:nvPr/>
        </p:nvSpPr>
        <p:spPr>
          <a:xfrm>
            <a:off x="5024984" y="1305370"/>
            <a:ext cx="2015842" cy="104063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non-binary</a:t>
            </a:r>
          </a:p>
        </p:txBody>
      </p:sp>
      <p:sp>
        <p:nvSpPr>
          <p:cNvPr id="25" name="Rounded Rectangle 1">
            <a:extLst>
              <a:ext uri="{FF2B5EF4-FFF2-40B4-BE49-F238E27FC236}">
                <a16:creationId xmlns:a16="http://schemas.microsoft.com/office/drawing/2014/main" id="{3FD6E0E1-B530-42A2-8ED1-F5B5A2D0B2A7}"/>
              </a:ext>
            </a:extLst>
          </p:cNvPr>
          <p:cNvSpPr/>
          <p:nvPr/>
        </p:nvSpPr>
        <p:spPr>
          <a:xfrm>
            <a:off x="7331736" y="3820018"/>
            <a:ext cx="2015842" cy="106033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global</a:t>
            </a:r>
          </a:p>
        </p:txBody>
      </p:sp>
      <p:sp>
        <p:nvSpPr>
          <p:cNvPr id="26" name="Rounded Rectangle 1">
            <a:extLst>
              <a:ext uri="{FF2B5EF4-FFF2-40B4-BE49-F238E27FC236}">
                <a16:creationId xmlns:a16="http://schemas.microsoft.com/office/drawing/2014/main" id="{107DA5D9-8A67-427D-921E-50EF79EC0E4D}"/>
              </a:ext>
            </a:extLst>
          </p:cNvPr>
          <p:cNvSpPr/>
          <p:nvPr/>
        </p:nvSpPr>
        <p:spPr>
          <a:xfrm>
            <a:off x="390332" y="5104511"/>
            <a:ext cx="2036989" cy="106033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necessary</a:t>
            </a:r>
          </a:p>
        </p:txBody>
      </p:sp>
      <p:sp>
        <p:nvSpPr>
          <p:cNvPr id="27" name="Rounded Rectangle 1">
            <a:extLst>
              <a:ext uri="{FF2B5EF4-FFF2-40B4-BE49-F238E27FC236}">
                <a16:creationId xmlns:a16="http://schemas.microsoft.com/office/drawing/2014/main" id="{0493990B-18CF-4522-B7FA-CF1FDD5ED08A}"/>
              </a:ext>
            </a:extLst>
          </p:cNvPr>
          <p:cNvSpPr/>
          <p:nvPr/>
        </p:nvSpPr>
        <p:spPr>
          <a:xfrm>
            <a:off x="7331736" y="1305370"/>
            <a:ext cx="2015845" cy="1045149"/>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to continue to, continuing to</a:t>
            </a:r>
          </a:p>
        </p:txBody>
      </p:sp>
      <p:sp>
        <p:nvSpPr>
          <p:cNvPr id="34" name="Rounded Rectangle 1">
            <a:extLst>
              <a:ext uri="{FF2B5EF4-FFF2-40B4-BE49-F238E27FC236}">
                <a16:creationId xmlns:a16="http://schemas.microsoft.com/office/drawing/2014/main" id="{1DF27BE5-4A80-4C4B-BAC3-E6F2CFE0FB14}"/>
              </a:ext>
            </a:extLst>
          </p:cNvPr>
          <p:cNvSpPr/>
          <p:nvPr/>
        </p:nvSpPr>
        <p:spPr>
          <a:xfrm>
            <a:off x="7331733" y="2582530"/>
            <a:ext cx="2015844" cy="1040136"/>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voler</a:t>
            </a:r>
          </a:p>
        </p:txBody>
      </p:sp>
      <p:sp>
        <p:nvSpPr>
          <p:cNvPr id="35" name="Rounded Rectangle 1">
            <a:extLst>
              <a:ext uri="{FF2B5EF4-FFF2-40B4-BE49-F238E27FC236}">
                <a16:creationId xmlns:a16="http://schemas.microsoft.com/office/drawing/2014/main" id="{678516BD-83B2-4332-8E6E-B19D1AAA3D04}"/>
              </a:ext>
            </a:extLst>
          </p:cNvPr>
          <p:cNvSpPr/>
          <p:nvPr/>
        </p:nvSpPr>
        <p:spPr>
          <a:xfrm>
            <a:off x="5024981" y="2582530"/>
            <a:ext cx="2015845" cy="104063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essayer (de)</a:t>
            </a:r>
          </a:p>
        </p:txBody>
      </p:sp>
      <p:sp>
        <p:nvSpPr>
          <p:cNvPr id="41" name="Rounded Rectangle 1">
            <a:extLst>
              <a:ext uri="{FF2B5EF4-FFF2-40B4-BE49-F238E27FC236}">
                <a16:creationId xmlns:a16="http://schemas.microsoft.com/office/drawing/2014/main" id="{02E39AD0-1FED-4FB5-B211-ABC609C3425E}"/>
              </a:ext>
            </a:extLst>
          </p:cNvPr>
          <p:cNvSpPr/>
          <p:nvPr/>
        </p:nvSpPr>
        <p:spPr>
          <a:xfrm>
            <a:off x="390328" y="2582530"/>
            <a:ext cx="2036989" cy="1040638"/>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décider (de)</a:t>
            </a:r>
          </a:p>
        </p:txBody>
      </p:sp>
      <p:sp>
        <p:nvSpPr>
          <p:cNvPr id="42" name="Rounded Rectangle 1">
            <a:extLst>
              <a:ext uri="{FF2B5EF4-FFF2-40B4-BE49-F238E27FC236}">
                <a16:creationId xmlns:a16="http://schemas.microsoft.com/office/drawing/2014/main" id="{F0A41B96-083B-43DF-A77F-790EAD0787E8}"/>
              </a:ext>
            </a:extLst>
          </p:cNvPr>
          <p:cNvSpPr/>
          <p:nvPr/>
        </p:nvSpPr>
        <p:spPr>
          <a:xfrm>
            <a:off x="2718227" y="2582530"/>
            <a:ext cx="2015844" cy="104063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transgenre</a:t>
            </a:r>
          </a:p>
        </p:txBody>
      </p:sp>
      <p:sp>
        <p:nvSpPr>
          <p:cNvPr id="44" name="Rounded Rectangle 1">
            <a:extLst>
              <a:ext uri="{FF2B5EF4-FFF2-40B4-BE49-F238E27FC236}">
                <a16:creationId xmlns:a16="http://schemas.microsoft.com/office/drawing/2014/main" id="{97065DC8-49FF-4313-B5BD-8E082D3DE088}"/>
              </a:ext>
            </a:extLst>
          </p:cNvPr>
          <p:cNvSpPr/>
          <p:nvPr/>
        </p:nvSpPr>
        <p:spPr>
          <a:xfrm>
            <a:off x="9633212" y="2582530"/>
            <a:ext cx="2015842" cy="1040638"/>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faire la bise</a:t>
            </a:r>
          </a:p>
        </p:txBody>
      </p:sp>
      <p:sp>
        <p:nvSpPr>
          <p:cNvPr id="30" name="Rounded Rectangle 1">
            <a:extLst>
              <a:ext uri="{FF2B5EF4-FFF2-40B4-BE49-F238E27FC236}">
                <a16:creationId xmlns:a16="http://schemas.microsoft.com/office/drawing/2014/main" id="{C27310B7-D9C4-4E4D-90CC-2036343759C6}"/>
              </a:ext>
            </a:extLst>
          </p:cNvPr>
          <p:cNvSpPr/>
          <p:nvPr/>
        </p:nvSpPr>
        <p:spPr>
          <a:xfrm>
            <a:off x="390329" y="1305370"/>
            <a:ext cx="2036989" cy="1040638"/>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annuler</a:t>
            </a:r>
          </a:p>
        </p:txBody>
      </p:sp>
      <p:sp>
        <p:nvSpPr>
          <p:cNvPr id="31" name="Rounded Rectangle 1">
            <a:extLst>
              <a:ext uri="{FF2B5EF4-FFF2-40B4-BE49-F238E27FC236}">
                <a16:creationId xmlns:a16="http://schemas.microsoft.com/office/drawing/2014/main" id="{4F212028-92E9-4052-8AE4-B6E6FA8C1197}"/>
              </a:ext>
            </a:extLst>
          </p:cNvPr>
          <p:cNvSpPr/>
          <p:nvPr/>
        </p:nvSpPr>
        <p:spPr>
          <a:xfrm>
            <a:off x="9630581" y="1305370"/>
            <a:ext cx="2015842" cy="105036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personnage</a:t>
            </a:r>
          </a:p>
        </p:txBody>
      </p:sp>
      <p:sp>
        <p:nvSpPr>
          <p:cNvPr id="43" name="Rounded Rectangle 1">
            <a:extLst>
              <a:ext uri="{FF2B5EF4-FFF2-40B4-BE49-F238E27FC236}">
                <a16:creationId xmlns:a16="http://schemas.microsoft.com/office/drawing/2014/main" id="{36CC4905-27F3-4CA4-A5A5-9B710F4CF8AC}"/>
              </a:ext>
            </a:extLst>
          </p:cNvPr>
          <p:cNvSpPr/>
          <p:nvPr/>
        </p:nvSpPr>
        <p:spPr>
          <a:xfrm>
            <a:off x="2718228" y="1296693"/>
            <a:ext cx="2015843" cy="1040638"/>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arriver (à)</a:t>
            </a:r>
          </a:p>
        </p:txBody>
      </p:sp>
      <p:sp>
        <p:nvSpPr>
          <p:cNvPr id="45" name="Rounded Rectangle 1">
            <a:extLst>
              <a:ext uri="{FF2B5EF4-FFF2-40B4-BE49-F238E27FC236}">
                <a16:creationId xmlns:a16="http://schemas.microsoft.com/office/drawing/2014/main" id="{BF0342CD-C105-40BA-83FF-8161A051E265}"/>
              </a:ext>
            </a:extLst>
          </p:cNvPr>
          <p:cNvSpPr/>
          <p:nvPr/>
        </p:nvSpPr>
        <p:spPr>
          <a:xfrm>
            <a:off x="5027618" y="1305370"/>
            <a:ext cx="2015842" cy="1040638"/>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non-binaire</a:t>
            </a:r>
          </a:p>
        </p:txBody>
      </p:sp>
      <p:sp>
        <p:nvSpPr>
          <p:cNvPr id="48" name="Rounded Rectangle 1">
            <a:extLst>
              <a:ext uri="{FF2B5EF4-FFF2-40B4-BE49-F238E27FC236}">
                <a16:creationId xmlns:a16="http://schemas.microsoft.com/office/drawing/2014/main" id="{3E4B2B2C-AF81-4D26-8AFC-9D30D3DDA010}"/>
              </a:ext>
            </a:extLst>
          </p:cNvPr>
          <p:cNvSpPr/>
          <p:nvPr/>
        </p:nvSpPr>
        <p:spPr>
          <a:xfrm>
            <a:off x="7331733" y="1305370"/>
            <a:ext cx="2015845" cy="104514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continuer (à/de)</a:t>
            </a:r>
            <a:endParaRPr lang="fr-FR" sz="2000" dirty="0">
              <a:solidFill>
                <a:schemeClr val="bg1"/>
              </a:solidFill>
            </a:endParaRPr>
          </a:p>
        </p:txBody>
      </p:sp>
      <p:sp>
        <p:nvSpPr>
          <p:cNvPr id="36" name="Rounded Rectangle 1">
            <a:extLst>
              <a:ext uri="{FF2B5EF4-FFF2-40B4-BE49-F238E27FC236}">
                <a16:creationId xmlns:a16="http://schemas.microsoft.com/office/drawing/2014/main" id="{3534199C-8286-45D4-A36C-7900E63917E7}"/>
              </a:ext>
            </a:extLst>
          </p:cNvPr>
          <p:cNvSpPr/>
          <p:nvPr/>
        </p:nvSpPr>
        <p:spPr>
          <a:xfrm>
            <a:off x="9633212" y="3820018"/>
            <a:ext cx="2015842" cy="106033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bise</a:t>
            </a:r>
          </a:p>
        </p:txBody>
      </p:sp>
      <p:sp>
        <p:nvSpPr>
          <p:cNvPr id="37" name="Rounded Rectangle 1">
            <a:extLst>
              <a:ext uri="{FF2B5EF4-FFF2-40B4-BE49-F238E27FC236}">
                <a16:creationId xmlns:a16="http://schemas.microsoft.com/office/drawing/2014/main" id="{B7E91C2C-7FA1-4F2A-9D88-52E578878CC4}"/>
              </a:ext>
            </a:extLst>
          </p:cNvPr>
          <p:cNvSpPr/>
          <p:nvPr/>
        </p:nvSpPr>
        <p:spPr>
          <a:xfrm>
            <a:off x="2718230" y="3820018"/>
            <a:ext cx="2015843" cy="1039294"/>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le masque</a:t>
            </a:r>
          </a:p>
        </p:txBody>
      </p:sp>
      <p:sp>
        <p:nvSpPr>
          <p:cNvPr id="38" name="Rounded Rectangle 1">
            <a:extLst>
              <a:ext uri="{FF2B5EF4-FFF2-40B4-BE49-F238E27FC236}">
                <a16:creationId xmlns:a16="http://schemas.microsoft.com/office/drawing/2014/main" id="{4C8BB927-5538-4DE9-ABE2-D1D92857FEB2}"/>
              </a:ext>
            </a:extLst>
          </p:cNvPr>
          <p:cNvSpPr/>
          <p:nvPr/>
        </p:nvSpPr>
        <p:spPr>
          <a:xfrm>
            <a:off x="390331" y="3820018"/>
            <a:ext cx="2036989" cy="104063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l’isolation (f)</a:t>
            </a:r>
          </a:p>
        </p:txBody>
      </p:sp>
      <p:sp>
        <p:nvSpPr>
          <p:cNvPr id="39" name="Rounded Rectangle 1">
            <a:extLst>
              <a:ext uri="{FF2B5EF4-FFF2-40B4-BE49-F238E27FC236}">
                <a16:creationId xmlns:a16="http://schemas.microsoft.com/office/drawing/2014/main" id="{1A67FBDC-07C9-4A62-93C5-A8BE7E756C4D}"/>
              </a:ext>
            </a:extLst>
          </p:cNvPr>
          <p:cNvSpPr/>
          <p:nvPr/>
        </p:nvSpPr>
        <p:spPr>
          <a:xfrm>
            <a:off x="5024982" y="3820018"/>
            <a:ext cx="2015843" cy="1039294"/>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pandémie</a:t>
            </a:r>
          </a:p>
        </p:txBody>
      </p:sp>
      <p:sp>
        <p:nvSpPr>
          <p:cNvPr id="46" name="Rounded Rectangle 1">
            <a:extLst>
              <a:ext uri="{FF2B5EF4-FFF2-40B4-BE49-F238E27FC236}">
                <a16:creationId xmlns:a16="http://schemas.microsoft.com/office/drawing/2014/main" id="{B3927644-8857-4AF5-B3ED-A8CEDCB6B91C}"/>
              </a:ext>
            </a:extLst>
          </p:cNvPr>
          <p:cNvSpPr/>
          <p:nvPr/>
        </p:nvSpPr>
        <p:spPr>
          <a:xfrm>
            <a:off x="7331733" y="3820018"/>
            <a:ext cx="2015842" cy="106033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mondial</a:t>
            </a:r>
          </a:p>
        </p:txBody>
      </p:sp>
      <p:sp>
        <p:nvSpPr>
          <p:cNvPr id="32" name="Rounded Rectangle 1">
            <a:extLst>
              <a:ext uri="{FF2B5EF4-FFF2-40B4-BE49-F238E27FC236}">
                <a16:creationId xmlns:a16="http://schemas.microsoft.com/office/drawing/2014/main" id="{7B66D45E-EAD6-44D3-B4AE-F71ED9EC664E}"/>
              </a:ext>
            </a:extLst>
          </p:cNvPr>
          <p:cNvSpPr/>
          <p:nvPr/>
        </p:nvSpPr>
        <p:spPr>
          <a:xfrm>
            <a:off x="7331733" y="5104511"/>
            <a:ext cx="2015842" cy="1035718"/>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interdit</a:t>
            </a:r>
          </a:p>
        </p:txBody>
      </p:sp>
      <p:sp>
        <p:nvSpPr>
          <p:cNvPr id="33" name="Rounded Rectangle 1">
            <a:extLst>
              <a:ext uri="{FF2B5EF4-FFF2-40B4-BE49-F238E27FC236}">
                <a16:creationId xmlns:a16="http://schemas.microsoft.com/office/drawing/2014/main" id="{6B8F900F-990B-45C8-A828-893788BB9672}"/>
              </a:ext>
            </a:extLst>
          </p:cNvPr>
          <p:cNvSpPr/>
          <p:nvPr/>
        </p:nvSpPr>
        <p:spPr>
          <a:xfrm>
            <a:off x="2718228" y="5104511"/>
            <a:ext cx="2015843" cy="1039294"/>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vol</a:t>
            </a:r>
          </a:p>
        </p:txBody>
      </p:sp>
      <p:sp>
        <p:nvSpPr>
          <p:cNvPr id="40" name="Rounded Rectangle 1">
            <a:extLst>
              <a:ext uri="{FF2B5EF4-FFF2-40B4-BE49-F238E27FC236}">
                <a16:creationId xmlns:a16="http://schemas.microsoft.com/office/drawing/2014/main" id="{96AC88B0-360A-45FA-A3D9-564049355FDB}"/>
              </a:ext>
            </a:extLst>
          </p:cNvPr>
          <p:cNvSpPr/>
          <p:nvPr/>
        </p:nvSpPr>
        <p:spPr>
          <a:xfrm>
            <a:off x="5024981" y="5104511"/>
            <a:ext cx="2015842" cy="1039294"/>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impossible</a:t>
            </a:r>
          </a:p>
        </p:txBody>
      </p:sp>
      <p:sp>
        <p:nvSpPr>
          <p:cNvPr id="47" name="Rounded Rectangle 1">
            <a:extLst>
              <a:ext uri="{FF2B5EF4-FFF2-40B4-BE49-F238E27FC236}">
                <a16:creationId xmlns:a16="http://schemas.microsoft.com/office/drawing/2014/main" id="{82CDC926-E63F-4D53-92F0-00F70FCD134A}"/>
              </a:ext>
            </a:extLst>
          </p:cNvPr>
          <p:cNvSpPr/>
          <p:nvPr/>
        </p:nvSpPr>
        <p:spPr>
          <a:xfrm>
            <a:off x="390329" y="5104511"/>
            <a:ext cx="2036989" cy="106033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nécessaire</a:t>
            </a:r>
          </a:p>
        </p:txBody>
      </p:sp>
      <p:sp>
        <p:nvSpPr>
          <p:cNvPr id="50" name="Rounded Rectangle 1">
            <a:extLst>
              <a:ext uri="{FF2B5EF4-FFF2-40B4-BE49-F238E27FC236}">
                <a16:creationId xmlns:a16="http://schemas.microsoft.com/office/drawing/2014/main" id="{9DFF8236-B968-4E89-B54F-46392D06528C}"/>
              </a:ext>
            </a:extLst>
          </p:cNvPr>
          <p:cNvSpPr/>
          <p:nvPr/>
        </p:nvSpPr>
        <p:spPr>
          <a:xfrm>
            <a:off x="9638485" y="5104511"/>
            <a:ext cx="2015842" cy="103571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04F75"/>
                </a:solidFill>
              </a:rPr>
              <a:t>health</a:t>
            </a:r>
          </a:p>
        </p:txBody>
      </p:sp>
      <p:sp>
        <p:nvSpPr>
          <p:cNvPr id="51" name="Rounded Rectangle 1">
            <a:extLst>
              <a:ext uri="{FF2B5EF4-FFF2-40B4-BE49-F238E27FC236}">
                <a16:creationId xmlns:a16="http://schemas.microsoft.com/office/drawing/2014/main" id="{7B66D45E-EAD6-44D3-B4AE-F71ED9EC664E}"/>
              </a:ext>
            </a:extLst>
          </p:cNvPr>
          <p:cNvSpPr/>
          <p:nvPr/>
        </p:nvSpPr>
        <p:spPr>
          <a:xfrm>
            <a:off x="9630581" y="5104511"/>
            <a:ext cx="2015842" cy="1035718"/>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santé</a:t>
            </a:r>
          </a:p>
        </p:txBody>
      </p:sp>
    </p:spTree>
    <p:extLst>
      <p:ext uri="{BB962C8B-B14F-4D97-AF65-F5344CB8AC3E}">
        <p14:creationId xmlns:p14="http://schemas.microsoft.com/office/powerpoint/2010/main" val="327363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1" grpId="0" animBg="1"/>
      <p:bldP spid="42" grpId="0" animBg="1"/>
      <p:bldP spid="44" grpId="0" animBg="1"/>
      <p:bldP spid="30" grpId="0" animBg="1"/>
      <p:bldP spid="31" grpId="0" animBg="1"/>
      <p:bldP spid="43" grpId="0" animBg="1"/>
      <p:bldP spid="45" grpId="0" animBg="1"/>
      <p:bldP spid="48" grpId="0" animBg="1"/>
      <p:bldP spid="36" grpId="0" animBg="1"/>
      <p:bldP spid="37" grpId="0" animBg="1"/>
      <p:bldP spid="38" grpId="0" animBg="1"/>
      <p:bldP spid="39" grpId="0" animBg="1"/>
      <p:bldP spid="46" grpId="0" animBg="1"/>
      <p:bldP spid="32" grpId="0" animBg="1"/>
      <p:bldP spid="33" grpId="0" animBg="1"/>
      <p:bldP spid="40" grpId="0" animBg="1"/>
      <p:bldP spid="47"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43D46D14-CED8-409F-A793-806B2A476A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725" y="3815321"/>
            <a:ext cx="2162989" cy="2438601"/>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Articulate! Le jeu</a:t>
            </a:r>
          </a:p>
        </p:txBody>
      </p:sp>
      <p:sp>
        <p:nvSpPr>
          <p:cNvPr id="5"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9" name="TextBox 8">
            <a:extLst>
              <a:ext uri="{FF2B5EF4-FFF2-40B4-BE49-F238E27FC236}">
                <a16:creationId xmlns:a16="http://schemas.microsoft.com/office/drawing/2014/main" id="{6B5D197A-A5CB-4705-AB5A-8FFF5FDEEED7}"/>
              </a:ext>
            </a:extLst>
          </p:cNvPr>
          <p:cNvSpPr txBox="1"/>
          <p:nvPr/>
        </p:nvSpPr>
        <p:spPr>
          <a:xfrm>
            <a:off x="91440" y="1503219"/>
            <a:ext cx="11556274" cy="2677656"/>
          </a:xfrm>
          <a:prstGeom prst="rect">
            <a:avLst/>
          </a:prstGeom>
          <a:noFill/>
        </p:spPr>
        <p:txBody>
          <a:bodyPr wrap="square" rtlCol="0">
            <a:spAutoFit/>
          </a:bodyPr>
          <a:lstStyle/>
          <a:p>
            <a:pPr marL="457200" indent="-457200">
              <a:buFont typeface="Arial" panose="020B0604020202020204" pitchFamily="34" charset="0"/>
              <a:buChar char="•"/>
            </a:pPr>
            <a:r>
              <a:rPr lang="fr-FR" sz="2800" dirty="0">
                <a:solidFill>
                  <a:srgbClr val="104F75"/>
                </a:solidFill>
              </a:rPr>
              <a:t>On joue par groupes de quatre.</a:t>
            </a:r>
          </a:p>
          <a:p>
            <a:pPr marL="457200" indent="-457200">
              <a:buFont typeface="Arial" panose="020B0604020202020204" pitchFamily="34" charset="0"/>
              <a:buChar char="•"/>
            </a:pPr>
            <a:r>
              <a:rPr lang="fr-FR" sz="2800" dirty="0">
                <a:solidFill>
                  <a:srgbClr val="104F75"/>
                </a:solidFill>
              </a:rPr>
              <a:t>Une paire joue contre l'autre paire.</a:t>
            </a:r>
          </a:p>
          <a:p>
            <a:pPr marL="457200" indent="-457200">
              <a:buFont typeface="Arial" panose="020B0604020202020204" pitchFamily="34" charset="0"/>
              <a:buChar char="•"/>
            </a:pPr>
            <a:r>
              <a:rPr lang="fr-FR" sz="2800" dirty="0">
                <a:solidFill>
                  <a:srgbClr val="104F75"/>
                </a:solidFill>
              </a:rPr>
              <a:t>Le premier joueur doit choisir un mot de la liste. </a:t>
            </a:r>
          </a:p>
          <a:p>
            <a:pPr marL="457200" indent="-457200">
              <a:buFont typeface="Arial" panose="020B0604020202020204" pitchFamily="34" charset="0"/>
              <a:buChar char="•"/>
            </a:pPr>
            <a:r>
              <a:rPr lang="fr-FR" sz="2800" dirty="0">
                <a:solidFill>
                  <a:srgbClr val="104F75"/>
                </a:solidFill>
              </a:rPr>
              <a:t>Il/elle doit décrire le mot à son/sa partenaire </a:t>
            </a:r>
            <a:r>
              <a:rPr lang="fr-FR" sz="2800" b="1" dirty="0">
                <a:solidFill>
                  <a:srgbClr val="104F75"/>
                </a:solidFill>
              </a:rPr>
              <a:t>sans dire le mot. </a:t>
            </a:r>
          </a:p>
          <a:p>
            <a:pPr marL="457200" indent="-457200">
              <a:buFont typeface="Arial" panose="020B0604020202020204" pitchFamily="34" charset="0"/>
              <a:buChar char="•"/>
            </a:pPr>
            <a:r>
              <a:rPr lang="fr-FR" sz="2800" dirty="0">
                <a:solidFill>
                  <a:srgbClr val="104F75"/>
                </a:solidFill>
              </a:rPr>
              <a:t>Le/la partenaire doit essayer de reconnaître* le mot.</a:t>
            </a:r>
          </a:p>
          <a:p>
            <a:pPr marL="457200" indent="-457200">
              <a:buFont typeface="Arial" panose="020B0604020202020204" pitchFamily="34" charset="0"/>
              <a:buChar char="•"/>
            </a:pPr>
            <a:r>
              <a:rPr lang="fr-FR" sz="2800" dirty="0">
                <a:solidFill>
                  <a:srgbClr val="104F75"/>
                </a:solidFill>
              </a:rPr>
              <a:t>La paire qui a le plus de bonnes réponses gagne.</a:t>
            </a:r>
          </a:p>
        </p:txBody>
      </p:sp>
      <p:sp>
        <p:nvSpPr>
          <p:cNvPr id="11" name="TextBox 10">
            <a:extLst>
              <a:ext uri="{FF2B5EF4-FFF2-40B4-BE49-F238E27FC236}">
                <a16:creationId xmlns:a16="http://schemas.microsoft.com/office/drawing/2014/main" id="{9C5E14EB-50CB-4F13-AECA-7C26B5801103}"/>
              </a:ext>
            </a:extLst>
          </p:cNvPr>
          <p:cNvSpPr txBox="1"/>
          <p:nvPr/>
        </p:nvSpPr>
        <p:spPr>
          <a:xfrm>
            <a:off x="664029" y="4557569"/>
            <a:ext cx="8577942" cy="954107"/>
          </a:xfrm>
          <a:prstGeom prst="rect">
            <a:avLst/>
          </a:prstGeom>
          <a:noFill/>
        </p:spPr>
        <p:txBody>
          <a:bodyPr wrap="square" rtlCol="0">
            <a:spAutoFit/>
          </a:bodyPr>
          <a:lstStyle/>
          <a:p>
            <a:r>
              <a:rPr lang="fr-FR" sz="2800" dirty="0">
                <a:solidFill>
                  <a:srgbClr val="104F75"/>
                </a:solidFill>
              </a:rPr>
              <a:t>Exemple: le masque: </a:t>
            </a:r>
          </a:p>
          <a:p>
            <a:r>
              <a:rPr lang="fr-FR" sz="2800" dirty="0">
                <a:solidFill>
                  <a:srgbClr val="104F75"/>
                </a:solidFill>
              </a:rPr>
              <a:t>« On porte ça pour empêcher une maladie »</a:t>
            </a:r>
          </a:p>
        </p:txBody>
      </p:sp>
      <p:pic>
        <p:nvPicPr>
          <p:cNvPr id="12" name="Picture 6" descr="Virus, Corona, Covid-19, Coronavirus">
            <a:hlinkClick r:id="" action="ppaction://noaction">
              <a:snd r:embed="rId5" name="9.3.1.5-slide2_lepidemie.wav"/>
            </a:hlinkClick>
            <a:extLst>
              <a:ext uri="{FF2B5EF4-FFF2-40B4-BE49-F238E27FC236}">
                <a16:creationId xmlns:a16="http://schemas.microsoft.com/office/drawing/2014/main" id="{01DEEAFA-DF85-4291-82CC-82B278CFE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9572" y="890303"/>
            <a:ext cx="2949173" cy="173781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46">
            <a:extLst>
              <a:ext uri="{FF2B5EF4-FFF2-40B4-BE49-F238E27FC236}">
                <a16:creationId xmlns:a16="http://schemas.microsoft.com/office/drawing/2014/main" id="{FB09667E-50A2-4099-B9F5-10D9728BF65D}"/>
              </a:ext>
            </a:extLst>
          </p:cNvPr>
          <p:cNvSpPr/>
          <p:nvPr/>
        </p:nvSpPr>
        <p:spPr>
          <a:xfrm>
            <a:off x="6853761" y="249871"/>
            <a:ext cx="3547540" cy="399600"/>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*reconnaître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recognise</a:t>
            </a:r>
          </a:p>
        </p:txBody>
      </p:sp>
    </p:spTree>
    <p:extLst>
      <p:ext uri="{BB962C8B-B14F-4D97-AF65-F5344CB8AC3E}">
        <p14:creationId xmlns:p14="http://schemas.microsoft.com/office/powerpoint/2010/main" val="3042611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727797" cy="867128"/>
          </a:xfrm>
          <a:prstGeom prst="rect">
            <a:avLst/>
          </a:prstGeom>
        </p:spPr>
      </p:pic>
      <p:sp>
        <p:nvSpPr>
          <p:cNvPr id="4" name="Title 3"/>
          <p:cNvSpPr>
            <a:spLocks noGrp="1"/>
          </p:cNvSpPr>
          <p:nvPr>
            <p:ph type="title"/>
          </p:nvPr>
        </p:nvSpPr>
        <p:spPr>
          <a:xfrm>
            <a:off x="91440" y="318624"/>
            <a:ext cx="6476628" cy="707849"/>
          </a:xfrm>
        </p:spPr>
        <p:txBody>
          <a:bodyPr>
            <a:noAutofit/>
          </a:bodyPr>
          <a:lstStyle/>
          <a:p>
            <a:r>
              <a:rPr lang="en-GB" sz="3600" b="1" dirty="0">
                <a:solidFill>
                  <a:schemeClr val="bg1"/>
                </a:solidFill>
              </a:rPr>
              <a:t>Articulate! English clues</a:t>
            </a:r>
          </a:p>
        </p:txBody>
      </p:sp>
      <p:sp>
        <p:nvSpPr>
          <p:cNvPr id="5"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1">
            <a:extLst>
              <a:ext uri="{FF2B5EF4-FFF2-40B4-BE49-F238E27FC236}">
                <a16:creationId xmlns:a16="http://schemas.microsoft.com/office/drawing/2014/main" id="{287DFD20-7FB3-40E9-B020-290B00D1B81B}"/>
              </a:ext>
            </a:extLst>
          </p:cNvPr>
          <p:cNvSpPr/>
          <p:nvPr/>
        </p:nvSpPr>
        <p:spPr>
          <a:xfrm>
            <a:off x="7331733" y="2582530"/>
            <a:ext cx="2015844"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voler</a:t>
            </a:r>
          </a:p>
          <a:p>
            <a:pPr algn="ctr"/>
            <a:r>
              <a:rPr lang="en-GB" sz="1200" dirty="0">
                <a:solidFill>
                  <a:srgbClr val="104F75"/>
                </a:solidFill>
              </a:rPr>
              <a:t>to take without asking/</a:t>
            </a:r>
            <a:br>
              <a:rPr lang="en-GB" sz="1200" dirty="0">
                <a:solidFill>
                  <a:srgbClr val="104F75"/>
                </a:solidFill>
              </a:rPr>
            </a:br>
            <a:r>
              <a:rPr lang="en-GB" sz="1200" dirty="0">
                <a:solidFill>
                  <a:srgbClr val="104F75"/>
                </a:solidFill>
              </a:rPr>
              <a:t>to make a journey in a plane (verb)</a:t>
            </a:r>
          </a:p>
        </p:txBody>
      </p:sp>
      <p:sp>
        <p:nvSpPr>
          <p:cNvPr id="9" name="Rounded Rectangle 1">
            <a:extLst>
              <a:ext uri="{FF2B5EF4-FFF2-40B4-BE49-F238E27FC236}">
                <a16:creationId xmlns:a16="http://schemas.microsoft.com/office/drawing/2014/main" id="{9C447E82-93AA-44AE-BA50-7DA9C5ED284B}"/>
              </a:ext>
            </a:extLst>
          </p:cNvPr>
          <p:cNvSpPr/>
          <p:nvPr/>
        </p:nvSpPr>
        <p:spPr>
          <a:xfrm>
            <a:off x="5024981" y="2582530"/>
            <a:ext cx="2015845"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essayer (de)</a:t>
            </a:r>
          </a:p>
          <a:p>
            <a:pPr algn="ctr"/>
            <a:r>
              <a:rPr lang="en-GB" sz="1200" dirty="0">
                <a:solidFill>
                  <a:srgbClr val="104F75"/>
                </a:solidFill>
              </a:rPr>
              <a:t>make an effort (verb)</a:t>
            </a:r>
          </a:p>
        </p:txBody>
      </p:sp>
      <p:sp>
        <p:nvSpPr>
          <p:cNvPr id="10" name="Rounded Rectangle 1">
            <a:extLst>
              <a:ext uri="{FF2B5EF4-FFF2-40B4-BE49-F238E27FC236}">
                <a16:creationId xmlns:a16="http://schemas.microsoft.com/office/drawing/2014/main" id="{70DDCE03-CC7D-42AB-96D4-1E9C719243C3}"/>
              </a:ext>
            </a:extLst>
          </p:cNvPr>
          <p:cNvSpPr/>
          <p:nvPr/>
        </p:nvSpPr>
        <p:spPr>
          <a:xfrm>
            <a:off x="390328" y="2582530"/>
            <a:ext cx="203698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décider (de)</a:t>
            </a:r>
          </a:p>
          <a:p>
            <a:pPr algn="ctr"/>
            <a:r>
              <a:rPr lang="en-GB" sz="1200" dirty="0">
                <a:solidFill>
                  <a:srgbClr val="104F75"/>
                </a:solidFill>
              </a:rPr>
              <a:t>to make a decision (verb)</a:t>
            </a:r>
          </a:p>
        </p:txBody>
      </p:sp>
      <p:sp>
        <p:nvSpPr>
          <p:cNvPr id="11" name="Rounded Rectangle 1">
            <a:extLst>
              <a:ext uri="{FF2B5EF4-FFF2-40B4-BE49-F238E27FC236}">
                <a16:creationId xmlns:a16="http://schemas.microsoft.com/office/drawing/2014/main" id="{C13EC1AB-4E27-4530-BACA-335FD9438709}"/>
              </a:ext>
            </a:extLst>
          </p:cNvPr>
          <p:cNvSpPr/>
          <p:nvPr/>
        </p:nvSpPr>
        <p:spPr>
          <a:xfrm>
            <a:off x="2718227" y="2582530"/>
            <a:ext cx="2015844"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b="1" dirty="0">
                <a:solidFill>
                  <a:srgbClr val="104F75"/>
                </a:solidFill>
              </a:rPr>
              <a:t>transgenre</a:t>
            </a:r>
          </a:p>
          <a:p>
            <a:pPr algn="ctr"/>
            <a:r>
              <a:rPr lang="en-GB" sz="1100" dirty="0">
                <a:solidFill>
                  <a:srgbClr val="104F75"/>
                </a:solidFill>
              </a:rPr>
              <a:t>a person’s gender identity (</a:t>
            </a:r>
            <a:r>
              <a:rPr lang="fr-FR" sz="1100" i="1" dirty="0">
                <a:solidFill>
                  <a:srgbClr val="104F75"/>
                </a:solidFill>
              </a:rPr>
              <a:t>identité</a:t>
            </a:r>
            <a:r>
              <a:rPr lang="en-GB" sz="1100" dirty="0">
                <a:solidFill>
                  <a:srgbClr val="104F75"/>
                </a:solidFill>
              </a:rPr>
              <a:t>) does not correspond to (</a:t>
            </a:r>
            <a:r>
              <a:rPr lang="en-GB" sz="1100" i="1" dirty="0">
                <a:solidFill>
                  <a:srgbClr val="104F75"/>
                </a:solidFill>
              </a:rPr>
              <a:t>correspond à</a:t>
            </a:r>
            <a:r>
              <a:rPr lang="en-GB" sz="1100" dirty="0">
                <a:solidFill>
                  <a:srgbClr val="104F75"/>
                </a:solidFill>
              </a:rPr>
              <a:t>) their sex  (adjective)</a:t>
            </a:r>
          </a:p>
        </p:txBody>
      </p:sp>
      <p:sp>
        <p:nvSpPr>
          <p:cNvPr id="12" name="Rounded Rectangle 1">
            <a:extLst>
              <a:ext uri="{FF2B5EF4-FFF2-40B4-BE49-F238E27FC236}">
                <a16:creationId xmlns:a16="http://schemas.microsoft.com/office/drawing/2014/main" id="{6D9BE9A3-A0A5-4B1B-8FB3-3A4C473DB554}"/>
              </a:ext>
            </a:extLst>
          </p:cNvPr>
          <p:cNvSpPr/>
          <p:nvPr/>
        </p:nvSpPr>
        <p:spPr>
          <a:xfrm>
            <a:off x="9633212" y="2582530"/>
            <a:ext cx="2015842"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faire la bise</a:t>
            </a:r>
          </a:p>
          <a:p>
            <a:pPr algn="ctr"/>
            <a:r>
              <a:rPr lang="en-GB" sz="1200" dirty="0">
                <a:solidFill>
                  <a:srgbClr val="104F75"/>
                </a:solidFill>
              </a:rPr>
              <a:t>saying hello in France (verb)</a:t>
            </a:r>
          </a:p>
        </p:txBody>
      </p:sp>
      <p:sp>
        <p:nvSpPr>
          <p:cNvPr id="13" name="Rounded Rectangle 1">
            <a:extLst>
              <a:ext uri="{FF2B5EF4-FFF2-40B4-BE49-F238E27FC236}">
                <a16:creationId xmlns:a16="http://schemas.microsoft.com/office/drawing/2014/main" id="{964C7BE0-16A2-43F5-806B-DA7F837E370A}"/>
              </a:ext>
            </a:extLst>
          </p:cNvPr>
          <p:cNvSpPr/>
          <p:nvPr/>
        </p:nvSpPr>
        <p:spPr>
          <a:xfrm>
            <a:off x="390329" y="1305370"/>
            <a:ext cx="203698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annuler</a:t>
            </a:r>
          </a:p>
          <a:p>
            <a:pPr algn="ctr"/>
            <a:r>
              <a:rPr lang="en-GB" sz="1200" dirty="0">
                <a:solidFill>
                  <a:srgbClr val="104F75"/>
                </a:solidFill>
              </a:rPr>
              <a:t>to decide to not do an activity (verb)</a:t>
            </a:r>
          </a:p>
        </p:txBody>
      </p:sp>
      <p:sp>
        <p:nvSpPr>
          <p:cNvPr id="14" name="Rounded Rectangle 1">
            <a:extLst>
              <a:ext uri="{FF2B5EF4-FFF2-40B4-BE49-F238E27FC236}">
                <a16:creationId xmlns:a16="http://schemas.microsoft.com/office/drawing/2014/main" id="{9AB5BFA3-BAFB-4749-B0D4-2A49033F154D}"/>
              </a:ext>
            </a:extLst>
          </p:cNvPr>
          <p:cNvSpPr/>
          <p:nvPr/>
        </p:nvSpPr>
        <p:spPr>
          <a:xfrm>
            <a:off x="9630581" y="1305370"/>
            <a:ext cx="2015842"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le personnage</a:t>
            </a:r>
          </a:p>
          <a:p>
            <a:pPr algn="ctr"/>
            <a:r>
              <a:rPr lang="en-GB" sz="1200" dirty="0">
                <a:solidFill>
                  <a:srgbClr val="104F75"/>
                </a:solidFill>
              </a:rPr>
              <a:t>a person in a film or book (noun)</a:t>
            </a:r>
          </a:p>
        </p:txBody>
      </p:sp>
      <p:sp>
        <p:nvSpPr>
          <p:cNvPr id="15" name="Rounded Rectangle 1">
            <a:extLst>
              <a:ext uri="{FF2B5EF4-FFF2-40B4-BE49-F238E27FC236}">
                <a16:creationId xmlns:a16="http://schemas.microsoft.com/office/drawing/2014/main" id="{F0B29FDA-1A09-40A7-A1BE-201EBE2F4A75}"/>
              </a:ext>
            </a:extLst>
          </p:cNvPr>
          <p:cNvSpPr/>
          <p:nvPr/>
        </p:nvSpPr>
        <p:spPr>
          <a:xfrm>
            <a:off x="2718228" y="1305370"/>
            <a:ext cx="201584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arriver (à)</a:t>
            </a:r>
          </a:p>
          <a:p>
            <a:pPr algn="ctr"/>
            <a:r>
              <a:rPr lang="en-GB" sz="1200" dirty="0">
                <a:solidFill>
                  <a:srgbClr val="104F75"/>
                </a:solidFill>
              </a:rPr>
              <a:t>to do well (pass an exam, for example)(verb)</a:t>
            </a:r>
          </a:p>
        </p:txBody>
      </p:sp>
      <p:sp>
        <p:nvSpPr>
          <p:cNvPr id="16" name="Rounded Rectangle 1">
            <a:extLst>
              <a:ext uri="{FF2B5EF4-FFF2-40B4-BE49-F238E27FC236}">
                <a16:creationId xmlns:a16="http://schemas.microsoft.com/office/drawing/2014/main" id="{1F713BBF-87FE-4254-8DB9-006CA2A361BA}"/>
              </a:ext>
            </a:extLst>
          </p:cNvPr>
          <p:cNvSpPr/>
          <p:nvPr/>
        </p:nvSpPr>
        <p:spPr>
          <a:xfrm>
            <a:off x="5027618" y="1305370"/>
            <a:ext cx="2015842"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non-binaire</a:t>
            </a:r>
          </a:p>
          <a:p>
            <a:pPr algn="ctr"/>
            <a:r>
              <a:rPr lang="en-GB" sz="1200" dirty="0">
                <a:solidFill>
                  <a:srgbClr val="104F75"/>
                </a:solidFill>
              </a:rPr>
              <a:t>not a boy, not a girl</a:t>
            </a:r>
          </a:p>
          <a:p>
            <a:pPr algn="ctr"/>
            <a:r>
              <a:rPr lang="en-GB" sz="1200" dirty="0">
                <a:solidFill>
                  <a:srgbClr val="104F75"/>
                </a:solidFill>
              </a:rPr>
              <a:t>(adjective)</a:t>
            </a:r>
          </a:p>
        </p:txBody>
      </p:sp>
      <p:sp>
        <p:nvSpPr>
          <p:cNvPr id="17" name="Rounded Rectangle 1">
            <a:extLst>
              <a:ext uri="{FF2B5EF4-FFF2-40B4-BE49-F238E27FC236}">
                <a16:creationId xmlns:a16="http://schemas.microsoft.com/office/drawing/2014/main" id="{FE00BC2F-0410-4B8C-976F-BB359CF83A75}"/>
              </a:ext>
            </a:extLst>
          </p:cNvPr>
          <p:cNvSpPr/>
          <p:nvPr/>
        </p:nvSpPr>
        <p:spPr>
          <a:xfrm>
            <a:off x="7331733" y="1305370"/>
            <a:ext cx="2015845"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continuer (à/de)</a:t>
            </a:r>
          </a:p>
          <a:p>
            <a:pPr algn="ctr"/>
            <a:r>
              <a:rPr lang="en-GB" sz="1200" dirty="0">
                <a:solidFill>
                  <a:srgbClr val="104F75"/>
                </a:solidFill>
              </a:rPr>
              <a:t>to do the same thing again (verb)</a:t>
            </a:r>
          </a:p>
        </p:txBody>
      </p:sp>
      <p:sp>
        <p:nvSpPr>
          <p:cNvPr id="18" name="Rounded Rectangle 1">
            <a:extLst>
              <a:ext uri="{FF2B5EF4-FFF2-40B4-BE49-F238E27FC236}">
                <a16:creationId xmlns:a16="http://schemas.microsoft.com/office/drawing/2014/main" id="{0BC622B3-FAA7-4A9F-890F-B3FCD61B965A}"/>
              </a:ext>
            </a:extLst>
          </p:cNvPr>
          <p:cNvSpPr/>
          <p:nvPr/>
        </p:nvSpPr>
        <p:spPr>
          <a:xfrm>
            <a:off x="9633212" y="3820018"/>
            <a:ext cx="2015842"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la bise</a:t>
            </a:r>
          </a:p>
          <a:p>
            <a:pPr algn="ctr"/>
            <a:r>
              <a:rPr lang="en-GB" sz="1200" dirty="0">
                <a:solidFill>
                  <a:srgbClr val="104F75"/>
                </a:solidFill>
              </a:rPr>
              <a:t>we do this to say hello in France (noun)</a:t>
            </a:r>
          </a:p>
        </p:txBody>
      </p:sp>
      <p:sp>
        <p:nvSpPr>
          <p:cNvPr id="19" name="Rounded Rectangle 1">
            <a:extLst>
              <a:ext uri="{FF2B5EF4-FFF2-40B4-BE49-F238E27FC236}">
                <a16:creationId xmlns:a16="http://schemas.microsoft.com/office/drawing/2014/main" id="{BD4EAD69-B696-4186-8B55-0D3B5B24BBA2}"/>
              </a:ext>
            </a:extLst>
          </p:cNvPr>
          <p:cNvSpPr/>
          <p:nvPr/>
        </p:nvSpPr>
        <p:spPr>
          <a:xfrm>
            <a:off x="2718230" y="3820018"/>
            <a:ext cx="2015843"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le masque</a:t>
            </a:r>
          </a:p>
          <a:p>
            <a:pPr algn="ctr"/>
            <a:r>
              <a:rPr lang="en-GB" sz="1200" dirty="0">
                <a:solidFill>
                  <a:srgbClr val="104F75"/>
                </a:solidFill>
              </a:rPr>
              <a:t>we wear this to prevent an illness (noun)</a:t>
            </a:r>
          </a:p>
        </p:txBody>
      </p:sp>
      <p:sp>
        <p:nvSpPr>
          <p:cNvPr id="20" name="Rounded Rectangle 1">
            <a:extLst>
              <a:ext uri="{FF2B5EF4-FFF2-40B4-BE49-F238E27FC236}">
                <a16:creationId xmlns:a16="http://schemas.microsoft.com/office/drawing/2014/main" id="{20F6DF49-9869-4575-B095-5EC1751FAE00}"/>
              </a:ext>
            </a:extLst>
          </p:cNvPr>
          <p:cNvSpPr/>
          <p:nvPr/>
        </p:nvSpPr>
        <p:spPr>
          <a:xfrm>
            <a:off x="390331" y="3820018"/>
            <a:ext cx="2036989"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l’isolation (f)</a:t>
            </a:r>
          </a:p>
          <a:p>
            <a:pPr algn="ctr"/>
            <a:r>
              <a:rPr lang="en-GB" sz="1200" dirty="0">
                <a:solidFill>
                  <a:srgbClr val="104F75"/>
                </a:solidFill>
              </a:rPr>
              <a:t>staying alone when we are ill (noun)</a:t>
            </a:r>
          </a:p>
        </p:txBody>
      </p:sp>
      <p:sp>
        <p:nvSpPr>
          <p:cNvPr id="21" name="Rounded Rectangle 1">
            <a:extLst>
              <a:ext uri="{FF2B5EF4-FFF2-40B4-BE49-F238E27FC236}">
                <a16:creationId xmlns:a16="http://schemas.microsoft.com/office/drawing/2014/main" id="{34DD1922-6AB0-4165-98E1-6203956DB511}"/>
              </a:ext>
            </a:extLst>
          </p:cNvPr>
          <p:cNvSpPr/>
          <p:nvPr/>
        </p:nvSpPr>
        <p:spPr>
          <a:xfrm>
            <a:off x="5024982" y="3820018"/>
            <a:ext cx="2015843"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la pandémie</a:t>
            </a:r>
          </a:p>
          <a:p>
            <a:pPr algn="ctr"/>
            <a:r>
              <a:rPr lang="en-GB" sz="1200" dirty="0">
                <a:solidFill>
                  <a:srgbClr val="104F75"/>
                </a:solidFill>
              </a:rPr>
              <a:t>an illness which is everywhere in the world (noun)</a:t>
            </a:r>
          </a:p>
        </p:txBody>
      </p:sp>
      <p:sp>
        <p:nvSpPr>
          <p:cNvPr id="22" name="Rounded Rectangle 1">
            <a:extLst>
              <a:ext uri="{FF2B5EF4-FFF2-40B4-BE49-F238E27FC236}">
                <a16:creationId xmlns:a16="http://schemas.microsoft.com/office/drawing/2014/main" id="{5D5EE326-765E-4458-8EEF-E27A82AF8AE1}"/>
              </a:ext>
            </a:extLst>
          </p:cNvPr>
          <p:cNvSpPr/>
          <p:nvPr/>
        </p:nvSpPr>
        <p:spPr>
          <a:xfrm>
            <a:off x="7331733" y="3820018"/>
            <a:ext cx="2015842"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mondial</a:t>
            </a:r>
          </a:p>
          <a:p>
            <a:pPr algn="ctr"/>
            <a:r>
              <a:rPr lang="en-GB" sz="1200" dirty="0">
                <a:solidFill>
                  <a:srgbClr val="104F75"/>
                </a:solidFill>
              </a:rPr>
              <a:t>in all the countries (adjective)</a:t>
            </a:r>
          </a:p>
        </p:txBody>
      </p:sp>
      <p:sp>
        <p:nvSpPr>
          <p:cNvPr id="23" name="Rounded Rectangle 1">
            <a:extLst>
              <a:ext uri="{FF2B5EF4-FFF2-40B4-BE49-F238E27FC236}">
                <a16:creationId xmlns:a16="http://schemas.microsoft.com/office/drawing/2014/main" id="{4E98C539-7BAA-4950-A39B-93E5EDBE700A}"/>
              </a:ext>
            </a:extLst>
          </p:cNvPr>
          <p:cNvSpPr/>
          <p:nvPr/>
        </p:nvSpPr>
        <p:spPr>
          <a:xfrm>
            <a:off x="7331733" y="5104511"/>
            <a:ext cx="2015842"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interdit</a:t>
            </a:r>
          </a:p>
          <a:p>
            <a:pPr algn="ctr"/>
            <a:r>
              <a:rPr lang="en-GB" sz="1200" dirty="0">
                <a:solidFill>
                  <a:srgbClr val="104F75"/>
                </a:solidFill>
              </a:rPr>
              <a:t>you must not do this (adjective)</a:t>
            </a:r>
          </a:p>
        </p:txBody>
      </p:sp>
      <p:sp>
        <p:nvSpPr>
          <p:cNvPr id="24" name="Rounded Rectangle 1">
            <a:extLst>
              <a:ext uri="{FF2B5EF4-FFF2-40B4-BE49-F238E27FC236}">
                <a16:creationId xmlns:a16="http://schemas.microsoft.com/office/drawing/2014/main" id="{050AC4AF-1C6A-4B5E-8083-666C2ACC0449}"/>
              </a:ext>
            </a:extLst>
          </p:cNvPr>
          <p:cNvSpPr/>
          <p:nvPr/>
        </p:nvSpPr>
        <p:spPr>
          <a:xfrm>
            <a:off x="2718228" y="5104511"/>
            <a:ext cx="2015843"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le vol</a:t>
            </a:r>
          </a:p>
          <a:p>
            <a:pPr algn="ctr"/>
            <a:r>
              <a:rPr lang="en-GB" sz="1200" dirty="0">
                <a:solidFill>
                  <a:srgbClr val="104F75"/>
                </a:solidFill>
              </a:rPr>
              <a:t>taking without asking/</a:t>
            </a:r>
            <a:br>
              <a:rPr lang="en-GB" sz="1200" dirty="0">
                <a:solidFill>
                  <a:srgbClr val="104F75"/>
                </a:solidFill>
              </a:rPr>
            </a:br>
            <a:r>
              <a:rPr lang="en-GB" sz="1200" dirty="0">
                <a:solidFill>
                  <a:srgbClr val="104F75"/>
                </a:solidFill>
              </a:rPr>
              <a:t>a journey in a plane (noun)</a:t>
            </a:r>
          </a:p>
        </p:txBody>
      </p:sp>
      <p:sp>
        <p:nvSpPr>
          <p:cNvPr id="25" name="Rounded Rectangle 1">
            <a:extLst>
              <a:ext uri="{FF2B5EF4-FFF2-40B4-BE49-F238E27FC236}">
                <a16:creationId xmlns:a16="http://schemas.microsoft.com/office/drawing/2014/main" id="{D1A69634-2635-455C-9043-B8C0D1FD7068}"/>
              </a:ext>
            </a:extLst>
          </p:cNvPr>
          <p:cNvSpPr/>
          <p:nvPr/>
        </p:nvSpPr>
        <p:spPr>
          <a:xfrm>
            <a:off x="5024981" y="5104511"/>
            <a:ext cx="2015842"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impossible</a:t>
            </a:r>
          </a:p>
          <a:p>
            <a:pPr algn="ctr"/>
            <a:r>
              <a:rPr lang="en-GB" sz="1200" dirty="0">
                <a:solidFill>
                  <a:srgbClr val="104F75"/>
                </a:solidFill>
              </a:rPr>
              <a:t>very, very difficult; we cannot do it (adjective)</a:t>
            </a:r>
          </a:p>
        </p:txBody>
      </p:sp>
      <p:sp>
        <p:nvSpPr>
          <p:cNvPr id="26" name="Rounded Rectangle 1">
            <a:extLst>
              <a:ext uri="{FF2B5EF4-FFF2-40B4-BE49-F238E27FC236}">
                <a16:creationId xmlns:a16="http://schemas.microsoft.com/office/drawing/2014/main" id="{7410CE52-4B60-4757-9819-C84CABC83AA8}"/>
              </a:ext>
            </a:extLst>
          </p:cNvPr>
          <p:cNvSpPr/>
          <p:nvPr/>
        </p:nvSpPr>
        <p:spPr>
          <a:xfrm>
            <a:off x="390329" y="5104511"/>
            <a:ext cx="2036989"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nécessaire</a:t>
            </a:r>
          </a:p>
          <a:p>
            <a:pPr algn="ctr"/>
            <a:r>
              <a:rPr lang="en-GB" sz="1200" dirty="0">
                <a:solidFill>
                  <a:srgbClr val="104F75"/>
                </a:solidFill>
              </a:rPr>
              <a:t>essential </a:t>
            </a:r>
          </a:p>
          <a:p>
            <a:pPr algn="ctr"/>
            <a:r>
              <a:rPr lang="en-GB" sz="1200" dirty="0">
                <a:solidFill>
                  <a:srgbClr val="104F75"/>
                </a:solidFill>
              </a:rPr>
              <a:t>(adjective)</a:t>
            </a:r>
          </a:p>
        </p:txBody>
      </p:sp>
      <p:sp>
        <p:nvSpPr>
          <p:cNvPr id="27" name="Rounded Rectangle 1">
            <a:extLst>
              <a:ext uri="{FF2B5EF4-FFF2-40B4-BE49-F238E27FC236}">
                <a16:creationId xmlns:a16="http://schemas.microsoft.com/office/drawing/2014/main" id="{D12AC30D-2D07-4B25-B130-B37E137AC30E}"/>
              </a:ext>
            </a:extLst>
          </p:cNvPr>
          <p:cNvSpPr/>
          <p:nvPr/>
        </p:nvSpPr>
        <p:spPr>
          <a:xfrm>
            <a:off x="9630581" y="5104511"/>
            <a:ext cx="2015842"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la santé</a:t>
            </a:r>
          </a:p>
          <a:p>
            <a:pPr algn="ctr"/>
            <a:r>
              <a:rPr lang="en-GB" sz="1200" dirty="0">
                <a:solidFill>
                  <a:srgbClr val="104F75"/>
                </a:solidFill>
              </a:rPr>
              <a:t>not having an illness (noun)</a:t>
            </a:r>
          </a:p>
        </p:txBody>
      </p:sp>
    </p:spTree>
    <p:extLst>
      <p:ext uri="{BB962C8B-B14F-4D97-AF65-F5344CB8AC3E}">
        <p14:creationId xmlns:p14="http://schemas.microsoft.com/office/powerpoint/2010/main" val="71955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890658" cy="867128"/>
          </a:xfrm>
          <a:prstGeom prst="rect">
            <a:avLst/>
          </a:prstGeom>
        </p:spPr>
      </p:pic>
      <p:sp>
        <p:nvSpPr>
          <p:cNvPr id="4" name="Title 3"/>
          <p:cNvSpPr>
            <a:spLocks noGrp="1"/>
          </p:cNvSpPr>
          <p:nvPr>
            <p:ph type="title"/>
          </p:nvPr>
        </p:nvSpPr>
        <p:spPr>
          <a:xfrm>
            <a:off x="91439" y="318624"/>
            <a:ext cx="5873931" cy="707849"/>
          </a:xfrm>
        </p:spPr>
        <p:txBody>
          <a:bodyPr>
            <a:normAutofit/>
          </a:bodyPr>
          <a:lstStyle/>
          <a:p>
            <a:r>
              <a:rPr lang="en-GB" sz="3600" b="1" dirty="0">
                <a:solidFill>
                  <a:schemeClr val="bg1"/>
                </a:solidFill>
              </a:rPr>
              <a:t>Articulate! French clues</a:t>
            </a:r>
          </a:p>
        </p:txBody>
      </p:sp>
      <p:sp>
        <p:nvSpPr>
          <p:cNvPr id="5"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1">
            <a:extLst>
              <a:ext uri="{FF2B5EF4-FFF2-40B4-BE49-F238E27FC236}">
                <a16:creationId xmlns:a16="http://schemas.microsoft.com/office/drawing/2014/main" id="{6AEBC6AA-BA2D-4E99-BB94-BCFB07015370}"/>
              </a:ext>
            </a:extLst>
          </p:cNvPr>
          <p:cNvSpPr/>
          <p:nvPr/>
        </p:nvSpPr>
        <p:spPr>
          <a:xfrm>
            <a:off x="7331733" y="2582530"/>
            <a:ext cx="2015844"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voler</a:t>
            </a:r>
          </a:p>
          <a:p>
            <a:pPr algn="ctr"/>
            <a:r>
              <a:rPr lang="fr-FR" sz="1200" dirty="0">
                <a:solidFill>
                  <a:srgbClr val="104F75"/>
                </a:solidFill>
              </a:rPr>
              <a:t>prendre sans demander/</a:t>
            </a:r>
            <a:br>
              <a:rPr lang="fr-FR" sz="1200" dirty="0">
                <a:solidFill>
                  <a:srgbClr val="104F75"/>
                </a:solidFill>
              </a:rPr>
            </a:br>
            <a:r>
              <a:rPr lang="fr-FR" sz="1200" dirty="0">
                <a:solidFill>
                  <a:srgbClr val="104F75"/>
                </a:solidFill>
              </a:rPr>
              <a:t>faire un voyage dans un avion (verbe)</a:t>
            </a:r>
          </a:p>
        </p:txBody>
      </p:sp>
      <p:sp>
        <p:nvSpPr>
          <p:cNvPr id="9" name="Rounded Rectangle 1">
            <a:extLst>
              <a:ext uri="{FF2B5EF4-FFF2-40B4-BE49-F238E27FC236}">
                <a16:creationId xmlns:a16="http://schemas.microsoft.com/office/drawing/2014/main" id="{667DFAA1-FD58-47A2-BE6B-4BA41D3D99D4}"/>
              </a:ext>
            </a:extLst>
          </p:cNvPr>
          <p:cNvSpPr/>
          <p:nvPr/>
        </p:nvSpPr>
        <p:spPr>
          <a:xfrm>
            <a:off x="5024981" y="2582530"/>
            <a:ext cx="2015845"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essayer (de)</a:t>
            </a:r>
          </a:p>
          <a:p>
            <a:pPr algn="ctr"/>
            <a:r>
              <a:rPr lang="fr-FR" sz="1200" dirty="0">
                <a:solidFill>
                  <a:srgbClr val="104F75"/>
                </a:solidFill>
              </a:rPr>
              <a:t>faire un effort (verbe)</a:t>
            </a:r>
          </a:p>
        </p:txBody>
      </p:sp>
      <p:sp>
        <p:nvSpPr>
          <p:cNvPr id="10" name="Rounded Rectangle 1">
            <a:extLst>
              <a:ext uri="{FF2B5EF4-FFF2-40B4-BE49-F238E27FC236}">
                <a16:creationId xmlns:a16="http://schemas.microsoft.com/office/drawing/2014/main" id="{CDFFC3FA-29BB-4C61-9306-99C7B08AE1FB}"/>
              </a:ext>
            </a:extLst>
          </p:cNvPr>
          <p:cNvSpPr/>
          <p:nvPr/>
        </p:nvSpPr>
        <p:spPr>
          <a:xfrm>
            <a:off x="390328" y="2582530"/>
            <a:ext cx="203698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décider (de)</a:t>
            </a:r>
          </a:p>
          <a:p>
            <a:pPr algn="ctr"/>
            <a:r>
              <a:rPr lang="fr-FR" sz="1200" dirty="0">
                <a:solidFill>
                  <a:srgbClr val="104F75"/>
                </a:solidFill>
              </a:rPr>
              <a:t>faire une décision (verbe)</a:t>
            </a:r>
          </a:p>
        </p:txBody>
      </p:sp>
      <p:sp>
        <p:nvSpPr>
          <p:cNvPr id="11" name="Rounded Rectangle 1">
            <a:extLst>
              <a:ext uri="{FF2B5EF4-FFF2-40B4-BE49-F238E27FC236}">
                <a16:creationId xmlns:a16="http://schemas.microsoft.com/office/drawing/2014/main" id="{75AA32D0-3823-4928-BE6B-E5FFD1D525B6}"/>
              </a:ext>
            </a:extLst>
          </p:cNvPr>
          <p:cNvSpPr/>
          <p:nvPr/>
        </p:nvSpPr>
        <p:spPr>
          <a:xfrm>
            <a:off x="2718227" y="2582530"/>
            <a:ext cx="2015844"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transgenre</a:t>
            </a:r>
          </a:p>
          <a:p>
            <a:pPr algn="ctr"/>
            <a:r>
              <a:rPr lang="fr-FR" sz="1200" dirty="0">
                <a:solidFill>
                  <a:srgbClr val="104F75"/>
                </a:solidFill>
              </a:rPr>
              <a:t>l’identité de genre d’une personne ne correspond pas à son sexe (adjective)</a:t>
            </a:r>
          </a:p>
        </p:txBody>
      </p:sp>
      <p:sp>
        <p:nvSpPr>
          <p:cNvPr id="12" name="Rounded Rectangle 1">
            <a:extLst>
              <a:ext uri="{FF2B5EF4-FFF2-40B4-BE49-F238E27FC236}">
                <a16:creationId xmlns:a16="http://schemas.microsoft.com/office/drawing/2014/main" id="{D0C77B97-64FF-4ED0-833E-447B69A3E387}"/>
              </a:ext>
            </a:extLst>
          </p:cNvPr>
          <p:cNvSpPr/>
          <p:nvPr/>
        </p:nvSpPr>
        <p:spPr>
          <a:xfrm>
            <a:off x="9633212" y="2582530"/>
            <a:ext cx="2015842"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faire la bise</a:t>
            </a:r>
          </a:p>
          <a:p>
            <a:pPr algn="ctr"/>
            <a:r>
              <a:rPr lang="fr-FR" sz="1200" dirty="0">
                <a:solidFill>
                  <a:srgbClr val="104F75"/>
                </a:solidFill>
              </a:rPr>
              <a:t>dire bonjour en France (verbe)</a:t>
            </a:r>
          </a:p>
        </p:txBody>
      </p:sp>
      <p:sp>
        <p:nvSpPr>
          <p:cNvPr id="13" name="Rounded Rectangle 1">
            <a:extLst>
              <a:ext uri="{FF2B5EF4-FFF2-40B4-BE49-F238E27FC236}">
                <a16:creationId xmlns:a16="http://schemas.microsoft.com/office/drawing/2014/main" id="{FFE56BBA-56D0-44FB-97C2-DC3BDC82F040}"/>
              </a:ext>
            </a:extLst>
          </p:cNvPr>
          <p:cNvSpPr/>
          <p:nvPr/>
        </p:nvSpPr>
        <p:spPr>
          <a:xfrm>
            <a:off x="390329" y="1305370"/>
            <a:ext cx="203698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annuler</a:t>
            </a:r>
          </a:p>
          <a:p>
            <a:pPr algn="ctr"/>
            <a:r>
              <a:rPr lang="fr-FR" sz="1200" dirty="0">
                <a:solidFill>
                  <a:srgbClr val="104F75"/>
                </a:solidFill>
              </a:rPr>
              <a:t>décider de ne pas faire une activité (verbe)</a:t>
            </a:r>
          </a:p>
        </p:txBody>
      </p:sp>
      <p:sp>
        <p:nvSpPr>
          <p:cNvPr id="14" name="Rounded Rectangle 1">
            <a:extLst>
              <a:ext uri="{FF2B5EF4-FFF2-40B4-BE49-F238E27FC236}">
                <a16:creationId xmlns:a16="http://schemas.microsoft.com/office/drawing/2014/main" id="{0B5520D9-55D9-4E6E-935C-C28226CBF1B5}"/>
              </a:ext>
            </a:extLst>
          </p:cNvPr>
          <p:cNvSpPr/>
          <p:nvPr/>
        </p:nvSpPr>
        <p:spPr>
          <a:xfrm>
            <a:off x="9630581" y="1305370"/>
            <a:ext cx="2015842"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le personnage</a:t>
            </a:r>
          </a:p>
          <a:p>
            <a:pPr algn="ctr"/>
            <a:r>
              <a:rPr lang="fr-FR" sz="1200" dirty="0">
                <a:solidFill>
                  <a:srgbClr val="104F75"/>
                </a:solidFill>
              </a:rPr>
              <a:t>une personne dans un film ou un livre (nom)</a:t>
            </a:r>
          </a:p>
        </p:txBody>
      </p:sp>
      <p:sp>
        <p:nvSpPr>
          <p:cNvPr id="15" name="Rounded Rectangle 1">
            <a:extLst>
              <a:ext uri="{FF2B5EF4-FFF2-40B4-BE49-F238E27FC236}">
                <a16:creationId xmlns:a16="http://schemas.microsoft.com/office/drawing/2014/main" id="{B77F9626-4C22-4421-93A5-8BF33DF882D9}"/>
              </a:ext>
            </a:extLst>
          </p:cNvPr>
          <p:cNvSpPr/>
          <p:nvPr/>
        </p:nvSpPr>
        <p:spPr>
          <a:xfrm>
            <a:off x="2718228" y="1305370"/>
            <a:ext cx="201584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arriver (à)</a:t>
            </a:r>
          </a:p>
          <a:p>
            <a:pPr algn="ctr"/>
            <a:r>
              <a:rPr lang="fr-FR" sz="1200" dirty="0">
                <a:solidFill>
                  <a:srgbClr val="104F75"/>
                </a:solidFill>
              </a:rPr>
              <a:t>faire bien (réussir un examen, par exemple)(verbe)</a:t>
            </a:r>
          </a:p>
        </p:txBody>
      </p:sp>
      <p:sp>
        <p:nvSpPr>
          <p:cNvPr id="16" name="Rounded Rectangle 1">
            <a:extLst>
              <a:ext uri="{FF2B5EF4-FFF2-40B4-BE49-F238E27FC236}">
                <a16:creationId xmlns:a16="http://schemas.microsoft.com/office/drawing/2014/main" id="{38B22801-8E06-412E-BB1B-A45E455F08BB}"/>
              </a:ext>
            </a:extLst>
          </p:cNvPr>
          <p:cNvSpPr/>
          <p:nvPr/>
        </p:nvSpPr>
        <p:spPr>
          <a:xfrm>
            <a:off x="5027618" y="1305370"/>
            <a:ext cx="2015842"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non-binaire</a:t>
            </a:r>
          </a:p>
          <a:p>
            <a:pPr algn="ctr"/>
            <a:r>
              <a:rPr lang="fr-FR" sz="1200" dirty="0">
                <a:solidFill>
                  <a:srgbClr val="104F75"/>
                </a:solidFill>
              </a:rPr>
              <a:t>pas un garçon, pas une fille</a:t>
            </a:r>
          </a:p>
          <a:p>
            <a:pPr algn="ctr"/>
            <a:r>
              <a:rPr lang="fr-FR" sz="1200" dirty="0">
                <a:solidFill>
                  <a:srgbClr val="104F75"/>
                </a:solidFill>
              </a:rPr>
              <a:t>(adjective)</a:t>
            </a:r>
          </a:p>
        </p:txBody>
      </p:sp>
      <p:sp>
        <p:nvSpPr>
          <p:cNvPr id="17" name="Rounded Rectangle 1">
            <a:extLst>
              <a:ext uri="{FF2B5EF4-FFF2-40B4-BE49-F238E27FC236}">
                <a16:creationId xmlns:a16="http://schemas.microsoft.com/office/drawing/2014/main" id="{AF1F22F0-64BD-481C-90F9-730D22E845A8}"/>
              </a:ext>
            </a:extLst>
          </p:cNvPr>
          <p:cNvSpPr/>
          <p:nvPr/>
        </p:nvSpPr>
        <p:spPr>
          <a:xfrm>
            <a:off x="7331733" y="1305370"/>
            <a:ext cx="2015845"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continuer (à/de)</a:t>
            </a:r>
          </a:p>
          <a:p>
            <a:pPr algn="ctr"/>
            <a:r>
              <a:rPr lang="fr-FR" sz="1200" dirty="0">
                <a:solidFill>
                  <a:srgbClr val="104F75"/>
                </a:solidFill>
              </a:rPr>
              <a:t>faire encore la même chose (verbe)</a:t>
            </a:r>
          </a:p>
        </p:txBody>
      </p:sp>
      <p:sp>
        <p:nvSpPr>
          <p:cNvPr id="18" name="Rounded Rectangle 1">
            <a:extLst>
              <a:ext uri="{FF2B5EF4-FFF2-40B4-BE49-F238E27FC236}">
                <a16:creationId xmlns:a16="http://schemas.microsoft.com/office/drawing/2014/main" id="{DDED41B8-43E5-4B44-BAAC-B011466C000B}"/>
              </a:ext>
            </a:extLst>
          </p:cNvPr>
          <p:cNvSpPr/>
          <p:nvPr/>
        </p:nvSpPr>
        <p:spPr>
          <a:xfrm>
            <a:off x="9633212" y="3820018"/>
            <a:ext cx="2015842"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la bise</a:t>
            </a:r>
          </a:p>
          <a:p>
            <a:pPr algn="ctr"/>
            <a:r>
              <a:rPr lang="fr-FR" sz="1200" dirty="0">
                <a:solidFill>
                  <a:srgbClr val="104F75"/>
                </a:solidFill>
              </a:rPr>
              <a:t>on fait ça pour dire bonjour en France (nom)</a:t>
            </a:r>
          </a:p>
        </p:txBody>
      </p:sp>
      <p:sp>
        <p:nvSpPr>
          <p:cNvPr id="19" name="Rounded Rectangle 1">
            <a:extLst>
              <a:ext uri="{FF2B5EF4-FFF2-40B4-BE49-F238E27FC236}">
                <a16:creationId xmlns:a16="http://schemas.microsoft.com/office/drawing/2014/main" id="{282FECDD-53A2-4C21-8A0E-B9DE0C5418C7}"/>
              </a:ext>
            </a:extLst>
          </p:cNvPr>
          <p:cNvSpPr/>
          <p:nvPr/>
        </p:nvSpPr>
        <p:spPr>
          <a:xfrm>
            <a:off x="2718230" y="3820018"/>
            <a:ext cx="2015843"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le masque</a:t>
            </a:r>
          </a:p>
          <a:p>
            <a:pPr algn="ctr"/>
            <a:r>
              <a:rPr lang="fr-FR" sz="1200" dirty="0">
                <a:solidFill>
                  <a:srgbClr val="104F75"/>
                </a:solidFill>
              </a:rPr>
              <a:t>on porte ça pour empêcher une maladie (nom)</a:t>
            </a:r>
          </a:p>
        </p:txBody>
      </p:sp>
      <p:sp>
        <p:nvSpPr>
          <p:cNvPr id="20" name="Rounded Rectangle 1">
            <a:extLst>
              <a:ext uri="{FF2B5EF4-FFF2-40B4-BE49-F238E27FC236}">
                <a16:creationId xmlns:a16="http://schemas.microsoft.com/office/drawing/2014/main" id="{74A3FAD2-CB08-43B1-80D8-61AC19B4BBF7}"/>
              </a:ext>
            </a:extLst>
          </p:cNvPr>
          <p:cNvSpPr/>
          <p:nvPr/>
        </p:nvSpPr>
        <p:spPr>
          <a:xfrm>
            <a:off x="390331" y="3820018"/>
            <a:ext cx="2036989"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l’isolement (f)</a:t>
            </a:r>
          </a:p>
          <a:p>
            <a:pPr algn="ctr"/>
            <a:r>
              <a:rPr lang="fr-FR" sz="1200" dirty="0">
                <a:solidFill>
                  <a:srgbClr val="104F75"/>
                </a:solidFill>
              </a:rPr>
              <a:t>rester seul quand on est malade (nom)</a:t>
            </a:r>
          </a:p>
        </p:txBody>
      </p:sp>
      <p:sp>
        <p:nvSpPr>
          <p:cNvPr id="21" name="Rounded Rectangle 1">
            <a:extLst>
              <a:ext uri="{FF2B5EF4-FFF2-40B4-BE49-F238E27FC236}">
                <a16:creationId xmlns:a16="http://schemas.microsoft.com/office/drawing/2014/main" id="{06329038-8A6C-4DCD-805D-C470BF8D5B8C}"/>
              </a:ext>
            </a:extLst>
          </p:cNvPr>
          <p:cNvSpPr/>
          <p:nvPr/>
        </p:nvSpPr>
        <p:spPr>
          <a:xfrm>
            <a:off x="5024982" y="3820018"/>
            <a:ext cx="2015843"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la pandémie</a:t>
            </a:r>
          </a:p>
          <a:p>
            <a:pPr algn="ctr"/>
            <a:r>
              <a:rPr lang="fr-FR" sz="1200" dirty="0">
                <a:solidFill>
                  <a:srgbClr val="104F75"/>
                </a:solidFill>
              </a:rPr>
              <a:t>une maladie qui est partout dans le monde (nom)</a:t>
            </a:r>
          </a:p>
        </p:txBody>
      </p:sp>
      <p:sp>
        <p:nvSpPr>
          <p:cNvPr id="22" name="Rounded Rectangle 1">
            <a:extLst>
              <a:ext uri="{FF2B5EF4-FFF2-40B4-BE49-F238E27FC236}">
                <a16:creationId xmlns:a16="http://schemas.microsoft.com/office/drawing/2014/main" id="{EA21187C-43E4-4BC4-A9A5-72C8A8D08EA1}"/>
              </a:ext>
            </a:extLst>
          </p:cNvPr>
          <p:cNvSpPr/>
          <p:nvPr/>
        </p:nvSpPr>
        <p:spPr>
          <a:xfrm>
            <a:off x="7331733" y="3820018"/>
            <a:ext cx="2015842"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mondial</a:t>
            </a:r>
          </a:p>
          <a:p>
            <a:pPr algn="ctr"/>
            <a:r>
              <a:rPr lang="fr-FR" sz="1200" dirty="0">
                <a:solidFill>
                  <a:srgbClr val="104F75"/>
                </a:solidFill>
              </a:rPr>
              <a:t>dans tous les pays (adjective)</a:t>
            </a:r>
          </a:p>
        </p:txBody>
      </p:sp>
      <p:sp>
        <p:nvSpPr>
          <p:cNvPr id="23" name="Rounded Rectangle 1">
            <a:extLst>
              <a:ext uri="{FF2B5EF4-FFF2-40B4-BE49-F238E27FC236}">
                <a16:creationId xmlns:a16="http://schemas.microsoft.com/office/drawing/2014/main" id="{DF37E574-6792-46D3-B302-DEEB8C809AC5}"/>
              </a:ext>
            </a:extLst>
          </p:cNvPr>
          <p:cNvSpPr/>
          <p:nvPr/>
        </p:nvSpPr>
        <p:spPr>
          <a:xfrm>
            <a:off x="7331733" y="5104511"/>
            <a:ext cx="2015842"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interdit</a:t>
            </a:r>
          </a:p>
          <a:p>
            <a:pPr algn="ctr"/>
            <a:r>
              <a:rPr lang="fr-FR" sz="1200" dirty="0">
                <a:solidFill>
                  <a:srgbClr val="104F75"/>
                </a:solidFill>
              </a:rPr>
              <a:t>il ne faut pas faire ça (adjective)</a:t>
            </a:r>
          </a:p>
        </p:txBody>
      </p:sp>
      <p:sp>
        <p:nvSpPr>
          <p:cNvPr id="24" name="Rounded Rectangle 1">
            <a:extLst>
              <a:ext uri="{FF2B5EF4-FFF2-40B4-BE49-F238E27FC236}">
                <a16:creationId xmlns:a16="http://schemas.microsoft.com/office/drawing/2014/main" id="{6F8209A7-77E0-4F50-AF36-6DE50BC2F4F7}"/>
              </a:ext>
            </a:extLst>
          </p:cNvPr>
          <p:cNvSpPr/>
          <p:nvPr/>
        </p:nvSpPr>
        <p:spPr>
          <a:xfrm>
            <a:off x="2718228" y="5104511"/>
            <a:ext cx="2015843"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le vol</a:t>
            </a:r>
          </a:p>
          <a:p>
            <a:pPr algn="ctr"/>
            <a:r>
              <a:rPr lang="fr-FR" sz="1200" dirty="0">
                <a:solidFill>
                  <a:srgbClr val="104F75"/>
                </a:solidFill>
              </a:rPr>
              <a:t>prendre sans demander/</a:t>
            </a:r>
            <a:br>
              <a:rPr lang="fr-FR" sz="1200" dirty="0">
                <a:solidFill>
                  <a:srgbClr val="104F75"/>
                </a:solidFill>
              </a:rPr>
            </a:br>
            <a:r>
              <a:rPr lang="fr-FR" sz="1200" dirty="0">
                <a:solidFill>
                  <a:srgbClr val="104F75"/>
                </a:solidFill>
              </a:rPr>
              <a:t>un voyage dans un avion (nom)</a:t>
            </a:r>
          </a:p>
        </p:txBody>
      </p:sp>
      <p:sp>
        <p:nvSpPr>
          <p:cNvPr id="25" name="Rounded Rectangle 1">
            <a:extLst>
              <a:ext uri="{FF2B5EF4-FFF2-40B4-BE49-F238E27FC236}">
                <a16:creationId xmlns:a16="http://schemas.microsoft.com/office/drawing/2014/main" id="{98A27B6A-B024-4B6C-AC09-35C9A54AB28F}"/>
              </a:ext>
            </a:extLst>
          </p:cNvPr>
          <p:cNvSpPr/>
          <p:nvPr/>
        </p:nvSpPr>
        <p:spPr>
          <a:xfrm>
            <a:off x="5024981" y="5104511"/>
            <a:ext cx="2015842"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impossible</a:t>
            </a:r>
          </a:p>
          <a:p>
            <a:pPr algn="ctr"/>
            <a:r>
              <a:rPr lang="fr-FR" sz="1200" dirty="0">
                <a:solidFill>
                  <a:srgbClr val="104F75"/>
                </a:solidFill>
              </a:rPr>
              <a:t>très, très difficile; on ne peut pas faire ça  (adjective)</a:t>
            </a:r>
          </a:p>
        </p:txBody>
      </p:sp>
      <p:sp>
        <p:nvSpPr>
          <p:cNvPr id="26" name="Rounded Rectangle 1">
            <a:extLst>
              <a:ext uri="{FF2B5EF4-FFF2-40B4-BE49-F238E27FC236}">
                <a16:creationId xmlns:a16="http://schemas.microsoft.com/office/drawing/2014/main" id="{F67B8C6A-9776-4FA3-8392-F83C0547DA9F}"/>
              </a:ext>
            </a:extLst>
          </p:cNvPr>
          <p:cNvSpPr/>
          <p:nvPr/>
        </p:nvSpPr>
        <p:spPr>
          <a:xfrm>
            <a:off x="390329" y="5104511"/>
            <a:ext cx="2036989"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nécessaire</a:t>
            </a:r>
          </a:p>
          <a:p>
            <a:pPr algn="ctr"/>
            <a:r>
              <a:rPr lang="fr-FR" sz="1200" dirty="0">
                <a:solidFill>
                  <a:srgbClr val="104F75"/>
                </a:solidFill>
              </a:rPr>
              <a:t>essentiel (adjective)</a:t>
            </a:r>
          </a:p>
        </p:txBody>
      </p:sp>
      <p:sp>
        <p:nvSpPr>
          <p:cNvPr id="27" name="Rounded Rectangle 1">
            <a:extLst>
              <a:ext uri="{FF2B5EF4-FFF2-40B4-BE49-F238E27FC236}">
                <a16:creationId xmlns:a16="http://schemas.microsoft.com/office/drawing/2014/main" id="{B15CE6B1-EC65-47C7-85FD-62F1E29007EB}"/>
              </a:ext>
            </a:extLst>
          </p:cNvPr>
          <p:cNvSpPr/>
          <p:nvPr/>
        </p:nvSpPr>
        <p:spPr>
          <a:xfrm>
            <a:off x="9630581" y="5104511"/>
            <a:ext cx="2015842"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la santé</a:t>
            </a:r>
          </a:p>
          <a:p>
            <a:pPr algn="ctr"/>
            <a:r>
              <a:rPr lang="fr-FR" sz="1200" dirty="0">
                <a:solidFill>
                  <a:srgbClr val="104F75"/>
                </a:solidFill>
              </a:rPr>
              <a:t>n’avoir pas une maladie (nom)</a:t>
            </a:r>
          </a:p>
        </p:txBody>
      </p:sp>
    </p:spTree>
    <p:extLst>
      <p:ext uri="{BB962C8B-B14F-4D97-AF65-F5344CB8AC3E}">
        <p14:creationId xmlns:p14="http://schemas.microsoft.com/office/powerpoint/2010/main" val="307307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07677466"/>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6. le masque</a:t>
                      </a:r>
                    </a:p>
                  </a:txBody>
                  <a:tcPr anchor="ctr">
                    <a:solidFill>
                      <a:schemeClr val="bg1"/>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chemeClr val="bg1"/>
                    </a:solidFill>
                  </a:tcPr>
                </a:tc>
                <a:tc>
                  <a:txBody>
                    <a:bodyPr/>
                    <a:lstStyle/>
                    <a:p>
                      <a:pPr algn="ctr"/>
                      <a:r>
                        <a:rPr lang="en-GB" sz="2300" dirty="0">
                          <a:solidFill>
                            <a:schemeClr val="accent5">
                              <a:lumMod val="50000"/>
                            </a:schemeClr>
                          </a:solidFill>
                        </a:rPr>
                        <a:t>10. essayer (de)</a:t>
                      </a:r>
                    </a:p>
                  </a:txBody>
                  <a:tcPr anchor="ctr">
                    <a:solidFill>
                      <a:schemeClr val="bg1"/>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bg1"/>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bg1"/>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66361568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108591012"/>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rgbClr val="E3EAFD"/>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rgbClr val="E3EAFD"/>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6. le masque</a:t>
                      </a:r>
                    </a:p>
                  </a:txBody>
                  <a:tcPr anchor="ctr">
                    <a:solidFill>
                      <a:schemeClr val="bg1"/>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rgbClr val="E3EAFD"/>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rgbClr val="E3EAFD"/>
                    </a:solidFill>
                  </a:tcPr>
                </a:tc>
                <a:tc>
                  <a:txBody>
                    <a:bodyPr/>
                    <a:lstStyle/>
                    <a:p>
                      <a:pPr algn="ctr"/>
                      <a:r>
                        <a:rPr lang="en-GB" sz="2300" dirty="0">
                          <a:solidFill>
                            <a:schemeClr val="accent5">
                              <a:lumMod val="50000"/>
                            </a:schemeClr>
                          </a:solidFill>
                        </a:rPr>
                        <a:t>10. essayer (de)</a:t>
                      </a:r>
                    </a:p>
                  </a:txBody>
                  <a:tcPr anchor="ctr">
                    <a:solidFill>
                      <a:schemeClr val="bg1"/>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bg1"/>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bg1"/>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rgbClr val="E3EAFD"/>
                    </a:solidFill>
                  </a:tcPr>
                </a:tc>
                <a:extLst>
                  <a:ext uri="{0D108BD9-81ED-4DB2-BD59-A6C34878D82A}">
                    <a16:rowId xmlns:a16="http://schemas.microsoft.com/office/drawing/2014/main" val="166361568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853706942"/>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6. le masque</a:t>
                      </a:r>
                    </a:p>
                  </a:txBody>
                  <a:tcPr anchor="ctr">
                    <a:solidFill>
                      <a:schemeClr val="accent6">
                        <a:lumMod val="20000"/>
                        <a:lumOff val="80000"/>
                      </a:schemeClr>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accent6">
                        <a:lumMod val="20000"/>
                        <a:lumOff val="80000"/>
                      </a:schemeClr>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chemeClr val="bg1"/>
                    </a:solidFill>
                  </a:tcPr>
                </a:tc>
                <a:tc>
                  <a:txBody>
                    <a:bodyPr/>
                    <a:lstStyle/>
                    <a:p>
                      <a:pPr algn="ctr"/>
                      <a:r>
                        <a:rPr lang="en-GB" sz="2300" dirty="0">
                          <a:solidFill>
                            <a:schemeClr val="accent5">
                              <a:lumMod val="50000"/>
                            </a:schemeClr>
                          </a:solidFill>
                        </a:rPr>
                        <a:t>10. essayer (de)</a:t>
                      </a:r>
                    </a:p>
                  </a:txBody>
                  <a:tcPr anchor="ctr">
                    <a:solidFill>
                      <a:schemeClr val="bg1"/>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bg1"/>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bg1"/>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66361568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410941275"/>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accent2">
                        <a:lumMod val="20000"/>
                        <a:lumOff val="80000"/>
                      </a:schemeClr>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6. le masque</a:t>
                      </a:r>
                    </a:p>
                  </a:txBody>
                  <a:tcPr anchor="ctr">
                    <a:solidFill>
                      <a:schemeClr val="bg1"/>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chemeClr val="accent2">
                        <a:lumMod val="20000"/>
                        <a:lumOff val="80000"/>
                      </a:schemeClr>
                    </a:solidFill>
                  </a:tcPr>
                </a:tc>
                <a:tc>
                  <a:txBody>
                    <a:bodyPr/>
                    <a:lstStyle/>
                    <a:p>
                      <a:pPr algn="ctr"/>
                      <a:r>
                        <a:rPr lang="en-GB" sz="2300" dirty="0">
                          <a:solidFill>
                            <a:schemeClr val="accent5">
                              <a:lumMod val="50000"/>
                            </a:schemeClr>
                          </a:solidFill>
                        </a:rPr>
                        <a:t>10. essayer (de)</a:t>
                      </a:r>
                    </a:p>
                  </a:txBody>
                  <a:tcPr anchor="ctr">
                    <a:solidFill>
                      <a:schemeClr val="accent2">
                        <a:lumMod val="20000"/>
                        <a:lumOff val="80000"/>
                      </a:schemeClr>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bg1"/>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bg1"/>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663615680"/>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246626666"/>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chemeClr val="accent6">
                        <a:lumMod val="20000"/>
                        <a:lumOff val="80000"/>
                      </a:schemeClr>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6. le masque</a:t>
                      </a:r>
                    </a:p>
                  </a:txBody>
                  <a:tcPr anchor="ctr">
                    <a:solidFill>
                      <a:schemeClr val="bg1"/>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chemeClr val="bg1"/>
                    </a:solidFill>
                  </a:tcPr>
                </a:tc>
                <a:tc>
                  <a:txBody>
                    <a:bodyPr/>
                    <a:lstStyle/>
                    <a:p>
                      <a:pPr algn="ctr"/>
                      <a:r>
                        <a:rPr lang="en-GB" sz="2300" dirty="0">
                          <a:solidFill>
                            <a:schemeClr val="accent5">
                              <a:lumMod val="50000"/>
                            </a:schemeClr>
                          </a:solidFill>
                        </a:rPr>
                        <a:t>10. essayer (de)</a:t>
                      </a:r>
                    </a:p>
                  </a:txBody>
                  <a:tcPr anchor="ctr">
                    <a:solidFill>
                      <a:schemeClr val="bg1"/>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accent6">
                        <a:lumMod val="20000"/>
                        <a:lumOff val="80000"/>
                      </a:schemeClr>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bg1"/>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bg1"/>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663615680"/>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3393901744"/>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chemeClr val="accent4">
                        <a:lumMod val="20000"/>
                        <a:lumOff val="80000"/>
                      </a:schemeClr>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6. le masque</a:t>
                      </a:r>
                    </a:p>
                  </a:txBody>
                  <a:tcPr anchor="ctr">
                    <a:solidFill>
                      <a:schemeClr val="accent4">
                        <a:lumMod val="20000"/>
                        <a:lumOff val="80000"/>
                      </a:schemeClr>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chemeClr val="bg1"/>
                    </a:solidFill>
                  </a:tcPr>
                </a:tc>
                <a:tc>
                  <a:txBody>
                    <a:bodyPr/>
                    <a:lstStyle/>
                    <a:p>
                      <a:pPr algn="ctr"/>
                      <a:r>
                        <a:rPr lang="en-GB" sz="2300" dirty="0">
                          <a:solidFill>
                            <a:schemeClr val="accent5">
                              <a:lumMod val="50000"/>
                            </a:schemeClr>
                          </a:solidFill>
                        </a:rPr>
                        <a:t>10. essayer (de)</a:t>
                      </a:r>
                    </a:p>
                  </a:txBody>
                  <a:tcPr anchor="ctr">
                    <a:solidFill>
                      <a:schemeClr val="bg1"/>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accent4">
                        <a:lumMod val="20000"/>
                        <a:lumOff val="80000"/>
                      </a:schemeClr>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accent4">
                        <a:lumMod val="20000"/>
                        <a:lumOff val="80000"/>
                      </a:schemeClr>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accent4">
                        <a:lumMod val="20000"/>
                        <a:lumOff val="80000"/>
                      </a:schemeClr>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bg1"/>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663615680"/>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090743673"/>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accent1">
                        <a:lumMod val="20000"/>
                        <a:lumOff val="80000"/>
                      </a:schemeClr>
                    </a:solidFill>
                  </a:tcPr>
                </a:tc>
                <a:tc>
                  <a:txBody>
                    <a:bodyPr/>
                    <a:lstStyle/>
                    <a:p>
                      <a:pPr algn="ctr"/>
                      <a:r>
                        <a:rPr lang="en-GB" sz="2300" dirty="0">
                          <a:solidFill>
                            <a:schemeClr val="accent5">
                              <a:lumMod val="50000"/>
                            </a:schemeClr>
                          </a:solidFill>
                        </a:rPr>
                        <a:t>6. le masque</a:t>
                      </a:r>
                    </a:p>
                  </a:txBody>
                  <a:tcPr anchor="ctr">
                    <a:solidFill>
                      <a:schemeClr val="bg1"/>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chemeClr val="accent1">
                        <a:lumMod val="20000"/>
                        <a:lumOff val="80000"/>
                      </a:schemeClr>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chemeClr val="bg1"/>
                    </a:solidFill>
                  </a:tcPr>
                </a:tc>
                <a:tc>
                  <a:txBody>
                    <a:bodyPr/>
                    <a:lstStyle/>
                    <a:p>
                      <a:pPr algn="ctr"/>
                      <a:r>
                        <a:rPr lang="en-GB" sz="2300" dirty="0">
                          <a:solidFill>
                            <a:schemeClr val="accent5">
                              <a:lumMod val="50000"/>
                            </a:schemeClr>
                          </a:solidFill>
                        </a:rPr>
                        <a:t>10. essayer (de)</a:t>
                      </a:r>
                    </a:p>
                  </a:txBody>
                  <a:tcPr anchor="ctr">
                    <a:solidFill>
                      <a:schemeClr val="bg1"/>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bg1"/>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accent1">
                        <a:lumMod val="20000"/>
                        <a:lumOff val="80000"/>
                      </a:schemeClr>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663615680"/>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392752196"/>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chemeClr val="accent5">
                              <a:lumMod val="50000"/>
                            </a:schemeClr>
                          </a:solidFill>
                        </a:rPr>
                        <a:t>1. le </a:t>
                      </a:r>
                      <a:r>
                        <a:rPr lang="en-GB" sz="2300" dirty="0" err="1">
                          <a:solidFill>
                            <a:schemeClr val="accent5">
                              <a:lumMod val="50000"/>
                            </a:schemeClr>
                          </a:solidFill>
                        </a:rPr>
                        <a:t>vol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2</a:t>
                      </a:r>
                      <a:r>
                        <a:rPr lang="en-GB" sz="2300">
                          <a:solidFill>
                            <a:schemeClr val="accent5">
                              <a:lumMod val="50000"/>
                            </a:schemeClr>
                          </a:solidFill>
                        </a:rPr>
                        <a:t>. continuer (à/de)</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3. </a:t>
                      </a:r>
                      <a:r>
                        <a:rPr lang="en-GB" sz="2300" dirty="0" err="1">
                          <a:solidFill>
                            <a:schemeClr val="accent5">
                              <a:lumMod val="50000"/>
                            </a:schemeClr>
                          </a:solidFill>
                        </a:rPr>
                        <a:t>mondial</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4. </a:t>
                      </a:r>
                      <a:r>
                        <a:rPr lang="en-GB" sz="2300" dirty="0" err="1">
                          <a:solidFill>
                            <a:schemeClr val="accent5">
                              <a:lumMod val="50000"/>
                            </a:schemeClr>
                          </a:solidFill>
                        </a:rPr>
                        <a:t>nécessaire</a:t>
                      </a:r>
                      <a:endParaRPr lang="en-GB" sz="2300" dirty="0">
                        <a:solidFill>
                          <a:schemeClr val="accent5">
                            <a:lumMod val="50000"/>
                          </a:schemeClr>
                        </a:solidFill>
                      </a:endParaRPr>
                    </a:p>
                  </a:txBody>
                  <a:tcPr anchor="ctr">
                    <a:solidFill>
                      <a:schemeClr val="bg2"/>
                    </a:solidFill>
                  </a:tcPr>
                </a:tc>
                <a:extLst>
                  <a:ext uri="{0D108BD9-81ED-4DB2-BD59-A6C34878D82A}">
                    <a16:rowId xmlns:a16="http://schemas.microsoft.com/office/drawing/2014/main" val="1772243324"/>
                  </a:ext>
                </a:extLst>
              </a:tr>
              <a:tr h="923212">
                <a:tc>
                  <a:txBody>
                    <a:bodyPr/>
                    <a:lstStyle/>
                    <a:p>
                      <a:pPr algn="ctr"/>
                      <a:r>
                        <a:rPr lang="en-GB" sz="2300" dirty="0">
                          <a:solidFill>
                            <a:schemeClr val="accent5">
                              <a:lumMod val="50000"/>
                            </a:schemeClr>
                          </a:solidFill>
                        </a:rPr>
                        <a:t>5. </a:t>
                      </a:r>
                      <a:r>
                        <a:rPr lang="en-GB" sz="2300" dirty="0" err="1">
                          <a:solidFill>
                            <a:schemeClr val="accent5">
                              <a:lumMod val="50000"/>
                            </a:schemeClr>
                          </a:solidFill>
                        </a:rPr>
                        <a:t>interdit</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6. le masque</a:t>
                      </a:r>
                    </a:p>
                  </a:txBody>
                  <a:tcPr anchor="ctr">
                    <a:solidFill>
                      <a:schemeClr val="bg1"/>
                    </a:solidFill>
                  </a:tcPr>
                </a:tc>
                <a:tc>
                  <a:txBody>
                    <a:bodyPr/>
                    <a:lstStyle/>
                    <a:p>
                      <a:pPr algn="ctr"/>
                      <a:r>
                        <a:rPr lang="en-GB" sz="2300" dirty="0">
                          <a:solidFill>
                            <a:schemeClr val="accent5">
                              <a:lumMod val="50000"/>
                            </a:schemeClr>
                          </a:solidFill>
                        </a:rPr>
                        <a:t>7. </a:t>
                      </a:r>
                      <a:r>
                        <a:rPr lang="en-GB" sz="2300" dirty="0" err="1">
                          <a:solidFill>
                            <a:schemeClr val="accent5">
                              <a:lumMod val="50000"/>
                            </a:schemeClr>
                          </a:solidFill>
                        </a:rPr>
                        <a:t>annuler</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8. la </a:t>
                      </a:r>
                      <a:r>
                        <a:rPr lang="en-GB" sz="2300" dirty="0" err="1">
                          <a:solidFill>
                            <a:schemeClr val="accent5">
                              <a:lumMod val="50000"/>
                            </a:schemeClr>
                          </a:solidFill>
                        </a:rPr>
                        <a:t>bise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chemeClr val="accent5">
                              <a:lumMod val="50000"/>
                            </a:schemeClr>
                          </a:solidFill>
                        </a:rPr>
                        <a:t>9. </a:t>
                      </a:r>
                      <a:r>
                        <a:rPr lang="en-GB" sz="2300" dirty="0" err="1">
                          <a:solidFill>
                            <a:schemeClr val="accent5">
                              <a:lumMod val="50000"/>
                            </a:schemeClr>
                          </a:solidFill>
                        </a:rPr>
                        <a:t>arriver</a:t>
                      </a:r>
                      <a:r>
                        <a:rPr lang="en-GB" sz="2300" dirty="0">
                          <a:solidFill>
                            <a:schemeClr val="accent5">
                              <a:lumMod val="50000"/>
                            </a:schemeClr>
                          </a:solidFill>
                        </a:rPr>
                        <a:t> à</a:t>
                      </a:r>
                    </a:p>
                  </a:txBody>
                  <a:tcPr anchor="ctr">
                    <a:solidFill>
                      <a:schemeClr val="bg1"/>
                    </a:solidFill>
                  </a:tcPr>
                </a:tc>
                <a:tc>
                  <a:txBody>
                    <a:bodyPr/>
                    <a:lstStyle/>
                    <a:p>
                      <a:pPr algn="ctr"/>
                      <a:r>
                        <a:rPr lang="en-GB" sz="2300" dirty="0">
                          <a:solidFill>
                            <a:schemeClr val="accent5">
                              <a:lumMod val="50000"/>
                            </a:schemeClr>
                          </a:solidFill>
                        </a:rPr>
                        <a:t>10. essayer (de)</a:t>
                      </a:r>
                    </a:p>
                  </a:txBody>
                  <a:tcPr anchor="ctr">
                    <a:solidFill>
                      <a:schemeClr val="bg1"/>
                    </a:solidFill>
                  </a:tcPr>
                </a:tc>
                <a:tc>
                  <a:txBody>
                    <a:bodyPr/>
                    <a:lstStyle/>
                    <a:p>
                      <a:pPr algn="ctr"/>
                      <a:r>
                        <a:rPr lang="en-GB" sz="2300" dirty="0">
                          <a:solidFill>
                            <a:schemeClr val="accent5">
                              <a:lumMod val="50000"/>
                            </a:schemeClr>
                          </a:solidFill>
                        </a:rPr>
                        <a:t>11. le </a:t>
                      </a:r>
                      <a:r>
                        <a:rPr lang="en-GB" sz="2300" dirty="0" err="1">
                          <a:solidFill>
                            <a:schemeClr val="accent5">
                              <a:lumMod val="50000"/>
                            </a:schemeClr>
                          </a:solidFill>
                        </a:rPr>
                        <a:t>vaccin</a:t>
                      </a:r>
                      <a:endParaRPr lang="en-GB" sz="2300" dirty="0">
                        <a:solidFill>
                          <a:schemeClr val="accent5">
                            <a:lumMod val="50000"/>
                          </a:schemeClr>
                        </a:solidFill>
                      </a:endParaRPr>
                    </a:p>
                  </a:txBody>
                  <a:tcPr anchor="ctr">
                    <a:solidFill>
                      <a:schemeClr val="bg1"/>
                    </a:solidFill>
                  </a:tcPr>
                </a:tc>
                <a:tc>
                  <a:txBody>
                    <a:bodyPr/>
                    <a:lstStyle/>
                    <a:p>
                      <a:pPr algn="ctr"/>
                      <a:r>
                        <a:rPr lang="en-GB" sz="2300" dirty="0">
                          <a:solidFill>
                            <a:schemeClr val="accent5">
                              <a:lumMod val="50000"/>
                            </a:schemeClr>
                          </a:solidFill>
                        </a:rPr>
                        <a:t>12. la </a:t>
                      </a:r>
                      <a:r>
                        <a:rPr lang="en-GB" sz="2300" dirty="0" err="1">
                          <a:solidFill>
                            <a:schemeClr val="accent5">
                              <a:lumMod val="50000"/>
                            </a:schemeClr>
                          </a:solidFill>
                        </a:rPr>
                        <a:t>pandémie</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2308961170"/>
                  </a:ext>
                </a:extLst>
              </a:tr>
              <a:tr h="923212">
                <a:tc>
                  <a:txBody>
                    <a:bodyPr/>
                    <a:lstStyle/>
                    <a:p>
                      <a:pPr algn="ctr"/>
                      <a:r>
                        <a:rPr lang="en-GB" sz="2300" dirty="0">
                          <a:solidFill>
                            <a:schemeClr val="accent5">
                              <a:lumMod val="50000"/>
                            </a:schemeClr>
                          </a:solidFill>
                        </a:rPr>
                        <a:t>13. </a:t>
                      </a:r>
                      <a:r>
                        <a:rPr lang="en-GB" sz="2300" dirty="0" err="1">
                          <a:solidFill>
                            <a:schemeClr val="accent5">
                              <a:lumMod val="50000"/>
                            </a:schemeClr>
                          </a:solidFill>
                        </a:rPr>
                        <a:t>l'isolement</a:t>
                      </a:r>
                      <a:r>
                        <a:rPr lang="en-GB" sz="2300" dirty="0">
                          <a:solidFill>
                            <a:schemeClr val="accent5">
                              <a:lumMod val="50000"/>
                            </a:schemeClr>
                          </a:solidFill>
                        </a:rPr>
                        <a:t> (m.)</a:t>
                      </a:r>
                    </a:p>
                  </a:txBody>
                  <a:tcPr anchor="ctr">
                    <a:solidFill>
                      <a:schemeClr val="bg1"/>
                    </a:solidFill>
                  </a:tcPr>
                </a:tc>
                <a:tc>
                  <a:txBody>
                    <a:bodyPr/>
                    <a:lstStyle/>
                    <a:p>
                      <a:pPr algn="ctr"/>
                      <a:r>
                        <a:rPr lang="en-GB" sz="2300" dirty="0">
                          <a:solidFill>
                            <a:schemeClr val="accent5">
                              <a:lumMod val="50000"/>
                            </a:schemeClr>
                          </a:solidFill>
                        </a:rPr>
                        <a:t>14. </a:t>
                      </a:r>
                      <a:r>
                        <a:rPr lang="en-GB" sz="2300" dirty="0" err="1">
                          <a:solidFill>
                            <a:schemeClr val="accent5">
                              <a:lumMod val="50000"/>
                            </a:schemeClr>
                          </a:solidFill>
                        </a:rPr>
                        <a:t>décider</a:t>
                      </a:r>
                      <a:r>
                        <a:rPr lang="en-GB" sz="2300" dirty="0">
                          <a:solidFill>
                            <a:schemeClr val="accent5">
                              <a:lumMod val="50000"/>
                            </a:schemeClr>
                          </a:solidFill>
                        </a:rPr>
                        <a:t> (de)</a:t>
                      </a:r>
                    </a:p>
                  </a:txBody>
                  <a:tcPr anchor="ctr">
                    <a:solidFill>
                      <a:schemeClr val="bg1"/>
                    </a:solidFill>
                  </a:tcPr>
                </a:tc>
                <a:tc>
                  <a:txBody>
                    <a:bodyPr/>
                    <a:lstStyle/>
                    <a:p>
                      <a:pPr algn="ctr"/>
                      <a:r>
                        <a:rPr lang="en-GB" sz="2300" dirty="0">
                          <a:solidFill>
                            <a:schemeClr val="accent5">
                              <a:lumMod val="50000"/>
                            </a:schemeClr>
                          </a:solidFill>
                        </a:rPr>
                        <a:t>15. impossible</a:t>
                      </a:r>
                    </a:p>
                  </a:txBody>
                  <a:tcPr anchor="ctr">
                    <a:solidFill>
                      <a:schemeClr val="bg1"/>
                    </a:solidFill>
                  </a:tcPr>
                </a:tc>
                <a:tc>
                  <a:txBody>
                    <a:bodyPr/>
                    <a:lstStyle/>
                    <a:p>
                      <a:pPr algn="ctr"/>
                      <a:r>
                        <a:rPr lang="en-GB" sz="2300" dirty="0">
                          <a:solidFill>
                            <a:schemeClr val="accent5">
                              <a:lumMod val="50000"/>
                            </a:schemeClr>
                          </a:solidFill>
                        </a:rPr>
                        <a:t>16. </a:t>
                      </a:r>
                      <a:r>
                        <a:rPr lang="en-GB" sz="2300" dirty="0" err="1">
                          <a:solidFill>
                            <a:schemeClr val="accent5">
                              <a:lumMod val="50000"/>
                            </a:schemeClr>
                          </a:solidFill>
                        </a:rPr>
                        <a:t>voler</a:t>
                      </a:r>
                      <a:endParaRPr lang="en-GB" sz="2300" dirty="0">
                        <a:solidFill>
                          <a:schemeClr val="accent5">
                            <a:lumMod val="50000"/>
                          </a:schemeClr>
                        </a:solidFill>
                      </a:endParaRPr>
                    </a:p>
                  </a:txBody>
                  <a:tcPr anchor="ctr">
                    <a:solidFill>
                      <a:schemeClr val="bg1"/>
                    </a:solidFill>
                  </a:tcPr>
                </a:tc>
                <a:extLst>
                  <a:ext uri="{0D108BD9-81ED-4DB2-BD59-A6C34878D82A}">
                    <a16:rowId xmlns:a16="http://schemas.microsoft.com/office/drawing/2014/main" val="1663615680"/>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3742796651"/>
              </p:ext>
            </p:extLst>
          </p:nvPr>
        </p:nvGraphicFramePr>
        <p:xfrm>
          <a:off x="362688" y="2167200"/>
          <a:ext cx="11547232" cy="3692848"/>
        </p:xfrm>
        <a:graphic>
          <a:graphicData uri="http://schemas.openxmlformats.org/drawingml/2006/table">
            <a:tbl>
              <a:tblPr firstRow="1" bandRow="1">
                <a:tableStyleId>{5940675A-B579-460E-94D1-54222C63F5DA}</a:tableStyleId>
              </a:tblPr>
              <a:tblGrid>
                <a:gridCol w="2886808">
                  <a:extLst>
                    <a:ext uri="{9D8B030D-6E8A-4147-A177-3AD203B41FA5}">
                      <a16:colId xmlns:a16="http://schemas.microsoft.com/office/drawing/2014/main" val="2055693734"/>
                    </a:ext>
                  </a:extLst>
                </a:gridCol>
                <a:gridCol w="2886808">
                  <a:extLst>
                    <a:ext uri="{9D8B030D-6E8A-4147-A177-3AD203B41FA5}">
                      <a16:colId xmlns:a16="http://schemas.microsoft.com/office/drawing/2014/main" val="3220966948"/>
                    </a:ext>
                  </a:extLst>
                </a:gridCol>
                <a:gridCol w="2886808">
                  <a:extLst>
                    <a:ext uri="{9D8B030D-6E8A-4147-A177-3AD203B41FA5}">
                      <a16:colId xmlns:a16="http://schemas.microsoft.com/office/drawing/2014/main" val="2430810531"/>
                    </a:ext>
                  </a:extLst>
                </a:gridCol>
                <a:gridCol w="2886808">
                  <a:extLst>
                    <a:ext uri="{9D8B030D-6E8A-4147-A177-3AD203B41FA5}">
                      <a16:colId xmlns:a16="http://schemas.microsoft.com/office/drawing/2014/main" val="3728268170"/>
                    </a:ext>
                  </a:extLst>
                </a:gridCol>
              </a:tblGrid>
              <a:tr h="923212">
                <a:tc>
                  <a:txBody>
                    <a:bodyPr/>
                    <a:lstStyle/>
                    <a:p>
                      <a:pPr algn="ctr"/>
                      <a:r>
                        <a:rPr lang="en-GB" sz="2300" dirty="0">
                          <a:solidFill>
                            <a:srgbClr val="104F75"/>
                          </a:solidFill>
                        </a:rPr>
                        <a:t>1. le </a:t>
                      </a:r>
                      <a:r>
                        <a:rPr lang="fr-FR" sz="2300" noProof="0" dirty="0">
                          <a:solidFill>
                            <a:srgbClr val="104F75"/>
                          </a:solidFill>
                        </a:rPr>
                        <a:t>vol</a:t>
                      </a:r>
                    </a:p>
                  </a:txBody>
                  <a:tcPr anchor="ctr">
                    <a:solidFill>
                      <a:schemeClr val="bg1"/>
                    </a:solidFill>
                  </a:tcPr>
                </a:tc>
                <a:tc>
                  <a:txBody>
                    <a:bodyPr/>
                    <a:lstStyle/>
                    <a:p>
                      <a:pPr algn="ctr"/>
                      <a:r>
                        <a:rPr lang="en-GB" sz="2300" dirty="0">
                          <a:solidFill>
                            <a:srgbClr val="104F75"/>
                          </a:solidFill>
                        </a:rPr>
                        <a:t>2. continuer (à/de)</a:t>
                      </a:r>
                    </a:p>
                  </a:txBody>
                  <a:tcPr anchor="ctr">
                    <a:solidFill>
                      <a:schemeClr val="bg1"/>
                    </a:solidFill>
                  </a:tcPr>
                </a:tc>
                <a:tc>
                  <a:txBody>
                    <a:bodyPr/>
                    <a:lstStyle/>
                    <a:p>
                      <a:pPr algn="ctr"/>
                      <a:r>
                        <a:rPr lang="en-GB" sz="2300" dirty="0">
                          <a:solidFill>
                            <a:srgbClr val="104F75"/>
                          </a:solidFill>
                        </a:rPr>
                        <a:t>3. </a:t>
                      </a:r>
                      <a:r>
                        <a:rPr lang="fr-FR" sz="2300" noProof="0" dirty="0">
                          <a:solidFill>
                            <a:srgbClr val="104F75"/>
                          </a:solidFill>
                        </a:rPr>
                        <a:t>mondial</a:t>
                      </a:r>
                    </a:p>
                  </a:txBody>
                  <a:tcPr anchor="ctr">
                    <a:solidFill>
                      <a:schemeClr val="bg1"/>
                    </a:solidFill>
                  </a:tcPr>
                </a:tc>
                <a:tc>
                  <a:txBody>
                    <a:bodyPr/>
                    <a:lstStyle/>
                    <a:p>
                      <a:pPr algn="ctr"/>
                      <a:r>
                        <a:rPr lang="en-GB" sz="2300" dirty="0">
                          <a:solidFill>
                            <a:srgbClr val="104F75"/>
                          </a:solidFill>
                        </a:rPr>
                        <a:t>4. </a:t>
                      </a:r>
                      <a:r>
                        <a:rPr lang="fr-FR" sz="2300" noProof="0" dirty="0">
                          <a:solidFill>
                            <a:srgbClr val="104F75"/>
                          </a:solidFill>
                        </a:rPr>
                        <a:t>nécessaire</a:t>
                      </a:r>
                    </a:p>
                  </a:txBody>
                  <a:tcPr anchor="ctr">
                    <a:solidFill>
                      <a:schemeClr val="bg1"/>
                    </a:solidFill>
                  </a:tcPr>
                </a:tc>
                <a:extLst>
                  <a:ext uri="{0D108BD9-81ED-4DB2-BD59-A6C34878D82A}">
                    <a16:rowId xmlns:a16="http://schemas.microsoft.com/office/drawing/2014/main" val="1772243324"/>
                  </a:ext>
                </a:extLst>
              </a:tr>
              <a:tr h="923212">
                <a:tc>
                  <a:txBody>
                    <a:bodyPr/>
                    <a:lstStyle/>
                    <a:p>
                      <a:pPr algn="ctr"/>
                      <a:r>
                        <a:rPr lang="en-GB" sz="2300" dirty="0">
                          <a:solidFill>
                            <a:srgbClr val="104F75"/>
                          </a:solidFill>
                        </a:rPr>
                        <a:t>5. </a:t>
                      </a:r>
                      <a:r>
                        <a:rPr lang="fr-FR" sz="2300" noProof="0" dirty="0">
                          <a:solidFill>
                            <a:srgbClr val="104F75"/>
                          </a:solidFill>
                        </a:rPr>
                        <a:t>interdit</a:t>
                      </a:r>
                    </a:p>
                  </a:txBody>
                  <a:tcPr anchor="ctr">
                    <a:solidFill>
                      <a:schemeClr val="bg1"/>
                    </a:solidFill>
                  </a:tcPr>
                </a:tc>
                <a:tc>
                  <a:txBody>
                    <a:bodyPr/>
                    <a:lstStyle/>
                    <a:p>
                      <a:pPr algn="ctr"/>
                      <a:r>
                        <a:rPr lang="en-GB" sz="2300" dirty="0">
                          <a:solidFill>
                            <a:srgbClr val="104F75"/>
                          </a:solidFill>
                        </a:rPr>
                        <a:t>6. le masque</a:t>
                      </a:r>
                    </a:p>
                  </a:txBody>
                  <a:tcPr anchor="ctr">
                    <a:solidFill>
                      <a:schemeClr val="bg1"/>
                    </a:solidFill>
                  </a:tcPr>
                </a:tc>
                <a:tc>
                  <a:txBody>
                    <a:bodyPr/>
                    <a:lstStyle/>
                    <a:p>
                      <a:pPr algn="ctr"/>
                      <a:r>
                        <a:rPr lang="en-GB" sz="2300" dirty="0">
                          <a:solidFill>
                            <a:srgbClr val="104F75"/>
                          </a:solidFill>
                        </a:rPr>
                        <a:t>7. </a:t>
                      </a:r>
                      <a:r>
                        <a:rPr lang="fr-FR" sz="2300" noProof="0" dirty="0">
                          <a:solidFill>
                            <a:srgbClr val="104F75"/>
                          </a:solidFill>
                        </a:rPr>
                        <a:t>annuler</a:t>
                      </a:r>
                    </a:p>
                  </a:txBody>
                  <a:tcPr anchor="ctr">
                    <a:solidFill>
                      <a:schemeClr val="bg1"/>
                    </a:solidFill>
                  </a:tcPr>
                </a:tc>
                <a:tc>
                  <a:txBody>
                    <a:bodyPr/>
                    <a:lstStyle/>
                    <a:p>
                      <a:pPr algn="ctr"/>
                      <a:r>
                        <a:rPr lang="en-GB" sz="2300" dirty="0">
                          <a:solidFill>
                            <a:srgbClr val="104F75"/>
                          </a:solidFill>
                        </a:rPr>
                        <a:t>8. la </a:t>
                      </a:r>
                      <a:r>
                        <a:rPr lang="fr-FR" sz="2300" noProof="0" dirty="0">
                          <a:solidFill>
                            <a:srgbClr val="104F75"/>
                          </a:solidFill>
                        </a:rPr>
                        <a:t>bise</a:t>
                      </a:r>
                    </a:p>
                  </a:txBody>
                  <a:tcPr anchor="ctr">
                    <a:solidFill>
                      <a:schemeClr val="bg1"/>
                    </a:solidFill>
                  </a:tcPr>
                </a:tc>
                <a:extLst>
                  <a:ext uri="{0D108BD9-81ED-4DB2-BD59-A6C34878D82A}">
                    <a16:rowId xmlns:a16="http://schemas.microsoft.com/office/drawing/2014/main" val="2758009604"/>
                  </a:ext>
                </a:extLst>
              </a:tr>
              <a:tr h="923212">
                <a:tc>
                  <a:txBody>
                    <a:bodyPr/>
                    <a:lstStyle/>
                    <a:p>
                      <a:pPr algn="ctr"/>
                      <a:r>
                        <a:rPr lang="en-GB" sz="2300" dirty="0">
                          <a:solidFill>
                            <a:srgbClr val="104F75"/>
                          </a:solidFill>
                        </a:rPr>
                        <a:t>9. </a:t>
                      </a:r>
                      <a:r>
                        <a:rPr lang="fr-FR" sz="2300" noProof="0" dirty="0">
                          <a:solidFill>
                            <a:srgbClr val="104F75"/>
                          </a:solidFill>
                        </a:rPr>
                        <a:t>arriver</a:t>
                      </a:r>
                      <a:r>
                        <a:rPr lang="en-GB" sz="2300" dirty="0">
                          <a:solidFill>
                            <a:srgbClr val="104F75"/>
                          </a:solidFill>
                        </a:rPr>
                        <a:t> à</a:t>
                      </a:r>
                    </a:p>
                  </a:txBody>
                  <a:tcPr anchor="ctr">
                    <a:solidFill>
                      <a:srgbClr val="FCECE8"/>
                    </a:solidFill>
                  </a:tcPr>
                </a:tc>
                <a:tc>
                  <a:txBody>
                    <a:bodyPr/>
                    <a:lstStyle/>
                    <a:p>
                      <a:pPr algn="ctr"/>
                      <a:r>
                        <a:rPr lang="en-GB" sz="2300" dirty="0">
                          <a:solidFill>
                            <a:srgbClr val="104F75"/>
                          </a:solidFill>
                        </a:rPr>
                        <a:t>10. essayer (de)</a:t>
                      </a:r>
                    </a:p>
                  </a:txBody>
                  <a:tcPr anchor="ctr">
                    <a:solidFill>
                      <a:schemeClr val="bg1"/>
                    </a:solidFill>
                  </a:tcPr>
                </a:tc>
                <a:tc>
                  <a:txBody>
                    <a:bodyPr/>
                    <a:lstStyle/>
                    <a:p>
                      <a:pPr algn="ctr"/>
                      <a:r>
                        <a:rPr lang="en-GB" sz="2300" dirty="0">
                          <a:solidFill>
                            <a:srgbClr val="104F75"/>
                          </a:solidFill>
                        </a:rPr>
                        <a:t>11. le </a:t>
                      </a:r>
                      <a:r>
                        <a:rPr lang="fr-FR" sz="2300" noProof="0" dirty="0">
                          <a:solidFill>
                            <a:srgbClr val="104F75"/>
                          </a:solidFill>
                        </a:rPr>
                        <a:t>vaccin</a:t>
                      </a:r>
                    </a:p>
                  </a:txBody>
                  <a:tcPr anchor="ctr">
                    <a:solidFill>
                      <a:schemeClr val="bg1"/>
                    </a:solidFill>
                  </a:tcPr>
                </a:tc>
                <a:tc>
                  <a:txBody>
                    <a:bodyPr/>
                    <a:lstStyle/>
                    <a:p>
                      <a:pPr algn="ctr"/>
                      <a:r>
                        <a:rPr lang="en-GB" sz="2300" dirty="0">
                          <a:solidFill>
                            <a:srgbClr val="104F75"/>
                          </a:solidFill>
                        </a:rPr>
                        <a:t>12. la </a:t>
                      </a:r>
                      <a:r>
                        <a:rPr lang="fr-FR" sz="2300" noProof="0" dirty="0">
                          <a:solidFill>
                            <a:srgbClr val="104F75"/>
                          </a:solidFill>
                        </a:rPr>
                        <a:t>pandémie</a:t>
                      </a:r>
                    </a:p>
                  </a:txBody>
                  <a:tcPr anchor="ctr">
                    <a:solidFill>
                      <a:schemeClr val="bg1"/>
                    </a:solidFill>
                  </a:tcPr>
                </a:tc>
                <a:extLst>
                  <a:ext uri="{0D108BD9-81ED-4DB2-BD59-A6C34878D82A}">
                    <a16:rowId xmlns:a16="http://schemas.microsoft.com/office/drawing/2014/main" val="2308961170"/>
                  </a:ext>
                </a:extLst>
              </a:tr>
              <a:tr h="923212">
                <a:tc>
                  <a:txBody>
                    <a:bodyPr/>
                    <a:lstStyle/>
                    <a:p>
                      <a:pPr algn="ctr"/>
                      <a:r>
                        <a:rPr lang="en-GB" sz="2300" dirty="0">
                          <a:solidFill>
                            <a:srgbClr val="104F75"/>
                          </a:solidFill>
                        </a:rPr>
                        <a:t>13. </a:t>
                      </a:r>
                      <a:r>
                        <a:rPr lang="fr-FR" sz="2300" noProof="0" dirty="0">
                          <a:solidFill>
                            <a:srgbClr val="104F75"/>
                          </a:solidFill>
                        </a:rPr>
                        <a:t>l'isolement</a:t>
                      </a:r>
                      <a:r>
                        <a:rPr lang="en-GB" sz="2300" dirty="0">
                          <a:solidFill>
                            <a:srgbClr val="104F75"/>
                          </a:solidFill>
                        </a:rPr>
                        <a:t> (m.)</a:t>
                      </a:r>
                    </a:p>
                  </a:txBody>
                  <a:tcPr anchor="ctr">
                    <a:solidFill>
                      <a:schemeClr val="bg1"/>
                    </a:solidFill>
                  </a:tcPr>
                </a:tc>
                <a:tc>
                  <a:txBody>
                    <a:bodyPr/>
                    <a:lstStyle/>
                    <a:p>
                      <a:pPr algn="ctr"/>
                      <a:r>
                        <a:rPr lang="en-GB" sz="2300" dirty="0">
                          <a:solidFill>
                            <a:srgbClr val="104F75"/>
                          </a:solidFill>
                        </a:rPr>
                        <a:t>14. </a:t>
                      </a:r>
                      <a:r>
                        <a:rPr lang="fr-FR" sz="2300" noProof="0" dirty="0">
                          <a:solidFill>
                            <a:srgbClr val="104F75"/>
                          </a:solidFill>
                        </a:rPr>
                        <a:t>décider</a:t>
                      </a:r>
                      <a:r>
                        <a:rPr lang="en-GB" sz="2300" dirty="0">
                          <a:solidFill>
                            <a:srgbClr val="104F75"/>
                          </a:solidFill>
                        </a:rPr>
                        <a:t> (de)</a:t>
                      </a:r>
                    </a:p>
                  </a:txBody>
                  <a:tcPr anchor="ctr">
                    <a:solidFill>
                      <a:srgbClr val="FCECE8"/>
                    </a:solidFill>
                  </a:tcPr>
                </a:tc>
                <a:tc>
                  <a:txBody>
                    <a:bodyPr/>
                    <a:lstStyle/>
                    <a:p>
                      <a:pPr algn="ctr"/>
                      <a:r>
                        <a:rPr lang="en-GB" sz="2300" dirty="0">
                          <a:solidFill>
                            <a:srgbClr val="104F75"/>
                          </a:solidFill>
                        </a:rPr>
                        <a:t>15. impossible</a:t>
                      </a:r>
                    </a:p>
                  </a:txBody>
                  <a:tcPr anchor="ctr">
                    <a:solidFill>
                      <a:schemeClr val="bg1"/>
                    </a:solidFill>
                  </a:tcPr>
                </a:tc>
                <a:tc>
                  <a:txBody>
                    <a:bodyPr/>
                    <a:lstStyle/>
                    <a:p>
                      <a:pPr algn="ctr"/>
                      <a:r>
                        <a:rPr lang="en-GB" sz="2300" dirty="0">
                          <a:solidFill>
                            <a:srgbClr val="104F75"/>
                          </a:solidFill>
                        </a:rPr>
                        <a:t>16. </a:t>
                      </a:r>
                      <a:r>
                        <a:rPr lang="fr-FR" sz="2300" noProof="0" dirty="0">
                          <a:solidFill>
                            <a:srgbClr val="104F75"/>
                          </a:solidFill>
                        </a:rPr>
                        <a:t>voler</a:t>
                      </a:r>
                    </a:p>
                  </a:txBody>
                  <a:tcPr anchor="ctr">
                    <a:solidFill>
                      <a:schemeClr val="bg1"/>
                    </a:solidFill>
                  </a:tcPr>
                </a:tc>
                <a:extLst>
                  <a:ext uri="{0D108BD9-81ED-4DB2-BD59-A6C34878D82A}">
                    <a16:rowId xmlns:a16="http://schemas.microsoft.com/office/drawing/2014/main" val="1663615680"/>
                  </a:ext>
                </a:extLst>
              </a:tr>
            </a:tbl>
          </a:graphicData>
        </a:graphic>
      </p:graphicFrame>
      <p:sp>
        <p:nvSpPr>
          <p:cNvPr id="10"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p:cNvSpPr>
            <a:spLocks noGrp="1"/>
          </p:cNvSpPr>
          <p:nvPr>
            <p:ph type="title"/>
          </p:nvPr>
        </p:nvSpPr>
        <p:spPr>
          <a:xfrm>
            <a:off x="-1" y="296864"/>
            <a:ext cx="6096001" cy="707849"/>
          </a:xfrm>
        </p:spPr>
        <p:txBody>
          <a:bodyPr>
            <a:normAutofit/>
          </a:bodyPr>
          <a:lstStyle/>
          <a:p>
            <a:r>
              <a:rPr lang="fr-FR" sz="3200" b="1" dirty="0">
                <a:solidFill>
                  <a:schemeClr val="bg1"/>
                </a:solidFill>
              </a:rPr>
              <a:t>Association de mots</a:t>
            </a:r>
          </a:p>
        </p:txBody>
      </p:sp>
      <p:sp>
        <p:nvSpPr>
          <p:cNvPr id="16" name="TextBox 15"/>
          <p:cNvSpPr txBox="1"/>
          <p:nvPr/>
        </p:nvSpPr>
        <p:spPr>
          <a:xfrm>
            <a:off x="6638544" y="738294"/>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AIRPORTS</a:t>
            </a:r>
          </a:p>
        </p:txBody>
      </p:sp>
      <p:sp>
        <p:nvSpPr>
          <p:cNvPr id="18" name="TextBox 17"/>
          <p:cNvSpPr txBox="1"/>
          <p:nvPr/>
        </p:nvSpPr>
        <p:spPr>
          <a:xfrm>
            <a:off x="6638544" y="744391"/>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THE FACE</a:t>
            </a:r>
          </a:p>
        </p:txBody>
      </p:sp>
      <p:sp>
        <p:nvSpPr>
          <p:cNvPr id="21" name="TextBox 20"/>
          <p:cNvSpPr txBox="1"/>
          <p:nvPr/>
        </p:nvSpPr>
        <p:spPr>
          <a:xfrm>
            <a:off x="6638544" y="741343"/>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MAKE AN EFFORT</a:t>
            </a:r>
          </a:p>
        </p:txBody>
      </p:sp>
      <p:sp>
        <p:nvSpPr>
          <p:cNvPr id="23" name="TextBox 22"/>
          <p:cNvSpPr txBox="1"/>
          <p:nvPr/>
        </p:nvSpPr>
        <p:spPr>
          <a:xfrm>
            <a:off x="6638544" y="745052"/>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WORLDWIDE</a:t>
            </a:r>
          </a:p>
        </p:txBody>
      </p:sp>
      <p:sp>
        <p:nvSpPr>
          <p:cNvPr id="25" name="TextBox 24"/>
          <p:cNvSpPr txBox="1"/>
          <p:nvPr/>
        </p:nvSpPr>
        <p:spPr>
          <a:xfrm>
            <a:off x="6638544" y="734489"/>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COVID</a:t>
            </a:r>
          </a:p>
        </p:txBody>
      </p:sp>
      <p:sp>
        <p:nvSpPr>
          <p:cNvPr id="27" name="TextBox 26"/>
          <p:cNvSpPr txBox="1"/>
          <p:nvPr/>
        </p:nvSpPr>
        <p:spPr>
          <a:xfrm>
            <a:off x="6638544" y="741342"/>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CANNOT HAPPEN</a:t>
            </a:r>
          </a:p>
        </p:txBody>
      </p:sp>
      <p:sp>
        <p:nvSpPr>
          <p:cNvPr id="29" name="TextBox 28"/>
          <p:cNvSpPr txBox="1"/>
          <p:nvPr/>
        </p:nvSpPr>
        <p:spPr>
          <a:xfrm>
            <a:off x="6638544" y="728904"/>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IMPORTANT</a:t>
            </a:r>
          </a:p>
        </p:txBody>
      </p:sp>
      <p:sp>
        <p:nvSpPr>
          <p:cNvPr id="31" name="TextBox 30"/>
          <p:cNvSpPr txBox="1"/>
          <p:nvPr/>
        </p:nvSpPr>
        <p:spPr>
          <a:xfrm>
            <a:off x="6638544" y="736013"/>
            <a:ext cx="3675888" cy="855958"/>
          </a:xfrm>
          <a:prstGeom prst="rect">
            <a:avLst/>
          </a:prstGeom>
          <a:solidFill>
            <a:schemeClr val="accent4"/>
          </a:solidFill>
        </p:spPr>
        <p:txBody>
          <a:bodyPr wrap="square" tIns="180000" bIns="180000" rtlCol="0" anchor="ctr">
            <a:spAutoFit/>
          </a:bodyPr>
          <a:lstStyle/>
          <a:p>
            <a:pPr algn="ctr"/>
            <a:r>
              <a:rPr lang="en-GB" sz="3200" dirty="0">
                <a:solidFill>
                  <a:schemeClr val="accent5">
                    <a:lumMod val="50000"/>
                  </a:schemeClr>
                </a:solidFill>
              </a:rPr>
              <a:t>CONCLUDE</a:t>
            </a:r>
          </a:p>
        </p:txBody>
      </p:sp>
      <p:sp>
        <p:nvSpPr>
          <p:cNvPr id="5" name="TextBox 4">
            <a:extLst>
              <a:ext uri="{FF2B5EF4-FFF2-40B4-BE49-F238E27FC236}">
                <a16:creationId xmlns:a16="http://schemas.microsoft.com/office/drawing/2014/main" id="{A2AECFFE-55D9-ED46-9E49-F19805C09A6A}"/>
              </a:ext>
            </a:extLst>
          </p:cNvPr>
          <p:cNvSpPr txBox="1"/>
          <p:nvPr/>
        </p:nvSpPr>
        <p:spPr>
          <a:xfrm>
            <a:off x="180001" y="1296000"/>
            <a:ext cx="5507568" cy="461665"/>
          </a:xfrm>
          <a:prstGeom prst="rect">
            <a:avLst/>
          </a:prstGeom>
          <a:noFill/>
        </p:spPr>
        <p:txBody>
          <a:bodyPr wrap="square" rtlCol="0">
            <a:spAutoFit/>
          </a:bodyPr>
          <a:lstStyle/>
          <a:p>
            <a:r>
              <a:rPr lang="fr-FR" sz="2400" dirty="0">
                <a:solidFill>
                  <a:srgbClr val="104F75"/>
                </a:solidFill>
              </a:rPr>
              <a:t>Quels mots associes-tu avec …</a:t>
            </a:r>
          </a:p>
        </p:txBody>
      </p:sp>
      <p:grpSp>
        <p:nvGrpSpPr>
          <p:cNvPr id="37" name="Group 36"/>
          <p:cNvGrpSpPr/>
          <p:nvPr/>
        </p:nvGrpSpPr>
        <p:grpSpPr>
          <a:xfrm>
            <a:off x="2526905" y="2908972"/>
            <a:ext cx="3930340" cy="1306411"/>
            <a:chOff x="4362477" y="1692820"/>
            <a:chExt cx="3930340" cy="1306411"/>
          </a:xfrm>
        </p:grpSpPr>
        <p:sp>
          <p:nvSpPr>
            <p:cNvPr id="34" name="Rounded Rectangular Callout 33"/>
            <p:cNvSpPr/>
            <p:nvPr/>
          </p:nvSpPr>
          <p:spPr>
            <a:xfrm>
              <a:off x="4362478" y="1713029"/>
              <a:ext cx="3930339" cy="1211977"/>
            </a:xfrm>
            <a:prstGeom prst="wedgeRoundRectCallout">
              <a:avLst>
                <a:gd name="adj1" fmla="val 11265"/>
                <a:gd name="adj2" fmla="val -58038"/>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b="1" dirty="0"/>
            </a:p>
          </p:txBody>
        </p:sp>
        <p:sp>
          <p:nvSpPr>
            <p:cNvPr id="36" name="Rounded Rectangular Callout 35"/>
            <p:cNvSpPr/>
            <p:nvPr/>
          </p:nvSpPr>
          <p:spPr>
            <a:xfrm>
              <a:off x="4362477" y="1707444"/>
              <a:ext cx="3930339" cy="1211977"/>
            </a:xfrm>
            <a:prstGeom prst="wedgeRoundRectCallout">
              <a:avLst>
                <a:gd name="adj1" fmla="val -47829"/>
                <a:gd name="adj2" fmla="val 71731"/>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b="1" dirty="0"/>
            </a:p>
          </p:txBody>
        </p:sp>
        <p:sp>
          <p:nvSpPr>
            <p:cNvPr id="33" name="Rounded Rectangular Callout 32"/>
            <p:cNvSpPr/>
            <p:nvPr/>
          </p:nvSpPr>
          <p:spPr>
            <a:xfrm>
              <a:off x="4362477" y="1692820"/>
              <a:ext cx="3930339" cy="1306411"/>
            </a:xfrm>
            <a:prstGeom prst="wedgeRoundRectCallout">
              <a:avLst>
                <a:gd name="adj1" fmla="val -8278"/>
                <a:gd name="adj2" fmla="val 6645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The verbs listed here with ‘à’ and ‘de’ are followed by another verb in </a:t>
              </a:r>
              <a:r>
                <a:rPr lang="en-GB" sz="2000" b="1" dirty="0"/>
                <a:t>long form </a:t>
              </a:r>
              <a:r>
                <a:rPr lang="en-GB" sz="2000" dirty="0"/>
                <a:t>(infinitive).</a:t>
              </a:r>
              <a:endParaRPr lang="en-GB" sz="2000" b="1" dirty="0"/>
            </a:p>
          </p:txBody>
        </p:sp>
      </p:grpSp>
      <p:sp>
        <p:nvSpPr>
          <p:cNvPr id="38" name="Rounded Rectangular Callout 37"/>
          <p:cNvSpPr/>
          <p:nvPr/>
        </p:nvSpPr>
        <p:spPr>
          <a:xfrm>
            <a:off x="2594705" y="944211"/>
            <a:ext cx="7136704" cy="1323445"/>
          </a:xfrm>
          <a:prstGeom prst="wedgeRoundRectCallout">
            <a:avLst>
              <a:gd name="adj1" fmla="val -20382"/>
              <a:gd name="adj2" fmla="val 69184"/>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i="1" dirty="0"/>
              <a:t>continuer </a:t>
            </a:r>
            <a:r>
              <a:rPr lang="en-GB" sz="2000" dirty="0"/>
              <a:t>can be followed by </a:t>
            </a:r>
            <a:r>
              <a:rPr lang="en-GB" sz="2000" b="1" dirty="0"/>
              <a:t>both </a:t>
            </a:r>
            <a:r>
              <a:rPr lang="en-GB" sz="2000" dirty="0"/>
              <a:t>‘</a:t>
            </a:r>
            <a:r>
              <a:rPr lang="en-GB" sz="2000" b="1" dirty="0"/>
              <a:t>à</a:t>
            </a:r>
            <a:r>
              <a:rPr lang="en-GB" sz="2000" dirty="0"/>
              <a:t>’ and ‘</a:t>
            </a:r>
            <a:r>
              <a:rPr lang="en-GB" sz="2000" b="1" dirty="0"/>
              <a:t>de</a:t>
            </a:r>
            <a:r>
              <a:rPr lang="en-GB" sz="2000" dirty="0"/>
              <a:t>’! </a:t>
            </a:r>
            <a:br>
              <a:rPr lang="en-GB" sz="2000" dirty="0"/>
            </a:br>
            <a:r>
              <a:rPr lang="en-GB" sz="2000" b="1" dirty="0"/>
              <a:t>continuer à </a:t>
            </a:r>
            <a:r>
              <a:rPr lang="en-GB" sz="2000" dirty="0"/>
              <a:t>+ something that started happening recently</a:t>
            </a:r>
            <a:br>
              <a:rPr lang="en-GB" sz="2000" dirty="0"/>
            </a:br>
            <a:r>
              <a:rPr lang="en-GB" sz="2000" b="1" dirty="0"/>
              <a:t>continuer de </a:t>
            </a:r>
            <a:r>
              <a:rPr lang="en-GB" sz="2000" dirty="0"/>
              <a:t>+ something that has been happening for a long time and </a:t>
            </a:r>
            <a:r>
              <a:rPr lang="en-GB" sz="2000" b="1" dirty="0"/>
              <a:t>d</a:t>
            </a:r>
            <a:r>
              <a:rPr lang="en-GB" sz="2000" dirty="0"/>
              <a:t>oesn’t stop</a:t>
            </a:r>
          </a:p>
        </p:txBody>
      </p:sp>
      <p:sp>
        <p:nvSpPr>
          <p:cNvPr id="39" name="Rounded Rectangular Callout 38"/>
          <p:cNvSpPr/>
          <p:nvPr/>
        </p:nvSpPr>
        <p:spPr>
          <a:xfrm>
            <a:off x="5590743" y="4409153"/>
            <a:ext cx="3196641" cy="1089244"/>
          </a:xfrm>
          <a:prstGeom prst="wedgeRoundRectCallout">
            <a:avLst>
              <a:gd name="adj1" fmla="val -34128"/>
              <a:gd name="adj2" fmla="val 70295"/>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t>décider</a:t>
            </a:r>
            <a:r>
              <a:rPr lang="en-GB" sz="2000" b="1" dirty="0"/>
              <a:t> de </a:t>
            </a:r>
            <a:r>
              <a:rPr lang="en-GB" sz="2000" dirty="0"/>
              <a:t>can </a:t>
            </a:r>
            <a:r>
              <a:rPr lang="en-GB" sz="2000" b="1" dirty="0"/>
              <a:t>also</a:t>
            </a:r>
            <a:r>
              <a:rPr lang="en-GB" sz="2000" dirty="0"/>
              <a:t> be followed by a noun (to decide </a:t>
            </a:r>
            <a:r>
              <a:rPr lang="en-GB" sz="2000" b="1" dirty="0"/>
              <a:t>on </a:t>
            </a:r>
            <a:r>
              <a:rPr lang="en-GB" sz="2000" dirty="0"/>
              <a:t>something)</a:t>
            </a:r>
          </a:p>
        </p:txBody>
      </p:sp>
    </p:spTree>
    <p:extLst>
      <p:ext uri="{BB962C8B-B14F-4D97-AF65-F5344CB8AC3E}">
        <p14:creationId xmlns:p14="http://schemas.microsoft.com/office/powerpoint/2010/main" val="42912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3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3" grpId="0" animBg="1"/>
      <p:bldP spid="25" grpId="0" animBg="1"/>
      <p:bldP spid="27" grpId="0" animBg="1"/>
      <p:bldP spid="29" grpId="0" animBg="1"/>
      <p:bldP spid="31" grpId="0" animBg="1"/>
      <p:bldP spid="38" grpId="0" animBg="1"/>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AECFFE-55D9-ED46-9E49-F19805C09A6A}"/>
              </a:ext>
            </a:extLst>
          </p:cNvPr>
          <p:cNvSpPr txBox="1"/>
          <p:nvPr/>
        </p:nvSpPr>
        <p:spPr>
          <a:xfrm>
            <a:off x="180000" y="1296000"/>
            <a:ext cx="1194088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F0302020204030204"/>
              </a:rPr>
              <a:t>As </a:t>
            </a:r>
            <a:r>
              <a:rPr lang="en-US" sz="2200" dirty="0">
                <a:solidFill>
                  <a:srgbClr val="104F75"/>
                </a:solidFill>
                <a:latin typeface="Century Gothic" panose="020F0302020204030204"/>
              </a:rPr>
              <a:t>we have seen, </a:t>
            </a:r>
            <a:r>
              <a:rPr lang="fr-FR" sz="2200" b="1" dirty="0">
                <a:solidFill>
                  <a:srgbClr val="104F75"/>
                </a:solidFill>
                <a:latin typeface="Century Gothic" panose="020F0302020204030204"/>
              </a:rPr>
              <a:t>il est </a:t>
            </a:r>
            <a:r>
              <a:rPr lang="en-US" sz="2200" dirty="0">
                <a:solidFill>
                  <a:srgbClr val="104F75"/>
                </a:solidFill>
                <a:latin typeface="Century Gothic" panose="020F0302020204030204"/>
              </a:rPr>
              <a:t>can be used with an </a:t>
            </a:r>
            <a:r>
              <a:rPr lang="en-US" sz="2200" b="1" dirty="0">
                <a:solidFill>
                  <a:srgbClr val="104F75"/>
                </a:solidFill>
                <a:latin typeface="Century Gothic" panose="020F0302020204030204"/>
              </a:rPr>
              <a:t>adjective </a:t>
            </a:r>
            <a:r>
              <a:rPr lang="en-US" sz="2200" dirty="0">
                <a:solidFill>
                  <a:srgbClr val="104F75"/>
                </a:solidFill>
                <a:latin typeface="Century Gothic" panose="020F0302020204030204"/>
              </a:rPr>
              <a:t>and a </a:t>
            </a:r>
            <a:r>
              <a:rPr lang="en-US" sz="2200" b="1" dirty="0">
                <a:solidFill>
                  <a:srgbClr val="104F75"/>
                </a:solidFill>
                <a:latin typeface="Century Gothic" panose="020F0302020204030204"/>
              </a:rPr>
              <a:t>verb in long form </a:t>
            </a:r>
            <a:r>
              <a:rPr lang="en-US" sz="2200" dirty="0">
                <a:solidFill>
                  <a:srgbClr val="104F75"/>
                </a:solidFill>
                <a:latin typeface="Century Gothic" panose="020F0302020204030204"/>
              </a:rPr>
              <a:t>(infinitive) to talk about how things are for </a:t>
            </a:r>
            <a:r>
              <a:rPr lang="en-US" sz="2200" b="1" dirty="0">
                <a:solidFill>
                  <a:srgbClr val="104F75"/>
                </a:solidFill>
                <a:latin typeface="Century Gothic" panose="020F0302020204030204"/>
              </a:rPr>
              <a:t>people in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04F75"/>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104F75"/>
                </a:solidFill>
                <a:latin typeface="Century Gothic" panose="020F0302020204030204"/>
              </a:rPr>
              <a:t>You know some other </a:t>
            </a:r>
            <a:r>
              <a:rPr lang="en-US" sz="2200" b="1" dirty="0">
                <a:solidFill>
                  <a:srgbClr val="104F75"/>
                </a:solidFill>
                <a:latin typeface="Century Gothic" panose="020F0302020204030204"/>
              </a:rPr>
              <a:t>impersonal expressions </a:t>
            </a:r>
            <a:r>
              <a:rPr lang="en-US" sz="2200" dirty="0">
                <a:solidFill>
                  <a:srgbClr val="104F75"/>
                </a:solidFill>
                <a:latin typeface="Century Gothic" panose="020F0302020204030204"/>
              </a:rPr>
              <a:t>with </a:t>
            </a:r>
            <a:r>
              <a:rPr lang="en-US" sz="2200" b="1" dirty="0" err="1">
                <a:solidFill>
                  <a:srgbClr val="104F75"/>
                </a:solidFill>
                <a:latin typeface="Century Gothic" panose="020F0302020204030204"/>
              </a:rPr>
              <a:t>il</a:t>
            </a:r>
            <a:r>
              <a:rPr lang="en-US" sz="2200" dirty="0">
                <a:solidFill>
                  <a:srgbClr val="104F75"/>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i="0" u="none" strike="noStrike" kern="1200" cap="none" spc="0" normalizeH="0" baseline="0" noProof="0" dirty="0">
              <a:ln>
                <a:noFill/>
              </a:ln>
              <a:solidFill>
                <a:srgbClr val="104F75"/>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104F75"/>
                </a:solidFill>
                <a:latin typeface="Century Gothic" panose="020F0302020204030204"/>
              </a:rPr>
              <a:t>il </a:t>
            </a:r>
            <a:r>
              <a:rPr lang="fr-FR" sz="2200" dirty="0">
                <a:solidFill>
                  <a:srgbClr val="104F75"/>
                </a:solidFill>
                <a:latin typeface="Century Gothic" panose="020F0302020204030204"/>
              </a:rPr>
              <a:t>y a </a:t>
            </a:r>
            <a:r>
              <a:rPr lang="en-US" sz="2200" dirty="0">
                <a:solidFill>
                  <a:srgbClr val="104F75"/>
                </a:solidFill>
                <a:latin typeface="Century Gothic" panose="020F0302020204030204"/>
              </a:rPr>
              <a:t>						-	</a:t>
            </a:r>
            <a:r>
              <a:rPr lang="en-US" sz="2200" b="1" dirty="0">
                <a:solidFill>
                  <a:srgbClr val="104F75"/>
                </a:solidFill>
                <a:latin typeface="Century Gothic" panose="020F0302020204030204"/>
              </a:rPr>
              <a:t>there </a:t>
            </a:r>
            <a:r>
              <a:rPr lang="en-US" sz="2200" dirty="0">
                <a:solidFill>
                  <a:srgbClr val="104F75"/>
                </a:solidFill>
                <a:latin typeface="Century Gothic" panose="020F0302020204030204"/>
              </a:rPr>
              <a:t>is, </a:t>
            </a:r>
            <a:r>
              <a:rPr lang="en-US" sz="2200" b="1" dirty="0">
                <a:solidFill>
                  <a:srgbClr val="104F75"/>
                </a:solidFill>
                <a:latin typeface="Century Gothic" panose="020F0302020204030204"/>
              </a:rPr>
              <a:t>there </a:t>
            </a:r>
            <a:r>
              <a:rPr lang="en-US" sz="2200" dirty="0">
                <a:solidFill>
                  <a:srgbClr val="104F75"/>
                </a:solidFill>
                <a:latin typeface="Century Gothic" panose="020F0302020204030204"/>
              </a:rPr>
              <a:t>are</a:t>
            </a:r>
          </a:p>
          <a:p>
            <a:pPr lvl="0"/>
            <a:r>
              <a:rPr lang="fr-FR" sz="2200" b="1" dirty="0">
                <a:solidFill>
                  <a:srgbClr val="104F75"/>
                </a:solidFill>
              </a:rPr>
              <a:t>il </a:t>
            </a:r>
            <a:r>
              <a:rPr lang="fr-FR" sz="2200" dirty="0">
                <a:solidFill>
                  <a:srgbClr val="104F75"/>
                </a:solidFill>
              </a:rPr>
              <a:t>n’y a pas</a:t>
            </a:r>
            <a:r>
              <a:rPr lang="en-US" sz="2200" dirty="0">
                <a:solidFill>
                  <a:srgbClr val="104F75"/>
                </a:solidFill>
              </a:rPr>
              <a:t>					-	</a:t>
            </a:r>
            <a:r>
              <a:rPr lang="en-US" sz="2200" b="1" dirty="0">
                <a:solidFill>
                  <a:srgbClr val="104F75"/>
                </a:solidFill>
                <a:latin typeface="Century Gothic" panose="020F0302020204030204"/>
              </a:rPr>
              <a:t>there </a:t>
            </a:r>
            <a:r>
              <a:rPr lang="en-US" sz="2200" dirty="0">
                <a:solidFill>
                  <a:srgbClr val="104F75"/>
                </a:solidFill>
                <a:latin typeface="Century Gothic" panose="020F0302020204030204"/>
              </a:rPr>
              <a:t>isn’t, </a:t>
            </a:r>
            <a:r>
              <a:rPr lang="en-US" sz="2200" b="1" dirty="0">
                <a:solidFill>
                  <a:srgbClr val="104F75"/>
                </a:solidFill>
                <a:latin typeface="Century Gothic" panose="020F0302020204030204"/>
              </a:rPr>
              <a:t>there </a:t>
            </a:r>
            <a:r>
              <a:rPr lang="en-US" sz="2200" dirty="0">
                <a:solidFill>
                  <a:srgbClr val="104F75"/>
                </a:solidFill>
                <a:latin typeface="Century Gothic" panose="020F0302020204030204"/>
              </a:rPr>
              <a:t>aren’t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104F75"/>
                </a:solidFill>
                <a:latin typeface="Century Gothic" panose="020F0302020204030204"/>
              </a:rPr>
              <a:t>il </a:t>
            </a:r>
            <a:r>
              <a:rPr lang="fr-FR" sz="2200" dirty="0">
                <a:solidFill>
                  <a:srgbClr val="104F75"/>
                </a:solidFill>
                <a:latin typeface="Century Gothic" panose="020F0302020204030204"/>
              </a:rPr>
              <a:t>y avait </a:t>
            </a:r>
            <a:r>
              <a:rPr lang="en-US" sz="2200" dirty="0">
                <a:solidFill>
                  <a:srgbClr val="104F75"/>
                </a:solidFill>
                <a:latin typeface="Century Gothic" panose="020F0302020204030204"/>
              </a:rPr>
              <a:t>					-	</a:t>
            </a:r>
            <a:r>
              <a:rPr lang="en-US" sz="2200" b="1" dirty="0">
                <a:solidFill>
                  <a:srgbClr val="104F75"/>
                </a:solidFill>
                <a:latin typeface="Century Gothic" panose="020F0302020204030204"/>
              </a:rPr>
              <a:t>there</a:t>
            </a:r>
            <a:r>
              <a:rPr lang="en-US" sz="2200" dirty="0">
                <a:solidFill>
                  <a:srgbClr val="104F75"/>
                </a:solidFill>
                <a:latin typeface="Century Gothic" panose="020F0302020204030204"/>
              </a:rPr>
              <a:t> was, </a:t>
            </a:r>
            <a:r>
              <a:rPr lang="en-US" sz="2200" b="1" dirty="0">
                <a:solidFill>
                  <a:srgbClr val="104F75"/>
                </a:solidFill>
                <a:latin typeface="Century Gothic" panose="020F0302020204030204"/>
              </a:rPr>
              <a:t>there </a:t>
            </a:r>
            <a:r>
              <a:rPr lang="en-US" sz="2200" dirty="0">
                <a:solidFill>
                  <a:srgbClr val="104F75"/>
                </a:solidFill>
                <a:latin typeface="Century Gothic" panose="020F0302020204030204"/>
              </a:rPr>
              <a:t>were</a:t>
            </a:r>
          </a:p>
          <a:p>
            <a:pPr lvl="0"/>
            <a:r>
              <a:rPr lang="fr-FR" sz="2200" b="1" dirty="0">
                <a:solidFill>
                  <a:srgbClr val="104F75"/>
                </a:solidFill>
              </a:rPr>
              <a:t>il </a:t>
            </a:r>
            <a:r>
              <a:rPr lang="fr-FR" sz="2200" dirty="0">
                <a:solidFill>
                  <a:srgbClr val="104F75"/>
                </a:solidFill>
              </a:rPr>
              <a:t>n’y avait pas</a:t>
            </a:r>
            <a:r>
              <a:rPr lang="en-US" sz="2200" dirty="0">
                <a:solidFill>
                  <a:srgbClr val="104F75"/>
                </a:solidFill>
              </a:rPr>
              <a:t>				-	</a:t>
            </a:r>
            <a:r>
              <a:rPr lang="en-US" sz="2200" b="1" dirty="0">
                <a:solidFill>
                  <a:srgbClr val="104F75"/>
                </a:solidFill>
                <a:latin typeface="Century Gothic" panose="020F0302020204030204"/>
              </a:rPr>
              <a:t>there </a:t>
            </a:r>
            <a:r>
              <a:rPr lang="en-US" sz="2200" dirty="0">
                <a:solidFill>
                  <a:srgbClr val="104F75"/>
                </a:solidFill>
                <a:latin typeface="Century Gothic" panose="020F0302020204030204"/>
              </a:rPr>
              <a:t>wasn’t, </a:t>
            </a:r>
            <a:r>
              <a:rPr lang="en-US" sz="2200" b="1" dirty="0">
                <a:solidFill>
                  <a:srgbClr val="104F75"/>
                </a:solidFill>
                <a:latin typeface="Century Gothic" panose="020F0302020204030204"/>
              </a:rPr>
              <a:t>there </a:t>
            </a:r>
            <a:r>
              <a:rPr lang="en-US" sz="2200" dirty="0">
                <a:solidFill>
                  <a:srgbClr val="104F75"/>
                </a:solidFill>
                <a:latin typeface="Century Gothic" panose="020F0302020204030204"/>
              </a:rPr>
              <a:t>weren’t</a:t>
            </a:r>
            <a:br>
              <a:rPr lang="en-US" sz="2200" dirty="0">
                <a:solidFill>
                  <a:srgbClr val="104F75"/>
                </a:solidFill>
                <a:latin typeface="Century Gothic" panose="020F0302020204030204"/>
              </a:rPr>
            </a:br>
            <a:r>
              <a:rPr lang="fr-FR" sz="2200" b="1" dirty="0">
                <a:solidFill>
                  <a:srgbClr val="104F75"/>
                </a:solidFill>
                <a:latin typeface="Century Gothic" panose="020F0302020204030204"/>
              </a:rPr>
              <a:t>il </a:t>
            </a:r>
            <a:r>
              <a:rPr lang="fr-FR" sz="2200" dirty="0">
                <a:solidFill>
                  <a:srgbClr val="104F75"/>
                </a:solidFill>
                <a:latin typeface="Century Gothic" panose="020F0302020204030204"/>
              </a:rPr>
              <a:t>faut </a:t>
            </a:r>
            <a:r>
              <a:rPr lang="en-US" sz="2200" dirty="0">
                <a:solidFill>
                  <a:srgbClr val="104F75"/>
                </a:solidFill>
                <a:latin typeface="Century Gothic" panose="020F0302020204030204"/>
              </a:rPr>
              <a:t>+ verb (long form)			-	</a:t>
            </a:r>
            <a:r>
              <a:rPr lang="en-US" sz="2200" b="1" dirty="0">
                <a:solidFill>
                  <a:srgbClr val="104F75"/>
                </a:solidFill>
              </a:rPr>
              <a:t>it </a:t>
            </a:r>
            <a:r>
              <a:rPr lang="en-US" sz="2200" dirty="0">
                <a:solidFill>
                  <a:srgbClr val="104F75"/>
                </a:solidFill>
              </a:rPr>
              <a:t>is necessary to, </a:t>
            </a:r>
            <a:r>
              <a:rPr lang="en-US" sz="2200" b="1" dirty="0">
                <a:solidFill>
                  <a:srgbClr val="104F75"/>
                </a:solidFill>
              </a:rPr>
              <a:t>you </a:t>
            </a:r>
            <a:r>
              <a:rPr lang="en-US" sz="2200" dirty="0">
                <a:solidFill>
                  <a:srgbClr val="104F75"/>
                </a:solidFill>
              </a:rPr>
              <a:t>must</a:t>
            </a:r>
            <a:endParaRPr lang="en-US" sz="2200" dirty="0">
              <a:solidFill>
                <a:srgbClr val="104F75"/>
              </a:solidFill>
              <a:latin typeface="Century Gothic" panose="020F0302020204030204"/>
            </a:endParaRPr>
          </a:p>
          <a:p>
            <a:pPr lvl="0"/>
            <a:r>
              <a:rPr lang="fr-FR" sz="2200" b="1" dirty="0">
                <a:solidFill>
                  <a:srgbClr val="104F75"/>
                </a:solidFill>
                <a:latin typeface="Century Gothic" panose="020F0302020204030204"/>
              </a:rPr>
              <a:t>il </a:t>
            </a:r>
            <a:r>
              <a:rPr lang="fr-FR" sz="2200" dirty="0">
                <a:solidFill>
                  <a:srgbClr val="104F75"/>
                </a:solidFill>
                <a:latin typeface="Century Gothic" panose="020F0302020204030204"/>
              </a:rPr>
              <a:t>ne faut pas </a:t>
            </a:r>
            <a:r>
              <a:rPr lang="en-US" sz="2200" dirty="0">
                <a:solidFill>
                  <a:srgbClr val="104F75"/>
                </a:solidFill>
                <a:latin typeface="Century Gothic" panose="020F0302020204030204"/>
              </a:rPr>
              <a:t>+ verb (long form)		-	</a:t>
            </a:r>
            <a:r>
              <a:rPr lang="en-US" sz="2200" b="1" dirty="0">
                <a:solidFill>
                  <a:srgbClr val="104F75"/>
                </a:solidFill>
                <a:latin typeface="Century Gothic" panose="020F0302020204030204"/>
              </a:rPr>
              <a:t>you </a:t>
            </a:r>
            <a:r>
              <a:rPr lang="en-US" sz="2200" dirty="0">
                <a:solidFill>
                  <a:srgbClr val="104F75"/>
                </a:solidFill>
                <a:latin typeface="Century Gothic" panose="020F0302020204030204"/>
              </a:rPr>
              <a:t>must not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104F75"/>
                </a:solidFill>
                <a:latin typeface="Century Gothic" panose="020F0302020204030204"/>
              </a:rPr>
              <a:t>il </a:t>
            </a:r>
            <a:r>
              <a:rPr lang="fr-FR" sz="2200" dirty="0">
                <a:solidFill>
                  <a:srgbClr val="104F75"/>
                </a:solidFill>
                <a:latin typeface="Century Gothic" panose="020F0302020204030204"/>
              </a:rPr>
              <a:t>fait beau/mauvais	</a:t>
            </a:r>
            <a:r>
              <a:rPr lang="en-US" sz="2200" dirty="0">
                <a:solidFill>
                  <a:srgbClr val="104F75"/>
                </a:solidFill>
                <a:latin typeface="Century Gothic" panose="020F0302020204030204"/>
              </a:rPr>
              <a:t>			-	</a:t>
            </a:r>
            <a:r>
              <a:rPr lang="en-US" sz="2200" b="1" dirty="0">
                <a:solidFill>
                  <a:srgbClr val="104F75"/>
                </a:solidFill>
                <a:latin typeface="Century Gothic" panose="020F0302020204030204"/>
              </a:rPr>
              <a:t>the weather </a:t>
            </a:r>
            <a:r>
              <a:rPr lang="en-US" sz="2200" dirty="0">
                <a:solidFill>
                  <a:srgbClr val="104F75"/>
                </a:solidFill>
                <a:latin typeface="Century Gothic" panose="020F0302020204030204"/>
              </a:rPr>
              <a:t>is good/bad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104F75"/>
                </a:solidFill>
                <a:latin typeface="Century Gothic" panose="020F0302020204030204"/>
              </a:rPr>
              <a:t>il </a:t>
            </a:r>
            <a:r>
              <a:rPr lang="fr-FR" sz="2200" dirty="0">
                <a:solidFill>
                  <a:srgbClr val="104F75"/>
                </a:solidFill>
                <a:latin typeface="Century Gothic" panose="020F0302020204030204"/>
              </a:rPr>
              <a:t>fait froid/chaud</a:t>
            </a:r>
            <a:r>
              <a:rPr lang="en-GB" sz="2200" dirty="0">
                <a:solidFill>
                  <a:srgbClr val="104F75"/>
                </a:solidFill>
                <a:latin typeface="Century Gothic" panose="020F0302020204030204"/>
              </a:rPr>
              <a:t>				-	</a:t>
            </a:r>
            <a:r>
              <a:rPr lang="en-GB" sz="2200" b="1" dirty="0">
                <a:solidFill>
                  <a:srgbClr val="104F75"/>
                </a:solidFill>
                <a:latin typeface="Century Gothic" panose="020F0302020204030204"/>
              </a:rPr>
              <a:t>it </a:t>
            </a:r>
            <a:r>
              <a:rPr lang="en-GB" sz="2200" dirty="0">
                <a:solidFill>
                  <a:srgbClr val="104F75"/>
                </a:solidFill>
                <a:latin typeface="Century Gothic" panose="020F0302020204030204"/>
              </a:rPr>
              <a:t>is hot/cold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104F75"/>
                </a:solidFill>
                <a:latin typeface="Century Gothic" panose="020F0302020204030204"/>
              </a:rPr>
              <a:t>il </a:t>
            </a:r>
            <a:r>
              <a:rPr lang="fr-FR" sz="2200" dirty="0">
                <a:solidFill>
                  <a:srgbClr val="104F75"/>
                </a:solidFill>
                <a:latin typeface="Century Gothic" panose="020F0302020204030204"/>
              </a:rPr>
              <a:t>est 1/2/3 heures</a:t>
            </a:r>
            <a:r>
              <a:rPr lang="en-GB" sz="2200" dirty="0">
                <a:solidFill>
                  <a:srgbClr val="104F75"/>
                </a:solidFill>
                <a:latin typeface="Century Gothic" panose="020F0302020204030204"/>
              </a:rPr>
              <a:t>				-	</a:t>
            </a:r>
            <a:r>
              <a:rPr lang="en-GB" sz="2200" b="1" dirty="0">
                <a:solidFill>
                  <a:srgbClr val="104F75"/>
                </a:solidFill>
                <a:latin typeface="Century Gothic" panose="020F0302020204030204"/>
              </a:rPr>
              <a:t>it </a:t>
            </a:r>
            <a:r>
              <a:rPr lang="en-GB" sz="2200" dirty="0">
                <a:solidFill>
                  <a:srgbClr val="104F75"/>
                </a:solidFill>
                <a:latin typeface="Century Gothic" panose="020F0302020204030204"/>
              </a:rPr>
              <a:t>is 1/2/3 o’clock</a:t>
            </a:r>
            <a:endParaRPr lang="en-US" sz="2200" b="1" dirty="0">
              <a:solidFill>
                <a:srgbClr val="104F75"/>
              </a:solidFill>
              <a:latin typeface="Century Gothic" panose="020F0302020204030204"/>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86901" cy="707849"/>
          </a:xfrm>
        </p:spPr>
        <p:txBody>
          <a:bodyPr>
            <a:normAutofit/>
          </a:bodyPr>
          <a:lstStyle/>
          <a:p>
            <a:r>
              <a:rPr lang="en-GB" sz="3600" b="1" dirty="0">
                <a:solidFill>
                  <a:schemeClr val="bg1"/>
                </a:solidFill>
              </a:rPr>
              <a:t>Impersonal expressions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6" name="Picture 4" descr="Crowd, People, Silhouettes, Group Of People, Gro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318" y="-779372"/>
            <a:ext cx="2676128" cy="1784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rowd, People, Silhouettes, Group Of People, Gro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6718" y="-626972"/>
            <a:ext cx="2676128" cy="1784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48566" y="3041375"/>
            <a:ext cx="2445026" cy="28800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0" name="TextBox 9"/>
          <p:cNvSpPr txBox="1"/>
          <p:nvPr/>
        </p:nvSpPr>
        <p:spPr>
          <a:xfrm>
            <a:off x="6548566" y="3393734"/>
            <a:ext cx="3330930" cy="28800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1" name="TextBox 10"/>
          <p:cNvSpPr txBox="1"/>
          <p:nvPr/>
        </p:nvSpPr>
        <p:spPr>
          <a:xfrm>
            <a:off x="6540506" y="3704431"/>
            <a:ext cx="3330930" cy="28800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2" name="TextBox 11"/>
          <p:cNvSpPr txBox="1"/>
          <p:nvPr/>
        </p:nvSpPr>
        <p:spPr>
          <a:xfrm>
            <a:off x="6540505" y="4037164"/>
            <a:ext cx="3806129" cy="2910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3" name="TextBox 12"/>
          <p:cNvSpPr txBox="1"/>
          <p:nvPr/>
        </p:nvSpPr>
        <p:spPr>
          <a:xfrm>
            <a:off x="6564071" y="4403615"/>
            <a:ext cx="4189273" cy="33326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4" name="TextBox 13"/>
          <p:cNvSpPr txBox="1"/>
          <p:nvPr/>
        </p:nvSpPr>
        <p:spPr>
          <a:xfrm>
            <a:off x="6540504" y="4737068"/>
            <a:ext cx="3806129" cy="2910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5" name="TextBox 14"/>
          <p:cNvSpPr txBox="1"/>
          <p:nvPr/>
        </p:nvSpPr>
        <p:spPr>
          <a:xfrm>
            <a:off x="6548566" y="5082628"/>
            <a:ext cx="3806129" cy="2910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6" name="TextBox 15"/>
          <p:cNvSpPr txBox="1"/>
          <p:nvPr/>
        </p:nvSpPr>
        <p:spPr>
          <a:xfrm>
            <a:off x="6548566" y="5373915"/>
            <a:ext cx="3806129" cy="2910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7" name="TextBox 16"/>
          <p:cNvSpPr txBox="1"/>
          <p:nvPr/>
        </p:nvSpPr>
        <p:spPr>
          <a:xfrm>
            <a:off x="6540503" y="5749172"/>
            <a:ext cx="3806129" cy="2910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8" name="Rounded Rectangular Callout 17"/>
          <p:cNvSpPr/>
          <p:nvPr/>
        </p:nvSpPr>
        <p:spPr>
          <a:xfrm>
            <a:off x="6150440" y="1360143"/>
            <a:ext cx="3530273" cy="1500241"/>
          </a:xfrm>
          <a:prstGeom prst="wedgeRoundRectCallout">
            <a:avLst>
              <a:gd name="adj1" fmla="val -21074"/>
              <a:gd name="adj2" fmla="val 63432"/>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In </a:t>
            </a:r>
            <a:r>
              <a:rPr lang="en-GB" b="1" dirty="0"/>
              <a:t>impersonal phrases</a:t>
            </a:r>
            <a:r>
              <a:rPr lang="en-GB" dirty="0"/>
              <a:t>, ‘</a:t>
            </a:r>
            <a:r>
              <a:rPr lang="fr-FR" dirty="0"/>
              <a:t>il</a:t>
            </a:r>
            <a:r>
              <a:rPr lang="en-GB" dirty="0"/>
              <a:t>’ </a:t>
            </a:r>
            <a:r>
              <a:rPr lang="en-GB" b="1" dirty="0"/>
              <a:t>never</a:t>
            </a:r>
            <a:r>
              <a:rPr lang="en-GB" dirty="0"/>
              <a:t> means ‘he’. It often means ‘</a:t>
            </a:r>
            <a:r>
              <a:rPr lang="en-GB" b="1" dirty="0"/>
              <a:t>it</a:t>
            </a:r>
            <a:r>
              <a:rPr lang="en-GB" dirty="0"/>
              <a:t>’, but </a:t>
            </a:r>
            <a:r>
              <a:rPr lang="en-GB" b="1" dirty="0"/>
              <a:t>does not </a:t>
            </a:r>
            <a:r>
              <a:rPr lang="en-GB" dirty="0"/>
              <a:t>refer to a specific person or thing.</a:t>
            </a:r>
            <a:endParaRPr lang="en-GB" b="1" dirty="0"/>
          </a:p>
        </p:txBody>
      </p:sp>
    </p:spTree>
    <p:extLst>
      <p:ext uri="{BB962C8B-B14F-4D97-AF65-F5344CB8AC3E}">
        <p14:creationId xmlns:p14="http://schemas.microsoft.com/office/powerpoint/2010/main" val="31482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4254001"/>
            <a:ext cx="1868536" cy="1868536"/>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itle 3"/>
          <p:cNvSpPr>
            <a:spLocks noGrp="1"/>
          </p:cNvSpPr>
          <p:nvPr>
            <p:ph type="title"/>
          </p:nvPr>
        </p:nvSpPr>
        <p:spPr>
          <a:xfrm>
            <a:off x="0" y="296864"/>
            <a:ext cx="5265384" cy="707849"/>
          </a:xfrm>
        </p:spPr>
        <p:txBody>
          <a:bodyPr>
            <a:normAutofit/>
          </a:bodyPr>
          <a:lstStyle/>
          <a:p>
            <a:r>
              <a:rPr lang="fr-FR" sz="3600" b="1" dirty="0">
                <a:solidFill>
                  <a:schemeClr val="bg1"/>
                </a:solidFill>
              </a:rPr>
              <a:t>Le télétravail</a:t>
            </a:r>
          </a:p>
        </p:txBody>
      </p:sp>
      <p:sp>
        <p:nvSpPr>
          <p:cNvPr id="10" name="TextBox 9">
            <a:extLst>
              <a:ext uri="{FF2B5EF4-FFF2-40B4-BE49-F238E27FC236}">
                <a16:creationId xmlns:a16="http://schemas.microsoft.com/office/drawing/2014/main" id="{A2AECFFE-55D9-ED46-9E49-F19805C09A6A}"/>
              </a:ext>
            </a:extLst>
          </p:cNvPr>
          <p:cNvSpPr txBox="1"/>
          <p:nvPr/>
        </p:nvSpPr>
        <p:spPr>
          <a:xfrm>
            <a:off x="180000" y="1298474"/>
            <a:ext cx="11651444" cy="800219"/>
          </a:xfrm>
          <a:prstGeom prst="rect">
            <a:avLst/>
          </a:prstGeom>
          <a:solidFill>
            <a:schemeClr val="bg1"/>
          </a:solidFill>
        </p:spPr>
        <p:txBody>
          <a:bodyPr wrap="square" rtlCol="0">
            <a:spAutoFit/>
          </a:bodyPr>
          <a:lstStyle/>
          <a:p>
            <a:r>
              <a:rPr lang="fr-FR" sz="2300" dirty="0">
                <a:solidFill>
                  <a:schemeClr val="accent5">
                    <a:lumMod val="50000"/>
                  </a:schemeClr>
                </a:solidFill>
              </a:rPr>
              <a:t>Noura est heureuse que son papa travaille à la maison, mais elle sait qu’il y a des défis. Que dit-elle sur le télétravail ? Quelles sont les expressions impersonnelles ?</a:t>
            </a:r>
            <a:endParaRPr lang="en-US" sz="2300" dirty="0">
              <a:solidFill>
                <a:schemeClr val="accent5">
                  <a:lumMod val="50000"/>
                </a:scheme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62" y="2152679"/>
            <a:ext cx="1969313" cy="1969313"/>
          </a:xfrm>
          <a:prstGeom prst="rect">
            <a:avLst/>
          </a:prstGeom>
        </p:spPr>
      </p:pic>
      <p:sp>
        <p:nvSpPr>
          <p:cNvPr id="3" name="Rounded Rectangular Callout 2"/>
          <p:cNvSpPr/>
          <p:nvPr/>
        </p:nvSpPr>
        <p:spPr>
          <a:xfrm>
            <a:off x="1920251" y="2211085"/>
            <a:ext cx="9264423" cy="3911452"/>
          </a:xfrm>
          <a:prstGeom prst="wedgeRoundRectCallout">
            <a:avLst>
              <a:gd name="adj1" fmla="val -56405"/>
              <a:gd name="adj2" fmla="val -19970"/>
              <a:gd name="adj3" fmla="val 16667"/>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extBox 5"/>
          <p:cNvSpPr txBox="1"/>
          <p:nvPr/>
        </p:nvSpPr>
        <p:spPr>
          <a:xfrm>
            <a:off x="2148005" y="2258205"/>
            <a:ext cx="9036669" cy="3816429"/>
          </a:xfrm>
          <a:prstGeom prst="rect">
            <a:avLst/>
          </a:prstGeom>
          <a:noFill/>
        </p:spPr>
        <p:txBody>
          <a:bodyPr wrap="square" rtlCol="0">
            <a:spAutoFit/>
          </a:bodyPr>
          <a:lstStyle/>
          <a:p>
            <a:r>
              <a:rPr lang="fr-FR" sz="2200" dirty="0">
                <a:solidFill>
                  <a:srgbClr val="104F75"/>
                </a:solidFill>
              </a:rPr>
              <a:t>En ce moment, mon papa fait du télétravail. [1] </a:t>
            </a:r>
            <a:r>
              <a:rPr lang="fr-FR" sz="2200" b="1" dirty="0">
                <a:solidFill>
                  <a:srgbClr val="104F75"/>
                </a:solidFill>
              </a:rPr>
              <a:t>Il </a:t>
            </a:r>
            <a:r>
              <a:rPr lang="fr-FR" sz="2200" dirty="0">
                <a:solidFill>
                  <a:srgbClr val="104F75"/>
                </a:solidFill>
              </a:rPr>
              <a:t>est homme d'affaires et [2] </a:t>
            </a:r>
            <a:r>
              <a:rPr lang="fr-FR" sz="2200" b="1" dirty="0">
                <a:solidFill>
                  <a:srgbClr val="104F75"/>
                </a:solidFill>
              </a:rPr>
              <a:t>il </a:t>
            </a:r>
            <a:r>
              <a:rPr lang="fr-FR" sz="2200" dirty="0">
                <a:solidFill>
                  <a:srgbClr val="104F75"/>
                </a:solidFill>
              </a:rPr>
              <a:t>gère une petite entreprise. [3] </a:t>
            </a:r>
            <a:r>
              <a:rPr lang="fr-FR" sz="2200" b="1" dirty="0">
                <a:solidFill>
                  <a:srgbClr val="104F75"/>
                </a:solidFill>
              </a:rPr>
              <a:t>Il </a:t>
            </a:r>
            <a:r>
              <a:rPr lang="fr-FR" sz="2200" dirty="0">
                <a:solidFill>
                  <a:srgbClr val="104F75"/>
                </a:solidFill>
              </a:rPr>
              <a:t>est possible de bien travailler en télétravail, mais [4] </a:t>
            </a:r>
            <a:r>
              <a:rPr lang="fr-FR" sz="2200" b="1" dirty="0">
                <a:solidFill>
                  <a:srgbClr val="104F75"/>
                </a:solidFill>
              </a:rPr>
              <a:t>il </a:t>
            </a:r>
            <a:r>
              <a:rPr lang="fr-FR" sz="2200" dirty="0">
                <a:solidFill>
                  <a:srgbClr val="104F75"/>
                </a:solidFill>
              </a:rPr>
              <a:t>faut être organisé. [5] </a:t>
            </a:r>
            <a:r>
              <a:rPr lang="fr-FR" sz="2200" b="1" dirty="0">
                <a:solidFill>
                  <a:srgbClr val="104F75"/>
                </a:solidFill>
              </a:rPr>
              <a:t>Il </a:t>
            </a:r>
            <a:r>
              <a:rPr lang="fr-FR" sz="2200" dirty="0">
                <a:solidFill>
                  <a:srgbClr val="104F75"/>
                </a:solidFill>
              </a:rPr>
              <a:t>a un bureau et un ordinateur dans notre chambre d’amis* et [6] </a:t>
            </a:r>
            <a:r>
              <a:rPr lang="fr-FR" sz="2200" b="1" dirty="0">
                <a:solidFill>
                  <a:srgbClr val="104F75"/>
                </a:solidFill>
              </a:rPr>
              <a:t>il </a:t>
            </a:r>
            <a:r>
              <a:rPr lang="fr-FR" sz="2200" dirty="0">
                <a:solidFill>
                  <a:srgbClr val="104F75"/>
                </a:solidFill>
              </a:rPr>
              <a:t>travaille de 9h. à 18h. À 18h, [7] </a:t>
            </a:r>
            <a:r>
              <a:rPr lang="fr-FR" sz="2200" b="1" dirty="0">
                <a:solidFill>
                  <a:srgbClr val="104F75"/>
                </a:solidFill>
              </a:rPr>
              <a:t>il </a:t>
            </a:r>
            <a:r>
              <a:rPr lang="fr-FR" sz="2200" dirty="0">
                <a:solidFill>
                  <a:srgbClr val="104F75"/>
                </a:solidFill>
              </a:rPr>
              <a:t>ferme la porte et [8] </a:t>
            </a:r>
            <a:r>
              <a:rPr lang="fr-FR" sz="2200" b="1" dirty="0">
                <a:solidFill>
                  <a:srgbClr val="104F75"/>
                </a:solidFill>
              </a:rPr>
              <a:t>il </a:t>
            </a:r>
            <a:r>
              <a:rPr lang="fr-FR" sz="2200" dirty="0">
                <a:solidFill>
                  <a:srgbClr val="104F75"/>
                </a:solidFill>
              </a:rPr>
              <a:t>est interdit d’entrer. [9]</a:t>
            </a:r>
            <a:r>
              <a:rPr lang="fr-FR" sz="2200" b="1" dirty="0">
                <a:solidFill>
                  <a:srgbClr val="104F75"/>
                </a:solidFill>
              </a:rPr>
              <a:t> Il </a:t>
            </a:r>
            <a:r>
              <a:rPr lang="fr-FR" sz="2200" dirty="0">
                <a:solidFill>
                  <a:srgbClr val="104F75"/>
                </a:solidFill>
              </a:rPr>
              <a:t>est nécessaire de séparer la vie professionnelle de la vie familiale. [10] </a:t>
            </a:r>
            <a:r>
              <a:rPr lang="fr-FR" sz="2200" b="1" dirty="0">
                <a:solidFill>
                  <a:srgbClr val="104F75"/>
                </a:solidFill>
              </a:rPr>
              <a:t>Il </a:t>
            </a:r>
            <a:r>
              <a:rPr lang="fr-FR" sz="2200" dirty="0">
                <a:solidFill>
                  <a:srgbClr val="104F75"/>
                </a:solidFill>
              </a:rPr>
              <a:t>est heureux </a:t>
            </a:r>
            <a:br>
              <a:rPr lang="fr-FR" sz="2200" dirty="0">
                <a:solidFill>
                  <a:srgbClr val="104F75"/>
                </a:solidFill>
              </a:rPr>
            </a:br>
            <a:r>
              <a:rPr lang="fr-FR" sz="2200" dirty="0">
                <a:solidFill>
                  <a:srgbClr val="104F75"/>
                </a:solidFill>
              </a:rPr>
              <a:t>parce qu’[11] </a:t>
            </a:r>
            <a:r>
              <a:rPr lang="fr-FR" sz="2200" b="1" dirty="0">
                <a:solidFill>
                  <a:srgbClr val="104F75"/>
                </a:solidFill>
              </a:rPr>
              <a:t>il</a:t>
            </a:r>
            <a:r>
              <a:rPr lang="fr-FR" sz="2200" dirty="0">
                <a:solidFill>
                  <a:srgbClr val="104F75"/>
                </a:solidFill>
              </a:rPr>
              <a:t> peut passer plus de temps avec sa </a:t>
            </a:r>
            <a:br>
              <a:rPr lang="fr-FR" sz="2200" dirty="0">
                <a:solidFill>
                  <a:srgbClr val="104F75"/>
                </a:solidFill>
              </a:rPr>
            </a:br>
            <a:r>
              <a:rPr lang="fr-FR" sz="2200" dirty="0">
                <a:solidFill>
                  <a:srgbClr val="104F75"/>
                </a:solidFill>
              </a:rPr>
              <a:t>famille et [12] </a:t>
            </a:r>
            <a:r>
              <a:rPr lang="fr-FR" sz="2200" b="1" dirty="0">
                <a:solidFill>
                  <a:srgbClr val="104F75"/>
                </a:solidFill>
              </a:rPr>
              <a:t>il </a:t>
            </a:r>
            <a:r>
              <a:rPr lang="fr-FR" sz="2200" dirty="0">
                <a:solidFill>
                  <a:srgbClr val="104F75"/>
                </a:solidFill>
              </a:rPr>
              <a:t>est moins coûteux* de faire du télétravail. </a:t>
            </a:r>
            <a:br>
              <a:rPr lang="fr-FR" sz="2200" dirty="0">
                <a:solidFill>
                  <a:srgbClr val="104F75"/>
                </a:solidFill>
              </a:rPr>
            </a:br>
            <a:r>
              <a:rPr lang="fr-FR" sz="2200" dirty="0">
                <a:solidFill>
                  <a:srgbClr val="104F75"/>
                </a:solidFill>
              </a:rPr>
              <a:t>[13] </a:t>
            </a:r>
            <a:r>
              <a:rPr lang="fr-FR" sz="2200" b="1" dirty="0">
                <a:solidFill>
                  <a:srgbClr val="104F75"/>
                </a:solidFill>
              </a:rPr>
              <a:t>Il </a:t>
            </a:r>
            <a:r>
              <a:rPr lang="fr-FR" sz="2200" dirty="0">
                <a:solidFill>
                  <a:srgbClr val="104F75"/>
                </a:solidFill>
              </a:rPr>
              <a:t>ne doit pas prendre le train. Mais [14] </a:t>
            </a:r>
            <a:r>
              <a:rPr lang="fr-FR" sz="2200" b="1" dirty="0">
                <a:solidFill>
                  <a:srgbClr val="104F75"/>
                </a:solidFill>
              </a:rPr>
              <a:t>il </a:t>
            </a:r>
            <a:r>
              <a:rPr lang="fr-FR" sz="2200" dirty="0">
                <a:solidFill>
                  <a:srgbClr val="104F75"/>
                </a:solidFill>
              </a:rPr>
              <a:t>est </a:t>
            </a:r>
            <a:br>
              <a:rPr lang="fr-FR" sz="2200" dirty="0">
                <a:solidFill>
                  <a:srgbClr val="104F75"/>
                </a:solidFill>
              </a:rPr>
            </a:br>
            <a:r>
              <a:rPr lang="fr-FR" sz="2200" dirty="0">
                <a:solidFill>
                  <a:srgbClr val="104F75"/>
                </a:solidFill>
              </a:rPr>
              <a:t>difficile de travailler seul. [15] </a:t>
            </a:r>
            <a:r>
              <a:rPr lang="fr-FR" sz="2200" b="1" dirty="0">
                <a:solidFill>
                  <a:srgbClr val="104F75"/>
                </a:solidFill>
              </a:rPr>
              <a:t>Il </a:t>
            </a:r>
            <a:r>
              <a:rPr lang="fr-FR" sz="2200" dirty="0">
                <a:solidFill>
                  <a:srgbClr val="104F75"/>
                </a:solidFill>
              </a:rPr>
              <a:t>y a un risque d'isolement.</a:t>
            </a:r>
          </a:p>
        </p:txBody>
      </p:sp>
      <p:pic>
        <p:nvPicPr>
          <p:cNvPr id="1026" name="Picture 2" descr="Young African American man working at home vector art illustrati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046" b="95588" l="6536" r="94281"/>
                    </a14:imgEffect>
                  </a14:imgLayer>
                </a14:imgProps>
              </a:ext>
              <a:ext uri="{28A0092B-C50C-407E-A947-70E740481C1C}">
                <a14:useLocalDpi xmlns:a14="http://schemas.microsoft.com/office/drawing/2010/main" val="0"/>
              </a:ext>
            </a:extLst>
          </a:blip>
          <a:srcRect/>
          <a:stretch>
            <a:fillRect/>
          </a:stretch>
        </p:blipFill>
        <p:spPr bwMode="auto">
          <a:xfrm>
            <a:off x="9673114" y="3652624"/>
            <a:ext cx="2801146" cy="28749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46">
            <a:extLst>
              <a:ext uri="{FF2B5EF4-FFF2-40B4-BE49-F238E27FC236}">
                <a16:creationId xmlns:a16="http://schemas.microsoft.com/office/drawing/2014/main" id="{FB09667E-50A2-4099-B9F5-10D9728BF65D}"/>
              </a:ext>
            </a:extLst>
          </p:cNvPr>
          <p:cNvSpPr/>
          <p:nvPr/>
        </p:nvSpPr>
        <p:spPr>
          <a:xfrm>
            <a:off x="7077465" y="249868"/>
            <a:ext cx="3114476" cy="890220"/>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*la chambre d’amis </a:t>
            </a:r>
            <a:br>
              <a:rPr lang="fr-FR" sz="2000" b="1" dirty="0">
                <a:solidFill>
                  <a:prstClr val="white"/>
                </a:solidFill>
                <a:latin typeface="Century Gothic" panose="020B0502020202020204" pitchFamily="34" charset="0"/>
              </a:rPr>
            </a:b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spare</a:t>
            </a:r>
            <a:r>
              <a:rPr lang="fr-FR" sz="2000" dirty="0">
                <a:solidFill>
                  <a:prstClr val="white"/>
                </a:solidFill>
                <a:latin typeface="Century Gothic" panose="020B0502020202020204" pitchFamily="34" charset="0"/>
              </a:rPr>
              <a:t> room</a:t>
            </a:r>
            <a:br>
              <a:rPr lang="fr-FR" sz="2000" dirty="0">
                <a:solidFill>
                  <a:prstClr val="white"/>
                </a:solidFill>
                <a:latin typeface="Century Gothic" panose="020B0502020202020204" pitchFamily="34" charset="0"/>
              </a:rPr>
            </a:br>
            <a:r>
              <a:rPr lang="fr-FR" sz="2000"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coûteux</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costly</a:t>
            </a:r>
          </a:p>
        </p:txBody>
      </p:sp>
      <p:sp>
        <p:nvSpPr>
          <p:cNvPr id="11" name="Rounded Rectangle 10"/>
          <p:cNvSpPr/>
          <p:nvPr/>
        </p:nvSpPr>
        <p:spPr>
          <a:xfrm>
            <a:off x="8183072" y="2638507"/>
            <a:ext cx="404338" cy="375681"/>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6728945" y="2983222"/>
            <a:ext cx="392268" cy="375681"/>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9121644" y="3652624"/>
            <a:ext cx="378547" cy="375681"/>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4459668" y="3978578"/>
            <a:ext cx="406893" cy="375681"/>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3558363" y="5000428"/>
            <a:ext cx="505954" cy="375681"/>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7547394" y="5325113"/>
            <a:ext cx="536373" cy="375681"/>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5604453" y="5664801"/>
            <a:ext cx="547439" cy="375681"/>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A2AECFFE-55D9-ED46-9E49-F19805C09A6A}"/>
              </a:ext>
            </a:extLst>
          </p:cNvPr>
          <p:cNvSpPr txBox="1"/>
          <p:nvPr/>
        </p:nvSpPr>
        <p:spPr>
          <a:xfrm>
            <a:off x="180000" y="1299600"/>
            <a:ext cx="11651444" cy="800219"/>
          </a:xfrm>
          <a:prstGeom prst="rect">
            <a:avLst/>
          </a:prstGeom>
          <a:solidFill>
            <a:schemeClr val="bg1"/>
          </a:solidFill>
        </p:spPr>
        <p:txBody>
          <a:bodyPr wrap="square" rtlCol="0">
            <a:spAutoFit/>
          </a:bodyPr>
          <a:lstStyle/>
          <a:p>
            <a:r>
              <a:rPr lang="en-GB" sz="2300" dirty="0">
                <a:solidFill>
                  <a:schemeClr val="accent5">
                    <a:lumMod val="50000"/>
                  </a:schemeClr>
                </a:solidFill>
              </a:rPr>
              <a:t>What applies to people in general, and what applies just to Bilal?</a:t>
            </a:r>
          </a:p>
          <a:p>
            <a:r>
              <a:rPr lang="fr-FR" sz="2300" dirty="0">
                <a:solidFill>
                  <a:schemeClr val="accent5">
                    <a:lumMod val="50000"/>
                  </a:schemeClr>
                </a:solidFill>
              </a:rPr>
              <a:t>Fais deux listes. Comment traduit-on ‘il’ dans chaque cas ?</a:t>
            </a:r>
          </a:p>
        </p:txBody>
      </p:sp>
    </p:spTree>
    <p:extLst>
      <p:ext uri="{BB962C8B-B14F-4D97-AF65-F5344CB8AC3E}">
        <p14:creationId xmlns:p14="http://schemas.microsoft.com/office/powerpoint/2010/main" val="3579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366122" y="2092888"/>
            <a:ext cx="5826586" cy="4154984"/>
          </a:xfrm>
          <a:prstGeom prst="rect">
            <a:avLst/>
          </a:prstGeom>
          <a:noFill/>
        </p:spPr>
        <p:txBody>
          <a:bodyPr wrap="square" rtlCol="0">
            <a:spAutoFit/>
          </a:bodyPr>
          <a:lstStyle/>
          <a:p>
            <a:pPr marL="342900" indent="-342900" algn="l">
              <a:buFont typeface="Arial" panose="020B0604020202020204" pitchFamily="34" charset="0"/>
              <a:buChar char="•"/>
            </a:pPr>
            <a:r>
              <a:rPr lang="en-GB" sz="2400" b="1" dirty="0">
                <a:solidFill>
                  <a:srgbClr val="104F75"/>
                </a:solidFill>
              </a:rPr>
              <a:t>he </a:t>
            </a:r>
            <a:r>
              <a:rPr lang="en-GB" sz="2400" dirty="0">
                <a:solidFill>
                  <a:srgbClr val="104F75"/>
                </a:solidFill>
              </a:rPr>
              <a:t>is a businessman</a:t>
            </a:r>
          </a:p>
          <a:p>
            <a:pPr marL="342900" indent="-342900" algn="l">
              <a:buFont typeface="Arial" panose="020B0604020202020204" pitchFamily="34" charset="0"/>
              <a:buChar char="•"/>
            </a:pPr>
            <a:r>
              <a:rPr lang="en-GB" sz="2400" b="1" dirty="0">
                <a:solidFill>
                  <a:srgbClr val="104F75"/>
                </a:solidFill>
              </a:rPr>
              <a:t>he </a:t>
            </a:r>
            <a:r>
              <a:rPr lang="en-GB" sz="2400" dirty="0">
                <a:solidFill>
                  <a:srgbClr val="104F75"/>
                </a:solidFill>
              </a:rPr>
              <a:t>manages a small business</a:t>
            </a:r>
          </a:p>
          <a:p>
            <a:pPr marL="342900" indent="-342900" algn="l">
              <a:buFont typeface="Arial" panose="020B0604020202020204" pitchFamily="34" charset="0"/>
              <a:buChar char="•"/>
            </a:pPr>
            <a:r>
              <a:rPr lang="en-GB" sz="2400" b="1" dirty="0">
                <a:solidFill>
                  <a:srgbClr val="104F75"/>
                </a:solidFill>
              </a:rPr>
              <a:t>he </a:t>
            </a:r>
            <a:r>
              <a:rPr lang="en-GB" sz="2400" dirty="0">
                <a:solidFill>
                  <a:srgbClr val="104F75"/>
                </a:solidFill>
              </a:rPr>
              <a:t>has a desk and a computer (in the spare room)</a:t>
            </a:r>
          </a:p>
          <a:p>
            <a:pPr marL="342900" indent="-342900" algn="l">
              <a:buFont typeface="Arial" panose="020B0604020202020204" pitchFamily="34" charset="0"/>
              <a:buChar char="•"/>
            </a:pPr>
            <a:r>
              <a:rPr lang="en-GB" sz="2400" b="1" dirty="0">
                <a:solidFill>
                  <a:srgbClr val="104F75"/>
                </a:solidFill>
              </a:rPr>
              <a:t>he </a:t>
            </a:r>
            <a:r>
              <a:rPr lang="en-GB" sz="2400" dirty="0">
                <a:solidFill>
                  <a:srgbClr val="104F75"/>
                </a:solidFill>
              </a:rPr>
              <a:t>works from 9.00 - 18.00</a:t>
            </a:r>
          </a:p>
          <a:p>
            <a:pPr marL="342900" indent="-342900" algn="l">
              <a:buFont typeface="Arial" panose="020B0604020202020204" pitchFamily="34" charset="0"/>
              <a:buChar char="•"/>
            </a:pPr>
            <a:r>
              <a:rPr lang="en-GB" sz="2400" b="1" dirty="0">
                <a:solidFill>
                  <a:srgbClr val="104F75"/>
                </a:solidFill>
              </a:rPr>
              <a:t>he </a:t>
            </a:r>
            <a:r>
              <a:rPr lang="en-GB" sz="2400" dirty="0">
                <a:solidFill>
                  <a:srgbClr val="104F75"/>
                </a:solidFill>
              </a:rPr>
              <a:t>shuts the door at 18.00</a:t>
            </a:r>
          </a:p>
          <a:p>
            <a:pPr marL="342900" indent="-342900" algn="l">
              <a:buFont typeface="Arial" panose="020B0604020202020204" pitchFamily="34" charset="0"/>
              <a:buChar char="•"/>
            </a:pPr>
            <a:r>
              <a:rPr lang="en-GB" sz="2400" b="1" dirty="0">
                <a:solidFill>
                  <a:srgbClr val="104F75"/>
                </a:solidFill>
              </a:rPr>
              <a:t>he</a:t>
            </a:r>
            <a:r>
              <a:rPr lang="en-GB" sz="2400" dirty="0">
                <a:solidFill>
                  <a:srgbClr val="104F75"/>
                </a:solidFill>
              </a:rPr>
              <a:t> is happy</a:t>
            </a:r>
          </a:p>
          <a:p>
            <a:pPr marL="342900" indent="-342900" algn="l">
              <a:buFont typeface="Arial" panose="020B0604020202020204" pitchFamily="34" charset="0"/>
              <a:buChar char="•"/>
            </a:pPr>
            <a:r>
              <a:rPr lang="en-GB" sz="2400" b="1" dirty="0">
                <a:solidFill>
                  <a:srgbClr val="104F75"/>
                </a:solidFill>
              </a:rPr>
              <a:t>he</a:t>
            </a:r>
            <a:r>
              <a:rPr lang="en-GB" sz="2400" dirty="0">
                <a:solidFill>
                  <a:srgbClr val="104F75"/>
                </a:solidFill>
              </a:rPr>
              <a:t> can spend more </a:t>
            </a:r>
            <a:br>
              <a:rPr lang="en-GB" sz="2400" dirty="0">
                <a:solidFill>
                  <a:srgbClr val="104F75"/>
                </a:solidFill>
              </a:rPr>
            </a:br>
            <a:r>
              <a:rPr lang="en-GB" sz="2400" dirty="0">
                <a:solidFill>
                  <a:srgbClr val="104F75"/>
                </a:solidFill>
              </a:rPr>
              <a:t>time with his family</a:t>
            </a:r>
          </a:p>
          <a:p>
            <a:pPr marL="342900" indent="-342900" algn="l">
              <a:buFont typeface="Arial" panose="020B0604020202020204" pitchFamily="34" charset="0"/>
              <a:buChar char="•"/>
            </a:pPr>
            <a:r>
              <a:rPr lang="en-GB" sz="2400" b="1" dirty="0">
                <a:solidFill>
                  <a:srgbClr val="104F75"/>
                </a:solidFill>
              </a:rPr>
              <a:t>he</a:t>
            </a:r>
            <a:r>
              <a:rPr lang="en-GB" sz="2400" dirty="0">
                <a:solidFill>
                  <a:srgbClr val="104F75"/>
                </a:solidFill>
              </a:rPr>
              <a:t> does not have to</a:t>
            </a:r>
            <a:br>
              <a:rPr lang="en-GB" sz="2400" dirty="0">
                <a:solidFill>
                  <a:srgbClr val="104F75"/>
                </a:solidFill>
              </a:rPr>
            </a:br>
            <a:r>
              <a:rPr lang="en-GB" sz="2400" dirty="0">
                <a:solidFill>
                  <a:srgbClr val="104F75"/>
                </a:solidFill>
              </a:rPr>
              <a:t>take the train</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itle 3"/>
          <p:cNvSpPr>
            <a:spLocks noGrp="1"/>
          </p:cNvSpPr>
          <p:nvPr>
            <p:ph type="title"/>
          </p:nvPr>
        </p:nvSpPr>
        <p:spPr>
          <a:xfrm>
            <a:off x="0" y="296864"/>
            <a:ext cx="5265384" cy="707849"/>
          </a:xfrm>
        </p:spPr>
        <p:txBody>
          <a:bodyPr>
            <a:normAutofit/>
          </a:bodyPr>
          <a:lstStyle/>
          <a:p>
            <a:r>
              <a:rPr lang="fr-FR" sz="3600" b="1" dirty="0">
                <a:solidFill>
                  <a:schemeClr val="bg1"/>
                </a:solidFill>
              </a:rPr>
              <a:t>Le télétravail</a:t>
            </a:r>
          </a:p>
        </p:txBody>
      </p:sp>
      <p:pic>
        <p:nvPicPr>
          <p:cNvPr id="1026" name="Picture 2" descr="Young African American man working at home vector art illustrati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46" b="95588" l="6536" r="94281"/>
                    </a14:imgEffect>
                  </a14:imgLayer>
                </a14:imgProps>
              </a:ext>
              <a:ext uri="{28A0092B-C50C-407E-A947-70E740481C1C}">
                <a14:useLocalDpi xmlns:a14="http://schemas.microsoft.com/office/drawing/2010/main" val="0"/>
              </a:ext>
            </a:extLst>
          </a:blip>
          <a:srcRect/>
          <a:stretch>
            <a:fillRect/>
          </a:stretch>
        </p:blipFill>
        <p:spPr bwMode="auto">
          <a:xfrm>
            <a:off x="9944215" y="4139818"/>
            <a:ext cx="2248493" cy="224849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46">
            <a:extLst>
              <a:ext uri="{FF2B5EF4-FFF2-40B4-BE49-F238E27FC236}">
                <a16:creationId xmlns:a16="http://schemas.microsoft.com/office/drawing/2014/main" id="{FB09667E-50A2-4099-B9F5-10D9728BF65D}"/>
              </a:ext>
            </a:extLst>
          </p:cNvPr>
          <p:cNvSpPr/>
          <p:nvPr/>
        </p:nvSpPr>
        <p:spPr>
          <a:xfrm>
            <a:off x="7077465" y="249868"/>
            <a:ext cx="3114476" cy="677400"/>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chambre d’amis </a:t>
            </a:r>
            <a:b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spare room</a:t>
            </a:r>
          </a:p>
        </p:txBody>
      </p:sp>
      <p:cxnSp>
        <p:nvCxnSpPr>
          <p:cNvPr id="23" name="Straight Connector 22"/>
          <p:cNvCxnSpPr/>
          <p:nvPr/>
        </p:nvCxnSpPr>
        <p:spPr>
          <a:xfrm>
            <a:off x="6043451" y="1690838"/>
            <a:ext cx="18288" cy="4398264"/>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23444" y="1429228"/>
            <a:ext cx="3790897" cy="523220"/>
          </a:xfrm>
          <a:prstGeom prst="rect">
            <a:avLst/>
          </a:prstGeom>
          <a:noFill/>
        </p:spPr>
        <p:txBody>
          <a:bodyPr wrap="square" rtlCol="0">
            <a:spAutoFit/>
          </a:bodyPr>
          <a:lstStyle/>
          <a:p>
            <a:pPr algn="ctr"/>
            <a:r>
              <a:rPr lang="en-GB" sz="2800" dirty="0">
                <a:solidFill>
                  <a:srgbClr val="104F75"/>
                </a:solidFill>
              </a:rPr>
              <a:t>people in general </a:t>
            </a:r>
          </a:p>
        </p:txBody>
      </p:sp>
      <p:sp>
        <p:nvSpPr>
          <p:cNvPr id="25" name="TextBox 24"/>
          <p:cNvSpPr txBox="1"/>
          <p:nvPr/>
        </p:nvSpPr>
        <p:spPr>
          <a:xfrm>
            <a:off x="8431982" y="1429228"/>
            <a:ext cx="1694865" cy="523220"/>
          </a:xfrm>
          <a:prstGeom prst="rect">
            <a:avLst/>
          </a:prstGeom>
          <a:noFill/>
        </p:spPr>
        <p:txBody>
          <a:bodyPr wrap="square" rtlCol="0">
            <a:spAutoFit/>
          </a:bodyPr>
          <a:lstStyle/>
          <a:p>
            <a:pPr algn="ctr"/>
            <a:r>
              <a:rPr lang="en-GB" sz="2800" dirty="0">
                <a:solidFill>
                  <a:srgbClr val="104F75"/>
                </a:solidFill>
              </a:rPr>
              <a:t>just Bilal</a:t>
            </a:r>
          </a:p>
        </p:txBody>
      </p:sp>
      <p:sp>
        <p:nvSpPr>
          <p:cNvPr id="2" name="TextBox 1"/>
          <p:cNvSpPr txBox="1"/>
          <p:nvPr/>
        </p:nvSpPr>
        <p:spPr>
          <a:xfrm>
            <a:off x="498719" y="2092888"/>
            <a:ext cx="5698881" cy="4154984"/>
          </a:xfrm>
          <a:prstGeom prst="rect">
            <a:avLst/>
          </a:prstGeom>
          <a:noFill/>
        </p:spPr>
        <p:txBody>
          <a:bodyPr wrap="square" rtlCol="0">
            <a:spAutoFit/>
          </a:bodyPr>
          <a:lstStyle/>
          <a:p>
            <a:pPr marL="342900" indent="-342900" algn="l">
              <a:buFont typeface="Arial" panose="020B0604020202020204" pitchFamily="34" charset="0"/>
              <a:buChar char="•"/>
            </a:pPr>
            <a:r>
              <a:rPr lang="en-GB" sz="2400" b="1" dirty="0">
                <a:solidFill>
                  <a:srgbClr val="104F75"/>
                </a:solidFill>
              </a:rPr>
              <a:t>it </a:t>
            </a:r>
            <a:r>
              <a:rPr lang="en-GB" sz="2400" dirty="0">
                <a:solidFill>
                  <a:srgbClr val="104F75"/>
                </a:solidFill>
              </a:rPr>
              <a:t>is possible to work well from home</a:t>
            </a:r>
          </a:p>
          <a:p>
            <a:pPr marL="342900" indent="-342900" algn="l">
              <a:buFont typeface="Arial" panose="020B0604020202020204" pitchFamily="34" charset="0"/>
              <a:buChar char="•"/>
            </a:pPr>
            <a:r>
              <a:rPr lang="en-GB" sz="2400" b="1" dirty="0">
                <a:solidFill>
                  <a:srgbClr val="104F75"/>
                </a:solidFill>
              </a:rPr>
              <a:t>you must/it </a:t>
            </a:r>
            <a:r>
              <a:rPr lang="en-GB" sz="2400" dirty="0">
                <a:solidFill>
                  <a:srgbClr val="104F75"/>
                </a:solidFill>
              </a:rPr>
              <a:t>is necessary </a:t>
            </a:r>
            <a:r>
              <a:rPr lang="en-GB" sz="2400" b="1" dirty="0">
                <a:solidFill>
                  <a:srgbClr val="104F75"/>
                </a:solidFill>
              </a:rPr>
              <a:t>to</a:t>
            </a:r>
            <a:r>
              <a:rPr lang="en-GB" sz="2400" dirty="0">
                <a:solidFill>
                  <a:srgbClr val="104F75"/>
                </a:solidFill>
              </a:rPr>
              <a:t> be organised</a:t>
            </a:r>
          </a:p>
          <a:p>
            <a:pPr marL="342900" indent="-342900" algn="l">
              <a:buFont typeface="Arial" panose="020B0604020202020204" pitchFamily="34" charset="0"/>
              <a:buChar char="•"/>
            </a:pPr>
            <a:r>
              <a:rPr lang="en-GB" sz="2400" dirty="0">
                <a:solidFill>
                  <a:srgbClr val="104F75"/>
                </a:solidFill>
              </a:rPr>
              <a:t>entering</a:t>
            </a:r>
            <a:r>
              <a:rPr lang="en-GB" sz="2400" b="1" dirty="0">
                <a:solidFill>
                  <a:srgbClr val="104F75"/>
                </a:solidFill>
              </a:rPr>
              <a:t> </a:t>
            </a:r>
            <a:r>
              <a:rPr lang="en-GB" sz="2400" dirty="0">
                <a:solidFill>
                  <a:srgbClr val="104F75"/>
                </a:solidFill>
              </a:rPr>
              <a:t>(the spare room) is forbidden</a:t>
            </a:r>
          </a:p>
          <a:p>
            <a:pPr marL="342900" indent="-342900" algn="l">
              <a:buFont typeface="Arial" panose="020B0604020202020204" pitchFamily="34" charset="0"/>
              <a:buChar char="•"/>
            </a:pPr>
            <a:r>
              <a:rPr lang="en-GB" sz="2400" b="1" dirty="0">
                <a:solidFill>
                  <a:srgbClr val="104F75"/>
                </a:solidFill>
              </a:rPr>
              <a:t>it </a:t>
            </a:r>
            <a:r>
              <a:rPr lang="en-GB" sz="2400" dirty="0">
                <a:solidFill>
                  <a:srgbClr val="104F75"/>
                </a:solidFill>
              </a:rPr>
              <a:t>is necessary to separate professional life and family life</a:t>
            </a:r>
          </a:p>
          <a:p>
            <a:pPr marL="342900" indent="-342900" algn="l">
              <a:buFont typeface="Arial" panose="020B0604020202020204" pitchFamily="34" charset="0"/>
              <a:buChar char="•"/>
            </a:pPr>
            <a:r>
              <a:rPr lang="en-GB" sz="2400" b="1" dirty="0">
                <a:solidFill>
                  <a:srgbClr val="104F75"/>
                </a:solidFill>
              </a:rPr>
              <a:t>it </a:t>
            </a:r>
            <a:r>
              <a:rPr lang="en-GB" sz="2400" dirty="0">
                <a:solidFill>
                  <a:srgbClr val="104F75"/>
                </a:solidFill>
              </a:rPr>
              <a:t>is cheaper to work from home</a:t>
            </a:r>
          </a:p>
          <a:p>
            <a:pPr marL="342900" indent="-342900" algn="l">
              <a:buFont typeface="Arial" panose="020B0604020202020204" pitchFamily="34" charset="0"/>
              <a:buChar char="•"/>
            </a:pPr>
            <a:r>
              <a:rPr lang="en-GB" sz="2400" b="1" dirty="0">
                <a:solidFill>
                  <a:srgbClr val="104F75"/>
                </a:solidFill>
              </a:rPr>
              <a:t>it </a:t>
            </a:r>
            <a:r>
              <a:rPr lang="en-GB" sz="2400" dirty="0">
                <a:solidFill>
                  <a:srgbClr val="104F75"/>
                </a:solidFill>
              </a:rPr>
              <a:t>is difficult to work alone</a:t>
            </a:r>
          </a:p>
          <a:p>
            <a:pPr marL="342900" indent="-342900" algn="l">
              <a:buFont typeface="Arial" panose="020B0604020202020204" pitchFamily="34" charset="0"/>
              <a:buChar char="•"/>
            </a:pPr>
            <a:r>
              <a:rPr lang="en-GB" sz="2400" b="1" dirty="0">
                <a:solidFill>
                  <a:srgbClr val="104F75"/>
                </a:solidFill>
              </a:rPr>
              <a:t>there </a:t>
            </a:r>
            <a:r>
              <a:rPr lang="en-GB" sz="2400" dirty="0">
                <a:solidFill>
                  <a:srgbClr val="104F75"/>
                </a:solidFill>
              </a:rPr>
              <a:t>is a risk of isolation</a:t>
            </a:r>
          </a:p>
        </p:txBody>
      </p:sp>
    </p:spTree>
    <p:extLst>
      <p:ext uri="{BB962C8B-B14F-4D97-AF65-F5344CB8AC3E}">
        <p14:creationId xmlns:p14="http://schemas.microsoft.com/office/powerpoint/2010/main" val="9363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265385" cy="867128"/>
          </a:xfrm>
          <a:prstGeom prst="rect">
            <a:avLst/>
          </a:prstGeom>
        </p:spPr>
      </p:pic>
      <p:sp>
        <p:nvSpPr>
          <p:cNvPr id="6"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7" name="Title 3"/>
          <p:cNvSpPr>
            <a:spLocks noGrp="1"/>
          </p:cNvSpPr>
          <p:nvPr>
            <p:ph type="title"/>
          </p:nvPr>
        </p:nvSpPr>
        <p:spPr>
          <a:xfrm>
            <a:off x="0" y="296864"/>
            <a:ext cx="5265384" cy="707849"/>
          </a:xfrm>
        </p:spPr>
        <p:txBody>
          <a:bodyPr>
            <a:normAutofit/>
          </a:bodyPr>
          <a:lstStyle/>
          <a:p>
            <a:r>
              <a:rPr lang="fr-FR" sz="3600" b="1" dirty="0">
                <a:solidFill>
                  <a:schemeClr val="bg1"/>
                </a:solidFill>
              </a:rPr>
              <a:t>Amir est malade </a:t>
            </a:r>
          </a:p>
        </p:txBody>
      </p:sp>
      <p:sp>
        <p:nvSpPr>
          <p:cNvPr id="10" name="TextBox 9">
            <a:extLst>
              <a:ext uri="{FF2B5EF4-FFF2-40B4-BE49-F238E27FC236}">
                <a16:creationId xmlns:a16="http://schemas.microsoft.com/office/drawing/2014/main" id="{A2AECFFE-55D9-ED46-9E49-F19805C09A6A}"/>
              </a:ext>
            </a:extLst>
          </p:cNvPr>
          <p:cNvSpPr txBox="1"/>
          <p:nvPr/>
        </p:nvSpPr>
        <p:spPr>
          <a:xfrm>
            <a:off x="180000" y="1296000"/>
            <a:ext cx="11729920" cy="1061829"/>
          </a:xfrm>
          <a:prstGeom prst="rect">
            <a:avLst/>
          </a:prstGeom>
          <a:noFill/>
        </p:spPr>
        <p:txBody>
          <a:bodyPr wrap="square" rtlCol="0">
            <a:spAutoFit/>
          </a:bodyPr>
          <a:lstStyle/>
          <a:p>
            <a:r>
              <a:rPr lang="fr-FR" sz="2100" dirty="0">
                <a:solidFill>
                  <a:srgbClr val="104F75"/>
                </a:solidFill>
              </a:rPr>
              <a:t>Amir a fait un test antigénique* et le résultat est positif. Sa mère décide de téléphoner à un numéro dédié* aux questions sur covid-19. Parlent-ils Amir (il) or people in </a:t>
            </a:r>
            <a:r>
              <a:rPr lang="en-GB" sz="2100" dirty="0">
                <a:solidFill>
                  <a:srgbClr val="104F75"/>
                </a:solidFill>
              </a:rPr>
              <a:t>general</a:t>
            </a:r>
            <a:r>
              <a:rPr lang="fr-FR" sz="2100" dirty="0">
                <a:solidFill>
                  <a:srgbClr val="104F75"/>
                </a:solidFill>
              </a:rPr>
              <a:t> (il est +adj + </a:t>
            </a:r>
            <a:r>
              <a:rPr lang="en-GB" sz="2100" dirty="0">
                <a:solidFill>
                  <a:srgbClr val="104F75"/>
                </a:solidFill>
              </a:rPr>
              <a:t>verb</a:t>
            </a:r>
            <a:r>
              <a:rPr lang="fr-FR" sz="2100" dirty="0">
                <a:solidFill>
                  <a:srgbClr val="104F75"/>
                </a:solidFill>
              </a:rPr>
              <a:t>) ?</a:t>
            </a:r>
            <a:endParaRPr lang="en-US" sz="2100" dirty="0">
              <a:solidFill>
                <a:srgbClr val="104F75"/>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3" y="4196658"/>
            <a:ext cx="2087481" cy="2087481"/>
          </a:xfrm>
          <a:prstGeom prst="rect">
            <a:avLst/>
          </a:prstGeom>
        </p:spPr>
      </p:pic>
      <p:grpSp>
        <p:nvGrpSpPr>
          <p:cNvPr id="4" name="Group 3"/>
          <p:cNvGrpSpPr/>
          <p:nvPr/>
        </p:nvGrpSpPr>
        <p:grpSpPr>
          <a:xfrm>
            <a:off x="1031078" y="2685796"/>
            <a:ext cx="2071465" cy="1622586"/>
            <a:chOff x="-317853" y="3937590"/>
            <a:chExt cx="2887063" cy="214954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0" y="3937590"/>
              <a:ext cx="2149549" cy="2149549"/>
            </a:xfrm>
            <a:prstGeom prst="rect">
              <a:avLst/>
            </a:prstGeom>
          </p:spPr>
        </p:pic>
        <p:pic>
          <p:nvPicPr>
            <p:cNvPr id="2052" name="Picture 4" descr="Thermometer, Temperature, Fever, Icon, Design, Degre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805611">
              <a:off x="-317853" y="4159073"/>
              <a:ext cx="1597615" cy="1597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vid, Self-Test, Positive, Coro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752465">
              <a:off x="1471772" y="4969845"/>
              <a:ext cx="731625" cy="146325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loud Callout 4"/>
          <p:cNvSpPr/>
          <p:nvPr/>
        </p:nvSpPr>
        <p:spPr>
          <a:xfrm rot="776875">
            <a:off x="846102" y="2605456"/>
            <a:ext cx="2739004" cy="2171260"/>
          </a:xfrm>
          <a:prstGeom prst="cloudCallout">
            <a:avLst>
              <a:gd name="adj1" fmla="val -273"/>
              <a:gd name="adj2" fmla="val 875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3742345" y="2721813"/>
            <a:ext cx="3989598" cy="552310"/>
            <a:chOff x="4065831" y="2346354"/>
            <a:chExt cx="3989598" cy="552310"/>
          </a:xfrm>
        </p:grpSpPr>
        <p:grpSp>
          <p:nvGrpSpPr>
            <p:cNvPr id="13" name="Group 12"/>
            <p:cNvGrpSpPr/>
            <p:nvPr/>
          </p:nvGrpSpPr>
          <p:grpSpPr>
            <a:xfrm>
              <a:off x="4065831" y="2346354"/>
              <a:ext cx="3989598" cy="552310"/>
              <a:chOff x="4746537" y="2357003"/>
              <a:chExt cx="3421416" cy="552310"/>
            </a:xfrm>
          </p:grpSpPr>
          <p:sp>
            <p:nvSpPr>
              <p:cNvPr id="16" name="Rounded Rectangular Callout 15"/>
              <p:cNvSpPr/>
              <p:nvPr/>
            </p:nvSpPr>
            <p:spPr>
              <a:xfrm>
                <a:off x="4746537" y="2357003"/>
                <a:ext cx="3421416" cy="552310"/>
              </a:xfrm>
              <a:prstGeom prst="wedgeRoundRectCallout">
                <a:avLst>
                  <a:gd name="adj1" fmla="val -30061"/>
                  <a:gd name="adj2" fmla="val 85010"/>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12" name="TextBox 11"/>
              <p:cNvSpPr txBox="1"/>
              <p:nvPr/>
            </p:nvSpPr>
            <p:spPr>
              <a:xfrm>
                <a:off x="4750364" y="2393848"/>
                <a:ext cx="3417589" cy="461665"/>
              </a:xfrm>
              <a:prstGeom prst="rect">
                <a:avLst/>
              </a:prstGeom>
              <a:noFill/>
            </p:spPr>
            <p:txBody>
              <a:bodyPr wrap="square" rtlCol="0">
                <a:spAutoFit/>
              </a:bodyPr>
              <a:lstStyle/>
              <a:p>
                <a:r>
                  <a:rPr lang="fr-FR" sz="2400" dirty="0">
                    <a:solidFill>
                      <a:srgbClr val="104F75"/>
                    </a:solidFill>
                  </a:rPr>
                  <a:t>       [-] / est possible de</a:t>
                </a:r>
              </a:p>
            </p:txBody>
          </p:sp>
        </p:grpSp>
        <p:sp>
          <p:nvSpPr>
            <p:cNvPr id="28" name="Action Button: Custom 16">
              <a:hlinkClick r:id="" action="ppaction://noaction" highlightClick="1">
                <a:snd r:embed="rId8" name="9.3.1.5-slide31-32_number 2 beep.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2</a:t>
              </a:r>
            </a:p>
          </p:txBody>
        </p:sp>
      </p:grpSp>
      <p:grpSp>
        <p:nvGrpSpPr>
          <p:cNvPr id="68" name="Group 67"/>
          <p:cNvGrpSpPr/>
          <p:nvPr/>
        </p:nvGrpSpPr>
        <p:grpSpPr>
          <a:xfrm>
            <a:off x="3742345" y="4503661"/>
            <a:ext cx="3989598" cy="552310"/>
            <a:chOff x="4065831" y="2346354"/>
            <a:chExt cx="3989598" cy="552310"/>
          </a:xfrm>
        </p:grpSpPr>
        <p:grpSp>
          <p:nvGrpSpPr>
            <p:cNvPr id="69" name="Group 68"/>
            <p:cNvGrpSpPr/>
            <p:nvPr/>
          </p:nvGrpSpPr>
          <p:grpSpPr>
            <a:xfrm>
              <a:off x="4065831" y="2346354"/>
              <a:ext cx="3989598" cy="552310"/>
              <a:chOff x="4746537" y="2357003"/>
              <a:chExt cx="3421416" cy="552310"/>
            </a:xfrm>
          </p:grpSpPr>
          <p:sp>
            <p:nvSpPr>
              <p:cNvPr id="71" name="Rounded Rectangular Callout 70"/>
              <p:cNvSpPr/>
              <p:nvPr/>
            </p:nvSpPr>
            <p:spPr>
              <a:xfrm>
                <a:off x="4746537" y="2357003"/>
                <a:ext cx="3421416" cy="552310"/>
              </a:xfrm>
              <a:prstGeom prst="wedgeRoundRectCallout">
                <a:avLst>
                  <a:gd name="adj1" fmla="val -30698"/>
                  <a:gd name="adj2" fmla="val 87309"/>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72" name="TextBox 71"/>
              <p:cNvSpPr txBox="1"/>
              <p:nvPr/>
            </p:nvSpPr>
            <p:spPr>
              <a:xfrm>
                <a:off x="4750364" y="2393848"/>
                <a:ext cx="3417589" cy="461665"/>
              </a:xfrm>
              <a:prstGeom prst="rect">
                <a:avLst/>
              </a:prstGeom>
              <a:noFill/>
            </p:spPr>
            <p:txBody>
              <a:bodyPr wrap="square" rtlCol="0">
                <a:spAutoFit/>
              </a:bodyPr>
              <a:lstStyle/>
              <a:p>
                <a:r>
                  <a:rPr lang="fr-FR" sz="2400" dirty="0">
                    <a:solidFill>
                      <a:srgbClr val="104F75"/>
                    </a:solidFill>
                  </a:rPr>
                  <a:t>       [-] / est triste de</a:t>
                </a:r>
              </a:p>
            </p:txBody>
          </p:sp>
        </p:grpSp>
        <p:sp>
          <p:nvSpPr>
            <p:cNvPr id="70" name="Action Button: Custom 16">
              <a:hlinkClick r:id="" action="ppaction://noaction" highlightClick="1">
                <a:snd r:embed="rId9" name="9.3.1.5-slide31-32_number 5 beep.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5</a:t>
              </a:r>
            </a:p>
          </p:txBody>
        </p:sp>
      </p:grpSp>
      <p:grpSp>
        <p:nvGrpSpPr>
          <p:cNvPr id="73" name="Group 72"/>
          <p:cNvGrpSpPr/>
          <p:nvPr/>
        </p:nvGrpSpPr>
        <p:grpSpPr>
          <a:xfrm>
            <a:off x="3724430" y="5394584"/>
            <a:ext cx="4007512" cy="552310"/>
            <a:chOff x="4047916" y="2346354"/>
            <a:chExt cx="4007512" cy="552310"/>
          </a:xfrm>
        </p:grpSpPr>
        <p:grpSp>
          <p:nvGrpSpPr>
            <p:cNvPr id="74" name="Group 73"/>
            <p:cNvGrpSpPr/>
            <p:nvPr/>
          </p:nvGrpSpPr>
          <p:grpSpPr>
            <a:xfrm>
              <a:off x="4047916" y="2346354"/>
              <a:ext cx="4007512" cy="552310"/>
              <a:chOff x="4731174" y="2357003"/>
              <a:chExt cx="3436779" cy="552310"/>
            </a:xfrm>
          </p:grpSpPr>
          <p:sp>
            <p:nvSpPr>
              <p:cNvPr id="76" name="Rounded Rectangular Callout 75"/>
              <p:cNvSpPr/>
              <p:nvPr/>
            </p:nvSpPr>
            <p:spPr>
              <a:xfrm>
                <a:off x="4746537" y="2357003"/>
                <a:ext cx="3421416" cy="552310"/>
              </a:xfrm>
              <a:prstGeom prst="wedgeRoundRectCallout">
                <a:avLst>
                  <a:gd name="adj1" fmla="val -31653"/>
                  <a:gd name="adj2" fmla="val 90758"/>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77" name="TextBox 76"/>
              <p:cNvSpPr txBox="1"/>
              <p:nvPr/>
            </p:nvSpPr>
            <p:spPr>
              <a:xfrm>
                <a:off x="4731174" y="2393847"/>
                <a:ext cx="3417588" cy="461665"/>
              </a:xfrm>
              <a:prstGeom prst="rect">
                <a:avLst/>
              </a:prstGeom>
              <a:noFill/>
            </p:spPr>
            <p:txBody>
              <a:bodyPr wrap="square" rtlCol="0">
                <a:spAutoFit/>
              </a:bodyPr>
              <a:lstStyle/>
              <a:p>
                <a:pPr algn="r"/>
                <a:r>
                  <a:rPr lang="fr-FR" sz="2400" dirty="0">
                    <a:solidFill>
                      <a:srgbClr val="104F75"/>
                    </a:solidFill>
                  </a:rPr>
                  <a:t>       [-] / est nécessaire de</a:t>
                </a:r>
              </a:p>
            </p:txBody>
          </p:sp>
        </p:grpSp>
        <p:sp>
          <p:nvSpPr>
            <p:cNvPr id="75" name="Action Button: Custom 16">
              <a:hlinkClick r:id="" action="ppaction://noaction" highlightClick="1">
                <a:snd r:embed="rId10" name="9.3.1.5-slide31-32_number 7 beep.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7</a:t>
              </a:r>
            </a:p>
          </p:txBody>
        </p:sp>
      </p:grpSp>
      <p:grpSp>
        <p:nvGrpSpPr>
          <p:cNvPr id="78" name="Group 77"/>
          <p:cNvGrpSpPr/>
          <p:nvPr/>
        </p:nvGrpSpPr>
        <p:grpSpPr>
          <a:xfrm>
            <a:off x="7864367" y="2169503"/>
            <a:ext cx="4068196" cy="552310"/>
            <a:chOff x="3987234" y="2346354"/>
            <a:chExt cx="4068196" cy="552310"/>
          </a:xfrm>
        </p:grpSpPr>
        <p:grpSp>
          <p:nvGrpSpPr>
            <p:cNvPr id="79" name="Group 78"/>
            <p:cNvGrpSpPr/>
            <p:nvPr/>
          </p:nvGrpSpPr>
          <p:grpSpPr>
            <a:xfrm>
              <a:off x="3987234" y="2346354"/>
              <a:ext cx="4068196" cy="552310"/>
              <a:chOff x="4679133" y="2357003"/>
              <a:chExt cx="3488820" cy="552310"/>
            </a:xfrm>
          </p:grpSpPr>
          <p:sp>
            <p:nvSpPr>
              <p:cNvPr id="81" name="Rounded Rectangular Callout 80"/>
              <p:cNvSpPr/>
              <p:nvPr/>
            </p:nvSpPr>
            <p:spPr>
              <a:xfrm>
                <a:off x="4746537" y="2357003"/>
                <a:ext cx="3421416" cy="552310"/>
              </a:xfrm>
              <a:prstGeom prst="wedgeRoundRectCallout">
                <a:avLst>
                  <a:gd name="adj1" fmla="val 29684"/>
                  <a:gd name="adj2" fmla="val 88967"/>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82" name="TextBox 81"/>
              <p:cNvSpPr txBox="1"/>
              <p:nvPr/>
            </p:nvSpPr>
            <p:spPr>
              <a:xfrm>
                <a:off x="4679133" y="2374041"/>
                <a:ext cx="3417589" cy="461665"/>
              </a:xfrm>
              <a:prstGeom prst="rect">
                <a:avLst/>
              </a:prstGeom>
              <a:noFill/>
            </p:spPr>
            <p:txBody>
              <a:bodyPr wrap="square" rtlCol="0">
                <a:spAutoFit/>
              </a:bodyPr>
              <a:lstStyle/>
              <a:p>
                <a:r>
                  <a:rPr lang="fr-FR" sz="2400" dirty="0">
                    <a:solidFill>
                      <a:srgbClr val="104F75"/>
                    </a:solidFill>
                  </a:rPr>
                  <a:t>       [-] / est important de</a:t>
                </a:r>
              </a:p>
            </p:txBody>
          </p:sp>
        </p:grpSp>
        <p:sp>
          <p:nvSpPr>
            <p:cNvPr id="80" name="Action Button: Custom 16">
              <a:hlinkClick r:id="" action="ppaction://noaction" highlightClick="1">
                <a:snd r:embed="rId11" name="slide 31_il_beep_a_eu_le_vaccin.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1</a:t>
              </a:r>
            </a:p>
          </p:txBody>
        </p:sp>
      </p:grpSp>
      <p:grpSp>
        <p:nvGrpSpPr>
          <p:cNvPr id="98" name="Group 97"/>
          <p:cNvGrpSpPr/>
          <p:nvPr/>
        </p:nvGrpSpPr>
        <p:grpSpPr>
          <a:xfrm>
            <a:off x="7905600" y="3016730"/>
            <a:ext cx="3573972" cy="552310"/>
            <a:chOff x="4039637" y="2346354"/>
            <a:chExt cx="4015793" cy="552310"/>
          </a:xfrm>
        </p:grpSpPr>
        <p:grpSp>
          <p:nvGrpSpPr>
            <p:cNvPr id="99" name="Group 98"/>
            <p:cNvGrpSpPr/>
            <p:nvPr/>
          </p:nvGrpSpPr>
          <p:grpSpPr>
            <a:xfrm>
              <a:off x="4039637" y="2346354"/>
              <a:ext cx="4015793" cy="552310"/>
              <a:chOff x="4724073" y="2357003"/>
              <a:chExt cx="3443880" cy="552310"/>
            </a:xfrm>
          </p:grpSpPr>
          <p:sp>
            <p:nvSpPr>
              <p:cNvPr id="101" name="Rounded Rectangular Callout 100"/>
              <p:cNvSpPr/>
              <p:nvPr/>
            </p:nvSpPr>
            <p:spPr>
              <a:xfrm>
                <a:off x="4746537" y="2357003"/>
                <a:ext cx="3421416" cy="552310"/>
              </a:xfrm>
              <a:prstGeom prst="wedgeRoundRectCallout">
                <a:avLst>
                  <a:gd name="adj1" fmla="val 30077"/>
                  <a:gd name="adj2" fmla="val 88485"/>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102" name="TextBox 101"/>
              <p:cNvSpPr txBox="1"/>
              <p:nvPr/>
            </p:nvSpPr>
            <p:spPr>
              <a:xfrm>
                <a:off x="4724073" y="2393847"/>
                <a:ext cx="3417589" cy="461665"/>
              </a:xfrm>
              <a:prstGeom prst="rect">
                <a:avLst/>
              </a:prstGeom>
              <a:noFill/>
            </p:spPr>
            <p:txBody>
              <a:bodyPr wrap="square" rtlCol="0">
                <a:spAutoFit/>
              </a:bodyPr>
              <a:lstStyle/>
              <a:p>
                <a:r>
                  <a:rPr lang="fr-FR" sz="2400" dirty="0">
                    <a:solidFill>
                      <a:srgbClr val="104F75"/>
                    </a:solidFill>
                  </a:rPr>
                  <a:t>       [-] / est normal d’</a:t>
                </a:r>
              </a:p>
            </p:txBody>
          </p:sp>
        </p:grpSp>
        <p:sp>
          <p:nvSpPr>
            <p:cNvPr id="100" name="Action Button: Custom 16">
              <a:hlinkClick r:id="" action="ppaction://noaction" highlightClick="1">
                <a:snd r:embed="rId12" name="slide 31_il_beep_avoir_des_symptomes.wav"/>
              </a:hlinkClick>
              <a:extLst>
                <a:ext uri="{FF2B5EF4-FFF2-40B4-BE49-F238E27FC236}">
                  <a16:creationId xmlns:a16="http://schemas.microsoft.com/office/drawing/2014/main" id="{00B3E4C1-DFF4-46C3-8013-784275E7AA6B}"/>
                </a:ext>
              </a:extLst>
            </p:cNvPr>
            <p:cNvSpPr/>
            <p:nvPr/>
          </p:nvSpPr>
          <p:spPr>
            <a:xfrm>
              <a:off x="4208231" y="2407672"/>
              <a:ext cx="444954"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3</a:t>
              </a:r>
            </a:p>
          </p:txBody>
        </p:sp>
      </p:grpSp>
      <p:grpSp>
        <p:nvGrpSpPr>
          <p:cNvPr id="24" name="Group 23"/>
          <p:cNvGrpSpPr/>
          <p:nvPr/>
        </p:nvGrpSpPr>
        <p:grpSpPr>
          <a:xfrm>
            <a:off x="7928912" y="4711185"/>
            <a:ext cx="3155206" cy="552310"/>
            <a:chOff x="7903664" y="5032525"/>
            <a:chExt cx="2096776" cy="552310"/>
          </a:xfrm>
        </p:grpSpPr>
        <p:grpSp>
          <p:nvGrpSpPr>
            <p:cNvPr id="109" name="Group 108"/>
            <p:cNvGrpSpPr/>
            <p:nvPr/>
          </p:nvGrpSpPr>
          <p:grpSpPr>
            <a:xfrm>
              <a:off x="7903664" y="5032525"/>
              <a:ext cx="2096776" cy="552310"/>
              <a:chOff x="4746537" y="2357003"/>
              <a:chExt cx="3557603" cy="552310"/>
            </a:xfrm>
          </p:grpSpPr>
          <p:sp>
            <p:nvSpPr>
              <p:cNvPr id="111" name="Rounded Rectangular Callout 110"/>
              <p:cNvSpPr/>
              <p:nvPr/>
            </p:nvSpPr>
            <p:spPr>
              <a:xfrm>
                <a:off x="4746537" y="2357003"/>
                <a:ext cx="3421416" cy="552310"/>
              </a:xfrm>
              <a:prstGeom prst="wedgeRoundRectCallout">
                <a:avLst>
                  <a:gd name="adj1" fmla="val 31955"/>
                  <a:gd name="adj2" fmla="val 78138"/>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112" name="TextBox 111"/>
              <p:cNvSpPr txBox="1"/>
              <p:nvPr/>
            </p:nvSpPr>
            <p:spPr>
              <a:xfrm>
                <a:off x="4750364" y="2393848"/>
                <a:ext cx="3553776" cy="461665"/>
              </a:xfrm>
              <a:prstGeom prst="rect">
                <a:avLst/>
              </a:prstGeom>
              <a:noFill/>
            </p:spPr>
            <p:txBody>
              <a:bodyPr wrap="square" rtlCol="0">
                <a:spAutoFit/>
              </a:bodyPr>
              <a:lstStyle/>
              <a:p>
                <a:r>
                  <a:rPr lang="fr-FR" sz="2400" dirty="0">
                    <a:solidFill>
                      <a:srgbClr val="104F75"/>
                    </a:solidFill>
                  </a:rPr>
                  <a:t>       [-] / est bon de</a:t>
                </a:r>
              </a:p>
            </p:txBody>
          </p:sp>
        </p:grpSp>
        <p:sp>
          <p:nvSpPr>
            <p:cNvPr id="123" name="Action Button: Custom 16">
              <a:hlinkClick r:id="" action="ppaction://noaction" highlightClick="1">
                <a:snd r:embed="rId13" name="slide 31_daccord_il_beep_peut_prendre.wav"/>
              </a:hlinkClick>
              <a:extLst>
                <a:ext uri="{FF2B5EF4-FFF2-40B4-BE49-F238E27FC236}">
                  <a16:creationId xmlns:a16="http://schemas.microsoft.com/office/drawing/2014/main" id="{00B3E4C1-DFF4-46C3-8013-784275E7AA6B}"/>
                </a:ext>
              </a:extLst>
            </p:cNvPr>
            <p:cNvSpPr/>
            <p:nvPr/>
          </p:nvSpPr>
          <p:spPr>
            <a:xfrm>
              <a:off x="7985651" y="5101156"/>
              <a:ext cx="26316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6</a:t>
              </a:r>
            </a:p>
          </p:txBody>
        </p:sp>
      </p:grpSp>
      <p:grpSp>
        <p:nvGrpSpPr>
          <p:cNvPr id="103" name="Group 102"/>
          <p:cNvGrpSpPr/>
          <p:nvPr/>
        </p:nvGrpSpPr>
        <p:grpSpPr>
          <a:xfrm>
            <a:off x="7905600" y="3874800"/>
            <a:ext cx="4022832" cy="552310"/>
            <a:chOff x="4032597" y="2346354"/>
            <a:chExt cx="4022832" cy="552310"/>
          </a:xfrm>
        </p:grpSpPr>
        <p:grpSp>
          <p:nvGrpSpPr>
            <p:cNvPr id="104" name="Group 103"/>
            <p:cNvGrpSpPr/>
            <p:nvPr/>
          </p:nvGrpSpPr>
          <p:grpSpPr>
            <a:xfrm>
              <a:off x="4032597" y="2346354"/>
              <a:ext cx="4022832" cy="552310"/>
              <a:chOff x="4718036" y="2357003"/>
              <a:chExt cx="3449917" cy="552310"/>
            </a:xfrm>
          </p:grpSpPr>
          <p:sp>
            <p:nvSpPr>
              <p:cNvPr id="106" name="Rounded Rectangular Callout 105"/>
              <p:cNvSpPr/>
              <p:nvPr/>
            </p:nvSpPr>
            <p:spPr>
              <a:xfrm>
                <a:off x="4746537" y="2357003"/>
                <a:ext cx="3421416" cy="552310"/>
              </a:xfrm>
              <a:prstGeom prst="wedgeRoundRectCallout">
                <a:avLst>
                  <a:gd name="adj1" fmla="val 29918"/>
                  <a:gd name="adj2" fmla="val 88485"/>
                  <a:gd name="adj3" fmla="val 16667"/>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107" name="TextBox 106"/>
              <p:cNvSpPr txBox="1"/>
              <p:nvPr/>
            </p:nvSpPr>
            <p:spPr>
              <a:xfrm>
                <a:off x="4718036" y="2393792"/>
                <a:ext cx="3417589" cy="461665"/>
              </a:xfrm>
              <a:prstGeom prst="rect">
                <a:avLst/>
              </a:prstGeom>
              <a:noFill/>
            </p:spPr>
            <p:txBody>
              <a:bodyPr wrap="square" rtlCol="0">
                <a:spAutoFit/>
              </a:bodyPr>
              <a:lstStyle/>
              <a:p>
                <a:r>
                  <a:rPr lang="fr-FR" sz="2400" dirty="0">
                    <a:solidFill>
                      <a:srgbClr val="104F75"/>
                    </a:solidFill>
                  </a:rPr>
                  <a:t>       [-] / est </a:t>
                </a:r>
                <a:r>
                  <a:rPr lang="fr-FR" sz="2400" dirty="0" err="1">
                    <a:solidFill>
                      <a:srgbClr val="104F75"/>
                    </a:solidFill>
                  </a:rPr>
                  <a:t>natural</a:t>
                </a:r>
                <a:r>
                  <a:rPr lang="fr-FR" sz="2400" dirty="0">
                    <a:solidFill>
                      <a:srgbClr val="104F75"/>
                    </a:solidFill>
                  </a:rPr>
                  <a:t> de</a:t>
                </a:r>
              </a:p>
            </p:txBody>
          </p:sp>
        </p:grpSp>
        <p:sp>
          <p:nvSpPr>
            <p:cNvPr id="105" name="Action Button: Custom 16">
              <a:hlinkClick r:id="" action="ppaction://noaction" highlightClick="1">
                <a:snd r:embed="rId14" name="slide 31_il_est_faible.wav"/>
              </a:hlinkClick>
              <a:extLst>
                <a:ext uri="{FF2B5EF4-FFF2-40B4-BE49-F238E27FC236}">
                  <a16:creationId xmlns:a16="http://schemas.microsoft.com/office/drawing/2014/main" id="{00B3E4C1-DFF4-46C3-8013-784275E7AA6B}"/>
                </a:ext>
              </a:extLst>
            </p:cNvPr>
            <p:cNvSpPr/>
            <p:nvPr/>
          </p:nvSpPr>
          <p:spPr>
            <a:xfrm>
              <a:off x="4179281" y="2411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4</a:t>
              </a:r>
            </a:p>
          </p:txBody>
        </p:sp>
      </p:grpSp>
      <p:grpSp>
        <p:nvGrpSpPr>
          <p:cNvPr id="2048" name="Group 2047"/>
          <p:cNvGrpSpPr/>
          <p:nvPr/>
        </p:nvGrpSpPr>
        <p:grpSpPr>
          <a:xfrm>
            <a:off x="7943866" y="5569255"/>
            <a:ext cx="2016511" cy="552310"/>
            <a:chOff x="7894128" y="5632019"/>
            <a:chExt cx="2016511" cy="552310"/>
          </a:xfrm>
        </p:grpSpPr>
        <p:grpSp>
          <p:nvGrpSpPr>
            <p:cNvPr id="126" name="Group 125"/>
            <p:cNvGrpSpPr/>
            <p:nvPr/>
          </p:nvGrpSpPr>
          <p:grpSpPr>
            <a:xfrm>
              <a:off x="7894128" y="5632019"/>
              <a:ext cx="2016511" cy="552310"/>
              <a:chOff x="4746537" y="2357003"/>
              <a:chExt cx="3421416" cy="552310"/>
            </a:xfrm>
          </p:grpSpPr>
          <p:sp>
            <p:nvSpPr>
              <p:cNvPr id="127" name="Rounded Rectangular Callout 126"/>
              <p:cNvSpPr/>
              <p:nvPr/>
            </p:nvSpPr>
            <p:spPr>
              <a:xfrm>
                <a:off x="4746537" y="2357003"/>
                <a:ext cx="3421416" cy="552310"/>
              </a:xfrm>
              <a:prstGeom prst="wedgeRoundRectCallout">
                <a:avLst>
                  <a:gd name="adj1" fmla="val 31955"/>
                  <a:gd name="adj2" fmla="val 78138"/>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104F75"/>
                  </a:solidFill>
                </a:endParaRPr>
              </a:p>
            </p:txBody>
          </p:sp>
          <p:sp>
            <p:nvSpPr>
              <p:cNvPr id="128" name="TextBox 127"/>
              <p:cNvSpPr txBox="1"/>
              <p:nvPr/>
            </p:nvSpPr>
            <p:spPr>
              <a:xfrm>
                <a:off x="4750364" y="2393848"/>
                <a:ext cx="3417589" cy="461665"/>
              </a:xfrm>
              <a:prstGeom prst="rect">
                <a:avLst/>
              </a:prstGeom>
              <a:noFill/>
            </p:spPr>
            <p:txBody>
              <a:bodyPr wrap="square" rtlCol="0">
                <a:spAutoFit/>
              </a:bodyPr>
              <a:lstStyle/>
              <a:p>
                <a:r>
                  <a:rPr lang="fr-FR" sz="2400" dirty="0">
                    <a:solidFill>
                      <a:srgbClr val="104F75"/>
                    </a:solidFill>
                  </a:rPr>
                  <a:t>       [-] / faut</a:t>
                </a:r>
              </a:p>
            </p:txBody>
          </p:sp>
        </p:grpSp>
        <p:sp>
          <p:nvSpPr>
            <p:cNvPr id="129" name="Action Button: Custom 16">
              <a:hlinkClick r:id="" action="ppaction://noaction" highlightClick="1">
                <a:snd r:embed="rId15" name="slide 31_pendant_dix_jours_il_beep.wav"/>
              </a:hlinkClick>
              <a:extLst>
                <a:ext uri="{FF2B5EF4-FFF2-40B4-BE49-F238E27FC236}">
                  <a16:creationId xmlns:a16="http://schemas.microsoft.com/office/drawing/2014/main" id="{00B3E4C1-DFF4-46C3-8013-784275E7AA6B}"/>
                </a:ext>
              </a:extLst>
            </p:cNvPr>
            <p:cNvSpPr/>
            <p:nvPr/>
          </p:nvSpPr>
          <p:spPr>
            <a:xfrm>
              <a:off x="8011479" y="56863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8</a:t>
              </a:r>
            </a:p>
          </p:txBody>
        </p:sp>
      </p:grpSp>
      <p:sp>
        <p:nvSpPr>
          <p:cNvPr id="2053" name="Rectangle 2052"/>
          <p:cNvSpPr/>
          <p:nvPr/>
        </p:nvSpPr>
        <p:spPr>
          <a:xfrm>
            <a:off x="8952121" y="2239180"/>
            <a:ext cx="275219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37" name="Rectangle 136"/>
          <p:cNvSpPr/>
          <p:nvPr/>
        </p:nvSpPr>
        <p:spPr>
          <a:xfrm>
            <a:off x="4316366" y="2818730"/>
            <a:ext cx="69783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38" name="Rectangle 137"/>
          <p:cNvSpPr/>
          <p:nvPr/>
        </p:nvSpPr>
        <p:spPr>
          <a:xfrm>
            <a:off x="8543385" y="3081189"/>
            <a:ext cx="582327"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39" name="Rectangle 138"/>
          <p:cNvSpPr/>
          <p:nvPr/>
        </p:nvSpPr>
        <p:spPr>
          <a:xfrm>
            <a:off x="8957730" y="3985990"/>
            <a:ext cx="228939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40" name="Rectangle 139"/>
          <p:cNvSpPr/>
          <p:nvPr/>
        </p:nvSpPr>
        <p:spPr>
          <a:xfrm>
            <a:off x="4847571" y="4544971"/>
            <a:ext cx="228939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41" name="Rectangle 140"/>
          <p:cNvSpPr/>
          <p:nvPr/>
        </p:nvSpPr>
        <p:spPr>
          <a:xfrm>
            <a:off x="8952121" y="4809465"/>
            <a:ext cx="1850478" cy="351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42" name="Rectangle 141"/>
          <p:cNvSpPr/>
          <p:nvPr/>
        </p:nvSpPr>
        <p:spPr>
          <a:xfrm>
            <a:off x="4430827" y="5503244"/>
            <a:ext cx="517184" cy="35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43" name="Rectangle 142"/>
          <p:cNvSpPr/>
          <p:nvPr/>
        </p:nvSpPr>
        <p:spPr>
          <a:xfrm>
            <a:off x="8642796" y="5658423"/>
            <a:ext cx="517184" cy="35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144" name="Rounded Rectangle 46">
            <a:extLst>
              <a:ext uri="{FF2B5EF4-FFF2-40B4-BE49-F238E27FC236}">
                <a16:creationId xmlns:a16="http://schemas.microsoft.com/office/drawing/2014/main" id="{FB09667E-50A2-4099-B9F5-10D9728BF65D}"/>
              </a:ext>
            </a:extLst>
          </p:cNvPr>
          <p:cNvSpPr/>
          <p:nvPr/>
        </p:nvSpPr>
        <p:spPr>
          <a:xfrm>
            <a:off x="5292052" y="183521"/>
            <a:ext cx="4694994" cy="924367"/>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*test antigénique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lateral flow test</a:t>
            </a:r>
          </a:p>
          <a:p>
            <a:pPr algn="ctr">
              <a:defRPr/>
            </a:pPr>
            <a:r>
              <a:rPr lang="fr-FR" sz="2000"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dédié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dedicated</a:t>
            </a:r>
          </a:p>
          <a:p>
            <a:pPr algn="ctr">
              <a:defRPr/>
            </a:pPr>
            <a:r>
              <a:rPr lang="fr-FR" sz="2000" b="1" dirty="0">
                <a:solidFill>
                  <a:prstClr val="white"/>
                </a:solidFill>
                <a:latin typeface="Century Gothic" panose="020B0502020202020204" pitchFamily="34" charset="0"/>
              </a:rPr>
              <a:t>*</a:t>
            </a:r>
            <a:r>
              <a:rPr lang="fr-FR" sz="2000" b="1" dirty="0"/>
              <a:t>symptôme</a:t>
            </a:r>
            <a:r>
              <a:rPr lang="en-GB" sz="2000" b="1" dirty="0"/>
              <a:t>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symptom</a:t>
            </a:r>
          </a:p>
        </p:txBody>
      </p:sp>
      <p:pic>
        <p:nvPicPr>
          <p:cNvPr id="62" name="Picture 6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27321">
            <a:off x="11032543" y="4900122"/>
            <a:ext cx="702274" cy="1404547"/>
          </a:xfrm>
          <a:prstGeom prst="rect">
            <a:avLst/>
          </a:prstGeom>
        </p:spPr>
      </p:pic>
    </p:spTree>
    <p:extLst>
      <p:ext uri="{BB962C8B-B14F-4D97-AF65-F5344CB8AC3E}">
        <p14:creationId xmlns:p14="http://schemas.microsoft.com/office/powerpoint/2010/main" val="33471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137" grpId="0" animBg="1"/>
      <p:bldP spid="138" grpId="0" animBg="1"/>
      <p:bldP spid="139" grpId="0" animBg="1"/>
      <p:bldP spid="140" grpId="0" animBg="1"/>
      <p:bldP spid="141" grpId="0" animBg="1"/>
      <p:bldP spid="142" grpId="0" animBg="1"/>
      <p:bldP spid="1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786150" cy="867128"/>
          </a:xfrm>
          <a:prstGeom prst="rect">
            <a:avLst/>
          </a:prstGeom>
        </p:spPr>
      </p:pic>
      <p:sp>
        <p:nvSpPr>
          <p:cNvPr id="6"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7" name="Title 3"/>
          <p:cNvSpPr>
            <a:spLocks noGrp="1"/>
          </p:cNvSpPr>
          <p:nvPr>
            <p:ph type="title"/>
          </p:nvPr>
        </p:nvSpPr>
        <p:spPr>
          <a:xfrm>
            <a:off x="0" y="296864"/>
            <a:ext cx="5265384" cy="707849"/>
          </a:xfrm>
        </p:spPr>
        <p:txBody>
          <a:bodyPr>
            <a:normAutofit/>
          </a:bodyPr>
          <a:lstStyle/>
          <a:p>
            <a:r>
              <a:rPr lang="fr-FR" sz="3600" b="1" dirty="0">
                <a:solidFill>
                  <a:schemeClr val="bg1"/>
                </a:solidFill>
              </a:rPr>
              <a:t>Amir est malade </a:t>
            </a:r>
          </a:p>
        </p:txBody>
      </p:sp>
      <p:sp>
        <p:nvSpPr>
          <p:cNvPr id="10" name="TextBox 9">
            <a:extLst>
              <a:ext uri="{FF2B5EF4-FFF2-40B4-BE49-F238E27FC236}">
                <a16:creationId xmlns:a16="http://schemas.microsoft.com/office/drawing/2014/main" id="{A2AECFFE-55D9-ED46-9E49-F19805C09A6A}"/>
              </a:ext>
            </a:extLst>
          </p:cNvPr>
          <p:cNvSpPr txBox="1"/>
          <p:nvPr/>
        </p:nvSpPr>
        <p:spPr>
          <a:xfrm>
            <a:off x="180000" y="1296000"/>
            <a:ext cx="11729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104F75"/>
                </a:solidFill>
                <a:latin typeface="Century Gothic" panose="020F0302020204030204"/>
              </a:rPr>
              <a:t>Écoute le dialogue encore une fois et réponds aux questions.</a:t>
            </a:r>
            <a:endParaRPr kumimoji="0" lang="en-US"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96" y="3915651"/>
            <a:ext cx="2452091" cy="2452091"/>
          </a:xfrm>
          <a:prstGeom prst="rect">
            <a:avLst/>
          </a:prstGeom>
        </p:spPr>
      </p:pic>
      <p:grpSp>
        <p:nvGrpSpPr>
          <p:cNvPr id="4" name="Group 3"/>
          <p:cNvGrpSpPr/>
          <p:nvPr/>
        </p:nvGrpSpPr>
        <p:grpSpPr>
          <a:xfrm>
            <a:off x="1199214" y="2455702"/>
            <a:ext cx="2090693" cy="1623283"/>
            <a:chOff x="-317853" y="3937590"/>
            <a:chExt cx="2887063" cy="214954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0" y="3937590"/>
              <a:ext cx="2149549" cy="2149549"/>
            </a:xfrm>
            <a:prstGeom prst="rect">
              <a:avLst/>
            </a:prstGeom>
          </p:spPr>
        </p:pic>
        <p:pic>
          <p:nvPicPr>
            <p:cNvPr id="2052" name="Picture 4" descr="Thermometer, Temperature, Fever, Icon, Design, Degre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805611">
              <a:off x="-317853" y="4159073"/>
              <a:ext cx="1597615" cy="1597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vid, Self-Test, Positive, Coro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752465">
              <a:off x="1471772" y="4969845"/>
              <a:ext cx="731625" cy="146325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loud Callout 4"/>
          <p:cNvSpPr/>
          <p:nvPr/>
        </p:nvSpPr>
        <p:spPr>
          <a:xfrm rot="776875">
            <a:off x="1014019" y="2377985"/>
            <a:ext cx="2764428" cy="2172193"/>
          </a:xfrm>
          <a:prstGeom prst="cloudCallout">
            <a:avLst>
              <a:gd name="adj1" fmla="val 7965"/>
              <a:gd name="adj2" fmla="val 858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7321">
            <a:off x="2726077" y="4508186"/>
            <a:ext cx="658814" cy="1317628"/>
          </a:xfrm>
          <a:prstGeom prst="rect">
            <a:avLst/>
          </a:prstGeom>
        </p:spPr>
      </p:pic>
      <p:sp>
        <p:nvSpPr>
          <p:cNvPr id="28" name="Action Button: Custom 16">
            <a:hlinkClick r:id="" action="ppaction://noaction" highlightClick="1">
              <a:snd r:embed="rId9" name="9.3.1.5-slide32_number1.wav"/>
            </a:hlinkClick>
            <a:extLst>
              <a:ext uri="{FF2B5EF4-FFF2-40B4-BE49-F238E27FC236}">
                <a16:creationId xmlns:a16="http://schemas.microsoft.com/office/drawing/2014/main" id="{00B3E4C1-DFF4-46C3-8013-784275E7AA6B}"/>
              </a:ext>
            </a:extLst>
          </p:cNvPr>
          <p:cNvSpPr/>
          <p:nvPr/>
        </p:nvSpPr>
        <p:spPr>
          <a:xfrm>
            <a:off x="4554309" y="21438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10" name="9.3.1.5-slide32_number2.wav"/>
            </a:hlinkClick>
            <a:extLst>
              <a:ext uri="{FF2B5EF4-FFF2-40B4-BE49-F238E27FC236}">
                <a16:creationId xmlns:a16="http://schemas.microsoft.com/office/drawing/2014/main" id="{00B3E4C1-DFF4-46C3-8013-784275E7AA6B}"/>
              </a:ext>
            </a:extLst>
          </p:cNvPr>
          <p:cNvSpPr/>
          <p:nvPr/>
        </p:nvSpPr>
        <p:spPr>
          <a:xfrm>
            <a:off x="4554309" y="35791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Action Button: Custom 16">
            <a:hlinkClick r:id="" action="ppaction://noaction" highlightClick="1">
              <a:snd r:embed="rId11" name="9.3.1.5-slide32_number3.wav"/>
            </a:hlinkClick>
            <a:extLst>
              <a:ext uri="{FF2B5EF4-FFF2-40B4-BE49-F238E27FC236}">
                <a16:creationId xmlns:a16="http://schemas.microsoft.com/office/drawing/2014/main" id="{00B3E4C1-DFF4-46C3-8013-784275E7AA6B}"/>
              </a:ext>
            </a:extLst>
          </p:cNvPr>
          <p:cNvSpPr/>
          <p:nvPr/>
        </p:nvSpPr>
        <p:spPr>
          <a:xfrm>
            <a:off x="4554309" y="47351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p:cNvSpPr txBox="1"/>
          <p:nvPr/>
        </p:nvSpPr>
        <p:spPr>
          <a:xfrm>
            <a:off x="5133594" y="2083137"/>
            <a:ext cx="6551467" cy="3785652"/>
          </a:xfrm>
          <a:prstGeom prst="rect">
            <a:avLst/>
          </a:prstGeom>
          <a:noFill/>
        </p:spPr>
        <p:txBody>
          <a:bodyPr wrap="square" rtlCol="0">
            <a:spAutoFit/>
          </a:bodyPr>
          <a:lstStyle/>
          <a:p>
            <a:pPr algn="l"/>
            <a:r>
              <a:rPr lang="en-GB" sz="2400" dirty="0">
                <a:solidFill>
                  <a:srgbClr val="104F75"/>
                </a:solidFill>
              </a:rPr>
              <a:t>1. How many doses of the vaccine has Amir had? (1)</a:t>
            </a:r>
          </a:p>
          <a:p>
            <a:pPr algn="l"/>
            <a:r>
              <a:rPr lang="en-GB" sz="2400" dirty="0">
                <a:solidFill>
                  <a:srgbClr val="E87D1E"/>
                </a:solidFill>
              </a:rPr>
              <a:t>Two</a:t>
            </a:r>
          </a:p>
          <a:p>
            <a:pPr algn="l"/>
            <a:endParaRPr lang="en-GB" sz="2400" dirty="0">
              <a:solidFill>
                <a:schemeClr val="accent5">
                  <a:lumMod val="50000"/>
                </a:schemeClr>
              </a:solidFill>
            </a:endParaRPr>
          </a:p>
          <a:p>
            <a:pPr algn="l"/>
            <a:r>
              <a:rPr lang="en-GB" sz="2400" dirty="0">
                <a:solidFill>
                  <a:schemeClr val="accent5">
                    <a:lumMod val="50000"/>
                  </a:schemeClr>
                </a:solidFill>
              </a:rPr>
              <a:t>2</a:t>
            </a:r>
            <a:r>
              <a:rPr lang="en-GB" sz="2400" dirty="0">
                <a:solidFill>
                  <a:srgbClr val="104F75"/>
                </a:solidFill>
              </a:rPr>
              <a:t>. What symptoms does Amir have? (3)</a:t>
            </a:r>
          </a:p>
          <a:p>
            <a:pPr algn="l"/>
            <a:r>
              <a:rPr lang="en-GB" sz="2400" dirty="0">
                <a:solidFill>
                  <a:srgbClr val="E87D1E"/>
                </a:solidFill>
              </a:rPr>
              <a:t>Weak, hot, pain all over his body</a:t>
            </a:r>
          </a:p>
          <a:p>
            <a:pPr algn="l"/>
            <a:endParaRPr lang="en-GB" sz="2400" dirty="0">
              <a:solidFill>
                <a:schemeClr val="accent5">
                  <a:lumMod val="50000"/>
                </a:schemeClr>
              </a:solidFill>
            </a:endParaRPr>
          </a:p>
          <a:p>
            <a:pPr algn="l"/>
            <a:r>
              <a:rPr lang="en-GB" sz="2400" dirty="0">
                <a:solidFill>
                  <a:srgbClr val="104F75"/>
                </a:solidFill>
              </a:rPr>
              <a:t>3. What advice does the service give? (3)</a:t>
            </a:r>
          </a:p>
          <a:p>
            <a:pPr algn="l"/>
            <a:r>
              <a:rPr lang="en-GB" sz="2400" dirty="0">
                <a:solidFill>
                  <a:srgbClr val="E87D1E"/>
                </a:solidFill>
              </a:rPr>
              <a:t>Take medication, isolate for ten days, call SAMU in an emergency.</a:t>
            </a:r>
          </a:p>
        </p:txBody>
      </p:sp>
      <p:sp>
        <p:nvSpPr>
          <p:cNvPr id="30" name="Rounded Rectangle 46">
            <a:extLst>
              <a:ext uri="{FF2B5EF4-FFF2-40B4-BE49-F238E27FC236}">
                <a16:creationId xmlns:a16="http://schemas.microsoft.com/office/drawing/2014/main" id="{FB09667E-50A2-4099-B9F5-10D9728BF65D}"/>
              </a:ext>
            </a:extLst>
          </p:cNvPr>
          <p:cNvSpPr/>
          <p:nvPr/>
        </p:nvSpPr>
        <p:spPr>
          <a:xfrm>
            <a:off x="5786149" y="188604"/>
            <a:ext cx="4270846" cy="924367"/>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a:t>
            </a:r>
            <a:r>
              <a:rPr lang="fr-FR" sz="2000" b="1" dirty="0"/>
              <a:t>symptôme</a:t>
            </a:r>
            <a:r>
              <a:rPr lang="en-GB" sz="2000" b="1" dirty="0"/>
              <a:t>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symptom</a:t>
            </a:r>
          </a:p>
          <a:p>
            <a:pPr algn="ctr">
              <a:defRPr/>
            </a:pPr>
            <a:r>
              <a:rPr lang="fr-FR" sz="2000" b="1" dirty="0">
                <a:solidFill>
                  <a:prstClr val="white"/>
                </a:solidFill>
                <a:latin typeface="Century Gothic" panose="020B0502020202020204" pitchFamily="34" charset="0"/>
              </a:rPr>
              <a:t>*SAMU </a:t>
            </a:r>
            <a:r>
              <a:rPr lang="en-GB" sz="2000" dirty="0"/>
              <a:t>(service </a:t>
            </a:r>
            <a:r>
              <a:rPr lang="fr-FR" sz="2000" dirty="0"/>
              <a:t>d'aide</a:t>
            </a:r>
            <a:r>
              <a:rPr lang="en-GB" sz="2000" dirty="0"/>
              <a:t> </a:t>
            </a:r>
            <a:r>
              <a:rPr lang="fr-FR" sz="2000" dirty="0"/>
              <a:t>médicale</a:t>
            </a:r>
            <a:r>
              <a:rPr lang="en-GB" sz="2000" dirty="0"/>
              <a:t> </a:t>
            </a:r>
            <a:r>
              <a:rPr lang="fr-FR" sz="2000" dirty="0"/>
              <a:t>d'urgence</a:t>
            </a:r>
            <a:r>
              <a:rPr lang="en-GB" sz="2000" dirty="0"/>
              <a:t>) = ambulance</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610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12" name="Title 3"/>
          <p:cNvSpPr>
            <a:spLocks noGrp="1"/>
          </p:cNvSpPr>
          <p:nvPr>
            <p:ph type="title"/>
          </p:nvPr>
        </p:nvSpPr>
        <p:spPr>
          <a:xfrm>
            <a:off x="-1" y="296864"/>
            <a:ext cx="5534527" cy="707849"/>
          </a:xfrm>
        </p:spPr>
        <p:txBody>
          <a:bodyPr>
            <a:normAutofit fontScale="90000"/>
          </a:bodyPr>
          <a:lstStyle/>
          <a:p>
            <a:r>
              <a:rPr lang="fr-FR" sz="3200" b="1" dirty="0">
                <a:solidFill>
                  <a:schemeClr val="bg1"/>
                </a:solidFill>
              </a:rPr>
              <a:t>Des lois* françaises bizarres </a:t>
            </a:r>
          </a:p>
        </p:txBody>
      </p:sp>
      <p:pic>
        <p:nvPicPr>
          <p:cNvPr id="13" name="Picture 2" descr="Hammer, Dish, Law, Justice, Or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4326" y="1004713"/>
            <a:ext cx="1525594" cy="10585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2AECFFE-55D9-ED46-9E49-F19805C09A6A}"/>
              </a:ext>
            </a:extLst>
          </p:cNvPr>
          <p:cNvSpPr txBox="1"/>
          <p:nvPr/>
        </p:nvSpPr>
        <p:spPr>
          <a:xfrm>
            <a:off x="180000" y="1296000"/>
            <a:ext cx="91510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04F75"/>
                </a:solidFill>
                <a:effectLst/>
                <a:uLnTx/>
                <a:uFillTx/>
                <a:latin typeface="Century Gothic" panose="020F0302020204030204"/>
                <a:ea typeface="+mn-ea"/>
                <a:cs typeface="+mn-cs"/>
              </a:rPr>
              <a:t>Il y a beaucoup de vieilles lois bizarres en</a:t>
            </a:r>
            <a:r>
              <a:rPr kumimoji="0" lang="fr-FR" sz="2400" b="0" i="0" u="none" strike="noStrike" kern="1200" cap="none" spc="0" normalizeH="0" noProof="0">
                <a:ln>
                  <a:noFill/>
                </a:ln>
                <a:solidFill>
                  <a:srgbClr val="104F75"/>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aseline="0">
                <a:solidFill>
                  <a:srgbClr val="104F75"/>
                </a:solidFill>
                <a:latin typeface="Century Gothic" panose="020F0302020204030204"/>
              </a:rPr>
              <a:t>Travaille</a:t>
            </a:r>
            <a:r>
              <a:rPr lang="fr-FR" sz="2400">
                <a:solidFill>
                  <a:srgbClr val="104F75"/>
                </a:solidFill>
                <a:latin typeface="Century Gothic" panose="020F0302020204030204"/>
              </a:rPr>
              <a:t> avec un(e) partenaire pour trouver dix lois bizarres.</a:t>
            </a: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4983" y="3844413"/>
            <a:ext cx="2384322" cy="238432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59" y="3567687"/>
            <a:ext cx="2661048" cy="2661048"/>
          </a:xfrm>
          <a:prstGeom prst="rect">
            <a:avLst/>
          </a:prstGeom>
        </p:spPr>
      </p:pic>
      <p:sp>
        <p:nvSpPr>
          <p:cNvPr id="5" name="TextBox 4"/>
          <p:cNvSpPr txBox="1"/>
          <p:nvPr/>
        </p:nvSpPr>
        <p:spPr>
          <a:xfrm>
            <a:off x="2684206" y="5520848"/>
            <a:ext cx="2743200" cy="707886"/>
          </a:xfrm>
          <a:prstGeom prst="rect">
            <a:avLst/>
          </a:prstGeom>
          <a:noFill/>
          <a:ln>
            <a:solidFill>
              <a:schemeClr val="accent5">
                <a:lumMod val="50000"/>
              </a:schemeClr>
            </a:solidFill>
          </a:ln>
        </p:spPr>
        <p:txBody>
          <a:bodyPr wrap="square" rtlCol="0">
            <a:spAutoFit/>
          </a:bodyPr>
          <a:lstStyle/>
          <a:p>
            <a:pPr algn="l"/>
            <a:r>
              <a:rPr lang="en-GB" sz="2000" b="1" dirty="0">
                <a:solidFill>
                  <a:schemeClr val="accent5">
                    <a:lumMod val="50000"/>
                  </a:schemeClr>
                </a:solidFill>
              </a:rPr>
              <a:t>PARTENAIRE A</a:t>
            </a:r>
          </a:p>
          <a:p>
            <a:pPr algn="l"/>
            <a:r>
              <a:rPr lang="en-GB" sz="2000" dirty="0">
                <a:solidFill>
                  <a:schemeClr val="accent5">
                    <a:lumMod val="50000"/>
                  </a:schemeClr>
                </a:solidFill>
              </a:rPr>
              <a:t>1. </a:t>
            </a:r>
            <a:r>
              <a:rPr lang="fr-FR" sz="2000" dirty="0">
                <a:solidFill>
                  <a:schemeClr val="accent5">
                    <a:lumMod val="50000"/>
                  </a:schemeClr>
                </a:solidFill>
              </a:rPr>
              <a:t>Il est interdit de …</a:t>
            </a:r>
            <a:endParaRPr lang="fr-FR" sz="2000" b="1" dirty="0">
              <a:solidFill>
                <a:schemeClr val="accent5">
                  <a:lumMod val="50000"/>
                </a:schemeClr>
              </a:solidFill>
            </a:endParaRPr>
          </a:p>
        </p:txBody>
      </p:sp>
      <p:sp>
        <p:nvSpPr>
          <p:cNvPr id="15" name="TextBox 14"/>
          <p:cNvSpPr txBox="1"/>
          <p:nvPr/>
        </p:nvSpPr>
        <p:spPr>
          <a:xfrm>
            <a:off x="5722374" y="4859129"/>
            <a:ext cx="4272018" cy="1323439"/>
          </a:xfrm>
          <a:prstGeom prst="rect">
            <a:avLst/>
          </a:prstGeom>
          <a:noFill/>
          <a:ln>
            <a:solidFill>
              <a:schemeClr val="accent5">
                <a:lumMod val="50000"/>
              </a:schemeClr>
            </a:solidFill>
          </a:ln>
        </p:spPr>
        <p:txBody>
          <a:bodyPr wrap="square" rtlCol="0">
            <a:spAutoFit/>
          </a:bodyPr>
          <a:lstStyle/>
          <a:p>
            <a:pPr algn="l"/>
            <a:r>
              <a:rPr lang="en-GB" sz="2000" b="1" dirty="0">
                <a:solidFill>
                  <a:schemeClr val="accent5">
                    <a:lumMod val="50000"/>
                  </a:schemeClr>
                </a:solidFill>
              </a:rPr>
              <a:t>PARTENAIRE B</a:t>
            </a:r>
          </a:p>
          <a:p>
            <a:r>
              <a:rPr lang="en-GB" sz="2000" dirty="0">
                <a:solidFill>
                  <a:schemeClr val="accent5">
                    <a:lumMod val="50000"/>
                  </a:schemeClr>
                </a:solidFill>
              </a:rPr>
              <a:t>a) … </a:t>
            </a:r>
            <a:r>
              <a:rPr lang="fr-FR" sz="2000" dirty="0">
                <a:solidFill>
                  <a:schemeClr val="accent5">
                    <a:lumMod val="50000"/>
                  </a:schemeClr>
                </a:solidFill>
              </a:rPr>
              <a:t>conduire un OVNI* à Châteauneuf-du-Pape*</a:t>
            </a:r>
          </a:p>
          <a:p>
            <a:pPr algn="l"/>
            <a:r>
              <a:rPr lang="fr-FR" sz="2000" dirty="0">
                <a:solidFill>
                  <a:schemeClr val="accent5">
                    <a:lumMod val="50000"/>
                  </a:schemeClr>
                </a:solidFill>
              </a:rPr>
              <a:t>b) … mange des poissons rouges</a:t>
            </a:r>
          </a:p>
        </p:txBody>
      </p:sp>
      <p:sp>
        <p:nvSpPr>
          <p:cNvPr id="16" name="Rounded Rectangular Callout 15"/>
          <p:cNvSpPr/>
          <p:nvPr/>
        </p:nvSpPr>
        <p:spPr>
          <a:xfrm>
            <a:off x="2458065" y="3247516"/>
            <a:ext cx="2969341" cy="1408006"/>
          </a:xfrm>
          <a:prstGeom prst="wedgeRoundRectCallout">
            <a:avLst>
              <a:gd name="adj1" fmla="val -30105"/>
              <a:gd name="adj2" fmla="val 7088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Il est interdit de …</a:t>
            </a:r>
          </a:p>
        </p:txBody>
      </p:sp>
      <p:sp>
        <p:nvSpPr>
          <p:cNvPr id="17" name="Oval 16"/>
          <p:cNvSpPr/>
          <p:nvPr/>
        </p:nvSpPr>
        <p:spPr>
          <a:xfrm>
            <a:off x="4548648" y="5850193"/>
            <a:ext cx="393291" cy="378541"/>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ular Callout 17"/>
          <p:cNvSpPr/>
          <p:nvPr/>
        </p:nvSpPr>
        <p:spPr>
          <a:xfrm>
            <a:off x="6036524" y="2543513"/>
            <a:ext cx="2969341" cy="1408006"/>
          </a:xfrm>
          <a:prstGeom prst="wedgeRoundRectCallout">
            <a:avLst>
              <a:gd name="adj1" fmla="val 33991"/>
              <a:gd name="adj2" fmla="val 7239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fr-FR" sz="2000" dirty="0">
                <a:solidFill>
                  <a:schemeClr val="bg1"/>
                </a:solidFill>
              </a:rPr>
              <a:t>… conduire un OVNI à Châteauneuf-du-Pape !</a:t>
            </a:r>
          </a:p>
        </p:txBody>
      </p:sp>
      <p:cxnSp>
        <p:nvCxnSpPr>
          <p:cNvPr id="20" name="Straight Connector 19"/>
          <p:cNvCxnSpPr/>
          <p:nvPr/>
        </p:nvCxnSpPr>
        <p:spPr>
          <a:xfrm>
            <a:off x="6457246" y="5996196"/>
            <a:ext cx="3292810" cy="567"/>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46">
            <a:extLst>
              <a:ext uri="{FF2B5EF4-FFF2-40B4-BE49-F238E27FC236}">
                <a16:creationId xmlns:a16="http://schemas.microsoft.com/office/drawing/2014/main" id="{FB09667E-50A2-4099-B9F5-10D9728BF65D}"/>
              </a:ext>
            </a:extLst>
          </p:cNvPr>
          <p:cNvSpPr/>
          <p:nvPr/>
        </p:nvSpPr>
        <p:spPr>
          <a:xfrm>
            <a:off x="6542484" y="175481"/>
            <a:ext cx="3756603" cy="924367"/>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*la loi </a:t>
            </a:r>
            <a:r>
              <a:rPr lang="en-GB" sz="2000" dirty="0"/>
              <a:t>= law | </a:t>
            </a:r>
            <a:r>
              <a:rPr lang="en-GB" sz="2000" b="1"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l’OVNI </a:t>
            </a:r>
            <a:r>
              <a:rPr lang="en-GB" sz="2000" dirty="0">
                <a:solidFill>
                  <a:prstClr val="white"/>
                </a:solidFill>
                <a:latin typeface="Century Gothic" panose="020B0502020202020204" pitchFamily="34" charset="0"/>
              </a:rPr>
              <a:t>= UFO</a:t>
            </a:r>
          </a:p>
          <a:p>
            <a:pPr algn="ctr">
              <a:defRPr/>
            </a:pPr>
            <a:r>
              <a:rPr lang="fr-FR" sz="2000" b="1" dirty="0">
                <a:solidFill>
                  <a:prstClr val="white"/>
                </a:solidFill>
                <a:latin typeface="Century Gothic" panose="020B0502020202020204" pitchFamily="34" charset="0"/>
              </a:rPr>
              <a:t>Châteauneuf-du-Pape* </a:t>
            </a:r>
            <a:br>
              <a:rPr lang="fr-FR" sz="2000" b="1" dirty="0">
                <a:solidFill>
                  <a:prstClr val="white"/>
                </a:solidFill>
                <a:latin typeface="Century Gothic" panose="020B0502020202020204" pitchFamily="34" charset="0"/>
              </a:rPr>
            </a:b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a French town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058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8320" y="1359796"/>
            <a:ext cx="11834791" cy="1815882"/>
            <a:chOff x="240158" y="1296000"/>
            <a:chExt cx="11815484" cy="1815882"/>
          </a:xfrm>
        </p:grpSpPr>
        <p:sp>
          <p:nvSpPr>
            <p:cNvPr id="10" name="TextBox 9"/>
            <p:cNvSpPr txBox="1"/>
            <p:nvPr/>
          </p:nvSpPr>
          <p:spPr>
            <a:xfrm>
              <a:off x="240158" y="1296000"/>
              <a:ext cx="11815484" cy="1815882"/>
            </a:xfrm>
            <a:prstGeom prst="rect">
              <a:avLst/>
            </a:prstGeom>
            <a:noFill/>
            <a:ln>
              <a:solidFill>
                <a:schemeClr val="accent5">
                  <a:lumMod val="50000"/>
                </a:schemeClr>
              </a:solidFill>
              <a:prstDash val="dash"/>
            </a:ln>
          </p:spPr>
          <p:txBody>
            <a:bodyPr wrap="square" rIns="0" rtlCol="0">
              <a:spAutoFit/>
            </a:bodyPr>
            <a:lstStyle/>
            <a:p>
              <a:pPr lvl="0">
                <a:defRPr/>
              </a:pPr>
              <a:r>
                <a:rPr lang="en-GB" sz="1400" b="1" dirty="0">
                  <a:solidFill>
                    <a:srgbClr val="4472C4">
                      <a:lumMod val="50000"/>
                    </a:srgbClr>
                  </a:solidFill>
                </a:rPr>
                <a:t>PARTENAIRE A	            	</a:t>
              </a:r>
              <a:r>
                <a:rPr lang="en-GB" sz="1400" dirty="0">
                  <a:solidFill>
                    <a:srgbClr val="4472C4">
                      <a:lumMod val="50000"/>
                    </a:srgbClr>
                  </a:solidFill>
                </a:rPr>
                <a:t>*le </a:t>
              </a:r>
              <a:r>
                <a:rPr lang="fr-FR" sz="1400" dirty="0">
                  <a:solidFill>
                    <a:srgbClr val="4472C4">
                      <a:lumMod val="50000"/>
                    </a:srgbClr>
                  </a:solidFill>
                </a:rPr>
                <a:t>cochon</a:t>
              </a:r>
              <a:r>
                <a:rPr lang="en-GB" sz="1400" dirty="0">
                  <a:solidFill>
                    <a:srgbClr val="4472C4">
                      <a:lumMod val="50000"/>
                    </a:srgbClr>
                  </a:solidFill>
                </a:rPr>
                <a:t> = pig</a:t>
              </a:r>
              <a:br>
                <a:rPr lang="en-GB" sz="1400" dirty="0">
                  <a:solidFill>
                    <a:srgbClr val="4472C4">
                      <a:lumMod val="50000"/>
                    </a:srgbClr>
                  </a:solidFill>
                </a:rPr>
              </a:br>
              <a:endParaRPr lang="en-GB" sz="1400" dirty="0">
                <a:solidFill>
                  <a:srgbClr val="4472C4">
                    <a:lumMod val="50000"/>
                  </a:srgbClr>
                </a:solidFill>
              </a:endParaRPr>
            </a:p>
            <a:p>
              <a:pPr lvl="0"/>
              <a:r>
                <a:rPr lang="en-GB" sz="1400" dirty="0">
                  <a:solidFill>
                    <a:srgbClr val="4472C4">
                      <a:lumMod val="50000"/>
                    </a:srgbClr>
                  </a:solidFill>
                </a:rPr>
                <a:t>1. </a:t>
              </a:r>
              <a:r>
                <a:rPr lang="fr-FR" sz="1400" dirty="0">
                  <a:solidFill>
                    <a:srgbClr val="4472C4">
                      <a:lumMod val="50000"/>
                    </a:srgbClr>
                  </a:solidFill>
                </a:rPr>
                <a:t>Il est interdit de …		6.   a) … construit un pont en août.		  b) … prendre une photo de la tour Eiffel le soir.</a:t>
              </a:r>
            </a:p>
            <a:p>
              <a:r>
                <a:rPr lang="fr-FR" sz="1400" dirty="0">
                  <a:solidFill>
                    <a:srgbClr val="4472C4">
                      <a:lumMod val="50000"/>
                    </a:srgbClr>
                  </a:solidFill>
                </a:rPr>
                <a:t>2. On …		              	7.   a) … doit acheter un billet de train pour son chat.	  b) … dormir pendant une heure l’après-midi.</a:t>
              </a:r>
            </a:p>
            <a:p>
              <a:r>
                <a:rPr lang="fr-FR" sz="1400" dirty="0">
                  <a:solidFill>
                    <a:srgbClr val="4472C4">
                      <a:lumMod val="50000"/>
                    </a:srgbClr>
                  </a:solidFill>
                </a:rPr>
                <a:t>3. Il est nécessaire de …     	8.   a) … dormir sur le dos.			  b) … donner le nom ‘Napoléon’ à un cochon.* </a:t>
              </a:r>
            </a:p>
            <a:p>
              <a:pPr lvl="0">
                <a:defRPr/>
              </a:pPr>
              <a:r>
                <a:rPr lang="fr-FR" sz="1400" dirty="0">
                  <a:solidFill>
                    <a:srgbClr val="4472C4">
                      <a:lumMod val="50000"/>
                    </a:srgbClr>
                  </a:solidFill>
                </a:rPr>
                <a:t>4. Il est possible de …          	9.   a) … ne peut pas trouver du ketchup à l’école. 	  b) … partager un fromage avec ses amis.</a:t>
              </a:r>
            </a:p>
            <a:p>
              <a:r>
                <a:rPr lang="fr-FR" sz="1400" dirty="0">
                  <a:solidFill>
                    <a:srgbClr val="4472C4">
                      <a:lumMod val="50000"/>
                    </a:srgbClr>
                  </a:solidFill>
                </a:rPr>
                <a:t>5. On …		              	10. a) … quitter son partenaire s’il ou si elle regarde	  b) … commence l’école à l’âge de deux ans.</a:t>
              </a:r>
              <a:br>
                <a:rPr lang="fr-FR" sz="1400" dirty="0">
                  <a:solidFill>
                    <a:srgbClr val="4472C4">
                      <a:lumMod val="50000"/>
                    </a:srgbClr>
                  </a:solidFill>
                </a:rPr>
              </a:br>
              <a:r>
                <a:rPr lang="fr-FR" sz="1400" dirty="0">
                  <a:solidFill>
                    <a:srgbClr val="4472C4">
                      <a:lumMod val="50000"/>
                    </a:srgbClr>
                  </a:solidFill>
                </a:rPr>
                <a:t>			                trop le foot.                                                                    </a:t>
              </a:r>
            </a:p>
          </p:txBody>
        </p:sp>
        <p:cxnSp>
          <p:nvCxnSpPr>
            <p:cNvPr id="13" name="Straight Connector 12"/>
            <p:cNvCxnSpPr/>
            <p:nvPr/>
          </p:nvCxnSpPr>
          <p:spPr>
            <a:xfrm>
              <a:off x="2897909" y="1296000"/>
              <a:ext cx="0" cy="1815882"/>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9" name="Title 3"/>
          <p:cNvSpPr>
            <a:spLocks noGrp="1"/>
          </p:cNvSpPr>
          <p:nvPr>
            <p:ph type="title"/>
          </p:nvPr>
        </p:nvSpPr>
        <p:spPr>
          <a:xfrm>
            <a:off x="-1" y="296864"/>
            <a:ext cx="5534527" cy="707849"/>
          </a:xfrm>
        </p:spPr>
        <p:txBody>
          <a:bodyPr>
            <a:normAutofit/>
          </a:bodyPr>
          <a:lstStyle/>
          <a:p>
            <a:r>
              <a:rPr lang="fr-FR" sz="3200" b="1" dirty="0">
                <a:solidFill>
                  <a:schemeClr val="bg1"/>
                </a:solidFill>
              </a:rPr>
              <a:t>Des lois bizarres françaises</a:t>
            </a:r>
          </a:p>
        </p:txBody>
      </p:sp>
      <p:grpSp>
        <p:nvGrpSpPr>
          <p:cNvPr id="5" name="Group 4"/>
          <p:cNvGrpSpPr/>
          <p:nvPr/>
        </p:nvGrpSpPr>
        <p:grpSpPr>
          <a:xfrm>
            <a:off x="178320" y="3371482"/>
            <a:ext cx="11815484" cy="1815882"/>
            <a:chOff x="240158" y="3805161"/>
            <a:chExt cx="11815484" cy="1815882"/>
          </a:xfrm>
        </p:grpSpPr>
        <p:sp>
          <p:nvSpPr>
            <p:cNvPr id="12" name="TextBox 11"/>
            <p:cNvSpPr txBox="1"/>
            <p:nvPr/>
          </p:nvSpPr>
          <p:spPr>
            <a:xfrm>
              <a:off x="240158" y="3805161"/>
              <a:ext cx="11815484" cy="1815882"/>
            </a:xfrm>
            <a:prstGeom prst="rect">
              <a:avLst/>
            </a:prstGeom>
            <a:noFill/>
            <a:ln>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a:ln>
                    <a:noFill/>
                  </a:ln>
                  <a:solidFill>
                    <a:srgbClr val="4472C4">
                      <a:lumMod val="50000"/>
                    </a:srgbClr>
                  </a:solidFill>
                  <a:effectLst/>
                  <a:uLnTx/>
                  <a:uFillTx/>
                  <a:latin typeface="Century Gothic" panose="020F0302020204030204"/>
                </a:rPr>
                <a:t>PARTENAIRE  B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*la gare = train station</a:t>
              </a:r>
              <a:br>
                <a:rPr kumimoji="0" lang="fr-FR" sz="1400" b="0" i="0" u="none" strike="noStrike" kern="1200" cap="none" spc="0" normalizeH="0" baseline="0">
                  <a:ln>
                    <a:noFill/>
                  </a:ln>
                  <a:solidFill>
                    <a:srgbClr val="4472C4">
                      <a:lumMod val="50000"/>
                    </a:srgbClr>
                  </a:solidFill>
                  <a:effectLst/>
                  <a:uLnTx/>
                  <a:uFillTx/>
                  <a:latin typeface="Century Gothic" panose="020F0302020204030204"/>
                </a:rPr>
              </a:br>
              <a:endParaRPr kumimoji="0" lang="fr-FR" sz="1400" b="0" i="0" u="none" strike="noStrike" kern="1200" cap="none" spc="0" normalizeH="0" baseline="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1. a) … faire la bise à la gare.* 	</a:t>
              </a:r>
              <a:r>
                <a:rPr kumimoji="0" lang="fr-FR" sz="1400" b="0" i="0" u="none" strike="noStrike" kern="1200" cap="none" spc="0" normalizeH="0">
                  <a:ln>
                    <a:noFill/>
                  </a:ln>
                  <a:solidFill>
                    <a:srgbClr val="4472C4">
                      <a:lumMod val="50000"/>
                    </a:srgbClr>
                  </a:solidFill>
                  <a:effectLst/>
                  <a:uLnTx/>
                  <a:uFillTx/>
                  <a:latin typeface="Century Gothic" panose="020F0302020204030204"/>
                </a:rPr>
                <a:t>             		 b)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 nourrit son chien avant 7h	.		    6. Il est interdit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2.</a:t>
              </a:r>
              <a:r>
                <a:rPr kumimoji="0" lang="fr-FR" sz="1400" b="0" i="0" u="none" strike="noStrike" kern="1200" cap="none" spc="0" normalizeH="0">
                  <a:ln>
                    <a:noFill/>
                  </a:ln>
                  <a:solidFill>
                    <a:srgbClr val="4472C4">
                      <a:lumMod val="50000"/>
                    </a:srgbClr>
                  </a:solidFill>
                  <a:effectLst/>
                  <a:uLnTx/>
                  <a:uFillTx/>
                  <a:latin typeface="Century Gothic" panose="020F0302020204030204"/>
                </a:rPr>
                <a:t> a) </a:t>
              </a:r>
              <a:r>
                <a:rPr lang="fr-FR" sz="1400">
                  <a:solidFill>
                    <a:srgbClr val="4472C4">
                      <a:lumMod val="50000"/>
                    </a:srgbClr>
                  </a:solidFill>
                  <a:latin typeface="Century Gothic" panose="020F0302020204030204"/>
                </a:rPr>
                <a:t>…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manger</a:t>
              </a:r>
              <a:r>
                <a:rPr kumimoji="0" lang="fr-FR" sz="1400" b="0" i="0" u="none" strike="noStrike" kern="1200" cap="none" spc="0" normalizeH="0">
                  <a:ln>
                    <a:noFill/>
                  </a:ln>
                  <a:solidFill>
                    <a:srgbClr val="4472C4">
                      <a:lumMod val="50000"/>
                    </a:srgbClr>
                  </a:solidFill>
                  <a:effectLst/>
                  <a:uLnTx/>
                  <a:uFillTx/>
                  <a:latin typeface="Century Gothic" panose="020F0302020204030204"/>
                </a:rPr>
                <a:t>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du pain avec ses doigts</a:t>
              </a:r>
              <a:r>
                <a:rPr lang="fr-FR" sz="1400">
                  <a:solidFill>
                    <a:srgbClr val="4472C4">
                      <a:lumMod val="50000"/>
                    </a:srgbClr>
                  </a:solidFill>
                  <a:latin typeface="Century Gothic" panose="020F0302020204030204"/>
                </a:rPr>
                <a:t>.      	</a:t>
              </a:r>
              <a:r>
                <a:rPr lang="fr-FR" sz="1400">
                  <a:solidFill>
                    <a:schemeClr val="accent5">
                      <a:lumMod val="50000"/>
                    </a:schemeClr>
                  </a:solidFill>
                  <a:latin typeface="Century Gothic" panose="020F0302020204030204"/>
                </a:rPr>
                <a:t> </a:t>
              </a:r>
              <a:r>
                <a:rPr kumimoji="0" lang="fr-FR" sz="1400" b="0" i="0" u="none" strike="noStrike" kern="1200" cap="none" spc="0" normalizeH="0" baseline="0">
                  <a:ln>
                    <a:noFill/>
                  </a:ln>
                  <a:solidFill>
                    <a:schemeClr val="accent5">
                      <a:lumMod val="50000"/>
                    </a:schemeClr>
                  </a:solidFill>
                  <a:effectLst/>
                  <a:uLnTx/>
                  <a:uFillTx/>
                  <a:latin typeface="Century Gothic" panose="020F0302020204030204"/>
                </a:rPr>
                <a:t>b) … ne doit pas manger à son bureau</a:t>
              </a:r>
              <a:r>
                <a:rPr lang="fr-FR" sz="1400">
                  <a:solidFill>
                    <a:schemeClr val="accent5">
                      <a:lumMod val="50000"/>
                    </a:schemeClr>
                  </a:solidFill>
                  <a:latin typeface="Century Gothic" panose="020F0302020204030204"/>
                </a:rPr>
                <a:t>.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	    7. 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3. a) … porte un chapeau le dimanche</a:t>
              </a:r>
              <a:r>
                <a:rPr lang="fr-FR" sz="1400">
                  <a:solidFill>
                    <a:srgbClr val="4472C4">
                      <a:lumMod val="50000"/>
                    </a:srgbClr>
                  </a:solidFill>
                  <a:latin typeface="Century Gothic" panose="020F0302020204030204"/>
                </a:rPr>
                <a:t>.</a:t>
              </a:r>
              <a:r>
                <a:rPr kumimoji="0" lang="fr-FR" sz="1400" b="0" i="0" u="none" strike="noStrike" kern="1200" cap="none" spc="0" normalizeH="0">
                  <a:ln>
                    <a:noFill/>
                  </a:ln>
                  <a:solidFill>
                    <a:srgbClr val="4472C4">
                      <a:lumMod val="50000"/>
                    </a:srgbClr>
                  </a:solidFill>
                  <a:effectLst/>
                  <a:uLnTx/>
                  <a:uFillTx/>
                  <a:latin typeface="Century Gothic" panose="020F0302020204030204"/>
                </a:rPr>
                <a:t>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b) … jouer de la musique française à la radio.	    8. Il est impossible de …</a:t>
              </a:r>
            </a:p>
            <a:p>
              <a:pPr lvl="0"/>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4. a) … voler de l'argent à sa famille</a:t>
              </a:r>
              <a:r>
                <a:rPr lang="fr-FR" sz="1400">
                  <a:solidFill>
                    <a:srgbClr val="4472C4">
                      <a:lumMod val="50000"/>
                    </a:srgbClr>
                  </a:solidFill>
                  <a:latin typeface="Century Gothic" panose="020F0302020204030204"/>
                </a:rPr>
                <a:t>.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b) … va</a:t>
              </a:r>
              <a:r>
                <a:rPr lang="fr-FR" sz="1400">
                  <a:solidFill>
                    <a:srgbClr val="4472C4">
                      <a:lumMod val="50000"/>
                    </a:srgbClr>
                  </a:solidFill>
                  <a:latin typeface="Century Gothic" panose="020F0302020204030204"/>
                </a:rPr>
                <a:t> </a:t>
              </a:r>
              <a:r>
                <a:rPr lang="fr-FR" sz="1400">
                  <a:solidFill>
                    <a:srgbClr val="4472C4">
                      <a:lumMod val="50000"/>
                    </a:srgbClr>
                  </a:solidFill>
                </a:rPr>
                <a:t>à l’école seulement deux fois par semaine.</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	    9. On …</a:t>
              </a:r>
            </a:p>
            <a:p>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5. a) … jouer du piano avec ses pieds</a:t>
              </a:r>
              <a:r>
                <a:rPr lang="fr-FR" sz="1400">
                  <a:solidFill>
                    <a:srgbClr val="4472C4">
                      <a:lumMod val="50000"/>
                    </a:srgbClr>
                  </a:solidFill>
                  <a:latin typeface="Century Gothic" panose="020F0302020204030204"/>
                </a:rPr>
                <a:t>.</a:t>
              </a:r>
              <a:r>
                <a:rPr lang="fr-FR" sz="1400">
                  <a:solidFill>
                    <a:srgbClr val="4472C4">
                      <a:lumMod val="50000"/>
                    </a:srgbClr>
                  </a:solidFill>
                </a:rPr>
                <a:t>	 	 b) … ne peut pas prendre une photo de la police.	    10. Il est possible de …</a:t>
              </a:r>
              <a:r>
                <a:rPr kumimoji="0" lang="fr-FR" sz="1400" b="0" i="0" u="none" strike="noStrike" kern="1200" cap="none" spc="0" normalizeH="0" baseline="0">
                  <a:ln>
                    <a:noFill/>
                  </a:ln>
                  <a:solidFill>
                    <a:srgbClr val="4472C4">
                      <a:lumMod val="50000"/>
                    </a:srgbClr>
                  </a:solidFill>
                  <a:effectLst/>
                  <a:uLnTx/>
                  <a:uFillTx/>
                  <a:latin typeface="Century Gothic" panose="020F0302020204030204"/>
                </a:rPr>
                <a:t>		</a:t>
              </a:r>
            </a:p>
          </p:txBody>
        </p:sp>
        <p:cxnSp>
          <p:nvCxnSpPr>
            <p:cNvPr id="3" name="Straight Connector 2"/>
            <p:cNvCxnSpPr/>
            <p:nvPr/>
          </p:nvCxnSpPr>
          <p:spPr>
            <a:xfrm flipH="1">
              <a:off x="9515290" y="3805161"/>
              <a:ext cx="656" cy="1815882"/>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738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9" name="Title 3"/>
          <p:cNvSpPr>
            <a:spLocks noGrp="1"/>
          </p:cNvSpPr>
          <p:nvPr>
            <p:ph type="title"/>
          </p:nvPr>
        </p:nvSpPr>
        <p:spPr>
          <a:xfrm>
            <a:off x="-1" y="296864"/>
            <a:ext cx="5534527" cy="707849"/>
          </a:xfrm>
        </p:spPr>
        <p:txBody>
          <a:bodyPr>
            <a:normAutofit/>
          </a:bodyPr>
          <a:lstStyle/>
          <a:p>
            <a:r>
              <a:rPr lang="fr-FR" sz="3200" b="1" dirty="0">
                <a:solidFill>
                  <a:schemeClr val="bg1"/>
                </a:solidFill>
              </a:rPr>
              <a:t>Des lois bizarres françaises</a:t>
            </a:r>
          </a:p>
        </p:txBody>
      </p:sp>
      <p:sp>
        <p:nvSpPr>
          <p:cNvPr id="15" name="TextBox 14">
            <a:extLst>
              <a:ext uri="{FF2B5EF4-FFF2-40B4-BE49-F238E27FC236}">
                <a16:creationId xmlns:a16="http://schemas.microsoft.com/office/drawing/2014/main" id="{A2AECFFE-55D9-ED46-9E49-F19805C09A6A}"/>
              </a:ext>
            </a:extLst>
          </p:cNvPr>
          <p:cNvSpPr txBox="1"/>
          <p:nvPr/>
        </p:nvSpPr>
        <p:spPr>
          <a:xfrm>
            <a:off x="180000" y="1387440"/>
            <a:ext cx="11729920" cy="4247317"/>
          </a:xfrm>
          <a:prstGeom prst="rect">
            <a:avLst/>
          </a:prstGeom>
          <a:noFill/>
        </p:spPr>
        <p:txBody>
          <a:bodyPr wrap="square" rtlCol="0">
            <a:spAutoFit/>
          </a:bodyPr>
          <a:lstStyle/>
          <a:p>
            <a:pPr marL="457200" lvl="0" indent="-457200">
              <a:spcAft>
                <a:spcPts val="380"/>
              </a:spcAft>
              <a:buAutoNum type="arabicPeriod"/>
              <a:defRPr/>
            </a:pPr>
            <a:r>
              <a:rPr kumimoji="0" lang="fr-FR" sz="235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Il est interdit de</a:t>
            </a:r>
            <a:r>
              <a:rPr kumimoji="0" lang="fr-FR" sz="2350" b="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rPr>
              <a:t>… faire la bise à la gare.*</a:t>
            </a:r>
          </a:p>
          <a:p>
            <a:pPr marL="457200" lvl="0" indent="-457200">
              <a:spcAft>
                <a:spcPts val="380"/>
              </a:spcAft>
              <a:buAutoNum type="arabicPeriod"/>
              <a:defRPr/>
            </a:pPr>
            <a:r>
              <a:rPr lang="fr-FR" sz="2400" dirty="0">
                <a:solidFill>
                  <a:srgbClr val="4472C4">
                    <a:lumMod val="50000"/>
                  </a:srgbClr>
                </a:solidFill>
              </a:rPr>
              <a:t>On </a:t>
            </a:r>
            <a:r>
              <a:rPr lang="fr-FR" sz="2400" dirty="0">
                <a:solidFill>
                  <a:schemeClr val="accent5">
                    <a:lumMod val="50000"/>
                  </a:schemeClr>
                </a:solidFill>
              </a:rPr>
              <a:t>… ne doit pas manger à son bureau.</a:t>
            </a:r>
          </a:p>
          <a:p>
            <a:pPr marL="457200" lvl="0" indent="-457200">
              <a:spcAft>
                <a:spcPts val="380"/>
              </a:spcAft>
              <a:buAutoNum type="arabicPeriod"/>
              <a:defRPr/>
            </a:pPr>
            <a:r>
              <a:rPr lang="fr-FR" sz="2400" dirty="0">
                <a:solidFill>
                  <a:srgbClr val="4472C4">
                    <a:lumMod val="50000"/>
                  </a:srgbClr>
                </a:solidFill>
              </a:rPr>
              <a:t>Il est nécessaire de … jouer de la musique française à la radio.</a:t>
            </a:r>
          </a:p>
          <a:p>
            <a:pPr marL="457200" lvl="0" indent="-457200">
              <a:spcAft>
                <a:spcPts val="380"/>
              </a:spcAft>
              <a:buAutoNum type="arabicPeriod"/>
              <a:defRPr/>
            </a:pPr>
            <a:r>
              <a:rPr lang="fr-FR" sz="2400" dirty="0">
                <a:solidFill>
                  <a:srgbClr val="4472C4">
                    <a:lumMod val="50000"/>
                  </a:srgbClr>
                </a:solidFill>
              </a:rPr>
              <a:t>Il est possible de … voler de l'argent à son famille.</a:t>
            </a:r>
          </a:p>
          <a:p>
            <a:pPr marL="457200" lvl="0" indent="-457200">
              <a:spcAft>
                <a:spcPts val="380"/>
              </a:spcAft>
              <a:buAutoNum type="arabicPeriod"/>
              <a:defRPr/>
            </a:pPr>
            <a:r>
              <a:rPr lang="fr-FR" sz="2400" dirty="0">
                <a:solidFill>
                  <a:srgbClr val="4472C4">
                    <a:lumMod val="50000"/>
                  </a:srgbClr>
                </a:solidFill>
              </a:rPr>
              <a:t>On … ne peut pas prendre une photo de la police.</a:t>
            </a:r>
          </a:p>
          <a:p>
            <a:pPr marL="457200" indent="-457200">
              <a:spcAft>
                <a:spcPts val="380"/>
              </a:spcAft>
              <a:buFontTx/>
              <a:buAutoNum type="arabicPeriod"/>
              <a:defRPr/>
            </a:pPr>
            <a:r>
              <a:rPr lang="fr-FR" sz="2400" dirty="0">
                <a:solidFill>
                  <a:srgbClr val="4472C4">
                    <a:lumMod val="50000"/>
                  </a:srgbClr>
                </a:solidFill>
              </a:rPr>
              <a:t>Il est interdit de … prendre une photo de la tour Eiffel le soir.</a:t>
            </a:r>
          </a:p>
          <a:p>
            <a:pPr marL="457200" indent="-457200">
              <a:spcAft>
                <a:spcPts val="380"/>
              </a:spcAft>
              <a:buFontTx/>
              <a:buAutoNum type="arabicPeriod"/>
              <a:defRPr/>
            </a:pPr>
            <a:r>
              <a:rPr lang="fr-FR" sz="2400" dirty="0">
                <a:solidFill>
                  <a:srgbClr val="4472C4">
                    <a:lumMod val="50000"/>
                  </a:srgbClr>
                </a:solidFill>
              </a:rPr>
              <a:t>On … doit acheter un billet de train pour son chat.</a:t>
            </a:r>
          </a:p>
          <a:p>
            <a:pPr marL="457200" indent="-457200">
              <a:spcAft>
                <a:spcPts val="380"/>
              </a:spcAft>
              <a:buFontTx/>
              <a:buAutoNum type="arabicPeriod"/>
              <a:defRPr/>
            </a:pPr>
            <a:r>
              <a:rPr lang="fr-FR" sz="2400" dirty="0">
                <a:solidFill>
                  <a:srgbClr val="4472C4">
                    <a:lumMod val="50000"/>
                  </a:srgbClr>
                </a:solidFill>
              </a:rPr>
              <a:t>Il est impossible de … donner le nom ‘Napoléon’ à un cochon.*</a:t>
            </a:r>
          </a:p>
          <a:p>
            <a:pPr marL="457200" indent="-457200">
              <a:spcAft>
                <a:spcPts val="380"/>
              </a:spcAft>
              <a:buFontTx/>
              <a:buAutoNum type="arabicPeriod"/>
              <a:defRPr/>
            </a:pPr>
            <a:r>
              <a:rPr lang="fr-FR" sz="2400" dirty="0">
                <a:solidFill>
                  <a:srgbClr val="4472C4">
                    <a:lumMod val="50000"/>
                  </a:srgbClr>
                </a:solidFill>
              </a:rPr>
              <a:t>On … ne peut pas trouver du ketchup à l’école. </a:t>
            </a:r>
          </a:p>
          <a:p>
            <a:pPr marL="457200" indent="-457200">
              <a:spcAft>
                <a:spcPts val="380"/>
              </a:spcAft>
              <a:buFontTx/>
              <a:buAutoNum type="arabicPeriod"/>
              <a:defRPr/>
            </a:pPr>
            <a:r>
              <a:rPr lang="fr-FR" sz="2400" dirty="0">
                <a:solidFill>
                  <a:srgbClr val="4472C4">
                    <a:lumMod val="50000"/>
                  </a:srgbClr>
                </a:solidFill>
              </a:rPr>
              <a:t>Il est possible de … quitter son partenaire s’il ou elle regarde trop de foot.</a:t>
            </a:r>
          </a:p>
        </p:txBody>
      </p:sp>
      <p:pic>
        <p:nvPicPr>
          <p:cNvPr id="1026" name="Picture 2" descr="Hammer, Dish, Law, Justice, Or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5564" y="278391"/>
            <a:ext cx="1800884" cy="12495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2953" y="1387440"/>
            <a:ext cx="3629891" cy="432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631135" y="1840917"/>
            <a:ext cx="5102174" cy="432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906158" y="2293608"/>
            <a:ext cx="6050641" cy="432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541322" y="2712551"/>
            <a:ext cx="6050641" cy="432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631135" y="3152061"/>
            <a:ext cx="6700065" cy="3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362953" y="3482375"/>
            <a:ext cx="6700065" cy="475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631134" y="3942083"/>
            <a:ext cx="6700065" cy="367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897340" y="4341050"/>
            <a:ext cx="6700065" cy="386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631133" y="4759050"/>
            <a:ext cx="6700065" cy="386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541322" y="5132744"/>
            <a:ext cx="8022605" cy="497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46">
            <a:extLst>
              <a:ext uri="{FF2B5EF4-FFF2-40B4-BE49-F238E27FC236}">
                <a16:creationId xmlns:a16="http://schemas.microsoft.com/office/drawing/2014/main" id="{FB09667E-50A2-4099-B9F5-10D9728BF65D}"/>
              </a:ext>
            </a:extLst>
          </p:cNvPr>
          <p:cNvSpPr/>
          <p:nvPr/>
        </p:nvSpPr>
        <p:spPr>
          <a:xfrm>
            <a:off x="304007" y="5693466"/>
            <a:ext cx="5230519" cy="441857"/>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fr-FR" sz="2000" b="1" dirty="0">
                <a:solidFill>
                  <a:prstClr val="white"/>
                </a:solidFill>
                <a:latin typeface="Century Gothic" panose="020B0502020202020204" pitchFamily="34" charset="0"/>
              </a:rPr>
              <a:t>*</a:t>
            </a:r>
            <a:r>
              <a:rPr lang="en-GB" sz="2000" b="1" dirty="0"/>
              <a:t>le </a:t>
            </a:r>
            <a:r>
              <a:rPr lang="fr-FR" sz="2000" b="1" dirty="0"/>
              <a:t>cochon</a:t>
            </a:r>
            <a:r>
              <a:rPr lang="en-GB" sz="2000" b="1" dirty="0"/>
              <a:t>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pig</a:t>
            </a:r>
            <a:r>
              <a:rPr lang="fr-FR" sz="2000" dirty="0">
                <a:solidFill>
                  <a:prstClr val="white"/>
                </a:solidFill>
                <a:latin typeface="Century Gothic" panose="020B0502020202020204" pitchFamily="34" charset="0"/>
              </a:rPr>
              <a:t> | </a:t>
            </a:r>
            <a:r>
              <a:rPr lang="fr-FR" sz="2000" b="1" dirty="0">
                <a:solidFill>
                  <a:prstClr val="white"/>
                </a:solidFill>
                <a:latin typeface="Century Gothic" panose="020B0502020202020204" pitchFamily="34" charset="0"/>
              </a:rPr>
              <a:t>*la gare </a:t>
            </a:r>
            <a:r>
              <a:rPr lang="en-GB" dirty="0"/>
              <a:t>= train station</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9685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77415" cy="707849"/>
          </a:xfrm>
        </p:spPr>
        <p:txBody>
          <a:bodyPr>
            <a:normAutofit/>
          </a:bodyPr>
          <a:lstStyle/>
          <a:p>
            <a:r>
              <a:rPr lang="fr-FR" sz="3100" b="1" dirty="0">
                <a:solidFill>
                  <a:schemeClr val="bg1"/>
                </a:solidFill>
              </a:rPr>
              <a:t>Défis personnels du covid-19</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50" b="0" i="0" u="none" strike="noStrike" kern="1200" cap="none" spc="0" normalizeH="0" baseline="0" dirty="0">
                <a:ln>
                  <a:noFill/>
                </a:ln>
                <a:solidFill>
                  <a:srgbClr val="104F75"/>
                </a:solidFill>
                <a:effectLst/>
                <a:uLnTx/>
                <a:uFillTx/>
                <a:latin typeface="Century Gothic" panose="020F0302020204030204"/>
                <a:ea typeface="+mn-ea"/>
                <a:cs typeface="+mn-cs"/>
              </a:rPr>
              <a:t>Quels sont les </a:t>
            </a:r>
            <a:r>
              <a:rPr kumimoji="0" lang="fr-FR" sz="2350" b="1" i="0" u="none" strike="noStrike" kern="1200" cap="none" spc="0" normalizeH="0" baseline="0" dirty="0">
                <a:ln>
                  <a:noFill/>
                </a:ln>
                <a:solidFill>
                  <a:srgbClr val="104F75"/>
                </a:solidFill>
                <a:effectLst/>
                <a:uLnTx/>
                <a:uFillTx/>
                <a:latin typeface="Century Gothic" panose="020F0302020204030204"/>
                <a:ea typeface="+mn-ea"/>
                <a:cs typeface="+mn-cs"/>
              </a:rPr>
              <a:t>défis</a:t>
            </a:r>
            <a:r>
              <a:rPr kumimoji="0" lang="fr-FR" sz="2350" b="0" i="0" u="none" strike="noStrike" kern="1200" cap="none" spc="0" normalizeH="0" baseline="0" dirty="0">
                <a:ln>
                  <a:noFill/>
                </a:ln>
                <a:solidFill>
                  <a:srgbClr val="104F75"/>
                </a:solidFill>
                <a:effectLst/>
                <a:uLnTx/>
                <a:uFillTx/>
                <a:latin typeface="Century Gothic" panose="020F0302020204030204"/>
                <a:ea typeface="+mn-ea"/>
                <a:cs typeface="+mn-cs"/>
              </a:rPr>
              <a:t> du covid-19 pour toi ? Et </a:t>
            </a:r>
            <a:r>
              <a:rPr kumimoji="0" lang="fr-FR" sz="2350" b="1" i="0" u="none" strike="noStrike" kern="1200" cap="none" spc="0" normalizeH="0" baseline="0" dirty="0">
                <a:ln>
                  <a:noFill/>
                </a:ln>
                <a:solidFill>
                  <a:srgbClr val="104F75"/>
                </a:solidFill>
                <a:effectLst/>
                <a:uLnTx/>
                <a:uFillTx/>
                <a:latin typeface="Century Gothic" panose="020F0302020204030204"/>
                <a:ea typeface="+mn-ea"/>
                <a:cs typeface="+mn-cs"/>
              </a:rPr>
              <a:t>quelles</a:t>
            </a:r>
            <a:r>
              <a:rPr kumimoji="0" lang="fr-FR" sz="2350" b="0" i="0" u="none" strike="noStrike" kern="1200" cap="none" spc="0" normalizeH="0" baseline="0" dirty="0">
                <a:ln>
                  <a:noFill/>
                </a:ln>
                <a:solidFill>
                  <a:srgbClr val="104F75"/>
                </a:solidFill>
                <a:effectLst/>
                <a:uLnTx/>
                <a:uFillTx/>
                <a:latin typeface="Century Gothic" panose="020F0302020204030204"/>
                <a:ea typeface="+mn-ea"/>
                <a:cs typeface="+mn-cs"/>
              </a:rPr>
              <a:t> sont les solutions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50" b="0" i="0" u="none" strike="noStrike" kern="1200" cap="none" spc="0" normalizeH="0" baseline="0" dirty="0">
                <a:ln>
                  <a:noFill/>
                </a:ln>
                <a:solidFill>
                  <a:srgbClr val="104F75"/>
                </a:solidFill>
                <a:effectLst/>
                <a:uLnTx/>
                <a:uFillTx/>
                <a:latin typeface="Century Gothic" panose="020F0302020204030204"/>
                <a:ea typeface="+mn-ea"/>
                <a:cs typeface="+mn-cs"/>
              </a:rPr>
              <a:t>Écris </a:t>
            </a:r>
            <a:r>
              <a:rPr kumimoji="0" lang="fr-FR" sz="2350" b="1" i="0" u="none" strike="noStrike" kern="1200" cap="none" spc="0" normalizeH="0" baseline="0" dirty="0">
                <a:ln>
                  <a:noFill/>
                </a:ln>
                <a:solidFill>
                  <a:srgbClr val="104F75"/>
                </a:solidFill>
                <a:effectLst/>
                <a:uLnTx/>
                <a:uFillTx/>
                <a:latin typeface="Century Gothic" panose="020F0302020204030204"/>
                <a:ea typeface="+mn-ea"/>
                <a:cs typeface="+mn-cs"/>
              </a:rPr>
              <a:t>quatre </a:t>
            </a:r>
            <a:r>
              <a:rPr kumimoji="0" lang="fr-FR" sz="2350" b="0" i="0" u="none" strike="noStrike" kern="1200" cap="none" spc="0" normalizeH="0" baseline="0" dirty="0">
                <a:ln>
                  <a:noFill/>
                </a:ln>
                <a:solidFill>
                  <a:srgbClr val="104F75"/>
                </a:solidFill>
                <a:effectLst/>
                <a:uLnTx/>
                <a:uFillTx/>
                <a:latin typeface="Century Gothic" panose="020F0302020204030204"/>
                <a:ea typeface="+mn-ea"/>
                <a:cs typeface="+mn-cs"/>
              </a:rPr>
              <a:t>phrases avec ‘</a:t>
            </a:r>
            <a:r>
              <a:rPr kumimoji="0" lang="fr-FR" sz="2350" b="1" i="0" u="none" strike="noStrike" kern="1200" cap="none" spc="0" normalizeH="0" baseline="0" dirty="0">
                <a:ln>
                  <a:noFill/>
                </a:ln>
                <a:solidFill>
                  <a:srgbClr val="104F75"/>
                </a:solidFill>
                <a:effectLst/>
                <a:uLnTx/>
                <a:uFillTx/>
                <a:latin typeface="Century Gothic" panose="020F0302020204030204"/>
                <a:ea typeface="+mn-ea"/>
                <a:cs typeface="+mn-cs"/>
              </a:rPr>
              <a:t>on</a:t>
            </a:r>
            <a:r>
              <a:rPr kumimoji="0" lang="fr-FR" sz="2350" b="0" i="0" u="none" strike="noStrike" kern="1200" cap="none" spc="0" normalizeH="0" baseline="0" dirty="0">
                <a:ln>
                  <a:noFill/>
                </a:ln>
                <a:solidFill>
                  <a:srgbClr val="104F75"/>
                </a:solidFill>
                <a:effectLst/>
                <a:uLnTx/>
                <a:uFillTx/>
                <a:latin typeface="Century Gothic" panose="020F0302020204030204"/>
                <a:ea typeface="+mn-ea"/>
                <a:cs typeface="+mn-cs"/>
              </a:rPr>
              <a:t>’, et </a:t>
            </a:r>
            <a:r>
              <a:rPr kumimoji="0" lang="fr-FR" sz="2350" b="1" i="0" u="none" strike="noStrike" kern="1200" cap="none" spc="0" normalizeH="0" baseline="0" dirty="0">
                <a:ln>
                  <a:noFill/>
                </a:ln>
                <a:solidFill>
                  <a:srgbClr val="104F75"/>
                </a:solidFill>
                <a:effectLst/>
                <a:uLnTx/>
                <a:uFillTx/>
                <a:latin typeface="Century Gothic" panose="020F0302020204030204"/>
                <a:ea typeface="+mn-ea"/>
                <a:cs typeface="+mn-cs"/>
              </a:rPr>
              <a:t>quatre </a:t>
            </a:r>
            <a:r>
              <a:rPr kumimoji="0" lang="fr-FR" sz="2350" b="0" i="0" u="none" strike="noStrike" kern="1200" cap="none" spc="0" normalizeH="0" baseline="0" dirty="0">
                <a:ln>
                  <a:noFill/>
                </a:ln>
                <a:solidFill>
                  <a:srgbClr val="104F75"/>
                </a:solidFill>
                <a:effectLst/>
                <a:uLnTx/>
                <a:uFillTx/>
                <a:latin typeface="Century Gothic" panose="020F0302020204030204"/>
                <a:ea typeface="+mn-ea"/>
                <a:cs typeface="+mn-cs"/>
              </a:rPr>
              <a:t>phrases avec ‘il + est + adjectif + de.’</a:t>
            </a:r>
          </a:p>
        </p:txBody>
      </p:sp>
      <p:pic>
        <p:nvPicPr>
          <p:cNvPr id="1026" name="Picture 2" descr="Open Spiral Not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88" y="2259005"/>
            <a:ext cx="5052044" cy="37918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4039" y="2642839"/>
            <a:ext cx="382486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dirty="0">
                <a:ln>
                  <a:noFill/>
                </a:ln>
                <a:solidFill>
                  <a:srgbClr val="4472C4">
                    <a:lumMod val="50000"/>
                  </a:srgbClr>
                </a:solidFill>
                <a:effectLst/>
                <a:uLnTx/>
                <a:uFillTx/>
                <a:latin typeface="Ink Free" panose="03080402000500000000" pitchFamily="66" charset="0"/>
                <a:ea typeface="+mn-ea"/>
                <a:cs typeface="+mn-cs"/>
              </a:rPr>
              <a:t>1. </a:t>
            </a:r>
            <a:r>
              <a:rPr kumimoji="0" lang="fr-FR" sz="2600" b="1" i="0" u="none" strike="noStrike" kern="1200" cap="none" spc="0" normalizeH="0" baseline="0" dirty="0">
                <a:ln>
                  <a:noFill/>
                </a:ln>
                <a:solidFill>
                  <a:srgbClr val="E87D1E"/>
                </a:solidFill>
                <a:effectLst/>
                <a:uLnTx/>
                <a:uFillTx/>
                <a:latin typeface="Ink Free" panose="03080402000500000000" pitchFamily="66" charset="0"/>
                <a:ea typeface="+mn-ea"/>
                <a:cs typeface="+mn-cs"/>
              </a:rPr>
              <a:t>On</a:t>
            </a:r>
            <a:r>
              <a:rPr kumimoji="0" lang="fr-FR" sz="2600" b="0" i="0" u="none" strike="noStrike" kern="1200" cap="none" spc="0" normalizeH="0" baseline="0" dirty="0">
                <a:ln>
                  <a:noFill/>
                </a:ln>
                <a:solidFill>
                  <a:srgbClr val="4472C4">
                    <a:lumMod val="50000"/>
                  </a:srgbClr>
                </a:solidFill>
                <a:effectLst/>
                <a:uLnTx/>
                <a:uFillTx/>
                <a:latin typeface="Ink Free" panose="03080402000500000000" pitchFamily="66" charset="0"/>
                <a:ea typeface="+mn-ea"/>
                <a:cs typeface="+mn-cs"/>
              </a:rPr>
              <a:t> annul</a:t>
            </a:r>
            <a:r>
              <a:rPr kumimoji="0" lang="fr-FR" sz="2600" b="1" i="0" u="none" strike="noStrike" kern="1200" cap="none" spc="0" normalizeH="0" baseline="0" dirty="0">
                <a:ln>
                  <a:noFill/>
                </a:ln>
                <a:solidFill>
                  <a:srgbClr val="E87D1E"/>
                </a:solidFill>
                <a:effectLst/>
                <a:uLnTx/>
                <a:uFillTx/>
                <a:latin typeface="Ink Free" panose="03080402000500000000" pitchFamily="66" charset="0"/>
                <a:ea typeface="+mn-ea"/>
                <a:cs typeface="+mn-cs"/>
              </a:rPr>
              <a:t>e</a:t>
            </a:r>
            <a:r>
              <a:rPr kumimoji="0" lang="fr-FR" sz="2600" b="0" i="0" u="none" strike="noStrike" kern="1200" cap="none" spc="0" normalizeH="0" baseline="0" dirty="0">
                <a:ln>
                  <a:noFill/>
                </a:ln>
                <a:solidFill>
                  <a:srgbClr val="4472C4">
                    <a:lumMod val="50000"/>
                  </a:srgbClr>
                </a:solidFill>
                <a:effectLst/>
                <a:uLnTx/>
                <a:uFillTx/>
                <a:latin typeface="Ink Free" panose="03080402000500000000" pitchFamily="66" charset="0"/>
                <a:ea typeface="+mn-ea"/>
                <a:cs typeface="+mn-cs"/>
              </a:rPr>
              <a:t> tous les concerts !</a:t>
            </a:r>
          </a:p>
        </p:txBody>
      </p:sp>
      <p:sp>
        <p:nvSpPr>
          <p:cNvPr id="9" name="TextBox 8"/>
          <p:cNvSpPr txBox="1"/>
          <p:nvPr/>
        </p:nvSpPr>
        <p:spPr>
          <a:xfrm>
            <a:off x="814039" y="3535391"/>
            <a:ext cx="382486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dirty="0">
                <a:ln>
                  <a:noFill/>
                </a:ln>
                <a:solidFill>
                  <a:srgbClr val="4472C4">
                    <a:lumMod val="50000"/>
                  </a:srgbClr>
                </a:solidFill>
                <a:effectLst/>
                <a:uLnTx/>
                <a:uFillTx/>
                <a:latin typeface="Ink Free" panose="03080402000500000000" pitchFamily="66" charset="0"/>
                <a:ea typeface="+mn-ea"/>
                <a:cs typeface="+mn-cs"/>
              </a:rPr>
              <a:t>2. Mais </a:t>
            </a:r>
            <a:r>
              <a:rPr kumimoji="0" lang="fr-FR" sz="2600" b="1" i="0" u="none" strike="noStrike" kern="1200" cap="none" spc="0" normalizeH="0" baseline="0" dirty="0">
                <a:ln>
                  <a:noFill/>
                </a:ln>
                <a:solidFill>
                  <a:srgbClr val="E87D1E"/>
                </a:solidFill>
                <a:effectLst/>
                <a:uLnTx/>
                <a:uFillTx/>
                <a:latin typeface="Ink Free" panose="03080402000500000000" pitchFamily="66" charset="0"/>
                <a:ea typeface="+mn-ea"/>
                <a:cs typeface="+mn-cs"/>
              </a:rPr>
              <a:t>il est </a:t>
            </a:r>
            <a:r>
              <a:rPr kumimoji="0" lang="fr-FR" sz="2600" b="0" i="0" u="none" strike="noStrike" kern="1200" cap="none" spc="0" normalizeH="0" baseline="0" dirty="0">
                <a:ln>
                  <a:noFill/>
                </a:ln>
                <a:solidFill>
                  <a:srgbClr val="4472C4">
                    <a:lumMod val="50000"/>
                  </a:srgbClr>
                </a:solidFill>
                <a:effectLst/>
                <a:uLnTx/>
                <a:uFillTx/>
                <a:latin typeface="Ink Free" panose="03080402000500000000" pitchFamily="66" charset="0"/>
                <a:ea typeface="+mn-ea"/>
                <a:cs typeface="+mn-cs"/>
              </a:rPr>
              <a:t>possible </a:t>
            </a:r>
            <a:r>
              <a:rPr kumimoji="0" lang="fr-FR" sz="2600" b="1" i="0" u="none" strike="noStrike" kern="1200" cap="none" spc="0" normalizeH="0" baseline="0" dirty="0">
                <a:ln>
                  <a:noFill/>
                </a:ln>
                <a:solidFill>
                  <a:srgbClr val="E87D1E"/>
                </a:solidFill>
                <a:effectLst/>
                <a:uLnTx/>
                <a:uFillTx/>
                <a:latin typeface="Ink Free" panose="03080402000500000000" pitchFamily="66" charset="0"/>
                <a:ea typeface="+mn-ea"/>
                <a:cs typeface="+mn-cs"/>
              </a:rPr>
              <a:t>de</a:t>
            </a:r>
            <a:r>
              <a:rPr kumimoji="0" lang="fr-FR" sz="2600" b="0" i="0" u="none" strike="noStrike" kern="1200" cap="none" spc="0" normalizeH="0" baseline="0" dirty="0">
                <a:ln>
                  <a:noFill/>
                </a:ln>
                <a:solidFill>
                  <a:srgbClr val="4472C4">
                    <a:lumMod val="50000"/>
                  </a:srgbClr>
                </a:solidFill>
                <a:effectLst/>
                <a:uLnTx/>
                <a:uFillTx/>
                <a:latin typeface="Ink Free" panose="03080402000500000000" pitchFamily="66" charset="0"/>
                <a:ea typeface="+mn-ea"/>
                <a:cs typeface="+mn-cs"/>
              </a:rPr>
              <a:t> regard</a:t>
            </a:r>
            <a:r>
              <a:rPr kumimoji="0" lang="fr-FR" sz="2600" b="1" i="0" u="none" strike="noStrike" kern="1200" cap="none" spc="0" normalizeH="0" baseline="0" dirty="0">
                <a:ln>
                  <a:noFill/>
                </a:ln>
                <a:solidFill>
                  <a:srgbClr val="E87D1E"/>
                </a:solidFill>
                <a:effectLst/>
                <a:uLnTx/>
                <a:uFillTx/>
                <a:latin typeface="Ink Free" panose="03080402000500000000" pitchFamily="66" charset="0"/>
                <a:ea typeface="+mn-ea"/>
                <a:cs typeface="+mn-cs"/>
              </a:rPr>
              <a:t>er</a:t>
            </a:r>
            <a:r>
              <a:rPr kumimoji="0" lang="fr-FR" sz="2600" b="0" i="0" u="none" strike="noStrike" kern="1200" cap="none" spc="0" normalizeH="0" baseline="0" dirty="0">
                <a:ln>
                  <a:noFill/>
                </a:ln>
                <a:solidFill>
                  <a:srgbClr val="4472C4">
                    <a:lumMod val="50000"/>
                  </a:srgbClr>
                </a:solidFill>
                <a:effectLst/>
                <a:uLnTx/>
                <a:uFillTx/>
                <a:latin typeface="Ink Free" panose="03080402000500000000" pitchFamily="66" charset="0"/>
                <a:ea typeface="+mn-ea"/>
                <a:cs typeface="+mn-cs"/>
              </a:rPr>
              <a:t> des spectacles sur internet.</a:t>
            </a:r>
          </a:p>
        </p:txBody>
      </p:sp>
      <p:pic>
        <p:nvPicPr>
          <p:cNvPr id="1028" name="Picture 4" descr="Hand, Pencil, Pen, Edit, Eraser, Wr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739303">
            <a:off x="4063649" y="4200087"/>
            <a:ext cx="1848334" cy="1662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67346" y="2600360"/>
            <a:ext cx="5542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 short form</a:t>
            </a:r>
          </a:p>
        </p:txBody>
      </p:sp>
      <p:sp>
        <p:nvSpPr>
          <p:cNvPr id="11" name="TextBox 10"/>
          <p:cNvSpPr txBox="1"/>
          <p:nvPr/>
        </p:nvSpPr>
        <p:spPr>
          <a:xfrm>
            <a:off x="6390306" y="3495797"/>
            <a:ext cx="5542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il est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adjective + de’ + long form</a:t>
            </a:r>
          </a:p>
        </p:txBody>
      </p:sp>
      <p:sp>
        <p:nvSpPr>
          <p:cNvPr id="5" name="Left Arrow 4"/>
          <p:cNvSpPr/>
          <p:nvPr/>
        </p:nvSpPr>
        <p:spPr>
          <a:xfrm>
            <a:off x="5464098" y="2639951"/>
            <a:ext cx="721902" cy="382485"/>
          </a:xfrm>
          <a:prstGeom prst="leftArrow">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Left Arrow 12"/>
          <p:cNvSpPr/>
          <p:nvPr/>
        </p:nvSpPr>
        <p:spPr>
          <a:xfrm>
            <a:off x="5464146" y="3535388"/>
            <a:ext cx="721902" cy="382485"/>
          </a:xfrm>
          <a:prstGeom prst="leftArrow">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30" name="Picture 6" descr="Owl, Book, Animal, Literature, Study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2690" y="4560300"/>
            <a:ext cx="1624478" cy="153192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7187877" y="4676172"/>
            <a:ext cx="2581155" cy="1374655"/>
          </a:xfrm>
          <a:prstGeom prst="wedgeRoundRectCallout">
            <a:avLst>
              <a:gd name="adj1" fmla="val 64028"/>
              <a:gd name="adj2" fmla="val 1875"/>
              <a:gd name="adj3" fmla="val 16667"/>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12" name="TextBox 11"/>
          <p:cNvSpPr txBox="1"/>
          <p:nvPr/>
        </p:nvSpPr>
        <p:spPr>
          <a:xfrm>
            <a:off x="7218120" y="4726097"/>
            <a:ext cx="2520667" cy="1200329"/>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104F75"/>
                </a:solidFill>
                <a:effectLst/>
                <a:uLnTx/>
                <a:uFillTx/>
                <a:latin typeface="Century Gothic" panose="020F0302020204030204"/>
                <a:ea typeface="+mn-ea"/>
                <a:cs typeface="+mn-cs"/>
              </a:rPr>
              <a:t>Chercher des mots dans un dictionnaire !</a:t>
            </a:r>
          </a:p>
        </p:txBody>
      </p:sp>
    </p:spTree>
    <p:extLst>
      <p:ext uri="{BB962C8B-B14F-4D97-AF65-F5344CB8AC3E}">
        <p14:creationId xmlns:p14="http://schemas.microsoft.com/office/powerpoint/2010/main" val="374052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P spid="11" grpId="0"/>
      <p:bldP spid="5"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3.1, Week 6)</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2154963"/>
            <a:ext cx="32169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9">
            <a:hlinkClick r:id="rId7"/>
            <a:extLst>
              <a:ext uri="{FF2B5EF4-FFF2-40B4-BE49-F238E27FC236}">
                <a16:creationId xmlns:a16="http://schemas.microsoft.com/office/drawing/2014/main" id="{99D3DB3D-063A-44FB-9C93-A65627A6E32C}"/>
              </a:ext>
            </a:extLst>
          </p:cNvPr>
          <p:cNvSpPr txBox="1"/>
          <p:nvPr/>
        </p:nvSpPr>
        <p:spPr>
          <a:xfrm>
            <a:off x="175149" y="2900023"/>
            <a:ext cx="208627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115076"/>
                </a:solidFill>
                <a:effectLst/>
                <a:uLnTx/>
                <a:uFillTx/>
                <a:latin typeface="Century Gothic" panose="020F0302020204030204"/>
                <a:ea typeface="+mn-ea"/>
                <a:cs typeface="+mn-cs"/>
              </a:rPr>
              <a:t>Quizlet link</a:t>
            </a:r>
          </a:p>
        </p:txBody>
      </p:sp>
      <p:sp>
        <p:nvSpPr>
          <p:cNvPr id="13" name="TextBox 9">
            <a:hlinkClick r:id="rId8"/>
            <a:extLst>
              <a:ext uri="{FF2B5EF4-FFF2-40B4-BE49-F238E27FC236}">
                <a16:creationId xmlns:a16="http://schemas.microsoft.com/office/drawing/2014/main" id="{7AAD7CF2-54BB-B0B4-88DD-E522B13E6C15}"/>
              </a:ext>
            </a:extLst>
          </p:cNvPr>
          <p:cNvSpPr txBox="1"/>
          <p:nvPr/>
        </p:nvSpPr>
        <p:spPr>
          <a:xfrm>
            <a:off x="175149" y="3645083"/>
            <a:ext cx="298899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Quizlet QR code:</a:t>
            </a:r>
          </a:p>
        </p:txBody>
      </p:sp>
      <p:pic>
        <p:nvPicPr>
          <p:cNvPr id="3" name="Picture 2">
            <a:extLst>
              <a:ext uri="{FF2B5EF4-FFF2-40B4-BE49-F238E27FC236}">
                <a16:creationId xmlns:a16="http://schemas.microsoft.com/office/drawing/2014/main" id="{AD639FD1-E325-C5B1-FB38-4BB6811F196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564597" y="3266671"/>
            <a:ext cx="1403353" cy="1403353"/>
          </a:xfrm>
          <a:prstGeom prst="rect">
            <a:avLst/>
          </a:prstGeom>
        </p:spPr>
      </p:pic>
    </p:spTree>
    <p:extLst>
      <p:ext uri="{BB962C8B-B14F-4D97-AF65-F5344CB8AC3E}">
        <p14:creationId xmlns:p14="http://schemas.microsoft.com/office/powerpoint/2010/main" val="82148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400" b="1" dirty="0">
                <a:solidFill>
                  <a:srgbClr val="104F75"/>
                </a:solidFill>
              </a:rPr>
              <a:t>essayer (de)</a:t>
            </a:r>
            <a:endParaRPr sz="8400" dirty="0">
              <a:solidFill>
                <a:srgbClr val="104F75"/>
              </a:solidFill>
            </a:endParaRPr>
          </a:p>
        </p:txBody>
      </p:sp>
      <p:sp>
        <p:nvSpPr>
          <p:cNvPr id="53" name="Google Shape;53;p11"/>
          <p:cNvSpPr txBox="1"/>
          <p:nvPr/>
        </p:nvSpPr>
        <p:spPr>
          <a:xfrm>
            <a:off x="1" y="262670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[to try (to) | trying (to)]</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54" name="Google Shape;54;p11"/>
          <p:cNvSpPr txBox="1"/>
          <p:nvPr/>
        </p:nvSpPr>
        <p:spPr>
          <a:xfrm>
            <a:off x="-2" y="3525394"/>
            <a:ext cx="12191998" cy="1356808"/>
          </a:xfrm>
          <a:prstGeom prst="rect">
            <a:avLst/>
          </a:prstGeom>
          <a:noFill/>
          <a:ln>
            <a:noFill/>
          </a:ln>
        </p:spPr>
        <p:txBody>
          <a:bodyPr spcFirstLastPara="1" wrap="square" lIns="91425" tIns="45700" rIns="91425" bIns="45700" anchor="t" anchorCtr="0">
            <a:noAutofit/>
          </a:bodyPr>
          <a:lstStyle/>
          <a:p>
            <a:pPr lvl="0" algn="ctr">
              <a:buClr>
                <a:srgbClr val="1E4E79"/>
              </a:buClr>
              <a:buSzPts val="11500"/>
              <a:defRPr/>
            </a:pPr>
            <a:r>
              <a:rPr lang="fr-FR" sz="8400" b="1" kern="0" dirty="0">
                <a:solidFill>
                  <a:srgbClr val="104F75"/>
                </a:solidFill>
                <a:latin typeface="Century Gothic"/>
                <a:ea typeface="Century Gothic"/>
                <a:cs typeface="Century Gothic"/>
                <a:sym typeface="Century Gothic"/>
              </a:rPr>
              <a:t>essaie</a:t>
            </a:r>
            <a:r>
              <a:rPr lang="en-GB" sz="8400" b="1" kern="0" dirty="0">
                <a:solidFill>
                  <a:srgbClr val="104F75"/>
                </a:solidFill>
                <a:latin typeface="Century Gothic"/>
                <a:ea typeface="Century Gothic"/>
                <a:cs typeface="Century Gothic"/>
                <a:sym typeface="Century Gothic"/>
              </a:rPr>
              <a:t>/</a:t>
            </a:r>
            <a:r>
              <a:rPr lang="fr-FR" sz="8400" b="1" kern="0" dirty="0">
                <a:solidFill>
                  <a:srgbClr val="104F75"/>
                </a:solidFill>
                <a:latin typeface="Century Gothic"/>
                <a:ea typeface="Century Gothic"/>
                <a:cs typeface="Century Gothic"/>
                <a:sym typeface="Century Gothic"/>
              </a:rPr>
              <a:t>essaye</a:t>
            </a:r>
            <a:r>
              <a:rPr lang="en-GB" sz="8400" b="1" kern="0" dirty="0">
                <a:solidFill>
                  <a:srgbClr val="104F75"/>
                </a:solidFill>
                <a:latin typeface="Century Gothic"/>
                <a:ea typeface="Century Gothic"/>
                <a:cs typeface="Century Gothic"/>
                <a:sym typeface="Century Gothic"/>
              </a:rPr>
              <a:t> (de)</a:t>
            </a:r>
            <a:endParaRPr kumimoji="0" sz="8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[tries (to) | is trying (to)]</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pic>
        <p:nvPicPr>
          <p:cNvPr id="2050" name="Picture 2" descr="Challenge, Difficulty, Struggle, Hi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7065" y="195299"/>
            <a:ext cx="2259280" cy="158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9.3.1.5-slide6-11_essayerd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9.3.1.5-slide6-11_essaiede.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8400" b="1" dirty="0">
                <a:solidFill>
                  <a:srgbClr val="104F75"/>
                </a:solidFill>
              </a:rPr>
              <a:t>essayer (de)</a:t>
            </a:r>
            <a:endParaRPr lang="fr-FR" sz="8400" dirty="0">
              <a:solidFill>
                <a:srgbClr val="104F75"/>
              </a:solidFill>
            </a:endParaRPr>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[to try (to) | trying (to)]</a:t>
            </a:r>
            <a:endParaRPr lang="en-US" sz="1400" kern="0" dirty="0">
              <a:solidFill>
                <a:srgbClr val="104F75"/>
              </a:solidFill>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fr-FR" sz="8400" b="1" kern="0" dirty="0">
                <a:solidFill>
                  <a:srgbClr val="104F75"/>
                </a:solidFill>
                <a:latin typeface="Century Gothic"/>
                <a:ea typeface="Century Gothic"/>
                <a:cs typeface="Century Gothic"/>
                <a:sym typeface="Century Gothic"/>
              </a:rPr>
              <a:t>e</a:t>
            </a:r>
            <a:r>
              <a:rPr kumimoji="0" lang="fr-FR" sz="8400" b="1" i="0" u="none" strike="noStrike" kern="0" cap="none" spc="0" normalizeH="0" baseline="0" dirty="0">
                <a:ln>
                  <a:noFill/>
                </a:ln>
                <a:solidFill>
                  <a:srgbClr val="104F75"/>
                </a:solidFill>
                <a:effectLst/>
                <a:uLnTx/>
                <a:uFillTx/>
                <a:latin typeface="Century Gothic"/>
                <a:ea typeface="Century Gothic"/>
                <a:cs typeface="Century Gothic"/>
                <a:sym typeface="Century Gothic"/>
              </a:rPr>
              <a:t>ssaie/essaye (de)</a:t>
            </a: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[tries (to) | is trying (to)]</a:t>
            </a:r>
            <a:endParaRPr lang="en-US" sz="1400" kern="0" dirty="0">
              <a:solidFill>
                <a:srgbClr val="104F75"/>
              </a:solidFill>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19105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9.3.1.5-slide6-11_essayer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9.3.1.5-slide6-11_essaied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8400" b="1" dirty="0">
                <a:solidFill>
                  <a:srgbClr val="104F75"/>
                </a:solidFill>
              </a:rPr>
              <a:t>essaie/essaye (de)</a:t>
            </a:r>
            <a:endParaRPr lang="fr-FR" sz="8400" dirty="0">
              <a:solidFill>
                <a:srgbClr val="104F75"/>
              </a:solidFill>
            </a:endParaRPr>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[tries (to) | is trying (to)]</a:t>
            </a:r>
            <a:endParaRPr lang="en-US" sz="1400" kern="0" dirty="0">
              <a:solidFill>
                <a:srgbClr val="104F75"/>
              </a:solidFill>
              <a:cs typeface="Arial"/>
              <a:sym typeface="Arial"/>
            </a:endParaRPr>
          </a:p>
        </p:txBody>
      </p:sp>
      <p:sp>
        <p:nvSpPr>
          <p:cNvPr id="75" name="Google Shape;75;p13"/>
          <p:cNvSpPr txBox="1"/>
          <p:nvPr/>
        </p:nvSpPr>
        <p:spPr>
          <a:xfrm>
            <a:off x="0" y="3925257"/>
            <a:ext cx="12192000" cy="98964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J’</a:t>
            </a:r>
            <a:r>
              <a:rPr kumimoji="0" lang="fr-FR" sz="5400" b="1" i="0" u="none" strike="noStrike" kern="0" cap="none" spc="0" normalizeH="0" baseline="0" dirty="0">
                <a:ln>
                  <a:noFill/>
                </a:ln>
                <a:solidFill>
                  <a:srgbClr val="ED7D31"/>
                </a:solidFill>
                <a:effectLst/>
                <a:uLnTx/>
                <a:uFillTx/>
                <a:latin typeface="Century Gothic"/>
                <a:ea typeface="Century Gothic"/>
                <a:cs typeface="Century Gothic"/>
                <a:sym typeface="Century Gothic"/>
              </a:rPr>
              <a:t>essaie </a:t>
            </a:r>
            <a:r>
              <a:rPr kumimoji="0" lang="fr-FR" sz="5400" b="0" i="0" u="none" strike="noStrike" kern="0" cap="none" spc="0" normalizeH="0" baseline="0" dirty="0">
                <a:ln>
                  <a:noFill/>
                </a:ln>
                <a:solidFill>
                  <a:srgbClr val="104F75"/>
                </a:solidFill>
                <a:effectLst/>
                <a:uLnTx/>
                <a:uFillTx/>
                <a:latin typeface="Century Gothic"/>
                <a:ea typeface="Century Gothic"/>
                <a:cs typeface="Century Gothic"/>
                <a:sym typeface="Century Gothic"/>
              </a:rPr>
              <a:t>d’être calme sur scène</a:t>
            </a:r>
            <a:r>
              <a:rPr kumimoji="0" lang="en-GB" sz="5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266826" y="5136208"/>
            <a:ext cx="965834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try to</a:t>
            </a:r>
            <a:r>
              <a:rPr kumimoji="0" lang="en-GB" sz="32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r>
              <a:rPr lang="en-GB" sz="3200" kern="0" dirty="0">
                <a:solidFill>
                  <a:srgbClr val="104F75"/>
                </a:solidFill>
                <a:latin typeface="Century Gothic"/>
                <a:ea typeface="Century Gothic"/>
                <a:cs typeface="Century Gothic"/>
                <a:sym typeface="Century Gothic"/>
              </a:rPr>
              <a:t>| I am</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trying to </a:t>
            </a:r>
            <a:r>
              <a:rPr lang="en-GB" sz="3200" kern="0" dirty="0">
                <a:solidFill>
                  <a:srgbClr val="104F75"/>
                </a:solidFill>
                <a:latin typeface="Century Gothic"/>
                <a:ea typeface="Century Gothic"/>
                <a:cs typeface="Century Gothic"/>
                <a:sym typeface="Century Gothic"/>
              </a:rPr>
              <a:t>be calm on stage.]</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Tree>
    <p:extLst>
      <p:ext uri="{BB962C8B-B14F-4D97-AF65-F5344CB8AC3E}">
        <p14:creationId xmlns:p14="http://schemas.microsoft.com/office/powerpoint/2010/main" val="30149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9.3.1.5-slide6-11_essaie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9.3.1.5-slide6-11_jessaiedetrecalmesurscen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r>
              <a:rPr lang="fr-FR" sz="8400" b="1" dirty="0">
                <a:solidFill>
                  <a:srgbClr val="104F75"/>
                </a:solidFill>
              </a:rPr>
              <a:t>essayer (de)</a:t>
            </a:r>
            <a:endParaRPr lang="fr-FR" sz="8400" dirty="0">
              <a:solidFill>
                <a:srgbClr val="104F75"/>
              </a:solidFill>
            </a:endParaRPr>
          </a:p>
        </p:txBody>
      </p:sp>
      <p:sp>
        <p:nvSpPr>
          <p:cNvPr id="83" name="Google Shape;83;p14"/>
          <p:cNvSpPr txBox="1"/>
          <p:nvPr/>
        </p:nvSpPr>
        <p:spPr>
          <a:xfrm>
            <a:off x="-1"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[to try (to) | trying (to)]</a:t>
            </a:r>
            <a:endParaRPr lang="en-US" sz="1400" kern="0" dirty="0">
              <a:solidFill>
                <a:srgbClr val="104F75"/>
              </a:solidFill>
              <a:cs typeface="Arial"/>
              <a:sym typeface="Arial"/>
            </a:endParaRPr>
          </a:p>
        </p:txBody>
      </p:sp>
      <p:sp>
        <p:nvSpPr>
          <p:cNvPr id="84" name="Google Shape;84;p14"/>
          <p:cNvSpPr txBox="1"/>
          <p:nvPr/>
        </p:nvSpPr>
        <p:spPr>
          <a:xfrm>
            <a:off x="-1" y="3943587"/>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Il faut </a:t>
            </a:r>
            <a:r>
              <a:rPr kumimoji="0" lang="fr-FR" sz="4800" b="1" i="0" u="none" strike="noStrike" kern="0" cap="none" spc="0" normalizeH="0" baseline="0" dirty="0">
                <a:ln>
                  <a:noFill/>
                </a:ln>
                <a:solidFill>
                  <a:srgbClr val="ED7D31"/>
                </a:solidFill>
                <a:effectLst/>
                <a:uLnTx/>
                <a:uFillTx/>
                <a:latin typeface="Century Gothic"/>
                <a:ea typeface="Century Gothic"/>
                <a:cs typeface="Century Gothic"/>
                <a:sym typeface="Century Gothic"/>
              </a:rPr>
              <a:t>essayer</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fr-FR" sz="4800" kern="0" noProof="0" dirty="0">
                <a:solidFill>
                  <a:srgbClr val="104F75"/>
                </a:solidFill>
                <a:latin typeface="Century Gothic"/>
                <a:ea typeface="Century Gothic"/>
                <a:cs typeface="Century Gothic"/>
                <a:sym typeface="Century Gothic"/>
              </a:rPr>
              <a:t>d’être calme sur scène</a:t>
            </a:r>
            <a:r>
              <a:rPr kumimoji="0" lang="en-GB"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85" name="Google Shape;85;p14"/>
          <p:cNvSpPr txBox="1"/>
          <p:nvPr/>
        </p:nvSpPr>
        <p:spPr>
          <a:xfrm>
            <a:off x="1655444" y="4959250"/>
            <a:ext cx="888110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[You have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try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to be calm on stage.]</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Tree>
    <p:extLst>
      <p:ext uri="{BB962C8B-B14F-4D97-AF65-F5344CB8AC3E}">
        <p14:creationId xmlns:p14="http://schemas.microsoft.com/office/powerpoint/2010/main" val="79542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9.3.1.5-slide6-11_essayer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9.3.1.5-slide6-11_ilfautessayerdetrecalmesurscen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fr-FR" sz="8400" b="1" dirty="0">
                <a:solidFill>
                  <a:srgbClr val="104F75"/>
                </a:solidFill>
              </a:rPr>
              <a:t>essaie/essaye (de)</a:t>
            </a:r>
            <a:endParaRPr lang="fr-FR" sz="8400" dirty="0">
              <a:solidFill>
                <a:srgbClr val="104F75"/>
              </a:solidFill>
            </a:endParaRPr>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[tries (to) | is trying (to)]</a:t>
            </a:r>
            <a:endParaRPr lang="en-US" sz="1400" kern="0" dirty="0">
              <a:solidFill>
                <a:srgbClr val="104F75"/>
              </a:solidFil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fr-FR" sz="5400" kern="0" dirty="0">
                <a:solidFill>
                  <a:srgbClr val="104F75"/>
                </a:solidFill>
                <a:latin typeface="Century Gothic"/>
                <a:ea typeface="Century Gothic"/>
                <a:cs typeface="Century Gothic"/>
                <a:sym typeface="Century Gothic"/>
              </a:rPr>
              <a:t>J’</a:t>
            </a:r>
            <a:r>
              <a:rPr lang="fr-FR" sz="5400" kern="0" dirty="0">
                <a:solidFill>
                  <a:srgbClr val="ED7D31"/>
                </a:solidFill>
                <a:latin typeface="Century Gothic"/>
                <a:ea typeface="Century Gothic"/>
                <a:cs typeface="Century Gothic"/>
                <a:sym typeface="Century Gothic"/>
              </a:rPr>
              <a:t>       </a:t>
            </a:r>
            <a:r>
              <a:rPr lang="fr-FR" sz="5400" b="1" kern="0" dirty="0">
                <a:solidFill>
                  <a:srgbClr val="ED7D31"/>
                </a:solidFill>
                <a:latin typeface="Century Gothic"/>
                <a:ea typeface="Century Gothic"/>
                <a:cs typeface="Century Gothic"/>
                <a:sym typeface="Century Gothic"/>
              </a:rPr>
              <a:t>     </a:t>
            </a:r>
            <a:r>
              <a:rPr lang="fr-FR" sz="5400" kern="0" dirty="0">
                <a:solidFill>
                  <a:srgbClr val="104F75"/>
                </a:solidFill>
                <a:latin typeface="Century Gothic"/>
                <a:ea typeface="Century Gothic"/>
                <a:cs typeface="Century Gothic"/>
                <a:sym typeface="Century Gothic"/>
              </a:rPr>
              <a:t>d’être calme sur scène.</a:t>
            </a:r>
            <a:r>
              <a:rPr lang="fr-FR" sz="5400" kern="0" dirty="0">
                <a:solidFill>
                  <a:srgbClr val="1E4E79"/>
                </a:solidFill>
                <a:latin typeface="Century Gothic"/>
                <a:ea typeface="Century Gothic"/>
                <a:cs typeface="Century Gothic"/>
                <a:sym typeface="Century Gothic"/>
              </a:rPr>
              <a:t> </a:t>
            </a:r>
            <a:endParaRPr lang="fr-FR" sz="54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543051" y="5166000"/>
            <a:ext cx="9635490" cy="72210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[I </a:t>
            </a:r>
            <a:r>
              <a:rPr lang="en-US" sz="3200" b="1" kern="0" dirty="0">
                <a:solidFill>
                  <a:srgbClr val="ED7D31"/>
                </a:solidFill>
                <a:latin typeface="Century Gothic"/>
                <a:ea typeface="Century Gothic"/>
                <a:cs typeface="Century Gothic"/>
                <a:sym typeface="Century Gothic"/>
              </a:rPr>
              <a:t>try to</a:t>
            </a:r>
            <a:r>
              <a:rPr lang="en-US" sz="3200" b="1" kern="0" dirty="0">
                <a:solidFill>
                  <a:srgbClr val="104F75"/>
                </a:solidFill>
                <a:latin typeface="Century Gothic"/>
                <a:ea typeface="Century Gothic"/>
                <a:cs typeface="Century Gothic"/>
                <a:sym typeface="Century Gothic"/>
              </a:rPr>
              <a:t> </a:t>
            </a:r>
            <a:r>
              <a:rPr lang="en-US" sz="3200" kern="0" dirty="0">
                <a:solidFill>
                  <a:srgbClr val="104F75"/>
                </a:solidFill>
                <a:latin typeface="Century Gothic"/>
                <a:ea typeface="Century Gothic"/>
                <a:cs typeface="Century Gothic"/>
                <a:sym typeface="Century Gothic"/>
              </a:rPr>
              <a:t>| I am</a:t>
            </a:r>
            <a:r>
              <a:rPr lang="en-US" sz="3200" b="1" kern="0" dirty="0">
                <a:solidFill>
                  <a:srgbClr val="ED7D31"/>
                </a:solidFill>
                <a:latin typeface="Century Gothic"/>
                <a:ea typeface="Century Gothic"/>
                <a:cs typeface="Century Gothic"/>
                <a:sym typeface="Century Gothic"/>
              </a:rPr>
              <a:t> trying to </a:t>
            </a:r>
            <a:r>
              <a:rPr lang="en-US" sz="3200" kern="0" dirty="0">
                <a:solidFill>
                  <a:srgbClr val="104F75"/>
                </a:solidFill>
                <a:latin typeface="Century Gothic"/>
                <a:ea typeface="Century Gothic"/>
                <a:cs typeface="Century Gothic"/>
                <a:sym typeface="Century Gothic"/>
              </a:rPr>
              <a:t>be calm on stage.]</a:t>
            </a:r>
            <a:endParaRPr lang="en-US" sz="1400" kern="0" dirty="0">
              <a:solidFill>
                <a:srgbClr val="104F75"/>
              </a:solidFill>
              <a:cs typeface="Arial"/>
              <a:sym typeface="Arial"/>
            </a:endParaRPr>
          </a:p>
        </p:txBody>
      </p:sp>
      <p:sp>
        <p:nvSpPr>
          <p:cNvPr id="10" name="TextBox 9">
            <a:extLst>
              <a:ext uri="{FF2B5EF4-FFF2-40B4-BE49-F238E27FC236}">
                <a16:creationId xmlns:a16="http://schemas.microsoft.com/office/drawing/2014/main" id="{C2133321-B05D-4A39-806D-4D6485FB29F3}"/>
              </a:ext>
            </a:extLst>
          </p:cNvPr>
          <p:cNvSpPr txBox="1"/>
          <p:nvPr/>
        </p:nvSpPr>
        <p:spPr>
          <a:xfrm>
            <a:off x="1171259" y="4036786"/>
            <a:ext cx="2680335" cy="923330"/>
          </a:xfrm>
          <a:prstGeom prst="rect">
            <a:avLst/>
          </a:prstGeom>
          <a:noFill/>
        </p:spPr>
        <p:txBody>
          <a:bodyPr wrap="square">
            <a:spAutoFit/>
          </a:bodyPr>
          <a:lstStyle/>
          <a:p>
            <a:r>
              <a:rPr lang="fr-FR" sz="5400" b="1" kern="0" dirty="0">
                <a:solidFill>
                  <a:srgbClr val="ED7D31"/>
                </a:solidFill>
                <a:latin typeface="Century Gothic"/>
                <a:ea typeface="Century Gothic"/>
                <a:cs typeface="Century Gothic"/>
                <a:sym typeface="Century Gothic"/>
              </a:rPr>
              <a:t>essaie</a:t>
            </a:r>
            <a:endParaRPr lang="en-GB" sz="5400" dirty="0"/>
          </a:p>
        </p:txBody>
      </p:sp>
    </p:spTree>
    <p:extLst>
      <p:ext uri="{BB962C8B-B14F-4D97-AF65-F5344CB8AC3E}">
        <p14:creationId xmlns:p14="http://schemas.microsoft.com/office/powerpoint/2010/main" val="2509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9.3.1.5-slide6-11_essaie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9.3.1.5-slide6-11_jessaiedetrecalmesurscen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fade">
                                      <p:cBhvr>
                                        <p:cTn id="3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[to try (to) | trying (to)]</a:t>
            </a:r>
            <a:endParaRPr lang="en-US" sz="1400" kern="0" dirty="0">
              <a:solidFill>
                <a:srgbClr val="104F75"/>
              </a:solidFill>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fr-FR" sz="8400" b="1" dirty="0">
                <a:solidFill>
                  <a:srgbClr val="104F75"/>
                </a:solidFill>
              </a:rPr>
              <a:t>essayer (de)</a:t>
            </a:r>
            <a:endParaRPr lang="fr-FR" sz="8400" dirty="0">
              <a:solidFill>
                <a:srgbClr val="104F75"/>
              </a:solidFill>
            </a:endParaRPr>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194310" y="4039200"/>
            <a:ext cx="11997690" cy="92333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fr-FR" sz="4800" kern="0" dirty="0">
                <a:solidFill>
                  <a:srgbClr val="104F75"/>
                </a:solidFill>
                <a:latin typeface="Century Gothic"/>
                <a:ea typeface="Century Gothic"/>
                <a:cs typeface="Century Gothic"/>
                <a:sym typeface="Century Gothic"/>
              </a:rPr>
              <a:t>Il faut </a:t>
            </a:r>
            <a:r>
              <a:rPr lang="fr-FR" sz="4800" b="1" kern="0" dirty="0">
                <a:solidFill>
                  <a:srgbClr val="ED7D31"/>
                </a:solidFill>
                <a:latin typeface="Century Gothic"/>
                <a:ea typeface="Century Gothic"/>
                <a:cs typeface="Century Gothic"/>
                <a:sym typeface="Century Gothic"/>
              </a:rPr>
              <a:t>              </a:t>
            </a:r>
            <a:r>
              <a:rPr lang="fr-FR" sz="4800" kern="0" dirty="0">
                <a:solidFill>
                  <a:srgbClr val="104F75"/>
                </a:solidFill>
                <a:latin typeface="Century Gothic"/>
                <a:ea typeface="Century Gothic"/>
                <a:cs typeface="Century Gothic"/>
                <a:sym typeface="Century Gothic"/>
              </a:rPr>
              <a:t>d’être calme sur scène. </a:t>
            </a:r>
          </a:p>
        </p:txBody>
      </p:sp>
      <p:sp>
        <p:nvSpPr>
          <p:cNvPr id="108" name="Google Shape;108;p16"/>
          <p:cNvSpPr/>
          <p:nvPr/>
        </p:nvSpPr>
        <p:spPr>
          <a:xfrm>
            <a:off x="2274570" y="4039200"/>
            <a:ext cx="29032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fr-FR" sz="4800" b="1" i="0" u="none" strike="noStrike" kern="0" cap="none" spc="0" normalizeH="0" baseline="0" dirty="0">
                <a:ln>
                  <a:noFill/>
                </a:ln>
                <a:solidFill>
                  <a:srgbClr val="ED7D31"/>
                </a:solidFill>
                <a:effectLst/>
                <a:uLnTx/>
                <a:uFillTx/>
                <a:latin typeface="Century Gothic"/>
                <a:ea typeface="Century Gothic"/>
                <a:cs typeface="Century Gothic"/>
                <a:sym typeface="Century Gothic"/>
              </a:rPr>
              <a:t>essayer</a:t>
            </a:r>
            <a:endParaRPr kumimoji="0" lang="fr-FR" sz="4800" b="0" i="0" u="none" strike="noStrike" kern="0" cap="none" spc="0" normalizeH="0" baseline="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04F75"/>
                </a:solidFill>
                <a:latin typeface="Century Gothic"/>
                <a:ea typeface="Century Gothic"/>
                <a:cs typeface="Century Gothic"/>
                <a:sym typeface="Century Gothic"/>
              </a:rPr>
              <a:t>[You have to </a:t>
            </a:r>
            <a:r>
              <a:rPr lang="en-US" sz="3200" b="1" kern="0" dirty="0">
                <a:solidFill>
                  <a:srgbClr val="ED7D31"/>
                </a:solidFill>
                <a:latin typeface="Century Gothic"/>
                <a:ea typeface="Century Gothic"/>
                <a:cs typeface="Century Gothic"/>
                <a:sym typeface="Century Gothic"/>
              </a:rPr>
              <a:t>try</a:t>
            </a:r>
            <a:r>
              <a:rPr lang="en-US" sz="3200" kern="0" dirty="0">
                <a:solidFill>
                  <a:srgbClr val="1E4E79"/>
                </a:solidFill>
                <a:latin typeface="Century Gothic"/>
                <a:ea typeface="Century Gothic"/>
                <a:cs typeface="Century Gothic"/>
                <a:sym typeface="Century Gothic"/>
              </a:rPr>
              <a:t> </a:t>
            </a:r>
            <a:r>
              <a:rPr lang="en-US" sz="3200" kern="0" dirty="0">
                <a:solidFill>
                  <a:srgbClr val="104F75"/>
                </a:solidFill>
                <a:latin typeface="Century Gothic"/>
                <a:ea typeface="Century Gothic"/>
                <a:cs typeface="Century Gothic"/>
                <a:sym typeface="Century Gothic"/>
              </a:rPr>
              <a:t>to be calm on stage.]</a:t>
            </a:r>
            <a:endParaRPr lang="en-US" sz="1400" kern="0" dirty="0">
              <a:solidFill>
                <a:srgbClr val="104F75"/>
              </a:solidFill>
              <a:cs typeface="Arial"/>
              <a:sym typeface="Arial"/>
            </a:endParaRPr>
          </a:p>
        </p:txBody>
      </p:sp>
    </p:spTree>
    <p:extLst>
      <p:ext uri="{BB962C8B-B14F-4D97-AF65-F5344CB8AC3E}">
        <p14:creationId xmlns:p14="http://schemas.microsoft.com/office/powerpoint/2010/main" val="2500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9.3.1.5-slide6-11_essayer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9.3.1.5-slide6-11_ilfautessayerdetrecalmesurscen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13052</Words>
  <Application>Microsoft Office PowerPoint</Application>
  <PresentationFormat>Widescreen</PresentationFormat>
  <Paragraphs>1313</Paragraphs>
  <Slides>39</Slides>
  <Notes>39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39</vt:i4>
      </vt:variant>
    </vt:vector>
  </HeadingPairs>
  <TitlesOfParts>
    <vt:vector size="52" baseType="lpstr">
      <vt:lpstr>Arial</vt:lpstr>
      <vt:lpstr>Arial</vt:lpstr>
      <vt:lpstr>Baskerville Old Face</vt:lpstr>
      <vt:lpstr>Calibri</vt:lpstr>
      <vt:lpstr>Century Gothic</vt:lpstr>
      <vt:lpstr>Ink Free</vt:lpstr>
      <vt:lpstr>Tw Cen MT</vt:lpstr>
      <vt:lpstr>1_Office Theme</vt:lpstr>
      <vt:lpstr>NCELP Theme</vt:lpstr>
      <vt:lpstr>2_Office Theme</vt:lpstr>
      <vt:lpstr>4_Office Theme</vt:lpstr>
      <vt:lpstr>3_Office Theme</vt:lpstr>
      <vt:lpstr>5_Office Theme</vt:lpstr>
      <vt:lpstr>PowerPoint Presentation</vt:lpstr>
      <vt:lpstr>PowerPoint Presentation</vt:lpstr>
      <vt:lpstr>Association de mots</vt:lpstr>
      <vt:lpstr>essayer (de)</vt:lpstr>
      <vt:lpstr>essayer (de)</vt:lpstr>
      <vt:lpstr>essaie/essaye (de)</vt:lpstr>
      <vt:lpstr>essayer (de)</vt:lpstr>
      <vt:lpstr>essaie/essaye (de)</vt:lpstr>
      <vt:lpstr>essayer (de)</vt:lpstr>
      <vt:lpstr>Des verbes avec ‘à’ et ‘de’</vt:lpstr>
      <vt:lpstr>PowerPoint Presentation</vt:lpstr>
      <vt:lpstr>il est + adjective + de</vt:lpstr>
      <vt:lpstr>il est + adjective + de</vt:lpstr>
      <vt:lpstr>Les règles covid en France </vt:lpstr>
      <vt:lpstr>Les règles du covid en France </vt:lpstr>
      <vt:lpstr>Faire la bise ou ne pas faire la bise?</vt:lpstr>
      <vt:lpstr>Bise ou pas bise ?</vt:lpstr>
      <vt:lpstr>Les effets positifs de la pandémie</vt:lpstr>
      <vt:lpstr>PowerPoint Presentation</vt:lpstr>
      <vt:lpstr>a</vt:lpstr>
      <vt:lpstr>a</vt:lpstr>
      <vt:lpstr>au</vt:lpstr>
      <vt:lpstr>au</vt:lpstr>
      <vt:lpstr>PowerPoint Presentation</vt:lpstr>
      <vt:lpstr>Word patterns</vt:lpstr>
      <vt:lpstr>Articulate! – le vocabulaire</vt:lpstr>
      <vt:lpstr>Articulate! Le jeu</vt:lpstr>
      <vt:lpstr>Articulate! English clues</vt:lpstr>
      <vt:lpstr>Articulate! French clues</vt:lpstr>
      <vt:lpstr>Impersonal expressions</vt:lpstr>
      <vt:lpstr>Le télétravail</vt:lpstr>
      <vt:lpstr>Le télétravail</vt:lpstr>
      <vt:lpstr>Amir est malade </vt:lpstr>
      <vt:lpstr>Amir est malade </vt:lpstr>
      <vt:lpstr>Des lois* françaises bizarres </vt:lpstr>
      <vt:lpstr>Des lois bizarres françaises</vt:lpstr>
      <vt:lpstr>Des lois bizarres françaises</vt:lpstr>
      <vt:lpstr>Défis personnels du covid-19</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806</cp:revision>
  <dcterms:created xsi:type="dcterms:W3CDTF">2020-06-12T14:19:03Z</dcterms:created>
  <dcterms:modified xsi:type="dcterms:W3CDTF">2022-08-08T15:08:55Z</dcterms:modified>
</cp:coreProperties>
</file>